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315" r:id="rId4"/>
    <p:sldId id="258" r:id="rId5"/>
    <p:sldId id="284" r:id="rId6"/>
    <p:sldId id="285" r:id="rId7"/>
    <p:sldId id="286" r:id="rId8"/>
    <p:sldId id="259" r:id="rId9"/>
    <p:sldId id="263" r:id="rId10"/>
    <p:sldId id="266" r:id="rId11"/>
    <p:sldId id="271" r:id="rId12"/>
    <p:sldId id="288" r:id="rId13"/>
    <p:sldId id="287" r:id="rId14"/>
    <p:sldId id="289" r:id="rId15"/>
    <p:sldId id="277" r:id="rId16"/>
    <p:sldId id="275" r:id="rId17"/>
    <p:sldId id="276" r:id="rId18"/>
    <p:sldId id="369" r:id="rId19"/>
    <p:sldId id="317" r:id="rId20"/>
    <p:sldId id="278" r:id="rId21"/>
    <p:sldId id="292" r:id="rId22"/>
    <p:sldId id="3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7870" autoAdjust="0"/>
  </p:normalViewPr>
  <p:slideViewPr>
    <p:cSldViewPr>
      <p:cViewPr varScale="1">
        <p:scale>
          <a:sx n="78" d="100"/>
          <a:sy n="78" d="100"/>
        </p:scale>
        <p:origin x="936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8D9-C651-4822-A8FA-82D346975EF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130D8-E911-4B22-8E7F-14D5CCC847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343400" y="6400800"/>
            <a:ext cx="4445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charset="0"/>
                <a:ea typeface="MS PGothic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t>1.</a:t>
            </a:r>
            <a:fld id="{019C2FCF-D565-DE48-830D-D441C96E1D00}" type="slidenum"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t>‹#›</a:t>
            </a:fld>
            <a:endParaRPr lang="en-US" altLang="zh-CN" sz="1000" b="1" dirty="0" smtClean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/>
              <a:t>, Part I: Propositional Logic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9800" y="480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/>
              <a:t>Feb</a:t>
            </a:r>
            <a:r>
              <a:rPr kumimoji="1" lang="en-US" altLang="zh-CN" sz="4000" b="1" dirty="0"/>
              <a:t>.</a:t>
            </a:r>
            <a:r>
              <a:rPr kumimoji="1" lang="en-US" altLang="zh-CN" sz="4000" b="1" dirty="0" smtClean="0"/>
              <a:t> 2020</a:t>
            </a:r>
            <a:endParaRPr kumimoji="1"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disjunction</a:t>
            </a:r>
            <a:r>
              <a:rPr lang="en-US" dirty="0" smtClean="0"/>
              <a:t> of propositions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 is denoted by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and has this truth table: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 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denotes “I am at home.”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denotes “It is raining.” then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denotes “I am at home or it is raining.”</a:t>
            </a:r>
          </a:p>
        </p:txBody>
      </p:sp>
      <p:graphicFrame>
        <p:nvGraphicFramePr>
          <p:cNvPr id="12" name="Content Placeholder 3"/>
          <p:cNvGraphicFramePr/>
          <p:nvPr/>
        </p:nvGraphicFramePr>
        <p:xfrm>
          <a:off x="1524000" y="3124200"/>
          <a:ext cx="563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∨</a:t>
                      </a:r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dirty="0" smtClean="0"/>
              <a:t>  and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 are propositions, then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0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is a </a:t>
            </a:r>
            <a:r>
              <a:rPr lang="en-US" sz="2000" i="1" dirty="0" smtClean="0"/>
              <a:t>conditional statement </a:t>
            </a:r>
            <a:r>
              <a:rPr lang="en-US" sz="2000" dirty="0" smtClean="0"/>
              <a:t>or </a:t>
            </a:r>
            <a:r>
              <a:rPr lang="en-US" sz="2000" i="1" dirty="0" smtClean="0"/>
              <a:t>implication </a:t>
            </a:r>
            <a:r>
              <a:rPr lang="en-US" sz="2000" dirty="0" smtClean="0"/>
              <a:t> which is read as “if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dirty="0" smtClean="0"/>
              <a:t>, then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” and has this truth table: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200" b="1" dirty="0" smtClean="0"/>
              <a:t>Example</a:t>
            </a:r>
            <a:r>
              <a:rPr lang="en-US" sz="2200" dirty="0" smtClean="0"/>
              <a:t>: If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200" dirty="0" smtClean="0"/>
              <a:t>  denotes “I am at home.” and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 smtClean="0"/>
              <a:t>  denotes “It is raining.” then  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2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 smtClean="0"/>
              <a:t>  denotes “If I am at home then it is raining.” </a:t>
            </a:r>
          </a:p>
          <a:p>
            <a:r>
              <a:rPr lang="en-US" sz="2200" dirty="0" smtClean="0"/>
              <a:t>In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2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 smtClean="0"/>
              <a:t> ,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200" dirty="0" smtClean="0"/>
              <a:t>  is the </a:t>
            </a:r>
            <a:r>
              <a:rPr lang="en-US" sz="2200" i="1" dirty="0" smtClean="0"/>
              <a:t>hypothesis</a:t>
            </a:r>
            <a:r>
              <a:rPr lang="en-US" sz="2200" dirty="0" smtClean="0"/>
              <a:t> (</a:t>
            </a:r>
            <a:r>
              <a:rPr lang="en-US" sz="2200" i="1" dirty="0" smtClean="0"/>
              <a:t>antecedent</a:t>
            </a:r>
            <a:r>
              <a:rPr lang="en-US" sz="2200" dirty="0" smtClean="0"/>
              <a:t> or </a:t>
            </a:r>
            <a:r>
              <a:rPr lang="en-US" sz="2200" i="1" dirty="0" smtClean="0"/>
              <a:t>premise</a:t>
            </a:r>
            <a:r>
              <a:rPr lang="en-US" sz="2200" dirty="0" smtClean="0"/>
              <a:t>) and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 smtClean="0"/>
              <a:t>  is the </a:t>
            </a:r>
            <a:r>
              <a:rPr lang="en-US" sz="2200" i="1" dirty="0" smtClean="0"/>
              <a:t>conclusion</a:t>
            </a:r>
            <a:r>
              <a:rPr lang="en-US" sz="2200" dirty="0" smtClean="0"/>
              <a:t> (or </a:t>
            </a:r>
            <a:r>
              <a:rPr lang="en-US" sz="2200" i="1" dirty="0" smtClean="0"/>
              <a:t>consequence</a:t>
            </a:r>
            <a:r>
              <a:rPr lang="en-US" sz="2200" dirty="0" smtClean="0"/>
              <a:t>). </a:t>
            </a:r>
          </a:p>
          <a:p>
            <a:pPr lvl="1"/>
            <a:endParaRPr lang="en-US" sz="2000" dirty="0" smtClean="0"/>
          </a:p>
        </p:txBody>
      </p:sp>
      <p:graphicFrame>
        <p:nvGraphicFramePr>
          <p:cNvPr id="18" name="Content Placeholder 3"/>
          <p:cNvGraphicFramePr/>
          <p:nvPr/>
        </p:nvGraphicFramePr>
        <p:xfrm>
          <a:off x="1981200" y="2743200"/>
          <a:ext cx="51816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sz="1800" dirty="0" smtClean="0">
                          <a:latin typeface="Cambria Math" panose="02040503050406030204"/>
                          <a:ea typeface="Cambria Math" panose="02040503050406030204"/>
                        </a:rPr>
                        <a:t>→</a:t>
                      </a:r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Understanding 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 smtClean="0"/>
              <a:t>In 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6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sz="2600" dirty="0" smtClean="0">
                <a:ea typeface="Cambria Math" panose="02040503050406030204" pitchFamily="18" charset="0"/>
              </a:rPr>
              <a:t>there does not need to be any connection between the antecedent or the consequent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The “meaning” of 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6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sz="2600" dirty="0" smtClean="0">
                <a:ea typeface="Cambria Math" panose="02040503050406030204" pitchFamily="18" charset="0"/>
              </a:rPr>
              <a:t>depends only on the truth values of 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600" dirty="0" smtClean="0">
                <a:ea typeface="Cambria Math" panose="02040503050406030204" pitchFamily="18" charset="0"/>
              </a:rPr>
              <a:t> and 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600" dirty="0" smtClean="0">
                <a:ea typeface="Cambria Math" panose="02040503050406030204" pitchFamily="18" charset="0"/>
              </a:rPr>
              <a:t>. </a:t>
            </a:r>
            <a:endParaRPr lang="en-US" sz="2600" dirty="0" smtClean="0"/>
          </a:p>
          <a:p>
            <a:r>
              <a:rPr lang="en-US" dirty="0" smtClean="0"/>
              <a:t>These implications are perfectly fine, but would not be used in ordinary English.</a:t>
            </a:r>
          </a:p>
          <a:p>
            <a:pPr lvl="1"/>
            <a:r>
              <a:rPr lang="en-US" dirty="0" smtClean="0"/>
              <a:t>“If the moon is made of green cheese, then I have more money than Bill Gates.”</a:t>
            </a:r>
          </a:p>
          <a:p>
            <a:pPr lvl="1"/>
            <a:r>
              <a:rPr lang="en-US" dirty="0" smtClean="0"/>
              <a:t>“If 1 + 1 = 2, </a:t>
            </a:r>
            <a:r>
              <a:rPr lang="en-US" altLang="zh-CN" dirty="0"/>
              <a:t>then I have more money than Bill </a:t>
            </a:r>
            <a:r>
              <a:rPr lang="en-US" altLang="zh-CN" dirty="0" smtClean="0"/>
              <a:t>Gates</a:t>
            </a:r>
            <a:r>
              <a:rPr lang="en-US" dirty="0" smtClean="0"/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Implication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to view the logical conditional is to think of an obligation or contract.</a:t>
            </a:r>
          </a:p>
          <a:p>
            <a:pPr lvl="1"/>
            <a:r>
              <a:rPr lang="en-US" dirty="0" smtClean="0"/>
              <a:t>“If I am elected, then I will lower taxes.”</a:t>
            </a:r>
          </a:p>
          <a:p>
            <a:r>
              <a:rPr lang="en-US" dirty="0" smtClean="0"/>
              <a:t>If the politician is elected and does not lower taxes, then the voters can say that he or she has broken the campaign pledge. This corresponds to the case where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is true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is false.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Ways of Expressing </a:t>
            </a:r>
            <a:r>
              <a:rPr lang="en-US" sz="5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54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5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if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               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</a:t>
            </a:r>
            <a:r>
              <a:rPr lang="en-US" b="1" dirty="0" smtClean="0"/>
              <a:t>implies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,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                            </a:t>
            </a:r>
            <a:r>
              <a:rPr lang="en-US" b="1" i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only if </a:t>
            </a:r>
            <a:r>
              <a:rPr lang="en-US" b="1" i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b="1" dirty="0" smtClean="0">
                <a:solidFill>
                  <a:srgbClr val="FF0000"/>
                </a:solidFill>
              </a:rPr>
              <a:t>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whenever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   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</a:t>
            </a:r>
            <a:r>
              <a:rPr lang="en-US" dirty="0" smtClean="0"/>
              <a:t> </a:t>
            </a:r>
            <a:r>
              <a:rPr lang="en-US" b="1" dirty="0" smtClean="0"/>
              <a:t>is sufficient for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follows from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      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is necessary for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a necessary condition for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a sufficient condition for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" y="2514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400" y="2895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" y="3352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" y="3733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4114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" y="4495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" y="53340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3400" y="57150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81400" y="2514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1400" y="4495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81400" y="4114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81400" y="2895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Converse, </a:t>
            </a:r>
            <a:r>
              <a:rPr lang="en-US" sz="4000" dirty="0" err="1" smtClean="0"/>
              <a:t>Contrapositive</a:t>
            </a:r>
            <a:r>
              <a:rPr lang="en-US" sz="4000" dirty="0" smtClean="0"/>
              <a:t>, and Inverse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400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we can form new conditional statements .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          is the </a:t>
            </a:r>
            <a:r>
              <a:rPr lang="en-US" b="1" dirty="0" smtClean="0"/>
              <a:t>converse</a:t>
            </a:r>
            <a:r>
              <a:rPr lang="en-US" dirty="0" smtClean="0"/>
              <a:t>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¬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→ ¬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  is the </a:t>
            </a:r>
            <a:r>
              <a:rPr lang="en-US" b="1" dirty="0" err="1" smtClean="0"/>
              <a:t>contrapositive</a:t>
            </a:r>
            <a:r>
              <a:rPr lang="en-US" dirty="0" smtClean="0"/>
              <a:t> 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dirty="0" smtClean="0"/>
          </a:p>
          <a:p>
            <a:pPr lvl="1"/>
            <a:r>
              <a:rPr lang="en-US" dirty="0" smtClean="0">
                <a:latin typeface="Cambria Math" panose="02040503050406030204"/>
                <a:ea typeface="Cambria Math" panose="02040503050406030204"/>
              </a:rPr>
              <a:t>¬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→ ¬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   is the </a:t>
            </a:r>
            <a:r>
              <a:rPr lang="en-US" b="1" dirty="0" smtClean="0"/>
              <a:t>inverse</a:t>
            </a:r>
            <a:r>
              <a:rPr lang="en-US" dirty="0" smtClean="0"/>
              <a:t>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Find the converse, inverse, and </a:t>
            </a:r>
            <a:r>
              <a:rPr lang="en-US" dirty="0" err="1" smtClean="0"/>
              <a:t>contrapositive</a:t>
            </a:r>
            <a:r>
              <a:rPr lang="en-US" dirty="0" smtClean="0"/>
              <a:t> of “It raining is a sufficient condition for my not going to town.”</a:t>
            </a:r>
          </a:p>
          <a:p>
            <a:pPr>
              <a:buNone/>
            </a:pPr>
            <a:r>
              <a:rPr lang="en-US" b="1" dirty="0" smtClean="0"/>
              <a:t>    Solution: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b="1" dirty="0" smtClean="0"/>
              <a:t>converse</a:t>
            </a:r>
            <a:r>
              <a:rPr lang="en-US" dirty="0" smtClean="0"/>
              <a:t>: If I do not go to town, then it is  raining.</a:t>
            </a:r>
          </a:p>
          <a:p>
            <a:pPr lvl="1">
              <a:buNone/>
            </a:pPr>
            <a:r>
              <a:rPr lang="en-US" b="1" dirty="0" smtClean="0"/>
              <a:t>inverse</a:t>
            </a:r>
            <a:r>
              <a:rPr lang="en-US" dirty="0" smtClean="0"/>
              <a:t>:  If it is not raining, then I will go to town.</a:t>
            </a:r>
          </a:p>
          <a:p>
            <a:pPr lvl="1">
              <a:buNone/>
            </a:pPr>
            <a:r>
              <a:rPr lang="en-US" b="1" dirty="0" err="1" smtClean="0"/>
              <a:t>contrapositive</a:t>
            </a:r>
            <a:r>
              <a:rPr lang="en-US" dirty="0" smtClean="0"/>
              <a:t>: If I go to town, then it is not raining.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dirty="0" smtClean="0"/>
              <a:t>  and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 are propositions, then  we can form the </a:t>
            </a:r>
            <a:r>
              <a:rPr lang="en-US" sz="2000" i="1" dirty="0" err="1" smtClean="0"/>
              <a:t>biconditional</a:t>
            </a:r>
            <a:r>
              <a:rPr lang="en-US" sz="2000" i="1" dirty="0" smtClean="0"/>
              <a:t> </a:t>
            </a:r>
            <a:r>
              <a:rPr lang="en-US" sz="2000" dirty="0" smtClean="0"/>
              <a:t>proposition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000" dirty="0" smtClean="0">
                <a:latin typeface="Cambria Math" panose="02040503050406030204"/>
                <a:ea typeface="Cambria Math" panose="02040503050406030204"/>
              </a:rPr>
              <a:t>↔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, read as “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dirty="0" smtClean="0"/>
              <a:t>  if and only if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.” The  </a:t>
            </a:r>
            <a:r>
              <a:rPr lang="en-US" sz="2000" dirty="0" err="1" smtClean="0"/>
              <a:t>biconditional</a:t>
            </a:r>
            <a:r>
              <a:rPr lang="en-US" sz="2000" dirty="0" smtClean="0"/>
              <a:t>         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000" dirty="0" smtClean="0">
                <a:latin typeface="Cambria Math" panose="02040503050406030204"/>
                <a:ea typeface="Cambria Math" panose="02040503050406030204"/>
              </a:rPr>
              <a:t>↔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/>
              <a:t>  denotes the proposition with this truth table: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200" dirty="0" smtClean="0"/>
              <a:t> If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200" dirty="0" smtClean="0"/>
              <a:t>  denotes “I am at home.” and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 smtClean="0"/>
              <a:t>   denotes “It is raining.” then       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200" dirty="0" smtClean="0">
                <a:latin typeface="Cambria Math" panose="02040503050406030204"/>
                <a:ea typeface="Cambria Math" panose="02040503050406030204"/>
              </a:rPr>
              <a:t>↔</a:t>
            </a:r>
            <a:r>
              <a:rPr lang="en-US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 smtClean="0"/>
              <a:t>   denotes “I am at home if and only if it is raining.”</a:t>
            </a:r>
          </a:p>
        </p:txBody>
      </p:sp>
      <p:graphicFrame>
        <p:nvGraphicFramePr>
          <p:cNvPr id="13" name="Content Placeholder 3"/>
          <p:cNvGraphicFramePr/>
          <p:nvPr/>
        </p:nvGraphicFramePr>
        <p:xfrm>
          <a:off x="1600200" y="3124200"/>
          <a:ext cx="5791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sz="1800" dirty="0" smtClean="0">
                          <a:latin typeface="Cambria Math" panose="02040503050406030204"/>
                          <a:ea typeface="Cambria Math" panose="02040503050406030204"/>
                        </a:rPr>
                        <a:t>↔</a:t>
                      </a:r>
                      <a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the </a:t>
            </a:r>
            <a:r>
              <a:rPr lang="en-US" dirty="0" err="1" smtClean="0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alternative ways “</a:t>
            </a:r>
            <a:r>
              <a:rPr lang="en-US" i="1" dirty="0" smtClean="0"/>
              <a:t>p</a:t>
            </a:r>
            <a:r>
              <a:rPr lang="en-US" dirty="0" smtClean="0"/>
              <a:t> if and only if </a:t>
            </a:r>
            <a:r>
              <a:rPr lang="en-US" i="1" dirty="0" smtClean="0"/>
              <a:t>q</a:t>
            </a:r>
            <a:r>
              <a:rPr lang="en-US" dirty="0" smtClean="0"/>
              <a:t>” is expressed in English: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b="1" dirty="0" smtClean="0"/>
              <a:t>is necessary and sufficient for </a:t>
            </a:r>
            <a:r>
              <a:rPr lang="en-US" i="1" dirty="0" smtClean="0"/>
              <a:t>q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, </a:t>
            </a:r>
            <a:r>
              <a:rPr lang="en-US" b="1" dirty="0" smtClean="0"/>
              <a:t>and conversely</a:t>
            </a:r>
          </a:p>
          <a:p>
            <a:pPr lvl="1"/>
            <a:r>
              <a:rPr lang="en-US" dirty="0" smtClean="0"/>
              <a:t>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b="1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of 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90800" y="2057400"/>
          <a:ext cx="4038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ym typeface="Symbol" panose="05050102010706020507"/>
                        </a:rPr>
                        <a:t></a:t>
                      </a:r>
                      <a:endParaRPr lang="en-US" b="1" dirty="0" smtClean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ym typeface="Symbol" panose="05050102010706020507"/>
                        </a:rPr>
                        <a:t>   </a:t>
                      </a:r>
                    </a:p>
                    <a:p>
                      <a:r>
                        <a:rPr lang="en-US" b="1" dirty="0" smtClean="0">
                          <a:sym typeface="Symbol" panose="05050102010706020507"/>
                        </a:rPr>
                        <a:t> </a:t>
                      </a:r>
                      <a:endParaRPr lang="en-US" b="1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ym typeface="Symbol" panose="05050102010706020507"/>
                        </a:rPr>
                        <a:t> </a:t>
                      </a:r>
                    </a:p>
                    <a:p>
                      <a:r>
                        <a:rPr lang="en-US" dirty="0" smtClean="0">
                          <a:sym typeface="Symbol" panose="05050102010706020507"/>
                        </a:rPr>
                        <a:t> 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5200" y="4800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343400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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q </a:t>
            </a:r>
            <a:r>
              <a:rPr lang="en-US" sz="24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  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r   </a:t>
            </a:r>
            <a:r>
              <a:rPr lang="en-US" sz="2400" dirty="0" smtClean="0">
                <a:ea typeface="Cambria Math" panose="02040503050406030204" pitchFamily="18" charset="0"/>
                <a:sym typeface="Symbol" panose="05050102010706020507"/>
              </a:rPr>
              <a:t>is equivalent to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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q)</a:t>
            </a:r>
            <a:r>
              <a:rPr lang="en-US" sz="24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  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r</a:t>
            </a:r>
          </a:p>
          <a:p>
            <a:r>
              <a:rPr lang="en-US" sz="2400" dirty="0" smtClean="0">
                <a:ea typeface="Cambria Math" panose="02040503050406030204" pitchFamily="18" charset="0"/>
                <a:sym typeface="Symbol" panose="05050102010706020507"/>
              </a:rPr>
              <a:t>If the intended meaning is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(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q </a:t>
            </a:r>
            <a:r>
              <a:rPr lang="en-US" sz="24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  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r )</a:t>
            </a:r>
          </a:p>
          <a:p>
            <a:r>
              <a:rPr lang="en-US" sz="2400" dirty="0" smtClean="0">
                <a:ea typeface="Cambria Math" panose="02040503050406030204" pitchFamily="18" charset="0"/>
                <a:sym typeface="Symbol" panose="05050102010706020507"/>
              </a:rPr>
              <a:t>then parentheses must be used.</a:t>
            </a:r>
          </a:p>
          <a:p>
            <a:endParaRPr lang="en-US" sz="2400" i="1" dirty="0" smtClean="0">
              <a:ea typeface="Cambria Math" panose="02040503050406030204" pitchFamily="18" charset="0"/>
              <a:sym typeface="Symbol" panose="05050102010706020507"/>
            </a:endParaRPr>
          </a:p>
          <a:p>
            <a:r>
              <a:rPr lang="en-US" sz="2400" i="1" dirty="0" smtClean="0">
                <a:ea typeface="Cambria Math" panose="02040503050406030204" pitchFamily="18" charset="0"/>
                <a:sym typeface="Symbol" panose="05050102010706020507"/>
              </a:rPr>
              <a:t>    </a:t>
            </a:r>
            <a:endParaRPr lang="en-US" sz="2400" i="1" dirty="0" smtClean="0"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Truth Tables For Compound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Construction of a truth table:</a:t>
            </a:r>
          </a:p>
          <a:p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 Need a row for every possible combination of values  for the  atomic propositions.</a:t>
            </a:r>
          </a:p>
          <a:p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Need a column for the compound proposition (usually at far right)</a:t>
            </a:r>
          </a:p>
          <a:p>
            <a:pPr lvl="1"/>
            <a:r>
              <a:rPr lang="en-US" dirty="0" smtClean="0"/>
              <a:t>Need a column for the truth value of each expression that occurs in the compound proposition as it is built up.</a:t>
            </a:r>
          </a:p>
          <a:p>
            <a:pPr lvl="2"/>
            <a:r>
              <a:rPr lang="en-US" dirty="0" smtClean="0"/>
              <a:t>This includes the atomic propositions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</a:t>
            </a:r>
          </a:p>
          <a:p>
            <a:r>
              <a:rPr lang="en-US" dirty="0" smtClean="0"/>
              <a:t>Predicate Logic</a:t>
            </a:r>
          </a:p>
          <a:p>
            <a:r>
              <a:rPr lang="en-US" dirty="0" smtClean="0"/>
              <a:t>Proofs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truth table for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105400" y="2057400"/>
            <a:ext cx="1820228" cy="3028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25908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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 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 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</a:rPr>
                        <a:t>q → 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</a:t>
                      </a:r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rows are there in a truth table with </a:t>
            </a:r>
            <a:r>
              <a:rPr lang="en-US" i="1" dirty="0" smtClean="0"/>
              <a:t>n</a:t>
            </a:r>
            <a:r>
              <a:rPr lang="en-US" dirty="0" smtClean="0"/>
              <a:t> propositional variables?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We will see how to do this in Chapter 6.</a:t>
            </a:r>
          </a:p>
          <a:p>
            <a:endParaRPr lang="en-US" dirty="0" smtClean="0"/>
          </a:p>
          <a:p>
            <a:r>
              <a:rPr lang="en-US" dirty="0" smtClean="0"/>
              <a:t>Note that this means that with n propositional variables, we can construct           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distinct (i.e., not equivalent) propositions.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724400" y="4648200"/>
            <a:ext cx="990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2^2</a:t>
            </a:r>
            <a:r>
              <a:rPr lang="en-US" baseline="30000" dirty="0" smtClean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P15.  </a:t>
            </a:r>
            <a:r>
              <a:rPr kumimoji="1" lang="en-US" altLang="zh-CN" dirty="0" smtClean="0"/>
              <a:t>32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Language of Propositions</a:t>
            </a:r>
          </a:p>
          <a:p>
            <a:pPr lvl="1"/>
            <a:r>
              <a:rPr lang="en-US" dirty="0" smtClean="0"/>
              <a:t>Connectives</a:t>
            </a:r>
          </a:p>
          <a:p>
            <a:pPr lvl="1"/>
            <a:r>
              <a:rPr lang="en-US" dirty="0" smtClean="0"/>
              <a:t>Truth Values</a:t>
            </a:r>
          </a:p>
          <a:p>
            <a:pPr lvl="1"/>
            <a:r>
              <a:rPr lang="en-US" dirty="0" smtClean="0"/>
              <a:t>Truth Tables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Translating English Sentences</a:t>
            </a:r>
          </a:p>
          <a:p>
            <a:pPr lvl="1"/>
            <a:r>
              <a:rPr lang="en-US" dirty="0" smtClean="0"/>
              <a:t>System Specifications</a:t>
            </a:r>
          </a:p>
          <a:p>
            <a:pPr lvl="1"/>
            <a:r>
              <a:rPr lang="en-US" dirty="0" smtClean="0"/>
              <a:t>Logic Puzzles</a:t>
            </a:r>
          </a:p>
          <a:p>
            <a:pPr lvl="1"/>
            <a:r>
              <a:rPr lang="en-US" dirty="0" smtClean="0"/>
              <a:t>Logic Circuits </a:t>
            </a:r>
          </a:p>
          <a:p>
            <a:r>
              <a:rPr lang="en-US" dirty="0" smtClean="0"/>
              <a:t>Logical Equivalences</a:t>
            </a:r>
          </a:p>
          <a:p>
            <a:pPr lvl="1"/>
            <a:r>
              <a:rPr lang="en-US" dirty="0" smtClean="0"/>
              <a:t>Important Equivalences</a:t>
            </a:r>
          </a:p>
          <a:p>
            <a:pPr lvl="1"/>
            <a:r>
              <a:rPr lang="en-US" dirty="0" smtClean="0"/>
              <a:t>Showing Equivalence</a:t>
            </a:r>
          </a:p>
          <a:p>
            <a:pPr lvl="1"/>
            <a:r>
              <a:rPr lang="en-US" dirty="0" err="1" smtClean="0"/>
              <a:t>Satisfiability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Propositions</a:t>
            </a:r>
          </a:p>
          <a:p>
            <a:r>
              <a:rPr lang="en-US" dirty="0" smtClean="0"/>
              <a:t>Connectives</a:t>
            </a:r>
          </a:p>
          <a:p>
            <a:pPr lvl="1"/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Conjunction</a:t>
            </a:r>
          </a:p>
          <a:p>
            <a:pPr lvl="1"/>
            <a:r>
              <a:rPr lang="en-US" dirty="0" smtClean="0"/>
              <a:t>Disjunction</a:t>
            </a:r>
          </a:p>
          <a:p>
            <a:pPr lvl="1"/>
            <a:r>
              <a:rPr lang="en-US" dirty="0" smtClean="0"/>
              <a:t>Implication; </a:t>
            </a:r>
            <a:r>
              <a:rPr lang="en-US" dirty="0" err="1" smtClean="0"/>
              <a:t>contrapositive</a:t>
            </a:r>
            <a:r>
              <a:rPr lang="en-US" dirty="0" smtClean="0"/>
              <a:t>, inverse, converse</a:t>
            </a:r>
          </a:p>
          <a:p>
            <a:pPr lvl="1"/>
            <a:r>
              <a:rPr lang="en-US" dirty="0" err="1" smtClean="0"/>
              <a:t>Biconditional</a:t>
            </a:r>
            <a:endParaRPr lang="en-US" dirty="0" smtClean="0"/>
          </a:p>
          <a:p>
            <a:r>
              <a:rPr lang="en-US" dirty="0" smtClean="0"/>
              <a:t>Truth Tables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proposition</a:t>
            </a:r>
            <a:r>
              <a:rPr lang="en-US" dirty="0" smtClean="0"/>
              <a:t> is a declarative sentence that is either true or false.</a:t>
            </a:r>
          </a:p>
          <a:p>
            <a:r>
              <a:rPr lang="en-US" dirty="0" smtClean="0"/>
              <a:t>Examples of propositions: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The Moon is made of green cheese.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Beijing is the capital of China.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Toronto is the capital of Canada.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 smtClean="0"/>
              <a:t> +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en-US" dirty="0" smtClean="0"/>
              <a:t>Examples that are not propositions.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Sit down!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What time is it?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i="1" dirty="0" smtClean="0"/>
              <a:t>x</a:t>
            </a:r>
            <a:r>
              <a:rPr lang="en-US" dirty="0" smtClean="0"/>
              <a:t> + 1 = 2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 </a:t>
            </a:r>
            <a:r>
              <a:rPr lang="en-US" dirty="0" smtClean="0"/>
              <a:t>= </a:t>
            </a:r>
            <a:r>
              <a:rPr lang="en-US" i="1" dirty="0" smtClean="0"/>
              <a:t>z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Constructing Propositions</a:t>
            </a:r>
          </a:p>
          <a:p>
            <a:pPr lvl="1"/>
            <a:r>
              <a:rPr lang="en-US" dirty="0" smtClean="0"/>
              <a:t>Propositional Variables: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q, r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The proposition that is always true is denoted by </a:t>
            </a:r>
            <a:r>
              <a:rPr lang="en-US" b="1" dirty="0" smtClean="0"/>
              <a:t>T</a:t>
            </a:r>
            <a:r>
              <a:rPr lang="en-US" dirty="0" smtClean="0"/>
              <a:t> and the proposition that is always false is denoted by </a:t>
            </a:r>
            <a:r>
              <a:rPr lang="en-US" b="1" dirty="0" smtClean="0"/>
              <a:t>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Compound Propositions; constructed from logical connectives and other propositions</a:t>
            </a:r>
          </a:p>
          <a:p>
            <a:pPr lvl="2"/>
            <a:r>
              <a:rPr lang="en-US" dirty="0" smtClean="0"/>
              <a:t>Negation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¬</a:t>
            </a:r>
            <a:endParaRPr lang="en-US" dirty="0" smtClean="0"/>
          </a:p>
          <a:p>
            <a:pPr lvl="2"/>
            <a:r>
              <a:rPr lang="en-US" dirty="0" smtClean="0"/>
              <a:t>Conjunction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 smtClean="0"/>
          </a:p>
          <a:p>
            <a:pPr lvl="2"/>
            <a:r>
              <a:rPr lang="en-US" dirty="0" smtClean="0"/>
              <a:t>Disjunction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 smtClean="0"/>
          </a:p>
          <a:p>
            <a:pPr lvl="2"/>
            <a:r>
              <a:rPr lang="en-US" dirty="0" smtClean="0"/>
              <a:t>Implication </a:t>
            </a:r>
            <a:r>
              <a:rPr lang="en-US" sz="2400" dirty="0" smtClean="0">
                <a:latin typeface="Cambria Math" panose="02040503050406030204"/>
                <a:ea typeface="Cambria Math" panose="02040503050406030204"/>
              </a:rPr>
              <a:t>→</a:t>
            </a:r>
            <a:endParaRPr lang="en-US" dirty="0" smtClean="0"/>
          </a:p>
          <a:p>
            <a:pPr lvl="2"/>
            <a:r>
              <a:rPr lang="en-US" dirty="0" err="1" smtClean="0"/>
              <a:t>Biconditional</a:t>
            </a:r>
            <a:r>
              <a:rPr lang="en-US" dirty="0" smtClean="0"/>
              <a:t> </a:t>
            </a:r>
            <a:r>
              <a:rPr lang="en-US" sz="2400" dirty="0" smtClean="0">
                <a:latin typeface="Cambria Math" panose="02040503050406030204"/>
                <a:ea typeface="Cambria Math" panose="02040503050406030204"/>
              </a:rPr>
              <a:t>↔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Compound Propositions: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The </a:t>
            </a:r>
            <a:r>
              <a:rPr lang="en-US" i="1" dirty="0" smtClean="0"/>
              <a:t>negation</a:t>
            </a:r>
            <a:r>
              <a:rPr lang="en-US" dirty="0" smtClean="0"/>
              <a:t> of a proposition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is  denoted by 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¬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and has this truth table: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 denotes “The earth is round.”, then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¬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   denotes “It is not the case that the earth is round,” or more simply “The earth is not round.”  </a:t>
            </a: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1828800" y="2971800"/>
          <a:ext cx="563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/>
                          <a:ea typeface="Cambria Math" panose="02040503050406030204"/>
                        </a:rPr>
                        <a:t>¬</a:t>
                      </a:r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conjunction</a:t>
            </a:r>
            <a:r>
              <a:rPr lang="en-US" dirty="0" smtClean="0"/>
              <a:t> of propositions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and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is denoted by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 </a:t>
            </a:r>
            <a:r>
              <a:rPr lang="en-US" dirty="0" smtClean="0"/>
              <a:t>and has this truth table: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 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smtClean="0"/>
              <a:t>  denotes “I am at home.”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denotes “It is raining.” then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  denotes “I am at home and it is raining.”</a:t>
            </a:r>
          </a:p>
        </p:txBody>
      </p:sp>
      <p:graphicFrame>
        <p:nvGraphicFramePr>
          <p:cNvPr id="10" name="Content Placeholder 3"/>
          <p:cNvGraphicFramePr/>
          <p:nvPr/>
        </p:nvGraphicFramePr>
        <p:xfrm>
          <a:off x="1295400" y="28194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∧ </a:t>
                      </a:r>
                      <a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p \vee q  \rightarrow \neg r$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1272</Words>
  <Application>Microsoft Office PowerPoint</Application>
  <PresentationFormat>全屏显示(4:3)</PresentationFormat>
  <Paragraphs>296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MS PGothic</vt:lpstr>
      <vt:lpstr>等线</vt:lpstr>
      <vt:lpstr>隶书</vt:lpstr>
      <vt:lpstr>宋体</vt:lpstr>
      <vt:lpstr>Calibri</vt:lpstr>
      <vt:lpstr>Cambria Math</vt:lpstr>
      <vt:lpstr>Constantia</vt:lpstr>
      <vt:lpstr>Helvetica</vt:lpstr>
      <vt:lpstr>Symbol</vt:lpstr>
      <vt:lpstr>Wingdings 2</vt:lpstr>
      <vt:lpstr>Flow</vt:lpstr>
      <vt:lpstr>The Foundations: Logic and Proofs</vt:lpstr>
      <vt:lpstr>Chapter Summary</vt:lpstr>
      <vt:lpstr>Propositional Logic Summary</vt:lpstr>
      <vt:lpstr>Propositional Logic</vt:lpstr>
      <vt:lpstr>Section Summary</vt:lpstr>
      <vt:lpstr>Propositions</vt:lpstr>
      <vt:lpstr>Propositional Logic</vt:lpstr>
      <vt:lpstr>Compound Propositions: Negation</vt:lpstr>
      <vt:lpstr>Conjunction</vt:lpstr>
      <vt:lpstr>Disjunction</vt:lpstr>
      <vt:lpstr> Implication</vt:lpstr>
      <vt:lpstr> Understanding Implication</vt:lpstr>
      <vt:lpstr>Understanding Implication (cont)</vt:lpstr>
      <vt:lpstr>Different Ways of Expressing p →q  </vt:lpstr>
      <vt:lpstr>Converse, Contrapositive, and Inverse</vt:lpstr>
      <vt:lpstr>Biconditional</vt:lpstr>
      <vt:lpstr>Expressing the Biconditional</vt:lpstr>
      <vt:lpstr>Precedence of Logical Operators</vt:lpstr>
      <vt:lpstr>Truth Tables For Compound Propositions</vt:lpstr>
      <vt:lpstr>Example Truth Table</vt:lpstr>
      <vt:lpstr>Problem</vt:lpstr>
      <vt:lpstr>Homework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cszc</cp:lastModifiedBy>
  <cp:revision>568</cp:revision>
  <dcterms:created xsi:type="dcterms:W3CDTF">2011-03-15T17:55:00Z</dcterms:created>
  <dcterms:modified xsi:type="dcterms:W3CDTF">2020-02-17T12:59:43Z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