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7" r:id="rId2"/>
    <p:sldId id="269" r:id="rId3"/>
    <p:sldId id="274" r:id="rId4"/>
    <p:sldId id="275" r:id="rId5"/>
    <p:sldId id="276" r:id="rId6"/>
    <p:sldId id="277" r:id="rId7"/>
    <p:sldId id="258" r:id="rId8"/>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4660"/>
  </p:normalViewPr>
  <p:slideViewPr>
    <p:cSldViewPr>
      <p:cViewPr varScale="1">
        <p:scale>
          <a:sx n="114" d="100"/>
          <a:sy n="114" d="100"/>
        </p:scale>
        <p:origin x="360" y="13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2020/5/10</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2020/5/10</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a:t>
            </a:fld>
            <a:endParaRPr lang="zh-CN" altLang="en-US" dirty="0">
              <a:latin typeface="+mj-ea"/>
              <a:ea typeface="+mj-ea"/>
            </a:endParaRPr>
          </a:p>
        </p:txBody>
      </p:sp>
    </p:spTree>
    <p:extLst>
      <p:ext uri="{BB962C8B-B14F-4D97-AF65-F5344CB8AC3E}">
        <p14:creationId xmlns:p14="http://schemas.microsoft.com/office/powerpoint/2010/main" val="27865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3</a:t>
            </a:fld>
            <a:endParaRPr lang="en-US" altLang="zh-CN" noProof="0" dirty="0">
              <a:latin typeface="+mj-ea"/>
              <a:ea typeface="+mj-ea"/>
            </a:endParaRPr>
          </a:p>
        </p:txBody>
      </p:sp>
    </p:spTree>
    <p:extLst>
      <p:ext uri="{BB962C8B-B14F-4D97-AF65-F5344CB8AC3E}">
        <p14:creationId xmlns:p14="http://schemas.microsoft.com/office/powerpoint/2010/main" val="2228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7</a:t>
            </a:fld>
            <a:endParaRPr lang="en-US" altLang="zh-CN" dirty="0">
              <a:latin typeface="+mj-ea"/>
              <a:ea typeface="+mj-ea"/>
            </a:endParaRPr>
          </a:p>
        </p:txBody>
      </p:sp>
    </p:spTree>
    <p:extLst>
      <p:ext uri="{BB962C8B-B14F-4D97-AF65-F5344CB8AC3E}">
        <p14:creationId xmlns:p14="http://schemas.microsoft.com/office/powerpoint/2010/main" val="2405613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2020/5/10</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2020/5/10</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2020/5/10</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2020/5/10</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2020/5/10</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2020/5/10</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2020/5/10</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2020/5/10</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2020/5/10</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2020/5/10</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2020/5/10</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2005" y="-1251520"/>
            <a:ext cx="9144000" cy="3505200"/>
          </a:xfrm>
          <a:effectLst>
            <a:glow rad="190500">
              <a:schemeClr val="tx2">
                <a:alpha val="49000"/>
              </a:schemeClr>
            </a:glow>
            <a:outerShdw blurRad="50800" dist="50800" dir="6000000" algn="ctr" rotWithShape="0">
              <a:srgbClr val="000000">
                <a:alpha val="50000"/>
              </a:srgbClr>
            </a:outerShdw>
          </a:effectLst>
        </p:spPr>
        <p:txBody>
          <a:bodyPr rtlCol="0"/>
          <a:lstStyle/>
          <a:p>
            <a:r>
              <a:rPr lang="en-US" altLang="zh-CN" dirty="0"/>
              <a:t>Polar Bears</a:t>
            </a:r>
            <a:endParaRPr lang="zh-cn" dirty="0"/>
          </a:p>
        </p:txBody>
      </p:sp>
      <p:sp>
        <p:nvSpPr>
          <p:cNvPr id="3" name="副标题 2"/>
          <p:cNvSpPr>
            <a:spLocks noGrp="1"/>
          </p:cNvSpPr>
          <p:nvPr>
            <p:ph type="subTitle" idx="1"/>
          </p:nvPr>
        </p:nvSpPr>
        <p:spPr>
          <a:xfrm flipV="1">
            <a:off x="12188825" y="6812281"/>
            <a:ext cx="201217" cy="45719"/>
          </a:xfrm>
        </p:spPr>
        <p:txBody>
          <a:bodyPr rtlCol="0">
            <a:normAutofit fontScale="25000" lnSpcReduction="20000"/>
          </a:bodyPr>
          <a:lstStyle/>
          <a:p>
            <a:pPr rtl="0"/>
            <a:endParaRPr lang="zh-cn" dirty="0">
              <a:solidFill>
                <a:schemeClr val="tx1">
                  <a:lumMod val="50000"/>
                </a:schemeClr>
              </a:solidFill>
            </a:endParaRPr>
          </a:p>
        </p:txBody>
      </p:sp>
      <p:pic>
        <p:nvPicPr>
          <p:cNvPr id="5" name="图片 4">
            <a:extLst>
              <a:ext uri="{FF2B5EF4-FFF2-40B4-BE49-F238E27FC236}">
                <a16:creationId xmlns:a16="http://schemas.microsoft.com/office/drawing/2014/main" id="{119B288C-080D-4CF1-908E-6201C5960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036" y="2474912"/>
            <a:ext cx="6120680" cy="3360128"/>
          </a:xfrm>
          <a:prstGeom prst="rect">
            <a:avLst/>
          </a:prstGeom>
        </p:spPr>
      </p:pic>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rot="10800000" flipV="1">
            <a:off x="8542684" y="9045624"/>
            <a:ext cx="4176464" cy="360040"/>
          </a:xfrm>
        </p:spPr>
        <p:txBody>
          <a:bodyPr rtlCol="0">
            <a:normAutofit fontScale="90000"/>
          </a:bodyPr>
          <a:lstStyle/>
          <a:p>
            <a:pPr rtl="0"/>
            <a:r>
              <a:rPr lang="zh-cn" dirty="0"/>
              <a:t>标题和包含列表的内容布局</a:t>
            </a:r>
          </a:p>
        </p:txBody>
      </p:sp>
      <p:sp>
        <p:nvSpPr>
          <p:cNvPr id="14" name="内容占位符 2"/>
          <p:cNvSpPr>
            <a:spLocks noGrp="1"/>
          </p:cNvSpPr>
          <p:nvPr>
            <p:ph idx="1"/>
          </p:nvPr>
        </p:nvSpPr>
        <p:spPr>
          <a:xfrm rot="10800000" flipV="1">
            <a:off x="3142084" y="10125744"/>
            <a:ext cx="3744416" cy="3430216"/>
          </a:xfrm>
        </p:spPr>
        <p:txBody>
          <a:bodyPr rtlCol="0">
            <a:normAutofit/>
          </a:bodyPr>
          <a:lstStyle/>
          <a:p>
            <a:pPr marL="0" indent="0" rtl="0">
              <a:buNone/>
            </a:pPr>
            <a:endParaRPr lang="zh-cn" dirty="0"/>
          </a:p>
        </p:txBody>
      </p:sp>
      <p:sp>
        <p:nvSpPr>
          <p:cNvPr id="4" name="矩形 3">
            <a:extLst>
              <a:ext uri="{FF2B5EF4-FFF2-40B4-BE49-F238E27FC236}">
                <a16:creationId xmlns:a16="http://schemas.microsoft.com/office/drawing/2014/main" id="{9F66E964-9D5C-459E-8B4A-5798ED62CBEF}"/>
              </a:ext>
            </a:extLst>
          </p:cNvPr>
          <p:cNvSpPr/>
          <p:nvPr/>
        </p:nvSpPr>
        <p:spPr>
          <a:xfrm>
            <a:off x="3862164" y="1077888"/>
            <a:ext cx="4092788"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Cute right</a:t>
            </a: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p>
        </p:txBody>
      </p:sp>
      <p:sp>
        <p:nvSpPr>
          <p:cNvPr id="5" name="矩形 4">
            <a:extLst>
              <a:ext uri="{FF2B5EF4-FFF2-40B4-BE49-F238E27FC236}">
                <a16:creationId xmlns:a16="http://schemas.microsoft.com/office/drawing/2014/main" id="{CC794ED1-3218-4020-A625-7FBA21F3F3B9}"/>
              </a:ext>
            </a:extLst>
          </p:cNvPr>
          <p:cNvSpPr/>
          <p:nvPr/>
        </p:nvSpPr>
        <p:spPr>
          <a:xfrm>
            <a:off x="1799809" y="2967335"/>
            <a:ext cx="8589211" cy="923330"/>
          </a:xfrm>
          <a:prstGeom prst="rect">
            <a:avLst/>
          </a:prstGeom>
          <a:noFill/>
        </p:spPr>
        <p:txBody>
          <a:bodyPr wrap="none" lIns="91440" tIns="45720" rIns="91440" bIns="45720">
            <a:spAutoFit/>
          </a:bodyPr>
          <a:lstStyle/>
          <a:p>
            <a:pPr algn="ctr"/>
            <a:r>
              <a:rPr lang="en-US" altLang="zh-C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But they are endangered</a:t>
            </a:r>
            <a:r>
              <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t>添加幻灯片标题 - 4</a:t>
            </a:r>
          </a:p>
        </p:txBody>
      </p:sp>
      <p:sp>
        <p:nvSpPr>
          <p:cNvPr id="4" name="文本占位符 3"/>
          <p:cNvSpPr>
            <a:spLocks noGrp="1"/>
          </p:cNvSpPr>
          <p:nvPr>
            <p:ph type="body" sz="half" idx="2"/>
          </p:nvPr>
        </p:nvSpPr>
        <p:spPr>
          <a:xfrm>
            <a:off x="333772" y="268518"/>
            <a:ext cx="3779440" cy="6472850"/>
          </a:xfrm>
        </p:spPr>
        <p:txBody>
          <a:bodyPr rtlCol="0">
            <a:normAutofit fontScale="92500"/>
          </a:bodyPr>
          <a:lstStyle/>
          <a:p>
            <a:r>
              <a:rPr lang="en-US" altLang="zh-CN" sz="3200" dirty="0"/>
              <a:t>The recent unusually high temperatures have exacerbated the melting of sea ice in the arctic this summer, as global warming threatens tens of thousands of species. Most of them starve to death. Some media say the polar bear could be extinct in 40 years</a:t>
            </a:r>
            <a:endParaRPr lang="zh-CN" altLang="zh-CN" sz="3200" dirty="0"/>
          </a:p>
          <a:p>
            <a:pPr rtl="0"/>
            <a:endParaRPr lang="zh-CN" altLang="en-US" dirty="0"/>
          </a:p>
        </p:txBody>
      </p:sp>
      <p:pic>
        <p:nvPicPr>
          <p:cNvPr id="5" name="内容占位符 4">
            <a:extLst>
              <a:ext uri="{FF2B5EF4-FFF2-40B4-BE49-F238E27FC236}">
                <a16:creationId xmlns:a16="http://schemas.microsoft.com/office/drawing/2014/main" id="{4033EA40-0570-4E91-AA38-BA0BD1E92692}"/>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80013" y="1748178"/>
            <a:ext cx="6172200" cy="3361644"/>
          </a:xfrm>
          <a:prstGeom prst="rect">
            <a:avLst/>
          </a:prstGeom>
          <a:noFill/>
          <a:ln>
            <a:noFill/>
          </a:ln>
        </p:spPr>
      </p:pic>
    </p:spTree>
    <p:extLst>
      <p:ext uri="{BB962C8B-B14F-4D97-AF65-F5344CB8AC3E}">
        <p14:creationId xmlns:p14="http://schemas.microsoft.com/office/powerpoint/2010/main" val="9653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D2356-4B58-407F-A9B0-0A3DEE4597E1}"/>
              </a:ext>
            </a:extLst>
          </p:cNvPr>
          <p:cNvSpPr>
            <a:spLocks noGrp="1"/>
          </p:cNvSpPr>
          <p:nvPr>
            <p:ph type="title"/>
          </p:nvPr>
        </p:nvSpPr>
        <p:spPr>
          <a:xfrm>
            <a:off x="1" y="2590800"/>
            <a:ext cx="4870275" cy="4510608"/>
          </a:xfrm>
        </p:spPr>
        <p:txBody>
          <a:bodyPr>
            <a:noAutofit/>
          </a:bodyPr>
          <a:lstStyle/>
          <a:p>
            <a:r>
              <a:rPr lang="en-US" altLang="zh-CN" sz="2400" dirty="0"/>
              <a:t>If the ice caps in the arctic continue to melt, polar bears may no longer be able to live in their dens, which could affect the survival of polar bears and their young. The tops and walls of the nests are not thick enough, and the nests may collapse, killing seals and reducing the bears' food supply. Polar bears have to travel great distances to find food. Since at least the beginning of this century, this distance has exceeded the range of polar bears' physical strength, and they end up drowning in the sea or starving to death in an ice-free environment.</a:t>
            </a:r>
            <a:br>
              <a:rPr lang="zh-CN" altLang="zh-CN" sz="2400" dirty="0"/>
            </a:br>
            <a:endParaRPr lang="zh-CN" altLang="en-US" sz="2400" dirty="0"/>
          </a:p>
        </p:txBody>
      </p:sp>
      <p:sp>
        <p:nvSpPr>
          <p:cNvPr id="3" name="文本占位符 2">
            <a:extLst>
              <a:ext uri="{FF2B5EF4-FFF2-40B4-BE49-F238E27FC236}">
                <a16:creationId xmlns:a16="http://schemas.microsoft.com/office/drawing/2014/main" id="{A6A96567-2C6F-41BB-B2A5-EBDBB1784549}"/>
              </a:ext>
            </a:extLst>
          </p:cNvPr>
          <p:cNvSpPr>
            <a:spLocks noGrp="1"/>
          </p:cNvSpPr>
          <p:nvPr>
            <p:ph type="body" sz="half" idx="2"/>
          </p:nvPr>
        </p:nvSpPr>
        <p:spPr/>
        <p:txBody>
          <a:bodyPr/>
          <a:lstStyle/>
          <a:p>
            <a:endParaRPr lang="zh-CN" altLang="en-US"/>
          </a:p>
        </p:txBody>
      </p:sp>
      <p:pic>
        <p:nvPicPr>
          <p:cNvPr id="5" name="图片占位符 4">
            <a:extLst>
              <a:ext uri="{FF2B5EF4-FFF2-40B4-BE49-F238E27FC236}">
                <a16:creationId xmlns:a16="http://schemas.microsoft.com/office/drawing/2014/main" id="{3BE72BF7-3AEC-4FD5-B351-6D05E54AF48C}"/>
              </a:ext>
            </a:extLst>
          </p:cNvPr>
          <p:cNvPicPr>
            <a:picLocks noGrp="1"/>
          </p:cNvPicPr>
          <p:nvPr>
            <p:ph type="pic" idx="1"/>
          </p:nvPr>
        </p:nvPicPr>
        <p:blipFill>
          <a:blip r:embed="rId2">
            <a:extLst>
              <a:ext uri="{28A0092B-C50C-407E-A947-70E740481C1C}">
                <a14:useLocalDpi xmlns:a14="http://schemas.microsoft.com/office/drawing/2010/main" val="0"/>
              </a:ext>
            </a:extLst>
          </a:blip>
          <a:srcRect l="11625" r="11625"/>
          <a:stretch>
            <a:fillRect/>
          </a:stretch>
        </p:blipFill>
        <p:spPr bwMode="auto">
          <a:prstGeom prst="rect">
            <a:avLst/>
          </a:prstGeom>
          <a:noFill/>
          <a:ln>
            <a:noFill/>
          </a:ln>
        </p:spPr>
      </p:pic>
    </p:spTree>
    <p:extLst>
      <p:ext uri="{BB962C8B-B14F-4D97-AF65-F5344CB8AC3E}">
        <p14:creationId xmlns:p14="http://schemas.microsoft.com/office/powerpoint/2010/main" val="226662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A9387-3981-4598-8593-CC075818C57D}"/>
              </a:ext>
            </a:extLst>
          </p:cNvPr>
          <p:cNvSpPr>
            <a:spLocks noGrp="1"/>
          </p:cNvSpPr>
          <p:nvPr>
            <p:ph type="title"/>
          </p:nvPr>
        </p:nvSpPr>
        <p:spPr>
          <a:xfrm>
            <a:off x="0" y="2564904"/>
            <a:ext cx="4366219" cy="4680520"/>
          </a:xfrm>
        </p:spPr>
        <p:txBody>
          <a:bodyPr>
            <a:normAutofit fontScale="90000"/>
          </a:bodyPr>
          <a:lstStyle/>
          <a:p>
            <a:r>
              <a:rPr lang="en-US" altLang="zh-CN" sz="2700" dirty="0"/>
              <a:t>Polar bears now live in a very poor environment. Without ice, they can‘t hide and find food. The mother had to protect her baby from other bears, and now polar bears are killing each other. Polar bears are scrawny, no fat burning, living in the arctic with a temperature of more than 10 degrees below zero, not only starved to death, but also frozen to death, polar bears frozen to death? I thought it was a joke when I was little, but now I can't laugh.</a:t>
            </a:r>
            <a:br>
              <a:rPr lang="zh-CN" altLang="zh-CN" sz="3100" dirty="0"/>
            </a:br>
            <a:br>
              <a:rPr lang="zh-CN" altLang="zh-CN" dirty="0"/>
            </a:br>
            <a:endParaRPr lang="zh-CN" altLang="en-US" dirty="0"/>
          </a:p>
        </p:txBody>
      </p:sp>
      <p:sp>
        <p:nvSpPr>
          <p:cNvPr id="3" name="文本占位符 2">
            <a:extLst>
              <a:ext uri="{FF2B5EF4-FFF2-40B4-BE49-F238E27FC236}">
                <a16:creationId xmlns:a16="http://schemas.microsoft.com/office/drawing/2014/main" id="{BD4365D8-A891-4786-B4A3-40908EFA5899}"/>
              </a:ext>
            </a:extLst>
          </p:cNvPr>
          <p:cNvSpPr>
            <a:spLocks noGrp="1"/>
          </p:cNvSpPr>
          <p:nvPr>
            <p:ph type="body" sz="half" idx="2"/>
          </p:nvPr>
        </p:nvSpPr>
        <p:spPr/>
        <p:txBody>
          <a:bodyPr/>
          <a:lstStyle/>
          <a:p>
            <a:endParaRPr lang="zh-CN" altLang="en-US" dirty="0"/>
          </a:p>
        </p:txBody>
      </p:sp>
      <p:pic>
        <p:nvPicPr>
          <p:cNvPr id="5" name="内容占位符 4">
            <a:extLst>
              <a:ext uri="{FF2B5EF4-FFF2-40B4-BE49-F238E27FC236}">
                <a16:creationId xmlns:a16="http://schemas.microsoft.com/office/drawing/2014/main" id="{D21592D5-FAEC-490B-85F3-F9639B52EBB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72113" y="1568450"/>
            <a:ext cx="5588000" cy="3721100"/>
          </a:xfrm>
          <a:prstGeom prst="rect">
            <a:avLst/>
          </a:prstGeom>
          <a:noFill/>
          <a:ln>
            <a:noFill/>
          </a:ln>
        </p:spPr>
      </p:pic>
    </p:spTree>
    <p:extLst>
      <p:ext uri="{BB962C8B-B14F-4D97-AF65-F5344CB8AC3E}">
        <p14:creationId xmlns:p14="http://schemas.microsoft.com/office/powerpoint/2010/main" val="71752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8C944-0986-4B7F-A987-6BD650D05958}"/>
              </a:ext>
            </a:extLst>
          </p:cNvPr>
          <p:cNvSpPr>
            <a:spLocks noGrp="1"/>
          </p:cNvSpPr>
          <p:nvPr>
            <p:ph type="title"/>
          </p:nvPr>
        </p:nvSpPr>
        <p:spPr>
          <a:xfrm>
            <a:off x="117749" y="2590800"/>
            <a:ext cx="4392488" cy="4267200"/>
          </a:xfrm>
        </p:spPr>
        <p:txBody>
          <a:bodyPr>
            <a:normAutofit fontScale="90000"/>
          </a:bodyPr>
          <a:lstStyle/>
          <a:p>
            <a:r>
              <a:rPr lang="en-US" altLang="zh-CN" dirty="0"/>
              <a:t>You may not believe it, but many polar bears that are good swimmers have drowned. The arctic, which used to be extremely cold, even reached 32 degrees Celsius this summer, and the ice began to melt in large areas. They are homeless, tired and hungry, the glaciers are fading fast, and they don't know where their homes are.</a:t>
            </a:r>
            <a:br>
              <a:rPr lang="zh-CN" altLang="zh-CN" dirty="0"/>
            </a:br>
            <a:endParaRPr lang="zh-CN" altLang="en-US" dirty="0"/>
          </a:p>
        </p:txBody>
      </p:sp>
      <p:sp>
        <p:nvSpPr>
          <p:cNvPr id="3" name="文本占位符 2">
            <a:extLst>
              <a:ext uri="{FF2B5EF4-FFF2-40B4-BE49-F238E27FC236}">
                <a16:creationId xmlns:a16="http://schemas.microsoft.com/office/drawing/2014/main" id="{BC773B34-ADCD-4D18-9531-BF79EDC5B9B9}"/>
              </a:ext>
            </a:extLst>
          </p:cNvPr>
          <p:cNvSpPr>
            <a:spLocks noGrp="1"/>
          </p:cNvSpPr>
          <p:nvPr>
            <p:ph type="body" sz="half" idx="2"/>
          </p:nvPr>
        </p:nvSpPr>
        <p:spPr/>
        <p:txBody>
          <a:bodyPr/>
          <a:lstStyle/>
          <a:p>
            <a:endParaRPr lang="zh-CN" altLang="en-US"/>
          </a:p>
        </p:txBody>
      </p:sp>
      <p:pic>
        <p:nvPicPr>
          <p:cNvPr id="5" name="图片占位符 4">
            <a:extLst>
              <a:ext uri="{FF2B5EF4-FFF2-40B4-BE49-F238E27FC236}">
                <a16:creationId xmlns:a16="http://schemas.microsoft.com/office/drawing/2014/main" id="{B16A2CCA-018E-4AB4-9EA9-9F43433FF020}"/>
              </a:ext>
            </a:extLst>
          </p:cNvPr>
          <p:cNvPicPr>
            <a:picLocks noGrp="1"/>
          </p:cNvPicPr>
          <p:nvPr>
            <p:ph type="pic" idx="1"/>
          </p:nvPr>
        </p:nvPicPr>
        <p:blipFill>
          <a:blip r:embed="rId2">
            <a:extLst>
              <a:ext uri="{28A0092B-C50C-407E-A947-70E740481C1C}">
                <a14:useLocalDpi xmlns:a14="http://schemas.microsoft.com/office/drawing/2010/main" val="0"/>
              </a:ext>
            </a:extLst>
          </a:blip>
          <a:srcRect l="16975" r="16975"/>
          <a:stretch>
            <a:fillRect/>
          </a:stretch>
        </p:blipFill>
        <p:spPr bwMode="auto">
          <a:prstGeom prst="rect">
            <a:avLst/>
          </a:prstGeom>
          <a:noFill/>
          <a:ln>
            <a:noFill/>
          </a:ln>
        </p:spPr>
      </p:pic>
    </p:spTree>
    <p:extLst>
      <p:ext uri="{BB962C8B-B14F-4D97-AF65-F5344CB8AC3E}">
        <p14:creationId xmlns:p14="http://schemas.microsoft.com/office/powerpoint/2010/main" val="384313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dirty="0"/>
              <a:t>添加幻灯片标题 - 1</a:t>
            </a:r>
          </a:p>
        </p:txBody>
      </p:sp>
      <p:sp>
        <p:nvSpPr>
          <p:cNvPr id="3" name="文本占位符 2"/>
          <p:cNvSpPr>
            <a:spLocks noGrp="1"/>
          </p:cNvSpPr>
          <p:nvPr>
            <p:ph type="body" idx="1"/>
          </p:nvPr>
        </p:nvSpPr>
        <p:spPr>
          <a:xfrm>
            <a:off x="-746348" y="952499"/>
            <a:ext cx="8229600" cy="1143000"/>
          </a:xfrm>
        </p:spPr>
        <p:txBody>
          <a:bodyPr rtlCol="0"/>
          <a:lstStyle/>
          <a:p>
            <a:pPr rtl="0"/>
            <a:endParaRPr lang="zh-CN" altLang="en-US" dirty="0"/>
          </a:p>
        </p:txBody>
      </p:sp>
      <p:sp>
        <p:nvSpPr>
          <p:cNvPr id="4" name="矩形 3">
            <a:extLst>
              <a:ext uri="{FF2B5EF4-FFF2-40B4-BE49-F238E27FC236}">
                <a16:creationId xmlns:a16="http://schemas.microsoft.com/office/drawing/2014/main" id="{B05BE482-5966-46D1-A48B-B0801EE953EC}"/>
              </a:ext>
            </a:extLst>
          </p:cNvPr>
          <p:cNvSpPr/>
          <p:nvPr/>
        </p:nvSpPr>
        <p:spPr>
          <a:xfrm>
            <a:off x="1494927" y="2569029"/>
            <a:ext cx="9144000" cy="1569660"/>
          </a:xfrm>
          <a:prstGeom prst="rect">
            <a:avLst/>
          </a:prstGeom>
          <a:noFill/>
        </p:spPr>
        <p:txBody>
          <a:bodyPr wrap="square" lIns="91440" tIns="45720" rIns="91440" bIns="45720">
            <a:spAutoFit/>
          </a:bodyPr>
          <a:lstStyle/>
          <a:p>
            <a:pPr algn="ctr"/>
            <a:r>
              <a:rPr lang="en-US" altLang="zh-CN" sz="9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zh-CN" altLang="en-US" sz="9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87311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161</TotalTime>
  <Words>368</Words>
  <Application>Microsoft Office PowerPoint</Application>
  <PresentationFormat>自定义</PresentationFormat>
  <Paragraphs>15</Paragraphs>
  <Slides>7</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宋体</vt:lpstr>
      <vt:lpstr>Arial</vt:lpstr>
      <vt:lpstr>Palatino Linotype</vt:lpstr>
      <vt:lpstr>Watercolor_16x9</vt:lpstr>
      <vt:lpstr>Polar Bears</vt:lpstr>
      <vt:lpstr>标题和包含列表的内容布局</vt:lpstr>
      <vt:lpstr>添加幻灯片标题 - 4</vt:lpstr>
      <vt:lpstr>If the ice caps in the arctic continue to melt, polar bears may no longer be able to live in their dens, which could affect the survival of polar bears and their young. The tops and walls of the nests are not thick enough, and the nests may collapse, killing seals and reducing the bears' food supply. Polar bears have to travel great distances to find food. Since at least the beginning of this century, this distance has exceeded the range of polar bears' physical strength, and they end up drowning in the sea or starving to death in an ice-free environment. </vt:lpstr>
      <vt:lpstr>Polar bears now live in a very poor environment. Without ice, they can‘t hide and find food. The mother had to protect her baby from other bears, and now polar bears are killing each other. Polar bears are scrawny, no fat burning, living in the arctic with a temperature of more than 10 degrees below zero, not only starved to death, but also frozen to death, polar bears frozen to death? I thought it was a joke when I was little, but now I can't laugh.  </vt:lpstr>
      <vt:lpstr>You may not believe it, but many polar bears that are good swimmers have drowned. The arctic, which used to be extremely cold, even reached 32 degrees Celsius this summer, and the ice began to melt in large areas. They are homeless, tired and hungry, the glaciers are fading fast, and they don't know where their homes are. </vt:lpstr>
      <vt:lpstr>添加幻灯片标题 - 1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舒航</dc:creator>
  <cp:lastModifiedBy> </cp:lastModifiedBy>
  <cp:revision>7</cp:revision>
  <dcterms:created xsi:type="dcterms:W3CDTF">2020-04-27T11:16:29Z</dcterms:created>
  <dcterms:modified xsi:type="dcterms:W3CDTF">2020-05-10T06:40:17Z</dcterms:modified>
</cp:coreProperties>
</file>