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92" r:id="rId2"/>
    <p:sldId id="391" r:id="rId3"/>
    <p:sldId id="387" r:id="rId4"/>
    <p:sldId id="419" r:id="rId5"/>
    <p:sldId id="511" r:id="rId6"/>
    <p:sldId id="420" r:id="rId7"/>
    <p:sldId id="520" r:id="rId8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FE140E"/>
    <a:srgbClr val="006386"/>
    <a:srgbClr val="0000CC"/>
    <a:srgbClr val="0000FF"/>
    <a:srgbClr val="FFFFC5"/>
    <a:srgbClr val="FFFF99"/>
    <a:srgbClr val="00008E"/>
    <a:srgbClr val="00005C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82"/>
  </p:normalViewPr>
  <p:slideViewPr>
    <p:cSldViewPr showGuides="1">
      <p:cViewPr varScale="1">
        <p:scale>
          <a:sx n="87" d="100"/>
          <a:sy n="87" d="100"/>
        </p:scale>
        <p:origin x="-840" y="-90"/>
      </p:cViewPr>
      <p:guideLst>
        <p:guide orient="horz" pos="16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en-US" altLang="zh-CN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/>
          <p:nvPr/>
        </p:nvSpPr>
        <p:spPr>
          <a:xfrm>
            <a:off x="684213" y="3867150"/>
            <a:ext cx="4183062" cy="4905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Lecturer:Huaidong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Chen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1142976" y="642924"/>
            <a:ext cx="7772400" cy="1103313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 smtClean="0"/>
              <a:t>Sequential Structure Programming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——overview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advTm="688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4" y="206375"/>
            <a:ext cx="6827859" cy="857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 Introduction of sequential structure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组合 76"/>
          <p:cNvGrpSpPr/>
          <p:nvPr/>
        </p:nvGrpSpPr>
        <p:grpSpPr>
          <a:xfrm>
            <a:off x="971550" y="2301874"/>
            <a:ext cx="4060825" cy="830997"/>
            <a:chOff x="971662" y="2099926"/>
            <a:chExt cx="4060242" cy="831844"/>
          </a:xfrm>
        </p:grpSpPr>
        <p:sp>
          <p:nvSpPr>
            <p:cNvPr id="9219" name="矩形 20"/>
            <p:cNvSpPr/>
            <p:nvPr/>
          </p:nvSpPr>
          <p:spPr>
            <a:xfrm>
              <a:off x="1907704" y="2099926"/>
              <a:ext cx="3124200" cy="8318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What is sequential structure</a:t>
              </a:r>
              <a:endParaRPr lang="zh-CN" altLang="en-US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20" name="组合 29"/>
            <p:cNvGrpSpPr/>
            <p:nvPr/>
          </p:nvGrpSpPr>
          <p:grpSpPr>
            <a:xfrm rot="-12767">
              <a:off x="971662" y="2121050"/>
              <a:ext cx="504860" cy="465146"/>
              <a:chOff x="1936619" y="1275594"/>
              <a:chExt cx="1298808" cy="1751335"/>
            </a:xfrm>
          </p:grpSpPr>
          <p:grpSp>
            <p:nvGrpSpPr>
              <p:cNvPr id="9221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225" name="直接连接符 42"/>
            <p:cNvCxnSpPr/>
            <p:nvPr/>
          </p:nvCxnSpPr>
          <p:spPr>
            <a:xfrm>
              <a:off x="1763395" y="2571949"/>
              <a:ext cx="2952750" cy="13970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  <p:grpSp>
        <p:nvGrpSpPr>
          <p:cNvPr id="6" name="组合 75"/>
          <p:cNvGrpSpPr/>
          <p:nvPr/>
        </p:nvGrpSpPr>
        <p:grpSpPr>
          <a:xfrm>
            <a:off x="971550" y="1365250"/>
            <a:ext cx="4349750" cy="830997"/>
            <a:chOff x="971662" y="1307540"/>
            <a:chExt cx="4349750" cy="831225"/>
          </a:xfrm>
        </p:grpSpPr>
        <p:grpSp>
          <p:nvGrpSpPr>
            <p:cNvPr id="9227" name="组合 29"/>
            <p:cNvGrpSpPr/>
            <p:nvPr/>
          </p:nvGrpSpPr>
          <p:grpSpPr>
            <a:xfrm rot="-12767">
              <a:off x="971662" y="1348946"/>
              <a:ext cx="504860" cy="465146"/>
              <a:chOff x="1936619" y="1275594"/>
              <a:chExt cx="1298808" cy="1751335"/>
            </a:xfrm>
          </p:grpSpPr>
          <p:grpSp>
            <p:nvGrpSpPr>
              <p:cNvPr id="9228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4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32" name="Text Box 9"/>
            <p:cNvSpPr txBox="1"/>
            <p:nvPr/>
          </p:nvSpPr>
          <p:spPr>
            <a:xfrm>
              <a:off x="1907652" y="1307540"/>
              <a:ext cx="3413760" cy="831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Three basic structures</a:t>
              </a:r>
              <a:endParaRPr lang="zh-CN" altLang="en-US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233" name="直接连接符 72"/>
            <p:cNvCxnSpPr/>
            <p:nvPr/>
          </p:nvCxnSpPr>
          <p:spPr>
            <a:xfrm>
              <a:off x="1763395" y="1788994"/>
              <a:ext cx="2952750" cy="4445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  <p:grpSp>
        <p:nvGrpSpPr>
          <p:cNvPr id="9" name="组合 77"/>
          <p:cNvGrpSpPr/>
          <p:nvPr/>
        </p:nvGrpSpPr>
        <p:grpSpPr>
          <a:xfrm>
            <a:off x="971550" y="3246438"/>
            <a:ext cx="4349750" cy="830997"/>
            <a:chOff x="971662" y="2900611"/>
            <a:chExt cx="4349896" cy="830992"/>
          </a:xfrm>
        </p:grpSpPr>
        <p:sp>
          <p:nvSpPr>
            <p:cNvPr id="9235" name="Text Box 9"/>
            <p:cNvSpPr txBox="1"/>
            <p:nvPr/>
          </p:nvSpPr>
          <p:spPr>
            <a:xfrm>
              <a:off x="1907704" y="2900611"/>
              <a:ext cx="3413854" cy="830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Traits of sequential structure</a:t>
              </a:r>
              <a:endParaRPr lang="zh-CN" altLang="en-US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36" name="组合 57"/>
            <p:cNvGrpSpPr/>
            <p:nvPr/>
          </p:nvGrpSpPr>
          <p:grpSpPr>
            <a:xfrm rot="-12767">
              <a:off x="971662" y="2921237"/>
              <a:ext cx="504860" cy="465146"/>
              <a:chOff x="1936619" y="1275594"/>
              <a:chExt cx="1298808" cy="1751335"/>
            </a:xfrm>
          </p:grpSpPr>
          <p:grpSp>
            <p:nvGrpSpPr>
              <p:cNvPr id="9237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3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6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241" name="直接连接符 73"/>
            <p:cNvCxnSpPr/>
            <p:nvPr/>
          </p:nvCxnSpPr>
          <p:spPr>
            <a:xfrm>
              <a:off x="1763395" y="3354904"/>
              <a:ext cx="2952750" cy="22860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</p:spTree>
  </p:cSld>
  <p:clrMapOvr>
    <a:masterClrMapping/>
  </p:clrMapOvr>
  <p:transition advTm="19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Structured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program design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17588"/>
            <a:ext cx="4997450" cy="226536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Three basic control structures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Sequential structure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Branch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structure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Loop structure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0496" y="3500444"/>
            <a:ext cx="4476750" cy="1412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0" marR="0" lvl="0" indent="539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Any structured program is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the combination of the three structures.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advTm="223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6" name="矩形 262165"/>
          <p:cNvSpPr/>
          <p:nvPr/>
        </p:nvSpPr>
        <p:spPr>
          <a:xfrm>
            <a:off x="1638300" y="1177925"/>
            <a:ext cx="2862263" cy="2806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矩形 262166"/>
          <p:cNvSpPr/>
          <p:nvPr/>
        </p:nvSpPr>
        <p:spPr>
          <a:xfrm>
            <a:off x="1638300" y="1058863"/>
            <a:ext cx="2862263" cy="442912"/>
          </a:xfrm>
          <a:prstGeom prst="rect">
            <a:avLst/>
          </a:prstGeom>
          <a:solidFill>
            <a:srgbClr val="00638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flowchart</a:t>
            </a:r>
            <a:endParaRPr lang="zh-CN" altLang="en-US" sz="2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2168" name="矩形 262167"/>
          <p:cNvSpPr/>
          <p:nvPr/>
        </p:nvSpPr>
        <p:spPr>
          <a:xfrm>
            <a:off x="2000232" y="2092325"/>
            <a:ext cx="178595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Coding snippets 1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69" name="矩形 262168"/>
          <p:cNvSpPr/>
          <p:nvPr/>
        </p:nvSpPr>
        <p:spPr>
          <a:xfrm>
            <a:off x="2000232" y="3003550"/>
            <a:ext cx="178595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Coding snippets 2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直接连接符 262169"/>
          <p:cNvSpPr/>
          <p:nvPr/>
        </p:nvSpPr>
        <p:spPr>
          <a:xfrm>
            <a:off x="2987675" y="1663700"/>
            <a:ext cx="0" cy="431800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70" name="直接连接符 262170"/>
          <p:cNvSpPr/>
          <p:nvPr/>
        </p:nvSpPr>
        <p:spPr>
          <a:xfrm>
            <a:off x="2987675" y="2574925"/>
            <a:ext cx="0" cy="431800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71" name="直接连接符 262171"/>
          <p:cNvSpPr/>
          <p:nvPr/>
        </p:nvSpPr>
        <p:spPr>
          <a:xfrm>
            <a:off x="2989263" y="3497263"/>
            <a:ext cx="0" cy="433387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173" name="矩形 262172"/>
          <p:cNvSpPr/>
          <p:nvPr/>
        </p:nvSpPr>
        <p:spPr>
          <a:xfrm>
            <a:off x="4679950" y="1177925"/>
            <a:ext cx="3243263" cy="2806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a,b,c;</a:t>
            </a:r>
          </a:p>
          <a:p>
            <a:pPr marL="0" marR="0" lvl="0" indent="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</a:t>
            </a: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a=%d”,&amp;a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</a:t>
            </a: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b=%d”,&amp;b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= a + b;</a:t>
            </a:r>
          </a:p>
          <a:p>
            <a:pPr marL="0" marR="0" lvl="0" indent="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</a:t>
            </a: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a+b=</a:t>
            </a: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%d</a:t>
            </a:r>
            <a:r>
              <a:rPr kumimoji="0" lang="en-US" altLang="zh-CN" sz="1800" b="1" i="1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\n”,c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74" name="矩形 262173"/>
          <p:cNvSpPr/>
          <p:nvPr/>
        </p:nvSpPr>
        <p:spPr>
          <a:xfrm>
            <a:off x="4679950" y="1058863"/>
            <a:ext cx="3243263" cy="442912"/>
          </a:xfrm>
          <a:prstGeom prst="rect">
            <a:avLst/>
          </a:prstGeom>
          <a:solidFill>
            <a:srgbClr val="00638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form</a:t>
            </a:r>
            <a:endParaRPr lang="zh-CN" altLang="en-US" sz="2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2175" name="直接连接符 262174"/>
          <p:cNvSpPr/>
          <p:nvPr/>
        </p:nvSpPr>
        <p:spPr>
          <a:xfrm>
            <a:off x="6273800" y="1552575"/>
            <a:ext cx="0" cy="377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62176" name="直接连接符 262175"/>
          <p:cNvSpPr/>
          <p:nvPr/>
        </p:nvSpPr>
        <p:spPr>
          <a:xfrm>
            <a:off x="6315075" y="3552825"/>
            <a:ext cx="0" cy="377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62177" name="矩形 262176"/>
          <p:cNvSpPr/>
          <p:nvPr/>
        </p:nvSpPr>
        <p:spPr>
          <a:xfrm>
            <a:off x="1065213" y="4322763"/>
            <a:ext cx="7015162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sequential structure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statements will be executed in the order of its appearance.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Sequential structure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直接连接符 262171"/>
          <p:cNvSpPr/>
          <p:nvPr/>
        </p:nvSpPr>
        <p:spPr>
          <a:xfrm>
            <a:off x="7578725" y="1735138"/>
            <a:ext cx="0" cy="2058987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advTm="229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6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6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6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26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6" grpId="0" animBg="1"/>
      <p:bldP spid="11266" grpId="0" animBg="1"/>
      <p:bldP spid="262168" grpId="0" animBg="1"/>
      <p:bldP spid="262169" grpId="0" animBg="1"/>
      <p:bldP spid="262173" grpId="0" bldLvl="0" animBg="1"/>
      <p:bldP spid="262174" grpId="0" bldLvl="0" animBg="1"/>
      <p:bldP spid="262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43288" y="1925638"/>
            <a:ext cx="800100" cy="5143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89" name="文本占位符 264208"/>
          <p:cNvSpPr>
            <a:spLocks noGrp="1"/>
          </p:cNvSpPr>
          <p:nvPr>
            <p:ph idx="1"/>
          </p:nvPr>
        </p:nvSpPr>
        <p:spPr>
          <a:xfrm>
            <a:off x="839788" y="1100138"/>
            <a:ext cx="6172200" cy="568325"/>
          </a:xfrm>
          <a:ln w="12700"/>
        </p:spPr>
        <p:txBody>
          <a:bodyPr vert="horz" wrap="square" lIns="68580" tIns="34290" rIns="68580" bIns="34290" anchor="t"/>
          <a:lstStyle/>
          <a:p>
            <a:pPr algn="just" defTabSz="762000" eaLnBrk="0" hangingPunct="0">
              <a:spcBef>
                <a:spcPct val="5000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eg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swap the value of variable a and b</a:t>
            </a:r>
            <a:endParaRPr lang="zh-CN" altLang="en-US" sz="2200" dirty="0">
              <a:latin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Sequential structure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3338" y="1925638"/>
            <a:ext cx="800100" cy="5143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2680" y="1982788"/>
            <a:ext cx="347345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78238" y="2439988"/>
            <a:ext cx="3429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22730" y="1976438"/>
            <a:ext cx="347345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7175" y="2439988"/>
            <a:ext cx="3429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" name="左右箭头 14"/>
          <p:cNvSpPr/>
          <p:nvPr/>
        </p:nvSpPr>
        <p:spPr>
          <a:xfrm>
            <a:off x="2300288" y="2082800"/>
            <a:ext cx="94615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2271130" y="1755775"/>
            <a:ext cx="8483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6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endParaRPr lang="zh-CN" altLang="en-US" sz="2000" b="1" dirty="0">
              <a:solidFill>
                <a:srgbClr val="0063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7813" y="3089275"/>
            <a:ext cx="2462213" cy="1076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a = b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b = a</a:t>
            </a:r>
          </a:p>
        </p:txBody>
      </p:sp>
      <p:sp>
        <p:nvSpPr>
          <p:cNvPr id="19" name="矩形 18"/>
          <p:cNvSpPr/>
          <p:nvPr/>
        </p:nvSpPr>
        <p:spPr>
          <a:xfrm>
            <a:off x="3502025" y="3027680"/>
            <a:ext cx="741680" cy="119888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lang="en-US" altLang="zh-CN" sz="72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" name="图片 19" descr="32K58PIC63E_10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09" b="6580"/>
          <a:stretch>
            <a:fillRect/>
          </a:stretch>
        </p:blipFill>
        <p:spPr>
          <a:xfrm>
            <a:off x="4899025" y="1755775"/>
            <a:ext cx="1814830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32K58PIC63E_10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614" b="6580"/>
          <a:stretch>
            <a:fillRect/>
          </a:stretch>
        </p:blipFill>
        <p:spPr>
          <a:xfrm>
            <a:off x="6713855" y="1755775"/>
            <a:ext cx="1777365" cy="229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65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289" grpId="0" build="p"/>
      <p:bldP spid="2" grpId="0" animBg="1"/>
      <p:bldP spid="9" grpId="0"/>
      <p:bldP spid="11" grpId="0"/>
      <p:bldP spid="12" grpId="0"/>
      <p:bldP spid="14" grpId="0"/>
      <p:bldP spid="15" grpId="0" animBg="1"/>
      <p:bldP spid="16" grpId="0"/>
      <p:bldP spid="17" grpId="0" animBg="1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264208"/>
          <p:cNvSpPr>
            <a:spLocks noGrp="1"/>
          </p:cNvSpPr>
          <p:nvPr>
            <p:ph idx="1"/>
          </p:nvPr>
        </p:nvSpPr>
        <p:spPr>
          <a:xfrm>
            <a:off x="839788" y="1100138"/>
            <a:ext cx="6172200" cy="3700462"/>
          </a:xfrm>
          <a:ln w="12700"/>
        </p:spPr>
        <p:txBody>
          <a:bodyPr vert="horz" wrap="square" lIns="68580" tIns="34290" rIns="68580" bIns="34290" anchor="t"/>
          <a:lstStyle/>
          <a:p>
            <a:pPr algn="just" defTabSz="762000" eaLnBrk="0" hangingPunct="0">
              <a:spcBef>
                <a:spcPct val="5000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Eg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</a:rPr>
              <a:t> swap the value of variable a and b .</a:t>
            </a:r>
            <a:endParaRPr lang="zh-CN" altLang="en-US" sz="2200" dirty="0">
              <a:latin typeface="微软雅黑" panose="020B0503020204020204" pitchFamily="34" charset="-122"/>
            </a:endParaRPr>
          </a:p>
        </p:txBody>
      </p:sp>
      <p:sp>
        <p:nvSpPr>
          <p:cNvPr id="264210" name="文本框 264209"/>
          <p:cNvSpPr txBox="1"/>
          <p:nvPr/>
        </p:nvSpPr>
        <p:spPr>
          <a:xfrm>
            <a:off x="696913" y="1571625"/>
            <a:ext cx="4819650" cy="341471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main()</a:t>
            </a: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a,b,t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a=3; b=5;</a:t>
            </a:r>
            <a:endParaRPr kumimoji="0" lang="en-US" altLang="zh-CN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t=a;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a=b;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b=t;</a:t>
            </a:r>
          </a:p>
          <a:p>
            <a:pPr marR="0" indent="45720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printf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(“a=%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d,b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=%d\</a:t>
            </a:r>
            <a:r>
              <a:rPr kumimoji="0" lang="en-US" altLang="zh-CN" sz="2000" b="1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n”,a,b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R="0" algn="just" defTabSz="762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</p:txBody>
      </p:sp>
      <p:sp>
        <p:nvSpPr>
          <p:cNvPr id="264212" name="矩形 264211"/>
          <p:cNvSpPr/>
          <p:nvPr/>
        </p:nvSpPr>
        <p:spPr>
          <a:xfrm>
            <a:off x="3924300" y="1901825"/>
            <a:ext cx="800100" cy="5143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213" name="矩形 264212"/>
          <p:cNvSpPr/>
          <p:nvPr/>
        </p:nvSpPr>
        <p:spPr>
          <a:xfrm>
            <a:off x="5516563" y="1901825"/>
            <a:ext cx="685800" cy="5143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214" name="矩形 264213"/>
          <p:cNvSpPr/>
          <p:nvPr/>
        </p:nvSpPr>
        <p:spPr>
          <a:xfrm>
            <a:off x="4638675" y="2759075"/>
            <a:ext cx="914400" cy="5143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215" name="文本框 264214"/>
          <p:cNvSpPr txBox="1"/>
          <p:nvPr/>
        </p:nvSpPr>
        <p:spPr>
          <a:xfrm>
            <a:off x="6156325" y="1958975"/>
            <a:ext cx="342900" cy="414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4216" name="文本框 264215"/>
          <p:cNvSpPr txBox="1"/>
          <p:nvPr/>
        </p:nvSpPr>
        <p:spPr>
          <a:xfrm>
            <a:off x="4954588" y="3273425"/>
            <a:ext cx="342900" cy="414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64217" name="文本框 264216"/>
          <p:cNvSpPr txBox="1"/>
          <p:nvPr/>
        </p:nvSpPr>
        <p:spPr>
          <a:xfrm>
            <a:off x="3563938" y="1958975"/>
            <a:ext cx="342900" cy="4143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4218" name="直接连接符 264217"/>
          <p:cNvSpPr/>
          <p:nvPr/>
        </p:nvSpPr>
        <p:spPr>
          <a:xfrm>
            <a:off x="4410075" y="2416175"/>
            <a:ext cx="228600" cy="3429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19" name="直接连接符 264218"/>
          <p:cNvSpPr/>
          <p:nvPr/>
        </p:nvSpPr>
        <p:spPr>
          <a:xfrm flipV="1">
            <a:off x="5553075" y="2416175"/>
            <a:ext cx="285750" cy="3429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20" name="直接连接符 264219"/>
          <p:cNvSpPr/>
          <p:nvPr/>
        </p:nvSpPr>
        <p:spPr>
          <a:xfrm flipH="1" flipV="1">
            <a:off x="4716463" y="2130425"/>
            <a:ext cx="800100" cy="95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21" name="文本框 264220"/>
          <p:cNvSpPr txBox="1"/>
          <p:nvPr/>
        </p:nvSpPr>
        <p:spPr>
          <a:xfrm>
            <a:off x="4067175" y="2530475"/>
            <a:ext cx="4000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b="1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4222" name="文本框 264221"/>
          <p:cNvSpPr txBox="1"/>
          <p:nvPr/>
        </p:nvSpPr>
        <p:spPr>
          <a:xfrm>
            <a:off x="4932363" y="1730375"/>
            <a:ext cx="4000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1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64223" name="文本框 264222"/>
          <p:cNvSpPr txBox="1"/>
          <p:nvPr/>
        </p:nvSpPr>
        <p:spPr>
          <a:xfrm>
            <a:off x="5724525" y="2530475"/>
            <a:ext cx="4000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1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64225" name="文本框 264224"/>
          <p:cNvSpPr txBox="1"/>
          <p:nvPr/>
        </p:nvSpPr>
        <p:spPr>
          <a:xfrm>
            <a:off x="6929454" y="928676"/>
            <a:ext cx="1657350" cy="923330"/>
          </a:xfrm>
          <a:prstGeom prst="rect">
            <a:avLst/>
          </a:prstGeom>
          <a:noFill/>
          <a:ln w="28575" cap="flat" cmpd="sng">
            <a:solidFill>
              <a:srgbClr val="FF99CC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Declare variable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a,b,t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226" name="文本框 264225"/>
          <p:cNvSpPr txBox="1"/>
          <p:nvPr/>
        </p:nvSpPr>
        <p:spPr>
          <a:xfrm>
            <a:off x="6864350" y="1958975"/>
            <a:ext cx="1657350" cy="368300"/>
          </a:xfrm>
          <a:prstGeom prst="rect">
            <a:avLst/>
          </a:prstGeom>
          <a:noFill/>
          <a:ln w="28575" cap="flat" cmpd="sng">
            <a:solidFill>
              <a:srgbClr val="FF99CC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t=a</a:t>
            </a:r>
          </a:p>
        </p:txBody>
      </p:sp>
      <p:sp>
        <p:nvSpPr>
          <p:cNvPr id="264227" name="文本框 264226"/>
          <p:cNvSpPr txBox="1"/>
          <p:nvPr/>
        </p:nvSpPr>
        <p:spPr>
          <a:xfrm>
            <a:off x="6864350" y="2473325"/>
            <a:ext cx="1657350" cy="368300"/>
          </a:xfrm>
          <a:prstGeom prst="rect">
            <a:avLst/>
          </a:prstGeom>
          <a:noFill/>
          <a:ln w="28575" cap="flat" cmpd="sng">
            <a:solidFill>
              <a:srgbClr val="FF99CC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</a:t>
            </a:r>
          </a:p>
        </p:txBody>
      </p:sp>
      <p:sp>
        <p:nvSpPr>
          <p:cNvPr id="264228" name="文本框 264227"/>
          <p:cNvSpPr txBox="1"/>
          <p:nvPr/>
        </p:nvSpPr>
        <p:spPr>
          <a:xfrm>
            <a:off x="6864350" y="2987675"/>
            <a:ext cx="1657350" cy="368300"/>
          </a:xfrm>
          <a:prstGeom prst="rect">
            <a:avLst/>
          </a:prstGeom>
          <a:noFill/>
          <a:ln w="28575" cap="flat" cmpd="sng">
            <a:solidFill>
              <a:srgbClr val="FF99CC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b=t</a:t>
            </a:r>
          </a:p>
        </p:txBody>
      </p:sp>
      <p:sp>
        <p:nvSpPr>
          <p:cNvPr id="264229" name="文本框 264228"/>
          <p:cNvSpPr txBox="1"/>
          <p:nvPr/>
        </p:nvSpPr>
        <p:spPr>
          <a:xfrm>
            <a:off x="6864350" y="3502025"/>
            <a:ext cx="1657350" cy="368300"/>
          </a:xfrm>
          <a:prstGeom prst="rect">
            <a:avLst/>
          </a:prstGeom>
          <a:noFill/>
          <a:ln w="28575" cap="flat" cmpd="sng">
            <a:solidFill>
              <a:srgbClr val="FF99CC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230" name="直接连接符 264229"/>
          <p:cNvSpPr/>
          <p:nvPr/>
        </p:nvSpPr>
        <p:spPr>
          <a:xfrm>
            <a:off x="7664450" y="1844675"/>
            <a:ext cx="0" cy="1143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31" name="直接连接符 264230"/>
          <p:cNvSpPr/>
          <p:nvPr/>
        </p:nvSpPr>
        <p:spPr>
          <a:xfrm flipH="1">
            <a:off x="7664450" y="2359025"/>
            <a:ext cx="0" cy="1143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32" name="直接连接符 264231"/>
          <p:cNvSpPr/>
          <p:nvPr/>
        </p:nvSpPr>
        <p:spPr>
          <a:xfrm>
            <a:off x="7664450" y="2873375"/>
            <a:ext cx="0" cy="1143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33" name="直接连接符 264232"/>
          <p:cNvSpPr/>
          <p:nvPr/>
        </p:nvSpPr>
        <p:spPr>
          <a:xfrm>
            <a:off x="7664450" y="3387725"/>
            <a:ext cx="0" cy="1143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4241" name="文本框 264240"/>
          <p:cNvSpPr txBox="1"/>
          <p:nvPr/>
        </p:nvSpPr>
        <p:spPr>
          <a:xfrm>
            <a:off x="4171950" y="1958975"/>
            <a:ext cx="331788" cy="41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64242" name="文本框 264241"/>
          <p:cNvSpPr txBox="1"/>
          <p:nvPr/>
        </p:nvSpPr>
        <p:spPr>
          <a:xfrm>
            <a:off x="5713413" y="1958975"/>
            <a:ext cx="331787" cy="41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264243" name="文本框 264242"/>
          <p:cNvSpPr txBox="1"/>
          <p:nvPr/>
        </p:nvSpPr>
        <p:spPr>
          <a:xfrm>
            <a:off x="4937125" y="2816225"/>
            <a:ext cx="331788" cy="41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64245" name="文本框 264244"/>
          <p:cNvSpPr txBox="1"/>
          <p:nvPr/>
        </p:nvSpPr>
        <p:spPr>
          <a:xfrm>
            <a:off x="4148138" y="1958975"/>
            <a:ext cx="352425" cy="4159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264246" name="文本框 264245"/>
          <p:cNvSpPr txBox="1"/>
          <p:nvPr/>
        </p:nvSpPr>
        <p:spPr>
          <a:xfrm>
            <a:off x="5724525" y="1958975"/>
            <a:ext cx="331788" cy="41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r"/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Sequential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structure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700338" y="1563688"/>
            <a:ext cx="1976438" cy="360363"/>
          </a:xfrm>
          <a:prstGeom prst="wedgeRoundRectCallout">
            <a:avLst>
              <a:gd name="adj1" fmla="val -54495"/>
              <a:gd name="adj2" fmla="val 2244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declaration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00430" y="2000246"/>
            <a:ext cx="3071834" cy="790577"/>
          </a:xfrm>
          <a:prstGeom prst="wedgeRoundRectCallout">
            <a:avLst>
              <a:gd name="adj1" fmla="val -76767"/>
              <a:gd name="adj2" fmla="val 6637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initialization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assignment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statement or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input function.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32138" y="2932113"/>
            <a:ext cx="2654308" cy="496893"/>
          </a:xfrm>
          <a:prstGeom prst="wedgeRoundRectCallout">
            <a:avLst>
              <a:gd name="adj1" fmla="val -77805"/>
              <a:gd name="adj2" fmla="val 1298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calculation and processing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538" y="3435350"/>
            <a:ext cx="1978025" cy="682625"/>
          </a:xfrm>
          <a:prstGeom prst="wedgeRoundRectCallout">
            <a:avLst>
              <a:gd name="adj1" fmla="val -83693"/>
              <a:gd name="adj2" fmla="val 576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 result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 function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2195513" y="3148013"/>
            <a:ext cx="195263" cy="9350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直接连接符 262171"/>
          <p:cNvSpPr/>
          <p:nvPr/>
        </p:nvSpPr>
        <p:spPr>
          <a:xfrm>
            <a:off x="1192530" y="2473008"/>
            <a:ext cx="0" cy="2058987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advTm="797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264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6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6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6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6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6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6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5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uiExpand="1" build="p"/>
      <p:bldP spid="264212" grpId="0" bldLvl="0" animBg="1"/>
      <p:bldP spid="264212" grpId="1" animBg="1"/>
      <p:bldP spid="264213" grpId="0" bldLvl="0" animBg="1"/>
      <p:bldP spid="264213" grpId="1" bldLvl="0" animBg="1"/>
      <p:bldP spid="264214" grpId="0" animBg="1"/>
      <p:bldP spid="264215" grpId="0"/>
      <p:bldP spid="264215" grpId="1"/>
      <p:bldP spid="264216" grpId="0"/>
      <p:bldP spid="264216" grpId="1"/>
      <p:bldP spid="264217" grpId="0"/>
      <p:bldP spid="264217" grpId="1"/>
      <p:bldP spid="264221" grpId="0"/>
      <p:bldP spid="264221" grpId="1"/>
      <p:bldP spid="264222" grpId="0"/>
      <p:bldP spid="264222" grpId="1"/>
      <p:bldP spid="264223" grpId="0"/>
      <p:bldP spid="264223" grpId="1"/>
      <p:bldP spid="264225" grpId="0" bldLvl="0" animBg="1"/>
      <p:bldP spid="264226" grpId="0" animBg="1"/>
      <p:bldP spid="264227" grpId="0" animBg="1"/>
      <p:bldP spid="264228" grpId="0" animBg="1"/>
      <p:bldP spid="264229" grpId="0" bldLvl="0" animBg="1"/>
      <p:bldP spid="264241" grpId="0"/>
      <p:bldP spid="264241" grpId="1"/>
      <p:bldP spid="264241" grpId="2"/>
      <p:bldP spid="264242" grpId="0"/>
      <p:bldP spid="264242" grpId="1"/>
      <p:bldP spid="264242" grpId="2"/>
      <p:bldP spid="264243" grpId="0"/>
      <p:bldP spid="264243" grpId="1"/>
      <p:bldP spid="264245" grpId="0"/>
      <p:bldP spid="264245" grpId="1"/>
      <p:bldP spid="264246" grpId="0"/>
      <p:bldP spid="264246" grpId="1"/>
      <p:bldP spid="4" grpId="0" animBg="1"/>
      <p:bldP spid="4" grpId="1" animBg="1"/>
      <p:bldP spid="5" grpId="0" bldLvl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CN" dirty="0" smtClean="0"/>
              <a:t>Sequential structure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02093" y="1134745"/>
            <a:ext cx="2462213" cy="2061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a = 3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b = 5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  <a:cs typeface="+mj-cs"/>
              </a:rPr>
              <a:t>a = b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  <a:cs typeface="+mj-cs"/>
              </a:rPr>
              <a:t>b = a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63783" y="1134745"/>
            <a:ext cx="2462213" cy="2061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a = 3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006386"/>
                </a:solidFill>
                <a:latin typeface="+mj-lt"/>
                <a:ea typeface="微软雅黑" panose="020B0503020204020204" pitchFamily="34" charset="-122"/>
                <a:cs typeface="+mj-cs"/>
              </a:rPr>
              <a:t>b = 5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strike="noStrike" noProof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  <a:cs typeface="+mj-cs"/>
              </a:rPr>
              <a:t>b = a</a:t>
            </a:r>
          </a:p>
          <a:p>
            <a:pPr algn="ctr" fontAlgn="base">
              <a:spcBef>
                <a:spcPct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  <a:cs typeface="+mj-cs"/>
                <a:sym typeface="+mn-ea"/>
              </a:rPr>
              <a:t>a = b</a:t>
            </a:r>
            <a:endParaRPr lang="en-US" altLang="zh-CN" sz="3200" b="1" strike="noStrike" noProof="1">
              <a:solidFill>
                <a:srgbClr val="FF0000"/>
              </a:solidFill>
              <a:latin typeface="+mj-lt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4" name="直接连接符 262171"/>
          <p:cNvSpPr/>
          <p:nvPr/>
        </p:nvSpPr>
        <p:spPr>
          <a:xfrm rot="15420000">
            <a:off x="4404360" y="1675448"/>
            <a:ext cx="0" cy="2058987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" name="直接连接符 262171"/>
          <p:cNvSpPr/>
          <p:nvPr/>
        </p:nvSpPr>
        <p:spPr>
          <a:xfrm rot="17040000">
            <a:off x="4399915" y="1657668"/>
            <a:ext cx="0" cy="2058987"/>
          </a:xfrm>
          <a:prstGeom prst="line">
            <a:avLst/>
          </a:prstGeom>
          <a:ln w="38100" cap="flat" cmpd="sng">
            <a:solidFill>
              <a:srgbClr val="FB54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" name="文本框 36"/>
          <p:cNvSpPr txBox="1"/>
          <p:nvPr/>
        </p:nvSpPr>
        <p:spPr>
          <a:xfrm>
            <a:off x="1290955" y="3696335"/>
            <a:ext cx="2885440" cy="830997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zh-CN" sz="2400" b="1" strike="noStrike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rPr>
              <a:t>Result: both a and b take the value </a:t>
            </a:r>
            <a:r>
              <a:rPr lang="en-US" altLang="zh-CN" sz="2400" b="1" strike="noStrike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rPr>
              <a:t>5</a:t>
            </a:r>
            <a:endParaRPr lang="en-US" altLang="zh-CN" sz="24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52645" y="3696335"/>
            <a:ext cx="2885440" cy="830997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Result: both a and b take the value </a:t>
            </a:r>
            <a:r>
              <a:rPr lang="en-US" altLang="zh-CN" sz="2400" b="1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3</a:t>
            </a:r>
            <a:endParaRPr lang="en-US" altLang="zh-CN" sz="24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advTm="23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  <p:bldP spid="37" grpId="0" bldLvl="0" animBg="1"/>
      <p:bldP spid="3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spcBef>
            <a:spcPct val="0"/>
          </a:spcBef>
          <a:defRPr sz="2400" dirty="0">
            <a:solidFill>
              <a:schemeClr val="bg1"/>
            </a:solidFill>
            <a:latin typeface="+mj-lt"/>
            <a:ea typeface="微软雅黑" panose="020B0503020204020204" pitchFamily="34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240</Words>
  <Application>WPS 演示</Application>
  <PresentationFormat>全屏显示(16:9)</PresentationFormat>
  <Paragraphs>80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Sequential Structure Programming ——overview</vt:lpstr>
      <vt:lpstr>3.1 Introduction of sequential structure </vt:lpstr>
      <vt:lpstr>Structured program design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chd</dc:creator>
  <cp:lastModifiedBy>hgxy1</cp:lastModifiedBy>
  <cp:revision>540</cp:revision>
  <dcterms:created xsi:type="dcterms:W3CDTF">2012-12-10T14:51:00Z</dcterms:created>
  <dcterms:modified xsi:type="dcterms:W3CDTF">2020-03-02T12:10:05Z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