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92" r:id="rId2"/>
    <p:sldId id="459" r:id="rId3"/>
    <p:sldId id="497" r:id="rId4"/>
    <p:sldId id="444" r:id="rId5"/>
    <p:sldId id="404" r:id="rId6"/>
    <p:sldId id="405" r:id="rId7"/>
    <p:sldId id="457" r:id="rId8"/>
    <p:sldId id="523" r:id="rId9"/>
    <p:sldId id="524" r:id="rId10"/>
    <p:sldId id="537" r:id="rId11"/>
    <p:sldId id="406" r:id="rId12"/>
    <p:sldId id="540" r:id="rId13"/>
    <p:sldId id="541" r:id="rId14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</p:showPr>
  <p:clrMru>
    <a:srgbClr val="0000CC"/>
    <a:srgbClr val="0000FF"/>
    <a:srgbClr val="FFFFC5"/>
    <a:srgbClr val="FFFF99"/>
    <a:srgbClr val="00008E"/>
    <a:srgbClr val="00005C"/>
    <a:srgbClr val="006386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682"/>
  </p:normalViewPr>
  <p:slideViewPr>
    <p:cSldViewPr showGuides="1">
      <p:cViewPr varScale="1">
        <p:scale>
          <a:sx n="87" d="100"/>
          <a:sy n="87" d="100"/>
        </p:scale>
        <p:origin x="-840" y="-90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algn="r" fontAlgn="base"/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yf\Desktop\背景图片（C）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9525"/>
            <a:ext cx="9153525" cy="512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algn="r" fontAlgn="base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yf\Desktop\背景图片（C）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9525"/>
            <a:ext cx="9153525" cy="512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yf\Desktop\背景图片（C）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9525"/>
            <a:ext cx="9153525" cy="512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algn="r" fontAlgn="base"/>
              <a:t>‹#›</a:t>
            </a:fld>
            <a:endParaRPr lang="en-US" altLang="zh-CN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4"/>
          <p:cNvSpPr txBox="1"/>
          <p:nvPr/>
        </p:nvSpPr>
        <p:spPr>
          <a:xfrm>
            <a:off x="676275" y="3867150"/>
            <a:ext cx="4183063" cy="4905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Lecturer: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Huaidong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Chen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4294967295"/>
          </p:nvPr>
        </p:nvSpPr>
        <p:spPr>
          <a:xfrm>
            <a:off x="1142976" y="642924"/>
            <a:ext cx="7772400" cy="1103313"/>
          </a:xfrm>
        </p:spPr>
        <p:txBody>
          <a:bodyPr lIns="91440" tIns="45720" rIns="91440" bIns="45720" rtlCol="0" anchor="ctr">
            <a:normAutofit fontScale="90000"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Sequential</a:t>
            </a:r>
            <a:r>
              <a:rPr kumimoji="0" lang="en-US" altLang="zh-CN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structured program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/>
            </a:r>
            <a:b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黑体" panose="02010609060101010101" pitchFamily="49" charset="-122"/>
                <a:sym typeface="+mn-ea"/>
              </a:rPr>
              <a:t>Formatted input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黑体" panose="02010609060101010101" pitchFamily="49" charset="-122"/>
                <a:sym typeface="+mn-ea"/>
              </a:rPr>
              <a:t> and output</a:t>
            </a: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advTm="837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24576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dirty="0" smtClean="0"/>
              <a:t>Formatted output</a:t>
            </a:r>
            <a:r>
              <a:rPr lang="zh-CN" altLang="zh-CN" sz="3200" dirty="0" smtClean="0"/>
              <a:t>——printf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64210" name="文本框 264209"/>
          <p:cNvSpPr txBox="1"/>
          <p:nvPr/>
        </p:nvSpPr>
        <p:spPr>
          <a:xfrm>
            <a:off x="314325" y="930275"/>
            <a:ext cx="8499475" cy="4030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R="0" algn="just" defTabSz="762000" eaLnBrk="0" fontAlgn="auto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eg</a:t>
            </a:r>
            <a:r>
              <a:rPr kumimoji="0" lang="en-US" altLang="zh-CN" sz="2000" b="1" kern="1200" cap="none" spc="0" normalizeH="0" baseline="0" noProof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3</a:t>
            </a:r>
            <a:r>
              <a:rPr kumimoji="0" lang="zh-CN" altLang="zh-CN" sz="2000" b="1" kern="1200" cap="none" spc="0" normalizeH="0" baseline="0" noProof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zh-CN" sz="200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just" defTabSz="762000" eaLnBrk="0" fontAlgn="auto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 &lt;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stdio.h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zh-CN" altLang="en-US" sz="2000" b="1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just" defTabSz="762000" eaLnBrk="0" fontAlgn="auto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main()</a:t>
            </a:r>
          </a:p>
          <a:p>
            <a:pPr marR="0" algn="just" defTabSz="762000" eaLnBrk="0" fontAlgn="auto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 </a:t>
            </a:r>
          </a:p>
          <a:p>
            <a:pPr marR="0" indent="457200" algn="just" defTabSz="762000" eaLnBrk="0" fontAlgn="auto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printf(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“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%c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%-6c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%5c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\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”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,'a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', 'a', 'a' ); </a:t>
            </a:r>
          </a:p>
          <a:p>
            <a:pPr marR="0" indent="457200" algn="just" defTabSz="762000" eaLnBrk="0" fontAlgn="auto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printf(“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%s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%6s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\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n”,“hello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”,“hello”);</a:t>
            </a:r>
          </a:p>
          <a:p>
            <a:pPr marR="0" indent="457200" algn="just" defTabSz="762000" eaLnBrk="0" fontAlgn="auto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printf(“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%-5.2s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%5.2s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\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n”,“hello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”,“hello”);</a:t>
            </a:r>
          </a:p>
          <a:p>
            <a:pPr marR="0" algn="just" defTabSz="762000" eaLnBrk="0" fontAlgn="auto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</a:p>
        </p:txBody>
      </p:sp>
      <p:sp>
        <p:nvSpPr>
          <p:cNvPr id="6" name="线形标注 1(带强调线) 5"/>
          <p:cNvSpPr/>
          <p:nvPr/>
        </p:nvSpPr>
        <p:spPr>
          <a:xfrm>
            <a:off x="2917825" y="2390775"/>
            <a:ext cx="4011629" cy="504825"/>
          </a:xfrm>
          <a:prstGeom prst="accentCallout1">
            <a:avLst>
              <a:gd name="adj1" fmla="val 48236"/>
              <a:gd name="adj2" fmla="val -7792"/>
              <a:gd name="adj3" fmla="val 114987"/>
              <a:gd name="adj4" fmla="val -17187"/>
            </a:avLst>
          </a:prstGeom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output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a, 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□□□□□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□□□□a</a:t>
            </a:r>
          </a:p>
        </p:txBody>
      </p:sp>
      <p:sp>
        <p:nvSpPr>
          <p:cNvPr id="8" name="线形标注 1(带强调线) 7"/>
          <p:cNvSpPr/>
          <p:nvPr/>
        </p:nvSpPr>
        <p:spPr>
          <a:xfrm>
            <a:off x="5715008" y="4456113"/>
            <a:ext cx="3428992" cy="504825"/>
          </a:xfrm>
          <a:prstGeom prst="accentCallout1">
            <a:avLst>
              <a:gd name="adj1" fmla="val 48236"/>
              <a:gd name="adj2" fmla="val -7792"/>
              <a:gd name="adj3" fmla="val -3148"/>
              <a:gd name="adj4" fmla="val -20403"/>
            </a:avLst>
          </a:prstGeom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output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□□□, □□□he</a:t>
            </a:r>
          </a:p>
        </p:txBody>
      </p:sp>
      <p:sp>
        <p:nvSpPr>
          <p:cNvPr id="2" name="线形标注 1(带强调线) 1"/>
          <p:cNvSpPr/>
          <p:nvPr/>
        </p:nvSpPr>
        <p:spPr>
          <a:xfrm>
            <a:off x="6215074" y="2995613"/>
            <a:ext cx="2884476" cy="503238"/>
          </a:xfrm>
          <a:prstGeom prst="accentCallout1">
            <a:avLst>
              <a:gd name="adj1" fmla="val 48236"/>
              <a:gd name="adj2" fmla="val -7792"/>
              <a:gd name="adj3" fmla="val 101385"/>
              <a:gd name="adj4" fmla="val -18073"/>
            </a:avLst>
          </a:prstGeom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output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hello,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□hello</a:t>
            </a:r>
          </a:p>
        </p:txBody>
      </p:sp>
    </p:spTree>
  </p:cSld>
  <p:clrMapOvr>
    <a:masterClrMapping/>
  </p:clrMapOvr>
  <p:transition advTm="631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0" grpId="0" build="p"/>
      <p:bldP spid="6" grpId="0" bldLvl="0" animBg="1"/>
      <p:bldP spid="8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矩形 252930"/>
          <p:cNvSpPr/>
          <p:nvPr/>
        </p:nvSpPr>
        <p:spPr>
          <a:xfrm>
            <a:off x="642910" y="785800"/>
            <a:ext cx="7715304" cy="457203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v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scanf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函数的功能：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照指定的格式通过键盘输入数据到变量中。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一般形式为：</a:t>
            </a:r>
          </a:p>
          <a:p>
            <a:pPr marL="514350" marR="0" lvl="0" indent="-5143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en-US" altLang="zh-CN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scanf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(“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输入格式符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”, 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输入参数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) ;</a:t>
            </a:r>
          </a:p>
          <a:p>
            <a:pPr marL="514350" marR="0" lvl="0" indent="-5143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scanf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(“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输入格式符1 输入格式符2…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”, 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输入参数1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, 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输入参数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2…) ;</a:t>
            </a:r>
          </a:p>
          <a:p>
            <a:pPr marL="514350" marR="0" lvl="0" indent="-5143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Format characters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must </a:t>
            </a:r>
            <a:r>
              <a:rPr kumimoji="0" lang="en-US" altLang="zh-CN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correpond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to corresponding input argument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762" name="标题 24576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</a:t>
            </a:r>
            <a:r>
              <a:rPr lang="en-US" altLang="zh-CN" dirty="0" smtClean="0"/>
              <a:t>Formatted Input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——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scanf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2066607" y="2986377"/>
            <a:ext cx="4982051" cy="4972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例如</a:t>
            </a:r>
            <a:r>
              <a:rPr kumimoji="0" lang="zh-CN" altLang="zh-CN" sz="2400" b="1" i="0" u="none" strike="noStrike" kern="1200" cap="none" spc="0" normalizeH="0" baseline="0" noProof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scanf</a:t>
            </a:r>
            <a:r>
              <a:rPr kumimoji="0" lang="en-US" altLang="zh-CN" sz="2400" b="1" i="0" u="none" strike="noStrike" kern="1200" cap="none" spc="0" normalizeH="0" baseline="0" noProof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 “%</a:t>
            </a:r>
            <a:r>
              <a:rPr kumimoji="0" lang="en-US" altLang="zh-CN" sz="2400" b="1" i="0" u="none" strike="noStrike" kern="1200" cap="none" spc="0" normalizeH="0" baseline="0" noProof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d”, &amp;a </a:t>
            </a:r>
            <a:r>
              <a:rPr kumimoji="0" lang="en-US" altLang="zh-CN" sz="2400" b="1" i="0" u="none" strike="noStrike" kern="1200" cap="none" spc="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) </a:t>
            </a:r>
            <a:r>
              <a:rPr kumimoji="0" lang="en-US" altLang="zh-CN" sz="2400" b="1" i="0" u="none" strike="noStrike" kern="1200" cap="none" spc="0" normalizeH="0" baseline="0" noProof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;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1257300" y="3860800"/>
            <a:ext cx="6720205" cy="460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例如</a:t>
            </a:r>
            <a:r>
              <a:rPr kumimoji="0" lang="zh-CN" altLang="zh-CN" sz="2400" b="1" i="0" u="none" strike="noStrike" kern="1200" cap="none" spc="0" normalizeH="0" baseline="0" noProof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scanf</a:t>
            </a:r>
            <a:r>
              <a:rPr kumimoji="0" lang="en-US" altLang="zh-CN" sz="2400" b="1" i="0" u="none" strike="noStrike" kern="1200" cap="none" spc="0" normalizeH="0" baseline="0" noProof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(“%c%c”, &amp;a </a:t>
            </a:r>
            <a:r>
              <a:rPr kumimoji="0" lang="en-US" altLang="zh-CN" sz="2400" b="1" i="0" u="none" strike="noStrike" kern="1200" cap="none" spc="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&amp;b </a:t>
            </a:r>
            <a:r>
              <a:rPr kumimoji="0" lang="en-US" altLang="zh-CN" sz="2400" b="1" i="0" u="none" strike="noStrike" kern="1200" cap="none" spc="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) ;</a:t>
            </a:r>
          </a:p>
        </p:txBody>
      </p:sp>
      <p:sp>
        <p:nvSpPr>
          <p:cNvPr id="2" name="下弧形箭头 1"/>
          <p:cNvSpPr/>
          <p:nvPr/>
        </p:nvSpPr>
        <p:spPr>
          <a:xfrm flipH="1">
            <a:off x="4464050" y="4324350"/>
            <a:ext cx="1403350" cy="247650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下弧形箭头 5"/>
          <p:cNvSpPr/>
          <p:nvPr/>
        </p:nvSpPr>
        <p:spPr>
          <a:xfrm flipH="1">
            <a:off x="4937125" y="4324350"/>
            <a:ext cx="1665288" cy="247650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6759575" y="1536700"/>
            <a:ext cx="2082800" cy="1189038"/>
          </a:xfrm>
          <a:prstGeom prst="borderCallout1">
            <a:avLst>
              <a:gd name="adj1" fmla="val 56790"/>
              <a:gd name="adj2" fmla="val 606"/>
              <a:gd name="adj3" fmla="val 124038"/>
              <a:gd name="adj4" fmla="val -36696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address op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&amp;a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 the address of a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662613" y="2987675"/>
            <a:ext cx="663575" cy="474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832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4" grpId="0" bldLvl="0" animBg="1"/>
      <p:bldP spid="14" grpId="1" bldLvl="0" animBg="1"/>
      <p:bldP spid="7" grpId="0" bldLvl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24576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  <a:sym typeface="+mn-ea"/>
              </a:rPr>
              <a:t> </a:t>
            </a: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dirty="0" smtClean="0"/>
              <a:t>Formatted Input</a:t>
            </a:r>
            <a:r>
              <a:rPr lang="zh-CN" altLang="zh-CN" sz="3200" dirty="0" smtClean="0"/>
              <a:t>——scanf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64210" name="文本框 264209"/>
          <p:cNvSpPr txBox="1"/>
          <p:nvPr/>
        </p:nvSpPr>
        <p:spPr>
          <a:xfrm>
            <a:off x="679450" y="990600"/>
            <a:ext cx="7527925" cy="396875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R="0" algn="just" defTabSz="762000" eaLnBrk="0" fontAlgn="auto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R="0" algn="just" defTabSz="762000" eaLnBrk="0" fontAlgn="auto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 &lt;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stdio.h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zh-CN" altLang="en-US" sz="2000" b="1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just" defTabSz="762000" eaLnBrk="0" fontAlgn="auto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main()</a:t>
            </a:r>
          </a:p>
          <a:p>
            <a:pPr marR="0" algn="just" defTabSz="762000" eaLnBrk="0" fontAlgn="auto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 </a:t>
            </a:r>
          </a:p>
          <a:p>
            <a:pPr marR="0" indent="457200" algn="just" defTabSz="762000" eaLnBrk="0" fontAlgn="auto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a, b, c ;</a:t>
            </a:r>
          </a:p>
          <a:p>
            <a:pPr marR="0" indent="457200" algn="just" defTabSz="762000" eaLnBrk="0" fontAlgn="auto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printf(“</a:t>
            </a:r>
            <a:r>
              <a:rPr kumimoji="0" lang="zh-CN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请输入三个整数：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\n”);</a:t>
            </a:r>
          </a:p>
          <a:p>
            <a:pPr marR="0" indent="457200" algn="just" defTabSz="762000" eaLnBrk="0" fontAlgn="auto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scanf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(“</a:t>
            </a:r>
            <a:r>
              <a:rPr kumimoji="0" lang="en-US" altLang="zh-CN" sz="2000" b="1" kern="1200" cap="none" spc="0" normalizeH="0" baseline="0" noProof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en-US" altLang="zh-CN" sz="2000" b="1" kern="1200" cap="none" spc="0" normalizeH="0" baseline="0" noProof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d%d%d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c);</a:t>
            </a:r>
          </a:p>
          <a:p>
            <a:pPr marR="0" indent="457200" algn="just" defTabSz="762000" eaLnBrk="0" fontAlgn="auto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printf(“a=%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d,b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=%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d,c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=%d\n”, a, b, c );</a:t>
            </a:r>
          </a:p>
          <a:p>
            <a:pPr marR="0" algn="just" defTabSz="762000" eaLnBrk="0" fontAlgn="auto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</a:p>
        </p:txBody>
      </p:sp>
      <p:sp>
        <p:nvSpPr>
          <p:cNvPr id="6" name="线形标注 1(带强调线) 5"/>
          <p:cNvSpPr/>
          <p:nvPr/>
        </p:nvSpPr>
        <p:spPr>
          <a:xfrm>
            <a:off x="6283325" y="3059113"/>
            <a:ext cx="2603500" cy="503238"/>
          </a:xfrm>
          <a:prstGeom prst="accentCallout1">
            <a:avLst>
              <a:gd name="adj1" fmla="val 48236"/>
              <a:gd name="adj2" fmla="val -7792"/>
              <a:gd name="adj3" fmla="val 137657"/>
              <a:gd name="adj4" fmla="val -223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输入：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1□2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□3↙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33775" y="1017588"/>
            <a:ext cx="5503863" cy="2084387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注意：</a:t>
            </a:r>
          </a:p>
          <a:p>
            <a:pPr defTabSz="914400">
              <a:lnSpc>
                <a:spcPct val="9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    输入多个数据时，输入控制串中若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没有非格式符</a:t>
            </a: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，则输入数据之间可用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空格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回车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Tab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作分隔；</a:t>
            </a:r>
          </a:p>
          <a:p>
            <a:pPr defTabSz="914400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    若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含有非格式符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，则输入数据时也必须原样输入。</a:t>
            </a:r>
          </a:p>
        </p:txBody>
      </p:sp>
      <p:sp>
        <p:nvSpPr>
          <p:cNvPr id="8" name="线形标注 1(带强调线) 7"/>
          <p:cNvSpPr/>
          <p:nvPr/>
        </p:nvSpPr>
        <p:spPr>
          <a:xfrm>
            <a:off x="5513388" y="4495800"/>
            <a:ext cx="3074988" cy="504825"/>
          </a:xfrm>
          <a:prstGeom prst="accentCallout1">
            <a:avLst>
              <a:gd name="adj1" fmla="val 48236"/>
              <a:gd name="adj2" fmla="val -7792"/>
              <a:gd name="adj3" fmla="val -14483"/>
              <a:gd name="adj4" fmla="val -1706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输出：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a=1,b=2,c=3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3188" y="3648075"/>
            <a:ext cx="4564062" cy="4000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algn="r" defTabSz="914400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scanf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(“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%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%d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%d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”,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&amp;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a,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&amp;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b,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&amp;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c);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线形标注 1(带强调线) 2"/>
          <p:cNvSpPr/>
          <p:nvPr/>
        </p:nvSpPr>
        <p:spPr>
          <a:xfrm>
            <a:off x="6283325" y="3614738"/>
            <a:ext cx="2603500" cy="504825"/>
          </a:xfrm>
          <a:prstGeom prst="accentCallout1">
            <a:avLst>
              <a:gd name="adj1" fmla="val 48236"/>
              <a:gd name="adj2" fmla="val -7792"/>
              <a:gd name="adj3" fmla="val 65113"/>
              <a:gd name="adj4" fmla="val -1400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输入：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1,2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,3↙</a:t>
            </a:r>
          </a:p>
        </p:txBody>
      </p:sp>
    </p:spTree>
  </p:cSld>
  <p:clrMapOvr>
    <a:masterClrMapping/>
  </p:clrMapOvr>
  <p:transition advTm="566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0" grpId="0" build="p"/>
      <p:bldP spid="6" grpId="0" bldLvl="0" animBg="1"/>
      <p:bldP spid="8" grpId="0" bldLvl="0" animBg="1"/>
      <p:bldP spid="2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24576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  <a:sym typeface="+mn-ea"/>
              </a:rPr>
              <a:t> </a:t>
            </a: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dirty="0" smtClean="0"/>
              <a:t>Formatted Input</a:t>
            </a:r>
            <a:r>
              <a:rPr lang="zh-CN" altLang="zh-CN" sz="3200" dirty="0" smtClean="0"/>
              <a:t>——scanf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64210" name="文本框 264209"/>
          <p:cNvSpPr txBox="1"/>
          <p:nvPr/>
        </p:nvSpPr>
        <p:spPr>
          <a:xfrm>
            <a:off x="679450" y="930275"/>
            <a:ext cx="7527925" cy="304641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R="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R="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 &lt;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stdio.h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zh-CN" altLang="en-US" sz="2000" b="1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main()</a:t>
            </a:r>
          </a:p>
          <a:p>
            <a:pPr marR="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 </a:t>
            </a:r>
          </a:p>
          <a:p>
            <a:pPr marR="0" indent="45720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char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j, k ;</a:t>
            </a:r>
          </a:p>
          <a:p>
            <a:pPr marR="0" indent="45720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scanf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(“</a:t>
            </a:r>
            <a:r>
              <a:rPr kumimoji="0" lang="en-US" altLang="zh-CN" sz="2000" b="1" kern="1200" cap="none" spc="0" normalizeH="0" baseline="0" noProof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en-US" altLang="zh-CN" sz="2000" b="1" kern="1200" cap="none" spc="0" normalizeH="0" baseline="0" noProof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c%c%c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k);</a:t>
            </a:r>
          </a:p>
          <a:p>
            <a:pPr marR="0" indent="45720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printf(“%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c,%c,%c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\n”,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, j, k );</a:t>
            </a:r>
          </a:p>
          <a:p>
            <a:pPr marR="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</a:p>
        </p:txBody>
      </p:sp>
      <p:sp>
        <p:nvSpPr>
          <p:cNvPr id="6" name="线形标注 1(带强调线) 5"/>
          <p:cNvSpPr/>
          <p:nvPr/>
        </p:nvSpPr>
        <p:spPr>
          <a:xfrm>
            <a:off x="6013450" y="3767138"/>
            <a:ext cx="2351088" cy="1052513"/>
          </a:xfrm>
          <a:prstGeom prst="accentCallout1">
            <a:avLst>
              <a:gd name="adj1" fmla="val 48236"/>
              <a:gd name="adj2" fmla="val -7792"/>
              <a:gd name="adj3" fmla="val 47920"/>
              <a:gd name="adj4" fmla="val -86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输入：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a□b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□c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↙</a:t>
            </a:r>
          </a:p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输出：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a,□,b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线形标注 1(带强调线) 1"/>
          <p:cNvSpPr/>
          <p:nvPr/>
        </p:nvSpPr>
        <p:spPr>
          <a:xfrm>
            <a:off x="1535113" y="3767138"/>
            <a:ext cx="2351088" cy="1052513"/>
          </a:xfrm>
          <a:prstGeom prst="accentCallout1">
            <a:avLst>
              <a:gd name="adj1" fmla="val 48236"/>
              <a:gd name="adj2" fmla="val -7792"/>
              <a:gd name="adj3" fmla="val 47920"/>
              <a:gd name="adj4" fmla="val -86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输入：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c↙</a:t>
            </a:r>
          </a:p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输出：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a,b,c</a:t>
            </a:r>
          </a:p>
        </p:txBody>
      </p:sp>
      <p:sp>
        <p:nvSpPr>
          <p:cNvPr id="3" name="左右箭头 2"/>
          <p:cNvSpPr/>
          <p:nvPr/>
        </p:nvSpPr>
        <p:spPr>
          <a:xfrm>
            <a:off x="4075113" y="3903663"/>
            <a:ext cx="1582738" cy="7794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7850" y="1063625"/>
            <a:ext cx="2700364" cy="193899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just" defTabSz="914400"/>
            <a:r>
              <a:rPr lang="en-US" altLang="zh-CN" sz="24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Note</a:t>
            </a:r>
            <a:r>
              <a:rPr lang="zh-CN" altLang="en-US" sz="24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宋体" panose="02010600030101010101" pitchFamily="2" charset="-122"/>
            </a:endParaRPr>
          </a:p>
          <a:p>
            <a:pPr algn="just" defTabSz="914400"/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when 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using %c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to input multiple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charaters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, Any character is valid.</a:t>
            </a:r>
            <a:endParaRPr lang="zh-CN" altLang="en-US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advTm="852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0" grpId="0" build="p"/>
      <p:bldP spid="6" grpId="0" bldLvl="0" animBg="1"/>
      <p:bldP spid="2" grpId="0" bldLvl="0" animBg="1"/>
      <p:bldP spid="3" grpId="0" animBg="1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206375"/>
            <a:ext cx="5562600" cy="857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3.2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Formatted input and output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3" name="组合 76"/>
          <p:cNvGrpSpPr/>
          <p:nvPr/>
        </p:nvGrpSpPr>
        <p:grpSpPr>
          <a:xfrm>
            <a:off x="971550" y="2297113"/>
            <a:ext cx="4211638" cy="485775"/>
            <a:chOff x="971662" y="2099926"/>
            <a:chExt cx="4211733" cy="486628"/>
          </a:xfrm>
        </p:grpSpPr>
        <p:sp>
          <p:nvSpPr>
            <p:cNvPr id="9219" name="矩形 20"/>
            <p:cNvSpPr/>
            <p:nvPr/>
          </p:nvSpPr>
          <p:spPr>
            <a:xfrm>
              <a:off x="1907704" y="2099926"/>
              <a:ext cx="312420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zh-CN" sz="2400" b="1" dirty="0" smtClean="0">
                  <a:solidFill>
                    <a:srgbClr val="00638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printf</a:t>
              </a:r>
              <a:endParaRPr lang="zh-CN" altLang="zh-CN" sz="2400" b="1" dirty="0">
                <a:solidFill>
                  <a:srgbClr val="00638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220" name="组合 29"/>
            <p:cNvGrpSpPr/>
            <p:nvPr/>
          </p:nvGrpSpPr>
          <p:grpSpPr>
            <a:xfrm rot="-12767">
              <a:off x="971662" y="2121050"/>
              <a:ext cx="504860" cy="465146"/>
              <a:chOff x="1936619" y="1275594"/>
              <a:chExt cx="1298808" cy="1751335"/>
            </a:xfrm>
          </p:grpSpPr>
          <p:grpSp>
            <p:nvGrpSpPr>
              <p:cNvPr id="9221" name="组合 31"/>
              <p:cNvGrpSpPr/>
              <p:nvPr/>
            </p:nvGrpSpPr>
            <p:grpSpPr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46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225" name="直接连接符 42"/>
            <p:cNvCxnSpPr/>
            <p:nvPr/>
          </p:nvCxnSpPr>
          <p:spPr>
            <a:xfrm>
              <a:off x="1763395" y="2571949"/>
              <a:ext cx="3420000" cy="14605"/>
            </a:xfrm>
            <a:prstGeom prst="line">
              <a:avLst/>
            </a:prstGeom>
            <a:ln w="19050" cap="flat" cmpd="sng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</p:spPr>
        </p:cxnSp>
      </p:grpSp>
      <p:grpSp>
        <p:nvGrpSpPr>
          <p:cNvPr id="6" name="组合 75"/>
          <p:cNvGrpSpPr/>
          <p:nvPr/>
        </p:nvGrpSpPr>
        <p:grpSpPr>
          <a:xfrm>
            <a:off x="971550" y="1365250"/>
            <a:ext cx="4672020" cy="830997"/>
            <a:chOff x="971662" y="1307540"/>
            <a:chExt cx="4349750" cy="831225"/>
          </a:xfrm>
        </p:grpSpPr>
        <p:grpSp>
          <p:nvGrpSpPr>
            <p:cNvPr id="9227" name="组合 29"/>
            <p:cNvGrpSpPr/>
            <p:nvPr/>
          </p:nvGrpSpPr>
          <p:grpSpPr>
            <a:xfrm rot="-12767">
              <a:off x="971662" y="1348946"/>
              <a:ext cx="504860" cy="465146"/>
              <a:chOff x="1936619" y="1275594"/>
              <a:chExt cx="1298808" cy="1751335"/>
            </a:xfrm>
          </p:grpSpPr>
          <p:grpSp>
            <p:nvGrpSpPr>
              <p:cNvPr id="9228" name="组合 31"/>
              <p:cNvGrpSpPr/>
              <p:nvPr/>
            </p:nvGrpSpPr>
            <p:grpSpPr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54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232" name="Text Box 9"/>
            <p:cNvSpPr txBox="1"/>
            <p:nvPr/>
          </p:nvSpPr>
          <p:spPr>
            <a:xfrm>
              <a:off x="1907652" y="1307540"/>
              <a:ext cx="3413760" cy="831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solidFill>
                    <a:srgbClr val="00638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Input and output in c</a:t>
              </a:r>
              <a:endParaRPr lang="zh-CN" altLang="en-US" sz="2400" b="1" dirty="0">
                <a:solidFill>
                  <a:srgbClr val="00638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233" name="直接连接符 72"/>
            <p:cNvCxnSpPr/>
            <p:nvPr/>
          </p:nvCxnSpPr>
          <p:spPr>
            <a:xfrm>
              <a:off x="1763395" y="1788994"/>
              <a:ext cx="3420000" cy="4445"/>
            </a:xfrm>
            <a:prstGeom prst="line">
              <a:avLst/>
            </a:prstGeom>
            <a:ln w="19050" cap="flat" cmpd="sng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</p:spPr>
        </p:cxnSp>
      </p:grpSp>
      <p:grpSp>
        <p:nvGrpSpPr>
          <p:cNvPr id="9" name="组合 77"/>
          <p:cNvGrpSpPr/>
          <p:nvPr/>
        </p:nvGrpSpPr>
        <p:grpSpPr>
          <a:xfrm>
            <a:off x="971550" y="3246438"/>
            <a:ext cx="4349750" cy="485775"/>
            <a:chOff x="971662" y="2900611"/>
            <a:chExt cx="4349896" cy="485772"/>
          </a:xfrm>
        </p:grpSpPr>
        <p:sp>
          <p:nvSpPr>
            <p:cNvPr id="9235" name="Text Box 9"/>
            <p:cNvSpPr txBox="1"/>
            <p:nvPr/>
          </p:nvSpPr>
          <p:spPr>
            <a:xfrm>
              <a:off x="1907704" y="2900611"/>
              <a:ext cx="3413854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solidFill>
                    <a:srgbClr val="00638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scan</a:t>
              </a:r>
              <a:r>
                <a:rPr lang="zh-CN" altLang="zh-CN" sz="2400" b="1" dirty="0">
                  <a:solidFill>
                    <a:srgbClr val="00638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</a:t>
              </a:r>
              <a:endParaRPr lang="zh-CN" altLang="en-US" sz="2400" b="1" dirty="0">
                <a:solidFill>
                  <a:srgbClr val="00638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236" name="组合 57"/>
            <p:cNvGrpSpPr/>
            <p:nvPr/>
          </p:nvGrpSpPr>
          <p:grpSpPr>
            <a:xfrm rot="-12767">
              <a:off x="971662" y="2921237"/>
              <a:ext cx="504860" cy="465146"/>
              <a:chOff x="1936619" y="1275594"/>
              <a:chExt cx="1298808" cy="1751335"/>
            </a:xfrm>
          </p:grpSpPr>
          <p:grpSp>
            <p:nvGrpSpPr>
              <p:cNvPr id="9237" name="组合 31"/>
              <p:cNvGrpSpPr/>
              <p:nvPr/>
            </p:nvGrpSpPr>
            <p:grpSpPr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63" name="圆角矩形 6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3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6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241" name="直接连接符 73"/>
            <p:cNvCxnSpPr/>
            <p:nvPr/>
          </p:nvCxnSpPr>
          <p:spPr>
            <a:xfrm>
              <a:off x="1763395" y="3354904"/>
              <a:ext cx="3420000" cy="24130"/>
            </a:xfrm>
            <a:prstGeom prst="line">
              <a:avLst/>
            </a:prstGeom>
            <a:ln w="19050" cap="flat" cmpd="sng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</p:spPr>
        </p:cxnSp>
      </p:grpSp>
    </p:spTree>
  </p:cSld>
  <p:clrMapOvr>
    <a:masterClrMapping/>
  </p:clrMapOvr>
  <p:transition advTm="152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sym typeface="+mn-ea"/>
              </a:rPr>
              <a:t>Input and output in C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" y="1154113"/>
            <a:ext cx="4029075" cy="23780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50" y="1154113"/>
            <a:ext cx="4030663" cy="2376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911225" y="3733800"/>
            <a:ext cx="7466013" cy="15327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 language does not provide input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and output statement itself.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 and output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opeations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are implemented by functions in C standard library.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 advTm="502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 altLang="zh-CN" dirty="0" smtClean="0">
                <a:sym typeface="+mn-ea"/>
              </a:rPr>
              <a:t>Input and output in C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4213" y="1068388"/>
            <a:ext cx="4997450" cy="357981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Common input and output functions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p</a:t>
            </a:r>
            <a:r>
              <a:rPr kumimoji="0" lang="zh-CN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rintf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s</a:t>
            </a:r>
            <a:r>
              <a:rPr kumimoji="0" lang="zh-CN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canf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p</a:t>
            </a:r>
            <a:r>
              <a:rPr kumimoji="0" lang="zh-CN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utchar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kumimoji="0" lang="zh-CN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getchar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8775" y="1778000"/>
            <a:ext cx="4254500" cy="1095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0" y="1193800"/>
            <a:ext cx="3381375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0" marR="0" lvl="0" indent="215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Pre-compilation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needed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215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#include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stdio.h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&gt;</a:t>
            </a:r>
          </a:p>
          <a:p>
            <a:pPr marL="0" marR="0" lvl="0" indent="215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or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#include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Arial Unicode MS" panose="020B0604020202020204" pitchFamily="34" charset="-122"/>
                <a:cs typeface="+mn-cs"/>
                <a:sym typeface="Times New Roman" panose="02020603050405020304" pitchFamily="18" charset="0"/>
              </a:rPr>
              <a:t>”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stdio.h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0" y="2764790"/>
            <a:ext cx="3382010" cy="1014730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 xmlns="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stdio</a:t>
            </a:r>
            <a:r>
              <a:rPr lang="zh-CN" altLang="zh-CN" sz="2000" b="1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 b="1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ctr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standard input &amp; output</a:t>
            </a:r>
          </a:p>
        </p:txBody>
      </p:sp>
    </p:spTree>
  </p:cSld>
  <p:clrMapOvr>
    <a:masterClrMapping/>
  </p:clrMapOvr>
  <p:transition advTm="551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ldLvl="0" animBg="1"/>
      <p:bldP spid="7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矩形 245762"/>
          <p:cNvSpPr/>
          <p:nvPr/>
        </p:nvSpPr>
        <p:spPr>
          <a:xfrm>
            <a:off x="987425" y="855663"/>
            <a:ext cx="7505700" cy="3771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v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Output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data according to given format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Common forms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printf (“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”) ;</a:t>
            </a:r>
          </a:p>
          <a:p>
            <a:pPr marL="514350" marR="0" lvl="0" indent="-5143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printf (“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输出控制符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”,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输出参数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) ;</a:t>
            </a:r>
          </a:p>
          <a:p>
            <a:pPr marL="514350" marR="0" lvl="0" indent="-5143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printf (“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输出控制符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”,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输出参数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1,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输出参数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2…) ;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fontAlgn="base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Formatted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output </a:t>
            </a:r>
            <a:r>
              <a:rPr kumimoji="0" lang="en-US" altLang="zh-CN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charater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must corresponds to corresponding output arguments.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</a:p>
        </p:txBody>
      </p:sp>
      <p:sp>
        <p:nvSpPr>
          <p:cNvPr id="245762" name="标题 24576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857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Formatted output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——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printf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68145" y="2511425"/>
            <a:ext cx="6307455" cy="460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eg</a:t>
            </a:r>
            <a:r>
              <a:rPr kumimoji="0" lang="zh-CN" altLang="zh-CN" sz="2400" b="1" i="0" u="none" strike="noStrike" kern="1200" cap="none" spc="0" normalizeH="0" baseline="0" noProof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printf ( “Hello World!” ) 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68145" y="3058795"/>
            <a:ext cx="6309360" cy="902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eg</a:t>
            </a:r>
            <a:r>
              <a:rPr kumimoji="0" lang="zh-CN" altLang="zh-CN" sz="2400" b="1" i="0" u="none" strike="noStrike" kern="1200" cap="none" spc="0" normalizeH="0" baseline="0" noProof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printf ( “%d\n”, a ) ;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         printf ( “%d\n”, a+b ) 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0" y="3504565"/>
            <a:ext cx="7278370" cy="460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eg</a:t>
            </a:r>
            <a:r>
              <a:rPr kumimoji="0" lang="zh-CN" altLang="zh-CN" sz="2400" b="1" i="0" u="none" strike="noStrike" kern="1200" cap="none" spc="0" normalizeH="0" baseline="0" noProof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printf (“a=%d, b=%d\n”, a , b ) ;</a:t>
            </a:r>
          </a:p>
        </p:txBody>
      </p:sp>
      <p:sp>
        <p:nvSpPr>
          <p:cNvPr id="5" name="下弧形箭头 4"/>
          <p:cNvSpPr/>
          <p:nvPr/>
        </p:nvSpPr>
        <p:spPr>
          <a:xfrm flipH="1">
            <a:off x="4740275" y="3963988"/>
            <a:ext cx="2351088" cy="247650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下弧形箭头 5"/>
          <p:cNvSpPr/>
          <p:nvPr/>
        </p:nvSpPr>
        <p:spPr>
          <a:xfrm flipH="1">
            <a:off x="5942013" y="3965575"/>
            <a:ext cx="1665288" cy="247650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29200" y="3059113"/>
            <a:ext cx="608013" cy="474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80050" y="3059113"/>
            <a:ext cx="608013" cy="474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15063" y="3059113"/>
            <a:ext cx="490538" cy="474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03963" y="3486150"/>
            <a:ext cx="787400" cy="4762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19563" y="3924300"/>
            <a:ext cx="5032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80000" y="3924300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线形标注 1 13"/>
          <p:cNvSpPr/>
          <p:nvPr/>
        </p:nvSpPr>
        <p:spPr>
          <a:xfrm>
            <a:off x="6392863" y="1285866"/>
            <a:ext cx="2251103" cy="501660"/>
          </a:xfrm>
          <a:prstGeom prst="borderCallout1">
            <a:avLst>
              <a:gd name="adj1" fmla="val 56790"/>
              <a:gd name="adj2" fmla="val 606"/>
              <a:gd name="adj3" fmla="val 458730"/>
              <a:gd name="adj4" fmla="val -57949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Formatted</a:t>
            </a:r>
            <a:r>
              <a:rPr kumimoji="0" lang="en-US" altLang="zh-CN" sz="18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output character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6545263" y="1860550"/>
            <a:ext cx="2027265" cy="360363"/>
          </a:xfrm>
          <a:prstGeom prst="borderCallout1">
            <a:avLst>
              <a:gd name="adj1" fmla="val 56790"/>
              <a:gd name="adj2" fmla="val 606"/>
              <a:gd name="adj3" fmla="val 333333"/>
              <a:gd name="adj4" fmla="val -37550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Escape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charater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7091363" y="2319338"/>
            <a:ext cx="1878013" cy="360363"/>
          </a:xfrm>
          <a:prstGeom prst="borderCallout1">
            <a:avLst>
              <a:gd name="adj1" fmla="val 56790"/>
              <a:gd name="adj2" fmla="val 606"/>
              <a:gd name="adj3" fmla="val 205114"/>
              <a:gd name="adj4" fmla="val -34438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输出参数</a:t>
            </a:r>
          </a:p>
        </p:txBody>
      </p:sp>
      <p:sp>
        <p:nvSpPr>
          <p:cNvPr id="20" name="线形标注 1 19"/>
          <p:cNvSpPr/>
          <p:nvPr/>
        </p:nvSpPr>
        <p:spPr>
          <a:xfrm>
            <a:off x="6545263" y="2252663"/>
            <a:ext cx="2241579" cy="360363"/>
          </a:xfrm>
          <a:prstGeom prst="borderCallout1">
            <a:avLst>
              <a:gd name="adj1" fmla="val 56790"/>
              <a:gd name="adj2" fmla="val 606"/>
              <a:gd name="adj3" fmla="val 368606"/>
              <a:gd name="adj4" fmla="val -114411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Ordinary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charater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5435600" y="2511425"/>
            <a:ext cx="1109663" cy="10699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705600" y="2540000"/>
            <a:ext cx="385763" cy="9429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214942" y="339090"/>
            <a:ext cx="2151380" cy="504190"/>
            <a:chOff x="7086" y="534"/>
            <a:chExt cx="3388" cy="794"/>
          </a:xfrm>
        </p:grpSpPr>
        <p:grpSp>
          <p:nvGrpSpPr>
            <p:cNvPr id="19" name="组合 18"/>
            <p:cNvGrpSpPr/>
            <p:nvPr/>
          </p:nvGrpSpPr>
          <p:grpSpPr>
            <a:xfrm>
              <a:off x="7086" y="534"/>
              <a:ext cx="944" cy="794"/>
              <a:chOff x="7086" y="534"/>
              <a:chExt cx="944" cy="79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7086" y="534"/>
                <a:ext cx="378" cy="79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箭头连接符 16"/>
              <p:cNvCxnSpPr>
                <a:stCxn id="13" idx="6"/>
              </p:cNvCxnSpPr>
              <p:nvPr/>
            </p:nvCxnSpPr>
            <p:spPr>
              <a:xfrm>
                <a:off x="7464" y="931"/>
                <a:ext cx="56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/>
            <p:cNvSpPr txBox="1"/>
            <p:nvPr/>
          </p:nvSpPr>
          <p:spPr>
            <a:xfrm>
              <a:off x="7940" y="565"/>
              <a:ext cx="25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rPr>
                <a:t>format</a:t>
              </a:r>
            </a:p>
          </p:txBody>
        </p:sp>
      </p:grpSp>
    </p:spTree>
  </p:cSld>
  <p:clrMapOvr>
    <a:masterClrMapping/>
  </p:clrMapOvr>
  <p:transition advTm="1397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charRg st="7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45763">
                                            <p:txEl>
                                              <p:charRg st="75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charRg st="11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45763">
                                            <p:txEl>
                                              <p:charRg st="119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animBg="1"/>
      <p:bldP spid="7" grpId="1" animBg="1"/>
      <p:bldP spid="8" grpId="0" animBg="1"/>
      <p:bldP spid="8" grpId="1" animBg="1"/>
      <p:bldP spid="9" grpId="0" bldLvl="0" animBg="1"/>
      <p:bldP spid="9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bldLvl="0" animBg="1"/>
      <p:bldP spid="16" grpId="1" animBg="1"/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矩形 246786"/>
          <p:cNvSpPr/>
          <p:nvPr/>
        </p:nvSpPr>
        <p:spPr>
          <a:xfrm>
            <a:off x="681038" y="990600"/>
            <a:ext cx="6535738" cy="3771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v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Common formatted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output </a:t>
            </a:r>
            <a:r>
              <a:rPr kumimoji="0" lang="en-US" altLang="zh-CN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charater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%d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：表示把数据按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十进制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整型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%ld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：表示把数据按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十进制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长整型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输出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%o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：表示把数据按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八进制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整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型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%x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：表示把数据按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十六进制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整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型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%f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：表示把数据按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单精度型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输出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%lf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：表示把数据按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双精度型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输出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%c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：表示把数据按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字符型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输出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3E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%s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：表示把数据按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字符串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输出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</a:p>
        </p:txBody>
      </p:sp>
      <p:sp>
        <p:nvSpPr>
          <p:cNvPr id="245762" name="标题 24576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Formatted output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——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printf</a:t>
            </a:r>
          </a:p>
        </p:txBody>
      </p:sp>
    </p:spTree>
  </p:cSld>
  <p:clrMapOvr>
    <a:masterClrMapping/>
  </p:clrMapOvr>
  <p:transition advTm="19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24576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Formatted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output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——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printf</a:t>
            </a:r>
          </a:p>
        </p:txBody>
      </p:sp>
      <p:sp>
        <p:nvSpPr>
          <p:cNvPr id="264210" name="文本框 264209"/>
          <p:cNvSpPr txBox="1"/>
          <p:nvPr/>
        </p:nvSpPr>
        <p:spPr>
          <a:xfrm>
            <a:off x="679450" y="930275"/>
            <a:ext cx="4819650" cy="40925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R="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kumimoji="0" lang="zh-CN" altLang="zh-CN" sz="2000" b="1" kern="1200" cap="none" spc="0" normalizeH="0" baseline="0" noProof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zh-CN" sz="200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 &lt;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stdio.h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zh-CN" altLang="en-US" sz="2000" b="1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main()</a:t>
            </a:r>
          </a:p>
          <a:p>
            <a:pPr marR="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 </a:t>
            </a:r>
          </a:p>
          <a:p>
            <a:pPr marR="0" indent="45720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=100;</a:t>
            </a:r>
          </a:p>
          <a:p>
            <a:pPr marR="0" indent="45720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printf(“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%d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\n”,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);</a:t>
            </a:r>
          </a:p>
          <a:p>
            <a:pPr marR="0" indent="45720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printf(“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%o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\n”,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);</a:t>
            </a:r>
          </a:p>
          <a:p>
            <a:pPr marR="0" indent="45720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printf(“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%x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\n”,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);</a:t>
            </a:r>
          </a:p>
          <a:p>
            <a:pPr marR="0" indent="45720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printf(“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%c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\n”,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);</a:t>
            </a:r>
          </a:p>
          <a:p>
            <a:pPr marR="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7" t="2328" r="449" b="4478"/>
          <a:stretch>
            <a:fillRect/>
          </a:stretch>
        </p:blipFill>
        <p:spPr>
          <a:xfrm>
            <a:off x="5405438" y="1444625"/>
            <a:ext cx="2519362" cy="2973388"/>
          </a:xfrm>
        </p:spPr>
      </p:pic>
      <p:sp>
        <p:nvSpPr>
          <p:cNvPr id="4" name="线形标注 1(带强调线) 3"/>
          <p:cNvSpPr/>
          <p:nvPr/>
        </p:nvSpPr>
        <p:spPr>
          <a:xfrm>
            <a:off x="5175250" y="2709863"/>
            <a:ext cx="2825750" cy="469900"/>
          </a:xfrm>
          <a:prstGeom prst="accentCallout1">
            <a:avLst>
              <a:gd name="adj1" fmla="val 48236"/>
              <a:gd name="adj2" fmla="val -7792"/>
              <a:gd name="adj3" fmla="val 103918"/>
              <a:gd name="adj4" fmla="val -3440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=100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线形标注 1(带强调线) 2"/>
          <p:cNvSpPr/>
          <p:nvPr/>
        </p:nvSpPr>
        <p:spPr>
          <a:xfrm>
            <a:off x="5175250" y="3773488"/>
            <a:ext cx="2825750" cy="469900"/>
          </a:xfrm>
          <a:prstGeom prst="accentCallout1">
            <a:avLst>
              <a:gd name="adj1" fmla="val 48236"/>
              <a:gd name="adj2" fmla="val -7792"/>
              <a:gd name="adj3" fmla="val 47702"/>
              <a:gd name="adj4" fmla="val -3534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=64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线形标注 1(带强调线) 1"/>
          <p:cNvSpPr/>
          <p:nvPr/>
        </p:nvSpPr>
        <p:spPr>
          <a:xfrm>
            <a:off x="5175250" y="3241675"/>
            <a:ext cx="2825750" cy="469900"/>
          </a:xfrm>
          <a:prstGeom prst="accentCallout1">
            <a:avLst>
              <a:gd name="adj1" fmla="val 48236"/>
              <a:gd name="adj2" fmla="val -7792"/>
              <a:gd name="adj3" fmla="val 71470"/>
              <a:gd name="adj4" fmla="val -3480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=144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线形标注 1(带强调线) 7"/>
          <p:cNvSpPr/>
          <p:nvPr/>
        </p:nvSpPr>
        <p:spPr>
          <a:xfrm>
            <a:off x="5175250" y="4305300"/>
            <a:ext cx="2825750" cy="469900"/>
          </a:xfrm>
          <a:prstGeom prst="accentCallout1">
            <a:avLst>
              <a:gd name="adj1" fmla="val 48236"/>
              <a:gd name="adj2" fmla="val -7792"/>
              <a:gd name="adj3" fmla="val 16621"/>
              <a:gd name="adj4" fmla="val -3588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advTm="615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  <p:bldP spid="2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 altLang="zh-CN" sz="3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/>
              <a:t>Formatted output</a:t>
            </a:r>
            <a:r>
              <a:rPr lang="zh-CN" altLang="zh-CN" dirty="0" smtClean="0"/>
              <a:t>——printf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2300" y="919163"/>
            <a:ext cx="7292975" cy="121126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printf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的附加格式说明符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format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[-][m][.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n]type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aphicFrame>
        <p:nvGraphicFramePr>
          <p:cNvPr id="15364" name="表格 15363"/>
          <p:cNvGraphicFramePr/>
          <p:nvPr/>
        </p:nvGraphicFramePr>
        <p:xfrm>
          <a:off x="473075" y="2130425"/>
          <a:ext cx="8213725" cy="2844800"/>
        </p:xfrm>
        <a:graphic>
          <a:graphicData uri="http://schemas.openxmlformats.org/drawingml/2006/table">
            <a:tbl>
              <a:tblPr/>
              <a:tblGrid>
                <a:gridCol w="1644650"/>
                <a:gridCol w="6569075"/>
              </a:tblGrid>
              <a:tr h="5207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常用修饰符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明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747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域宽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，即输出项所占的宽度。若实际位数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</a:t>
                      </a:r>
                      <a:r>
                        <a:rPr lang="zh-CN" altLang="zh-CN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</a:t>
                      </a:r>
                      <a:r>
                        <a:rPr lang="zh-CN" altLang="zh-CN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在域内右对齐（左补空格）输出</a:t>
                      </a:r>
                      <a:r>
                        <a:rPr lang="zh-CN" altLang="zh-CN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；否则，</a:t>
                      </a:r>
                      <a:r>
                        <a:rPr lang="zh-CN" altLang="zh-CN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按实际位数输出</a:t>
                      </a:r>
                      <a:r>
                        <a:rPr lang="zh-CN" altLang="zh-CN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762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精度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。对于实数，指定小数点后位数；对于字符串，指定实际输出字符个数（左截取）。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731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数据在域内左对齐（右补空格）输出。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Tm="239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24576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dirty="0" smtClean="0"/>
              <a:t>Formatted output</a:t>
            </a:r>
            <a:r>
              <a:rPr lang="zh-CN" altLang="zh-CN" sz="3200" dirty="0" smtClean="0"/>
              <a:t>——printf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64210" name="文本框 264209"/>
          <p:cNvSpPr txBox="1"/>
          <p:nvPr/>
        </p:nvSpPr>
        <p:spPr>
          <a:xfrm>
            <a:off x="679450" y="930275"/>
            <a:ext cx="7527925" cy="369252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R="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eg</a:t>
            </a:r>
            <a:r>
              <a:rPr kumimoji="0" lang="en-US" altLang="zh-CN" sz="2000" b="1" kern="1200" cap="none" spc="0" normalizeH="0" baseline="0" noProof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</a:t>
            </a:r>
            <a:r>
              <a:rPr kumimoji="0" lang="zh-CN" altLang="zh-CN" sz="2000" b="1" kern="1200" cap="none" spc="0" normalizeH="0" baseline="0" noProof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zh-CN" sz="200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 &lt;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stdio.h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zh-CN" altLang="en-US" sz="2000" b="1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main()</a:t>
            </a:r>
          </a:p>
          <a:p>
            <a:pPr marR="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 </a:t>
            </a:r>
          </a:p>
          <a:p>
            <a:pPr marR="0" indent="45720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a=123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R="0" indent="45720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float b=5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678;</a:t>
            </a:r>
          </a:p>
          <a:p>
            <a:pPr marR="0" indent="45720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printf(“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%6d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%-5d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%3d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\n”, a, a, a );</a:t>
            </a:r>
          </a:p>
          <a:p>
            <a:pPr marR="0" indent="45720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printf(“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%-7.2f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%.4f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,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%3f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\n”, b, b, b );</a:t>
            </a:r>
          </a:p>
          <a:p>
            <a:pPr marR="0" algn="just" defTabSz="762000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</a:p>
        </p:txBody>
      </p:sp>
      <p:sp>
        <p:nvSpPr>
          <p:cNvPr id="6" name="线形标注 1(带强调线) 5"/>
          <p:cNvSpPr/>
          <p:nvPr/>
        </p:nvSpPr>
        <p:spPr>
          <a:xfrm>
            <a:off x="4244975" y="2782888"/>
            <a:ext cx="4140200" cy="503238"/>
          </a:xfrm>
          <a:prstGeom prst="accentCallout1">
            <a:avLst>
              <a:gd name="adj1" fmla="val 48236"/>
              <a:gd name="adj2" fmla="val -7792"/>
              <a:gd name="adj3" fmla="val 119521"/>
              <a:gd name="adj4" fmla="val -19723"/>
            </a:avLst>
          </a:prstGeom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输出：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□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□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1234,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1234□, 1234</a:t>
            </a:r>
          </a:p>
        </p:txBody>
      </p:sp>
      <p:sp>
        <p:nvSpPr>
          <p:cNvPr id="8" name="线形标注 1(带强调线) 7"/>
          <p:cNvSpPr/>
          <p:nvPr/>
        </p:nvSpPr>
        <p:spPr>
          <a:xfrm>
            <a:off x="3082925" y="4298950"/>
            <a:ext cx="4856163" cy="504825"/>
          </a:xfrm>
          <a:prstGeom prst="accentCallout1">
            <a:avLst>
              <a:gd name="adj1" fmla="val 48236"/>
              <a:gd name="adj2" fmla="val -7792"/>
              <a:gd name="adj3" fmla="val -14483"/>
              <a:gd name="adj4" fmla="val -17061"/>
            </a:avLst>
          </a:prstGeom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输出：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5.68□□□, 5.6780, 5.678000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advTm="1020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0" grpId="0"/>
      <p:bldP spid="6" grpId="0" bldLvl="0" animBg="1"/>
      <p:bldP spid="8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spcBef>
            <a:spcPct val="0"/>
          </a:spcBef>
          <a:defRPr sz="2400" dirty="0">
            <a:solidFill>
              <a:schemeClr val="bg1"/>
            </a:solidFill>
            <a:latin typeface="+mj-lt"/>
            <a:ea typeface="微软雅黑" panose="020B0503020204020204" pitchFamily="34" charset="-122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953</Words>
  <Application>WPS 演示</Application>
  <PresentationFormat>全屏显示(16:9)</PresentationFormat>
  <Paragraphs>146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Sequential structured program Formatted input and output</vt:lpstr>
      <vt:lpstr>3.2 Formatted input and output</vt:lpstr>
      <vt:lpstr>Input and output in C</vt:lpstr>
      <vt:lpstr>Input and output in C</vt:lpstr>
      <vt:lpstr> Formatted output——printf</vt:lpstr>
      <vt:lpstr> Formatted output——printf</vt:lpstr>
      <vt:lpstr> Formatted output——printf</vt:lpstr>
      <vt:lpstr> Formatted output——printf</vt:lpstr>
      <vt:lpstr> Formatted output——printf</vt:lpstr>
      <vt:lpstr> Formatted output——printf</vt:lpstr>
      <vt:lpstr> Formatted Input——scanf</vt:lpstr>
      <vt:lpstr>  Formatted Input——scanf</vt:lpstr>
      <vt:lpstr>  Formatted Input——scanf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chd</dc:creator>
  <cp:lastModifiedBy>hgxy1</cp:lastModifiedBy>
  <cp:revision>551</cp:revision>
  <dcterms:created xsi:type="dcterms:W3CDTF">2012-12-10T14:51:00Z</dcterms:created>
  <dcterms:modified xsi:type="dcterms:W3CDTF">2020-03-02T10:14:46Z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