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92" r:id="rId2"/>
    <p:sldId id="460" r:id="rId3"/>
    <p:sldId id="421" r:id="rId4"/>
    <p:sldId id="422" r:id="rId5"/>
    <p:sldId id="563" r:id="rId6"/>
    <p:sldId id="408" r:id="rId7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</p:showPr>
  <p:clrMru>
    <a:srgbClr val="0000CC"/>
    <a:srgbClr val="0000FF"/>
    <a:srgbClr val="FFFFC5"/>
    <a:srgbClr val="FFFF99"/>
    <a:srgbClr val="00008E"/>
    <a:srgbClr val="00005C"/>
    <a:srgbClr val="006386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682"/>
  </p:normalViewPr>
  <p:slideViewPr>
    <p:cSldViewPr showGuides="1">
      <p:cViewPr varScale="1">
        <p:scale>
          <a:sx n="87" d="100"/>
          <a:sy n="87" d="100"/>
        </p:scale>
        <p:origin x="-840" y="-90"/>
      </p:cViewPr>
      <p:guideLst>
        <p:guide orient="horz" pos="17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algn="r" fontAlgn="base"/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yf\Desktop\背景图片（C）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9525"/>
            <a:ext cx="9153525" cy="512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algn="r" fontAlgn="base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yf\Desktop\背景图片（C）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9525"/>
            <a:ext cx="9153525" cy="512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yf\Desktop\背景图片（C）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9525"/>
            <a:ext cx="9153525" cy="512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algn="r" fontAlgn="base"/>
              <a:t>‹#›</a:t>
            </a:fld>
            <a:endParaRPr lang="en-US" altLang="zh-CN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ELL.DELL-PC\Desktop\在线开放课程\c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38" y="136525"/>
            <a:ext cx="1116012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TextBox 4"/>
          <p:cNvSpPr txBox="1"/>
          <p:nvPr/>
        </p:nvSpPr>
        <p:spPr>
          <a:xfrm>
            <a:off x="666750" y="3876675"/>
            <a:ext cx="4183063" cy="4905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Lecturer:Huaidong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Chen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4294967295"/>
          </p:nvPr>
        </p:nvSpPr>
        <p:spPr>
          <a:xfrm>
            <a:off x="1047750" y="1143000"/>
            <a:ext cx="7772400" cy="1103313"/>
          </a:xfrm>
        </p:spPr>
        <p:txBody>
          <a:bodyPr lIns="91440" tIns="45720" rIns="91440" bIns="45720" rtlCol="0" anchor="ctr">
            <a:normAutofit fontScale="90000"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Sequential structured</a:t>
            </a:r>
            <a:r>
              <a:rPr kumimoji="0" lang="en-US" altLang="zh-CN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program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/>
            </a:r>
            <a:b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黑体" panose="02010609060101010101" pitchFamily="49" charset="-122"/>
                <a:sym typeface="+mn-ea"/>
              </a:rPr>
              <a:t>——character input and output function</a:t>
            </a: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advTm="1432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206375"/>
            <a:ext cx="5562600" cy="8572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3.3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Character input/output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function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3" name="组合 76"/>
          <p:cNvGrpSpPr/>
          <p:nvPr/>
        </p:nvGrpSpPr>
        <p:grpSpPr>
          <a:xfrm>
            <a:off x="971550" y="2947988"/>
            <a:ext cx="4321175" cy="485775"/>
            <a:chOff x="971662" y="2099926"/>
            <a:chExt cx="4320540" cy="486628"/>
          </a:xfrm>
        </p:grpSpPr>
        <p:sp>
          <p:nvSpPr>
            <p:cNvPr id="9219" name="矩形 20"/>
            <p:cNvSpPr/>
            <p:nvPr/>
          </p:nvSpPr>
          <p:spPr>
            <a:xfrm>
              <a:off x="1907652" y="2099926"/>
              <a:ext cx="3384550" cy="4611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400" b="1" dirty="0" err="1" smtClean="0">
                  <a:solidFill>
                    <a:srgbClr val="00638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putchar</a:t>
              </a:r>
              <a:endParaRPr lang="zh-CN" altLang="zh-CN" sz="2400" b="1" dirty="0">
                <a:solidFill>
                  <a:srgbClr val="00638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220" name="组合 29"/>
            <p:cNvGrpSpPr/>
            <p:nvPr/>
          </p:nvGrpSpPr>
          <p:grpSpPr>
            <a:xfrm rot="-12767">
              <a:off x="971662" y="2121050"/>
              <a:ext cx="504860" cy="465146"/>
              <a:chOff x="1936619" y="1275594"/>
              <a:chExt cx="1298808" cy="1751335"/>
            </a:xfrm>
          </p:grpSpPr>
          <p:grpSp>
            <p:nvGrpSpPr>
              <p:cNvPr id="9221" name="组合 31"/>
              <p:cNvGrpSpPr/>
              <p:nvPr/>
            </p:nvGrpSpPr>
            <p:grpSpPr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46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225" name="直接连接符 42"/>
            <p:cNvCxnSpPr/>
            <p:nvPr/>
          </p:nvCxnSpPr>
          <p:spPr>
            <a:xfrm>
              <a:off x="1763395" y="2571949"/>
              <a:ext cx="3528695" cy="14605"/>
            </a:xfrm>
            <a:prstGeom prst="line">
              <a:avLst/>
            </a:prstGeom>
            <a:ln w="19050" cap="flat" cmpd="sng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</p:spPr>
        </p:cxnSp>
      </p:grpSp>
      <p:grpSp>
        <p:nvGrpSpPr>
          <p:cNvPr id="6" name="组合 75"/>
          <p:cNvGrpSpPr/>
          <p:nvPr/>
        </p:nvGrpSpPr>
        <p:grpSpPr>
          <a:xfrm>
            <a:off x="971550" y="1724025"/>
            <a:ext cx="4349750" cy="506413"/>
            <a:chOff x="971662" y="1307540"/>
            <a:chExt cx="4349750" cy="506552"/>
          </a:xfrm>
        </p:grpSpPr>
        <p:grpSp>
          <p:nvGrpSpPr>
            <p:cNvPr id="9227" name="组合 29"/>
            <p:cNvGrpSpPr/>
            <p:nvPr/>
          </p:nvGrpSpPr>
          <p:grpSpPr>
            <a:xfrm rot="-12767">
              <a:off x="971662" y="1348946"/>
              <a:ext cx="504860" cy="465146"/>
              <a:chOff x="1936619" y="1275594"/>
              <a:chExt cx="1298808" cy="1751335"/>
            </a:xfrm>
          </p:grpSpPr>
          <p:grpSp>
            <p:nvGrpSpPr>
              <p:cNvPr id="9228" name="组合 31"/>
              <p:cNvGrpSpPr/>
              <p:nvPr/>
            </p:nvGrpSpPr>
            <p:grpSpPr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54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232" name="Text Box 9"/>
            <p:cNvSpPr txBox="1"/>
            <p:nvPr/>
          </p:nvSpPr>
          <p:spPr>
            <a:xfrm>
              <a:off x="1907652" y="1307540"/>
              <a:ext cx="3413760" cy="460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en-US" altLang="zh-CN" sz="2400" b="1" dirty="0" err="1" smtClean="0">
                  <a:solidFill>
                    <a:srgbClr val="00638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getchar</a:t>
              </a:r>
              <a:endParaRPr lang="en-US" altLang="zh-CN" sz="2400" b="1" dirty="0">
                <a:solidFill>
                  <a:srgbClr val="00638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cxnSp>
          <p:nvCxnSpPr>
            <p:cNvPr id="9233" name="直接连接符 72"/>
            <p:cNvCxnSpPr/>
            <p:nvPr/>
          </p:nvCxnSpPr>
          <p:spPr>
            <a:xfrm>
              <a:off x="1763395" y="1788994"/>
              <a:ext cx="3528695" cy="4445"/>
            </a:xfrm>
            <a:prstGeom prst="line">
              <a:avLst/>
            </a:prstGeom>
            <a:ln w="19050" cap="flat" cmpd="sng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</p:spPr>
        </p:cxnSp>
      </p:grpSp>
    </p:spTree>
  </p:cSld>
  <p:clrMapOvr>
    <a:masterClrMapping/>
  </p:clrMapOvr>
  <p:transition advTm="10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Character input/output function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008063"/>
            <a:ext cx="8435975" cy="357981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getchar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function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Enter single character via keyboard.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format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ch=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getchar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();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——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no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putchar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function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Display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single character on the screen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format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putchar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(argument);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——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argument can be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character or integer constant or variables.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56288" y="1063625"/>
            <a:ext cx="2830513" cy="20928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0" marR="0" lvl="0" indent="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Precomplation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command needed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∶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#include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stdio.h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&gt;</a:t>
            </a:r>
          </a:p>
          <a:p>
            <a:pPr marL="0" marR="0" lvl="0" indent="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or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  <a:p>
            <a:pPr marL="0" marR="0" lvl="0" indent="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#include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Arial Unicode MS" panose="020B0604020202020204" pitchFamily="34" charset="-122"/>
                <a:cs typeface="+mn-cs"/>
                <a:sym typeface="Times New Roman" panose="02020603050405020304" pitchFamily="18" charset="0"/>
              </a:rPr>
              <a:t>”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stdio.h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”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 advTm="564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83" name="文本框 284682"/>
          <p:cNvSpPr txBox="1"/>
          <p:nvPr/>
        </p:nvSpPr>
        <p:spPr>
          <a:xfrm>
            <a:off x="931863" y="1592279"/>
            <a:ext cx="4572000" cy="3336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&lt;stdio.h&gt;  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{  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char c; 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scan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f(“%c”, &amp;c )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printf(“%c”, c );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sp>
        <p:nvSpPr>
          <p:cNvPr id="284684" name="文本框 284683"/>
          <p:cNvSpPr txBox="1"/>
          <p:nvPr/>
        </p:nvSpPr>
        <p:spPr>
          <a:xfrm>
            <a:off x="857224" y="857238"/>
            <a:ext cx="7835930" cy="9048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a character via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keyboad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display it on the screen.</a:t>
            </a:r>
            <a:endParaRPr lang="zh-CN" altLang="en-US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Character input/output function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1185" y="3437253"/>
            <a:ext cx="2663190" cy="4972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9715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c=getchar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61185" y="3926204"/>
            <a:ext cx="2663190" cy="4972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9715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putchar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(c);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87838" y="1641475"/>
            <a:ext cx="4578350" cy="193899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just" defTabSz="914400"/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注意：</a:t>
            </a:r>
          </a:p>
          <a:p>
            <a:pPr algn="just" defTabSz="914400"/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When using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getchar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 to input value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you must end input with a line break. The first character will be assigned to the variable.</a:t>
            </a:r>
            <a:endParaRPr lang="zh-CN" altLang="en-US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4667250" y="3613150"/>
            <a:ext cx="577850" cy="1444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4667250" y="4102100"/>
            <a:ext cx="577850" cy="1444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4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4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4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4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4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4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4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4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203 0.000000 L 0.390203 0.000000 " pathEditMode="relative" rAng="0" ptsTypes="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203 0.000000 L 0.390203 0.000000 " pathEditMode="relative" rAng="0" ptsTypes="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3" grpId="0" build="p"/>
      <p:bldP spid="284684" grpId="0"/>
      <p:bldP spid="7" grpId="0" bldLvl="0" animBg="1"/>
      <p:bldP spid="8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4681"/>
          <p:cNvGrpSpPr/>
          <p:nvPr/>
        </p:nvGrpSpPr>
        <p:grpSpPr>
          <a:xfrm>
            <a:off x="879475" y="1077913"/>
            <a:ext cx="4929188" cy="3865562"/>
            <a:chOff x="767" y="2618"/>
            <a:chExt cx="4140" cy="5000"/>
          </a:xfrm>
        </p:grpSpPr>
        <p:sp>
          <p:nvSpPr>
            <p:cNvPr id="12290" name="文本框 284682"/>
            <p:cNvSpPr txBox="1"/>
            <p:nvPr/>
          </p:nvSpPr>
          <p:spPr>
            <a:xfrm>
              <a:off x="793" y="3259"/>
              <a:ext cx="3840" cy="43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#include &lt;stdio.h&gt;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main()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{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int a=100;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putchar(a);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putchar('a');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putchar('\n');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putchar('b');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</a:p>
          </p:txBody>
        </p:sp>
        <p:sp>
          <p:nvSpPr>
            <p:cNvPr id="12291" name="文本框 284683"/>
            <p:cNvSpPr txBox="1"/>
            <p:nvPr/>
          </p:nvSpPr>
          <p:spPr>
            <a:xfrm>
              <a:off x="767" y="2618"/>
              <a:ext cx="4140" cy="5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en-US" altLang="zh-CN" sz="2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2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5" name="标题 1"/>
          <p:cNvSpPr>
            <a:spLocks noGrp="1"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 algn="just" fontAlgn="auto">
              <a:spcAft>
                <a:spcPts val="0"/>
              </a:spcAft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Character input/output function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2288" y="1063625"/>
            <a:ext cx="4525992" cy="230832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just" defTabSz="914400"/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Note: Argument in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putchar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can be of type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charater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including escape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），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or integer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the output would be a character with the value in corresponding ASCII table.</a:t>
            </a:r>
            <a:endParaRPr lang="zh-CN" altLang="en-US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线形标注 1(带强调线) 2"/>
          <p:cNvSpPr/>
          <p:nvPr/>
        </p:nvSpPr>
        <p:spPr>
          <a:xfrm>
            <a:off x="4500563" y="3216275"/>
            <a:ext cx="2071688" cy="1249363"/>
          </a:xfrm>
          <a:prstGeom prst="accentCallout1">
            <a:avLst>
              <a:gd name="adj1" fmla="val 48236"/>
              <a:gd name="adj2" fmla="val -7792"/>
              <a:gd name="adj3" fmla="val 47920"/>
              <a:gd name="adj4" fmla="val -86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输出：</a:t>
            </a:r>
          </a:p>
          <a:p>
            <a:pPr marL="0" marR="0" lvl="0" indent="25209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da</a:t>
            </a:r>
          </a:p>
          <a:p>
            <a:pPr marL="0" marR="0" lvl="0" indent="25209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</a:t>
            </a:r>
          </a:p>
        </p:txBody>
      </p:sp>
    </p:spTree>
  </p:cSld>
  <p:clrMapOvr>
    <a:masterClrMapping/>
  </p:clrMapOvr>
  <p:transition advTm="598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291842"/>
          <p:cNvSpPr>
            <a:spLocks noGrp="1"/>
          </p:cNvSpPr>
          <p:nvPr>
            <p:ph idx="1"/>
          </p:nvPr>
        </p:nvSpPr>
        <p:spPr>
          <a:xfrm>
            <a:off x="492125" y="785800"/>
            <a:ext cx="8416925" cy="682625"/>
          </a:xfrm>
        </p:spPr>
        <p:txBody>
          <a:bodyPr vert="horz" wrap="square" lIns="91440" tIns="45720" rIns="91440" bIns="45720" anchor="t"/>
          <a:lstStyle/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例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3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sym typeface="+mn-ea"/>
              </a:rPr>
              <a:t>Enter four lower-case letters via keyboard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微软雅黑" panose="020B0503020204020204" pitchFamily="34" charset="-122"/>
                <a:sym typeface="+mn-ea"/>
              </a:rPr>
              <a:t>tranform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sym typeface="+mn-ea"/>
              </a:rPr>
              <a:t> them into upper-case letters and output to the screen.</a:t>
            </a:r>
            <a:endParaRPr lang="zh-CN" altLang="en-US" sz="2200" b="1" dirty="0">
              <a:solidFill>
                <a:srgbClr val="0000CC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45762" name="标题 245761"/>
          <p:cNvSpPr>
            <a:spLocks noGrp="1"/>
          </p:cNvSpPr>
          <p:nvPr/>
        </p:nvSpPr>
        <p:spPr>
          <a:xfrm>
            <a:off x="457200" y="7142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Structured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 program example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638" y="1484313"/>
            <a:ext cx="6694488" cy="3414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#include &lt;stdio.h&gt;   </a:t>
            </a:r>
          </a:p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void main()</a:t>
            </a:r>
          </a:p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   {   </a:t>
            </a:r>
          </a:p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	int a,b,c,d;  </a:t>
            </a:r>
          </a:p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	a=getchar();  </a:t>
            </a:r>
            <a:r>
              <a:rPr kumimoji="0" lang="en-US" altLang="zh-CN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	       </a:t>
            </a:r>
            <a:r>
              <a:rPr kumimoji="0" lang="zh-CN" altLang="en-US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b=getchar();</a:t>
            </a:r>
          </a:p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	c=getchar();  </a:t>
            </a:r>
            <a:r>
              <a:rPr kumimoji="0" lang="en-US" altLang="zh-CN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	       </a:t>
            </a:r>
            <a:r>
              <a:rPr kumimoji="0" lang="zh-CN" altLang="en-US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d=getchar();</a:t>
            </a:r>
          </a:p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	putchar(a-32);       putchar(b-32);</a:t>
            </a:r>
          </a:p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	putchar(c-32);</a:t>
            </a:r>
            <a:r>
              <a:rPr kumimoji="0" lang="en-US" altLang="zh-CN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       </a:t>
            </a:r>
            <a:r>
              <a:rPr kumimoji="0" lang="zh-CN" altLang="en-US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putchar(d-32);</a:t>
            </a:r>
          </a:p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lt"/>
                <a:ea typeface="微软雅黑" panose="020B0503020204020204" pitchFamily="34" charset="-122"/>
                <a:cs typeface="+mj-cs"/>
              </a:rPr>
              <a:t>    }</a:t>
            </a:r>
          </a:p>
        </p:txBody>
      </p:sp>
      <p:sp>
        <p:nvSpPr>
          <p:cNvPr id="6" name="线形标注 1(带强调线) 5"/>
          <p:cNvSpPr/>
          <p:nvPr/>
        </p:nvSpPr>
        <p:spPr>
          <a:xfrm>
            <a:off x="6486525" y="3181350"/>
            <a:ext cx="2349500" cy="1054100"/>
          </a:xfrm>
          <a:prstGeom prst="accentCallout1">
            <a:avLst>
              <a:gd name="adj1" fmla="val 48236"/>
              <a:gd name="adj2" fmla="val -7792"/>
              <a:gd name="adj3" fmla="val 47920"/>
              <a:gd name="adj4" fmla="val -86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abcd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↙</a:t>
            </a:r>
          </a:p>
          <a:p>
            <a:pPr marL="0" marR="0" lvl="0" indent="252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Out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ABCD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1880" y="2372359"/>
            <a:ext cx="488696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9715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scanf("%c%c%c%c",&amp;a,&amp;b,&amp;c,&amp;d);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02940" y="4590414"/>
            <a:ext cx="5705475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9715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printf("%c%c%c%c",a-32,b-32,c-32,d-32);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03350" y="3003550"/>
            <a:ext cx="4121150" cy="7207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03350" y="3724275"/>
            <a:ext cx="4352925" cy="7207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左箭头 8"/>
          <p:cNvSpPr/>
          <p:nvPr/>
        </p:nvSpPr>
        <p:spPr>
          <a:xfrm rot="18960000">
            <a:off x="3025775" y="2662238"/>
            <a:ext cx="552450" cy="174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左箭头 9"/>
          <p:cNvSpPr/>
          <p:nvPr/>
        </p:nvSpPr>
        <p:spPr>
          <a:xfrm rot="1980000">
            <a:off x="2593975" y="4606925"/>
            <a:ext cx="552450" cy="174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951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ldLvl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spcBef>
            <a:spcPct val="0"/>
          </a:spcBef>
          <a:defRPr sz="2400" dirty="0">
            <a:solidFill>
              <a:schemeClr val="bg1"/>
            </a:solidFill>
            <a:latin typeface="+mj-lt"/>
            <a:ea typeface="微软雅黑" panose="020B0503020204020204" pitchFamily="34" charset="-122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290</Words>
  <Application>WPS 演示</Application>
  <PresentationFormat>全屏显示(16:9)</PresentationFormat>
  <Paragraphs>61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Sequential structured program  ——character input and output function</vt:lpstr>
      <vt:lpstr>3.3 Character input/output function</vt:lpstr>
      <vt:lpstr>Character input/output function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chd</dc:creator>
  <cp:lastModifiedBy>hgxy1</cp:lastModifiedBy>
  <cp:revision>526</cp:revision>
  <dcterms:created xsi:type="dcterms:W3CDTF">2012-12-10T14:51:00Z</dcterms:created>
  <dcterms:modified xsi:type="dcterms:W3CDTF">2020-03-02T10:14:35Z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