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75438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C语言程序设计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9BF0-F206-40E6-8215-87008FCFB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DE80-CF2D-41D2-B254-B5F8AE973A5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2484-7185-4115-A89F-C1F250BDB8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C语言程序设计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07D138-C18B-49B8-A7E1-D4EDA81A65F4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141288"/>
            <a:ext cx="7543800" cy="863601"/>
          </a:xfrm>
        </p:spPr>
        <p:txBody>
          <a:bodyPr/>
          <a:lstStyle/>
          <a:p>
            <a:r>
              <a:rPr lang="zh-CN" altLang="en-US" smtClean="0"/>
              <a:t>结构体数组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4392612" cy="51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200" smtClean="0"/>
              <a:t>定义结构体数组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0000"/>
                </a:solidFill>
              </a:rPr>
              <a:t>struct</a:t>
            </a:r>
            <a:r>
              <a:rPr lang="en-US" altLang="zh-CN" sz="3200" smtClean="0"/>
              <a:t> </a:t>
            </a:r>
            <a:r>
              <a:rPr lang="en-US" altLang="zh-CN" sz="3200" smtClean="0">
                <a:solidFill>
                  <a:srgbClr val="0000FF"/>
                </a:solidFill>
              </a:rPr>
              <a:t>student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/>
              <a:t>     int num;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/>
              <a:t>	  char name[20];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/>
              <a:t>	  int 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/>
              <a:t>	  float score;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/>
              <a:t>	  char addr[30];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/>
              <a:t>}; </a:t>
            </a:r>
            <a:endParaRPr lang="zh-CN" altLang="en-US" sz="32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0000"/>
                </a:solidFill>
              </a:rPr>
              <a:t>struct</a:t>
            </a:r>
            <a:r>
              <a:rPr lang="en-US" altLang="zh-CN" sz="3200" smtClean="0"/>
              <a:t> </a:t>
            </a:r>
            <a:r>
              <a:rPr lang="en-US" altLang="zh-CN" sz="3200" smtClean="0">
                <a:solidFill>
                  <a:srgbClr val="0000FF"/>
                </a:solidFill>
              </a:rPr>
              <a:t>student</a:t>
            </a:r>
            <a:r>
              <a:rPr lang="en-US" altLang="zh-CN" sz="3200" smtClean="0"/>
              <a:t> </a:t>
            </a:r>
            <a:r>
              <a:rPr lang="en-US" altLang="zh-CN" sz="3200" smtClean="0">
                <a:solidFill>
                  <a:srgbClr val="CC00CC"/>
                </a:solidFill>
              </a:rPr>
              <a:t>stu[3]</a:t>
            </a:r>
            <a:r>
              <a:rPr lang="en-US" altLang="zh-CN" sz="3200" smtClean="0"/>
              <a:t>; </a:t>
            </a:r>
            <a:endParaRPr lang="zh-CN" altLang="en-US" sz="3200" smtClean="0"/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4572000" y="1211263"/>
            <a:ext cx="4103688" cy="408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FF0000"/>
                </a:solidFill>
                <a:ea typeface="黑体" pitchFamily="49" charset="-122"/>
              </a:rPr>
              <a:t>struct</a:t>
            </a:r>
            <a:r>
              <a:rPr lang="en-US" altLang="zh-CN" sz="3200">
                <a:ea typeface="黑体" pitchFamily="49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student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{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     int num;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	  char name[20];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	  int age;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	  float score;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	  char addr[30];</a:t>
            </a: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}</a:t>
            </a:r>
            <a:r>
              <a:rPr lang="en-US" altLang="zh-CN" sz="3200">
                <a:solidFill>
                  <a:srgbClr val="CC00CC"/>
                </a:solidFill>
                <a:ea typeface="黑体" pitchFamily="49" charset="-122"/>
              </a:rPr>
              <a:t>stu[3]</a:t>
            </a:r>
            <a:r>
              <a:rPr lang="en-US" altLang="zh-CN" sz="3200">
                <a:ea typeface="黑体" pitchFamily="49" charset="-122"/>
              </a:rPr>
              <a:t>; </a:t>
            </a:r>
            <a:endParaRPr lang="zh-CN" altLang="en-US" sz="3200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79388" y="476250"/>
            <a:ext cx="8820150" cy="604837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lnSpc>
                <a:spcPct val="95000"/>
              </a:lnSpc>
            </a:pPr>
            <a:r>
              <a:rPr lang="zh-CN" altLang="en-US" sz="2800">
                <a:solidFill>
                  <a:srgbClr val="FFFF00"/>
                </a:solidFill>
              </a:rPr>
              <a:t>例  指向结构体变量的指针的应用</a:t>
            </a:r>
            <a:r>
              <a:rPr lang="zh-CN" altLang="en-US" sz="2800" u="sng">
                <a:solidFill>
                  <a:srgbClr val="66FF33"/>
                </a:solidFill>
              </a:rPr>
              <a:t/>
            </a:r>
            <a:br>
              <a:rPr lang="zh-CN" altLang="en-US" sz="2800" u="sng">
                <a:solidFill>
                  <a:srgbClr val="66FF33"/>
                </a:solidFill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#include &lt;string.h&gt;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#include &lt;stdio.h&gt;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void main()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{struct student{long num;  char name[20];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                char sex;  float score;};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 struct student stu_1;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 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struct student * p; p=&amp;stu_1;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/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 stu_1.num=89101;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 strcpy(stu_1.name,”LiLin”);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 stu_1.sex=‘M’;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 stu_1.score=89.5;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tx2"/>
                </a:solidFill>
                <a:ea typeface="隶书" pitchFamily="49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printf(″No.:%ld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＼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nname:%s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＼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nsex:%c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＼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nscore:%f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＼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n″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，  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stu-1.num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stu-1.name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stu-1.sex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stu-1.score);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 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printf(″No.:%ld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＼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nname:%s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＼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nsex:%c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＼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nscore:%f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＼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n″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(*p).num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(*p).name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(*p).sex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(*p).score);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  </a:t>
            </a:r>
            <a:br>
              <a:rPr lang="en-US" altLang="zh-CN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}</a:t>
            </a: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2432050" y="1368425"/>
            <a:ext cx="2951163" cy="1368425"/>
          </a:xfrm>
          <a:prstGeom prst="wedgeEllipseCallout">
            <a:avLst>
              <a:gd name="adj1" fmla="val -34241"/>
              <a:gd name="adj2" fmla="val 7355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定义指针变量</a:t>
            </a:r>
            <a:r>
              <a:rPr lang="en-US" altLang="zh-CN"/>
              <a:t>p</a:t>
            </a:r>
            <a:r>
              <a:rPr lang="zh-CN" altLang="en-US"/>
              <a:t>，指向</a:t>
            </a:r>
            <a:r>
              <a:rPr lang="en-US" altLang="zh-CN"/>
              <a:t>struct student </a:t>
            </a:r>
            <a:r>
              <a:rPr lang="zh-CN" altLang="en-US"/>
              <a:t>类型的数据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3640138" y="4235450"/>
            <a:ext cx="2447925" cy="1295400"/>
          </a:xfrm>
          <a:prstGeom prst="wedgeEllipseCallout">
            <a:avLst>
              <a:gd name="adj1" fmla="val -40468"/>
              <a:gd name="adj2" fmla="val 7119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/>
              <a:t>ｐ指向的结构体变量中的成员 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6188075" y="1176338"/>
            <a:ext cx="2592388" cy="4176712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400" u="sng">
                <a:solidFill>
                  <a:srgbClr val="FFFF00"/>
                </a:solidFill>
                <a:latin typeface="宋体" pitchFamily="2" charset="-122"/>
              </a:rPr>
              <a:t>运行结果：</a:t>
            </a:r>
            <a:endParaRPr lang="zh-CN" altLang="en-US" sz="2400">
              <a:solidFill>
                <a:schemeClr val="bg1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Ｎｏ．：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89101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　　　　　　 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name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：</a:t>
            </a: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LiLin        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sex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：Ｍ                     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>
                <a:solidFill>
                  <a:schemeClr val="bg1"/>
                </a:solidFill>
                <a:latin typeface="宋体" pitchFamily="2" charset="-122"/>
              </a:rPr>
              <a:t>score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89.500000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Ｎｏ．：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89101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　　　　　　 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name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：</a:t>
            </a: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LiLin        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sex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：Ｍ                     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score</a:t>
            </a:r>
            <a:r>
              <a:rPr lang="zh-CN" altLang="en-US" sz="2400">
                <a:solidFill>
                  <a:srgbClr val="FFFF00"/>
                </a:solidFill>
                <a:latin typeface="宋体" pitchFamily="2" charset="-122"/>
              </a:rPr>
              <a:t>：</a:t>
            </a:r>
            <a:r>
              <a:rPr lang="en-US" altLang="zh-CN">
                <a:solidFill>
                  <a:srgbClr val="FFFF00"/>
                </a:solidFill>
                <a:latin typeface="宋体" pitchFamily="2" charset="-122"/>
              </a:rPr>
              <a:t>89.500000</a:t>
            </a:r>
            <a:r>
              <a:rPr lang="zh-CN" altLang="en-US" sz="1600">
                <a:solidFill>
                  <a:schemeClr val="bg1"/>
                </a:solidFill>
                <a:ea typeface="隶书" pitchFamily="49" charset="-122"/>
              </a:rPr>
              <a:t>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84" grpId="0" animBg="1"/>
      <p:bldP spid="97285" grpId="0" animBg="1"/>
      <p:bldP spid="972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55600" y="787400"/>
            <a:ext cx="5054600" cy="53276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u="sng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程序分析：</a:t>
            </a:r>
          </a:p>
          <a:p>
            <a:pPr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宋体" pitchFamily="2" charset="-122"/>
              </a:rPr>
              <a:t>    在函数的执行部分将结构体变量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stu_1</a:t>
            </a:r>
            <a:r>
              <a:rPr lang="zh-CN" altLang="en-US" sz="2800" dirty="0">
                <a:latin typeface="宋体" pitchFamily="2" charset="-122"/>
              </a:rPr>
              <a:t>的起始地址赋给指针变量ｐ，也就是使ｐ指向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stu_1</a:t>
            </a:r>
            <a:r>
              <a:rPr lang="en-US" altLang="zh-CN" sz="2800" dirty="0">
                <a:latin typeface="宋体" pitchFamily="2" charset="-122"/>
              </a:rPr>
              <a:t>,</a:t>
            </a:r>
            <a:r>
              <a:rPr lang="zh-CN" altLang="en-US" sz="2800" dirty="0">
                <a:latin typeface="宋体" pitchFamily="2" charset="-122"/>
              </a:rPr>
              <a:t>然后对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stu_1</a:t>
            </a:r>
            <a:r>
              <a:rPr lang="zh-CN" altLang="en-US" sz="2800" dirty="0">
                <a:latin typeface="宋体" pitchFamily="2" charset="-122"/>
              </a:rPr>
              <a:t>的各成员赋值。第一个</a:t>
            </a:r>
            <a:r>
              <a:rPr lang="en-US" altLang="zh-CN" sz="2800" dirty="0" err="1">
                <a:latin typeface="宋体" pitchFamily="2" charset="-122"/>
              </a:rPr>
              <a:t>printf</a:t>
            </a:r>
            <a:r>
              <a:rPr lang="zh-CN" altLang="en-US" sz="2800" dirty="0">
                <a:latin typeface="宋体" pitchFamily="2" charset="-122"/>
              </a:rPr>
              <a:t>函数是输出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stu_1</a:t>
            </a:r>
            <a:r>
              <a:rPr lang="zh-CN" altLang="en-US" sz="2800" dirty="0">
                <a:latin typeface="宋体" pitchFamily="2" charset="-122"/>
              </a:rPr>
              <a:t>的各个成员的值。用</a:t>
            </a:r>
            <a:r>
              <a:rPr lang="en-US" altLang="zh-CN" sz="2800" dirty="0">
                <a:latin typeface="宋体" pitchFamily="2" charset="-122"/>
              </a:rPr>
              <a:t>stu_1.num</a:t>
            </a:r>
            <a:r>
              <a:rPr lang="zh-CN" altLang="en-US" sz="2800" dirty="0">
                <a:latin typeface="宋体" pitchFamily="2" charset="-122"/>
              </a:rPr>
              <a:t>表示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stu_1</a:t>
            </a:r>
            <a:r>
              <a:rPr lang="zh-CN" altLang="en-US" sz="2800" dirty="0">
                <a:latin typeface="宋体" pitchFamily="2" charset="-122"/>
              </a:rPr>
              <a:t>中的成员</a:t>
            </a:r>
            <a:r>
              <a:rPr lang="en-US" altLang="zh-CN" sz="2800" dirty="0">
                <a:latin typeface="宋体" pitchFamily="2" charset="-122"/>
              </a:rPr>
              <a:t>num</a:t>
            </a:r>
            <a:r>
              <a:rPr lang="zh-CN" altLang="en-US" sz="2800" dirty="0">
                <a:latin typeface="宋体" pitchFamily="2" charset="-122"/>
              </a:rPr>
              <a:t>，依此类推。第二个</a:t>
            </a:r>
            <a:r>
              <a:rPr lang="en-US" altLang="zh-CN" sz="2800" dirty="0" err="1">
                <a:latin typeface="宋体" pitchFamily="2" charset="-122"/>
              </a:rPr>
              <a:t>printf</a:t>
            </a:r>
            <a:r>
              <a:rPr lang="zh-CN" altLang="en-US" sz="2800" dirty="0">
                <a:latin typeface="宋体" pitchFamily="2" charset="-122"/>
              </a:rPr>
              <a:t>函数也是用来输出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stu_1</a:t>
            </a:r>
            <a:r>
              <a:rPr lang="zh-CN" altLang="en-US" sz="2800" dirty="0">
                <a:latin typeface="宋体" pitchFamily="2" charset="-122"/>
              </a:rPr>
              <a:t>各成员的值，但使用的是（*ｐ）</a:t>
            </a:r>
            <a:r>
              <a:rPr lang="en-US" altLang="zh-CN" sz="2800" dirty="0">
                <a:latin typeface="宋体" pitchFamily="2" charset="-122"/>
              </a:rPr>
              <a:t>.num</a:t>
            </a:r>
            <a:r>
              <a:rPr lang="zh-CN" altLang="en-US" sz="2800" dirty="0">
                <a:latin typeface="宋体" pitchFamily="2" charset="-122"/>
              </a:rPr>
              <a:t>这样的形式。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2450" y="668338"/>
            <a:ext cx="3511550" cy="5759450"/>
            <a:chOff x="3152" y="528"/>
            <a:chExt cx="2404" cy="3628"/>
          </a:xfrm>
        </p:grpSpPr>
        <p:sp>
          <p:nvSpPr>
            <p:cNvPr id="33796" name="Rectangle 5"/>
            <p:cNvSpPr>
              <a:spLocks noChangeArrowheads="1"/>
            </p:cNvSpPr>
            <p:nvPr/>
          </p:nvSpPr>
          <p:spPr bwMode="auto">
            <a:xfrm>
              <a:off x="3152" y="528"/>
              <a:ext cx="2404" cy="36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r>
                <a:rPr lang="zh-CN" altLang="en-US" sz="1800">
                  <a:latin typeface="宋体" pitchFamily="2" charset="-122"/>
                  <a:ea typeface="隶书" pitchFamily="49" charset="-122"/>
                </a:rPr>
                <a:t>图</a:t>
              </a:r>
              <a:r>
                <a:rPr lang="en-US" altLang="zh-CN" sz="1800">
                  <a:latin typeface="宋体" pitchFamily="2" charset="-122"/>
                  <a:ea typeface="隶书" pitchFamily="49" charset="-122"/>
                </a:rPr>
                <a:t>11-7</a:t>
              </a:r>
            </a:p>
          </p:txBody>
        </p:sp>
        <p:pic>
          <p:nvPicPr>
            <p:cNvPr id="46085" name="Picture 6" descr="k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4" y="844"/>
              <a:ext cx="1905" cy="2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2588" y="504825"/>
            <a:ext cx="84264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latin typeface="宋体" pitchFamily="2" charset="-122"/>
                <a:ea typeface="隶书" pitchFamily="49" charset="-122"/>
              </a:rPr>
              <a:t>为了使用方便和直观，</a:t>
            </a:r>
            <a:r>
              <a:rPr lang="en-US" altLang="zh-CN" sz="2800">
                <a:latin typeface="宋体" pitchFamily="2" charset="-122"/>
                <a:ea typeface="隶书" pitchFamily="49" charset="-122"/>
              </a:rPr>
              <a:t>C</a:t>
            </a:r>
            <a:r>
              <a:rPr lang="zh-CN" altLang="en-US" sz="2800">
                <a:latin typeface="宋体" pitchFamily="2" charset="-122"/>
                <a:ea typeface="隶书" pitchFamily="49" charset="-122"/>
              </a:rPr>
              <a:t>语言允许把</a:t>
            </a:r>
            <a:r>
              <a:rPr lang="en-US" altLang="zh-CN" sz="2800">
                <a:latin typeface="宋体" pitchFamily="2" charset="-122"/>
                <a:ea typeface="隶书" pitchFamily="49" charset="-122"/>
              </a:rPr>
              <a:t>(*p).num</a:t>
            </a: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latin typeface="宋体" pitchFamily="2" charset="-122"/>
                <a:ea typeface="隶书" pitchFamily="49" charset="-122"/>
              </a:rPr>
              <a:t>改用</a:t>
            </a:r>
            <a:r>
              <a:rPr lang="en-US" altLang="zh-CN" sz="2800">
                <a:latin typeface="宋体" pitchFamily="2" charset="-122"/>
                <a:ea typeface="隶书" pitchFamily="49" charset="-122"/>
              </a:rPr>
              <a:t>p-&gt;num</a:t>
            </a:r>
            <a:r>
              <a:rPr lang="zh-CN" altLang="en-US" sz="2800">
                <a:latin typeface="宋体" pitchFamily="2" charset="-122"/>
                <a:ea typeface="隶书" pitchFamily="49" charset="-122"/>
              </a:rPr>
              <a:t>来代替，它表示</a:t>
            </a:r>
            <a:r>
              <a:rPr lang="en-US" altLang="zh-CN" sz="2800">
                <a:latin typeface="宋体" pitchFamily="2" charset="-122"/>
                <a:ea typeface="隶书" pitchFamily="49" charset="-122"/>
              </a:rPr>
              <a:t>p</a:t>
            </a:r>
            <a:r>
              <a:rPr lang="zh-CN" altLang="en-US" sz="2800">
                <a:latin typeface="宋体" pitchFamily="2" charset="-122"/>
                <a:ea typeface="隶书" pitchFamily="49" charset="-122"/>
              </a:rPr>
              <a:t>所指向的结构体</a:t>
            </a: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latin typeface="宋体" pitchFamily="2" charset="-122"/>
                <a:ea typeface="隶书" pitchFamily="49" charset="-122"/>
              </a:rPr>
              <a:t>变量中的</a:t>
            </a:r>
            <a:r>
              <a:rPr lang="en-US" altLang="zh-CN" sz="2800">
                <a:latin typeface="宋体" pitchFamily="2" charset="-122"/>
                <a:ea typeface="隶书" pitchFamily="49" charset="-122"/>
              </a:rPr>
              <a:t>num</a:t>
            </a:r>
            <a:r>
              <a:rPr lang="zh-CN" altLang="en-US" sz="2800">
                <a:latin typeface="宋体" pitchFamily="2" charset="-122"/>
                <a:ea typeface="隶书" pitchFamily="49" charset="-122"/>
              </a:rPr>
              <a:t>成员。</a:t>
            </a: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以下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种形式等价：</a:t>
            </a: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结构体变量．成员名</a:t>
            </a: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（*ｐ）．成员名</a:t>
            </a: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ｐ</a:t>
            </a:r>
            <a:r>
              <a:rPr lang="en-US" altLang="zh-CN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成员名</a:t>
            </a: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80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称为指向运算符。</a:t>
            </a: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指向结构体变量的指针变量，也可以用来指向结构体</a:t>
            </a: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数组元素。 </a:t>
            </a:r>
            <a:endParaRPr lang="zh-CN" altLang="en-US" sz="280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marL="838200" indent="-838200" algn="l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46088" y="1106488"/>
            <a:ext cx="8259762" cy="3489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请分析以下几种运算：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ｎ得到ｐ指向的结构体变量中的成员ｎ的值。</a:t>
            </a:r>
          </a:p>
          <a:p>
            <a:pPr marL="342900" indent="-342900"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ｎ＋＋　得到ｐ指向的结构体变量中的成员ｎ的值，用完该值后使它加１。</a:t>
            </a:r>
          </a:p>
          <a:p>
            <a:pPr marL="342900" indent="-342900"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＋＋ｐ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ｎ　得到ｐ指向的结构体变量中的成员ｎ的值加１，然后再使用它。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587375"/>
            <a:ext cx="8859838" cy="60166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lnSpc>
                <a:spcPct val="95000"/>
              </a:lnSpc>
            </a:pPr>
            <a:r>
              <a:rPr lang="en-US" altLang="zh-CN" sz="2800">
                <a:solidFill>
                  <a:srgbClr val="66FF33"/>
                </a:solidFill>
              </a:rPr>
              <a:t/>
            </a:r>
            <a:br>
              <a:rPr lang="en-US" altLang="zh-CN" sz="2800">
                <a:solidFill>
                  <a:srgbClr val="66FF33"/>
                </a:solidFill>
              </a:rPr>
            </a:br>
            <a:r>
              <a:rPr lang="zh-CN" altLang="en-US" sz="2800">
                <a:solidFill>
                  <a:srgbClr val="66FF33"/>
                </a:solidFill>
              </a:rPr>
              <a:t>例  指向结构体数组的指针的应用 </a:t>
            </a:r>
            <a:r>
              <a:rPr lang="zh-CN" altLang="en-US" sz="2400">
                <a:solidFill>
                  <a:schemeClr val="bg1"/>
                </a:solidFill>
                <a:latin typeface="宋体" pitchFamily="2" charset="-122"/>
              </a:rPr>
              <a:t/>
            </a:r>
            <a:br>
              <a:rPr lang="zh-CN" altLang="en-US" sz="240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2800">
                <a:solidFill>
                  <a:schemeClr val="bg1"/>
                </a:solidFill>
              </a:rPr>
              <a:t>#include &lt;stdio.h&gt;</a:t>
            </a:r>
            <a:br>
              <a:rPr lang="en-US" altLang="zh-CN" sz="2800">
                <a:solidFill>
                  <a:schemeClr val="bg1"/>
                </a:solidFill>
              </a:rPr>
            </a:br>
            <a:r>
              <a:rPr lang="en-US" altLang="zh-CN" sz="2800">
                <a:solidFill>
                  <a:schemeClr val="bg1"/>
                </a:solidFill>
              </a:rPr>
              <a:t>struct student</a:t>
            </a:r>
            <a:br>
              <a:rPr lang="en-US" altLang="zh-CN" sz="2800">
                <a:solidFill>
                  <a:schemeClr val="bg1"/>
                </a:solidFill>
              </a:rPr>
            </a:br>
            <a:r>
              <a:rPr lang="en-US" altLang="zh-CN" sz="2800">
                <a:solidFill>
                  <a:schemeClr val="bg1"/>
                </a:solidFill>
              </a:rPr>
              <a:t>{int num;char name[20];char sex;int age;};</a:t>
            </a:r>
            <a:br>
              <a:rPr lang="en-US" altLang="zh-CN" sz="2800">
                <a:solidFill>
                  <a:schemeClr val="bg1"/>
                </a:solidFill>
              </a:rPr>
            </a:br>
            <a:r>
              <a:rPr lang="en-US" altLang="zh-CN" sz="2800">
                <a:solidFill>
                  <a:schemeClr val="bg1"/>
                </a:solidFill>
              </a:rPr>
              <a:t>struct student stu[3]=</a:t>
            </a:r>
            <a:r>
              <a:rPr lang="zh-CN" altLang="en-US" sz="2400">
                <a:solidFill>
                  <a:srgbClr val="FFFF00"/>
                </a:solidFill>
              </a:rPr>
              <a:t>｛｛</a:t>
            </a:r>
            <a:r>
              <a:rPr lang="en-US" altLang="zh-CN" sz="2400">
                <a:solidFill>
                  <a:srgbClr val="FFFF00"/>
                </a:solidFill>
              </a:rPr>
              <a:t>10101</a:t>
            </a:r>
            <a:r>
              <a:rPr lang="zh-CN" altLang="en-US" sz="2400">
                <a:solidFill>
                  <a:srgbClr val="FFFF00"/>
                </a:solidFill>
              </a:rPr>
              <a:t>，”</a:t>
            </a:r>
            <a:r>
              <a:rPr lang="en-US" altLang="zh-CN" sz="2400">
                <a:solidFill>
                  <a:srgbClr val="FFFF00"/>
                </a:solidFill>
              </a:rPr>
              <a:t>Li Lin”</a:t>
            </a:r>
            <a:r>
              <a:rPr lang="zh-CN" altLang="en-US" sz="2400">
                <a:solidFill>
                  <a:srgbClr val="FFFF00"/>
                </a:solidFill>
              </a:rPr>
              <a:t>，’</a:t>
            </a:r>
            <a:r>
              <a:rPr lang="en-US" altLang="zh-CN" sz="2400">
                <a:solidFill>
                  <a:srgbClr val="FFFF00"/>
                </a:solidFill>
              </a:rPr>
              <a:t>M’</a:t>
            </a:r>
            <a:r>
              <a:rPr lang="zh-CN" altLang="en-US" sz="2400">
                <a:solidFill>
                  <a:srgbClr val="FFFF00"/>
                </a:solidFill>
              </a:rPr>
              <a:t>，</a:t>
            </a:r>
            <a:r>
              <a:rPr lang="en-US" altLang="zh-CN" sz="2400">
                <a:solidFill>
                  <a:srgbClr val="FFFF00"/>
                </a:solidFill>
              </a:rPr>
              <a:t>18</a:t>
            </a:r>
            <a:r>
              <a:rPr lang="zh-CN" altLang="en-US" sz="2400">
                <a:solidFill>
                  <a:srgbClr val="FFFF00"/>
                </a:solidFill>
              </a:rPr>
              <a:t>｝，          </a:t>
            </a:r>
            <a:br>
              <a:rPr lang="zh-CN" altLang="en-US" sz="2400">
                <a:solidFill>
                  <a:srgbClr val="FFFF00"/>
                </a:solidFill>
              </a:rPr>
            </a:br>
            <a:r>
              <a:rPr lang="zh-CN" altLang="en-US" sz="2400">
                <a:solidFill>
                  <a:srgbClr val="FFFF00"/>
                </a:solidFill>
              </a:rPr>
              <a:t>                                               ｛</a:t>
            </a:r>
            <a:r>
              <a:rPr lang="en-US" altLang="zh-CN" sz="2400">
                <a:solidFill>
                  <a:srgbClr val="FFFF00"/>
                </a:solidFill>
              </a:rPr>
              <a:t>10102</a:t>
            </a:r>
            <a:r>
              <a:rPr lang="zh-CN" altLang="en-US" sz="2400">
                <a:solidFill>
                  <a:srgbClr val="FFFF00"/>
                </a:solidFill>
              </a:rPr>
              <a:t>，”</a:t>
            </a:r>
            <a:r>
              <a:rPr lang="en-US" altLang="zh-CN" sz="2400">
                <a:solidFill>
                  <a:srgbClr val="FFFF00"/>
                </a:solidFill>
              </a:rPr>
              <a:t>Zhang Fun”</a:t>
            </a:r>
            <a:r>
              <a:rPr lang="zh-CN" altLang="en-US" sz="2400">
                <a:solidFill>
                  <a:srgbClr val="FFFF00"/>
                </a:solidFill>
              </a:rPr>
              <a:t>，’</a:t>
            </a:r>
            <a:r>
              <a:rPr lang="en-US" altLang="zh-CN" sz="2400">
                <a:solidFill>
                  <a:srgbClr val="FFFF00"/>
                </a:solidFill>
              </a:rPr>
              <a:t>M’</a:t>
            </a:r>
            <a:r>
              <a:rPr lang="zh-CN" altLang="en-US" sz="2400">
                <a:solidFill>
                  <a:srgbClr val="FFFF00"/>
                </a:solidFill>
              </a:rPr>
              <a:t>，</a:t>
            </a:r>
            <a:r>
              <a:rPr lang="en-US" altLang="zh-CN" sz="2400">
                <a:solidFill>
                  <a:srgbClr val="FFFF00"/>
                </a:solidFill>
              </a:rPr>
              <a:t>19</a:t>
            </a:r>
            <a:r>
              <a:rPr lang="zh-CN" altLang="en-US" sz="2400">
                <a:solidFill>
                  <a:srgbClr val="FFFF00"/>
                </a:solidFill>
              </a:rPr>
              <a:t>｝</a:t>
            </a:r>
            <a:r>
              <a:rPr lang="en-US" altLang="zh-CN" sz="2400">
                <a:solidFill>
                  <a:srgbClr val="FFFF00"/>
                </a:solidFill>
              </a:rPr>
              <a:t>,</a:t>
            </a:r>
            <a:br>
              <a:rPr lang="en-US" altLang="zh-CN" sz="2400">
                <a:solidFill>
                  <a:srgbClr val="FFFF00"/>
                </a:solidFill>
              </a:rPr>
            </a:br>
            <a:r>
              <a:rPr lang="en-US" altLang="zh-CN" sz="2400">
                <a:solidFill>
                  <a:srgbClr val="FFFF00"/>
                </a:solidFill>
              </a:rPr>
              <a:t>                                               </a:t>
            </a:r>
            <a:r>
              <a:rPr lang="zh-CN" altLang="en-US" sz="2400">
                <a:solidFill>
                  <a:srgbClr val="FFFF00"/>
                </a:solidFill>
              </a:rPr>
              <a:t>｛</a:t>
            </a:r>
            <a:r>
              <a:rPr lang="en-US" altLang="zh-CN" sz="2400">
                <a:solidFill>
                  <a:srgbClr val="FFFF00"/>
                </a:solidFill>
              </a:rPr>
              <a:t>10104</a:t>
            </a:r>
            <a:r>
              <a:rPr lang="zh-CN" altLang="en-US" sz="2400">
                <a:solidFill>
                  <a:srgbClr val="FFFF00"/>
                </a:solidFill>
              </a:rPr>
              <a:t>，”</a:t>
            </a:r>
            <a:r>
              <a:rPr lang="en-US" altLang="zh-CN" sz="2400">
                <a:solidFill>
                  <a:srgbClr val="FFFF00"/>
                </a:solidFill>
              </a:rPr>
              <a:t>WangMing”</a:t>
            </a:r>
            <a:r>
              <a:rPr lang="zh-CN" altLang="en-US" sz="2400">
                <a:solidFill>
                  <a:srgbClr val="FFFF00"/>
                </a:solidFill>
              </a:rPr>
              <a:t>，’</a:t>
            </a:r>
            <a:r>
              <a:rPr lang="en-US" altLang="zh-CN" sz="2400">
                <a:solidFill>
                  <a:srgbClr val="FFFF00"/>
                </a:solidFill>
              </a:rPr>
              <a:t>F’</a:t>
            </a:r>
            <a:r>
              <a:rPr lang="zh-CN" altLang="en-US" sz="2400">
                <a:solidFill>
                  <a:srgbClr val="FFFF00"/>
                </a:solidFill>
              </a:rPr>
              <a:t>，</a:t>
            </a:r>
            <a:r>
              <a:rPr lang="en-US" altLang="zh-CN" sz="2400">
                <a:solidFill>
                  <a:srgbClr val="FFFF00"/>
                </a:solidFill>
              </a:rPr>
              <a:t>20</a:t>
            </a:r>
            <a:r>
              <a:rPr lang="zh-CN" altLang="en-US" sz="2400">
                <a:solidFill>
                  <a:srgbClr val="FFFF00"/>
                </a:solidFill>
              </a:rPr>
              <a:t>｝｝</a:t>
            </a:r>
            <a:r>
              <a:rPr lang="en-US" altLang="zh-CN" sz="2400">
                <a:solidFill>
                  <a:srgbClr val="FFFF00"/>
                </a:solidFill>
              </a:rPr>
              <a:t>;</a:t>
            </a:r>
            <a:br>
              <a:rPr lang="en-US" altLang="zh-CN" sz="2400">
                <a:solidFill>
                  <a:srgbClr val="FFFF00"/>
                </a:solidFill>
              </a:rPr>
            </a:br>
            <a:r>
              <a:rPr lang="en-US" altLang="zh-CN" sz="2800">
                <a:solidFill>
                  <a:schemeClr val="bg1"/>
                </a:solidFill>
              </a:rPr>
              <a:t>void main()</a:t>
            </a:r>
            <a:br>
              <a:rPr lang="en-US" altLang="zh-CN" sz="2800">
                <a:solidFill>
                  <a:schemeClr val="bg1"/>
                </a:solidFill>
              </a:rPr>
            </a:br>
            <a:r>
              <a:rPr lang="en-US" altLang="zh-CN" sz="2800">
                <a:solidFill>
                  <a:schemeClr val="bg1"/>
                </a:solidFill>
              </a:rPr>
              <a:t>{     struct student *p;</a:t>
            </a:r>
            <a:br>
              <a:rPr lang="en-US" altLang="zh-CN" sz="2800">
                <a:solidFill>
                  <a:schemeClr val="bg1"/>
                </a:solidFill>
              </a:rPr>
            </a:br>
            <a:r>
              <a:rPr lang="en-US" altLang="zh-CN" sz="2800">
                <a:solidFill>
                  <a:schemeClr val="bg1"/>
                </a:solidFill>
              </a:rPr>
              <a:t>       printf(″  No.      Name     sex      age</a:t>
            </a:r>
            <a:r>
              <a:rPr lang="zh-CN" altLang="en-US" sz="2800">
                <a:solidFill>
                  <a:schemeClr val="bg1"/>
                </a:solidFill>
              </a:rPr>
              <a:t>＼ｎ</a:t>
            </a:r>
            <a:r>
              <a:rPr lang="en-US" altLang="zh-CN" sz="2800">
                <a:solidFill>
                  <a:schemeClr val="bg1"/>
                </a:solidFill>
              </a:rPr>
              <a:t>″</a:t>
            </a:r>
            <a:r>
              <a:rPr lang="zh-CN" altLang="en-US" sz="2800">
                <a:solidFill>
                  <a:schemeClr val="bg1"/>
                </a:solidFill>
              </a:rPr>
              <a:t>）；</a:t>
            </a:r>
            <a:br>
              <a:rPr lang="zh-CN" altLang="en-US" sz="2800">
                <a:solidFill>
                  <a:schemeClr val="bg1"/>
                </a:solidFill>
              </a:rPr>
            </a:br>
            <a:r>
              <a:rPr lang="zh-CN" altLang="en-US" sz="2800">
                <a:solidFill>
                  <a:schemeClr val="bg1"/>
                </a:solidFill>
              </a:rPr>
              <a:t>       </a:t>
            </a:r>
            <a:r>
              <a:rPr lang="en-US" altLang="zh-CN" sz="2800">
                <a:solidFill>
                  <a:srgbClr val="FFFF00"/>
                </a:solidFill>
              </a:rPr>
              <a:t>for(</a:t>
            </a:r>
            <a:r>
              <a:rPr lang="zh-CN" altLang="en-US" sz="2800">
                <a:solidFill>
                  <a:srgbClr val="FFFF00"/>
                </a:solidFill>
              </a:rPr>
              <a:t>ｐ</a:t>
            </a:r>
            <a:r>
              <a:rPr lang="en-US" altLang="zh-CN" sz="2800">
                <a:solidFill>
                  <a:srgbClr val="FFFF00"/>
                </a:solidFill>
              </a:rPr>
              <a:t>=stu;</a:t>
            </a:r>
            <a:r>
              <a:rPr lang="zh-CN" altLang="en-US" sz="2800">
                <a:solidFill>
                  <a:srgbClr val="FFFF00"/>
                </a:solidFill>
              </a:rPr>
              <a:t>ｐ</a:t>
            </a:r>
            <a:r>
              <a:rPr lang="en-US" altLang="zh-CN" sz="2800">
                <a:solidFill>
                  <a:srgbClr val="FFFF00"/>
                </a:solidFill>
              </a:rPr>
              <a:t>&lt;stu+</a:t>
            </a:r>
            <a:r>
              <a:rPr lang="zh-CN" altLang="en-US" sz="2800">
                <a:solidFill>
                  <a:srgbClr val="FFFF00"/>
                </a:solidFill>
              </a:rPr>
              <a:t>３</a:t>
            </a:r>
            <a:r>
              <a:rPr lang="en-US" altLang="zh-CN" sz="2800">
                <a:solidFill>
                  <a:srgbClr val="FFFF00"/>
                </a:solidFill>
              </a:rPr>
              <a:t>;p++)</a:t>
            </a:r>
            <a:br>
              <a:rPr lang="en-US" altLang="zh-CN" sz="2800">
                <a:solidFill>
                  <a:srgbClr val="FFFF00"/>
                </a:solidFill>
              </a:rPr>
            </a:br>
            <a:r>
              <a:rPr lang="en-US" altLang="zh-CN" sz="2800">
                <a:solidFill>
                  <a:srgbClr val="FFFF00"/>
                </a:solidFill>
              </a:rPr>
              <a:t>printf(“%5d %20s %2c %4d</a:t>
            </a:r>
            <a:r>
              <a:rPr lang="zh-CN" altLang="en-US" sz="2800">
                <a:solidFill>
                  <a:srgbClr val="FFFF00"/>
                </a:solidFill>
              </a:rPr>
              <a:t>＼</a:t>
            </a:r>
            <a:r>
              <a:rPr lang="en-US" altLang="zh-CN" sz="2800">
                <a:solidFill>
                  <a:srgbClr val="FFFF00"/>
                </a:solidFill>
              </a:rPr>
              <a:t>n”,p-&gt;num</a:t>
            </a:r>
            <a:r>
              <a:rPr lang="zh-CN" altLang="en-US" sz="2800">
                <a:solidFill>
                  <a:srgbClr val="FFFF00"/>
                </a:solidFill>
              </a:rPr>
              <a:t>， </a:t>
            </a:r>
            <a:r>
              <a:rPr lang="en-US" altLang="zh-CN" sz="2800">
                <a:solidFill>
                  <a:srgbClr val="FFFF00"/>
                </a:solidFill>
              </a:rPr>
              <a:t>p-&gt;name</a:t>
            </a:r>
            <a:r>
              <a:rPr lang="zh-CN" altLang="en-US" sz="2800">
                <a:solidFill>
                  <a:srgbClr val="FFFF00"/>
                </a:solidFill>
              </a:rPr>
              <a:t>，   </a:t>
            </a:r>
            <a:br>
              <a:rPr lang="zh-CN" altLang="en-US" sz="2800">
                <a:solidFill>
                  <a:srgbClr val="FFFF00"/>
                </a:solidFill>
              </a:rPr>
            </a:br>
            <a:r>
              <a:rPr lang="zh-CN" altLang="en-US" sz="2800">
                <a:solidFill>
                  <a:srgbClr val="FFFF00"/>
                </a:solidFill>
              </a:rPr>
              <a:t>           </a:t>
            </a:r>
            <a:r>
              <a:rPr lang="en-US" altLang="zh-CN" sz="2800">
                <a:solidFill>
                  <a:srgbClr val="FFFF00"/>
                </a:solidFill>
              </a:rPr>
              <a:t>p-&gt;sex</a:t>
            </a:r>
            <a:r>
              <a:rPr lang="zh-CN" altLang="en-US" sz="2800">
                <a:solidFill>
                  <a:srgbClr val="FFFF00"/>
                </a:solidFill>
              </a:rPr>
              <a:t>， </a:t>
            </a:r>
            <a:r>
              <a:rPr lang="en-US" altLang="zh-CN" sz="2800">
                <a:solidFill>
                  <a:srgbClr val="FFFF00"/>
                </a:solidFill>
              </a:rPr>
              <a:t>p-&gt;age);</a:t>
            </a:r>
            <a:r>
              <a:rPr lang="en-US" altLang="zh-CN" sz="2800">
                <a:solidFill>
                  <a:schemeClr val="bg1"/>
                </a:solidFill>
              </a:rPr>
              <a:t>   </a:t>
            </a:r>
            <a:br>
              <a:rPr lang="en-US" altLang="zh-CN" sz="2800">
                <a:solidFill>
                  <a:schemeClr val="bg1"/>
                </a:solidFill>
              </a:rPr>
            </a:br>
            <a:r>
              <a:rPr lang="en-US" altLang="zh-CN" sz="28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573338" y="1666875"/>
            <a:ext cx="6296025" cy="2303463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400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运行结果：</a:t>
            </a:r>
            <a:endParaRPr lang="zh-CN" altLang="en-US" sz="2400">
              <a:solidFill>
                <a:schemeClr val="bg1"/>
              </a:solidFill>
              <a:ea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Ｎｏ．　      Ｎａｍｅ　     ｓｅｘ      ａｇｅ　  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１０１０１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LiLin               </a:t>
            </a: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Ｍ　 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18</a:t>
            </a: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　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１０１０２　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Zhang Fun </a:t>
            </a: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　    Ｍ　 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19</a:t>
            </a: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　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１０１０４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WangMing </a:t>
            </a: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　    Ｆ　 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20</a:t>
            </a: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　</a:t>
            </a:r>
            <a:r>
              <a:rPr lang="zh-CN" altLang="en-US" sz="1600">
                <a:solidFill>
                  <a:schemeClr val="bg1"/>
                </a:solidFill>
                <a:ea typeface="隶书" pitchFamily="49" charset="-122"/>
              </a:rPr>
              <a:t>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nimBg="1"/>
      <p:bldP spid="1003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49263" y="693738"/>
            <a:ext cx="8208962" cy="53276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u="sng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注意：</a:t>
            </a:r>
          </a:p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宋体" pitchFamily="2" charset="-122"/>
                <a:ea typeface="隶书" pitchFamily="49" charset="-122"/>
              </a:rPr>
              <a:t>   </a:t>
            </a:r>
            <a:r>
              <a:rPr lang="en-US" altLang="zh-CN" sz="2800" dirty="0">
                <a:latin typeface="宋体" pitchFamily="2" charset="-122"/>
                <a:ea typeface="隶书" pitchFamily="49" charset="-122"/>
              </a:rPr>
              <a:t>(1) </a:t>
            </a:r>
            <a:r>
              <a:rPr lang="zh-CN" altLang="en-US" sz="2800" dirty="0">
                <a:latin typeface="宋体" pitchFamily="2" charset="-122"/>
                <a:ea typeface="隶书" pitchFamily="49" charset="-122"/>
              </a:rPr>
              <a:t>如果ｐ的初值为</a:t>
            </a:r>
            <a:r>
              <a:rPr lang="en-US" altLang="zh-CN" sz="2800" dirty="0" err="1">
                <a:latin typeface="宋体" pitchFamily="2" charset="-122"/>
                <a:ea typeface="隶书" pitchFamily="49" charset="-122"/>
              </a:rPr>
              <a:t>stu</a:t>
            </a:r>
            <a:r>
              <a:rPr lang="zh-CN" altLang="en-US" sz="2800" dirty="0">
                <a:latin typeface="宋体" pitchFamily="2" charset="-122"/>
                <a:ea typeface="隶书" pitchFamily="49" charset="-122"/>
              </a:rPr>
              <a:t>，即指向第一个元素，则ｐ加１后</a:t>
            </a:r>
            <a:r>
              <a:rPr lang="en-US" altLang="zh-CN" sz="2800" dirty="0">
                <a:latin typeface="宋体" pitchFamily="2" charset="-122"/>
                <a:ea typeface="隶书" pitchFamily="49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隶书" pitchFamily="49" charset="-122"/>
              </a:rPr>
              <a:t>就指向下一个元素。</a:t>
            </a:r>
            <a:r>
              <a:rPr lang="zh-CN" altLang="en-US" sz="2800" dirty="0">
                <a:solidFill>
                  <a:srgbClr val="CC0000"/>
                </a:solidFill>
                <a:latin typeface="宋体" pitchFamily="2" charset="-122"/>
                <a:ea typeface="隶书" pitchFamily="49" charset="-122"/>
              </a:rPr>
              <a:t>例如</a:t>
            </a:r>
            <a:r>
              <a:rPr lang="en-US" altLang="zh-CN" sz="2800" dirty="0">
                <a:solidFill>
                  <a:srgbClr val="CC0000"/>
                </a:solidFill>
                <a:latin typeface="宋体" pitchFamily="2" charset="-122"/>
                <a:ea typeface="隶书" pitchFamily="49" charset="-122"/>
                <a:sym typeface="Wingdings" pitchFamily="2" charset="2"/>
              </a:rPr>
              <a:t>:</a:t>
            </a:r>
          </a:p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(++p)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-&gt;num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　先使ｐ自加１，然后得到它指向的元素中的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num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成员值（即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10102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(p++)-&gt;num</a:t>
            </a: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　先得到ｐ</a:t>
            </a: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-&gt;num</a:t>
            </a: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的值（即</a:t>
            </a: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10101</a:t>
            </a: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），然后使ｐ自加１，指向</a:t>
            </a:r>
            <a:r>
              <a:rPr lang="en-US" altLang="zh-CN" sz="2800" dirty="0" err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stu</a:t>
            </a: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请注意以上二者的不同。</a:t>
            </a:r>
            <a:r>
              <a:rPr lang="zh-CN" altLang="en-US" sz="3200" dirty="0">
                <a:ea typeface="隶书" pitchFamily="49" charset="-122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03800" y="549275"/>
            <a:ext cx="3816350" cy="6048375"/>
            <a:chOff x="3152" y="346"/>
            <a:chExt cx="2404" cy="3810"/>
          </a:xfrm>
        </p:grpSpPr>
        <p:sp>
          <p:nvSpPr>
            <p:cNvPr id="37892" name="Rectangle 8"/>
            <p:cNvSpPr>
              <a:spLocks noChangeArrowheads="1"/>
            </p:cNvSpPr>
            <p:nvPr/>
          </p:nvSpPr>
          <p:spPr bwMode="auto">
            <a:xfrm>
              <a:off x="3152" y="346"/>
              <a:ext cx="2404" cy="38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endParaRPr lang="en-US" altLang="zh-CN" sz="1800">
                <a:latin typeface="宋体" pitchFamily="2" charset="-122"/>
                <a:ea typeface="隶书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FontTx/>
                <a:buChar char="§"/>
                <a:defRPr/>
              </a:pPr>
              <a:r>
                <a:rPr lang="zh-CN" altLang="en-US" sz="1800">
                  <a:latin typeface="宋体" pitchFamily="2" charset="-122"/>
                  <a:ea typeface="隶书" pitchFamily="49" charset="-122"/>
                </a:rPr>
                <a:t>图</a:t>
              </a:r>
              <a:r>
                <a:rPr lang="en-US" altLang="zh-CN" sz="1800">
                  <a:latin typeface="宋体" pitchFamily="2" charset="-122"/>
                  <a:ea typeface="隶书" pitchFamily="49" charset="-122"/>
                </a:rPr>
                <a:t>11-8</a:t>
              </a:r>
            </a:p>
          </p:txBody>
        </p:sp>
        <p:pic>
          <p:nvPicPr>
            <p:cNvPr id="50181" name="Picture 9" descr="k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47" y="391"/>
              <a:ext cx="2264" cy="3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03213" y="587375"/>
            <a:ext cx="8615362" cy="53276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u="sng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注意：</a:t>
            </a:r>
          </a:p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en-US" altLang="zh-CN" sz="2800" dirty="0">
                <a:latin typeface="宋体" pitchFamily="2" charset="-122"/>
                <a:ea typeface="隶书" pitchFamily="49" charset="-122"/>
              </a:rPr>
              <a:t>(2) </a:t>
            </a:r>
            <a:r>
              <a:rPr lang="zh-CN" altLang="en-US" sz="2800" dirty="0">
                <a:latin typeface="宋体" pitchFamily="2" charset="-122"/>
                <a:ea typeface="隶书" pitchFamily="49" charset="-122"/>
              </a:rPr>
              <a:t>程序已定义了ｐ是一个指向</a:t>
            </a:r>
            <a:r>
              <a:rPr lang="en-US" altLang="zh-CN" sz="2800" dirty="0">
                <a:latin typeface="宋体" pitchFamily="2" charset="-122"/>
                <a:ea typeface="隶书" pitchFamily="49" charset="-122"/>
              </a:rPr>
              <a:t>struct student</a:t>
            </a:r>
            <a:r>
              <a:rPr lang="zh-CN" altLang="en-US" sz="2800" dirty="0">
                <a:latin typeface="宋体" pitchFamily="2" charset="-122"/>
                <a:ea typeface="隶书" pitchFamily="49" charset="-122"/>
              </a:rPr>
              <a:t>类型数据的指针变量，它用来指向一个</a:t>
            </a:r>
            <a:r>
              <a:rPr lang="en-US" altLang="zh-CN" sz="2800" dirty="0">
                <a:latin typeface="宋体" pitchFamily="2" charset="-122"/>
                <a:ea typeface="隶书" pitchFamily="49" charset="-122"/>
              </a:rPr>
              <a:t>struct student</a:t>
            </a:r>
            <a:r>
              <a:rPr lang="zh-CN" altLang="en-US" sz="2800" dirty="0">
                <a:latin typeface="宋体" pitchFamily="2" charset="-122"/>
                <a:ea typeface="隶书" pitchFamily="49" charset="-122"/>
              </a:rPr>
              <a:t>类型的数据</a:t>
            </a:r>
            <a:r>
              <a:rPr lang="en-US" altLang="zh-CN" sz="2800" dirty="0">
                <a:latin typeface="宋体" pitchFamily="2" charset="-122"/>
                <a:ea typeface="隶书" pitchFamily="49" charset="-122"/>
              </a:rPr>
              <a:t>,</a:t>
            </a:r>
            <a:r>
              <a:rPr lang="zh-CN" altLang="en-US" sz="2800" dirty="0">
                <a:latin typeface="宋体" pitchFamily="2" charset="-122"/>
                <a:ea typeface="隶书" pitchFamily="49" charset="-122"/>
              </a:rPr>
              <a:t>不应用来指向</a:t>
            </a:r>
            <a:r>
              <a:rPr lang="en-US" altLang="zh-CN" sz="2800" dirty="0" err="1">
                <a:latin typeface="宋体" pitchFamily="2" charset="-122"/>
                <a:ea typeface="隶书" pitchFamily="49" charset="-122"/>
              </a:rPr>
              <a:t>stu</a:t>
            </a:r>
            <a:r>
              <a:rPr lang="zh-CN" altLang="en-US" sz="2800" dirty="0">
                <a:latin typeface="宋体" pitchFamily="2" charset="-122"/>
                <a:ea typeface="隶书" pitchFamily="49" charset="-122"/>
              </a:rPr>
              <a:t>数组元素中的某一成员。</a:t>
            </a:r>
          </a:p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CC0000"/>
                </a:solidFill>
                <a:latin typeface="宋体" pitchFamily="2" charset="-122"/>
                <a:ea typeface="隶书" pitchFamily="49" charset="-122"/>
              </a:rPr>
              <a:t>例如</a:t>
            </a:r>
            <a:r>
              <a:rPr lang="en-US" altLang="zh-CN" sz="2800" dirty="0">
                <a:solidFill>
                  <a:srgbClr val="CC0000"/>
                </a:solidFill>
                <a:latin typeface="宋体" pitchFamily="2" charset="-122"/>
                <a:ea typeface="隶书" pitchFamily="49" charset="-122"/>
                <a:sym typeface="Wingdings" pitchFamily="2" charset="2"/>
              </a:rPr>
              <a:t>: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p=</a:t>
            </a:r>
            <a:r>
              <a:rPr lang="en-US" altLang="zh-CN" sz="2800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stu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[1].name;</a:t>
            </a:r>
          </a:p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如果要将某一成员的地址赋给</a:t>
            </a: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，可以用强制类型转换，先将成员的地址转换成</a:t>
            </a: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的类型。</a:t>
            </a:r>
          </a:p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</a:p>
          <a:p>
            <a:pPr algn="l">
              <a:spcBef>
                <a:spcPct val="20000"/>
              </a:spcBef>
              <a:buClr>
                <a:srgbClr val="4D4D4D"/>
              </a:buClr>
              <a:defRPr/>
            </a:pP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p=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student*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dirty="0" err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stu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[0].name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192588" y="2363788"/>
            <a:ext cx="841375" cy="823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4800">
                <a:solidFill>
                  <a:srgbClr val="FF0066"/>
                </a:solidFill>
                <a:latin typeface="宋体" pitchFamily="2" charset="-122"/>
                <a:sym typeface="Marlett" pitchFamily="2" charset="2"/>
              </a:rPr>
              <a:t></a:t>
            </a:r>
            <a:endParaRPr lang="en-US" altLang="zh-CN" sz="4800">
              <a:solidFill>
                <a:srgbClr val="FF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/>
      <p:bldP spid="1034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0" y="587375"/>
            <a:ext cx="9144000" cy="523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indent="-838200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>
                <a:solidFill>
                  <a:schemeClr val="tx2"/>
                </a:solidFill>
                <a:latin typeface="宋体" pitchFamily="2" charset="-122"/>
              </a:rPr>
              <a:t>用结构体变量和指向结构体的指针作函数参数</a:t>
            </a:r>
            <a:r>
              <a:rPr lang="zh-CN" altLang="en-US" sz="2800">
                <a:latin typeface="宋体" pitchFamily="2" charset="-122"/>
                <a:ea typeface="隶书" pitchFamily="49" charset="-122"/>
              </a:rPr>
              <a:t> </a:t>
            </a:r>
          </a:p>
          <a:p>
            <a:pPr marL="838200" indent="-838200" defTabSz="762000">
              <a:spcBef>
                <a:spcPct val="20000"/>
              </a:spcBef>
              <a:buClr>
                <a:schemeClr val="accent1"/>
              </a:buClr>
            </a:pPr>
            <a:endParaRPr lang="zh-CN" altLang="en-US" sz="280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marL="838200" indent="-838200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将一个结构体变量的值传递给另一个函数，有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个方法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838200" indent="-838200" defTabSz="762000">
              <a:spcBef>
                <a:spcPct val="20000"/>
              </a:spcBef>
              <a:buClr>
                <a:schemeClr val="accent1"/>
              </a:buClr>
            </a:pPr>
            <a:endParaRPr lang="en-US" altLang="zh-CN" sz="280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）用结构体变量的成员作参数。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例如，用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stu[1].num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stu[2].name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作函数实参，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将实参值传给形参。其用法和用普通变量作实参是一样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的，属于</a:t>
            </a:r>
            <a:r>
              <a:rPr lang="zh-CN" altLang="en-US" sz="2800">
                <a:ea typeface="楷体_GB2312" pitchFamily="49" charset="-122"/>
              </a:rPr>
              <a:t>“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值传递</a:t>
            </a:r>
            <a:r>
              <a:rPr lang="zh-CN" altLang="en-US" sz="2800">
                <a:ea typeface="楷体_GB2312" pitchFamily="49" charset="-122"/>
              </a:rPr>
              <a:t>”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方式。应当注意实参与形参的类型保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持一致。</a:t>
            </a:r>
          </a:p>
          <a:p>
            <a:pPr marL="838200" indent="-838200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14313" y="400050"/>
            <a:ext cx="8929687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indent="-838200" defTabSz="7620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将一个结构体变量的值传递给另一个函数，有</a:t>
            </a:r>
            <a:r>
              <a:rPr lang="en-US" altLang="zh-CN" sz="28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个方法</a:t>
            </a:r>
            <a:r>
              <a:rPr lang="en-US" altLang="zh-CN" sz="28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）用结构体变量作实参。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用结构体变量作实参时，采取的也是</a:t>
            </a:r>
            <a:r>
              <a:rPr lang="zh-CN" altLang="en-US" sz="2800">
                <a:ea typeface="楷体_GB2312" pitchFamily="49" charset="-122"/>
              </a:rPr>
              <a:t>“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值传递</a:t>
            </a:r>
            <a:r>
              <a:rPr lang="zh-CN" altLang="en-US" sz="2800">
                <a:ea typeface="楷体_GB2312" pitchFamily="49" charset="-122"/>
              </a:rPr>
              <a:t>”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方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式，将结构体变量所占的内存单元的内容全部顺序传递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给形参，形参也必须是同类型的结构体变量。这种传递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方式在空间和时间上开销较大，因此一般较少采用这种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方法。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endParaRPr lang="zh-CN" altLang="en-US" sz="280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）用指向结构体变量（或数组）的指针作实参，将</a:t>
            </a:r>
          </a:p>
          <a:p>
            <a:pPr marL="838200" indent="-838200" algn="just" defTabSz="762000">
              <a:spcBef>
                <a:spcPct val="2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结构体变量（或数组）的地址传给形参。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728913" y="1847850"/>
            <a:ext cx="5410200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endParaRPr lang="zh-CN" altLang="zh-CN" sz="360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87338" y="460375"/>
            <a:ext cx="8680450" cy="1373188"/>
          </a:xfrm>
          <a:prstGeom prst="rect">
            <a:avLst/>
          </a:prstGeom>
          <a:solidFill>
            <a:srgbClr val="993300"/>
          </a:solidFill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例 有</a:t>
            </a:r>
            <a:r>
              <a:rPr lang="en-US" altLang="zh-CN" sz="2800">
                <a:solidFill>
                  <a:schemeClr val="bg1"/>
                </a:solidFill>
              </a:rPr>
              <a:t>N</a:t>
            </a:r>
            <a:r>
              <a:rPr lang="zh-CN" altLang="en-US" sz="2800">
                <a:solidFill>
                  <a:schemeClr val="bg1"/>
                </a:solidFill>
              </a:rPr>
              <a:t>个结构体变量</a:t>
            </a:r>
            <a:r>
              <a:rPr lang="en-US" altLang="zh-CN" sz="2800">
                <a:solidFill>
                  <a:schemeClr val="bg1"/>
                </a:solidFill>
              </a:rPr>
              <a:t>stu</a:t>
            </a:r>
            <a:r>
              <a:rPr lang="zh-CN" altLang="en-US" sz="2800">
                <a:solidFill>
                  <a:schemeClr val="bg1"/>
                </a:solidFill>
              </a:rPr>
              <a:t>，内含学生学号、姓名和</a:t>
            </a:r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门课程的成绩，要求输出平均成绩最高的学生的信息（包括学号、姓名、</a:t>
            </a:r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门课程成绩和平均成绩）。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466725" y="2212975"/>
            <a:ext cx="8315325" cy="3902075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解题思路：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按照功能函数化的思想，分别用</a:t>
            </a:r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个函数来实现不同的功能：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（</a:t>
            </a: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）用</a:t>
            </a:r>
            <a:r>
              <a:rPr lang="en-US" altLang="zh-CN" sz="2800">
                <a:solidFill>
                  <a:schemeClr val="bg1"/>
                </a:solidFill>
              </a:rPr>
              <a:t>input</a:t>
            </a:r>
            <a:r>
              <a:rPr lang="zh-CN" altLang="en-US" sz="2800">
                <a:solidFill>
                  <a:schemeClr val="bg1"/>
                </a:solidFill>
              </a:rPr>
              <a:t>函数来输入数据和求各学生平均成绩。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（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）用</a:t>
            </a:r>
            <a:r>
              <a:rPr lang="en-US" altLang="zh-CN" sz="2800">
                <a:solidFill>
                  <a:schemeClr val="bg1"/>
                </a:solidFill>
              </a:rPr>
              <a:t>max</a:t>
            </a:r>
            <a:r>
              <a:rPr lang="zh-CN" altLang="en-US" sz="2800">
                <a:solidFill>
                  <a:schemeClr val="bg1"/>
                </a:solidFill>
              </a:rPr>
              <a:t>函数来找平均成绩最高的学生。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（</a:t>
            </a:r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）用</a:t>
            </a:r>
            <a:r>
              <a:rPr lang="en-US" altLang="zh-CN" sz="2800">
                <a:solidFill>
                  <a:schemeClr val="bg1"/>
                </a:solidFill>
              </a:rPr>
              <a:t>print</a:t>
            </a:r>
            <a:r>
              <a:rPr lang="zh-CN" altLang="en-US" sz="2800">
                <a:solidFill>
                  <a:schemeClr val="bg1"/>
                </a:solidFill>
              </a:rPr>
              <a:t>函数来输出成绩最高学生的信息。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在主函数中先后调用这</a:t>
            </a:r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个函数，用指向结构体变量的指针作实参，最后得到结果。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C语言程序设计</a:t>
            </a: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F1C7F7-2750-42A8-B4E2-E926D424445F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-25400"/>
            <a:ext cx="7543800" cy="792163"/>
          </a:xfrm>
        </p:spPr>
        <p:txBody>
          <a:bodyPr/>
          <a:lstStyle/>
          <a:p>
            <a:r>
              <a:rPr lang="zh-CN" altLang="en-US" smtClean="0"/>
              <a:t>结构体数组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92150"/>
            <a:ext cx="8713788" cy="56165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smtClean="0"/>
              <a:t>结构体数组的初始化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>
                <a:solidFill>
                  <a:srgbClr val="FF0000"/>
                </a:solidFill>
              </a:rPr>
              <a:t>struct</a:t>
            </a:r>
            <a:r>
              <a:rPr lang="en-US" altLang="zh-CN" sz="3000" smtClean="0"/>
              <a:t> </a:t>
            </a:r>
            <a:r>
              <a:rPr lang="en-US" altLang="zh-CN" sz="3000" smtClean="0">
                <a:solidFill>
                  <a:srgbClr val="0000FF"/>
                </a:solidFill>
              </a:rPr>
              <a:t>student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         int num;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     char name[20];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     int age;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     float score;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     char addr[30];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}</a:t>
            </a:r>
            <a:r>
              <a:rPr lang="en-US" altLang="zh-CN" sz="3000" smtClean="0">
                <a:solidFill>
                  <a:srgbClr val="CC00CC"/>
                </a:solidFill>
              </a:rPr>
              <a:t>stu[3]</a:t>
            </a:r>
            <a:r>
              <a:rPr lang="en-US" altLang="zh-CN" sz="3000" smtClean="0"/>
              <a:t>={</a:t>
            </a:r>
            <a:r>
              <a:rPr lang="en-US" altLang="zh-CN" sz="2400" smtClean="0"/>
              <a:t>{10101,“LiLin”,18,87.5, “103 Beijing Road”},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/>
              <a:t>     </a:t>
            </a:r>
            <a:r>
              <a:rPr lang="en-US" altLang="zh-CN" sz="2400" smtClean="0"/>
              <a:t>{10102,”ZhangFen”,19,99, “130 Shanghai Road”},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</a:t>
            </a:r>
            <a:r>
              <a:rPr lang="en-US" altLang="zh-CN" sz="2400" smtClean="0"/>
              <a:t>{10104,”WangMin”,20,78.5, “1010 Zhongshan Road”}</a:t>
            </a:r>
            <a:r>
              <a:rPr lang="en-US" altLang="zh-CN" sz="3000" smtClean="0"/>
              <a:t>};</a:t>
            </a:r>
            <a:endParaRPr lang="zh-CN" altLang="en-US" sz="3000" smtClean="0"/>
          </a:p>
        </p:txBody>
      </p:sp>
      <p:pic>
        <p:nvPicPr>
          <p:cNvPr id="384050" name="Picture 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1125538"/>
            <a:ext cx="316865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728913" y="1847850"/>
            <a:ext cx="5410200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endParaRPr lang="zh-CN" altLang="zh-CN" sz="360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47650" y="195263"/>
            <a:ext cx="8680450" cy="7727950"/>
          </a:xfrm>
          <a:prstGeom prst="rect">
            <a:avLst/>
          </a:prstGeom>
          <a:solidFill>
            <a:srgbClr val="993300"/>
          </a:solidFill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dirty="0">
                <a:solidFill>
                  <a:srgbClr val="FFFF00"/>
                </a:solidFill>
              </a:rPr>
              <a:t>#include &lt;</a:t>
            </a:r>
            <a:r>
              <a:rPr lang="en-US" altLang="zh-CN" sz="2800" dirty="0" err="1">
                <a:solidFill>
                  <a:srgbClr val="FFFF00"/>
                </a:solidFill>
              </a:rPr>
              <a:t>stdio.h</a:t>
            </a:r>
            <a:r>
              <a:rPr lang="en-US" altLang="zh-CN" sz="2800" dirty="0">
                <a:solidFill>
                  <a:srgbClr val="FFFF00"/>
                </a:solidFill>
              </a:rPr>
              <a:t>&gt;</a:t>
            </a:r>
            <a:br>
              <a:rPr lang="en-US" altLang="zh-CN" sz="2800" dirty="0">
                <a:solidFill>
                  <a:srgbClr val="FFFF00"/>
                </a:solidFill>
              </a:rPr>
            </a:br>
            <a:r>
              <a:rPr lang="en-US" altLang="zh-CN" sz="2800" dirty="0">
                <a:solidFill>
                  <a:srgbClr val="FFFF00"/>
                </a:solidFill>
              </a:rPr>
              <a:t>#define N  3</a:t>
            </a:r>
            <a:r>
              <a:rPr lang="en-US" altLang="zh-CN" sz="2800" dirty="0">
                <a:solidFill>
                  <a:schemeClr val="bg1"/>
                </a:solidFill>
              </a:rPr>
              <a:t>                    //</a:t>
            </a:r>
            <a:r>
              <a:rPr lang="zh-CN" altLang="en-US" sz="2800" dirty="0">
                <a:solidFill>
                  <a:schemeClr val="bg1"/>
                </a:solidFill>
              </a:rPr>
              <a:t>学生数为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</a:p>
          <a:p>
            <a:pPr algn="l"/>
            <a:r>
              <a:rPr lang="en-US" altLang="zh-CN" sz="2800" dirty="0" err="1">
                <a:solidFill>
                  <a:srgbClr val="FFFF00"/>
                </a:solidFill>
              </a:rPr>
              <a:t>struct</a:t>
            </a:r>
            <a:r>
              <a:rPr lang="en-US" altLang="zh-CN" sz="2800" dirty="0">
                <a:solidFill>
                  <a:srgbClr val="FFFF00"/>
                </a:solidFill>
              </a:rPr>
              <a:t> student</a:t>
            </a:r>
            <a:r>
              <a:rPr lang="en-US" altLang="zh-CN" sz="2800" dirty="0">
                <a:solidFill>
                  <a:schemeClr val="bg1"/>
                </a:solidFill>
              </a:rPr>
              <a:t>                //</a:t>
            </a:r>
            <a:r>
              <a:rPr lang="zh-CN" altLang="en-US" sz="2800" dirty="0">
                <a:solidFill>
                  <a:schemeClr val="bg1"/>
                </a:solidFill>
              </a:rPr>
              <a:t>声明结构体类型 </a:t>
            </a:r>
            <a:r>
              <a:rPr lang="en-US" altLang="zh-CN" sz="2800" dirty="0" err="1">
                <a:solidFill>
                  <a:schemeClr val="bg1"/>
                </a:solidFill>
              </a:rPr>
              <a:t>struct</a:t>
            </a:r>
            <a:r>
              <a:rPr lang="en-US" altLang="zh-CN" sz="2800" dirty="0">
                <a:solidFill>
                  <a:schemeClr val="bg1"/>
                </a:solidFill>
              </a:rPr>
              <a:t> student</a:t>
            </a:r>
            <a:r>
              <a:rPr lang="en-US" altLang="zh-CN" sz="2800" dirty="0">
                <a:solidFill>
                  <a:srgbClr val="FFFF00"/>
                </a:solidFill>
              </a:rPr>
              <a:t/>
            </a:r>
            <a:br>
              <a:rPr lang="en-US" altLang="zh-CN" sz="2800" dirty="0">
                <a:solidFill>
                  <a:srgbClr val="FFFF00"/>
                </a:solidFill>
              </a:rPr>
            </a:br>
            <a:r>
              <a:rPr lang="en-US" altLang="zh-CN" sz="2800" dirty="0">
                <a:solidFill>
                  <a:srgbClr val="FFFF00"/>
                </a:solidFill>
              </a:rPr>
              <a:t>      { </a:t>
            </a:r>
            <a:r>
              <a:rPr lang="en-US" altLang="zh-CN" sz="2800" dirty="0" err="1">
                <a:solidFill>
                  <a:srgbClr val="FFFF00"/>
                </a:solidFill>
              </a:rPr>
              <a:t>int</a:t>
            </a:r>
            <a:r>
              <a:rPr lang="en-US" altLang="zh-CN" sz="2800" dirty="0">
                <a:solidFill>
                  <a:srgbClr val="FFFF00"/>
                </a:solidFill>
              </a:rPr>
              <a:t> num</a:t>
            </a:r>
            <a:r>
              <a:rPr lang="zh-CN" altLang="en-US" sz="2800" dirty="0">
                <a:solidFill>
                  <a:srgbClr val="FFFF00"/>
                </a:solidFill>
              </a:rPr>
              <a:t>；</a:t>
            </a:r>
            <a:r>
              <a:rPr lang="zh-CN" altLang="en-US" sz="2800" dirty="0">
                <a:solidFill>
                  <a:schemeClr val="bg1"/>
                </a:solidFill>
              </a:rPr>
              <a:t>             </a:t>
            </a:r>
            <a:r>
              <a:rPr lang="en-US" altLang="zh-CN" sz="2800" dirty="0">
                <a:solidFill>
                  <a:schemeClr val="bg1"/>
                </a:solidFill>
              </a:rPr>
              <a:t>//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       </a:t>
            </a:r>
            <a:r>
              <a:rPr lang="en-US" altLang="zh-CN" sz="2800" dirty="0">
                <a:solidFill>
                  <a:srgbClr val="FFFF00"/>
                </a:solidFill>
              </a:rPr>
              <a:t>char name[20];</a:t>
            </a:r>
            <a:r>
              <a:rPr lang="en-US" altLang="zh-CN" sz="2800" dirty="0">
                <a:solidFill>
                  <a:schemeClr val="bg1"/>
                </a:solidFill>
              </a:rPr>
              <a:t>      // </a:t>
            </a:r>
            <a:r>
              <a:rPr lang="zh-CN" altLang="en-US" sz="2800" dirty="0">
                <a:solidFill>
                  <a:schemeClr val="bg1"/>
                </a:solidFill>
              </a:rPr>
              <a:t>姓名 </a:t>
            </a: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       </a:t>
            </a:r>
            <a:r>
              <a:rPr lang="en-US" altLang="zh-CN" sz="2800" dirty="0">
                <a:solidFill>
                  <a:srgbClr val="FFFF00"/>
                </a:solidFill>
              </a:rPr>
              <a:t>float score[3];</a:t>
            </a:r>
            <a:r>
              <a:rPr lang="en-US" altLang="zh-CN" sz="2800" dirty="0">
                <a:solidFill>
                  <a:schemeClr val="bg1"/>
                </a:solidFill>
              </a:rPr>
              <a:t>         // 3</a:t>
            </a:r>
            <a:r>
              <a:rPr lang="zh-CN" altLang="en-US" sz="2800" dirty="0">
                <a:solidFill>
                  <a:schemeClr val="bg1"/>
                </a:solidFill>
              </a:rPr>
              <a:t>门课成绩</a:t>
            </a: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       </a:t>
            </a:r>
            <a:r>
              <a:rPr lang="en-US" altLang="zh-CN" sz="2800" dirty="0">
                <a:solidFill>
                  <a:srgbClr val="FFFF00"/>
                </a:solidFill>
              </a:rPr>
              <a:t>float aver</a:t>
            </a:r>
            <a:r>
              <a:rPr lang="zh-CN" altLang="en-US" sz="2800" dirty="0">
                <a:solidFill>
                  <a:srgbClr val="FFFF00"/>
                </a:solidFill>
              </a:rPr>
              <a:t>；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};       </a:t>
            </a:r>
            <a:r>
              <a:rPr lang="en-US" altLang="zh-CN" sz="2800" dirty="0">
                <a:solidFill>
                  <a:schemeClr val="bg1"/>
                </a:solidFill>
              </a:rPr>
              <a:t> // </a:t>
            </a:r>
            <a:r>
              <a:rPr lang="zh-CN" altLang="en-US" sz="2800" dirty="0">
                <a:solidFill>
                  <a:schemeClr val="bg1"/>
                </a:solidFill>
              </a:rPr>
              <a:t>平均成绩</a:t>
            </a:r>
            <a:r>
              <a:rPr lang="zh-CN" altLang="en-US" sz="2800" dirty="0">
                <a:solidFill>
                  <a:srgbClr val="FFFF00"/>
                </a:solidFill>
              </a:rPr>
              <a:t> </a:t>
            </a:r>
            <a:br>
              <a:rPr lang="zh-CN" altLang="en-US" sz="2800" dirty="0">
                <a:solidFill>
                  <a:srgbClr val="FFFF00"/>
                </a:solidFill>
              </a:rPr>
            </a:br>
            <a:r>
              <a:rPr lang="en-US" altLang="zh-CN" sz="2800" dirty="0">
                <a:solidFill>
                  <a:srgbClr val="FFFF00"/>
                </a:solidFill>
              </a:rPr>
              <a:t>void main()</a:t>
            </a:r>
          </a:p>
          <a:p>
            <a:pPr algn="l"/>
            <a:r>
              <a:rPr lang="en-US" altLang="zh-CN" sz="2800" dirty="0">
                <a:solidFill>
                  <a:srgbClr val="FFFF00"/>
                </a:solidFill>
              </a:rPr>
              <a:t>{void input(</a:t>
            </a:r>
            <a:r>
              <a:rPr lang="en-US" altLang="zh-CN" sz="2800" dirty="0" err="1">
                <a:solidFill>
                  <a:srgbClr val="FFFF00"/>
                </a:solidFill>
              </a:rPr>
              <a:t>struct</a:t>
            </a:r>
            <a:r>
              <a:rPr lang="en-US" altLang="zh-CN" sz="2800" dirty="0">
                <a:solidFill>
                  <a:srgbClr val="FFFF00"/>
                </a:solidFill>
              </a:rPr>
              <a:t> student </a:t>
            </a:r>
            <a:r>
              <a:rPr lang="en-US" altLang="zh-CN" sz="2800" dirty="0" err="1">
                <a:solidFill>
                  <a:srgbClr val="FFFF00"/>
                </a:solidFill>
              </a:rPr>
              <a:t>stu</a:t>
            </a:r>
            <a:r>
              <a:rPr lang="en-US" altLang="zh-CN" sz="2800" dirty="0" smtClean="0">
                <a:solidFill>
                  <a:srgbClr val="FFFF00"/>
                </a:solidFill>
              </a:rPr>
              <a:t>[ ]);</a:t>
            </a:r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dirty="0">
                <a:solidFill>
                  <a:schemeClr val="bg1"/>
                </a:solidFill>
              </a:rPr>
              <a:t>//</a:t>
            </a:r>
            <a:r>
              <a:rPr lang="zh-CN" altLang="en-US" sz="2800" dirty="0">
                <a:solidFill>
                  <a:schemeClr val="bg1"/>
                </a:solidFill>
              </a:rPr>
              <a:t>函数声明</a:t>
            </a: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sz="2800" dirty="0" err="1">
                <a:solidFill>
                  <a:srgbClr val="FFFF00"/>
                </a:solidFill>
              </a:rPr>
              <a:t>struct</a:t>
            </a:r>
            <a:r>
              <a:rPr lang="en-US" altLang="zh-CN" sz="2800" dirty="0">
                <a:solidFill>
                  <a:srgbClr val="FFFF00"/>
                </a:solidFill>
              </a:rPr>
              <a:t> student max(</a:t>
            </a:r>
            <a:r>
              <a:rPr lang="en-US" altLang="zh-CN" sz="2800" dirty="0" err="1">
                <a:solidFill>
                  <a:srgbClr val="FFFF00"/>
                </a:solidFill>
              </a:rPr>
              <a:t>struct</a:t>
            </a:r>
            <a:r>
              <a:rPr lang="en-US" altLang="zh-CN" sz="2800" dirty="0">
                <a:solidFill>
                  <a:srgbClr val="FFFF00"/>
                </a:solidFill>
              </a:rPr>
              <a:t> student </a:t>
            </a:r>
            <a:r>
              <a:rPr lang="en-US" altLang="zh-CN" sz="2800" dirty="0" err="1">
                <a:solidFill>
                  <a:srgbClr val="FFFF00"/>
                </a:solidFill>
              </a:rPr>
              <a:t>stu</a:t>
            </a:r>
            <a:r>
              <a:rPr lang="en-US" altLang="zh-CN" sz="2800" dirty="0" smtClean="0">
                <a:solidFill>
                  <a:srgbClr val="FFFF00"/>
                </a:solidFill>
              </a:rPr>
              <a:t>[ ]);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algn="l"/>
            <a:r>
              <a:rPr lang="en-US" altLang="zh-CN" sz="2800" dirty="0">
                <a:solidFill>
                  <a:srgbClr val="FFFF00"/>
                </a:solidFill>
              </a:rPr>
              <a:t>  void print(</a:t>
            </a:r>
            <a:r>
              <a:rPr lang="en-US" altLang="zh-CN" sz="2800" dirty="0" err="1">
                <a:solidFill>
                  <a:srgbClr val="FFFF00"/>
                </a:solidFill>
              </a:rPr>
              <a:t>struct</a:t>
            </a:r>
            <a:r>
              <a:rPr lang="en-US" altLang="zh-CN" sz="2800" dirty="0">
                <a:solidFill>
                  <a:srgbClr val="FFFF00"/>
                </a:solidFill>
              </a:rPr>
              <a:t> student </a:t>
            </a:r>
            <a:r>
              <a:rPr lang="en-US" altLang="zh-CN" sz="2800" dirty="0" err="1">
                <a:solidFill>
                  <a:srgbClr val="FFFF00"/>
                </a:solidFill>
              </a:rPr>
              <a:t>stu</a:t>
            </a:r>
            <a:r>
              <a:rPr lang="en-US" altLang="zh-CN" sz="28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US" altLang="zh-CN" sz="2800" dirty="0">
                <a:solidFill>
                  <a:srgbClr val="FFFF00"/>
                </a:solidFill>
              </a:rPr>
              <a:t>  </a:t>
            </a:r>
            <a:r>
              <a:rPr lang="en-US" altLang="zh-CN" sz="2800" dirty="0" err="1">
                <a:solidFill>
                  <a:srgbClr val="FFFF00"/>
                </a:solidFill>
              </a:rPr>
              <a:t>struct</a:t>
            </a:r>
            <a:r>
              <a:rPr lang="en-US" altLang="zh-CN" sz="2800" dirty="0">
                <a:solidFill>
                  <a:srgbClr val="FFFF00"/>
                </a:solidFill>
              </a:rPr>
              <a:t> student </a:t>
            </a:r>
            <a:r>
              <a:rPr lang="en-US" altLang="zh-CN" sz="2800" dirty="0" err="1">
                <a:solidFill>
                  <a:srgbClr val="FFFF00"/>
                </a:solidFill>
              </a:rPr>
              <a:t>stu</a:t>
            </a:r>
            <a:r>
              <a:rPr lang="en-US" altLang="zh-CN" sz="2800" dirty="0">
                <a:solidFill>
                  <a:srgbClr val="FFFF00"/>
                </a:solidFill>
              </a:rPr>
              <a:t>[N], *p=</a:t>
            </a:r>
            <a:r>
              <a:rPr lang="en-US" altLang="zh-CN" sz="2800" dirty="0" err="1">
                <a:solidFill>
                  <a:srgbClr val="FFFF00"/>
                </a:solidFill>
              </a:rPr>
              <a:t>stu</a:t>
            </a:r>
            <a:r>
              <a:rPr lang="en-US" altLang="zh-CN" sz="2800" dirty="0">
                <a:solidFill>
                  <a:srgbClr val="FFFF00"/>
                </a:solidFill>
              </a:rPr>
              <a:t>;</a:t>
            </a:r>
            <a:r>
              <a:rPr lang="en-US" altLang="zh-CN" sz="2800" dirty="0">
                <a:solidFill>
                  <a:schemeClr val="bg1"/>
                </a:solidFill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</a:rPr>
              <a:t>//</a:t>
            </a:r>
            <a:r>
              <a:rPr lang="zh-CN" altLang="en-US" sz="2400" dirty="0">
                <a:solidFill>
                  <a:schemeClr val="bg1"/>
                </a:solidFill>
              </a:rPr>
              <a:t>定义结构体变量和指针</a:t>
            </a:r>
          </a:p>
          <a:p>
            <a:pPr algn="l"/>
            <a:r>
              <a:rPr lang="zh-CN" altLang="en-US" sz="2800" dirty="0">
                <a:solidFill>
                  <a:srgbClr val="FFFF00"/>
                </a:solidFill>
              </a:rPr>
              <a:t>  </a:t>
            </a:r>
            <a:r>
              <a:rPr lang="en-US" altLang="zh-CN" sz="2800" dirty="0">
                <a:solidFill>
                  <a:srgbClr val="66FFFF"/>
                </a:solidFill>
              </a:rPr>
              <a:t>input(p);           </a:t>
            </a:r>
            <a:r>
              <a:rPr lang="en-US" altLang="zh-CN" sz="2800" dirty="0">
                <a:solidFill>
                  <a:schemeClr val="bg1"/>
                </a:solidFill>
              </a:rPr>
              <a:t>//</a:t>
            </a:r>
            <a:r>
              <a:rPr lang="zh-CN" altLang="en-US" sz="2800" dirty="0">
                <a:solidFill>
                  <a:schemeClr val="bg1"/>
                </a:solidFill>
              </a:rPr>
              <a:t>调用</a:t>
            </a:r>
            <a:r>
              <a:rPr lang="en-US" altLang="zh-CN" sz="2800" dirty="0">
                <a:solidFill>
                  <a:schemeClr val="bg1"/>
                </a:solidFill>
              </a:rPr>
              <a:t>input</a:t>
            </a:r>
            <a:r>
              <a:rPr lang="zh-CN" altLang="en-US" sz="2800" dirty="0">
                <a:solidFill>
                  <a:schemeClr val="bg1"/>
                </a:solidFill>
              </a:rPr>
              <a:t>函数</a:t>
            </a:r>
          </a:p>
          <a:p>
            <a:r>
              <a:rPr lang="zh-CN" altLang="en-US" sz="2800" dirty="0">
                <a:solidFill>
                  <a:srgbClr val="66FFFF"/>
                </a:solidFill>
              </a:rPr>
              <a:t>  </a:t>
            </a:r>
            <a:r>
              <a:rPr lang="en-US" altLang="zh-CN" sz="2800" dirty="0">
                <a:solidFill>
                  <a:srgbClr val="66FFFF"/>
                </a:solidFill>
              </a:rPr>
              <a:t>print(max(p)); </a:t>
            </a:r>
            <a:r>
              <a:rPr lang="en-US" altLang="zh-CN" sz="2400" dirty="0">
                <a:solidFill>
                  <a:schemeClr val="bg1"/>
                </a:solidFill>
              </a:rPr>
              <a:t>//</a:t>
            </a:r>
            <a:r>
              <a:rPr lang="zh-CN" altLang="en-US" sz="2400" dirty="0">
                <a:solidFill>
                  <a:schemeClr val="bg1"/>
                </a:solidFill>
              </a:rPr>
              <a:t>调用</a:t>
            </a:r>
            <a:r>
              <a:rPr lang="en-US" altLang="zh-CN" sz="2400" dirty="0">
                <a:solidFill>
                  <a:schemeClr val="bg1"/>
                </a:solidFill>
              </a:rPr>
              <a:t>print</a:t>
            </a:r>
            <a:r>
              <a:rPr lang="zh-CN" altLang="en-US" sz="2400" dirty="0">
                <a:solidFill>
                  <a:schemeClr val="bg1"/>
                </a:solidFill>
              </a:rPr>
              <a:t>函数，以</a:t>
            </a:r>
            <a:r>
              <a:rPr lang="en-US" altLang="zh-CN" sz="2400" dirty="0">
                <a:solidFill>
                  <a:schemeClr val="bg1"/>
                </a:solidFill>
              </a:rPr>
              <a:t>max</a:t>
            </a:r>
            <a:r>
              <a:rPr lang="zh-CN" altLang="en-US" sz="2400" dirty="0">
                <a:solidFill>
                  <a:schemeClr val="bg1"/>
                </a:solidFill>
              </a:rPr>
              <a:t>函数的返回值为实参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287338" y="460375"/>
            <a:ext cx="8680450" cy="5788025"/>
          </a:xfrm>
          <a:prstGeom prst="rect">
            <a:avLst/>
          </a:prstGeom>
          <a:solidFill>
            <a:srgbClr val="993300"/>
          </a:solidFill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>
                <a:solidFill>
                  <a:srgbClr val="FFFF00"/>
                </a:solidFill>
              </a:rPr>
              <a:t>void input(struct student stu[])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{ int i;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 printf(“</a:t>
            </a:r>
            <a:r>
              <a:rPr lang="zh-CN" altLang="en-US">
                <a:solidFill>
                  <a:srgbClr val="FFFF00"/>
                </a:solidFill>
              </a:rPr>
              <a:t>请输入各学生的信息：学号、姓名、三门课成绩：</a:t>
            </a:r>
            <a:r>
              <a:rPr lang="en-US" altLang="zh-CN" sz="2800">
                <a:solidFill>
                  <a:srgbClr val="FFFF00"/>
                </a:solidFill>
              </a:rPr>
              <a:t>\n”);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 for(i=0;i&lt;N;i++)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{scanf(“%d </a:t>
            </a:r>
            <a:r>
              <a:rPr lang="en-US" altLang="zh-CN" sz="2800">
                <a:solidFill>
                  <a:srgbClr val="66FFFF"/>
                </a:solidFill>
              </a:rPr>
              <a:t>%s</a:t>
            </a:r>
            <a:r>
              <a:rPr lang="en-US" altLang="zh-CN" sz="2800">
                <a:solidFill>
                  <a:srgbClr val="FFFF00"/>
                </a:solidFill>
              </a:rPr>
              <a:t> %f %f %f”,</a:t>
            </a:r>
            <a:r>
              <a:rPr lang="zh-CN" altLang="en-US">
                <a:solidFill>
                  <a:srgbClr val="FFFF00"/>
                </a:solidFill>
              </a:rPr>
              <a:t>　</a:t>
            </a:r>
            <a:r>
              <a:rPr lang="en-US" altLang="zh-CN" sz="2800">
                <a:solidFill>
                  <a:srgbClr val="FFFF00"/>
                </a:solidFill>
              </a:rPr>
              <a:t>&amp;stu[i].num,</a:t>
            </a:r>
            <a:r>
              <a:rPr lang="en-US" altLang="zh-CN" sz="2800">
                <a:solidFill>
                  <a:srgbClr val="66FFFF"/>
                </a:solidFill>
              </a:rPr>
              <a:t>stu[i].name,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&amp;stu[i].score[0],&amp;stu[i].score[1],&amp;stu[i].score[2]);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stu[i].aver=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(stu[i].score[0]+ stu[i].score[1],stu[i].score[2])/3.0;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                                  //</a:t>
            </a:r>
            <a:r>
              <a:rPr lang="zh-CN" altLang="en-US" sz="2800">
                <a:solidFill>
                  <a:srgbClr val="FFFF00"/>
                </a:solidFill>
              </a:rPr>
              <a:t>求各人平均成绩</a:t>
            </a:r>
          </a:p>
          <a:p>
            <a:pPr algn="l"/>
            <a:r>
              <a:rPr lang="zh-CN" altLang="en-US" sz="2800">
                <a:solidFill>
                  <a:srgbClr val="FFFF00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}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07963" y="171450"/>
            <a:ext cx="8680450" cy="3111500"/>
          </a:xfrm>
          <a:prstGeom prst="rect">
            <a:avLst/>
          </a:prstGeom>
          <a:solidFill>
            <a:srgbClr val="993300"/>
          </a:solidFill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>
                <a:solidFill>
                  <a:srgbClr val="FFFF00"/>
                </a:solidFill>
              </a:rPr>
              <a:t>struct student max(struct student stu[])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{ int i, m=0;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 for(i=0;i&lt;N;i++)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      if(stu[i].aver&gt;stu[m].aver)   m=i;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                  //</a:t>
            </a:r>
            <a:r>
              <a:rPr lang="zh-CN" altLang="en-US" sz="2800">
                <a:solidFill>
                  <a:srgbClr val="FFFF00"/>
                </a:solidFill>
              </a:rPr>
              <a:t>找出平均成绩最高的学生在数组中的序号</a:t>
            </a:r>
          </a:p>
          <a:p>
            <a:pPr algn="l"/>
            <a:r>
              <a:rPr lang="zh-CN" altLang="en-US" sz="2800">
                <a:solidFill>
                  <a:srgbClr val="FFFF00"/>
                </a:solidFill>
              </a:rPr>
              <a:t>    </a:t>
            </a:r>
            <a:r>
              <a:rPr lang="en-US" altLang="zh-CN" sz="2800">
                <a:solidFill>
                  <a:srgbClr val="FFFF00"/>
                </a:solidFill>
              </a:rPr>
              <a:t>return stu[m];     //</a:t>
            </a:r>
            <a:r>
              <a:rPr lang="zh-CN" altLang="en-US" sz="2800">
                <a:solidFill>
                  <a:srgbClr val="FFFF00"/>
                </a:solidFill>
              </a:rPr>
              <a:t>返回包含该生信息的结构体元素</a:t>
            </a:r>
          </a:p>
          <a:p>
            <a:r>
              <a:rPr lang="zh-CN" altLang="en-US" sz="2800">
                <a:solidFill>
                  <a:srgbClr val="FFFF00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211138" y="3497263"/>
            <a:ext cx="8680450" cy="3081337"/>
          </a:xfrm>
          <a:prstGeom prst="rect">
            <a:avLst/>
          </a:prstGeom>
          <a:solidFill>
            <a:srgbClr val="993300"/>
          </a:solidFill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>
                <a:solidFill>
                  <a:srgbClr val="FFFF00"/>
                </a:solidFill>
              </a:rPr>
              <a:t>void print(struct student stud)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{ printf(“\n </a:t>
            </a:r>
            <a:r>
              <a:rPr lang="zh-CN" altLang="en-US" sz="2800">
                <a:solidFill>
                  <a:srgbClr val="FFFF00"/>
                </a:solidFill>
              </a:rPr>
              <a:t>成绩最高的学生是：</a:t>
            </a:r>
            <a:r>
              <a:rPr lang="en-US" altLang="zh-CN" sz="2800">
                <a:solidFill>
                  <a:srgbClr val="FFFF00"/>
                </a:solidFill>
              </a:rPr>
              <a:t>\n”);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  printf(“</a:t>
            </a:r>
            <a:r>
              <a:rPr lang="zh-CN" altLang="en-US" sz="2800">
                <a:solidFill>
                  <a:srgbClr val="FFFF00"/>
                </a:solidFill>
              </a:rPr>
              <a:t>学号</a:t>
            </a:r>
            <a:r>
              <a:rPr lang="en-US" altLang="zh-CN" sz="2800">
                <a:solidFill>
                  <a:srgbClr val="FFFF00"/>
                </a:solidFill>
              </a:rPr>
              <a:t>:%d\n </a:t>
            </a:r>
            <a:r>
              <a:rPr lang="zh-CN" altLang="en-US" sz="2800">
                <a:solidFill>
                  <a:srgbClr val="FFFF00"/>
                </a:solidFill>
              </a:rPr>
              <a:t>姓名</a:t>
            </a:r>
            <a:r>
              <a:rPr lang="en-US" altLang="zh-CN" sz="2800">
                <a:solidFill>
                  <a:srgbClr val="FFFF00"/>
                </a:solidFill>
              </a:rPr>
              <a:t>:%s\n</a:t>
            </a:r>
          </a:p>
          <a:p>
            <a:pPr algn="l"/>
            <a:r>
              <a:rPr lang="zh-CN" altLang="en-US" sz="2800">
                <a:solidFill>
                  <a:srgbClr val="FFFF00"/>
                </a:solidFill>
              </a:rPr>
              <a:t>三门课成绩</a:t>
            </a:r>
            <a:r>
              <a:rPr lang="en-US" altLang="zh-CN" sz="2800">
                <a:solidFill>
                  <a:srgbClr val="FFFF00"/>
                </a:solidFill>
              </a:rPr>
              <a:t>:%5.1f,%5.1f,%5.1f\n</a:t>
            </a:r>
            <a:r>
              <a:rPr lang="zh-CN" altLang="en-US" sz="2800">
                <a:solidFill>
                  <a:srgbClr val="FFFF00"/>
                </a:solidFill>
              </a:rPr>
              <a:t>平均成绩</a:t>
            </a:r>
            <a:r>
              <a:rPr lang="en-US" altLang="zh-CN" sz="2800">
                <a:solidFill>
                  <a:srgbClr val="FFFF00"/>
                </a:solidFill>
              </a:rPr>
              <a:t>:%6.2f\n”,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  stud.num,stud.name,stud.score[0],stud.score[1],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   stud.score[2],stud.aver);</a:t>
            </a:r>
          </a:p>
          <a:p>
            <a:pPr algn="l"/>
            <a:r>
              <a:rPr lang="en-US" altLang="zh-CN" sz="280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574675" y="647700"/>
            <a:ext cx="8313738" cy="5332413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rgbClr val="FFFF00"/>
                </a:solidFill>
                <a:latin typeface="宋体" pitchFamily="2" charset="-122"/>
              </a:rPr>
              <a:t>运行结果：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请输入各学生的信息：学号、姓名、三门课成绩：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solidFill>
                  <a:schemeClr val="bg1"/>
                </a:solidFill>
              </a:rPr>
              <a:t>10101 Li 78 89 98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solidFill>
                  <a:schemeClr val="bg1"/>
                </a:solidFill>
              </a:rPr>
              <a:t>10103 Wang 98.5 87 69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solidFill>
                  <a:schemeClr val="bg1"/>
                </a:solidFill>
              </a:rPr>
              <a:t>10106 Fun 88 76.5 89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成绩最高的学生是：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学号：</a:t>
            </a:r>
            <a:r>
              <a:rPr lang="en-US" altLang="zh-CN" sz="2800">
                <a:solidFill>
                  <a:schemeClr val="bg1"/>
                </a:solidFill>
              </a:rPr>
              <a:t>10101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姓名： </a:t>
            </a:r>
            <a:r>
              <a:rPr lang="en-US" altLang="zh-CN" sz="2800">
                <a:solidFill>
                  <a:schemeClr val="bg1"/>
                </a:solidFill>
              </a:rPr>
              <a:t>Li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三门课成绩：</a:t>
            </a:r>
            <a:r>
              <a:rPr lang="en-US" altLang="zh-CN" sz="2800">
                <a:solidFill>
                  <a:schemeClr val="bg1"/>
                </a:solidFill>
              </a:rPr>
              <a:t>78.0 89.0 98.0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solidFill>
                  <a:schemeClr val="bg1"/>
                </a:solidFill>
              </a:rPr>
              <a:t>平均成绩： </a:t>
            </a:r>
            <a:r>
              <a:rPr lang="en-US" altLang="zh-CN" sz="2800">
                <a:solidFill>
                  <a:schemeClr val="bg1"/>
                </a:solidFill>
              </a:rPr>
              <a:t>88.33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00075" y="203200"/>
            <a:ext cx="7772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  <a:ea typeface="隶书" pitchFamily="49" charset="-122"/>
              </a:rPr>
              <a:t>练习题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85738" y="962025"/>
            <a:ext cx="86614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1.</a:t>
            </a:r>
            <a:r>
              <a:rPr lang="zh-CN" altLang="en-US" sz="2800">
                <a:ea typeface="隶书" pitchFamily="49" charset="-122"/>
              </a:rPr>
              <a:t>设有如下定义：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struct sk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 { int a;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    float b;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 }data;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 int *p;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2800">
                <a:ea typeface="隶书" pitchFamily="49" charset="-122"/>
              </a:rPr>
              <a:t>若要使</a:t>
            </a:r>
            <a:r>
              <a:rPr lang="en-US" altLang="zh-CN" sz="2800">
                <a:ea typeface="隶书" pitchFamily="49" charset="-122"/>
              </a:rPr>
              <a:t>p</a:t>
            </a:r>
            <a:r>
              <a:rPr lang="zh-CN" altLang="en-US" sz="2800">
                <a:ea typeface="隶书" pitchFamily="49" charset="-122"/>
              </a:rPr>
              <a:t>指向</a:t>
            </a:r>
            <a:r>
              <a:rPr lang="en-US" altLang="zh-CN" sz="2800">
                <a:ea typeface="隶书" pitchFamily="49" charset="-122"/>
              </a:rPr>
              <a:t>data</a:t>
            </a:r>
            <a:r>
              <a:rPr lang="zh-CN" altLang="en-US" sz="2800">
                <a:ea typeface="隶书" pitchFamily="49" charset="-122"/>
              </a:rPr>
              <a:t>中的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域，正确的赋值语句是</a:t>
            </a:r>
            <a:r>
              <a:rPr lang="en-US" altLang="zh-CN" sz="2800">
                <a:ea typeface="隶书" pitchFamily="49" charset="-122"/>
              </a:rPr>
              <a:t>(     )</a:t>
            </a:r>
            <a:r>
              <a:rPr lang="en-US" altLang="zh-CN" sz="2800" u="sng">
                <a:ea typeface="隶书" pitchFamily="49" charset="-122"/>
              </a:rPr>
              <a:t>              </a:t>
            </a:r>
            <a:r>
              <a:rPr lang="en-US" altLang="zh-CN" sz="2800">
                <a:ea typeface="隶书" pitchFamily="49" charset="-122"/>
              </a:rPr>
              <a:t> 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A) p=&amp;a                B) p=data.a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C) p=&amp;data.a        D) *p=data.a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7667625" y="4064000"/>
            <a:ext cx="4048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00075" y="203200"/>
            <a:ext cx="7772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  <a:ea typeface="隶书" pitchFamily="49" charset="-122"/>
              </a:rPr>
              <a:t>练习题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85738" y="962025"/>
            <a:ext cx="86614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2. </a:t>
            </a:r>
            <a:r>
              <a:rPr lang="zh-CN" altLang="en-US" sz="2800">
                <a:ea typeface="隶书" pitchFamily="49" charset="-122"/>
              </a:rPr>
              <a:t>以下程序的输出结果是</a:t>
            </a:r>
            <a:r>
              <a:rPr lang="en-US" altLang="zh-CN" sz="2800">
                <a:ea typeface="隶书" pitchFamily="49" charset="-122"/>
              </a:rPr>
              <a:t>(     )</a:t>
            </a:r>
            <a:r>
              <a:rPr lang="en-US" altLang="zh-CN" sz="2800" u="sng">
                <a:ea typeface="隶书" pitchFamily="49" charset="-122"/>
              </a:rPr>
              <a:t>              </a:t>
            </a:r>
            <a:endParaRPr lang="en-US" altLang="zh-CN" sz="2800">
              <a:ea typeface="隶书" pitchFamily="49" charset="-122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struct  abc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{  int a, b, c; } 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main()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{   struct  abc  s[2]={{2,3},{4,5,6}} 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int t;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t=s[0].a+s[1].b 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printf( “%d \n” , t ) ;   }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A) 5		B)6		C)7		D)8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362450" y="1016000"/>
            <a:ext cx="4048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00075" y="203200"/>
            <a:ext cx="7772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  <a:ea typeface="隶书" pitchFamily="49" charset="-122"/>
              </a:rPr>
              <a:t>练习题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85738" y="962025"/>
            <a:ext cx="86614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3.</a:t>
            </a:r>
            <a:r>
              <a:rPr lang="zh-CN" altLang="zh-CN" sz="2800">
                <a:ea typeface="隶书" pitchFamily="49" charset="-122"/>
              </a:rPr>
              <a:t>若定义如下结构，则能打印出字母</a:t>
            </a:r>
            <a:r>
              <a:rPr lang="en-US" altLang="zh-CN" sz="2800">
                <a:ea typeface="隶书" pitchFamily="49" charset="-122"/>
              </a:rPr>
              <a:t>M</a:t>
            </a:r>
            <a:r>
              <a:rPr lang="zh-CN" altLang="en-US" sz="2800">
                <a:ea typeface="隶书" pitchFamily="49" charset="-122"/>
              </a:rPr>
              <a:t>的语句是（   ）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struct person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{char name[9];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int age;};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struct person class[10]={"Wujun",20,   "Liudan",23,   "Maling",21,  "zhangming",22}; 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   A) printf("%c\n",class[3].name);              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   B) printf("%c\n",class[2].name[0]);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   C) printf("%c\n",class[2].name[1]);           </a:t>
            </a:r>
          </a:p>
          <a:p>
            <a:pPr marL="609600" indent="-609600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>
                <a:ea typeface="隶书" pitchFamily="49" charset="-122"/>
              </a:rPr>
              <a:t>   D) printf("%c\n",class[3].name[1]);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7927975" y="1016000"/>
            <a:ext cx="3873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C语言程序设计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25225E-EE10-43CC-A4AB-26ADAF820CD1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543800" cy="792163"/>
          </a:xfrm>
        </p:spPr>
        <p:txBody>
          <a:bodyPr/>
          <a:lstStyle/>
          <a:p>
            <a:r>
              <a:rPr lang="zh-CN" altLang="en-US" dirty="0" smtClean="0"/>
              <a:t>结构体数组应用</a:t>
            </a:r>
            <a:r>
              <a:rPr lang="zh-CN" altLang="en-US" dirty="0" smtClean="0"/>
              <a:t>举例</a:t>
            </a:r>
            <a:endParaRPr lang="en-US" altLang="zh-CN" dirty="0" smtClean="0">
              <a:solidFill>
                <a:srgbClr val="006600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7570788" cy="4176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smtClean="0"/>
              <a:t>#include &lt;stdio.h&gt;</a:t>
            </a:r>
            <a:endParaRPr lang="zh-CN" altLang="en-US" sz="3200" smtClean="0"/>
          </a:p>
          <a:p>
            <a:pPr>
              <a:buFont typeface="Wingdings" pitchFamily="2" charset="2"/>
              <a:buNone/>
            </a:pPr>
            <a:r>
              <a:rPr lang="zh-CN" altLang="en-US" sz="3200" smtClean="0"/>
              <a:t>#</a:t>
            </a:r>
            <a:r>
              <a:rPr lang="en-US" altLang="zh-CN" sz="3200" smtClean="0"/>
              <a:t>include&lt;string.h&gt;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0000"/>
                </a:solidFill>
              </a:rPr>
              <a:t>struct</a:t>
            </a:r>
            <a:r>
              <a:rPr lang="en-US" altLang="zh-CN" sz="3200" smtClean="0"/>
              <a:t> </a:t>
            </a:r>
            <a:r>
              <a:rPr lang="en-US" altLang="zh-CN" sz="3200" smtClean="0">
                <a:solidFill>
                  <a:srgbClr val="0000FF"/>
                </a:solidFill>
              </a:rPr>
              <a:t>person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 char name[20];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	  int count;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}leader[3]={"Li",0,"Zhang",0,"Fun",0};</a:t>
            </a:r>
            <a:endParaRPr lang="zh-CN" altLang="en-US" sz="3200" smtClean="0"/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468313" y="5516563"/>
            <a:ext cx="8137525" cy="558800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leader[3]={{"Li",0},{"Zhang",0},{"Fun",0}};</a:t>
            </a:r>
            <a:endParaRPr lang="zh-CN" altLang="en-US"/>
          </a:p>
        </p:txBody>
      </p:sp>
      <p:sp>
        <p:nvSpPr>
          <p:cNvPr id="387079" name="Line 7"/>
          <p:cNvSpPr>
            <a:spLocks noChangeShapeType="1"/>
          </p:cNvSpPr>
          <p:nvPr/>
        </p:nvSpPr>
        <p:spPr bwMode="auto">
          <a:xfrm>
            <a:off x="755650" y="5013325"/>
            <a:ext cx="698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7080" name="AutoShape 8"/>
          <p:cNvSpPr>
            <a:spLocks noChangeArrowheads="1"/>
          </p:cNvSpPr>
          <p:nvPr/>
        </p:nvSpPr>
        <p:spPr bwMode="auto">
          <a:xfrm>
            <a:off x="4211638" y="5084763"/>
            <a:ext cx="288925" cy="360362"/>
          </a:xfrm>
          <a:prstGeom prst="upDownArrow">
            <a:avLst>
              <a:gd name="adj1" fmla="val 50000"/>
              <a:gd name="adj2" fmla="val 24945"/>
            </a:avLst>
          </a:prstGeom>
          <a:solidFill>
            <a:srgbClr val="00FFCC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81" name="AutoShape 9"/>
          <p:cNvSpPr>
            <a:spLocks noChangeArrowheads="1"/>
          </p:cNvSpPr>
          <p:nvPr/>
        </p:nvSpPr>
        <p:spPr bwMode="auto">
          <a:xfrm>
            <a:off x="4932363" y="2492375"/>
            <a:ext cx="3816350" cy="1512888"/>
          </a:xfrm>
          <a:prstGeom prst="wedgeRectCallout">
            <a:avLst>
              <a:gd name="adj1" fmla="val -84898"/>
              <a:gd name="adj2" fmla="val -4880"/>
            </a:avLst>
          </a:prstGeom>
          <a:solidFill>
            <a:srgbClr val="00FF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>
                <a:ea typeface="黑体" pitchFamily="49" charset="-122"/>
              </a:rPr>
              <a:t>结构体类型的声明以及结构体变量的定义可以在函数之外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8" grpId="0" animBg="1"/>
      <p:bldP spid="387079" grpId="0" animBg="1"/>
      <p:bldP spid="387080" grpId="0" animBg="1"/>
      <p:bldP spid="3870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C语言程序设计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326CA5-2810-4CED-8F36-26B244A2B02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260350"/>
            <a:ext cx="7377113" cy="792163"/>
          </a:xfrm>
        </p:spPr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结构体数组练习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590391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void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      int i,j;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   char leader_name[20];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   for(i=1;i&lt;=10;i++)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 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        scanf("%s",leader_name);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     for(j=0;j&lt;3;j++)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           if(strcmp(leader_name,</a:t>
            </a:r>
            <a:r>
              <a:rPr lang="en-US" altLang="zh-CN" sz="3000" smtClean="0">
                <a:solidFill>
                  <a:srgbClr val="0000FF"/>
                </a:solidFill>
              </a:rPr>
              <a:t>leader[j].name</a:t>
            </a:r>
            <a:r>
              <a:rPr lang="en-US" altLang="zh-CN" sz="3000" smtClean="0"/>
              <a:t>)==0)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>
                <a:solidFill>
                  <a:srgbClr val="FF0066"/>
                </a:solidFill>
              </a:rPr>
              <a:t>              </a:t>
            </a:r>
            <a:r>
              <a:rPr lang="en-US" altLang="zh-CN" sz="3000" smtClean="0">
                <a:solidFill>
                  <a:srgbClr val="0000FF"/>
                </a:solidFill>
              </a:rPr>
              <a:t> leader[j].count++</a:t>
            </a:r>
            <a:r>
              <a:rPr lang="en-US" altLang="zh-CN" sz="3000" smtClean="0"/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  	printf("\nResult:\n");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  	for(i=0;i&lt;3;i++)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000" smtClean="0"/>
              <a:t>     </a:t>
            </a:r>
            <a:r>
              <a:rPr lang="en-US" altLang="zh-CN" sz="2800" smtClean="0"/>
              <a:t>printf("%5s:%d\n",</a:t>
            </a:r>
            <a:r>
              <a:rPr lang="en-US" altLang="zh-CN" sz="2800" smtClean="0">
                <a:solidFill>
                  <a:srgbClr val="0000FF"/>
                </a:solidFill>
              </a:rPr>
              <a:t>leader[i].name</a:t>
            </a:r>
            <a:r>
              <a:rPr lang="en-US" altLang="zh-CN" sz="2800" smtClean="0"/>
              <a:t>,</a:t>
            </a:r>
            <a:r>
              <a:rPr lang="en-US" altLang="zh-CN" sz="2800" smtClean="0">
                <a:solidFill>
                  <a:srgbClr val="0000FF"/>
                </a:solidFill>
              </a:rPr>
              <a:t>leader[i].count</a:t>
            </a:r>
            <a:r>
              <a:rPr lang="en-US" altLang="zh-CN" sz="280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000" smtClean="0"/>
              <a:t>}</a:t>
            </a:r>
            <a:endParaRPr lang="zh-CN" altLang="en-US" sz="3000" smtClean="0"/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4932363" y="82550"/>
            <a:ext cx="3851275" cy="248285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600">
                <a:ea typeface="黑体" pitchFamily="49" charset="-122"/>
              </a:rPr>
              <a:t>leader_name</a:t>
            </a:r>
            <a:r>
              <a:rPr kumimoji="1" lang="zh-CN" altLang="en-US" sz="2600">
                <a:latin typeface="黑体" pitchFamily="49" charset="-122"/>
                <a:ea typeface="黑体" pitchFamily="49" charset="-122"/>
              </a:rPr>
              <a:t>代表被选人的姓，在每次循环中，输入一个被选人的姓，把它与3个候选人的姓相比，看它和哪一个候选人的姓相同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4643438" y="4149725"/>
            <a:ext cx="4248150" cy="89535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600">
                <a:latin typeface="黑体" pitchFamily="49" charset="-122"/>
                <a:ea typeface="黑体" pitchFamily="49" charset="-122"/>
              </a:rPr>
              <a:t>在输入和统计结束后将3人的姓名和得票数输出</a:t>
            </a:r>
            <a:endParaRPr kumimoji="1" lang="zh-CN" altLang="en-US" sz="2600" b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 autoUpdateAnimBg="0"/>
      <p:bldP spid="38810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C语言程序设计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31A04D-4580-46EF-9224-E34C33D8CA5A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-57150"/>
            <a:ext cx="7543800" cy="792163"/>
          </a:xfrm>
        </p:spPr>
        <p:txBody>
          <a:bodyPr/>
          <a:lstStyle/>
          <a:p>
            <a:r>
              <a:rPr lang="zh-CN" altLang="en-US" smtClean="0"/>
              <a:t>指向结构体类型数据的指针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6119813" cy="5688013"/>
          </a:xfrm>
        </p:spPr>
        <p:txBody>
          <a:bodyPr/>
          <a:lstStyle/>
          <a:p>
            <a:r>
              <a:rPr lang="zh-CN" altLang="en-US" sz="3200" smtClean="0"/>
              <a:t>指向结构体变量的指针变量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0000"/>
                </a:solidFill>
              </a:rPr>
              <a:t>struct</a:t>
            </a:r>
            <a:r>
              <a:rPr lang="en-US" altLang="zh-CN" sz="3200" smtClean="0"/>
              <a:t> </a:t>
            </a:r>
            <a:r>
              <a:rPr lang="en-US" altLang="zh-CN" sz="3200" smtClean="0">
                <a:solidFill>
                  <a:srgbClr val="0000FF"/>
                </a:solidFill>
              </a:rPr>
              <a:t>student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	int num;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	char name[20];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	char sex;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	float score;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};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</a:t>
            </a:r>
            <a:r>
              <a:rPr lang="en-US" altLang="zh-CN" sz="3200" smtClean="0">
                <a:solidFill>
                  <a:srgbClr val="FF0000"/>
                </a:solidFill>
              </a:rPr>
              <a:t>struct </a:t>
            </a:r>
            <a:r>
              <a:rPr lang="en-US" altLang="zh-CN" sz="3200" smtClean="0">
                <a:solidFill>
                  <a:srgbClr val="0000FF"/>
                </a:solidFill>
              </a:rPr>
              <a:t>student</a:t>
            </a:r>
            <a:r>
              <a:rPr lang="en-US" altLang="zh-CN" sz="3200" smtClean="0"/>
              <a:t> stu_1;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</a:t>
            </a:r>
            <a:r>
              <a:rPr lang="en-US" altLang="zh-CN" sz="3200" smtClean="0">
                <a:solidFill>
                  <a:srgbClr val="FF0000"/>
                </a:solidFill>
              </a:rPr>
              <a:t>struct </a:t>
            </a:r>
            <a:r>
              <a:rPr lang="en-US" altLang="zh-CN" sz="3200" smtClean="0">
                <a:solidFill>
                  <a:srgbClr val="0000FF"/>
                </a:solidFill>
              </a:rPr>
              <a:t>student</a:t>
            </a:r>
            <a:r>
              <a:rPr lang="en-US" altLang="zh-CN" sz="3200" smtClean="0"/>
              <a:t> </a:t>
            </a:r>
            <a:r>
              <a:rPr lang="en-US" altLang="zh-CN" sz="3200" smtClean="0">
                <a:latin typeface="黑体" pitchFamily="49" charset="-122"/>
              </a:rPr>
              <a:t>*</a:t>
            </a:r>
            <a:r>
              <a:rPr lang="en-US" altLang="zh-CN" sz="3200" smtClean="0"/>
              <a:t>p;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</a:t>
            </a:r>
            <a:r>
              <a:rPr lang="en-US" altLang="zh-CN" sz="3200" smtClean="0">
                <a:solidFill>
                  <a:srgbClr val="CC00CC"/>
                </a:solidFill>
              </a:rPr>
              <a:t>p=&amp;stu_1;</a:t>
            </a:r>
            <a:endParaRPr lang="zh-CN" altLang="en-US" sz="3200" smtClean="0">
              <a:solidFill>
                <a:srgbClr val="CC00CC"/>
              </a:solidFill>
            </a:endParaRP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4356100" y="2762250"/>
            <a:ext cx="4608513" cy="174625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>
                <a:latin typeface="Tahoma" pitchFamily="34" charset="0"/>
                <a:ea typeface="黑体" pitchFamily="49" charset="-122"/>
              </a:rPr>
              <a:t>定义一个指针变量</a:t>
            </a:r>
            <a:r>
              <a:rPr kumimoji="1" lang="en-US" altLang="zh-CN">
                <a:latin typeface="Tahoma" pitchFamily="34" charset="0"/>
              </a:rPr>
              <a:t>p，</a:t>
            </a:r>
            <a:r>
              <a:rPr kumimoji="1" lang="zh-CN" altLang="en-US">
                <a:latin typeface="Tahoma" pitchFamily="34" charset="0"/>
                <a:ea typeface="黑体" pitchFamily="49" charset="-122"/>
              </a:rPr>
              <a:t>指向一个</a:t>
            </a:r>
            <a:r>
              <a:rPr kumimoji="1" lang="en-US" altLang="zh-CN">
                <a:latin typeface="Tahoma" pitchFamily="34" charset="0"/>
              </a:rPr>
              <a:t>struct student</a:t>
            </a:r>
            <a:r>
              <a:rPr kumimoji="1" lang="zh-CN" altLang="en-US">
                <a:latin typeface="Tahoma" pitchFamily="34" charset="0"/>
                <a:ea typeface="黑体" pitchFamily="49" charset="-122"/>
              </a:rPr>
              <a:t>类型的变量</a:t>
            </a:r>
            <a:r>
              <a:rPr kumimoji="1" lang="en-US" altLang="zh-CN">
                <a:latin typeface="Tahoma" pitchFamily="34" charset="0"/>
              </a:rPr>
              <a:t>stu_1</a:t>
            </a:r>
            <a:r>
              <a:rPr kumimoji="1" lang="zh-CN" altLang="en-US">
                <a:latin typeface="Tahoma" pitchFamily="34" charset="0"/>
              </a:rPr>
              <a:t>。</a:t>
            </a:r>
            <a:r>
              <a:rPr kumimoji="1" lang="en-US" altLang="zh-CN">
                <a:latin typeface="Tahoma" pitchFamily="34" charset="0"/>
              </a:rPr>
              <a:t>p</a:t>
            </a:r>
            <a:r>
              <a:rPr kumimoji="1" lang="zh-CN" altLang="en-US">
                <a:latin typeface="Tahoma" pitchFamily="34" charset="0"/>
                <a:ea typeface="黑体" pitchFamily="49" charset="-122"/>
              </a:rPr>
              <a:t>中存放</a:t>
            </a:r>
            <a:r>
              <a:rPr kumimoji="1" lang="en-US" altLang="zh-CN">
                <a:latin typeface="Tahoma" pitchFamily="34" charset="0"/>
              </a:rPr>
              <a:t>stu_1</a:t>
            </a:r>
            <a:r>
              <a:rPr kumimoji="1" lang="zh-CN" altLang="en-US">
                <a:latin typeface="Tahoma" pitchFamily="34" charset="0"/>
                <a:ea typeface="黑体" pitchFamily="49" charset="-122"/>
              </a:rPr>
              <a:t>的首地址</a:t>
            </a:r>
            <a:r>
              <a:rPr kumimoji="1" lang="zh-CN" altLang="en-US">
                <a:latin typeface="Tahoma" pitchFamily="34" charset="0"/>
              </a:rPr>
              <a:t>。</a:t>
            </a:r>
            <a:endParaRPr kumimoji="1" lang="zh-CN" altLang="en-US" b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C语言程序设计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4F5AA5-4876-47BD-86B4-788246308399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-57150"/>
            <a:ext cx="7543800" cy="792163"/>
          </a:xfrm>
        </p:spPr>
        <p:txBody>
          <a:bodyPr/>
          <a:lstStyle/>
          <a:p>
            <a:r>
              <a:rPr lang="zh-CN" altLang="en-US" smtClean="0"/>
              <a:t>指向结构体类型数据的指针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6264275" cy="2592388"/>
          </a:xfrm>
        </p:spPr>
        <p:txBody>
          <a:bodyPr/>
          <a:lstStyle/>
          <a:p>
            <a:r>
              <a:rPr lang="zh-CN" altLang="en-US" sz="3200" smtClean="0"/>
              <a:t>指向结构体变量的指针变量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en-US" altLang="zh-CN" sz="3200" smtClean="0">
                <a:solidFill>
                  <a:srgbClr val="0000FF"/>
                </a:solidFill>
              </a:rPr>
              <a:t>stu_1.num</a:t>
            </a:r>
            <a:r>
              <a:rPr lang="en-US" altLang="zh-CN" sz="3200" smtClean="0"/>
              <a:t>=10101;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strcpy(</a:t>
            </a:r>
            <a:r>
              <a:rPr lang="en-US" altLang="zh-CN" sz="3200" smtClean="0">
                <a:solidFill>
                  <a:srgbClr val="0000FF"/>
                </a:solidFill>
              </a:rPr>
              <a:t>stu_1.name</a:t>
            </a:r>
            <a:r>
              <a:rPr lang="en-US" altLang="zh-CN" sz="3200" smtClean="0"/>
              <a:t>,"Li Lin");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</a:t>
            </a:r>
            <a:r>
              <a:rPr lang="en-US" altLang="zh-CN" sz="3200" smtClean="0">
                <a:solidFill>
                  <a:srgbClr val="0000FF"/>
                </a:solidFill>
              </a:rPr>
              <a:t>stu_1.sex</a:t>
            </a:r>
            <a:r>
              <a:rPr lang="en-US" altLang="zh-CN" sz="3200" smtClean="0"/>
              <a:t>='M';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/>
              <a:t>	</a:t>
            </a:r>
            <a:r>
              <a:rPr lang="en-US" altLang="zh-CN" sz="3200" smtClean="0">
                <a:solidFill>
                  <a:srgbClr val="0000FF"/>
                </a:solidFill>
              </a:rPr>
              <a:t>stu_1.score</a:t>
            </a:r>
            <a:r>
              <a:rPr lang="en-US" altLang="zh-CN" sz="3200" smtClean="0"/>
              <a:t>=89.5;</a:t>
            </a:r>
            <a:endParaRPr lang="zh-CN" altLang="en-US" sz="3200" smtClean="0"/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539750" y="3860800"/>
            <a:ext cx="62642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p).num</a:t>
            </a:r>
            <a:r>
              <a:rPr lang="en-US" altLang="zh-CN" sz="3200">
                <a:ea typeface="黑体" pitchFamily="49" charset="-122"/>
              </a:rPr>
              <a:t>=10101;</a:t>
            </a: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strcpy(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p).name</a:t>
            </a:r>
            <a:r>
              <a:rPr lang="en-US" altLang="zh-CN" sz="3200">
                <a:ea typeface="黑体" pitchFamily="49" charset="-122"/>
              </a:rPr>
              <a:t>,"Li Lin");</a:t>
            </a: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p).sex</a:t>
            </a:r>
            <a:r>
              <a:rPr lang="en-US" altLang="zh-CN" sz="3200">
                <a:ea typeface="黑体" pitchFamily="49" charset="-122"/>
              </a:rPr>
              <a:t>='M';</a:t>
            </a: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>
                <a:solidFill>
                  <a:srgbClr val="0000FF"/>
                </a:solidFill>
                <a:ea typeface="黑体" pitchFamily="49" charset="-122"/>
              </a:rPr>
              <a:t>p).score</a:t>
            </a:r>
            <a:r>
              <a:rPr lang="en-US" altLang="zh-CN">
                <a:ea typeface="黑体" pitchFamily="49" charset="-122"/>
              </a:rPr>
              <a:t>=89.5;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393222" name="AutoShape 6"/>
          <p:cNvSpPr>
            <a:spLocks noChangeArrowheads="1"/>
          </p:cNvSpPr>
          <p:nvPr/>
        </p:nvSpPr>
        <p:spPr bwMode="auto">
          <a:xfrm>
            <a:off x="2124075" y="3357563"/>
            <a:ext cx="287338" cy="503237"/>
          </a:xfrm>
          <a:prstGeom prst="upDownArrow">
            <a:avLst>
              <a:gd name="adj1" fmla="val 50000"/>
              <a:gd name="adj2" fmla="val 35028"/>
            </a:avLst>
          </a:prstGeom>
          <a:solidFill>
            <a:srgbClr val="00FFCC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4572000" y="2565400"/>
            <a:ext cx="4032250" cy="1473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struct </a:t>
            </a:r>
            <a:r>
              <a:rPr lang="en-US" altLang="zh-CN">
                <a:solidFill>
                  <a:srgbClr val="0000FF"/>
                </a:solidFill>
              </a:rPr>
              <a:t>student</a:t>
            </a:r>
            <a:r>
              <a:rPr lang="en-US" altLang="zh-CN"/>
              <a:t> stu_1;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struct </a:t>
            </a:r>
            <a:r>
              <a:rPr lang="en-US" altLang="zh-CN">
                <a:solidFill>
                  <a:srgbClr val="0000FF"/>
                </a:solidFill>
              </a:rPr>
              <a:t>student</a:t>
            </a:r>
            <a:r>
              <a:rPr lang="en-US" altLang="zh-CN"/>
              <a:t>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/>
              <a:t>p;</a:t>
            </a:r>
          </a:p>
          <a:p>
            <a:pPr algn="l"/>
            <a:r>
              <a:rPr lang="en-US" altLang="zh-CN"/>
              <a:t>p=&amp;stu_1;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/>
      <p:bldP spid="3932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C语言程序设计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C90FCC-91FA-4988-9D8A-B0BD09CCF8CC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-57150"/>
            <a:ext cx="7543800" cy="792163"/>
          </a:xfrm>
        </p:spPr>
        <p:txBody>
          <a:bodyPr/>
          <a:lstStyle/>
          <a:p>
            <a:r>
              <a:rPr lang="zh-CN" altLang="en-US" smtClean="0"/>
              <a:t>指向结构体类型数据的指针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23850" y="908050"/>
            <a:ext cx="6840538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3200">
                <a:ea typeface="黑体" pitchFamily="49" charset="-122"/>
              </a:rPr>
              <a:t>指向结构体变量的指针变量</a:t>
            </a:r>
            <a:endParaRPr lang="en-US" altLang="zh-CN" sz="3200">
              <a:solidFill>
                <a:srgbClr val="0000FF"/>
              </a:solidFill>
              <a:ea typeface="黑体" pitchFamily="49" charset="-122"/>
            </a:endParaRP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p).num</a:t>
            </a:r>
            <a:r>
              <a:rPr lang="en-US" altLang="zh-CN" sz="3200">
                <a:ea typeface="黑体" pitchFamily="49" charset="-122"/>
              </a:rPr>
              <a:t>=10101;</a:t>
            </a: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strcpy(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p).name</a:t>
            </a:r>
            <a:r>
              <a:rPr lang="en-US" altLang="zh-CN" sz="3200">
                <a:ea typeface="黑体" pitchFamily="49" charset="-122"/>
              </a:rPr>
              <a:t>,"Li Lin");</a:t>
            </a: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p).sex</a:t>
            </a:r>
            <a:r>
              <a:rPr lang="en-US" altLang="zh-CN" sz="3200">
                <a:ea typeface="黑体" pitchFamily="49" charset="-122"/>
              </a:rPr>
              <a:t>='M';</a:t>
            </a: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p).score</a:t>
            </a:r>
            <a:r>
              <a:rPr lang="en-US" altLang="zh-CN" sz="3200">
                <a:ea typeface="黑体" pitchFamily="49" charset="-122"/>
              </a:rPr>
              <a:t>=89.5;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395288" y="3933825"/>
            <a:ext cx="5759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p-&gt;num</a:t>
            </a:r>
            <a:r>
              <a:rPr lang="en-US" altLang="zh-CN" sz="3200">
                <a:ea typeface="黑体" pitchFamily="49" charset="-122"/>
              </a:rPr>
              <a:t>=10101;</a:t>
            </a: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ea typeface="黑体" pitchFamily="49" charset="-122"/>
              </a:rPr>
              <a:t>strcpy(</a:t>
            </a: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p-&gt;name</a:t>
            </a:r>
            <a:r>
              <a:rPr lang="en-US" altLang="zh-CN" sz="3200">
                <a:ea typeface="黑体" pitchFamily="49" charset="-122"/>
              </a:rPr>
              <a:t>,"Li Lin");</a:t>
            </a: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p-&gt;sex</a:t>
            </a:r>
            <a:r>
              <a:rPr lang="en-US" altLang="zh-CN" sz="3200">
                <a:ea typeface="黑体" pitchFamily="49" charset="-122"/>
              </a:rPr>
              <a:t>='M';</a:t>
            </a:r>
          </a:p>
          <a:p>
            <a:pPr marL="342900" indent="-342900" algn="just" eaLnBrk="0" hangingPunct="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ea typeface="黑体" pitchFamily="49" charset="-122"/>
              </a:rPr>
              <a:t>p-&gt;score</a:t>
            </a:r>
            <a:r>
              <a:rPr lang="en-US" altLang="zh-CN" sz="3200">
                <a:ea typeface="黑体" pitchFamily="49" charset="-122"/>
              </a:rPr>
              <a:t>=89.5;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395271" name="AutoShape 7"/>
          <p:cNvSpPr>
            <a:spLocks noChangeArrowheads="1"/>
          </p:cNvSpPr>
          <p:nvPr/>
        </p:nvSpPr>
        <p:spPr bwMode="auto">
          <a:xfrm>
            <a:off x="1835150" y="3429000"/>
            <a:ext cx="360363" cy="574675"/>
          </a:xfrm>
          <a:prstGeom prst="upDownArrow">
            <a:avLst>
              <a:gd name="adj1" fmla="val 50000"/>
              <a:gd name="adj2" fmla="val 31894"/>
            </a:avLst>
          </a:prstGeom>
          <a:solidFill>
            <a:srgbClr val="00FFCC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284663" y="2676525"/>
            <a:ext cx="4032250" cy="1473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struct </a:t>
            </a:r>
            <a:r>
              <a:rPr lang="en-US" altLang="zh-CN">
                <a:solidFill>
                  <a:srgbClr val="0000FF"/>
                </a:solidFill>
              </a:rPr>
              <a:t>student</a:t>
            </a:r>
            <a:r>
              <a:rPr lang="en-US" altLang="zh-CN"/>
              <a:t> stu_1;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struct </a:t>
            </a:r>
            <a:r>
              <a:rPr lang="en-US" altLang="zh-CN">
                <a:solidFill>
                  <a:srgbClr val="0000FF"/>
                </a:solidFill>
              </a:rPr>
              <a:t>student</a:t>
            </a:r>
            <a:r>
              <a:rPr lang="en-US" altLang="zh-CN"/>
              <a:t>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/>
              <a:t>p;</a:t>
            </a:r>
          </a:p>
          <a:p>
            <a:pPr algn="l"/>
            <a:r>
              <a:rPr lang="en-US" altLang="zh-CN"/>
              <a:t>p=&amp;stu_1;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/>
      <p:bldP spid="3952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C语言程序设计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16F32F-0D68-4DBA-A13F-48579C2C51A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-57150"/>
            <a:ext cx="7543800" cy="792163"/>
          </a:xfrm>
        </p:spPr>
        <p:txBody>
          <a:bodyPr/>
          <a:lstStyle/>
          <a:p>
            <a:r>
              <a:rPr lang="zh-CN" altLang="en-US" smtClean="0"/>
              <a:t>指向结构体类型数据的指针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424863" cy="56880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000" smtClean="0"/>
              <a:t>指向结构体数组的指针变量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>
                <a:solidFill>
                  <a:srgbClr val="FF0000"/>
                </a:solidFill>
              </a:rPr>
              <a:t>struct </a:t>
            </a:r>
            <a:r>
              <a:rPr lang="en-US" altLang="zh-CN" sz="3000" smtClean="0">
                <a:solidFill>
                  <a:srgbClr val="0000FF"/>
                </a:solidFill>
              </a:rPr>
              <a:t>student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int num;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char name[20];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char sex;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	float score;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>
                <a:solidFill>
                  <a:srgbClr val="FF0000"/>
                </a:solidFill>
              </a:rPr>
              <a:t>struct </a:t>
            </a:r>
            <a:r>
              <a:rPr lang="en-US" altLang="zh-CN" sz="3000" smtClean="0">
                <a:solidFill>
                  <a:srgbClr val="0000FF"/>
                </a:solidFill>
              </a:rPr>
              <a:t>student</a:t>
            </a:r>
            <a:r>
              <a:rPr lang="en-US" altLang="zh-CN" sz="3000" smtClean="0"/>
              <a:t> stu[3]={{10101,"Li Lin",'M',66},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                             {10102,"Zhang Fun",'M',86},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/>
              <a:t>                             {10104,"Wang Min",'F',90}};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 smtClean="0">
                <a:solidFill>
                  <a:srgbClr val="FF0000"/>
                </a:solidFill>
              </a:rPr>
              <a:t>struct</a:t>
            </a:r>
            <a:r>
              <a:rPr lang="en-US" altLang="zh-CN" sz="3000" smtClean="0"/>
              <a:t> </a:t>
            </a:r>
            <a:r>
              <a:rPr lang="en-US" altLang="zh-CN" sz="3000" smtClean="0">
                <a:solidFill>
                  <a:srgbClr val="0000FF"/>
                </a:solidFill>
              </a:rPr>
              <a:t>student </a:t>
            </a:r>
            <a:r>
              <a:rPr lang="en-US" altLang="zh-CN" sz="3000" smtClean="0">
                <a:solidFill>
                  <a:srgbClr val="CC00CC"/>
                </a:solidFill>
                <a:latin typeface="黑体" pitchFamily="49" charset="-122"/>
              </a:rPr>
              <a:t>*</a:t>
            </a:r>
            <a:r>
              <a:rPr lang="en-US" altLang="zh-CN" sz="3000" smtClean="0">
                <a:solidFill>
                  <a:srgbClr val="CC00CC"/>
                </a:solidFill>
              </a:rPr>
              <a:t>p=stu</a:t>
            </a:r>
            <a:r>
              <a:rPr lang="en-US" altLang="zh-CN" sz="3000" smtClean="0"/>
              <a:t>;</a:t>
            </a:r>
            <a:endParaRPr lang="zh-CN" altLang="en-US" sz="3000" smtClean="0"/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779838" y="1916113"/>
            <a:ext cx="4608512" cy="174625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>
                <a:latin typeface="Tahoma" pitchFamily="34" charset="0"/>
                <a:ea typeface="黑体" pitchFamily="49" charset="-122"/>
              </a:rPr>
              <a:t>定义一个指针变量</a:t>
            </a:r>
            <a:r>
              <a:rPr kumimoji="1" lang="en-US" altLang="zh-CN">
                <a:latin typeface="Tahoma" pitchFamily="34" charset="0"/>
              </a:rPr>
              <a:t>p，</a:t>
            </a:r>
            <a:r>
              <a:rPr kumimoji="1" lang="zh-CN" altLang="en-US">
                <a:latin typeface="Tahoma" pitchFamily="34" charset="0"/>
                <a:ea typeface="黑体" pitchFamily="49" charset="-122"/>
              </a:rPr>
              <a:t>指向一个</a:t>
            </a:r>
            <a:r>
              <a:rPr kumimoji="1" lang="en-US" altLang="zh-CN">
                <a:latin typeface="Tahoma" pitchFamily="34" charset="0"/>
              </a:rPr>
              <a:t>struct student</a:t>
            </a:r>
            <a:r>
              <a:rPr kumimoji="1" lang="zh-CN" altLang="en-US">
                <a:latin typeface="Tahoma" pitchFamily="34" charset="0"/>
                <a:ea typeface="黑体" pitchFamily="49" charset="-122"/>
              </a:rPr>
              <a:t>类型的数组</a:t>
            </a:r>
            <a:r>
              <a:rPr kumimoji="1" lang="en-US" altLang="zh-CN">
                <a:latin typeface="Tahoma" pitchFamily="34" charset="0"/>
              </a:rPr>
              <a:t>stu</a:t>
            </a:r>
            <a:r>
              <a:rPr kumimoji="1" lang="zh-CN" altLang="en-US">
                <a:latin typeface="Tahoma" pitchFamily="34" charset="0"/>
              </a:rPr>
              <a:t>。</a:t>
            </a:r>
            <a:r>
              <a:rPr kumimoji="1" lang="en-US" altLang="zh-CN">
                <a:latin typeface="Tahoma" pitchFamily="34" charset="0"/>
              </a:rPr>
              <a:t>p</a:t>
            </a:r>
            <a:r>
              <a:rPr kumimoji="1" lang="zh-CN" altLang="en-US">
                <a:latin typeface="Tahoma" pitchFamily="34" charset="0"/>
                <a:ea typeface="黑体" pitchFamily="49" charset="-122"/>
              </a:rPr>
              <a:t>中存放</a:t>
            </a:r>
            <a:r>
              <a:rPr kumimoji="1" lang="en-US" altLang="zh-CN">
                <a:latin typeface="Tahoma" pitchFamily="34" charset="0"/>
              </a:rPr>
              <a:t>stu[0]</a:t>
            </a:r>
            <a:r>
              <a:rPr kumimoji="1" lang="zh-CN" altLang="en-US">
                <a:latin typeface="Tahoma" pitchFamily="34" charset="0"/>
                <a:ea typeface="黑体" pitchFamily="49" charset="-122"/>
              </a:rPr>
              <a:t>的首地址</a:t>
            </a:r>
            <a:r>
              <a:rPr kumimoji="1" lang="zh-CN" altLang="en-US">
                <a:latin typeface="Tahoma" pitchFamily="34" charset="0"/>
              </a:rPr>
              <a:t>。</a:t>
            </a:r>
            <a:endParaRPr kumimoji="1" lang="zh-CN" altLang="en-US" b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C语言程序设计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27886A-9514-4069-A95F-F34A355AF089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-82550"/>
            <a:ext cx="8066087" cy="865188"/>
          </a:xfrm>
        </p:spPr>
        <p:txBody>
          <a:bodyPr/>
          <a:lstStyle/>
          <a:p>
            <a:r>
              <a:rPr lang="zh-CN" altLang="en-US" smtClean="0"/>
              <a:t>指向结构体类型数据的指针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439261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800" smtClean="0"/>
              <a:t>指向结构体数组的指针变量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0000"/>
                </a:solidFill>
              </a:rPr>
              <a:t>struct </a:t>
            </a:r>
            <a:r>
              <a:rPr lang="en-US" altLang="zh-CN" sz="3200" smtClean="0">
                <a:solidFill>
                  <a:srgbClr val="0000FF"/>
                </a:solidFill>
              </a:rPr>
              <a:t>student</a:t>
            </a:r>
            <a:r>
              <a:rPr lang="en-US" altLang="zh-CN" sz="3200" smtClean="0"/>
              <a:t> </a:t>
            </a:r>
            <a:r>
              <a:rPr lang="en-US" altLang="zh-CN" sz="3200" smtClean="0">
                <a:latin typeface="黑体" pitchFamily="49" charset="-122"/>
              </a:rPr>
              <a:t>*</a:t>
            </a:r>
            <a:r>
              <a:rPr lang="en-US" altLang="zh-CN" sz="3200" smtClean="0"/>
              <a:t>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smtClean="0"/>
              <a:t>for(p=stu;p&lt;stu+3;p++)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printf(“%d%s%c%f\n",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                         </a:t>
            </a:r>
            <a:r>
              <a:rPr lang="en-US" altLang="zh-CN" sz="2600" smtClean="0">
                <a:solidFill>
                  <a:srgbClr val="0000FF"/>
                </a:solidFill>
              </a:rPr>
              <a:t>p-&gt;num</a:t>
            </a:r>
            <a:r>
              <a:rPr lang="en-US" altLang="zh-CN" sz="2600" smtClean="0"/>
              <a:t>,</a:t>
            </a:r>
            <a:r>
              <a:rPr lang="en-US" altLang="zh-CN" sz="2600" smtClean="0">
                <a:solidFill>
                  <a:srgbClr val="0000FF"/>
                </a:solidFill>
              </a:rPr>
              <a:t>p-&gt;name</a:t>
            </a:r>
            <a:r>
              <a:rPr lang="en-US" altLang="zh-CN" sz="2600" smtClean="0"/>
              <a:t>,</a:t>
            </a:r>
            <a:r>
              <a:rPr lang="en-US" altLang="zh-CN" sz="2600" smtClean="0">
                <a:solidFill>
                  <a:srgbClr val="0000FF"/>
                </a:solidFill>
              </a:rPr>
              <a:t>p-&gt;sex</a:t>
            </a:r>
            <a:r>
              <a:rPr lang="en-US" altLang="zh-CN" sz="2600" smtClean="0"/>
              <a:t>,</a:t>
            </a:r>
            <a:r>
              <a:rPr lang="en-US" altLang="zh-CN" sz="2600" smtClean="0">
                <a:solidFill>
                  <a:srgbClr val="0000FF"/>
                </a:solidFill>
              </a:rPr>
              <a:t>p-&gt;score</a:t>
            </a:r>
            <a:r>
              <a:rPr lang="en-US" altLang="zh-CN" sz="260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printf(“%d%s%c%f\n”,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                   </a:t>
            </a:r>
            <a:r>
              <a:rPr lang="en-US" altLang="zh-CN" sz="2600" smtClean="0">
                <a:solidFill>
                  <a:srgbClr val="0000FF"/>
                </a:solidFill>
              </a:rPr>
              <a:t>(</a:t>
            </a:r>
            <a:r>
              <a:rPr lang="en-US" altLang="zh-CN" sz="2600" smtClean="0">
                <a:solidFill>
                  <a:srgbClr val="0000FF"/>
                </a:solidFill>
                <a:latin typeface="黑体" pitchFamily="49" charset="-122"/>
              </a:rPr>
              <a:t>*</a:t>
            </a:r>
            <a:r>
              <a:rPr lang="en-US" altLang="zh-CN" sz="2600" smtClean="0">
                <a:solidFill>
                  <a:srgbClr val="0000FF"/>
                </a:solidFill>
              </a:rPr>
              <a:t>p).num</a:t>
            </a:r>
            <a:r>
              <a:rPr lang="en-US" altLang="zh-CN" sz="2600" smtClean="0"/>
              <a:t>, </a:t>
            </a:r>
            <a:r>
              <a:rPr lang="en-US" altLang="zh-CN" sz="2600" smtClean="0">
                <a:solidFill>
                  <a:srgbClr val="0000FF"/>
                </a:solidFill>
              </a:rPr>
              <a:t>(</a:t>
            </a:r>
            <a:r>
              <a:rPr lang="en-US" altLang="zh-CN" sz="2600" smtClean="0">
                <a:solidFill>
                  <a:srgbClr val="0000FF"/>
                </a:solidFill>
                <a:latin typeface="黑体" pitchFamily="49" charset="-122"/>
              </a:rPr>
              <a:t>*</a:t>
            </a:r>
            <a:r>
              <a:rPr lang="en-US" altLang="zh-CN" sz="2600" smtClean="0">
                <a:solidFill>
                  <a:srgbClr val="0000FF"/>
                </a:solidFill>
              </a:rPr>
              <a:t>p).name</a:t>
            </a:r>
            <a:r>
              <a:rPr lang="en-US" altLang="zh-CN" sz="2600" smtClean="0"/>
              <a:t>, </a:t>
            </a:r>
            <a:r>
              <a:rPr lang="en-US" altLang="zh-CN" sz="2600" smtClean="0">
                <a:solidFill>
                  <a:srgbClr val="0000FF"/>
                </a:solidFill>
              </a:rPr>
              <a:t>(</a:t>
            </a:r>
            <a:r>
              <a:rPr lang="en-US" altLang="zh-CN" sz="2600" smtClean="0">
                <a:solidFill>
                  <a:srgbClr val="0000FF"/>
                </a:solidFill>
                <a:latin typeface="黑体" pitchFamily="49" charset="-122"/>
              </a:rPr>
              <a:t>*</a:t>
            </a:r>
            <a:r>
              <a:rPr lang="en-US" altLang="zh-CN" sz="2600" smtClean="0">
                <a:solidFill>
                  <a:srgbClr val="0000FF"/>
                </a:solidFill>
              </a:rPr>
              <a:t>p).sex</a:t>
            </a:r>
            <a:r>
              <a:rPr lang="en-US" altLang="zh-CN" sz="2600" smtClean="0"/>
              <a:t>, </a:t>
            </a:r>
            <a:r>
              <a:rPr lang="en-US" altLang="zh-CN" sz="2600" smtClean="0">
                <a:solidFill>
                  <a:srgbClr val="0000FF"/>
                </a:solidFill>
              </a:rPr>
              <a:t>(</a:t>
            </a:r>
            <a:r>
              <a:rPr lang="en-US" altLang="zh-CN" sz="2600" smtClean="0">
                <a:solidFill>
                  <a:srgbClr val="0000FF"/>
                </a:solidFill>
                <a:latin typeface="黑体" pitchFamily="49" charset="-122"/>
              </a:rPr>
              <a:t>*</a:t>
            </a:r>
            <a:r>
              <a:rPr lang="en-US" altLang="zh-CN" sz="2600" smtClean="0">
                <a:solidFill>
                  <a:srgbClr val="0000FF"/>
                </a:solidFill>
              </a:rPr>
              <a:t>p).score</a:t>
            </a:r>
            <a:r>
              <a:rPr lang="en-US" altLang="zh-CN" sz="260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printf(“%d%s%c%f\n",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                   </a:t>
            </a:r>
            <a:r>
              <a:rPr lang="en-US" altLang="zh-CN" sz="2600" smtClean="0">
                <a:solidFill>
                  <a:srgbClr val="0000FF"/>
                </a:solidFill>
              </a:rPr>
              <a:t>stu[i].num</a:t>
            </a:r>
            <a:r>
              <a:rPr lang="en-US" altLang="zh-CN" sz="2600" smtClean="0"/>
              <a:t>,</a:t>
            </a:r>
            <a:r>
              <a:rPr lang="en-US" altLang="zh-CN" sz="2600" smtClean="0">
                <a:solidFill>
                  <a:srgbClr val="0000FF"/>
                </a:solidFill>
              </a:rPr>
              <a:t>stu[i].name</a:t>
            </a:r>
            <a:r>
              <a:rPr lang="en-US" altLang="zh-CN" sz="2600" smtClean="0"/>
              <a:t>,</a:t>
            </a:r>
            <a:r>
              <a:rPr lang="en-US" altLang="zh-CN" sz="2600" smtClean="0">
                <a:solidFill>
                  <a:srgbClr val="0000FF"/>
                </a:solidFill>
              </a:rPr>
              <a:t>stu[i].sex</a:t>
            </a:r>
            <a:r>
              <a:rPr lang="en-US" altLang="zh-CN" sz="2600" smtClean="0"/>
              <a:t>,</a:t>
            </a:r>
            <a:r>
              <a:rPr lang="en-US" altLang="zh-CN" sz="2600" smtClean="0">
                <a:solidFill>
                  <a:srgbClr val="0000FF"/>
                </a:solidFill>
              </a:rPr>
              <a:t>stu[i].score)</a:t>
            </a:r>
            <a:r>
              <a:rPr lang="en-US" altLang="zh-CN" sz="2600" smtClean="0"/>
              <a:t>;</a:t>
            </a:r>
            <a:endParaRPr lang="zh-CN" altLang="en-US" sz="2600" smtClean="0"/>
          </a:p>
        </p:txBody>
      </p:sp>
      <p:sp>
        <p:nvSpPr>
          <p:cNvPr id="397317" name="AutoShape 5"/>
          <p:cNvSpPr>
            <a:spLocks noChangeArrowheads="1"/>
          </p:cNvSpPr>
          <p:nvPr/>
        </p:nvSpPr>
        <p:spPr bwMode="auto">
          <a:xfrm>
            <a:off x="5148263" y="3284538"/>
            <a:ext cx="287337" cy="433387"/>
          </a:xfrm>
          <a:prstGeom prst="upDownArrow">
            <a:avLst>
              <a:gd name="adj1" fmla="val 50000"/>
              <a:gd name="adj2" fmla="val 30166"/>
            </a:avLst>
          </a:prstGeom>
          <a:solidFill>
            <a:srgbClr val="00FFCC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8" name="AutoShape 6"/>
          <p:cNvSpPr>
            <a:spLocks noChangeArrowheads="1"/>
          </p:cNvSpPr>
          <p:nvPr/>
        </p:nvSpPr>
        <p:spPr bwMode="auto">
          <a:xfrm>
            <a:off x="5148263" y="4149725"/>
            <a:ext cx="287337" cy="433388"/>
          </a:xfrm>
          <a:prstGeom prst="upDownArrow">
            <a:avLst>
              <a:gd name="adj1" fmla="val 50000"/>
              <a:gd name="adj2" fmla="val 30166"/>
            </a:avLst>
          </a:prstGeom>
          <a:solidFill>
            <a:srgbClr val="00FFCC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9" name="Text Box 7"/>
          <p:cNvSpPr txBox="1">
            <a:spLocks noChangeArrowheads="1"/>
          </p:cNvSpPr>
          <p:nvPr/>
        </p:nvSpPr>
        <p:spPr bwMode="auto">
          <a:xfrm>
            <a:off x="323850" y="5084763"/>
            <a:ext cx="8459788" cy="10160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latin typeface="黑体" pitchFamily="49" charset="-122"/>
                <a:ea typeface="黑体" pitchFamily="49" charset="-122"/>
              </a:rPr>
              <a:t>开始时，</a:t>
            </a:r>
            <a:r>
              <a:rPr kumimoji="1" lang="en-US" altLang="zh-CN">
                <a:ea typeface="黑体" pitchFamily="49" charset="-122"/>
              </a:rPr>
              <a:t>p</a:t>
            </a:r>
            <a:r>
              <a:rPr kumimoji="1" lang="zh-CN" altLang="en-US">
                <a:latin typeface="黑体" pitchFamily="49" charset="-122"/>
                <a:ea typeface="黑体" pitchFamily="49" charset="-122"/>
              </a:rPr>
              <a:t>指向</a:t>
            </a:r>
            <a:r>
              <a:rPr kumimoji="1" lang="en-US" altLang="zh-CN">
                <a:ea typeface="黑体" pitchFamily="49" charset="-122"/>
              </a:rPr>
              <a:t>stu[0]</a:t>
            </a:r>
            <a:r>
              <a:rPr kumimoji="1" lang="en-US" altLang="zh-CN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>
                <a:latin typeface="黑体" pitchFamily="49" charset="-122"/>
                <a:ea typeface="黑体" pitchFamily="49" charset="-122"/>
              </a:rPr>
              <a:t>执行</a:t>
            </a:r>
            <a:r>
              <a:rPr kumimoji="1" lang="en-US" altLang="zh-CN">
                <a:ea typeface="黑体" pitchFamily="49" charset="-122"/>
              </a:rPr>
              <a:t>p++</a:t>
            </a:r>
            <a:r>
              <a:rPr kumimoji="1" lang="zh-CN" altLang="en-US">
                <a:latin typeface="黑体" pitchFamily="49" charset="-122"/>
                <a:ea typeface="黑体" pitchFamily="49" charset="-122"/>
              </a:rPr>
              <a:t>后</a:t>
            </a:r>
            <a:r>
              <a:rPr kumimoji="1" lang="en-US" altLang="zh-CN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>
                <a:ea typeface="黑体" pitchFamily="49" charset="-122"/>
              </a:rPr>
              <a:t>p</a:t>
            </a:r>
            <a:r>
              <a:rPr kumimoji="1" lang="zh-CN" altLang="en-US">
                <a:latin typeface="黑体" pitchFamily="49" charset="-122"/>
                <a:ea typeface="黑体" pitchFamily="49" charset="-122"/>
              </a:rPr>
              <a:t>指向</a:t>
            </a:r>
            <a:r>
              <a:rPr kumimoji="1" lang="en-US" altLang="zh-CN">
                <a:ea typeface="黑体" pitchFamily="49" charset="-122"/>
              </a:rPr>
              <a:t>stu[1]</a:t>
            </a:r>
            <a:r>
              <a:rPr kumimoji="1" lang="en-US" altLang="zh-CN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>
                <a:latin typeface="黑体" pitchFamily="49" charset="-122"/>
                <a:ea typeface="黑体" pitchFamily="49" charset="-122"/>
              </a:rPr>
              <a:t>再执行</a:t>
            </a:r>
            <a:r>
              <a:rPr kumimoji="1" lang="en-US" altLang="zh-CN">
                <a:ea typeface="黑体" pitchFamily="49" charset="-122"/>
              </a:rPr>
              <a:t>p++</a:t>
            </a:r>
            <a:r>
              <a:rPr kumimoji="1" lang="zh-CN" altLang="en-US">
                <a:latin typeface="黑体" pitchFamily="49" charset="-122"/>
                <a:ea typeface="黑体" pitchFamily="49" charset="-122"/>
              </a:rPr>
              <a:t>后，</a:t>
            </a:r>
            <a:r>
              <a:rPr kumimoji="1" lang="en-US" altLang="zh-CN">
                <a:ea typeface="黑体" pitchFamily="49" charset="-122"/>
              </a:rPr>
              <a:t>p</a:t>
            </a:r>
            <a:r>
              <a:rPr kumimoji="1" lang="zh-CN" altLang="en-US">
                <a:latin typeface="黑体" pitchFamily="49" charset="-122"/>
                <a:ea typeface="黑体" pitchFamily="49" charset="-122"/>
              </a:rPr>
              <a:t>指向</a:t>
            </a:r>
            <a:r>
              <a:rPr kumimoji="1" lang="en-US" altLang="zh-CN">
                <a:ea typeface="黑体" pitchFamily="49" charset="-122"/>
              </a:rPr>
              <a:t>stu[2]</a:t>
            </a:r>
            <a:endParaRPr kumimoji="1"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nimBg="1"/>
      <p:bldP spid="397318" grpId="0" animBg="1"/>
      <p:bldP spid="39731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1624</Words>
  <Application>Microsoft Office PowerPoint</Application>
  <PresentationFormat>全屏显示(4:3)</PresentationFormat>
  <Paragraphs>316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结构体数组</vt:lpstr>
      <vt:lpstr>结构体数组</vt:lpstr>
      <vt:lpstr>结构体数组应用举例</vt:lpstr>
      <vt:lpstr>9.3 结构体数组练习</vt:lpstr>
      <vt:lpstr>指向结构体类型数据的指针</vt:lpstr>
      <vt:lpstr>指向结构体类型数据的指针</vt:lpstr>
      <vt:lpstr>指向结构体类型数据的指针</vt:lpstr>
      <vt:lpstr>指向结构体类型数据的指针</vt:lpstr>
      <vt:lpstr>指向结构体类型数据的指针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结构体数组</dc:title>
  <dc:creator>hgxy1</dc:creator>
  <cp:lastModifiedBy>hgxy1</cp:lastModifiedBy>
  <cp:revision>1</cp:revision>
  <dcterms:created xsi:type="dcterms:W3CDTF">2020-03-30T08:29:29Z</dcterms:created>
  <dcterms:modified xsi:type="dcterms:W3CDTF">2020-03-30T08:32:56Z</dcterms:modified>
</cp:coreProperties>
</file>