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0157F-51E4-4A4D-828E-65F2E79A398A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632D4-672B-44E8-A47A-9D721F064B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30DD04F-43E8-4E3F-924C-A33D3F80B823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EE68D83-6D88-4910-B591-91841FC3A5FC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8B8E3E1-5591-48D5-8B3B-2AE39F025B62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80FCDF-FB74-4610-8A91-BD67F6184E78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17D8-A042-4FCD-B9D1-3A97A254D07C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EA46-5105-4351-A7A6-30A5028B3B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17D8-A042-4FCD-B9D1-3A97A254D07C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EA46-5105-4351-A7A6-30A5028B3B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17D8-A042-4FCD-B9D1-3A97A254D07C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EA46-5105-4351-A7A6-30A5028B3B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17D8-A042-4FCD-B9D1-3A97A254D07C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EA46-5105-4351-A7A6-30A5028B3B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17D8-A042-4FCD-B9D1-3A97A254D07C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EA46-5105-4351-A7A6-30A5028B3B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17D8-A042-4FCD-B9D1-3A97A254D07C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EA46-5105-4351-A7A6-30A5028B3B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17D8-A042-4FCD-B9D1-3A97A254D07C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EA46-5105-4351-A7A6-30A5028B3B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17D8-A042-4FCD-B9D1-3A97A254D07C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EA46-5105-4351-A7A6-30A5028B3B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17D8-A042-4FCD-B9D1-3A97A254D07C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EA46-5105-4351-A7A6-30A5028B3B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17D8-A042-4FCD-B9D1-3A97A254D07C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EA46-5105-4351-A7A6-30A5028B3B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17D8-A042-4FCD-B9D1-3A97A254D07C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EA46-5105-4351-A7A6-30A5028B3B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017D8-A042-4FCD-B9D1-3A97A254D07C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6EA46-5105-4351-A7A6-30A5028B3B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file:///D:\TC\TC.EXE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file:///D:\TC\TC.EXE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file:///D:\TC\TC.EXE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file:///D:\TC\TC.EXE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0" y="950913"/>
            <a:ext cx="8829675" cy="378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dirty="0">
                <a:ea typeface="隶书" pitchFamily="49" charset="-122"/>
              </a:rPr>
              <a:t>一级指针变量与一维数组的关系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altLang="zh-CN" sz="2000" dirty="0" err="1">
                <a:ea typeface="隶书" pitchFamily="49" charset="-122"/>
              </a:rPr>
              <a:t>int</a:t>
            </a:r>
            <a:r>
              <a:rPr lang="en-US" altLang="zh-CN" sz="2000" dirty="0">
                <a:ea typeface="隶书" pitchFamily="49" charset="-122"/>
              </a:rPr>
              <a:t>  *p   </a:t>
            </a:r>
            <a:r>
              <a:rPr lang="zh-CN" altLang="en-US" sz="2000" dirty="0">
                <a:ea typeface="隶书" pitchFamily="49" charset="-122"/>
              </a:rPr>
              <a:t>与  </a:t>
            </a:r>
            <a:r>
              <a:rPr lang="en-US" altLang="zh-CN" sz="2000" dirty="0" err="1">
                <a:ea typeface="隶书" pitchFamily="49" charset="-122"/>
              </a:rPr>
              <a:t>int</a:t>
            </a:r>
            <a:r>
              <a:rPr lang="en-US" altLang="zh-CN" sz="2000" dirty="0">
                <a:ea typeface="隶书" pitchFamily="49" charset="-122"/>
              </a:rPr>
              <a:t>  q[10]          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zh-CN" sz="2000" dirty="0">
                <a:ea typeface="隶书" pitchFamily="49" charset="-122"/>
              </a:rPr>
              <a:t>数组名是指针（地址）</a:t>
            </a:r>
            <a:r>
              <a:rPr lang="zh-CN" altLang="zh-CN" sz="2000" dirty="0">
                <a:solidFill>
                  <a:srgbClr val="0000FF"/>
                </a:solidFill>
                <a:ea typeface="隶书" pitchFamily="49" charset="-122"/>
              </a:rPr>
              <a:t>常量</a:t>
            </a:r>
            <a:endParaRPr lang="zh-CN" altLang="zh-CN" sz="2000" dirty="0">
              <a:ea typeface="隶书" pitchFamily="49" charset="-122"/>
            </a:endParaRP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en-US" altLang="zh-CN" sz="2000" dirty="0">
                <a:ea typeface="隶书" pitchFamily="49" charset="-122"/>
              </a:rPr>
              <a:t>p=q;   </a:t>
            </a:r>
            <a:r>
              <a:rPr lang="en-US" altLang="zh-CN" sz="2000" dirty="0" err="1">
                <a:ea typeface="隶书" pitchFamily="49" charset="-122"/>
              </a:rPr>
              <a:t>p+i</a:t>
            </a:r>
            <a:r>
              <a:rPr lang="en-US" altLang="zh-CN" sz="2000" dirty="0">
                <a:ea typeface="隶书" pitchFamily="49" charset="-122"/>
              </a:rPr>
              <a:t> </a:t>
            </a:r>
            <a:r>
              <a:rPr lang="zh-CN" altLang="zh-CN" sz="2000" dirty="0">
                <a:ea typeface="隶书" pitchFamily="49" charset="-122"/>
              </a:rPr>
              <a:t>是</a:t>
            </a:r>
            <a:r>
              <a:rPr lang="en-US" altLang="zh-CN" sz="2000" dirty="0">
                <a:ea typeface="隶书" pitchFamily="49" charset="-122"/>
              </a:rPr>
              <a:t>q[</a:t>
            </a:r>
            <a:r>
              <a:rPr lang="en-US" altLang="zh-CN" sz="2000" dirty="0" err="1">
                <a:ea typeface="隶书" pitchFamily="49" charset="-122"/>
              </a:rPr>
              <a:t>i</a:t>
            </a:r>
            <a:r>
              <a:rPr lang="en-US" altLang="zh-CN" sz="2000" dirty="0">
                <a:ea typeface="隶书" pitchFamily="49" charset="-122"/>
              </a:rPr>
              <a:t>]</a:t>
            </a:r>
            <a:r>
              <a:rPr lang="zh-CN" altLang="zh-CN" sz="2000" dirty="0">
                <a:ea typeface="隶书" pitchFamily="49" charset="-122"/>
              </a:rPr>
              <a:t>的地址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zh-CN" sz="2000" dirty="0">
                <a:ea typeface="隶书" pitchFamily="49" charset="-122"/>
              </a:rPr>
              <a:t>数组元素的表示方法:</a:t>
            </a:r>
            <a:r>
              <a:rPr lang="zh-CN" altLang="zh-CN" sz="2000" dirty="0">
                <a:solidFill>
                  <a:srgbClr val="0000FF"/>
                </a:solidFill>
                <a:ea typeface="隶书" pitchFamily="49" charset="-122"/>
              </a:rPr>
              <a:t>下标法</a:t>
            </a:r>
            <a:r>
              <a:rPr lang="zh-CN" altLang="en-US" sz="2000" dirty="0">
                <a:ea typeface="隶书" pitchFamily="49" charset="-122"/>
              </a:rPr>
              <a:t>和</a:t>
            </a:r>
            <a:r>
              <a:rPr lang="zh-CN" altLang="zh-CN" sz="2000" dirty="0">
                <a:solidFill>
                  <a:srgbClr val="0000FF"/>
                </a:solidFill>
                <a:ea typeface="隶书" pitchFamily="49" charset="-122"/>
              </a:rPr>
              <a:t>指针法</a:t>
            </a:r>
            <a:r>
              <a:rPr lang="zh-CN" altLang="zh-CN" sz="2000" dirty="0">
                <a:ea typeface="隶书" pitchFamily="49" charset="-122"/>
              </a:rPr>
              <a:t>，   即若</a:t>
            </a:r>
            <a:r>
              <a:rPr lang="en-US" altLang="zh-CN" sz="2000" dirty="0">
                <a:ea typeface="隶书" pitchFamily="49" charset="-122"/>
              </a:rPr>
              <a:t>p=q,                    </a:t>
            </a:r>
            <a:r>
              <a:rPr lang="zh-CN" altLang="zh-CN" sz="2000" dirty="0">
                <a:ea typeface="隶书" pitchFamily="49" charset="-122"/>
              </a:rPr>
              <a:t>则       </a:t>
            </a:r>
            <a:r>
              <a:rPr lang="en-US" altLang="zh-CN" sz="2000" dirty="0">
                <a:solidFill>
                  <a:srgbClr val="0000FF"/>
                </a:solidFill>
                <a:ea typeface="隶书" pitchFamily="49" charset="-122"/>
              </a:rPr>
              <a:t>p[</a:t>
            </a:r>
            <a:r>
              <a:rPr lang="en-US" altLang="zh-CN" sz="2000" dirty="0" err="1">
                <a:solidFill>
                  <a:srgbClr val="0000FF"/>
                </a:solidFill>
                <a:ea typeface="隶书" pitchFamily="49" charset="-122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ea typeface="隶书" pitchFamily="49" charset="-122"/>
              </a:rPr>
              <a:t>] </a:t>
            </a:r>
            <a:r>
              <a:rPr lang="en-US" altLang="zh-CN" sz="2000" dirty="0">
                <a:solidFill>
                  <a:srgbClr val="0000FF"/>
                </a:solidFill>
                <a:ea typeface="隶书" pitchFamily="49" charset="-122"/>
                <a:sym typeface="Symbol" pitchFamily="18" charset="2"/>
              </a:rPr>
              <a:t></a:t>
            </a:r>
            <a:r>
              <a:rPr lang="en-US" altLang="zh-CN" sz="2000" dirty="0">
                <a:solidFill>
                  <a:srgbClr val="0000FF"/>
                </a:solidFill>
                <a:ea typeface="隶书" pitchFamily="49" charset="-122"/>
              </a:rPr>
              <a:t> q[</a:t>
            </a:r>
            <a:r>
              <a:rPr lang="en-US" altLang="zh-CN" sz="2000" dirty="0" err="1">
                <a:solidFill>
                  <a:srgbClr val="0000FF"/>
                </a:solidFill>
                <a:ea typeface="隶书" pitchFamily="49" charset="-122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ea typeface="隶书" pitchFamily="49" charset="-122"/>
              </a:rPr>
              <a:t>] </a:t>
            </a:r>
            <a:r>
              <a:rPr lang="en-US" altLang="zh-CN" sz="2000" dirty="0">
                <a:solidFill>
                  <a:srgbClr val="0000FF"/>
                </a:solidFill>
                <a:ea typeface="隶书" pitchFamily="49" charset="-122"/>
                <a:sym typeface="Symbol" pitchFamily="18" charset="2"/>
              </a:rPr>
              <a:t></a:t>
            </a:r>
            <a:r>
              <a:rPr lang="en-US" altLang="zh-CN" sz="2000" dirty="0">
                <a:solidFill>
                  <a:srgbClr val="0000FF"/>
                </a:solidFill>
                <a:ea typeface="隶书" pitchFamily="49" charset="-122"/>
              </a:rPr>
              <a:t> *(</a:t>
            </a:r>
            <a:r>
              <a:rPr lang="en-US" altLang="zh-CN" sz="2000" dirty="0" err="1">
                <a:solidFill>
                  <a:srgbClr val="0000FF"/>
                </a:solidFill>
                <a:ea typeface="隶书" pitchFamily="49" charset="-122"/>
              </a:rPr>
              <a:t>p+i</a:t>
            </a:r>
            <a:r>
              <a:rPr lang="en-US" altLang="zh-CN" sz="2000" dirty="0">
                <a:solidFill>
                  <a:srgbClr val="0000FF"/>
                </a:solidFill>
                <a:ea typeface="隶书" pitchFamily="49" charset="-122"/>
              </a:rPr>
              <a:t>) </a:t>
            </a:r>
            <a:r>
              <a:rPr lang="en-US" altLang="zh-CN" sz="2000" dirty="0">
                <a:solidFill>
                  <a:srgbClr val="0000FF"/>
                </a:solidFill>
                <a:ea typeface="隶书" pitchFamily="49" charset="-122"/>
                <a:sym typeface="Symbol" pitchFamily="18" charset="2"/>
              </a:rPr>
              <a:t></a:t>
            </a:r>
            <a:r>
              <a:rPr lang="en-US" altLang="zh-CN" sz="2000" dirty="0">
                <a:solidFill>
                  <a:srgbClr val="0000FF"/>
                </a:solidFill>
                <a:ea typeface="隶书" pitchFamily="49" charset="-122"/>
              </a:rPr>
              <a:t> *(</a:t>
            </a:r>
            <a:r>
              <a:rPr lang="en-US" altLang="zh-CN" sz="2000" dirty="0" err="1">
                <a:solidFill>
                  <a:srgbClr val="0000FF"/>
                </a:solidFill>
                <a:ea typeface="隶书" pitchFamily="49" charset="-122"/>
              </a:rPr>
              <a:t>q+i</a:t>
            </a:r>
            <a:r>
              <a:rPr lang="en-US" altLang="zh-CN" sz="2000" dirty="0">
                <a:solidFill>
                  <a:srgbClr val="0000FF"/>
                </a:solidFill>
                <a:ea typeface="隶书" pitchFamily="49" charset="-122"/>
              </a:rPr>
              <a:t>)</a:t>
            </a:r>
            <a:r>
              <a:rPr lang="en-US" altLang="zh-CN" sz="2000" dirty="0">
                <a:ea typeface="隶书" pitchFamily="49" charset="-122"/>
              </a:rPr>
              <a:t> 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zh-CN" sz="2000" dirty="0">
                <a:solidFill>
                  <a:srgbClr val="0000FF"/>
                </a:solidFill>
                <a:ea typeface="隶书" pitchFamily="49" charset="-122"/>
              </a:rPr>
              <a:t>形参数组</a:t>
            </a:r>
            <a:r>
              <a:rPr lang="zh-CN" altLang="zh-CN" sz="2000" dirty="0">
                <a:ea typeface="隶书" pitchFamily="49" charset="-122"/>
              </a:rPr>
              <a:t>实质上是</a:t>
            </a:r>
            <a:r>
              <a:rPr lang="zh-CN" altLang="zh-CN" sz="2000" dirty="0">
                <a:solidFill>
                  <a:schemeClr val="accent2"/>
                </a:solidFill>
                <a:ea typeface="隶书" pitchFamily="49" charset="-122"/>
              </a:rPr>
              <a:t>指针变量</a:t>
            </a:r>
            <a:r>
              <a:rPr lang="zh-CN" altLang="zh-CN" sz="2000" dirty="0">
                <a:ea typeface="隶书" pitchFamily="49" charset="-122"/>
              </a:rPr>
              <a:t>，即</a:t>
            </a:r>
            <a:r>
              <a:rPr lang="en-US" altLang="zh-CN" sz="2000" dirty="0" err="1">
                <a:solidFill>
                  <a:srgbClr val="0000FF"/>
                </a:solidFill>
                <a:ea typeface="隶书" pitchFamily="49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隶书" pitchFamily="49" charset="-122"/>
              </a:rPr>
              <a:t>  q[ ] </a:t>
            </a:r>
            <a:r>
              <a:rPr lang="en-US" altLang="zh-CN" sz="2000" dirty="0">
                <a:solidFill>
                  <a:srgbClr val="0000FF"/>
                </a:solidFill>
                <a:ea typeface="隶书" pitchFamily="49" charset="-122"/>
                <a:sym typeface="Symbol" pitchFamily="18" charset="2"/>
              </a:rPr>
              <a:t> </a:t>
            </a:r>
            <a:r>
              <a:rPr lang="en-US" altLang="zh-CN" sz="2000" dirty="0" err="1">
                <a:solidFill>
                  <a:srgbClr val="0000FF"/>
                </a:solidFill>
                <a:ea typeface="隶书" pitchFamily="49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隶书" pitchFamily="49" charset="-122"/>
              </a:rPr>
              <a:t> *q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zh-CN" sz="2000" dirty="0">
                <a:ea typeface="隶书" pitchFamily="49" charset="-122"/>
              </a:rPr>
              <a:t>在定义指针变量（不是形参）时，</a:t>
            </a:r>
            <a:r>
              <a:rPr lang="zh-CN" altLang="en-US" sz="1800" dirty="0">
                <a:ea typeface="隶书" pitchFamily="49" charset="-122"/>
              </a:rPr>
              <a:t>不能</a:t>
            </a:r>
            <a:r>
              <a:rPr lang="zh-CN" altLang="zh-CN" sz="1800" dirty="0">
                <a:ea typeface="隶书" pitchFamily="49" charset="-122"/>
              </a:rPr>
              <a:t>把</a:t>
            </a:r>
            <a:r>
              <a:rPr lang="en-US" altLang="zh-CN" sz="1800" dirty="0" err="1">
                <a:ea typeface="隶书" pitchFamily="49" charset="-122"/>
              </a:rPr>
              <a:t>int</a:t>
            </a:r>
            <a:r>
              <a:rPr lang="en-US" altLang="zh-CN" sz="1800" dirty="0">
                <a:ea typeface="隶书" pitchFamily="49" charset="-122"/>
              </a:rPr>
              <a:t>  *p  </a:t>
            </a:r>
            <a:r>
              <a:rPr lang="zh-CN" altLang="zh-CN" sz="1800" dirty="0">
                <a:ea typeface="隶书" pitchFamily="49" charset="-122"/>
              </a:rPr>
              <a:t>写成</a:t>
            </a:r>
            <a:r>
              <a:rPr lang="en-US" altLang="zh-CN" sz="1800" dirty="0" err="1">
                <a:ea typeface="隶书" pitchFamily="49" charset="-122"/>
              </a:rPr>
              <a:t>int</a:t>
            </a:r>
            <a:r>
              <a:rPr lang="en-US" altLang="zh-CN" sz="1800" dirty="0">
                <a:ea typeface="隶书" pitchFamily="49" charset="-122"/>
              </a:rPr>
              <a:t>  p[];</a:t>
            </a:r>
            <a:endParaRPr lang="en-US" altLang="zh-CN" sz="2000" dirty="0">
              <a:ea typeface="隶书" pitchFamily="49" charset="-122"/>
            </a:endParaRP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zh-CN" sz="2000" dirty="0">
                <a:ea typeface="隶书" pitchFamily="49" charset="-122"/>
              </a:rPr>
              <a:t>系统只给</a:t>
            </a:r>
            <a:r>
              <a:rPr lang="en-US" altLang="zh-CN" sz="2000" dirty="0">
                <a:ea typeface="隶书" pitchFamily="49" charset="-122"/>
              </a:rPr>
              <a:t>p</a:t>
            </a:r>
            <a:r>
              <a:rPr lang="zh-CN" altLang="zh-CN" sz="2000" dirty="0">
                <a:ea typeface="隶书" pitchFamily="49" charset="-122"/>
              </a:rPr>
              <a:t>分配能保存一个指针值的内存区(</a:t>
            </a:r>
            <a:r>
              <a:rPr lang="zh-CN" altLang="zh-CN" sz="2000" dirty="0" smtClean="0">
                <a:ea typeface="隶书" pitchFamily="49" charset="-122"/>
              </a:rPr>
              <a:t>一般</a:t>
            </a:r>
            <a:r>
              <a:rPr lang="en-US" altLang="zh-CN" sz="2000" dirty="0" smtClean="0">
                <a:ea typeface="隶书" pitchFamily="49" charset="-122"/>
              </a:rPr>
              <a:t>4</a:t>
            </a:r>
            <a:r>
              <a:rPr lang="zh-CN" altLang="zh-CN" sz="2000" dirty="0" smtClean="0">
                <a:ea typeface="隶书" pitchFamily="49" charset="-122"/>
              </a:rPr>
              <a:t>字节</a:t>
            </a:r>
            <a:r>
              <a:rPr lang="zh-CN" altLang="zh-CN" sz="2000" dirty="0">
                <a:ea typeface="隶书" pitchFamily="49" charset="-122"/>
              </a:rPr>
              <a:t>）；而给</a:t>
            </a:r>
            <a:r>
              <a:rPr lang="en-US" altLang="zh-CN" sz="2000" dirty="0">
                <a:ea typeface="隶书" pitchFamily="49" charset="-122"/>
              </a:rPr>
              <a:t>q</a:t>
            </a:r>
            <a:r>
              <a:rPr lang="zh-CN" altLang="zh-CN" sz="2000" dirty="0" smtClean="0">
                <a:ea typeface="隶书" pitchFamily="49" charset="-122"/>
              </a:rPr>
              <a:t>分配</a:t>
            </a:r>
            <a:r>
              <a:rPr lang="en-US" altLang="zh-CN" sz="2000" smtClean="0">
                <a:ea typeface="隶书" pitchFamily="49" charset="-122"/>
              </a:rPr>
              <a:t>4</a:t>
            </a:r>
            <a:r>
              <a:rPr lang="zh-CN" altLang="zh-CN" sz="2000" smtClean="0">
                <a:ea typeface="隶书" pitchFamily="49" charset="-122"/>
              </a:rPr>
              <a:t>*</a:t>
            </a:r>
            <a:r>
              <a:rPr lang="zh-CN" altLang="zh-CN" sz="2000" dirty="0">
                <a:ea typeface="隶书" pitchFamily="49" charset="-122"/>
              </a:rPr>
              <a:t>10字节的内存区</a:t>
            </a:r>
            <a:endParaRPr lang="zh-CN" altLang="en-US" sz="2000" dirty="0">
              <a:ea typeface="隶书" pitchFamily="49" charset="-122"/>
            </a:endParaRP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endParaRPr lang="en-US" altLang="zh-CN" sz="2000" dirty="0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0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0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0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0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05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05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05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05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uiExpand="1" build="p" bldLvl="5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50838" y="171450"/>
            <a:ext cx="330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例 二维数组与指针运算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255588" y="847725"/>
            <a:ext cx="5930900" cy="524192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main()</a:t>
            </a:r>
          </a:p>
          <a:p>
            <a:r>
              <a:rPr lang="en-US" altLang="zh-CN" dirty="0"/>
              <a:t>{   </a:t>
            </a:r>
            <a:r>
              <a:rPr lang="en-US" altLang="zh-CN" dirty="0" err="1"/>
              <a:t>int</a:t>
            </a:r>
            <a:r>
              <a:rPr lang="en-US" altLang="zh-CN" dirty="0"/>
              <a:t> a[3][4]={{1,2,3,4},{3,4,5,6},{5,6,7,8}};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(*p)[4]=a</a:t>
            </a:r>
            <a:r>
              <a:rPr lang="en-US" altLang="zh-CN" dirty="0">
                <a:solidFill>
                  <a:srgbClr val="0000FF"/>
                </a:solidFill>
              </a:rPr>
              <a:t>,*q=a[0];</a:t>
            </a:r>
          </a:p>
          <a:p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=0;i&lt;3;i++)</a:t>
            </a:r>
          </a:p>
          <a:p>
            <a:r>
              <a:rPr lang="en-US" altLang="zh-CN" dirty="0"/>
              <a:t>    {   if(</a:t>
            </a:r>
            <a:r>
              <a:rPr lang="en-US" altLang="zh-CN" dirty="0" err="1"/>
              <a:t>i</a:t>
            </a:r>
            <a:r>
              <a:rPr lang="en-US" altLang="zh-CN" dirty="0"/>
              <a:t>==0)</a:t>
            </a:r>
          </a:p>
          <a:p>
            <a:r>
              <a:rPr lang="en-US" altLang="zh-CN" dirty="0"/>
              <a:t>	   (*p)[</a:t>
            </a:r>
            <a:r>
              <a:rPr lang="en-US" altLang="zh-CN" dirty="0" err="1"/>
              <a:t>i+i</a:t>
            </a:r>
            <a:r>
              <a:rPr lang="en-US" altLang="zh-CN" dirty="0"/>
              <a:t>/2]=*q+1;</a:t>
            </a:r>
          </a:p>
          <a:p>
            <a:r>
              <a:rPr lang="en-US" altLang="zh-CN" dirty="0"/>
              <a:t>	else</a:t>
            </a:r>
          </a:p>
          <a:p>
            <a:r>
              <a:rPr lang="en-US" altLang="zh-CN" dirty="0"/>
              <a:t>	   p++,++q;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=0;i&lt;3;i++)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printf</a:t>
            </a:r>
            <a:r>
              <a:rPr lang="en-US" altLang="zh-CN" dirty="0"/>
              <a:t>("%</a:t>
            </a:r>
            <a:r>
              <a:rPr lang="en-US" altLang="zh-CN" dirty="0" err="1"/>
              <a:t>d,",a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</a:t>
            </a:r>
            <a:r>
              <a:rPr lang="en-US" altLang="zh-CN" dirty="0" err="1"/>
              <a:t>d,%d</a:t>
            </a:r>
            <a:r>
              <a:rPr lang="en-US" altLang="zh-CN" dirty="0"/>
              <a:t>\n",*((</a:t>
            </a:r>
            <a:r>
              <a:rPr lang="en-US" altLang="zh-CN" dirty="0" err="1"/>
              <a:t>int</a:t>
            </a:r>
            <a:r>
              <a:rPr lang="en-US" altLang="zh-CN" dirty="0"/>
              <a:t> *)p),*q);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1425575" y="6235700"/>
            <a:ext cx="3105150" cy="396875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/>
              <a:t>运行结果：</a:t>
            </a:r>
            <a:r>
              <a:rPr lang="en-US" altLang="zh-CN" sz="2000"/>
              <a:t>2</a:t>
            </a:r>
            <a:r>
              <a:rPr lang="zh-CN" altLang="en-US" sz="2000"/>
              <a:t>，</a:t>
            </a:r>
            <a:r>
              <a:rPr lang="en-US" altLang="zh-CN" sz="2000"/>
              <a:t>4</a:t>
            </a:r>
            <a:r>
              <a:rPr lang="zh-CN" altLang="en-US" sz="2000"/>
              <a:t>，</a:t>
            </a:r>
            <a:r>
              <a:rPr lang="en-US" altLang="zh-CN" sz="2000"/>
              <a:t>7</a:t>
            </a:r>
            <a:r>
              <a:rPr lang="zh-CN" altLang="en-US" sz="2000"/>
              <a:t>，</a:t>
            </a:r>
            <a:r>
              <a:rPr lang="en-US" altLang="zh-CN" sz="2000"/>
              <a:t>5</a:t>
            </a:r>
            <a:r>
              <a:rPr lang="zh-CN" altLang="en-US" sz="2000"/>
              <a:t>，</a:t>
            </a:r>
            <a:r>
              <a:rPr lang="en-US" altLang="zh-CN" sz="2000"/>
              <a:t>3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6886575" y="1906588"/>
            <a:ext cx="2257425" cy="1657350"/>
            <a:chOff x="4338" y="1223"/>
            <a:chExt cx="1723" cy="1044"/>
          </a:xfrm>
        </p:grpSpPr>
        <p:sp>
          <p:nvSpPr>
            <p:cNvPr id="45084" name="Rectangle 8"/>
            <p:cNvSpPr>
              <a:spLocks noChangeArrowheads="1"/>
            </p:cNvSpPr>
            <p:nvPr/>
          </p:nvSpPr>
          <p:spPr bwMode="auto">
            <a:xfrm>
              <a:off x="4338" y="1223"/>
              <a:ext cx="1712" cy="10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45085" name="Line 9"/>
            <p:cNvSpPr>
              <a:spLocks noChangeShapeType="1"/>
            </p:cNvSpPr>
            <p:nvPr/>
          </p:nvSpPr>
          <p:spPr bwMode="auto">
            <a:xfrm>
              <a:off x="4349" y="1601"/>
              <a:ext cx="17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6" name="Line 10"/>
            <p:cNvSpPr>
              <a:spLocks noChangeShapeType="1"/>
            </p:cNvSpPr>
            <p:nvPr/>
          </p:nvSpPr>
          <p:spPr bwMode="auto">
            <a:xfrm>
              <a:off x="4338" y="1934"/>
              <a:ext cx="17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7" name="Line 11"/>
            <p:cNvSpPr>
              <a:spLocks noChangeShapeType="1"/>
            </p:cNvSpPr>
            <p:nvPr/>
          </p:nvSpPr>
          <p:spPr bwMode="auto">
            <a:xfrm>
              <a:off x="5194" y="1223"/>
              <a:ext cx="0" cy="10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8" name="Line 12"/>
            <p:cNvSpPr>
              <a:spLocks noChangeShapeType="1"/>
            </p:cNvSpPr>
            <p:nvPr/>
          </p:nvSpPr>
          <p:spPr bwMode="auto">
            <a:xfrm>
              <a:off x="4749" y="1223"/>
              <a:ext cx="0" cy="10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9" name="Line 13"/>
            <p:cNvSpPr>
              <a:spLocks noChangeShapeType="1"/>
            </p:cNvSpPr>
            <p:nvPr/>
          </p:nvSpPr>
          <p:spPr bwMode="auto">
            <a:xfrm>
              <a:off x="5627" y="1223"/>
              <a:ext cx="0" cy="10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0" name="Text Box 24"/>
            <p:cNvSpPr txBox="1">
              <a:spLocks noChangeArrowheads="1"/>
            </p:cNvSpPr>
            <p:nvPr/>
          </p:nvSpPr>
          <p:spPr bwMode="auto">
            <a:xfrm>
              <a:off x="4420" y="1309"/>
              <a:ext cx="2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1</a:t>
              </a:r>
            </a:p>
          </p:txBody>
        </p:sp>
        <p:sp>
          <p:nvSpPr>
            <p:cNvPr id="45091" name="Text Box 25"/>
            <p:cNvSpPr txBox="1">
              <a:spLocks noChangeArrowheads="1"/>
            </p:cNvSpPr>
            <p:nvPr/>
          </p:nvSpPr>
          <p:spPr bwMode="auto">
            <a:xfrm>
              <a:off x="4860" y="1305"/>
              <a:ext cx="2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2</a:t>
              </a:r>
            </a:p>
          </p:txBody>
        </p:sp>
        <p:sp>
          <p:nvSpPr>
            <p:cNvPr id="45092" name="Text Box 26"/>
            <p:cNvSpPr txBox="1">
              <a:spLocks noChangeArrowheads="1"/>
            </p:cNvSpPr>
            <p:nvPr/>
          </p:nvSpPr>
          <p:spPr bwMode="auto">
            <a:xfrm>
              <a:off x="5271" y="1294"/>
              <a:ext cx="23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3</a:t>
              </a:r>
            </a:p>
          </p:txBody>
        </p:sp>
        <p:sp>
          <p:nvSpPr>
            <p:cNvPr id="45093" name="Text Box 27"/>
            <p:cNvSpPr txBox="1">
              <a:spLocks noChangeArrowheads="1"/>
            </p:cNvSpPr>
            <p:nvPr/>
          </p:nvSpPr>
          <p:spPr bwMode="auto">
            <a:xfrm>
              <a:off x="5717" y="1294"/>
              <a:ext cx="23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4</a:t>
              </a:r>
            </a:p>
          </p:txBody>
        </p:sp>
        <p:sp>
          <p:nvSpPr>
            <p:cNvPr id="45094" name="Text Box 28"/>
            <p:cNvSpPr txBox="1">
              <a:spLocks noChangeArrowheads="1"/>
            </p:cNvSpPr>
            <p:nvPr/>
          </p:nvSpPr>
          <p:spPr bwMode="auto">
            <a:xfrm>
              <a:off x="4417" y="1650"/>
              <a:ext cx="23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3</a:t>
              </a:r>
            </a:p>
          </p:txBody>
        </p:sp>
        <p:sp>
          <p:nvSpPr>
            <p:cNvPr id="45095" name="Text Box 29"/>
            <p:cNvSpPr txBox="1">
              <a:spLocks noChangeArrowheads="1"/>
            </p:cNvSpPr>
            <p:nvPr/>
          </p:nvSpPr>
          <p:spPr bwMode="auto">
            <a:xfrm>
              <a:off x="4849" y="1660"/>
              <a:ext cx="2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4</a:t>
              </a:r>
            </a:p>
          </p:txBody>
        </p:sp>
        <p:sp>
          <p:nvSpPr>
            <p:cNvPr id="45096" name="Text Box 30"/>
            <p:cNvSpPr txBox="1">
              <a:spLocks noChangeArrowheads="1"/>
            </p:cNvSpPr>
            <p:nvPr/>
          </p:nvSpPr>
          <p:spPr bwMode="auto">
            <a:xfrm>
              <a:off x="5283" y="1660"/>
              <a:ext cx="2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5</a:t>
              </a:r>
            </a:p>
          </p:txBody>
        </p:sp>
        <p:sp>
          <p:nvSpPr>
            <p:cNvPr id="45097" name="Text Box 31"/>
            <p:cNvSpPr txBox="1">
              <a:spLocks noChangeArrowheads="1"/>
            </p:cNvSpPr>
            <p:nvPr/>
          </p:nvSpPr>
          <p:spPr bwMode="auto">
            <a:xfrm>
              <a:off x="5728" y="1671"/>
              <a:ext cx="23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6</a:t>
              </a:r>
            </a:p>
          </p:txBody>
        </p:sp>
        <p:sp>
          <p:nvSpPr>
            <p:cNvPr id="45098" name="Text Box 32"/>
            <p:cNvSpPr txBox="1">
              <a:spLocks noChangeArrowheads="1"/>
            </p:cNvSpPr>
            <p:nvPr/>
          </p:nvSpPr>
          <p:spPr bwMode="auto">
            <a:xfrm>
              <a:off x="4439" y="1982"/>
              <a:ext cx="23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5</a:t>
              </a:r>
            </a:p>
          </p:txBody>
        </p:sp>
        <p:sp>
          <p:nvSpPr>
            <p:cNvPr id="45099" name="Text Box 33"/>
            <p:cNvSpPr txBox="1">
              <a:spLocks noChangeArrowheads="1"/>
            </p:cNvSpPr>
            <p:nvPr/>
          </p:nvSpPr>
          <p:spPr bwMode="auto">
            <a:xfrm>
              <a:off x="4817" y="1982"/>
              <a:ext cx="23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6</a:t>
              </a:r>
            </a:p>
          </p:txBody>
        </p:sp>
        <p:sp>
          <p:nvSpPr>
            <p:cNvPr id="45100" name="Text Box 34"/>
            <p:cNvSpPr txBox="1">
              <a:spLocks noChangeArrowheads="1"/>
            </p:cNvSpPr>
            <p:nvPr/>
          </p:nvSpPr>
          <p:spPr bwMode="auto">
            <a:xfrm>
              <a:off x="5282" y="1983"/>
              <a:ext cx="23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7</a:t>
              </a:r>
            </a:p>
          </p:txBody>
        </p:sp>
        <p:sp>
          <p:nvSpPr>
            <p:cNvPr id="45101" name="Text Box 35"/>
            <p:cNvSpPr txBox="1">
              <a:spLocks noChangeArrowheads="1"/>
            </p:cNvSpPr>
            <p:nvPr/>
          </p:nvSpPr>
          <p:spPr bwMode="auto">
            <a:xfrm>
              <a:off x="5728" y="1993"/>
              <a:ext cx="23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8</a:t>
              </a:r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6259513" y="1244600"/>
            <a:ext cx="909637" cy="836613"/>
            <a:chOff x="3943" y="806"/>
            <a:chExt cx="573" cy="527"/>
          </a:xfrm>
        </p:grpSpPr>
        <p:grpSp>
          <p:nvGrpSpPr>
            <p:cNvPr id="4" name="Group 43"/>
            <p:cNvGrpSpPr>
              <a:grpSpLocks/>
            </p:cNvGrpSpPr>
            <p:nvPr/>
          </p:nvGrpSpPr>
          <p:grpSpPr bwMode="auto">
            <a:xfrm>
              <a:off x="3943" y="1083"/>
              <a:ext cx="391" cy="250"/>
              <a:chOff x="3943" y="1083"/>
              <a:chExt cx="391" cy="250"/>
            </a:xfrm>
          </p:grpSpPr>
          <p:sp>
            <p:nvSpPr>
              <p:cNvPr id="45082" name="Line 38"/>
              <p:cNvSpPr>
                <a:spLocks noChangeShapeType="1"/>
              </p:cNvSpPr>
              <p:nvPr/>
            </p:nvSpPr>
            <p:spPr bwMode="auto">
              <a:xfrm>
                <a:off x="4112" y="1233"/>
                <a:ext cx="2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83" name="Text Box 39"/>
              <p:cNvSpPr txBox="1">
                <a:spLocks noChangeArrowheads="1"/>
              </p:cNvSpPr>
              <p:nvPr/>
            </p:nvSpPr>
            <p:spPr bwMode="auto">
              <a:xfrm>
                <a:off x="3943" y="1083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p</a:t>
                </a:r>
              </a:p>
            </p:txBody>
          </p:sp>
        </p:grpSp>
        <p:grpSp>
          <p:nvGrpSpPr>
            <p:cNvPr id="5" name="Group 42"/>
            <p:cNvGrpSpPr>
              <a:grpSpLocks/>
            </p:cNvGrpSpPr>
            <p:nvPr/>
          </p:nvGrpSpPr>
          <p:grpSpPr bwMode="auto">
            <a:xfrm>
              <a:off x="4320" y="806"/>
              <a:ext cx="196" cy="427"/>
              <a:chOff x="4320" y="806"/>
              <a:chExt cx="196" cy="427"/>
            </a:xfrm>
          </p:grpSpPr>
          <p:sp>
            <p:nvSpPr>
              <p:cNvPr id="45080" name="Line 40"/>
              <p:cNvSpPr>
                <a:spLocks noChangeShapeType="1"/>
              </p:cNvSpPr>
              <p:nvPr/>
            </p:nvSpPr>
            <p:spPr bwMode="auto">
              <a:xfrm>
                <a:off x="4323" y="933"/>
                <a:ext cx="0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81" name="Text Box 41"/>
              <p:cNvSpPr txBox="1">
                <a:spLocks noChangeArrowheads="1"/>
              </p:cNvSpPr>
              <p:nvPr/>
            </p:nvSpPr>
            <p:spPr bwMode="auto">
              <a:xfrm>
                <a:off x="4320" y="806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q</a:t>
                </a:r>
              </a:p>
            </p:txBody>
          </p:sp>
        </p:grpSp>
      </p:grpSp>
      <p:sp>
        <p:nvSpPr>
          <p:cNvPr id="116780" name="Text Box 44"/>
          <p:cNvSpPr txBox="1">
            <a:spLocks noChangeArrowheads="1"/>
          </p:cNvSpPr>
          <p:nvPr/>
        </p:nvSpPr>
        <p:spPr bwMode="auto">
          <a:xfrm>
            <a:off x="6999288" y="2039938"/>
            <a:ext cx="31115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>
                <a:solidFill>
                  <a:schemeClr val="accent2"/>
                </a:solidFill>
              </a:rPr>
              <a:t>2</a:t>
            </a:r>
            <a:endParaRPr lang="en-US" altLang="zh-CN" sz="2000"/>
          </a:p>
        </p:txBody>
      </p:sp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6270625" y="1274763"/>
            <a:ext cx="1562100" cy="1382712"/>
            <a:chOff x="3950" y="825"/>
            <a:chExt cx="984" cy="871"/>
          </a:xfrm>
        </p:grpSpPr>
        <p:grpSp>
          <p:nvGrpSpPr>
            <p:cNvPr id="7" name="Group 45"/>
            <p:cNvGrpSpPr>
              <a:grpSpLocks/>
            </p:cNvGrpSpPr>
            <p:nvPr/>
          </p:nvGrpSpPr>
          <p:grpSpPr bwMode="auto">
            <a:xfrm>
              <a:off x="3950" y="1446"/>
              <a:ext cx="391" cy="250"/>
              <a:chOff x="3943" y="1083"/>
              <a:chExt cx="391" cy="250"/>
            </a:xfrm>
          </p:grpSpPr>
          <p:sp>
            <p:nvSpPr>
              <p:cNvPr id="45076" name="Line 46"/>
              <p:cNvSpPr>
                <a:spLocks noChangeShapeType="1"/>
              </p:cNvSpPr>
              <p:nvPr/>
            </p:nvSpPr>
            <p:spPr bwMode="auto">
              <a:xfrm>
                <a:off x="4112" y="1233"/>
                <a:ext cx="2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77" name="Text Box 47"/>
              <p:cNvSpPr txBox="1">
                <a:spLocks noChangeArrowheads="1"/>
              </p:cNvSpPr>
              <p:nvPr/>
            </p:nvSpPr>
            <p:spPr bwMode="auto">
              <a:xfrm>
                <a:off x="3943" y="1083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p</a:t>
                </a:r>
              </a:p>
            </p:txBody>
          </p:sp>
        </p:grpSp>
        <p:grpSp>
          <p:nvGrpSpPr>
            <p:cNvPr id="8" name="Group 51"/>
            <p:cNvGrpSpPr>
              <a:grpSpLocks/>
            </p:cNvGrpSpPr>
            <p:nvPr/>
          </p:nvGrpSpPr>
          <p:grpSpPr bwMode="auto">
            <a:xfrm>
              <a:off x="4738" y="825"/>
              <a:ext cx="196" cy="427"/>
              <a:chOff x="4320" y="806"/>
              <a:chExt cx="196" cy="427"/>
            </a:xfrm>
          </p:grpSpPr>
          <p:sp>
            <p:nvSpPr>
              <p:cNvPr id="45074" name="Line 52"/>
              <p:cNvSpPr>
                <a:spLocks noChangeShapeType="1"/>
              </p:cNvSpPr>
              <p:nvPr/>
            </p:nvSpPr>
            <p:spPr bwMode="auto">
              <a:xfrm>
                <a:off x="4323" y="933"/>
                <a:ext cx="0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75" name="Text Box 53"/>
              <p:cNvSpPr txBox="1">
                <a:spLocks noChangeArrowheads="1"/>
              </p:cNvSpPr>
              <p:nvPr/>
            </p:nvSpPr>
            <p:spPr bwMode="auto">
              <a:xfrm>
                <a:off x="4320" y="806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q</a:t>
                </a:r>
              </a:p>
            </p:txBody>
          </p:sp>
        </p:grpSp>
      </p:grp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6253163" y="1238250"/>
            <a:ext cx="2286000" cy="1965325"/>
            <a:chOff x="3939" y="802"/>
            <a:chExt cx="1440" cy="1238"/>
          </a:xfrm>
        </p:grpSpPr>
        <p:grpSp>
          <p:nvGrpSpPr>
            <p:cNvPr id="10" name="Group 48"/>
            <p:cNvGrpSpPr>
              <a:grpSpLocks/>
            </p:cNvGrpSpPr>
            <p:nvPr/>
          </p:nvGrpSpPr>
          <p:grpSpPr bwMode="auto">
            <a:xfrm>
              <a:off x="3939" y="1790"/>
              <a:ext cx="391" cy="250"/>
              <a:chOff x="3943" y="1083"/>
              <a:chExt cx="391" cy="250"/>
            </a:xfrm>
          </p:grpSpPr>
          <p:sp>
            <p:nvSpPr>
              <p:cNvPr id="45070" name="Line 49"/>
              <p:cNvSpPr>
                <a:spLocks noChangeShapeType="1"/>
              </p:cNvSpPr>
              <p:nvPr/>
            </p:nvSpPr>
            <p:spPr bwMode="auto">
              <a:xfrm>
                <a:off x="4112" y="1233"/>
                <a:ext cx="2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71" name="Text Box 50"/>
              <p:cNvSpPr txBox="1">
                <a:spLocks noChangeArrowheads="1"/>
              </p:cNvSpPr>
              <p:nvPr/>
            </p:nvSpPr>
            <p:spPr bwMode="auto">
              <a:xfrm>
                <a:off x="3943" y="1083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p</a:t>
                </a:r>
              </a:p>
            </p:txBody>
          </p:sp>
        </p:grpSp>
        <p:grpSp>
          <p:nvGrpSpPr>
            <p:cNvPr id="11" name="Group 54"/>
            <p:cNvGrpSpPr>
              <a:grpSpLocks/>
            </p:cNvGrpSpPr>
            <p:nvPr/>
          </p:nvGrpSpPr>
          <p:grpSpPr bwMode="auto">
            <a:xfrm>
              <a:off x="5183" y="802"/>
              <a:ext cx="196" cy="427"/>
              <a:chOff x="4320" y="806"/>
              <a:chExt cx="196" cy="427"/>
            </a:xfrm>
          </p:grpSpPr>
          <p:sp>
            <p:nvSpPr>
              <p:cNvPr id="45068" name="Line 55"/>
              <p:cNvSpPr>
                <a:spLocks noChangeShapeType="1"/>
              </p:cNvSpPr>
              <p:nvPr/>
            </p:nvSpPr>
            <p:spPr bwMode="auto">
              <a:xfrm>
                <a:off x="4323" y="933"/>
                <a:ext cx="0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69" name="Text Box 56"/>
              <p:cNvSpPr txBox="1">
                <a:spLocks noChangeArrowheads="1"/>
              </p:cNvSpPr>
              <p:nvPr/>
            </p:nvSpPr>
            <p:spPr bwMode="auto">
              <a:xfrm>
                <a:off x="4320" y="806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q</a:t>
                </a:r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16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16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build="p" autoUpdateAnimBg="0"/>
      <p:bldP spid="116740" grpId="0" animBg="1" autoUpdateAnimBg="0"/>
      <p:bldP spid="116741" grpId="0" animBg="1" autoUpdateAnimBg="0"/>
      <p:bldP spid="11678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xfrm>
            <a:off x="279400" y="411163"/>
            <a:ext cx="8477250" cy="1914525"/>
          </a:xfrm>
        </p:spPr>
        <p:txBody>
          <a:bodyPr/>
          <a:lstStyle/>
          <a:p>
            <a:pPr lvl="2" eaLnBrk="1" hangingPunct="1"/>
            <a:r>
              <a:rPr lang="zh-CN" altLang="en-US" smtClean="0"/>
              <a:t>二维数组的指针作函数参数</a:t>
            </a:r>
          </a:p>
          <a:p>
            <a:pPr lvl="3" eaLnBrk="1" hangingPunct="1"/>
            <a:r>
              <a:rPr lang="zh-CN" altLang="en-US" smtClean="0"/>
              <a:t>用指向变量的指针变量</a:t>
            </a:r>
          </a:p>
          <a:p>
            <a:pPr lvl="3" eaLnBrk="1" hangingPunct="1"/>
            <a:r>
              <a:rPr lang="zh-CN" altLang="en-US" smtClean="0"/>
              <a:t>用指向一维数组的指针变量</a:t>
            </a:r>
          </a:p>
          <a:p>
            <a:pPr lvl="3" eaLnBrk="1" hangingPunct="1"/>
            <a:r>
              <a:rPr lang="zh-CN" altLang="en-US" smtClean="0"/>
              <a:t>用二维数组名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344613" y="2190750"/>
            <a:ext cx="6281737" cy="3617913"/>
            <a:chOff x="1027" y="1428"/>
            <a:chExt cx="3957" cy="2279"/>
          </a:xfrm>
        </p:grpSpPr>
        <p:sp>
          <p:nvSpPr>
            <p:cNvPr id="46084" name="Rectangle 12"/>
            <p:cNvSpPr>
              <a:spLocks noChangeArrowheads="1"/>
            </p:cNvSpPr>
            <p:nvPr/>
          </p:nvSpPr>
          <p:spPr bwMode="auto">
            <a:xfrm>
              <a:off x="1188" y="1717"/>
              <a:ext cx="3777" cy="19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39966"/>
              </a:solidFill>
              <a:miter lim="800000"/>
              <a:headEnd type="none" w="lg" len="lg"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85" name="Line 13"/>
            <p:cNvSpPr>
              <a:spLocks noChangeShapeType="1"/>
            </p:cNvSpPr>
            <p:nvPr/>
          </p:nvSpPr>
          <p:spPr bwMode="auto">
            <a:xfrm flipH="1">
              <a:off x="3083" y="1717"/>
              <a:ext cx="12" cy="1978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86" name="Line 14"/>
            <p:cNvSpPr>
              <a:spLocks noChangeShapeType="1"/>
            </p:cNvSpPr>
            <p:nvPr/>
          </p:nvSpPr>
          <p:spPr bwMode="auto">
            <a:xfrm>
              <a:off x="1188" y="2086"/>
              <a:ext cx="3777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87" name="Line 15"/>
            <p:cNvSpPr>
              <a:spLocks noChangeShapeType="1"/>
            </p:cNvSpPr>
            <p:nvPr/>
          </p:nvSpPr>
          <p:spPr bwMode="auto">
            <a:xfrm>
              <a:off x="1188" y="2406"/>
              <a:ext cx="3777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88" name="Line 16"/>
            <p:cNvSpPr>
              <a:spLocks noChangeShapeType="1"/>
            </p:cNvSpPr>
            <p:nvPr/>
          </p:nvSpPr>
          <p:spPr bwMode="auto">
            <a:xfrm>
              <a:off x="1188" y="2726"/>
              <a:ext cx="3777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89" name="Line 17"/>
            <p:cNvSpPr>
              <a:spLocks noChangeShapeType="1"/>
            </p:cNvSpPr>
            <p:nvPr/>
          </p:nvSpPr>
          <p:spPr bwMode="auto">
            <a:xfrm>
              <a:off x="1207" y="3045"/>
              <a:ext cx="3777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0" name="Text Box 18"/>
            <p:cNvSpPr txBox="1">
              <a:spLocks noChangeArrowheads="1"/>
            </p:cNvSpPr>
            <p:nvPr/>
          </p:nvSpPr>
          <p:spPr bwMode="auto">
            <a:xfrm>
              <a:off x="1853" y="1757"/>
              <a:ext cx="498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>
                  <a:solidFill>
                    <a:srgbClr val="000099"/>
                  </a:solidFill>
                  <a:ea typeface="隶书" pitchFamily="49" charset="-122"/>
                </a:rPr>
                <a:t>实参</a:t>
              </a:r>
              <a:endParaRPr lang="zh-CN" altLang="en-US">
                <a:ea typeface="隶书" pitchFamily="49" charset="-122"/>
              </a:endParaRPr>
            </a:p>
          </p:txBody>
        </p:sp>
        <p:sp>
          <p:nvSpPr>
            <p:cNvPr id="46091" name="Text Box 19"/>
            <p:cNvSpPr txBox="1">
              <a:spLocks noChangeArrowheads="1"/>
            </p:cNvSpPr>
            <p:nvPr/>
          </p:nvSpPr>
          <p:spPr bwMode="auto">
            <a:xfrm>
              <a:off x="3723" y="1757"/>
              <a:ext cx="498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>
                  <a:solidFill>
                    <a:srgbClr val="990000"/>
                  </a:solidFill>
                  <a:ea typeface="隶书" pitchFamily="49" charset="-122"/>
                </a:rPr>
                <a:t>形参</a:t>
              </a:r>
              <a:endParaRPr lang="zh-CN" altLang="en-US">
                <a:ea typeface="隶书" pitchFamily="49" charset="-122"/>
              </a:endParaRPr>
            </a:p>
          </p:txBody>
        </p:sp>
        <p:sp>
          <p:nvSpPr>
            <p:cNvPr id="46092" name="Text Box 20"/>
            <p:cNvSpPr txBox="1">
              <a:spLocks noChangeArrowheads="1"/>
            </p:cNvSpPr>
            <p:nvPr/>
          </p:nvSpPr>
          <p:spPr bwMode="auto">
            <a:xfrm>
              <a:off x="3257" y="2075"/>
              <a:ext cx="1436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r>
                <a:rPr lang="en-US" altLang="zh-CN">
                  <a:solidFill>
                    <a:srgbClr val="339933"/>
                  </a:solidFill>
                  <a:ea typeface="隶书" pitchFamily="49" charset="-122"/>
                </a:rPr>
                <a:t>int  x[][4]</a:t>
              </a:r>
            </a:p>
          </p:txBody>
        </p:sp>
        <p:sp>
          <p:nvSpPr>
            <p:cNvPr id="46093" name="Text Box 21"/>
            <p:cNvSpPr txBox="1">
              <a:spLocks noChangeArrowheads="1"/>
            </p:cNvSpPr>
            <p:nvPr/>
          </p:nvSpPr>
          <p:spPr bwMode="auto">
            <a:xfrm>
              <a:off x="3114" y="2394"/>
              <a:ext cx="1724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r>
                <a:rPr lang="en-US" altLang="zh-CN">
                  <a:solidFill>
                    <a:srgbClr val="0000FF"/>
                  </a:solidFill>
                  <a:ea typeface="隶书" pitchFamily="49" charset="-122"/>
                </a:rPr>
                <a:t>int  (*q)[4]</a:t>
              </a:r>
              <a:endParaRPr lang="en-US" altLang="zh-CN">
                <a:ea typeface="隶书" pitchFamily="49" charset="-122"/>
              </a:endParaRPr>
            </a:p>
          </p:txBody>
        </p:sp>
        <p:sp>
          <p:nvSpPr>
            <p:cNvPr id="46094" name="Text Box 22"/>
            <p:cNvSpPr txBox="1">
              <a:spLocks noChangeArrowheads="1"/>
            </p:cNvSpPr>
            <p:nvPr/>
          </p:nvSpPr>
          <p:spPr bwMode="auto">
            <a:xfrm>
              <a:off x="3256" y="2712"/>
              <a:ext cx="1436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r>
                <a:rPr lang="en-US" altLang="zh-CN">
                  <a:solidFill>
                    <a:srgbClr val="339933"/>
                  </a:solidFill>
                  <a:ea typeface="隶书" pitchFamily="49" charset="-122"/>
                </a:rPr>
                <a:t>int  x[][4]</a:t>
              </a:r>
            </a:p>
          </p:txBody>
        </p:sp>
        <p:sp>
          <p:nvSpPr>
            <p:cNvPr id="46095" name="Text Box 23"/>
            <p:cNvSpPr txBox="1">
              <a:spLocks noChangeArrowheads="1"/>
            </p:cNvSpPr>
            <p:nvPr/>
          </p:nvSpPr>
          <p:spPr bwMode="auto">
            <a:xfrm>
              <a:off x="3136" y="3030"/>
              <a:ext cx="1676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r>
                <a:rPr lang="en-US" altLang="zh-CN">
                  <a:solidFill>
                    <a:srgbClr val="0000FF"/>
                  </a:solidFill>
                  <a:ea typeface="隶书" pitchFamily="49" charset="-122"/>
                </a:rPr>
                <a:t>int (*q)[4]</a:t>
              </a:r>
            </a:p>
          </p:txBody>
        </p:sp>
        <p:sp>
          <p:nvSpPr>
            <p:cNvPr id="46096" name="Text Box 24"/>
            <p:cNvSpPr txBox="1">
              <a:spLocks noChangeArrowheads="1"/>
            </p:cNvSpPr>
            <p:nvPr/>
          </p:nvSpPr>
          <p:spPr bwMode="auto">
            <a:xfrm>
              <a:off x="1716" y="2075"/>
              <a:ext cx="775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r>
                <a:rPr lang="en-US" altLang="zh-CN">
                  <a:solidFill>
                    <a:srgbClr val="339933"/>
                  </a:solidFill>
                  <a:ea typeface="隶书" pitchFamily="49" charset="-122"/>
                </a:rPr>
                <a:t>a</a:t>
              </a:r>
            </a:p>
          </p:txBody>
        </p:sp>
        <p:sp>
          <p:nvSpPr>
            <p:cNvPr id="46097" name="Text Box 25"/>
            <p:cNvSpPr txBox="1">
              <a:spLocks noChangeArrowheads="1"/>
            </p:cNvSpPr>
            <p:nvPr/>
          </p:nvSpPr>
          <p:spPr bwMode="auto">
            <a:xfrm>
              <a:off x="1716" y="2394"/>
              <a:ext cx="775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r>
                <a:rPr lang="en-US" altLang="zh-CN">
                  <a:solidFill>
                    <a:srgbClr val="339933"/>
                  </a:solidFill>
                  <a:ea typeface="隶书" pitchFamily="49" charset="-122"/>
                </a:rPr>
                <a:t>a</a:t>
              </a:r>
              <a:endParaRPr lang="en-US" altLang="zh-CN">
                <a:ea typeface="隶书" pitchFamily="49" charset="-122"/>
              </a:endParaRPr>
            </a:p>
          </p:txBody>
        </p:sp>
        <p:sp>
          <p:nvSpPr>
            <p:cNvPr id="46098" name="Text Box 26"/>
            <p:cNvSpPr txBox="1">
              <a:spLocks noChangeArrowheads="1"/>
            </p:cNvSpPr>
            <p:nvPr/>
          </p:nvSpPr>
          <p:spPr bwMode="auto">
            <a:xfrm>
              <a:off x="1567" y="2712"/>
              <a:ext cx="1074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r>
                <a:rPr lang="en-US" altLang="zh-CN">
                  <a:solidFill>
                    <a:srgbClr val="0000FF"/>
                  </a:solidFill>
                  <a:ea typeface="隶书" pitchFamily="49" charset="-122"/>
                </a:rPr>
                <a:t>p1</a:t>
              </a:r>
              <a:endParaRPr lang="en-US" altLang="zh-CN">
                <a:ea typeface="隶书" pitchFamily="49" charset="-122"/>
              </a:endParaRPr>
            </a:p>
          </p:txBody>
        </p:sp>
        <p:sp>
          <p:nvSpPr>
            <p:cNvPr id="46099" name="Text Box 27"/>
            <p:cNvSpPr txBox="1">
              <a:spLocks noChangeArrowheads="1"/>
            </p:cNvSpPr>
            <p:nvPr/>
          </p:nvSpPr>
          <p:spPr bwMode="auto">
            <a:xfrm>
              <a:off x="1567" y="3030"/>
              <a:ext cx="1074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r>
                <a:rPr lang="en-US" altLang="zh-CN">
                  <a:solidFill>
                    <a:srgbClr val="0000FF"/>
                  </a:solidFill>
                  <a:ea typeface="隶书" pitchFamily="49" charset="-122"/>
                </a:rPr>
                <a:t>p1</a:t>
              </a:r>
            </a:p>
          </p:txBody>
        </p:sp>
        <p:sp>
          <p:nvSpPr>
            <p:cNvPr id="46100" name="Text Box 28"/>
            <p:cNvSpPr txBox="1">
              <a:spLocks noChangeArrowheads="1"/>
            </p:cNvSpPr>
            <p:nvPr/>
          </p:nvSpPr>
          <p:spPr bwMode="auto">
            <a:xfrm>
              <a:off x="1027" y="1428"/>
              <a:ext cx="3862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>
                  <a:ea typeface="隶书" pitchFamily="49" charset="-122"/>
                </a:rPr>
                <a:t>若</a:t>
              </a:r>
              <a:r>
                <a:rPr lang="en-US" altLang="zh-CN">
                  <a:solidFill>
                    <a:srgbClr val="990000"/>
                  </a:solidFill>
                  <a:ea typeface="隶书" pitchFamily="49" charset="-122"/>
                </a:rPr>
                <a:t>int    a[3][4];</a:t>
              </a:r>
              <a:r>
                <a:rPr lang="en-US" altLang="zh-CN">
                  <a:ea typeface="隶书" pitchFamily="49" charset="-122"/>
                </a:rPr>
                <a:t>   </a:t>
              </a:r>
              <a:r>
                <a:rPr lang="en-US" altLang="zh-CN">
                  <a:solidFill>
                    <a:srgbClr val="0000FF"/>
                  </a:solidFill>
                  <a:ea typeface="隶书" pitchFamily="49" charset="-122"/>
                </a:rPr>
                <a:t>int  (*p1)[4]=a;</a:t>
              </a:r>
              <a:r>
                <a:rPr lang="en-US" altLang="zh-CN">
                  <a:ea typeface="隶书" pitchFamily="49" charset="-122"/>
                </a:rPr>
                <a:t>   </a:t>
              </a:r>
              <a:r>
                <a:rPr lang="en-US" altLang="zh-CN">
                  <a:solidFill>
                    <a:schemeClr val="accent2"/>
                  </a:solidFill>
                  <a:ea typeface="隶书" pitchFamily="49" charset="-122"/>
                </a:rPr>
                <a:t>int   *p2=a[0];</a:t>
              </a:r>
              <a:endParaRPr lang="en-US" altLang="zh-CN">
                <a:ea typeface="隶书" pitchFamily="49" charset="-122"/>
              </a:endParaRPr>
            </a:p>
          </p:txBody>
        </p:sp>
        <p:sp>
          <p:nvSpPr>
            <p:cNvPr id="46101" name="Line 29"/>
            <p:cNvSpPr>
              <a:spLocks noChangeShapeType="1"/>
            </p:cNvSpPr>
            <p:nvPr/>
          </p:nvSpPr>
          <p:spPr bwMode="auto">
            <a:xfrm>
              <a:off x="1207" y="3381"/>
              <a:ext cx="3777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02" name="Text Box 30"/>
            <p:cNvSpPr txBox="1">
              <a:spLocks noChangeArrowheads="1"/>
            </p:cNvSpPr>
            <p:nvPr/>
          </p:nvSpPr>
          <p:spPr bwMode="auto">
            <a:xfrm>
              <a:off x="1579" y="3366"/>
              <a:ext cx="1074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>
                  <a:solidFill>
                    <a:schemeClr val="accent2"/>
                  </a:solidFill>
                  <a:ea typeface="隶书" pitchFamily="49" charset="-122"/>
                </a:rPr>
                <a:t>指针变量</a:t>
              </a:r>
              <a:r>
                <a:rPr lang="en-US" altLang="zh-CN">
                  <a:solidFill>
                    <a:schemeClr val="accent2"/>
                  </a:solidFill>
                  <a:ea typeface="隶书" pitchFamily="49" charset="-122"/>
                </a:rPr>
                <a:t>p2</a:t>
              </a:r>
            </a:p>
          </p:txBody>
        </p:sp>
        <p:sp>
          <p:nvSpPr>
            <p:cNvPr id="46103" name="Text Box 31"/>
            <p:cNvSpPr txBox="1">
              <a:spLocks noChangeArrowheads="1"/>
            </p:cNvSpPr>
            <p:nvPr/>
          </p:nvSpPr>
          <p:spPr bwMode="auto">
            <a:xfrm>
              <a:off x="3267" y="3390"/>
              <a:ext cx="1372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>
                  <a:solidFill>
                    <a:schemeClr val="accent2"/>
                  </a:solidFill>
                  <a:ea typeface="隶书" pitchFamily="49" charset="-122"/>
                </a:rPr>
                <a:t>指针变量</a:t>
              </a:r>
              <a:r>
                <a:rPr lang="en-US" altLang="zh-CN">
                  <a:solidFill>
                    <a:schemeClr val="accent2"/>
                  </a:solidFill>
                  <a:ea typeface="隶书" pitchFamily="49" charset="-122"/>
                </a:rPr>
                <a:t>int  *q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uiExpand="1" build="p" bldLvl="5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5"/>
          <p:cNvSpPr txBox="1">
            <a:spLocks noChangeArrowheads="1"/>
          </p:cNvSpPr>
          <p:nvPr/>
        </p:nvSpPr>
        <p:spPr bwMode="auto">
          <a:xfrm>
            <a:off x="257175" y="304800"/>
            <a:ext cx="841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例  </a:t>
            </a:r>
            <a:r>
              <a:rPr lang="en-US" altLang="zh-CN"/>
              <a:t>3</a:t>
            </a:r>
            <a:r>
              <a:rPr lang="zh-CN" altLang="en-US"/>
              <a:t>个学生各学</a:t>
            </a:r>
            <a:r>
              <a:rPr lang="en-US" altLang="zh-CN"/>
              <a:t>4</a:t>
            </a:r>
            <a:r>
              <a:rPr lang="zh-CN" altLang="en-US"/>
              <a:t>门课，计算总平均分，并输出第</a:t>
            </a:r>
            <a:r>
              <a:rPr lang="en-US" altLang="zh-CN"/>
              <a:t>n</a:t>
            </a:r>
            <a:r>
              <a:rPr lang="zh-CN" altLang="zh-CN"/>
              <a:t>个学生成绩</a:t>
            </a:r>
            <a:endParaRPr lang="zh-CN" altLang="en-US"/>
          </a:p>
        </p:txBody>
      </p:sp>
      <p:sp>
        <p:nvSpPr>
          <p:cNvPr id="153615" name="Text Box 15"/>
          <p:cNvSpPr txBox="1">
            <a:spLocks noChangeArrowheads="1"/>
          </p:cNvSpPr>
          <p:nvPr/>
        </p:nvSpPr>
        <p:spPr bwMode="auto">
          <a:xfrm>
            <a:off x="242888" y="854075"/>
            <a:ext cx="4408487" cy="341630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 type="none" w="lg" len="lg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main()</a:t>
            </a:r>
          </a:p>
          <a:p>
            <a:r>
              <a:rPr lang="en-US" altLang="zh-CN"/>
              <a:t>{ </a:t>
            </a:r>
            <a:r>
              <a:rPr lang="en-US" altLang="zh-CN">
                <a:solidFill>
                  <a:srgbClr val="990000"/>
                </a:solidFill>
              </a:rPr>
              <a:t>void average(float  *p,int  n);</a:t>
            </a:r>
          </a:p>
          <a:p>
            <a:r>
              <a:rPr lang="en-US" altLang="zh-CN">
                <a:solidFill>
                  <a:srgbClr val="990000"/>
                </a:solidFill>
              </a:rPr>
              <a:t>   void search(float  (*p)[4],int  n);</a:t>
            </a:r>
          </a:p>
          <a:p>
            <a:r>
              <a:rPr lang="en-US" altLang="zh-CN"/>
              <a:t>   float score[3][4]=</a:t>
            </a:r>
          </a:p>
          <a:p>
            <a:r>
              <a:rPr lang="en-US" altLang="zh-CN"/>
              <a:t>{{65,67,79,60},{80,87,90,81},</a:t>
            </a:r>
          </a:p>
          <a:p>
            <a:r>
              <a:rPr lang="en-US" altLang="zh-CN"/>
              <a:t>{90,99,100,98}};</a:t>
            </a:r>
          </a:p>
          <a:p>
            <a:r>
              <a:rPr lang="en-US" altLang="zh-CN"/>
              <a:t>   average</a:t>
            </a:r>
            <a:r>
              <a:rPr lang="en-US" altLang="zh-CN">
                <a:solidFill>
                  <a:srgbClr val="0000FF"/>
                </a:solidFill>
              </a:rPr>
              <a:t>(*score</a:t>
            </a:r>
            <a:r>
              <a:rPr lang="en-US" altLang="zh-CN"/>
              <a:t>,12);</a:t>
            </a:r>
          </a:p>
          <a:p>
            <a:r>
              <a:rPr lang="en-US" altLang="zh-CN"/>
              <a:t>   search(</a:t>
            </a:r>
            <a:r>
              <a:rPr lang="en-US" altLang="zh-CN">
                <a:solidFill>
                  <a:schemeClr val="accent2"/>
                </a:solidFill>
              </a:rPr>
              <a:t>score</a:t>
            </a:r>
            <a:r>
              <a:rPr lang="en-US" altLang="zh-CN"/>
              <a:t>,2);</a:t>
            </a:r>
          </a:p>
          <a:p>
            <a:r>
              <a:rPr lang="en-US" altLang="zh-CN"/>
              <a:t>}</a:t>
            </a:r>
          </a:p>
        </p:txBody>
      </p:sp>
      <p:sp>
        <p:nvSpPr>
          <p:cNvPr id="153616" name="Text Box 16"/>
          <p:cNvSpPr txBox="1">
            <a:spLocks noChangeArrowheads="1"/>
          </p:cNvSpPr>
          <p:nvPr/>
        </p:nvSpPr>
        <p:spPr bwMode="auto">
          <a:xfrm>
            <a:off x="4714875" y="781050"/>
            <a:ext cx="4429125" cy="524192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 type="none" w="lg" len="lg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void average(</a:t>
            </a:r>
            <a:r>
              <a:rPr lang="en-US" altLang="zh-CN">
                <a:solidFill>
                  <a:srgbClr val="0000FF"/>
                </a:solidFill>
              </a:rPr>
              <a:t>float *p</a:t>
            </a:r>
            <a:r>
              <a:rPr lang="en-US" altLang="zh-CN"/>
              <a:t>,int n)</a:t>
            </a:r>
          </a:p>
          <a:p>
            <a:r>
              <a:rPr lang="en-US" altLang="zh-CN"/>
              <a:t>{   float  *p_end, sum=0,aver;</a:t>
            </a:r>
          </a:p>
          <a:p>
            <a:r>
              <a:rPr lang="en-US" altLang="zh-CN"/>
              <a:t>    p_end=p+n-1;</a:t>
            </a:r>
          </a:p>
          <a:p>
            <a:r>
              <a:rPr lang="en-US" altLang="zh-CN"/>
              <a:t>    for(;p&lt;=p_end;p++)</a:t>
            </a:r>
          </a:p>
          <a:p>
            <a:r>
              <a:rPr lang="en-US" altLang="zh-CN"/>
              <a:t>	sum=sum+(*p);</a:t>
            </a:r>
          </a:p>
          <a:p>
            <a:r>
              <a:rPr lang="en-US" altLang="zh-CN"/>
              <a:t>    aver=sum/n;</a:t>
            </a:r>
          </a:p>
          <a:p>
            <a:r>
              <a:rPr lang="en-US" altLang="zh-CN"/>
              <a:t>    printf("average=%5.2f\n",aver);</a:t>
            </a:r>
          </a:p>
          <a:p>
            <a:r>
              <a:rPr lang="en-US" altLang="zh-CN"/>
              <a:t>}</a:t>
            </a:r>
          </a:p>
          <a:p>
            <a:r>
              <a:rPr lang="en-US" altLang="zh-CN"/>
              <a:t>void search(</a:t>
            </a:r>
            <a:r>
              <a:rPr lang="en-US" altLang="zh-CN">
                <a:solidFill>
                  <a:schemeClr val="accent2"/>
                </a:solidFill>
              </a:rPr>
              <a:t>float  (*p)[4]</a:t>
            </a:r>
            <a:r>
              <a:rPr lang="en-US" altLang="zh-CN"/>
              <a:t>, int n)</a:t>
            </a:r>
          </a:p>
          <a:p>
            <a:r>
              <a:rPr lang="en-US" altLang="zh-CN"/>
              <a:t>{   int i;</a:t>
            </a:r>
          </a:p>
          <a:p>
            <a:r>
              <a:rPr lang="en-US" altLang="zh-CN"/>
              <a:t>    printf(" No.%d  :\n",n);</a:t>
            </a:r>
          </a:p>
          <a:p>
            <a:r>
              <a:rPr lang="en-US" altLang="zh-CN"/>
              <a:t>    for(i=0;i&lt;4;i++)</a:t>
            </a:r>
          </a:p>
          <a:p>
            <a:r>
              <a:rPr lang="en-US" altLang="zh-CN"/>
              <a:t>       printf("%5.2f  ",*(*(p+n)+i));</a:t>
            </a:r>
          </a:p>
          <a:p>
            <a:r>
              <a:rPr lang="en-US" altLang="zh-CN"/>
              <a:t>}</a:t>
            </a:r>
          </a:p>
        </p:txBody>
      </p:sp>
      <p:sp>
        <p:nvSpPr>
          <p:cNvPr id="153619" name="AutoShape 19"/>
          <p:cNvSpPr>
            <a:spLocks noChangeArrowheads="1"/>
          </p:cNvSpPr>
          <p:nvPr/>
        </p:nvSpPr>
        <p:spPr bwMode="auto">
          <a:xfrm>
            <a:off x="2805113" y="3562350"/>
            <a:ext cx="1133475" cy="495300"/>
          </a:xfrm>
          <a:prstGeom prst="wedgeRectCallout">
            <a:avLst>
              <a:gd name="adj1" fmla="val -76611"/>
              <a:gd name="adj2" fmla="val -64745"/>
            </a:avLst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 type="none" w="lg" len="lg"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>
                <a:ea typeface="隶书" pitchFamily="49" charset="-122"/>
              </a:rPr>
              <a:t>列指针</a:t>
            </a:r>
          </a:p>
        </p:txBody>
      </p:sp>
      <p:sp>
        <p:nvSpPr>
          <p:cNvPr id="153620" name="AutoShape 20"/>
          <p:cNvSpPr>
            <a:spLocks noChangeArrowheads="1"/>
          </p:cNvSpPr>
          <p:nvPr/>
        </p:nvSpPr>
        <p:spPr bwMode="auto">
          <a:xfrm>
            <a:off x="1395413" y="4438650"/>
            <a:ext cx="1133475" cy="495300"/>
          </a:xfrm>
          <a:prstGeom prst="wedgeRectCallout">
            <a:avLst>
              <a:gd name="adj1" fmla="val -16106"/>
              <a:gd name="adj2" fmla="val -172435"/>
            </a:avLst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 type="none" w="lg" len="lg"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>
                <a:ea typeface="隶书" pitchFamily="49" charset="-122"/>
              </a:rPr>
              <a:t>行指针</a:t>
            </a:r>
          </a:p>
        </p:txBody>
      </p:sp>
      <p:sp>
        <p:nvSpPr>
          <p:cNvPr id="153618" name="AutoShape 18"/>
          <p:cNvSpPr>
            <a:spLocks noChangeArrowheads="1"/>
          </p:cNvSpPr>
          <p:nvPr/>
        </p:nvSpPr>
        <p:spPr bwMode="auto">
          <a:xfrm>
            <a:off x="2538413" y="609600"/>
            <a:ext cx="1438275" cy="495300"/>
          </a:xfrm>
          <a:prstGeom prst="wedgeRectCallout">
            <a:avLst>
              <a:gd name="adj1" fmla="val -46356"/>
              <a:gd name="adj2" fmla="val 92949"/>
            </a:avLst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 type="none" w="lg" len="lg"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>
                <a:ea typeface="隶书" pitchFamily="49" charset="-122"/>
              </a:rPr>
              <a:t>函数说明</a:t>
            </a:r>
          </a:p>
        </p:txBody>
      </p:sp>
      <p:sp>
        <p:nvSpPr>
          <p:cNvPr id="153621" name="AutoShape 21"/>
          <p:cNvSpPr>
            <a:spLocks noChangeArrowheads="1"/>
          </p:cNvSpPr>
          <p:nvPr/>
        </p:nvSpPr>
        <p:spPr bwMode="auto">
          <a:xfrm>
            <a:off x="2138363" y="4514850"/>
            <a:ext cx="2047875" cy="495300"/>
          </a:xfrm>
          <a:prstGeom prst="wedgeRectCallout">
            <a:avLst>
              <a:gd name="adj1" fmla="val 162250"/>
              <a:gd name="adj2" fmla="val -130130"/>
            </a:avLst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 type="none" w="lg" len="lg"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>
                <a:ea typeface="隶书" pitchFamily="49" charset="-122"/>
              </a:rPr>
              <a:t>float    p[][4]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666875" y="4933950"/>
            <a:ext cx="2257425" cy="1657350"/>
            <a:chOff x="4338" y="1223"/>
            <a:chExt cx="1723" cy="1044"/>
          </a:xfrm>
        </p:grpSpPr>
        <p:sp>
          <p:nvSpPr>
            <p:cNvPr id="47122" name="Rectangle 24"/>
            <p:cNvSpPr>
              <a:spLocks noChangeArrowheads="1"/>
            </p:cNvSpPr>
            <p:nvPr/>
          </p:nvSpPr>
          <p:spPr bwMode="auto">
            <a:xfrm>
              <a:off x="4338" y="1223"/>
              <a:ext cx="1712" cy="10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47123" name="Line 25"/>
            <p:cNvSpPr>
              <a:spLocks noChangeShapeType="1"/>
            </p:cNvSpPr>
            <p:nvPr/>
          </p:nvSpPr>
          <p:spPr bwMode="auto">
            <a:xfrm>
              <a:off x="4349" y="1601"/>
              <a:ext cx="17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4" name="Line 26"/>
            <p:cNvSpPr>
              <a:spLocks noChangeShapeType="1"/>
            </p:cNvSpPr>
            <p:nvPr/>
          </p:nvSpPr>
          <p:spPr bwMode="auto">
            <a:xfrm>
              <a:off x="4338" y="1934"/>
              <a:ext cx="17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5" name="Line 27"/>
            <p:cNvSpPr>
              <a:spLocks noChangeShapeType="1"/>
            </p:cNvSpPr>
            <p:nvPr/>
          </p:nvSpPr>
          <p:spPr bwMode="auto">
            <a:xfrm>
              <a:off x="5194" y="1223"/>
              <a:ext cx="0" cy="10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6" name="Line 28"/>
            <p:cNvSpPr>
              <a:spLocks noChangeShapeType="1"/>
            </p:cNvSpPr>
            <p:nvPr/>
          </p:nvSpPr>
          <p:spPr bwMode="auto">
            <a:xfrm>
              <a:off x="4749" y="1223"/>
              <a:ext cx="0" cy="10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7" name="Line 29"/>
            <p:cNvSpPr>
              <a:spLocks noChangeShapeType="1"/>
            </p:cNvSpPr>
            <p:nvPr/>
          </p:nvSpPr>
          <p:spPr bwMode="auto">
            <a:xfrm>
              <a:off x="5627" y="1223"/>
              <a:ext cx="0" cy="10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8" name="Text Box 30"/>
            <p:cNvSpPr txBox="1">
              <a:spLocks noChangeArrowheads="1"/>
            </p:cNvSpPr>
            <p:nvPr/>
          </p:nvSpPr>
          <p:spPr bwMode="auto">
            <a:xfrm>
              <a:off x="4372" y="1309"/>
              <a:ext cx="3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65</a:t>
              </a:r>
            </a:p>
          </p:txBody>
        </p:sp>
        <p:sp>
          <p:nvSpPr>
            <p:cNvPr id="47129" name="Text Box 31"/>
            <p:cNvSpPr txBox="1">
              <a:spLocks noChangeArrowheads="1"/>
            </p:cNvSpPr>
            <p:nvPr/>
          </p:nvSpPr>
          <p:spPr bwMode="auto">
            <a:xfrm>
              <a:off x="4812" y="1305"/>
              <a:ext cx="3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52</a:t>
              </a:r>
            </a:p>
          </p:txBody>
        </p:sp>
        <p:sp>
          <p:nvSpPr>
            <p:cNvPr id="47130" name="Text Box 32"/>
            <p:cNvSpPr txBox="1">
              <a:spLocks noChangeArrowheads="1"/>
            </p:cNvSpPr>
            <p:nvPr/>
          </p:nvSpPr>
          <p:spPr bwMode="auto">
            <a:xfrm>
              <a:off x="5223" y="1294"/>
              <a:ext cx="3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79</a:t>
              </a:r>
            </a:p>
          </p:txBody>
        </p:sp>
        <p:sp>
          <p:nvSpPr>
            <p:cNvPr id="47131" name="Text Box 33"/>
            <p:cNvSpPr txBox="1">
              <a:spLocks noChangeArrowheads="1"/>
            </p:cNvSpPr>
            <p:nvPr/>
          </p:nvSpPr>
          <p:spPr bwMode="auto">
            <a:xfrm>
              <a:off x="5668" y="1294"/>
              <a:ext cx="3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60</a:t>
              </a:r>
            </a:p>
          </p:txBody>
        </p:sp>
        <p:sp>
          <p:nvSpPr>
            <p:cNvPr id="47132" name="Text Box 34"/>
            <p:cNvSpPr txBox="1">
              <a:spLocks noChangeArrowheads="1"/>
            </p:cNvSpPr>
            <p:nvPr/>
          </p:nvSpPr>
          <p:spPr bwMode="auto">
            <a:xfrm>
              <a:off x="4368" y="1650"/>
              <a:ext cx="3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80</a:t>
              </a:r>
            </a:p>
          </p:txBody>
        </p:sp>
        <p:sp>
          <p:nvSpPr>
            <p:cNvPr id="47133" name="Text Box 35"/>
            <p:cNvSpPr txBox="1">
              <a:spLocks noChangeArrowheads="1"/>
            </p:cNvSpPr>
            <p:nvPr/>
          </p:nvSpPr>
          <p:spPr bwMode="auto">
            <a:xfrm>
              <a:off x="4801" y="1660"/>
              <a:ext cx="3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87</a:t>
              </a:r>
            </a:p>
          </p:txBody>
        </p:sp>
        <p:sp>
          <p:nvSpPr>
            <p:cNvPr id="47134" name="Text Box 36"/>
            <p:cNvSpPr txBox="1">
              <a:spLocks noChangeArrowheads="1"/>
            </p:cNvSpPr>
            <p:nvPr/>
          </p:nvSpPr>
          <p:spPr bwMode="auto">
            <a:xfrm>
              <a:off x="5235" y="1660"/>
              <a:ext cx="3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90</a:t>
              </a:r>
            </a:p>
          </p:txBody>
        </p:sp>
        <p:sp>
          <p:nvSpPr>
            <p:cNvPr id="47135" name="Text Box 37"/>
            <p:cNvSpPr txBox="1">
              <a:spLocks noChangeArrowheads="1"/>
            </p:cNvSpPr>
            <p:nvPr/>
          </p:nvSpPr>
          <p:spPr bwMode="auto">
            <a:xfrm>
              <a:off x="5679" y="1671"/>
              <a:ext cx="3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81</a:t>
              </a:r>
            </a:p>
          </p:txBody>
        </p:sp>
        <p:sp>
          <p:nvSpPr>
            <p:cNvPr id="47136" name="Text Box 38"/>
            <p:cNvSpPr txBox="1">
              <a:spLocks noChangeArrowheads="1"/>
            </p:cNvSpPr>
            <p:nvPr/>
          </p:nvSpPr>
          <p:spPr bwMode="auto">
            <a:xfrm>
              <a:off x="4390" y="1982"/>
              <a:ext cx="3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90</a:t>
              </a:r>
            </a:p>
          </p:txBody>
        </p:sp>
        <p:sp>
          <p:nvSpPr>
            <p:cNvPr id="47137" name="Text Box 39"/>
            <p:cNvSpPr txBox="1">
              <a:spLocks noChangeArrowheads="1"/>
            </p:cNvSpPr>
            <p:nvPr/>
          </p:nvSpPr>
          <p:spPr bwMode="auto">
            <a:xfrm>
              <a:off x="4768" y="1982"/>
              <a:ext cx="3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99</a:t>
              </a:r>
            </a:p>
          </p:txBody>
        </p:sp>
        <p:sp>
          <p:nvSpPr>
            <p:cNvPr id="47138" name="Text Box 40"/>
            <p:cNvSpPr txBox="1">
              <a:spLocks noChangeArrowheads="1"/>
            </p:cNvSpPr>
            <p:nvPr/>
          </p:nvSpPr>
          <p:spPr bwMode="auto">
            <a:xfrm>
              <a:off x="5185" y="1983"/>
              <a:ext cx="43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100</a:t>
              </a:r>
            </a:p>
          </p:txBody>
        </p:sp>
        <p:sp>
          <p:nvSpPr>
            <p:cNvPr id="47139" name="Text Box 41"/>
            <p:cNvSpPr txBox="1">
              <a:spLocks noChangeArrowheads="1"/>
            </p:cNvSpPr>
            <p:nvPr/>
          </p:nvSpPr>
          <p:spPr bwMode="auto">
            <a:xfrm>
              <a:off x="5679" y="1993"/>
              <a:ext cx="3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98</a:t>
              </a:r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1039813" y="4711700"/>
            <a:ext cx="620712" cy="396875"/>
            <a:chOff x="883" y="3136"/>
            <a:chExt cx="391" cy="250"/>
          </a:xfrm>
        </p:grpSpPr>
        <p:sp>
          <p:nvSpPr>
            <p:cNvPr id="47120" name="Line 42"/>
            <p:cNvSpPr>
              <a:spLocks noChangeShapeType="1"/>
            </p:cNvSpPr>
            <p:nvPr/>
          </p:nvSpPr>
          <p:spPr bwMode="auto">
            <a:xfrm>
              <a:off x="1052" y="3286"/>
              <a:ext cx="22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1" name="Text Box 43"/>
            <p:cNvSpPr txBox="1">
              <a:spLocks noChangeArrowheads="1"/>
            </p:cNvSpPr>
            <p:nvPr/>
          </p:nvSpPr>
          <p:spPr bwMode="auto">
            <a:xfrm>
              <a:off x="883" y="313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accent2"/>
                  </a:solidFill>
                </a:rPr>
                <a:t>p</a:t>
              </a:r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1319213" y="4267200"/>
            <a:ext cx="338137" cy="704850"/>
            <a:chOff x="1059" y="2856"/>
            <a:chExt cx="213" cy="444"/>
          </a:xfrm>
        </p:grpSpPr>
        <p:sp>
          <p:nvSpPr>
            <p:cNvPr id="47118" name="Line 44"/>
            <p:cNvSpPr>
              <a:spLocks noChangeShapeType="1"/>
            </p:cNvSpPr>
            <p:nvPr/>
          </p:nvSpPr>
          <p:spPr bwMode="auto">
            <a:xfrm>
              <a:off x="1272" y="3060"/>
              <a:ext cx="0" cy="24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19" name="Text Box 45"/>
            <p:cNvSpPr txBox="1">
              <a:spLocks noChangeArrowheads="1"/>
            </p:cNvSpPr>
            <p:nvPr/>
          </p:nvSpPr>
          <p:spPr bwMode="auto">
            <a:xfrm>
              <a:off x="1059" y="2856"/>
              <a:ext cx="21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rgbClr val="669900"/>
                  </a:solidFill>
                  <a:ea typeface="隶书" pitchFamily="49" charset="-122"/>
                </a:rPr>
                <a:t>p</a:t>
              </a:r>
              <a:endParaRPr lang="en-US" altLang="zh-CN">
                <a:ea typeface="隶书" pitchFamily="49" charset="-122"/>
              </a:endParaRPr>
            </a:p>
          </p:txBody>
        </p:sp>
      </p:grpSp>
      <p:sp>
        <p:nvSpPr>
          <p:cNvPr id="153648" name="Text Box 48"/>
          <p:cNvSpPr txBox="1">
            <a:spLocks noChangeArrowheads="1"/>
          </p:cNvSpPr>
          <p:nvPr/>
        </p:nvSpPr>
        <p:spPr bwMode="auto">
          <a:xfrm>
            <a:off x="7507288" y="6057900"/>
            <a:ext cx="1370012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ym typeface="Symbol" pitchFamily="18" charset="2"/>
              </a:rPr>
              <a:t></a:t>
            </a:r>
            <a:r>
              <a:rPr lang="en-US" altLang="zh-CN">
                <a:solidFill>
                  <a:schemeClr val="accent2"/>
                </a:solidFill>
              </a:rPr>
              <a:t> p[n][i]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36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536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536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536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53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5" grpId="0" animBg="1" autoUpdateAnimBg="0"/>
      <p:bldP spid="153616" grpId="0" animBg="1" autoUpdateAnimBg="0"/>
      <p:bldP spid="153619" grpId="0" animBg="1" autoUpdateAnimBg="0"/>
      <p:bldP spid="153620" grpId="0" animBg="1" autoUpdateAnimBg="0"/>
      <p:bldP spid="153618" grpId="0" animBg="1" autoUpdateAnimBg="0"/>
      <p:bldP spid="153621" grpId="0" animBg="1" autoUpdateAnimBg="0"/>
      <p:bldP spid="153648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0" y="258763"/>
            <a:ext cx="80105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例  </a:t>
            </a:r>
            <a:r>
              <a:rPr lang="en-US" altLang="zh-CN"/>
              <a:t>3</a:t>
            </a:r>
            <a:r>
              <a:rPr lang="zh-CN" altLang="en-US"/>
              <a:t>个学生各学</a:t>
            </a:r>
            <a:r>
              <a:rPr lang="en-US" altLang="zh-CN"/>
              <a:t>4</a:t>
            </a:r>
            <a:r>
              <a:rPr lang="zh-CN" altLang="en-US"/>
              <a:t>门课，计算总平均分，并查找一门以上课   不及格学生， 输出其各门课</a:t>
            </a:r>
            <a:r>
              <a:rPr lang="zh-CN" altLang="zh-CN"/>
              <a:t>成绩</a:t>
            </a:r>
            <a:endParaRPr lang="zh-CN" altLang="en-US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266700" y="1074738"/>
            <a:ext cx="8293100" cy="5783262"/>
            <a:chOff x="168" y="677"/>
            <a:chExt cx="5224" cy="3643"/>
          </a:xfrm>
        </p:grpSpPr>
        <p:sp>
          <p:nvSpPr>
            <p:cNvPr id="48155" name="Text Box 8"/>
            <p:cNvSpPr txBox="1">
              <a:spLocks noChangeArrowheads="1"/>
            </p:cNvSpPr>
            <p:nvPr/>
          </p:nvSpPr>
          <p:spPr bwMode="auto">
            <a:xfrm>
              <a:off x="168" y="677"/>
              <a:ext cx="4320" cy="33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6699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</a:rPr>
                <a:t>void search(float  (*p)[4], int  n)</a:t>
              </a:r>
              <a:endParaRPr lang="en-US" altLang="zh-CN"/>
            </a:p>
            <a:p>
              <a:r>
                <a:rPr lang="en-US" altLang="zh-CN"/>
                <a:t>{   int i,j,flag;</a:t>
              </a:r>
            </a:p>
            <a:p>
              <a:r>
                <a:rPr lang="en-US" altLang="zh-CN"/>
                <a:t>    for(j=0;j&lt;n;j++)</a:t>
              </a:r>
            </a:p>
            <a:p>
              <a:r>
                <a:rPr lang="en-US" altLang="zh-CN"/>
                <a:t>    {   flag=0;</a:t>
              </a:r>
            </a:p>
            <a:p>
              <a:r>
                <a:rPr lang="en-US" altLang="zh-CN"/>
                <a:t>	for(i=0;i&lt;4;i++)</a:t>
              </a:r>
            </a:p>
            <a:p>
              <a:r>
                <a:rPr lang="en-US" altLang="zh-CN"/>
                <a:t>	  if(</a:t>
              </a:r>
              <a:r>
                <a:rPr lang="en-US" altLang="zh-CN">
                  <a:solidFill>
                    <a:srgbClr val="0000FF"/>
                  </a:solidFill>
                </a:rPr>
                <a:t>*(*(p+j)+i)</a:t>
              </a:r>
              <a:r>
                <a:rPr lang="en-US" altLang="zh-CN"/>
                <a:t>&lt;60)  flag=1;</a:t>
              </a:r>
            </a:p>
            <a:p>
              <a:r>
                <a:rPr lang="en-US" altLang="zh-CN"/>
                <a:t>	if(flag==1)</a:t>
              </a:r>
            </a:p>
            <a:p>
              <a:r>
                <a:rPr lang="en-US" altLang="zh-CN"/>
                <a:t>	{   printf("No.%d is fail,his scores are:\n",j+1);</a:t>
              </a:r>
            </a:p>
            <a:p>
              <a:r>
                <a:rPr lang="en-US" altLang="zh-CN"/>
                <a:t>	    for(i=0;i&lt;4;i++)</a:t>
              </a:r>
            </a:p>
            <a:p>
              <a:r>
                <a:rPr lang="en-US" altLang="zh-CN"/>
                <a:t>		printf("%5.1f ",</a:t>
              </a:r>
              <a:r>
                <a:rPr lang="en-US" altLang="zh-CN">
                  <a:solidFill>
                    <a:srgbClr val="0000FF"/>
                  </a:solidFill>
                </a:rPr>
                <a:t>*(*(p+j)+i)</a:t>
              </a:r>
              <a:r>
                <a:rPr lang="en-US" altLang="zh-CN"/>
                <a:t>);</a:t>
              </a:r>
            </a:p>
            <a:p>
              <a:r>
                <a:rPr lang="en-US" altLang="zh-CN"/>
                <a:t>	    printf("\n");</a:t>
              </a:r>
            </a:p>
            <a:p>
              <a:r>
                <a:rPr lang="en-US" altLang="zh-CN"/>
                <a:t>	}</a:t>
              </a:r>
            </a:p>
            <a:p>
              <a:r>
                <a:rPr lang="en-US" altLang="zh-CN"/>
                <a:t>    }</a:t>
              </a:r>
            </a:p>
            <a:p>
              <a:r>
                <a:rPr lang="en-US" altLang="zh-CN"/>
                <a:t>}</a:t>
              </a:r>
            </a:p>
          </p:txBody>
        </p:sp>
        <p:sp>
          <p:nvSpPr>
            <p:cNvPr id="48156" name="Text Box 9"/>
            <p:cNvSpPr txBox="1">
              <a:spLocks noChangeArrowheads="1"/>
            </p:cNvSpPr>
            <p:nvPr/>
          </p:nvSpPr>
          <p:spPr bwMode="auto">
            <a:xfrm>
              <a:off x="2385" y="3088"/>
              <a:ext cx="3007" cy="12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6699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/>
                <a:t>main()</a:t>
              </a:r>
            </a:p>
            <a:p>
              <a:r>
                <a:rPr lang="en-US" altLang="zh-CN"/>
                <a:t>{  </a:t>
              </a:r>
              <a:r>
                <a:rPr lang="en-US" altLang="zh-CN">
                  <a:solidFill>
                    <a:srgbClr val="990000"/>
                  </a:solidFill>
                </a:rPr>
                <a:t>void search(float  (*p)[4], int n);</a:t>
              </a:r>
            </a:p>
            <a:p>
              <a:r>
                <a:rPr lang="en-US" altLang="zh-CN"/>
                <a:t>    float score[3][4]={{...},{...},{...}};</a:t>
              </a:r>
            </a:p>
            <a:p>
              <a:r>
                <a:rPr lang="en-US" altLang="zh-CN"/>
                <a:t>   </a:t>
              </a:r>
              <a:r>
                <a:rPr lang="en-US" altLang="zh-CN">
                  <a:solidFill>
                    <a:srgbClr val="0000FF"/>
                  </a:solidFill>
                </a:rPr>
                <a:t>search(score,3);</a:t>
              </a:r>
              <a:endParaRPr lang="en-US" altLang="zh-CN"/>
            </a:p>
            <a:p>
              <a:r>
                <a:rPr lang="en-US" altLang="zh-CN"/>
                <a:t>}</a:t>
              </a:r>
              <a:endParaRPr lang="en-US" altLang="zh-CN">
                <a:ea typeface="隶书" pitchFamily="49" charset="-122"/>
              </a:endParaRPr>
            </a:p>
          </p:txBody>
        </p: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5783263" y="1208088"/>
            <a:ext cx="2884487" cy="1879600"/>
            <a:chOff x="3943" y="1061"/>
            <a:chExt cx="1817" cy="1184"/>
          </a:xfrm>
        </p:grpSpPr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4338" y="1201"/>
              <a:ext cx="1422" cy="1044"/>
              <a:chOff x="4338" y="1223"/>
              <a:chExt cx="1723" cy="1044"/>
            </a:xfrm>
          </p:grpSpPr>
          <p:sp>
            <p:nvSpPr>
              <p:cNvPr id="48137" name="Rectangle 11"/>
              <p:cNvSpPr>
                <a:spLocks noChangeArrowheads="1"/>
              </p:cNvSpPr>
              <p:nvPr/>
            </p:nvSpPr>
            <p:spPr bwMode="auto">
              <a:xfrm>
                <a:off x="4338" y="1223"/>
                <a:ext cx="1712" cy="10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48138" name="Line 12"/>
              <p:cNvSpPr>
                <a:spLocks noChangeShapeType="1"/>
              </p:cNvSpPr>
              <p:nvPr/>
            </p:nvSpPr>
            <p:spPr bwMode="auto">
              <a:xfrm>
                <a:off x="4349" y="1601"/>
                <a:ext cx="17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39" name="Line 13"/>
              <p:cNvSpPr>
                <a:spLocks noChangeShapeType="1"/>
              </p:cNvSpPr>
              <p:nvPr/>
            </p:nvSpPr>
            <p:spPr bwMode="auto">
              <a:xfrm>
                <a:off x="4338" y="1934"/>
                <a:ext cx="17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40" name="Line 14"/>
              <p:cNvSpPr>
                <a:spLocks noChangeShapeType="1"/>
              </p:cNvSpPr>
              <p:nvPr/>
            </p:nvSpPr>
            <p:spPr bwMode="auto">
              <a:xfrm>
                <a:off x="5194" y="1223"/>
                <a:ext cx="0" cy="10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41" name="Line 15"/>
              <p:cNvSpPr>
                <a:spLocks noChangeShapeType="1"/>
              </p:cNvSpPr>
              <p:nvPr/>
            </p:nvSpPr>
            <p:spPr bwMode="auto">
              <a:xfrm>
                <a:off x="4749" y="1223"/>
                <a:ext cx="0" cy="10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42" name="Line 16"/>
              <p:cNvSpPr>
                <a:spLocks noChangeShapeType="1"/>
              </p:cNvSpPr>
              <p:nvPr/>
            </p:nvSpPr>
            <p:spPr bwMode="auto">
              <a:xfrm>
                <a:off x="5627" y="1223"/>
                <a:ext cx="0" cy="10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43" name="Text Box 17"/>
              <p:cNvSpPr txBox="1">
                <a:spLocks noChangeArrowheads="1"/>
              </p:cNvSpPr>
              <p:nvPr/>
            </p:nvSpPr>
            <p:spPr bwMode="auto">
              <a:xfrm>
                <a:off x="4372" y="1309"/>
                <a:ext cx="33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65</a:t>
                </a:r>
              </a:p>
            </p:txBody>
          </p:sp>
          <p:sp>
            <p:nvSpPr>
              <p:cNvPr id="48144" name="Text Box 18"/>
              <p:cNvSpPr txBox="1">
                <a:spLocks noChangeArrowheads="1"/>
              </p:cNvSpPr>
              <p:nvPr/>
            </p:nvSpPr>
            <p:spPr bwMode="auto">
              <a:xfrm>
                <a:off x="4812" y="1305"/>
                <a:ext cx="33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52</a:t>
                </a:r>
              </a:p>
            </p:txBody>
          </p:sp>
          <p:sp>
            <p:nvSpPr>
              <p:cNvPr id="48145" name="Text Box 19"/>
              <p:cNvSpPr txBox="1">
                <a:spLocks noChangeArrowheads="1"/>
              </p:cNvSpPr>
              <p:nvPr/>
            </p:nvSpPr>
            <p:spPr bwMode="auto">
              <a:xfrm>
                <a:off x="5223" y="1294"/>
                <a:ext cx="33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79</a:t>
                </a:r>
              </a:p>
            </p:txBody>
          </p:sp>
          <p:sp>
            <p:nvSpPr>
              <p:cNvPr id="48146" name="Text Box 20"/>
              <p:cNvSpPr txBox="1">
                <a:spLocks noChangeArrowheads="1"/>
              </p:cNvSpPr>
              <p:nvPr/>
            </p:nvSpPr>
            <p:spPr bwMode="auto">
              <a:xfrm>
                <a:off x="5668" y="1294"/>
                <a:ext cx="33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60</a:t>
                </a:r>
              </a:p>
            </p:txBody>
          </p:sp>
          <p:sp>
            <p:nvSpPr>
              <p:cNvPr id="48147" name="Text Box 21"/>
              <p:cNvSpPr txBox="1">
                <a:spLocks noChangeArrowheads="1"/>
              </p:cNvSpPr>
              <p:nvPr/>
            </p:nvSpPr>
            <p:spPr bwMode="auto">
              <a:xfrm>
                <a:off x="4368" y="1650"/>
                <a:ext cx="33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80</a:t>
                </a:r>
              </a:p>
            </p:txBody>
          </p:sp>
          <p:sp>
            <p:nvSpPr>
              <p:cNvPr id="48148" name="Text Box 22"/>
              <p:cNvSpPr txBox="1">
                <a:spLocks noChangeArrowheads="1"/>
              </p:cNvSpPr>
              <p:nvPr/>
            </p:nvSpPr>
            <p:spPr bwMode="auto">
              <a:xfrm>
                <a:off x="4801" y="1660"/>
                <a:ext cx="33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87</a:t>
                </a:r>
              </a:p>
            </p:txBody>
          </p:sp>
          <p:sp>
            <p:nvSpPr>
              <p:cNvPr id="48149" name="Text Box 23"/>
              <p:cNvSpPr txBox="1">
                <a:spLocks noChangeArrowheads="1"/>
              </p:cNvSpPr>
              <p:nvPr/>
            </p:nvSpPr>
            <p:spPr bwMode="auto">
              <a:xfrm>
                <a:off x="5235" y="1660"/>
                <a:ext cx="33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90</a:t>
                </a:r>
              </a:p>
            </p:txBody>
          </p:sp>
          <p:sp>
            <p:nvSpPr>
              <p:cNvPr id="48150" name="Text Box 24"/>
              <p:cNvSpPr txBox="1">
                <a:spLocks noChangeArrowheads="1"/>
              </p:cNvSpPr>
              <p:nvPr/>
            </p:nvSpPr>
            <p:spPr bwMode="auto">
              <a:xfrm>
                <a:off x="5679" y="1671"/>
                <a:ext cx="33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81</a:t>
                </a:r>
              </a:p>
            </p:txBody>
          </p:sp>
          <p:sp>
            <p:nvSpPr>
              <p:cNvPr id="48151" name="Text Box 25"/>
              <p:cNvSpPr txBox="1">
                <a:spLocks noChangeArrowheads="1"/>
              </p:cNvSpPr>
              <p:nvPr/>
            </p:nvSpPr>
            <p:spPr bwMode="auto">
              <a:xfrm>
                <a:off x="4390" y="1982"/>
                <a:ext cx="33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90</a:t>
                </a:r>
              </a:p>
            </p:txBody>
          </p:sp>
          <p:sp>
            <p:nvSpPr>
              <p:cNvPr id="48152" name="Text Box 26"/>
              <p:cNvSpPr txBox="1">
                <a:spLocks noChangeArrowheads="1"/>
              </p:cNvSpPr>
              <p:nvPr/>
            </p:nvSpPr>
            <p:spPr bwMode="auto">
              <a:xfrm>
                <a:off x="4768" y="1982"/>
                <a:ext cx="33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99</a:t>
                </a:r>
              </a:p>
            </p:txBody>
          </p:sp>
          <p:sp>
            <p:nvSpPr>
              <p:cNvPr id="48153" name="Text Box 27"/>
              <p:cNvSpPr txBox="1">
                <a:spLocks noChangeArrowheads="1"/>
              </p:cNvSpPr>
              <p:nvPr/>
            </p:nvSpPr>
            <p:spPr bwMode="auto">
              <a:xfrm>
                <a:off x="5185" y="1983"/>
                <a:ext cx="43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100</a:t>
                </a:r>
              </a:p>
            </p:txBody>
          </p:sp>
          <p:sp>
            <p:nvSpPr>
              <p:cNvPr id="48154" name="Text Box 28"/>
              <p:cNvSpPr txBox="1">
                <a:spLocks noChangeArrowheads="1"/>
              </p:cNvSpPr>
              <p:nvPr/>
            </p:nvSpPr>
            <p:spPr bwMode="auto">
              <a:xfrm>
                <a:off x="5679" y="1993"/>
                <a:ext cx="33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98</a:t>
                </a:r>
              </a:p>
            </p:txBody>
          </p:sp>
        </p:grpSp>
        <p:sp>
          <p:nvSpPr>
            <p:cNvPr id="48135" name="Line 31"/>
            <p:cNvSpPr>
              <a:spLocks noChangeShapeType="1"/>
            </p:cNvSpPr>
            <p:nvPr/>
          </p:nvSpPr>
          <p:spPr bwMode="auto">
            <a:xfrm>
              <a:off x="4112" y="1211"/>
              <a:ext cx="22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6" name="Text Box 32"/>
            <p:cNvSpPr txBox="1">
              <a:spLocks noChangeArrowheads="1"/>
            </p:cNvSpPr>
            <p:nvPr/>
          </p:nvSpPr>
          <p:spPr bwMode="auto">
            <a:xfrm>
              <a:off x="3943" y="10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accent2"/>
                  </a:solidFill>
                </a:rPr>
                <a:t>p</a:t>
              </a:r>
            </a:p>
          </p:txBody>
        </p:sp>
      </p:grpSp>
      <p:sp>
        <p:nvSpPr>
          <p:cNvPr id="154678" name="Text Box 54"/>
          <p:cNvSpPr txBox="1">
            <a:spLocks noChangeArrowheads="1"/>
          </p:cNvSpPr>
          <p:nvPr/>
        </p:nvSpPr>
        <p:spPr bwMode="auto">
          <a:xfrm>
            <a:off x="4102100" y="2260600"/>
            <a:ext cx="13017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ym typeface="Symbol" pitchFamily="18" charset="2"/>
              </a:rPr>
              <a:t></a:t>
            </a:r>
            <a:r>
              <a:rPr lang="en-US" altLang="zh-CN">
                <a:solidFill>
                  <a:schemeClr val="accent2"/>
                </a:solidFill>
              </a:rPr>
              <a:t> p[j][i]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54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9" grpId="0" build="p" autoUpdateAnimBg="0"/>
      <p:bldP spid="15467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-876300" y="784225"/>
            <a:ext cx="10020300" cy="46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057400" lvl="4" indent="-228600" eaLnBrk="1" hangingPunct="1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u"/>
            </a:pPr>
            <a:r>
              <a:rPr lang="zh-CN" altLang="en-US" dirty="0">
                <a:ea typeface="隶书" pitchFamily="49" charset="-122"/>
              </a:rPr>
              <a:t>二维数组与一维数组指针变量的关系</a:t>
            </a:r>
            <a:endParaRPr lang="zh-CN" altLang="en-US" dirty="0">
              <a:solidFill>
                <a:schemeClr val="tx2"/>
              </a:solidFill>
              <a:ea typeface="隶书" pitchFamily="49" charset="-122"/>
            </a:endParaRPr>
          </a:p>
          <a:p>
            <a:pPr marL="2057400" lvl="4" indent="-228600" eaLnBrk="1" hangingPunct="1">
              <a:spcBef>
                <a:spcPct val="20000"/>
              </a:spcBef>
              <a:buClr>
                <a:srgbClr val="FF00FF"/>
              </a:buClr>
              <a:buFont typeface="Wingdings" pitchFamily="2" charset="2"/>
              <a:buNone/>
            </a:pPr>
            <a:r>
              <a:rPr lang="zh-CN" altLang="en-US" dirty="0">
                <a:ea typeface="隶书" pitchFamily="49" charset="-122"/>
              </a:rPr>
              <a:t>   如   </a:t>
            </a:r>
            <a:r>
              <a:rPr lang="en-US" altLang="zh-CN" dirty="0" err="1">
                <a:ea typeface="隶书" pitchFamily="49" charset="-122"/>
              </a:rPr>
              <a:t>int</a:t>
            </a:r>
            <a:r>
              <a:rPr lang="en-US" altLang="zh-CN" dirty="0">
                <a:ea typeface="隶书" pitchFamily="49" charset="-122"/>
              </a:rPr>
              <a:t>  a[5][10]  </a:t>
            </a:r>
            <a:r>
              <a:rPr lang="zh-CN" altLang="zh-CN" dirty="0">
                <a:ea typeface="隶书" pitchFamily="49" charset="-122"/>
              </a:rPr>
              <a:t>与</a:t>
            </a:r>
            <a:r>
              <a:rPr lang="zh-CN" altLang="en-US" dirty="0">
                <a:ea typeface="隶书" pitchFamily="49" charset="-122"/>
              </a:rPr>
              <a:t>  </a:t>
            </a:r>
            <a:r>
              <a:rPr lang="en-US" altLang="zh-CN" dirty="0" err="1">
                <a:ea typeface="隶书" pitchFamily="49" charset="-122"/>
              </a:rPr>
              <a:t>int</a:t>
            </a:r>
            <a:r>
              <a:rPr lang="en-US" altLang="zh-CN" dirty="0">
                <a:ea typeface="隶书" pitchFamily="49" charset="-122"/>
              </a:rPr>
              <a:t>   (*p)[10];</a:t>
            </a:r>
          </a:p>
          <a:p>
            <a:pPr marL="2057400" lvl="4" indent="-228600" eaLnBrk="1" hangingPunct="1">
              <a:spcBef>
                <a:spcPct val="20000"/>
              </a:spcBef>
              <a:buClr>
                <a:srgbClr val="FF9999"/>
              </a:buClr>
              <a:buFont typeface="Wingdings" pitchFamily="2" charset="2"/>
              <a:buChar char="Y"/>
            </a:pPr>
            <a:r>
              <a:rPr lang="zh-CN" altLang="en-US" dirty="0">
                <a:ea typeface="隶书" pitchFamily="49" charset="-122"/>
              </a:rPr>
              <a:t>二维数组名是一个指向有</a:t>
            </a:r>
            <a:r>
              <a:rPr lang="en-US" altLang="zh-CN" dirty="0">
                <a:ea typeface="隶书" pitchFamily="49" charset="-122"/>
              </a:rPr>
              <a:t>10</a:t>
            </a:r>
            <a:r>
              <a:rPr lang="zh-CN" altLang="en-US" dirty="0">
                <a:ea typeface="隶书" pitchFamily="49" charset="-122"/>
              </a:rPr>
              <a:t>个元素的一维数组的</a:t>
            </a:r>
            <a:r>
              <a:rPr lang="zh-CN" altLang="en-US" dirty="0">
                <a:solidFill>
                  <a:schemeClr val="accent2"/>
                </a:solidFill>
                <a:ea typeface="隶书" pitchFamily="49" charset="-122"/>
              </a:rPr>
              <a:t>指针常量</a:t>
            </a:r>
            <a:endParaRPr lang="zh-CN" altLang="zh-CN" dirty="0">
              <a:ea typeface="隶书" pitchFamily="49" charset="-122"/>
            </a:endParaRPr>
          </a:p>
          <a:p>
            <a:pPr marL="2057400" lvl="4" indent="-228600" eaLnBrk="1" hangingPunct="1">
              <a:spcBef>
                <a:spcPct val="20000"/>
              </a:spcBef>
              <a:buClr>
                <a:srgbClr val="FF9999"/>
              </a:buClr>
              <a:buFont typeface="Wingdings" pitchFamily="2" charset="2"/>
              <a:buChar char="Y"/>
            </a:pPr>
            <a:r>
              <a:rPr lang="en-US" altLang="zh-CN" dirty="0">
                <a:ea typeface="隶书" pitchFamily="49" charset="-122"/>
              </a:rPr>
              <a:t>p=</a:t>
            </a:r>
            <a:r>
              <a:rPr lang="en-US" altLang="zh-CN" dirty="0" err="1">
                <a:ea typeface="隶书" pitchFamily="49" charset="-122"/>
              </a:rPr>
              <a:t>a+i</a:t>
            </a:r>
            <a:r>
              <a:rPr lang="en-US" altLang="zh-CN" dirty="0">
                <a:ea typeface="隶书" pitchFamily="49" charset="-122"/>
              </a:rPr>
              <a:t>  </a:t>
            </a:r>
            <a:r>
              <a:rPr lang="zh-CN" altLang="en-US" dirty="0">
                <a:ea typeface="隶书" pitchFamily="49" charset="-122"/>
              </a:rPr>
              <a:t>使 </a:t>
            </a:r>
            <a:r>
              <a:rPr lang="en-US" altLang="zh-CN" dirty="0">
                <a:ea typeface="隶书" pitchFamily="49" charset="-122"/>
              </a:rPr>
              <a:t>p</a:t>
            </a:r>
            <a:r>
              <a:rPr lang="zh-CN" altLang="zh-CN" dirty="0">
                <a:ea typeface="隶书" pitchFamily="49" charset="-122"/>
              </a:rPr>
              <a:t>指向二维数组的第</a:t>
            </a:r>
            <a:r>
              <a:rPr lang="en-US" altLang="zh-CN" dirty="0" err="1">
                <a:ea typeface="隶书" pitchFamily="49" charset="-122"/>
              </a:rPr>
              <a:t>i</a:t>
            </a:r>
            <a:r>
              <a:rPr lang="zh-CN" altLang="zh-CN" dirty="0">
                <a:ea typeface="隶书" pitchFamily="49" charset="-122"/>
              </a:rPr>
              <a:t>行</a:t>
            </a:r>
          </a:p>
          <a:p>
            <a:pPr marL="2057400" lvl="4" indent="-228600" eaLnBrk="1" hangingPunct="1">
              <a:spcBef>
                <a:spcPct val="20000"/>
              </a:spcBef>
              <a:buClr>
                <a:srgbClr val="FF9999"/>
              </a:buClr>
              <a:buFont typeface="Wingdings" pitchFamily="2" charset="2"/>
              <a:buChar char="Y"/>
            </a:pPr>
            <a:r>
              <a:rPr lang="zh-CN" altLang="zh-CN" dirty="0">
                <a:ea typeface="隶书" pitchFamily="49" charset="-122"/>
              </a:rPr>
              <a:t>*(*(</a:t>
            </a:r>
            <a:r>
              <a:rPr lang="en-US" altLang="zh-CN" dirty="0" err="1">
                <a:ea typeface="隶书" pitchFamily="49" charset="-122"/>
              </a:rPr>
              <a:t>p+i</a:t>
            </a:r>
            <a:r>
              <a:rPr lang="en-US" altLang="zh-CN" dirty="0">
                <a:ea typeface="隶书" pitchFamily="49" charset="-122"/>
              </a:rPr>
              <a:t>)+j) </a:t>
            </a:r>
            <a:r>
              <a:rPr lang="en-US" altLang="zh-CN" dirty="0">
                <a:ea typeface="隶书" pitchFamily="49" charset="-122"/>
                <a:sym typeface="Symbol" pitchFamily="18" charset="2"/>
              </a:rPr>
              <a:t> </a:t>
            </a:r>
            <a:r>
              <a:rPr lang="en-US" altLang="zh-CN" dirty="0">
                <a:ea typeface="隶书" pitchFamily="49" charset="-122"/>
              </a:rPr>
              <a:t>a[</a:t>
            </a:r>
            <a:r>
              <a:rPr lang="en-US" altLang="zh-CN" dirty="0" err="1">
                <a:ea typeface="隶书" pitchFamily="49" charset="-122"/>
              </a:rPr>
              <a:t>i</a:t>
            </a:r>
            <a:r>
              <a:rPr lang="en-US" altLang="zh-CN" dirty="0">
                <a:ea typeface="隶书" pitchFamily="49" charset="-122"/>
              </a:rPr>
              <a:t>][j] </a:t>
            </a:r>
          </a:p>
          <a:p>
            <a:pPr marL="2057400" lvl="4" indent="-228600" eaLnBrk="1" hangingPunct="1">
              <a:spcBef>
                <a:spcPct val="20000"/>
              </a:spcBef>
              <a:buClr>
                <a:srgbClr val="FF9999"/>
              </a:buClr>
              <a:buFont typeface="Wingdings" pitchFamily="2" charset="2"/>
              <a:buChar char="Y"/>
            </a:pPr>
            <a:r>
              <a:rPr lang="zh-CN" altLang="zh-CN" dirty="0">
                <a:ea typeface="隶书" pitchFamily="49" charset="-122"/>
              </a:rPr>
              <a:t>二维数组形参实际上是一维数组指针变量，                      即   </a:t>
            </a:r>
            <a:r>
              <a:rPr lang="en-US" altLang="zh-CN" dirty="0" err="1">
                <a:ea typeface="隶书" pitchFamily="49" charset="-122"/>
              </a:rPr>
              <a:t>int</a:t>
            </a:r>
            <a:r>
              <a:rPr lang="en-US" altLang="zh-CN" dirty="0">
                <a:ea typeface="隶书" pitchFamily="49" charset="-122"/>
              </a:rPr>
              <a:t>  x[ ][10]  </a:t>
            </a:r>
            <a:r>
              <a:rPr lang="en-US" altLang="zh-CN" dirty="0">
                <a:ea typeface="隶书" pitchFamily="49" charset="-122"/>
                <a:sym typeface="Symbol" pitchFamily="18" charset="2"/>
              </a:rPr>
              <a:t></a:t>
            </a:r>
            <a:r>
              <a:rPr lang="en-US" altLang="zh-CN" dirty="0">
                <a:ea typeface="隶书" pitchFamily="49" charset="-122"/>
              </a:rPr>
              <a:t> </a:t>
            </a:r>
            <a:r>
              <a:rPr lang="en-US" altLang="zh-CN" dirty="0" err="1">
                <a:ea typeface="隶书" pitchFamily="49" charset="-122"/>
              </a:rPr>
              <a:t>int</a:t>
            </a:r>
            <a:r>
              <a:rPr lang="en-US" altLang="zh-CN" dirty="0">
                <a:ea typeface="隶书" pitchFamily="49" charset="-122"/>
              </a:rPr>
              <a:t>  (*x)[10]</a:t>
            </a:r>
          </a:p>
          <a:p>
            <a:pPr marL="2057400" lvl="4" indent="-228600" eaLnBrk="1" hangingPunct="1">
              <a:spcBef>
                <a:spcPct val="20000"/>
              </a:spcBef>
              <a:buClr>
                <a:srgbClr val="FF9999"/>
              </a:buClr>
              <a:buFont typeface="Wingdings" pitchFamily="2" charset="2"/>
              <a:buChar char="Y"/>
            </a:pPr>
            <a:r>
              <a:rPr lang="zh-CN" altLang="zh-CN" dirty="0">
                <a:ea typeface="隶书" pitchFamily="49" charset="-122"/>
              </a:rPr>
              <a:t>变量定义(不是形参）时两者不等价</a:t>
            </a:r>
          </a:p>
          <a:p>
            <a:pPr marL="2057400" lvl="4" indent="-228600" eaLnBrk="1" hangingPunct="1">
              <a:spcBef>
                <a:spcPct val="20000"/>
              </a:spcBef>
              <a:buClr>
                <a:srgbClr val="FF9999"/>
              </a:buClr>
              <a:buFont typeface="Wingdings" pitchFamily="2" charset="2"/>
              <a:buChar char="Y"/>
            </a:pPr>
            <a:r>
              <a:rPr lang="zh-CN" altLang="zh-CN" dirty="0">
                <a:ea typeface="隶书" pitchFamily="49" charset="-122"/>
              </a:rPr>
              <a:t>系统只给</a:t>
            </a:r>
            <a:r>
              <a:rPr lang="en-US" altLang="zh-CN" dirty="0">
                <a:ea typeface="隶书" pitchFamily="49" charset="-122"/>
              </a:rPr>
              <a:t>p</a:t>
            </a:r>
            <a:r>
              <a:rPr lang="zh-CN" altLang="zh-CN" dirty="0">
                <a:ea typeface="隶书" pitchFamily="49" charset="-122"/>
              </a:rPr>
              <a:t>分配能保存一个指针值的内存区(</a:t>
            </a:r>
            <a:r>
              <a:rPr lang="zh-CN" altLang="zh-CN" dirty="0" smtClean="0">
                <a:ea typeface="隶书" pitchFamily="49" charset="-122"/>
              </a:rPr>
              <a:t>一般</a:t>
            </a:r>
            <a:r>
              <a:rPr lang="en-US" altLang="zh-CN" dirty="0" smtClean="0">
                <a:ea typeface="隶书" pitchFamily="49" charset="-122"/>
              </a:rPr>
              <a:t>4</a:t>
            </a:r>
            <a:r>
              <a:rPr lang="zh-CN" altLang="zh-CN" dirty="0" smtClean="0">
                <a:ea typeface="隶书" pitchFamily="49" charset="-122"/>
              </a:rPr>
              <a:t>字节</a:t>
            </a:r>
            <a:r>
              <a:rPr lang="zh-CN" altLang="zh-CN" dirty="0">
                <a:ea typeface="隶书" pitchFamily="49" charset="-122"/>
              </a:rPr>
              <a:t>）；而给</a:t>
            </a:r>
            <a:r>
              <a:rPr lang="en-US" altLang="zh-CN" dirty="0">
                <a:ea typeface="隶书" pitchFamily="49" charset="-122"/>
              </a:rPr>
              <a:t>a</a:t>
            </a:r>
            <a:r>
              <a:rPr lang="zh-CN" altLang="zh-CN" dirty="0" smtClean="0">
                <a:ea typeface="隶书" pitchFamily="49" charset="-122"/>
              </a:rPr>
              <a:t>分配</a:t>
            </a:r>
            <a:r>
              <a:rPr lang="en-US" altLang="zh-CN" smtClean="0">
                <a:ea typeface="隶书" pitchFamily="49" charset="-122"/>
              </a:rPr>
              <a:t>4</a:t>
            </a:r>
            <a:r>
              <a:rPr lang="zh-CN" altLang="zh-CN" smtClean="0">
                <a:ea typeface="隶书" pitchFamily="49" charset="-122"/>
              </a:rPr>
              <a:t>*</a:t>
            </a:r>
            <a:r>
              <a:rPr lang="zh-CN" altLang="zh-CN" dirty="0">
                <a:ea typeface="隶书" pitchFamily="49" charset="-122"/>
              </a:rPr>
              <a:t>5*10字节的内存区</a:t>
            </a:r>
            <a:endParaRPr lang="zh-CN" altLang="en-US" dirty="0">
              <a:ea typeface="隶书" pitchFamily="49" charset="-122"/>
            </a:endParaRPr>
          </a:p>
          <a:p>
            <a:pPr marL="2057400" lvl="4" indent="-228600" eaLnBrk="1" hangingPunct="1">
              <a:spcBef>
                <a:spcPct val="20000"/>
              </a:spcBef>
              <a:buClr>
                <a:srgbClr val="FF9999"/>
              </a:buClr>
              <a:buFont typeface="Wingdings" pitchFamily="2" charset="2"/>
              <a:buChar char="Y"/>
            </a:pPr>
            <a:endParaRPr lang="zh-CN" altLang="en-US" dirty="0">
              <a:ea typeface="隶书" pitchFamily="49" charset="-122"/>
            </a:endParaRPr>
          </a:p>
          <a:p>
            <a:pPr marL="2057400" lvl="4" indent="-228600" eaLnBrk="1" hangingPunct="1">
              <a:spcBef>
                <a:spcPct val="20000"/>
              </a:spcBef>
              <a:buClr>
                <a:srgbClr val="FF9999"/>
              </a:buClr>
              <a:buFont typeface="Wingdings" pitchFamily="2" charset="2"/>
              <a:buChar char="Y"/>
            </a:pPr>
            <a:endParaRPr lang="en-US" altLang="zh-CN" sz="2000" dirty="0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5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5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5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5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54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54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uiExpand="1" build="p" bldLvl="5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xfrm>
            <a:off x="0" y="263525"/>
            <a:ext cx="8601075" cy="15081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mtClean="0">
                <a:solidFill>
                  <a:schemeClr val="accent1"/>
                </a:solidFill>
              </a:rPr>
              <a:t>8.4</a:t>
            </a:r>
            <a:r>
              <a:rPr lang="en-US" altLang="zh-CN" smtClean="0"/>
              <a:t> </a:t>
            </a:r>
            <a:r>
              <a:rPr lang="zh-CN" altLang="en-US" smtClean="0"/>
              <a:t>指针与字符串</a:t>
            </a:r>
          </a:p>
          <a:p>
            <a:pPr lvl="1" eaLnBrk="1" hangingPunct="1"/>
            <a:r>
              <a:rPr lang="zh-CN" altLang="en-US" smtClean="0"/>
              <a:t>字符串表示形式</a:t>
            </a:r>
          </a:p>
          <a:p>
            <a:pPr lvl="2" eaLnBrk="1" hangingPunct="1"/>
            <a:r>
              <a:rPr lang="zh-CN" altLang="en-US" smtClean="0"/>
              <a:t>用字符数组实现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444500" y="1893888"/>
            <a:ext cx="4759325" cy="195580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例   </a:t>
            </a:r>
            <a:r>
              <a:rPr lang="en-US" altLang="zh-CN"/>
              <a:t>main( )</a:t>
            </a:r>
          </a:p>
          <a:p>
            <a:r>
              <a:rPr lang="en-US" altLang="zh-CN"/>
              <a:t>       {   char string[]=“I love China!”;</a:t>
            </a:r>
          </a:p>
          <a:p>
            <a:r>
              <a:rPr lang="en-US" altLang="zh-CN"/>
              <a:t>            printf(“%s\n”,string);</a:t>
            </a:r>
          </a:p>
          <a:p>
            <a:r>
              <a:rPr lang="en-US" altLang="zh-CN"/>
              <a:t>             printf(“%s\n”,</a:t>
            </a:r>
            <a:r>
              <a:rPr lang="en-US" altLang="zh-CN">
                <a:solidFill>
                  <a:schemeClr val="accent2"/>
                </a:solidFill>
              </a:rPr>
              <a:t>string+7</a:t>
            </a:r>
            <a:r>
              <a:rPr lang="en-US" altLang="zh-CN"/>
              <a:t>);</a:t>
            </a:r>
          </a:p>
          <a:p>
            <a:r>
              <a:rPr lang="en-US" altLang="zh-CN"/>
              <a:t>        }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5641975" y="1244600"/>
            <a:ext cx="3268663" cy="4911725"/>
            <a:chOff x="3410" y="1084"/>
            <a:chExt cx="2059" cy="3094"/>
          </a:xfrm>
        </p:grpSpPr>
        <p:sp>
          <p:nvSpPr>
            <p:cNvPr id="50181" name="Text Box 19"/>
            <p:cNvSpPr txBox="1">
              <a:spLocks noChangeArrowheads="1"/>
            </p:cNvSpPr>
            <p:nvPr/>
          </p:nvSpPr>
          <p:spPr bwMode="auto">
            <a:xfrm>
              <a:off x="4316" y="1195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I</a:t>
              </a:r>
            </a:p>
          </p:txBody>
        </p:sp>
        <p:sp>
          <p:nvSpPr>
            <p:cNvPr id="50182" name="Text Box 21"/>
            <p:cNvSpPr txBox="1">
              <a:spLocks noChangeArrowheads="1"/>
            </p:cNvSpPr>
            <p:nvPr/>
          </p:nvSpPr>
          <p:spPr bwMode="auto">
            <a:xfrm>
              <a:off x="4316" y="1615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l</a:t>
              </a:r>
            </a:p>
          </p:txBody>
        </p:sp>
        <p:sp>
          <p:nvSpPr>
            <p:cNvPr id="50183" name="Text Box 22"/>
            <p:cNvSpPr txBox="1">
              <a:spLocks noChangeArrowheads="1"/>
            </p:cNvSpPr>
            <p:nvPr/>
          </p:nvSpPr>
          <p:spPr bwMode="auto">
            <a:xfrm>
              <a:off x="4316" y="18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o</a:t>
              </a:r>
            </a:p>
          </p:txBody>
        </p:sp>
        <p:sp>
          <p:nvSpPr>
            <p:cNvPr id="50184" name="Text Box 23"/>
            <p:cNvSpPr txBox="1">
              <a:spLocks noChangeArrowheads="1"/>
            </p:cNvSpPr>
            <p:nvPr/>
          </p:nvSpPr>
          <p:spPr bwMode="auto">
            <a:xfrm>
              <a:off x="4316" y="203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v</a:t>
              </a:r>
            </a:p>
          </p:txBody>
        </p:sp>
        <p:sp>
          <p:nvSpPr>
            <p:cNvPr id="50185" name="Text Box 24"/>
            <p:cNvSpPr txBox="1">
              <a:spLocks noChangeArrowheads="1"/>
            </p:cNvSpPr>
            <p:nvPr/>
          </p:nvSpPr>
          <p:spPr bwMode="auto">
            <a:xfrm>
              <a:off x="4316" y="2243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e</a:t>
              </a:r>
            </a:p>
          </p:txBody>
        </p:sp>
        <p:sp>
          <p:nvSpPr>
            <p:cNvPr id="50186" name="Text Box 26"/>
            <p:cNvSpPr txBox="1">
              <a:spLocks noChangeArrowheads="1"/>
            </p:cNvSpPr>
            <p:nvPr/>
          </p:nvSpPr>
          <p:spPr bwMode="auto">
            <a:xfrm>
              <a:off x="4316" y="2662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C</a:t>
              </a:r>
            </a:p>
          </p:txBody>
        </p:sp>
        <p:sp>
          <p:nvSpPr>
            <p:cNvPr id="50187" name="Text Box 27"/>
            <p:cNvSpPr txBox="1">
              <a:spLocks noChangeArrowheads="1"/>
            </p:cNvSpPr>
            <p:nvPr/>
          </p:nvSpPr>
          <p:spPr bwMode="auto">
            <a:xfrm>
              <a:off x="4316" y="287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h</a:t>
              </a:r>
            </a:p>
          </p:txBody>
        </p:sp>
        <p:sp>
          <p:nvSpPr>
            <p:cNvPr id="50188" name="Text Box 28"/>
            <p:cNvSpPr txBox="1">
              <a:spLocks noChangeArrowheads="1"/>
            </p:cNvSpPr>
            <p:nvPr/>
          </p:nvSpPr>
          <p:spPr bwMode="auto">
            <a:xfrm>
              <a:off x="4316" y="3081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i</a:t>
              </a:r>
            </a:p>
          </p:txBody>
        </p:sp>
        <p:sp>
          <p:nvSpPr>
            <p:cNvPr id="50189" name="Text Box 29"/>
            <p:cNvSpPr txBox="1">
              <a:spLocks noChangeArrowheads="1"/>
            </p:cNvSpPr>
            <p:nvPr/>
          </p:nvSpPr>
          <p:spPr bwMode="auto">
            <a:xfrm>
              <a:off x="4724" y="1184"/>
              <a:ext cx="6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string[0]</a:t>
              </a:r>
            </a:p>
          </p:txBody>
        </p:sp>
        <p:sp>
          <p:nvSpPr>
            <p:cNvPr id="50190" name="Text Box 30"/>
            <p:cNvSpPr txBox="1">
              <a:spLocks noChangeArrowheads="1"/>
            </p:cNvSpPr>
            <p:nvPr/>
          </p:nvSpPr>
          <p:spPr bwMode="auto">
            <a:xfrm>
              <a:off x="4724" y="1394"/>
              <a:ext cx="6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string[1]</a:t>
              </a:r>
            </a:p>
          </p:txBody>
        </p:sp>
        <p:sp>
          <p:nvSpPr>
            <p:cNvPr id="50191" name="Text Box 31"/>
            <p:cNvSpPr txBox="1">
              <a:spLocks noChangeArrowheads="1"/>
            </p:cNvSpPr>
            <p:nvPr/>
          </p:nvSpPr>
          <p:spPr bwMode="auto">
            <a:xfrm>
              <a:off x="4724" y="1604"/>
              <a:ext cx="6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string[2]</a:t>
              </a:r>
            </a:p>
          </p:txBody>
        </p:sp>
        <p:sp>
          <p:nvSpPr>
            <p:cNvPr id="50192" name="Text Box 32"/>
            <p:cNvSpPr txBox="1">
              <a:spLocks noChangeArrowheads="1"/>
            </p:cNvSpPr>
            <p:nvPr/>
          </p:nvSpPr>
          <p:spPr bwMode="auto">
            <a:xfrm>
              <a:off x="4724" y="1814"/>
              <a:ext cx="6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string[3]</a:t>
              </a:r>
            </a:p>
          </p:txBody>
        </p:sp>
        <p:sp>
          <p:nvSpPr>
            <p:cNvPr id="50193" name="Text Box 33"/>
            <p:cNvSpPr txBox="1">
              <a:spLocks noChangeArrowheads="1"/>
            </p:cNvSpPr>
            <p:nvPr/>
          </p:nvSpPr>
          <p:spPr bwMode="auto">
            <a:xfrm>
              <a:off x="4724" y="2024"/>
              <a:ext cx="6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string[4]</a:t>
              </a:r>
            </a:p>
          </p:txBody>
        </p:sp>
        <p:sp>
          <p:nvSpPr>
            <p:cNvPr id="50194" name="Text Box 34"/>
            <p:cNvSpPr txBox="1">
              <a:spLocks noChangeArrowheads="1"/>
            </p:cNvSpPr>
            <p:nvPr/>
          </p:nvSpPr>
          <p:spPr bwMode="auto">
            <a:xfrm>
              <a:off x="4724" y="2234"/>
              <a:ext cx="6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string[5]</a:t>
              </a:r>
            </a:p>
          </p:txBody>
        </p:sp>
        <p:sp>
          <p:nvSpPr>
            <p:cNvPr id="50195" name="Text Box 35"/>
            <p:cNvSpPr txBox="1">
              <a:spLocks noChangeArrowheads="1"/>
            </p:cNvSpPr>
            <p:nvPr/>
          </p:nvSpPr>
          <p:spPr bwMode="auto">
            <a:xfrm>
              <a:off x="4724" y="2444"/>
              <a:ext cx="6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string[6]</a:t>
              </a:r>
            </a:p>
          </p:txBody>
        </p:sp>
        <p:sp>
          <p:nvSpPr>
            <p:cNvPr id="50196" name="Text Box 36"/>
            <p:cNvSpPr txBox="1">
              <a:spLocks noChangeArrowheads="1"/>
            </p:cNvSpPr>
            <p:nvPr/>
          </p:nvSpPr>
          <p:spPr bwMode="auto">
            <a:xfrm>
              <a:off x="4724" y="2654"/>
              <a:ext cx="6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string[7]</a:t>
              </a:r>
            </a:p>
          </p:txBody>
        </p:sp>
        <p:sp>
          <p:nvSpPr>
            <p:cNvPr id="50197" name="Text Box 37"/>
            <p:cNvSpPr txBox="1">
              <a:spLocks noChangeArrowheads="1"/>
            </p:cNvSpPr>
            <p:nvPr/>
          </p:nvSpPr>
          <p:spPr bwMode="auto">
            <a:xfrm>
              <a:off x="4724" y="2864"/>
              <a:ext cx="6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string[8]</a:t>
              </a:r>
            </a:p>
          </p:txBody>
        </p:sp>
        <p:sp>
          <p:nvSpPr>
            <p:cNvPr id="50198" name="Text Box 38"/>
            <p:cNvSpPr txBox="1">
              <a:spLocks noChangeArrowheads="1"/>
            </p:cNvSpPr>
            <p:nvPr/>
          </p:nvSpPr>
          <p:spPr bwMode="auto">
            <a:xfrm>
              <a:off x="4724" y="3074"/>
              <a:ext cx="6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string[9]</a:t>
              </a:r>
            </a:p>
          </p:txBody>
        </p:sp>
        <p:sp>
          <p:nvSpPr>
            <p:cNvPr id="50199" name="Line 39"/>
            <p:cNvSpPr>
              <a:spLocks noChangeShapeType="1"/>
            </p:cNvSpPr>
            <p:nvPr/>
          </p:nvSpPr>
          <p:spPr bwMode="auto">
            <a:xfrm>
              <a:off x="3801" y="1222"/>
              <a:ext cx="3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0" name="Text Box 40"/>
            <p:cNvSpPr txBox="1">
              <a:spLocks noChangeArrowheads="1"/>
            </p:cNvSpPr>
            <p:nvPr/>
          </p:nvSpPr>
          <p:spPr bwMode="auto">
            <a:xfrm>
              <a:off x="3410" y="1084"/>
              <a:ext cx="4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string</a:t>
              </a:r>
            </a:p>
          </p:txBody>
        </p:sp>
        <p:grpSp>
          <p:nvGrpSpPr>
            <p:cNvPr id="3" name="Group 50"/>
            <p:cNvGrpSpPr>
              <a:grpSpLocks/>
            </p:cNvGrpSpPr>
            <p:nvPr/>
          </p:nvGrpSpPr>
          <p:grpSpPr bwMode="auto">
            <a:xfrm>
              <a:off x="4134" y="1211"/>
              <a:ext cx="612" cy="2967"/>
              <a:chOff x="4134" y="1211"/>
              <a:chExt cx="834" cy="2967"/>
            </a:xfrm>
          </p:grpSpPr>
          <p:sp>
            <p:nvSpPr>
              <p:cNvPr id="50210" name="Rectangle 9"/>
              <p:cNvSpPr>
                <a:spLocks noChangeArrowheads="1"/>
              </p:cNvSpPr>
              <p:nvPr/>
            </p:nvSpPr>
            <p:spPr bwMode="auto">
              <a:xfrm>
                <a:off x="4134" y="1211"/>
                <a:ext cx="834" cy="296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1" name="Line 10"/>
              <p:cNvSpPr>
                <a:spLocks noChangeShapeType="1"/>
              </p:cNvSpPr>
              <p:nvPr/>
            </p:nvSpPr>
            <p:spPr bwMode="auto">
              <a:xfrm>
                <a:off x="4134" y="1411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2" name="Line 11"/>
              <p:cNvSpPr>
                <a:spLocks noChangeShapeType="1"/>
              </p:cNvSpPr>
              <p:nvPr/>
            </p:nvSpPr>
            <p:spPr bwMode="auto">
              <a:xfrm>
                <a:off x="4134" y="1623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3" name="Line 12"/>
              <p:cNvSpPr>
                <a:spLocks noChangeShapeType="1"/>
              </p:cNvSpPr>
              <p:nvPr/>
            </p:nvSpPr>
            <p:spPr bwMode="auto">
              <a:xfrm>
                <a:off x="4134" y="1836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4" name="Line 13"/>
              <p:cNvSpPr>
                <a:spLocks noChangeShapeType="1"/>
              </p:cNvSpPr>
              <p:nvPr/>
            </p:nvSpPr>
            <p:spPr bwMode="auto">
              <a:xfrm>
                <a:off x="4134" y="2048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5" name="Line 14"/>
              <p:cNvSpPr>
                <a:spLocks noChangeShapeType="1"/>
              </p:cNvSpPr>
              <p:nvPr/>
            </p:nvSpPr>
            <p:spPr bwMode="auto">
              <a:xfrm>
                <a:off x="4134" y="2261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6" name="Line 15"/>
              <p:cNvSpPr>
                <a:spLocks noChangeShapeType="1"/>
              </p:cNvSpPr>
              <p:nvPr/>
            </p:nvSpPr>
            <p:spPr bwMode="auto">
              <a:xfrm>
                <a:off x="4134" y="2474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7" name="Line 16"/>
              <p:cNvSpPr>
                <a:spLocks noChangeShapeType="1"/>
              </p:cNvSpPr>
              <p:nvPr/>
            </p:nvSpPr>
            <p:spPr bwMode="auto">
              <a:xfrm>
                <a:off x="4134" y="2686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8" name="Line 17"/>
              <p:cNvSpPr>
                <a:spLocks noChangeShapeType="1"/>
              </p:cNvSpPr>
              <p:nvPr/>
            </p:nvSpPr>
            <p:spPr bwMode="auto">
              <a:xfrm>
                <a:off x="4134" y="2899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9" name="Line 18"/>
              <p:cNvSpPr>
                <a:spLocks noChangeShapeType="1"/>
              </p:cNvSpPr>
              <p:nvPr/>
            </p:nvSpPr>
            <p:spPr bwMode="auto">
              <a:xfrm>
                <a:off x="4134" y="3112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0" name="Line 46"/>
              <p:cNvSpPr>
                <a:spLocks noChangeShapeType="1"/>
              </p:cNvSpPr>
              <p:nvPr/>
            </p:nvSpPr>
            <p:spPr bwMode="auto">
              <a:xfrm>
                <a:off x="4145" y="3333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1" name="Line 47"/>
              <p:cNvSpPr>
                <a:spLocks noChangeShapeType="1"/>
              </p:cNvSpPr>
              <p:nvPr/>
            </p:nvSpPr>
            <p:spPr bwMode="auto">
              <a:xfrm>
                <a:off x="4141" y="3540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2" name="Line 48"/>
              <p:cNvSpPr>
                <a:spLocks noChangeShapeType="1"/>
              </p:cNvSpPr>
              <p:nvPr/>
            </p:nvSpPr>
            <p:spPr bwMode="auto">
              <a:xfrm>
                <a:off x="4141" y="3762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3" name="Line 49"/>
              <p:cNvSpPr>
                <a:spLocks noChangeShapeType="1"/>
              </p:cNvSpPr>
              <p:nvPr/>
            </p:nvSpPr>
            <p:spPr bwMode="auto">
              <a:xfrm>
                <a:off x="4141" y="3973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0202" name="Text Box 51"/>
            <p:cNvSpPr txBox="1">
              <a:spLocks noChangeArrowheads="1"/>
            </p:cNvSpPr>
            <p:nvPr/>
          </p:nvSpPr>
          <p:spPr bwMode="auto">
            <a:xfrm>
              <a:off x="4724" y="3284"/>
              <a:ext cx="7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string[10]</a:t>
              </a:r>
            </a:p>
          </p:txBody>
        </p:sp>
        <p:sp>
          <p:nvSpPr>
            <p:cNvPr id="50203" name="Text Box 52"/>
            <p:cNvSpPr txBox="1">
              <a:spLocks noChangeArrowheads="1"/>
            </p:cNvSpPr>
            <p:nvPr/>
          </p:nvSpPr>
          <p:spPr bwMode="auto">
            <a:xfrm>
              <a:off x="4724" y="3494"/>
              <a:ext cx="7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string[11]</a:t>
              </a:r>
            </a:p>
          </p:txBody>
        </p:sp>
        <p:sp>
          <p:nvSpPr>
            <p:cNvPr id="50204" name="Text Box 53"/>
            <p:cNvSpPr txBox="1">
              <a:spLocks noChangeArrowheads="1"/>
            </p:cNvSpPr>
            <p:nvPr/>
          </p:nvSpPr>
          <p:spPr bwMode="auto">
            <a:xfrm>
              <a:off x="4724" y="3704"/>
              <a:ext cx="7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string[12]</a:t>
              </a:r>
            </a:p>
          </p:txBody>
        </p:sp>
        <p:sp>
          <p:nvSpPr>
            <p:cNvPr id="50205" name="Text Box 54"/>
            <p:cNvSpPr txBox="1">
              <a:spLocks noChangeArrowheads="1"/>
            </p:cNvSpPr>
            <p:nvPr/>
          </p:nvSpPr>
          <p:spPr bwMode="auto">
            <a:xfrm>
              <a:off x="4724" y="3914"/>
              <a:ext cx="7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string[13]</a:t>
              </a:r>
            </a:p>
          </p:txBody>
        </p:sp>
        <p:sp>
          <p:nvSpPr>
            <p:cNvPr id="50206" name="Text Box 55"/>
            <p:cNvSpPr txBox="1">
              <a:spLocks noChangeArrowheads="1"/>
            </p:cNvSpPr>
            <p:nvPr/>
          </p:nvSpPr>
          <p:spPr bwMode="auto">
            <a:xfrm>
              <a:off x="4316" y="329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n</a:t>
              </a:r>
            </a:p>
          </p:txBody>
        </p:sp>
        <p:sp>
          <p:nvSpPr>
            <p:cNvPr id="50207" name="Text Box 56"/>
            <p:cNvSpPr txBox="1">
              <a:spLocks noChangeArrowheads="1"/>
            </p:cNvSpPr>
            <p:nvPr/>
          </p:nvSpPr>
          <p:spPr bwMode="auto">
            <a:xfrm>
              <a:off x="4316" y="3714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!</a:t>
              </a:r>
            </a:p>
          </p:txBody>
        </p:sp>
        <p:sp>
          <p:nvSpPr>
            <p:cNvPr id="50208" name="Text Box 57"/>
            <p:cNvSpPr txBox="1">
              <a:spLocks noChangeArrowheads="1"/>
            </p:cNvSpPr>
            <p:nvPr/>
          </p:nvSpPr>
          <p:spPr bwMode="auto">
            <a:xfrm>
              <a:off x="4316" y="3503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a</a:t>
              </a:r>
            </a:p>
          </p:txBody>
        </p:sp>
        <p:sp>
          <p:nvSpPr>
            <p:cNvPr id="50209" name="Text Box 58"/>
            <p:cNvSpPr txBox="1">
              <a:spLocks noChangeArrowheads="1"/>
            </p:cNvSpPr>
            <p:nvPr/>
          </p:nvSpPr>
          <p:spPr bwMode="auto">
            <a:xfrm>
              <a:off x="4316" y="3925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\0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 bldLvl="5" autoUpdateAnimBg="0"/>
      <p:bldP spid="32771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ChangeArrowheads="1"/>
          </p:cNvSpPr>
          <p:nvPr/>
        </p:nvSpPr>
        <p:spPr bwMode="auto">
          <a:xfrm>
            <a:off x="0" y="230188"/>
            <a:ext cx="8601075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ea typeface="隶书" pitchFamily="49" charset="-122"/>
              </a:rPr>
              <a:t>用字符指针实现</a:t>
            </a:r>
          </a:p>
        </p:txBody>
      </p:sp>
      <p:sp>
        <p:nvSpPr>
          <p:cNvPr id="86019" name="Text Box 1027"/>
          <p:cNvSpPr txBox="1">
            <a:spLocks noChangeArrowheads="1"/>
          </p:cNvSpPr>
          <p:nvPr/>
        </p:nvSpPr>
        <p:spPr bwMode="auto">
          <a:xfrm>
            <a:off x="1203325" y="2051050"/>
            <a:ext cx="4860925" cy="341630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例   </a:t>
            </a:r>
            <a:r>
              <a:rPr lang="en-US" altLang="zh-CN"/>
              <a:t>main( )</a:t>
            </a:r>
          </a:p>
          <a:p>
            <a:r>
              <a:rPr lang="en-US" altLang="zh-CN"/>
              <a:t>       {   </a:t>
            </a:r>
            <a:r>
              <a:rPr lang="en-US" altLang="zh-CN">
                <a:solidFill>
                  <a:srgbClr val="0000FF"/>
                </a:solidFill>
              </a:rPr>
              <a:t>char  *string=“I  love China!”;</a:t>
            </a:r>
            <a:endParaRPr lang="en-US" altLang="zh-CN"/>
          </a:p>
          <a:p>
            <a:r>
              <a:rPr lang="en-US" altLang="zh-CN"/>
              <a:t>            printf(“%s\n”,string);</a:t>
            </a:r>
          </a:p>
          <a:p>
            <a:r>
              <a:rPr lang="en-US" altLang="zh-CN"/>
              <a:t>            </a:t>
            </a:r>
            <a:r>
              <a:rPr lang="en-US" altLang="zh-CN">
                <a:solidFill>
                  <a:schemeClr val="accent2"/>
                </a:solidFill>
              </a:rPr>
              <a:t>string+=7;</a:t>
            </a:r>
          </a:p>
          <a:p>
            <a:r>
              <a:rPr lang="en-US" altLang="zh-CN"/>
              <a:t>            while(*string)</a:t>
            </a:r>
          </a:p>
          <a:p>
            <a:r>
              <a:rPr lang="en-US" altLang="zh-CN"/>
              <a:t>             {      putchar(string[0]);</a:t>
            </a:r>
          </a:p>
          <a:p>
            <a:r>
              <a:rPr lang="en-US" altLang="zh-CN"/>
              <a:t>                     string++;</a:t>
            </a:r>
          </a:p>
          <a:p>
            <a:r>
              <a:rPr lang="en-US" altLang="zh-CN"/>
              <a:t>              }</a:t>
            </a:r>
          </a:p>
          <a:p>
            <a:r>
              <a:rPr lang="en-US" altLang="zh-CN"/>
              <a:t>        }</a:t>
            </a:r>
          </a:p>
        </p:txBody>
      </p:sp>
      <p:grpSp>
        <p:nvGrpSpPr>
          <p:cNvPr id="2" name="Group 1074"/>
          <p:cNvGrpSpPr>
            <a:grpSpLocks/>
          </p:cNvGrpSpPr>
          <p:nvPr/>
        </p:nvGrpSpPr>
        <p:grpSpPr bwMode="auto">
          <a:xfrm>
            <a:off x="6648450" y="328613"/>
            <a:ext cx="2120900" cy="4911725"/>
            <a:chOff x="3554" y="784"/>
            <a:chExt cx="1336" cy="3094"/>
          </a:xfrm>
        </p:grpSpPr>
        <p:sp>
          <p:nvSpPr>
            <p:cNvPr id="51210" name="Text Box 1031"/>
            <p:cNvSpPr txBox="1">
              <a:spLocks noChangeArrowheads="1"/>
            </p:cNvSpPr>
            <p:nvPr/>
          </p:nvSpPr>
          <p:spPr bwMode="auto">
            <a:xfrm>
              <a:off x="4460" y="895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I</a:t>
              </a:r>
            </a:p>
          </p:txBody>
        </p:sp>
        <p:sp>
          <p:nvSpPr>
            <p:cNvPr id="51211" name="Text Box 1032"/>
            <p:cNvSpPr txBox="1">
              <a:spLocks noChangeArrowheads="1"/>
            </p:cNvSpPr>
            <p:nvPr/>
          </p:nvSpPr>
          <p:spPr bwMode="auto">
            <a:xfrm>
              <a:off x="4460" y="1315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l</a:t>
              </a:r>
            </a:p>
          </p:txBody>
        </p:sp>
        <p:sp>
          <p:nvSpPr>
            <p:cNvPr id="51212" name="Text Box 1033"/>
            <p:cNvSpPr txBox="1">
              <a:spLocks noChangeArrowheads="1"/>
            </p:cNvSpPr>
            <p:nvPr/>
          </p:nvSpPr>
          <p:spPr bwMode="auto">
            <a:xfrm>
              <a:off x="4460" y="15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o</a:t>
              </a:r>
            </a:p>
          </p:txBody>
        </p:sp>
        <p:sp>
          <p:nvSpPr>
            <p:cNvPr id="51213" name="Text Box 1034"/>
            <p:cNvSpPr txBox="1">
              <a:spLocks noChangeArrowheads="1"/>
            </p:cNvSpPr>
            <p:nvPr/>
          </p:nvSpPr>
          <p:spPr bwMode="auto">
            <a:xfrm>
              <a:off x="4460" y="173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v</a:t>
              </a:r>
            </a:p>
          </p:txBody>
        </p:sp>
        <p:sp>
          <p:nvSpPr>
            <p:cNvPr id="51214" name="Text Box 1035"/>
            <p:cNvSpPr txBox="1">
              <a:spLocks noChangeArrowheads="1"/>
            </p:cNvSpPr>
            <p:nvPr/>
          </p:nvSpPr>
          <p:spPr bwMode="auto">
            <a:xfrm>
              <a:off x="4460" y="1943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e</a:t>
              </a:r>
            </a:p>
          </p:txBody>
        </p:sp>
        <p:sp>
          <p:nvSpPr>
            <p:cNvPr id="51215" name="Text Box 1036"/>
            <p:cNvSpPr txBox="1">
              <a:spLocks noChangeArrowheads="1"/>
            </p:cNvSpPr>
            <p:nvPr/>
          </p:nvSpPr>
          <p:spPr bwMode="auto">
            <a:xfrm>
              <a:off x="4460" y="2362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C</a:t>
              </a:r>
            </a:p>
          </p:txBody>
        </p:sp>
        <p:sp>
          <p:nvSpPr>
            <p:cNvPr id="51216" name="Text Box 1037"/>
            <p:cNvSpPr txBox="1">
              <a:spLocks noChangeArrowheads="1"/>
            </p:cNvSpPr>
            <p:nvPr/>
          </p:nvSpPr>
          <p:spPr bwMode="auto">
            <a:xfrm>
              <a:off x="4460" y="257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h</a:t>
              </a:r>
            </a:p>
          </p:txBody>
        </p:sp>
        <p:sp>
          <p:nvSpPr>
            <p:cNvPr id="51217" name="Text Box 1038"/>
            <p:cNvSpPr txBox="1">
              <a:spLocks noChangeArrowheads="1"/>
            </p:cNvSpPr>
            <p:nvPr/>
          </p:nvSpPr>
          <p:spPr bwMode="auto">
            <a:xfrm>
              <a:off x="4460" y="2781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i</a:t>
              </a:r>
            </a:p>
          </p:txBody>
        </p:sp>
        <p:sp>
          <p:nvSpPr>
            <p:cNvPr id="51218" name="Line 1049"/>
            <p:cNvSpPr>
              <a:spLocks noChangeShapeType="1"/>
            </p:cNvSpPr>
            <p:nvPr/>
          </p:nvSpPr>
          <p:spPr bwMode="auto">
            <a:xfrm>
              <a:off x="3945" y="922"/>
              <a:ext cx="3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9" name="Text Box 1050"/>
            <p:cNvSpPr txBox="1">
              <a:spLocks noChangeArrowheads="1"/>
            </p:cNvSpPr>
            <p:nvPr/>
          </p:nvSpPr>
          <p:spPr bwMode="auto">
            <a:xfrm>
              <a:off x="3554" y="784"/>
              <a:ext cx="4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string</a:t>
              </a:r>
            </a:p>
          </p:txBody>
        </p:sp>
        <p:grpSp>
          <p:nvGrpSpPr>
            <p:cNvPr id="3" name="Group 1051"/>
            <p:cNvGrpSpPr>
              <a:grpSpLocks/>
            </p:cNvGrpSpPr>
            <p:nvPr/>
          </p:nvGrpSpPr>
          <p:grpSpPr bwMode="auto">
            <a:xfrm>
              <a:off x="4278" y="911"/>
              <a:ext cx="612" cy="2967"/>
              <a:chOff x="4134" y="1211"/>
              <a:chExt cx="834" cy="2967"/>
            </a:xfrm>
          </p:grpSpPr>
          <p:sp>
            <p:nvSpPr>
              <p:cNvPr id="51225" name="Rectangle 1052"/>
              <p:cNvSpPr>
                <a:spLocks noChangeArrowheads="1"/>
              </p:cNvSpPr>
              <p:nvPr/>
            </p:nvSpPr>
            <p:spPr bwMode="auto">
              <a:xfrm>
                <a:off x="4134" y="1211"/>
                <a:ext cx="834" cy="296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26" name="Line 1053"/>
              <p:cNvSpPr>
                <a:spLocks noChangeShapeType="1"/>
              </p:cNvSpPr>
              <p:nvPr/>
            </p:nvSpPr>
            <p:spPr bwMode="auto">
              <a:xfrm>
                <a:off x="4134" y="1411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27" name="Line 1054"/>
              <p:cNvSpPr>
                <a:spLocks noChangeShapeType="1"/>
              </p:cNvSpPr>
              <p:nvPr/>
            </p:nvSpPr>
            <p:spPr bwMode="auto">
              <a:xfrm>
                <a:off x="4134" y="1623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28" name="Line 1055"/>
              <p:cNvSpPr>
                <a:spLocks noChangeShapeType="1"/>
              </p:cNvSpPr>
              <p:nvPr/>
            </p:nvSpPr>
            <p:spPr bwMode="auto">
              <a:xfrm>
                <a:off x="4134" y="1836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29" name="Line 1056"/>
              <p:cNvSpPr>
                <a:spLocks noChangeShapeType="1"/>
              </p:cNvSpPr>
              <p:nvPr/>
            </p:nvSpPr>
            <p:spPr bwMode="auto">
              <a:xfrm>
                <a:off x="4134" y="2048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30" name="Line 1057"/>
              <p:cNvSpPr>
                <a:spLocks noChangeShapeType="1"/>
              </p:cNvSpPr>
              <p:nvPr/>
            </p:nvSpPr>
            <p:spPr bwMode="auto">
              <a:xfrm>
                <a:off x="4134" y="2261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31" name="Line 1058"/>
              <p:cNvSpPr>
                <a:spLocks noChangeShapeType="1"/>
              </p:cNvSpPr>
              <p:nvPr/>
            </p:nvSpPr>
            <p:spPr bwMode="auto">
              <a:xfrm>
                <a:off x="4134" y="2474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32" name="Line 1059"/>
              <p:cNvSpPr>
                <a:spLocks noChangeShapeType="1"/>
              </p:cNvSpPr>
              <p:nvPr/>
            </p:nvSpPr>
            <p:spPr bwMode="auto">
              <a:xfrm>
                <a:off x="4134" y="2686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33" name="Line 1060"/>
              <p:cNvSpPr>
                <a:spLocks noChangeShapeType="1"/>
              </p:cNvSpPr>
              <p:nvPr/>
            </p:nvSpPr>
            <p:spPr bwMode="auto">
              <a:xfrm>
                <a:off x="4134" y="2899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34" name="Line 1061"/>
              <p:cNvSpPr>
                <a:spLocks noChangeShapeType="1"/>
              </p:cNvSpPr>
              <p:nvPr/>
            </p:nvSpPr>
            <p:spPr bwMode="auto">
              <a:xfrm>
                <a:off x="4134" y="3112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35" name="Line 1062"/>
              <p:cNvSpPr>
                <a:spLocks noChangeShapeType="1"/>
              </p:cNvSpPr>
              <p:nvPr/>
            </p:nvSpPr>
            <p:spPr bwMode="auto">
              <a:xfrm>
                <a:off x="4145" y="3333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36" name="Line 1063"/>
              <p:cNvSpPr>
                <a:spLocks noChangeShapeType="1"/>
              </p:cNvSpPr>
              <p:nvPr/>
            </p:nvSpPr>
            <p:spPr bwMode="auto">
              <a:xfrm>
                <a:off x="4141" y="3540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37" name="Line 1064"/>
              <p:cNvSpPr>
                <a:spLocks noChangeShapeType="1"/>
              </p:cNvSpPr>
              <p:nvPr/>
            </p:nvSpPr>
            <p:spPr bwMode="auto">
              <a:xfrm>
                <a:off x="4141" y="3762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38" name="Line 1065"/>
              <p:cNvSpPr>
                <a:spLocks noChangeShapeType="1"/>
              </p:cNvSpPr>
              <p:nvPr/>
            </p:nvSpPr>
            <p:spPr bwMode="auto">
              <a:xfrm>
                <a:off x="4141" y="3973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21" name="Text Box 1070"/>
            <p:cNvSpPr txBox="1">
              <a:spLocks noChangeArrowheads="1"/>
            </p:cNvSpPr>
            <p:nvPr/>
          </p:nvSpPr>
          <p:spPr bwMode="auto">
            <a:xfrm>
              <a:off x="4460" y="299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n</a:t>
              </a:r>
            </a:p>
          </p:txBody>
        </p:sp>
        <p:sp>
          <p:nvSpPr>
            <p:cNvPr id="51222" name="Text Box 1071"/>
            <p:cNvSpPr txBox="1">
              <a:spLocks noChangeArrowheads="1"/>
            </p:cNvSpPr>
            <p:nvPr/>
          </p:nvSpPr>
          <p:spPr bwMode="auto">
            <a:xfrm>
              <a:off x="4460" y="3414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!</a:t>
              </a:r>
            </a:p>
          </p:txBody>
        </p:sp>
        <p:sp>
          <p:nvSpPr>
            <p:cNvPr id="51223" name="Text Box 1072"/>
            <p:cNvSpPr txBox="1">
              <a:spLocks noChangeArrowheads="1"/>
            </p:cNvSpPr>
            <p:nvPr/>
          </p:nvSpPr>
          <p:spPr bwMode="auto">
            <a:xfrm>
              <a:off x="4460" y="3203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a</a:t>
              </a:r>
            </a:p>
          </p:txBody>
        </p:sp>
        <p:sp>
          <p:nvSpPr>
            <p:cNvPr id="51224" name="Text Box 1073"/>
            <p:cNvSpPr txBox="1">
              <a:spLocks noChangeArrowheads="1"/>
            </p:cNvSpPr>
            <p:nvPr/>
          </p:nvSpPr>
          <p:spPr bwMode="auto">
            <a:xfrm>
              <a:off x="4460" y="3625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\0</a:t>
              </a:r>
            </a:p>
          </p:txBody>
        </p:sp>
      </p:grpSp>
      <p:sp>
        <p:nvSpPr>
          <p:cNvPr id="86068" name="AutoShape 1076"/>
          <p:cNvSpPr>
            <a:spLocks noChangeArrowheads="1"/>
          </p:cNvSpPr>
          <p:nvPr/>
        </p:nvSpPr>
        <p:spPr bwMode="auto">
          <a:xfrm>
            <a:off x="915988" y="663575"/>
            <a:ext cx="6162675" cy="1225550"/>
          </a:xfrm>
          <a:prstGeom prst="wedgeRectCallout">
            <a:avLst>
              <a:gd name="adj1" fmla="val -3556"/>
              <a:gd name="adj2" fmla="val 105699"/>
            </a:avLst>
          </a:prstGeom>
          <a:noFill/>
          <a:ln w="38100">
            <a:solidFill>
              <a:schemeClr val="accent2"/>
            </a:solidFill>
            <a:miter lim="800000"/>
            <a:headEnd type="none" w="lg" len="lg"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zh-CN" altLang="zh-CN">
                <a:latin typeface="隶书" pitchFamily="49" charset="-122"/>
                <a:ea typeface="隶书" pitchFamily="49" charset="-122"/>
              </a:rPr>
              <a:t>字符指针</a:t>
            </a:r>
            <a:r>
              <a:rPr lang="zh-CN" altLang="zh-CN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初始化</a:t>
            </a:r>
            <a:r>
              <a:rPr lang="zh-CN" altLang="zh-CN">
                <a:latin typeface="隶书" pitchFamily="49" charset="-122"/>
                <a:ea typeface="隶书" pitchFamily="49" charset="-122"/>
              </a:rPr>
              <a:t>:把字符串</a:t>
            </a:r>
            <a:r>
              <a:rPr lang="zh-CN" altLang="zh-CN">
                <a:solidFill>
                  <a:srgbClr val="339933"/>
                </a:solidFill>
                <a:latin typeface="隶书" pitchFamily="49" charset="-122"/>
                <a:ea typeface="隶书" pitchFamily="49" charset="-122"/>
              </a:rPr>
              <a:t>首地址</a:t>
            </a:r>
            <a:r>
              <a:rPr lang="zh-CN" altLang="zh-CN">
                <a:latin typeface="隶书" pitchFamily="49" charset="-122"/>
                <a:ea typeface="隶书" pitchFamily="49" charset="-122"/>
              </a:rPr>
              <a:t>赋给</a:t>
            </a:r>
            <a:r>
              <a:rPr lang="en-US" altLang="zh-CN">
                <a:latin typeface="隶书" pitchFamily="49" charset="-122"/>
                <a:ea typeface="隶书" pitchFamily="49" charset="-122"/>
              </a:rPr>
              <a:t>string</a:t>
            </a:r>
            <a:endParaRPr lang="en-US" altLang="zh-CN"/>
          </a:p>
          <a:p>
            <a:pPr eaLnBrk="1" hangingPunct="1"/>
            <a:r>
              <a:rPr lang="en-US" altLang="zh-CN">
                <a:sym typeface="Symbol" pitchFamily="18" charset="2"/>
              </a:rPr>
              <a:t> char  *string;</a:t>
            </a:r>
          </a:p>
          <a:p>
            <a:pPr eaLnBrk="1" hangingPunct="1"/>
            <a:r>
              <a:rPr lang="en-US" altLang="zh-CN">
                <a:sym typeface="Symbol" pitchFamily="18" charset="2"/>
              </a:rPr>
              <a:t>     string=“I love China!”;</a:t>
            </a:r>
          </a:p>
        </p:txBody>
      </p:sp>
      <p:grpSp>
        <p:nvGrpSpPr>
          <p:cNvPr id="4" name="Group 1079"/>
          <p:cNvGrpSpPr>
            <a:grpSpLocks/>
          </p:cNvGrpSpPr>
          <p:nvPr/>
        </p:nvGrpSpPr>
        <p:grpSpPr bwMode="auto">
          <a:xfrm>
            <a:off x="6499225" y="2590800"/>
            <a:ext cx="1292225" cy="457200"/>
            <a:chOff x="4094" y="1632"/>
            <a:chExt cx="814" cy="288"/>
          </a:xfrm>
        </p:grpSpPr>
        <p:sp>
          <p:nvSpPr>
            <p:cNvPr id="51208" name="Line 1077"/>
            <p:cNvSpPr>
              <a:spLocks noChangeShapeType="1"/>
            </p:cNvSpPr>
            <p:nvPr/>
          </p:nvSpPr>
          <p:spPr bwMode="auto">
            <a:xfrm>
              <a:off x="4596" y="1812"/>
              <a:ext cx="31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lg" len="lg"/>
              <a:tailEnd type="triangle" w="med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09" name="Text Box 1078"/>
            <p:cNvSpPr txBox="1">
              <a:spLocks noChangeArrowheads="1"/>
            </p:cNvSpPr>
            <p:nvPr/>
          </p:nvSpPr>
          <p:spPr bwMode="auto">
            <a:xfrm>
              <a:off x="4094" y="1632"/>
              <a:ext cx="551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rgbClr val="0000FF"/>
                  </a:solidFill>
                  <a:ea typeface="隶书" pitchFamily="49" charset="-122"/>
                </a:rPr>
                <a:t>string</a:t>
              </a:r>
              <a:endParaRPr lang="en-US" altLang="zh-CN">
                <a:ea typeface="隶书" pitchFamily="49" charset="-122"/>
              </a:endParaRPr>
            </a:p>
          </p:txBody>
        </p:sp>
      </p:grpSp>
      <p:sp>
        <p:nvSpPr>
          <p:cNvPr id="86072" name="AutoShape 1080"/>
          <p:cNvSpPr>
            <a:spLocks noChangeArrowheads="1"/>
          </p:cNvSpPr>
          <p:nvPr/>
        </p:nvSpPr>
        <p:spPr bwMode="auto">
          <a:xfrm>
            <a:off x="5048250" y="3333750"/>
            <a:ext cx="1490663" cy="495300"/>
          </a:xfrm>
          <a:prstGeom prst="wedgeRectCallout">
            <a:avLst>
              <a:gd name="adj1" fmla="val -106338"/>
              <a:gd name="adj2" fmla="val 35255"/>
            </a:avLst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 type="none" w="lg" len="lg"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>
                <a:ea typeface="隶书" pitchFamily="49" charset="-122"/>
              </a:rPr>
              <a:t>*string!=0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60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60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autoUpdateAnimBg="0"/>
      <p:bldP spid="86019" grpId="0" animBg="1" autoUpdateAnimBg="0"/>
      <p:bldP spid="86068" grpId="0" animBg="1" autoUpdateAnimBg="0"/>
      <p:bldP spid="86072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-285750" y="230188"/>
            <a:ext cx="8655050" cy="766762"/>
          </a:xfrm>
        </p:spPr>
        <p:txBody>
          <a:bodyPr/>
          <a:lstStyle/>
          <a:p>
            <a:pPr lvl="1" eaLnBrk="1" hangingPunct="1"/>
            <a:r>
              <a:rPr lang="zh-CN" altLang="en-US" smtClean="0"/>
              <a:t>字符串指针作函数参数</a:t>
            </a:r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0" y="1011238"/>
            <a:ext cx="429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例  用函数调用实现字符串复制</a:t>
            </a: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41275" y="1555750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）用字符数组作参数</a:t>
            </a:r>
          </a:p>
        </p:txBody>
      </p:sp>
      <p:sp>
        <p:nvSpPr>
          <p:cNvPr id="34845" name="Text Box 29"/>
          <p:cNvSpPr txBox="1">
            <a:spLocks noChangeArrowheads="1"/>
          </p:cNvSpPr>
          <p:nvPr/>
        </p:nvSpPr>
        <p:spPr bwMode="auto">
          <a:xfrm>
            <a:off x="0" y="2819400"/>
            <a:ext cx="399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）用字符指针变量作参数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206875" y="247650"/>
            <a:ext cx="1717675" cy="5719763"/>
            <a:chOff x="2908" y="217"/>
            <a:chExt cx="1082" cy="3603"/>
          </a:xfrm>
        </p:grpSpPr>
        <p:sp>
          <p:nvSpPr>
            <p:cNvPr id="52312" name="Text Box 31"/>
            <p:cNvSpPr txBox="1">
              <a:spLocks noChangeArrowheads="1"/>
            </p:cNvSpPr>
            <p:nvPr/>
          </p:nvSpPr>
          <p:spPr bwMode="auto">
            <a:xfrm>
              <a:off x="2977" y="219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a</a:t>
              </a:r>
            </a:p>
          </p:txBody>
        </p:sp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2908" y="394"/>
              <a:ext cx="1082" cy="3426"/>
              <a:chOff x="2908" y="394"/>
              <a:chExt cx="1082" cy="3426"/>
            </a:xfrm>
          </p:grpSpPr>
          <p:sp>
            <p:nvSpPr>
              <p:cNvPr id="52315" name="Text Box 33"/>
              <p:cNvSpPr txBox="1">
                <a:spLocks noChangeArrowheads="1"/>
              </p:cNvSpPr>
              <p:nvPr/>
            </p:nvSpPr>
            <p:spPr bwMode="auto">
              <a:xfrm>
                <a:off x="3560" y="407"/>
                <a:ext cx="1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I</a:t>
                </a:r>
              </a:p>
            </p:txBody>
          </p:sp>
          <p:sp>
            <p:nvSpPr>
              <p:cNvPr id="52316" name="Text Box 34"/>
              <p:cNvSpPr txBox="1">
                <a:spLocks noChangeArrowheads="1"/>
              </p:cNvSpPr>
              <p:nvPr/>
            </p:nvSpPr>
            <p:spPr bwMode="auto">
              <a:xfrm>
                <a:off x="3560" y="827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a</a:t>
                </a:r>
              </a:p>
            </p:txBody>
          </p:sp>
          <p:sp>
            <p:nvSpPr>
              <p:cNvPr id="52317" name="Text Box 35"/>
              <p:cNvSpPr txBox="1">
                <a:spLocks noChangeArrowheads="1"/>
              </p:cNvSpPr>
              <p:nvPr/>
            </p:nvSpPr>
            <p:spPr bwMode="auto">
              <a:xfrm>
                <a:off x="3560" y="1036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m</a:t>
                </a:r>
              </a:p>
            </p:txBody>
          </p:sp>
          <p:sp>
            <p:nvSpPr>
              <p:cNvPr id="52318" name="Text Box 36"/>
              <p:cNvSpPr txBox="1">
                <a:spLocks noChangeArrowheads="1"/>
              </p:cNvSpPr>
              <p:nvPr/>
            </p:nvSpPr>
            <p:spPr bwMode="auto">
              <a:xfrm>
                <a:off x="3560" y="1455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a</a:t>
                </a:r>
              </a:p>
            </p:txBody>
          </p:sp>
          <p:sp>
            <p:nvSpPr>
              <p:cNvPr id="52319" name="Text Box 37"/>
              <p:cNvSpPr txBox="1">
                <a:spLocks noChangeArrowheads="1"/>
              </p:cNvSpPr>
              <p:nvPr/>
            </p:nvSpPr>
            <p:spPr bwMode="auto">
              <a:xfrm>
                <a:off x="3560" y="1874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t</a:t>
                </a:r>
              </a:p>
            </p:txBody>
          </p:sp>
          <p:sp>
            <p:nvSpPr>
              <p:cNvPr id="52320" name="Text Box 38"/>
              <p:cNvSpPr txBox="1">
                <a:spLocks noChangeArrowheads="1"/>
              </p:cNvSpPr>
              <p:nvPr/>
            </p:nvSpPr>
            <p:spPr bwMode="auto">
              <a:xfrm>
                <a:off x="3560" y="2084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e</a:t>
                </a:r>
              </a:p>
            </p:txBody>
          </p:sp>
          <p:sp>
            <p:nvSpPr>
              <p:cNvPr id="52321" name="Text Box 39"/>
              <p:cNvSpPr txBox="1">
                <a:spLocks noChangeArrowheads="1"/>
              </p:cNvSpPr>
              <p:nvPr/>
            </p:nvSpPr>
            <p:spPr bwMode="auto">
              <a:xfrm>
                <a:off x="3560" y="2293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a</a:t>
                </a:r>
              </a:p>
            </p:txBody>
          </p:sp>
          <p:sp>
            <p:nvSpPr>
              <p:cNvPr id="52322" name="Line 40"/>
              <p:cNvSpPr>
                <a:spLocks noChangeShapeType="1"/>
              </p:cNvSpPr>
              <p:nvPr/>
            </p:nvSpPr>
            <p:spPr bwMode="auto">
              <a:xfrm>
                <a:off x="3045" y="434"/>
                <a:ext cx="3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323" name="Rectangle 41"/>
              <p:cNvSpPr>
                <a:spLocks noChangeArrowheads="1"/>
              </p:cNvSpPr>
              <p:nvPr/>
            </p:nvSpPr>
            <p:spPr bwMode="auto">
              <a:xfrm>
                <a:off x="3378" y="423"/>
                <a:ext cx="612" cy="33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zh-CN" altLang="zh-CN" sz="2000"/>
              </a:p>
            </p:txBody>
          </p:sp>
          <p:sp>
            <p:nvSpPr>
              <p:cNvPr id="52324" name="Line 42"/>
              <p:cNvSpPr>
                <a:spLocks noChangeShapeType="1"/>
              </p:cNvSpPr>
              <p:nvPr/>
            </p:nvSpPr>
            <p:spPr bwMode="auto">
              <a:xfrm>
                <a:off x="3378" y="623"/>
                <a:ext cx="6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325" name="Line 43"/>
              <p:cNvSpPr>
                <a:spLocks noChangeShapeType="1"/>
              </p:cNvSpPr>
              <p:nvPr/>
            </p:nvSpPr>
            <p:spPr bwMode="auto">
              <a:xfrm>
                <a:off x="3378" y="835"/>
                <a:ext cx="6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326" name="Line 44"/>
              <p:cNvSpPr>
                <a:spLocks noChangeShapeType="1"/>
              </p:cNvSpPr>
              <p:nvPr/>
            </p:nvSpPr>
            <p:spPr bwMode="auto">
              <a:xfrm>
                <a:off x="3378" y="1048"/>
                <a:ext cx="6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327" name="Line 45"/>
              <p:cNvSpPr>
                <a:spLocks noChangeShapeType="1"/>
              </p:cNvSpPr>
              <p:nvPr/>
            </p:nvSpPr>
            <p:spPr bwMode="auto">
              <a:xfrm>
                <a:off x="3378" y="1260"/>
                <a:ext cx="6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328" name="Line 46"/>
              <p:cNvSpPr>
                <a:spLocks noChangeShapeType="1"/>
              </p:cNvSpPr>
              <p:nvPr/>
            </p:nvSpPr>
            <p:spPr bwMode="auto">
              <a:xfrm>
                <a:off x="3378" y="1473"/>
                <a:ext cx="6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329" name="Line 47"/>
              <p:cNvSpPr>
                <a:spLocks noChangeShapeType="1"/>
              </p:cNvSpPr>
              <p:nvPr/>
            </p:nvSpPr>
            <p:spPr bwMode="auto">
              <a:xfrm>
                <a:off x="3378" y="1686"/>
                <a:ext cx="6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330" name="Line 48"/>
              <p:cNvSpPr>
                <a:spLocks noChangeShapeType="1"/>
              </p:cNvSpPr>
              <p:nvPr/>
            </p:nvSpPr>
            <p:spPr bwMode="auto">
              <a:xfrm>
                <a:off x="3378" y="1898"/>
                <a:ext cx="6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331" name="Line 49"/>
              <p:cNvSpPr>
                <a:spLocks noChangeShapeType="1"/>
              </p:cNvSpPr>
              <p:nvPr/>
            </p:nvSpPr>
            <p:spPr bwMode="auto">
              <a:xfrm>
                <a:off x="3378" y="2111"/>
                <a:ext cx="6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332" name="Line 50"/>
              <p:cNvSpPr>
                <a:spLocks noChangeShapeType="1"/>
              </p:cNvSpPr>
              <p:nvPr/>
            </p:nvSpPr>
            <p:spPr bwMode="auto">
              <a:xfrm>
                <a:off x="3378" y="2324"/>
                <a:ext cx="6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333" name="Line 51"/>
              <p:cNvSpPr>
                <a:spLocks noChangeShapeType="1"/>
              </p:cNvSpPr>
              <p:nvPr/>
            </p:nvSpPr>
            <p:spPr bwMode="auto">
              <a:xfrm>
                <a:off x="3386" y="2545"/>
                <a:ext cx="6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334" name="Line 52"/>
              <p:cNvSpPr>
                <a:spLocks noChangeShapeType="1"/>
              </p:cNvSpPr>
              <p:nvPr/>
            </p:nvSpPr>
            <p:spPr bwMode="auto">
              <a:xfrm>
                <a:off x="3383" y="2752"/>
                <a:ext cx="6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335" name="Line 53"/>
              <p:cNvSpPr>
                <a:spLocks noChangeShapeType="1"/>
              </p:cNvSpPr>
              <p:nvPr/>
            </p:nvSpPr>
            <p:spPr bwMode="auto">
              <a:xfrm>
                <a:off x="3383" y="2974"/>
                <a:ext cx="6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336" name="Line 54"/>
              <p:cNvSpPr>
                <a:spLocks noChangeShapeType="1"/>
              </p:cNvSpPr>
              <p:nvPr/>
            </p:nvSpPr>
            <p:spPr bwMode="auto">
              <a:xfrm>
                <a:off x="3383" y="3185"/>
                <a:ext cx="6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337" name="Text Box 55"/>
              <p:cNvSpPr txBox="1">
                <a:spLocks noChangeArrowheads="1"/>
              </p:cNvSpPr>
              <p:nvPr/>
            </p:nvSpPr>
            <p:spPr bwMode="auto">
              <a:xfrm>
                <a:off x="3560" y="2504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c</a:t>
                </a:r>
              </a:p>
            </p:txBody>
          </p:sp>
          <p:sp>
            <p:nvSpPr>
              <p:cNvPr id="52338" name="Text Box 56"/>
              <p:cNvSpPr txBox="1">
                <a:spLocks noChangeArrowheads="1"/>
              </p:cNvSpPr>
              <p:nvPr/>
            </p:nvSpPr>
            <p:spPr bwMode="auto">
              <a:xfrm>
                <a:off x="3560" y="2926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e</a:t>
                </a:r>
              </a:p>
            </p:txBody>
          </p:sp>
          <p:sp>
            <p:nvSpPr>
              <p:cNvPr id="52339" name="Text Box 57"/>
              <p:cNvSpPr txBox="1">
                <a:spLocks noChangeArrowheads="1"/>
              </p:cNvSpPr>
              <p:nvPr/>
            </p:nvSpPr>
            <p:spPr bwMode="auto">
              <a:xfrm>
                <a:off x="3560" y="2715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h</a:t>
                </a:r>
              </a:p>
            </p:txBody>
          </p:sp>
          <p:sp>
            <p:nvSpPr>
              <p:cNvPr id="52340" name="Text Box 58"/>
              <p:cNvSpPr txBox="1">
                <a:spLocks noChangeArrowheads="1"/>
              </p:cNvSpPr>
              <p:nvPr/>
            </p:nvSpPr>
            <p:spPr bwMode="auto">
              <a:xfrm>
                <a:off x="3527" y="3570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\0</a:t>
                </a:r>
              </a:p>
            </p:txBody>
          </p:sp>
          <p:sp>
            <p:nvSpPr>
              <p:cNvPr id="52341" name="Line 59"/>
              <p:cNvSpPr>
                <a:spLocks noChangeShapeType="1"/>
              </p:cNvSpPr>
              <p:nvPr/>
            </p:nvSpPr>
            <p:spPr bwMode="auto">
              <a:xfrm>
                <a:off x="3378" y="3400"/>
                <a:ext cx="6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342" name="Text Box 60"/>
              <p:cNvSpPr txBox="1">
                <a:spLocks noChangeArrowheads="1"/>
              </p:cNvSpPr>
              <p:nvPr/>
            </p:nvSpPr>
            <p:spPr bwMode="auto">
              <a:xfrm>
                <a:off x="3587" y="3140"/>
                <a:ext cx="1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r</a:t>
                </a:r>
              </a:p>
            </p:txBody>
          </p:sp>
          <p:sp>
            <p:nvSpPr>
              <p:cNvPr id="52343" name="Line 61"/>
              <p:cNvSpPr>
                <a:spLocks noChangeShapeType="1"/>
              </p:cNvSpPr>
              <p:nvPr/>
            </p:nvSpPr>
            <p:spPr bwMode="auto">
              <a:xfrm>
                <a:off x="3378" y="3588"/>
                <a:ext cx="6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344" name="Text Box 62"/>
              <p:cNvSpPr txBox="1">
                <a:spLocks noChangeArrowheads="1"/>
              </p:cNvSpPr>
              <p:nvPr/>
            </p:nvSpPr>
            <p:spPr bwMode="auto">
              <a:xfrm>
                <a:off x="3587" y="3361"/>
                <a:ext cx="1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.</a:t>
                </a:r>
              </a:p>
            </p:txBody>
          </p:sp>
          <p:sp>
            <p:nvSpPr>
              <p:cNvPr id="52345" name="Text Box 63"/>
              <p:cNvSpPr txBox="1">
                <a:spLocks noChangeArrowheads="1"/>
              </p:cNvSpPr>
              <p:nvPr/>
            </p:nvSpPr>
            <p:spPr bwMode="auto">
              <a:xfrm>
                <a:off x="2908" y="394"/>
                <a:ext cx="4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from</a:t>
                </a:r>
              </a:p>
            </p:txBody>
          </p:sp>
        </p:grpSp>
        <p:sp>
          <p:nvSpPr>
            <p:cNvPr id="52314" name="Text Box 64"/>
            <p:cNvSpPr txBox="1">
              <a:spLocks noChangeArrowheads="1"/>
            </p:cNvSpPr>
            <p:nvPr/>
          </p:nvSpPr>
          <p:spPr bwMode="auto">
            <a:xfrm>
              <a:off x="3564" y="217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a</a:t>
              </a:r>
            </a:p>
          </p:txBody>
        </p:sp>
      </p:grp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5926138" y="242888"/>
            <a:ext cx="1638300" cy="6615112"/>
            <a:chOff x="3637" y="0"/>
            <a:chExt cx="1032" cy="4167"/>
          </a:xfrm>
        </p:grpSpPr>
        <p:sp>
          <p:nvSpPr>
            <p:cNvPr id="52273" name="Text Box 66"/>
            <p:cNvSpPr txBox="1">
              <a:spLocks noChangeArrowheads="1"/>
            </p:cNvSpPr>
            <p:nvPr/>
          </p:nvSpPr>
          <p:spPr bwMode="auto">
            <a:xfrm>
              <a:off x="3639" y="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b</a:t>
              </a:r>
            </a:p>
          </p:txBody>
        </p:sp>
        <p:sp>
          <p:nvSpPr>
            <p:cNvPr id="52274" name="Text Box 67"/>
            <p:cNvSpPr txBox="1">
              <a:spLocks noChangeArrowheads="1"/>
            </p:cNvSpPr>
            <p:nvPr/>
          </p:nvSpPr>
          <p:spPr bwMode="auto">
            <a:xfrm>
              <a:off x="4264" y="1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y</a:t>
              </a:r>
            </a:p>
          </p:txBody>
        </p:sp>
        <p:sp>
          <p:nvSpPr>
            <p:cNvPr id="52275" name="Text Box 68"/>
            <p:cNvSpPr txBox="1">
              <a:spLocks noChangeArrowheads="1"/>
            </p:cNvSpPr>
            <p:nvPr/>
          </p:nvSpPr>
          <p:spPr bwMode="auto">
            <a:xfrm>
              <a:off x="4264" y="61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u</a:t>
              </a:r>
            </a:p>
          </p:txBody>
        </p:sp>
        <p:sp>
          <p:nvSpPr>
            <p:cNvPr id="52276" name="Text Box 69"/>
            <p:cNvSpPr txBox="1">
              <a:spLocks noChangeArrowheads="1"/>
            </p:cNvSpPr>
            <p:nvPr/>
          </p:nvSpPr>
          <p:spPr bwMode="auto">
            <a:xfrm>
              <a:off x="4273" y="1019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a</a:t>
              </a:r>
            </a:p>
          </p:txBody>
        </p:sp>
        <p:sp>
          <p:nvSpPr>
            <p:cNvPr id="52277" name="Text Box 70"/>
            <p:cNvSpPr txBox="1">
              <a:spLocks noChangeArrowheads="1"/>
            </p:cNvSpPr>
            <p:nvPr/>
          </p:nvSpPr>
          <p:spPr bwMode="auto">
            <a:xfrm>
              <a:off x="4291" y="1238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r</a:t>
              </a:r>
            </a:p>
          </p:txBody>
        </p:sp>
        <p:sp>
          <p:nvSpPr>
            <p:cNvPr id="52278" name="Text Box 71"/>
            <p:cNvSpPr txBox="1">
              <a:spLocks noChangeArrowheads="1"/>
            </p:cNvSpPr>
            <p:nvPr/>
          </p:nvSpPr>
          <p:spPr bwMode="auto">
            <a:xfrm>
              <a:off x="4273" y="1867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a</a:t>
              </a:r>
            </a:p>
          </p:txBody>
        </p:sp>
        <p:sp>
          <p:nvSpPr>
            <p:cNvPr id="52279" name="Line 72"/>
            <p:cNvSpPr>
              <a:spLocks noChangeShapeType="1"/>
            </p:cNvSpPr>
            <p:nvPr/>
          </p:nvSpPr>
          <p:spPr bwMode="auto">
            <a:xfrm>
              <a:off x="3707" y="217"/>
              <a:ext cx="3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0" name="Rectangle 73"/>
            <p:cNvSpPr>
              <a:spLocks noChangeArrowheads="1"/>
            </p:cNvSpPr>
            <p:nvPr/>
          </p:nvSpPr>
          <p:spPr bwMode="auto">
            <a:xfrm>
              <a:off x="4040" y="206"/>
              <a:ext cx="612" cy="39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zh-CN" sz="2000"/>
            </a:p>
          </p:txBody>
        </p:sp>
        <p:sp>
          <p:nvSpPr>
            <p:cNvPr id="52281" name="Line 74"/>
            <p:cNvSpPr>
              <a:spLocks noChangeShapeType="1"/>
            </p:cNvSpPr>
            <p:nvPr/>
          </p:nvSpPr>
          <p:spPr bwMode="auto">
            <a:xfrm>
              <a:off x="4040" y="406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2" name="Line 75"/>
            <p:cNvSpPr>
              <a:spLocks noChangeShapeType="1"/>
            </p:cNvSpPr>
            <p:nvPr/>
          </p:nvSpPr>
          <p:spPr bwMode="auto">
            <a:xfrm>
              <a:off x="4040" y="618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3" name="Line 76"/>
            <p:cNvSpPr>
              <a:spLocks noChangeShapeType="1"/>
            </p:cNvSpPr>
            <p:nvPr/>
          </p:nvSpPr>
          <p:spPr bwMode="auto">
            <a:xfrm>
              <a:off x="4040" y="831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4" name="Line 77"/>
            <p:cNvSpPr>
              <a:spLocks noChangeShapeType="1"/>
            </p:cNvSpPr>
            <p:nvPr/>
          </p:nvSpPr>
          <p:spPr bwMode="auto">
            <a:xfrm>
              <a:off x="4040" y="1043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5" name="Line 78"/>
            <p:cNvSpPr>
              <a:spLocks noChangeShapeType="1"/>
            </p:cNvSpPr>
            <p:nvPr/>
          </p:nvSpPr>
          <p:spPr bwMode="auto">
            <a:xfrm>
              <a:off x="4040" y="1256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6" name="Line 79"/>
            <p:cNvSpPr>
              <a:spLocks noChangeShapeType="1"/>
            </p:cNvSpPr>
            <p:nvPr/>
          </p:nvSpPr>
          <p:spPr bwMode="auto">
            <a:xfrm>
              <a:off x="4040" y="1469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7" name="Line 80"/>
            <p:cNvSpPr>
              <a:spLocks noChangeShapeType="1"/>
            </p:cNvSpPr>
            <p:nvPr/>
          </p:nvSpPr>
          <p:spPr bwMode="auto">
            <a:xfrm>
              <a:off x="4040" y="1681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8" name="Line 81"/>
            <p:cNvSpPr>
              <a:spLocks noChangeShapeType="1"/>
            </p:cNvSpPr>
            <p:nvPr/>
          </p:nvSpPr>
          <p:spPr bwMode="auto">
            <a:xfrm>
              <a:off x="4040" y="1894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9" name="Line 82"/>
            <p:cNvSpPr>
              <a:spLocks noChangeShapeType="1"/>
            </p:cNvSpPr>
            <p:nvPr/>
          </p:nvSpPr>
          <p:spPr bwMode="auto">
            <a:xfrm>
              <a:off x="4040" y="2107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90" name="Line 83"/>
            <p:cNvSpPr>
              <a:spLocks noChangeShapeType="1"/>
            </p:cNvSpPr>
            <p:nvPr/>
          </p:nvSpPr>
          <p:spPr bwMode="auto">
            <a:xfrm>
              <a:off x="4048" y="2328"/>
              <a:ext cx="6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91" name="Line 84"/>
            <p:cNvSpPr>
              <a:spLocks noChangeShapeType="1"/>
            </p:cNvSpPr>
            <p:nvPr/>
          </p:nvSpPr>
          <p:spPr bwMode="auto">
            <a:xfrm>
              <a:off x="4045" y="2535"/>
              <a:ext cx="6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92" name="Line 85"/>
            <p:cNvSpPr>
              <a:spLocks noChangeShapeType="1"/>
            </p:cNvSpPr>
            <p:nvPr/>
          </p:nvSpPr>
          <p:spPr bwMode="auto">
            <a:xfrm>
              <a:off x="4045" y="2757"/>
              <a:ext cx="6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93" name="Line 86"/>
            <p:cNvSpPr>
              <a:spLocks noChangeShapeType="1"/>
            </p:cNvSpPr>
            <p:nvPr/>
          </p:nvSpPr>
          <p:spPr bwMode="auto">
            <a:xfrm>
              <a:off x="4045" y="2968"/>
              <a:ext cx="6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94" name="Text Box 87"/>
            <p:cNvSpPr txBox="1">
              <a:spLocks noChangeArrowheads="1"/>
            </p:cNvSpPr>
            <p:nvPr/>
          </p:nvSpPr>
          <p:spPr bwMode="auto">
            <a:xfrm>
              <a:off x="4282" y="2287"/>
              <a:ext cx="17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s</a:t>
              </a:r>
            </a:p>
          </p:txBody>
        </p:sp>
        <p:sp>
          <p:nvSpPr>
            <p:cNvPr id="52295" name="Text Box 88"/>
            <p:cNvSpPr txBox="1">
              <a:spLocks noChangeArrowheads="1"/>
            </p:cNvSpPr>
            <p:nvPr/>
          </p:nvSpPr>
          <p:spPr bwMode="auto">
            <a:xfrm>
              <a:off x="4264" y="270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u</a:t>
              </a:r>
            </a:p>
          </p:txBody>
        </p:sp>
        <p:sp>
          <p:nvSpPr>
            <p:cNvPr id="52296" name="Text Box 89"/>
            <p:cNvSpPr txBox="1">
              <a:spLocks noChangeArrowheads="1"/>
            </p:cNvSpPr>
            <p:nvPr/>
          </p:nvSpPr>
          <p:spPr bwMode="auto">
            <a:xfrm>
              <a:off x="4300" y="2498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t</a:t>
              </a:r>
            </a:p>
          </p:txBody>
        </p:sp>
        <p:sp>
          <p:nvSpPr>
            <p:cNvPr id="52297" name="Text Box 90"/>
            <p:cNvSpPr txBox="1">
              <a:spLocks noChangeArrowheads="1"/>
            </p:cNvSpPr>
            <p:nvPr/>
          </p:nvSpPr>
          <p:spPr bwMode="auto">
            <a:xfrm>
              <a:off x="4264" y="33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n</a:t>
              </a:r>
            </a:p>
          </p:txBody>
        </p:sp>
        <p:sp>
          <p:nvSpPr>
            <p:cNvPr id="52298" name="Line 91"/>
            <p:cNvSpPr>
              <a:spLocks noChangeShapeType="1"/>
            </p:cNvSpPr>
            <p:nvPr/>
          </p:nvSpPr>
          <p:spPr bwMode="auto">
            <a:xfrm>
              <a:off x="4040" y="3183"/>
              <a:ext cx="6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99" name="Text Box 92"/>
            <p:cNvSpPr txBox="1">
              <a:spLocks noChangeArrowheads="1"/>
            </p:cNvSpPr>
            <p:nvPr/>
          </p:nvSpPr>
          <p:spPr bwMode="auto">
            <a:xfrm>
              <a:off x="4264" y="292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d</a:t>
              </a:r>
            </a:p>
          </p:txBody>
        </p:sp>
        <p:sp>
          <p:nvSpPr>
            <p:cNvPr id="52300" name="Line 93"/>
            <p:cNvSpPr>
              <a:spLocks noChangeShapeType="1"/>
            </p:cNvSpPr>
            <p:nvPr/>
          </p:nvSpPr>
          <p:spPr bwMode="auto">
            <a:xfrm>
              <a:off x="4040" y="3371"/>
              <a:ext cx="6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01" name="Text Box 94"/>
            <p:cNvSpPr txBox="1">
              <a:spLocks noChangeArrowheads="1"/>
            </p:cNvSpPr>
            <p:nvPr/>
          </p:nvSpPr>
          <p:spPr bwMode="auto">
            <a:xfrm>
              <a:off x="4273" y="3144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e</a:t>
              </a:r>
            </a:p>
          </p:txBody>
        </p:sp>
        <p:sp>
          <p:nvSpPr>
            <p:cNvPr id="52302" name="Text Box 95"/>
            <p:cNvSpPr txBox="1">
              <a:spLocks noChangeArrowheads="1"/>
            </p:cNvSpPr>
            <p:nvPr/>
          </p:nvSpPr>
          <p:spPr bwMode="auto">
            <a:xfrm>
              <a:off x="3637" y="188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to</a:t>
              </a:r>
            </a:p>
          </p:txBody>
        </p:sp>
        <p:sp>
          <p:nvSpPr>
            <p:cNvPr id="52303" name="Text Box 96"/>
            <p:cNvSpPr txBox="1">
              <a:spLocks noChangeArrowheads="1"/>
            </p:cNvSpPr>
            <p:nvPr/>
          </p:nvSpPr>
          <p:spPr bwMode="auto">
            <a:xfrm>
              <a:off x="4264" y="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b</a:t>
              </a:r>
            </a:p>
          </p:txBody>
        </p:sp>
        <p:sp>
          <p:nvSpPr>
            <p:cNvPr id="52304" name="Text Box 97"/>
            <p:cNvSpPr txBox="1">
              <a:spLocks noChangeArrowheads="1"/>
            </p:cNvSpPr>
            <p:nvPr/>
          </p:nvSpPr>
          <p:spPr bwMode="auto">
            <a:xfrm>
              <a:off x="4264" y="37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o</a:t>
              </a:r>
            </a:p>
          </p:txBody>
        </p:sp>
        <p:sp>
          <p:nvSpPr>
            <p:cNvPr id="52305" name="Text Box 98"/>
            <p:cNvSpPr txBox="1">
              <a:spLocks noChangeArrowheads="1"/>
            </p:cNvSpPr>
            <p:nvPr/>
          </p:nvSpPr>
          <p:spPr bwMode="auto">
            <a:xfrm>
              <a:off x="4273" y="1449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e</a:t>
              </a:r>
            </a:p>
          </p:txBody>
        </p:sp>
        <p:sp>
          <p:nvSpPr>
            <p:cNvPr id="52306" name="Text Box 99"/>
            <p:cNvSpPr txBox="1">
              <a:spLocks noChangeArrowheads="1"/>
            </p:cNvSpPr>
            <p:nvPr/>
          </p:nvSpPr>
          <p:spPr bwMode="auto">
            <a:xfrm>
              <a:off x="4300" y="3526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t</a:t>
              </a:r>
            </a:p>
          </p:txBody>
        </p:sp>
        <p:sp>
          <p:nvSpPr>
            <p:cNvPr id="52307" name="Line 100"/>
            <p:cNvSpPr>
              <a:spLocks noChangeShapeType="1"/>
            </p:cNvSpPr>
            <p:nvPr/>
          </p:nvSpPr>
          <p:spPr bwMode="auto">
            <a:xfrm>
              <a:off x="4047" y="3556"/>
              <a:ext cx="6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08" name="Line 101"/>
            <p:cNvSpPr>
              <a:spLocks noChangeShapeType="1"/>
            </p:cNvSpPr>
            <p:nvPr/>
          </p:nvSpPr>
          <p:spPr bwMode="auto">
            <a:xfrm>
              <a:off x="4058" y="3744"/>
              <a:ext cx="6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09" name="Line 102"/>
            <p:cNvSpPr>
              <a:spLocks noChangeShapeType="1"/>
            </p:cNvSpPr>
            <p:nvPr/>
          </p:nvSpPr>
          <p:spPr bwMode="auto">
            <a:xfrm>
              <a:off x="4036" y="3933"/>
              <a:ext cx="6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10" name="Text Box 103"/>
            <p:cNvSpPr txBox="1">
              <a:spLocks noChangeArrowheads="1"/>
            </p:cNvSpPr>
            <p:nvPr/>
          </p:nvSpPr>
          <p:spPr bwMode="auto">
            <a:xfrm>
              <a:off x="4304" y="3717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.</a:t>
              </a:r>
            </a:p>
          </p:txBody>
        </p:sp>
        <p:sp>
          <p:nvSpPr>
            <p:cNvPr id="52311" name="Text Box 104"/>
            <p:cNvSpPr txBox="1">
              <a:spLocks noChangeArrowheads="1"/>
            </p:cNvSpPr>
            <p:nvPr/>
          </p:nvSpPr>
          <p:spPr bwMode="auto">
            <a:xfrm>
              <a:off x="4220" y="3917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\0</a:t>
              </a:r>
            </a:p>
          </p:txBody>
        </p:sp>
      </p:grpSp>
      <p:grpSp>
        <p:nvGrpSpPr>
          <p:cNvPr id="5" name="Group 105"/>
          <p:cNvGrpSpPr>
            <a:grpSpLocks/>
          </p:cNvGrpSpPr>
          <p:nvPr/>
        </p:nvGrpSpPr>
        <p:grpSpPr bwMode="auto">
          <a:xfrm>
            <a:off x="7883525" y="544513"/>
            <a:ext cx="1004888" cy="6313487"/>
            <a:chOff x="4882" y="201"/>
            <a:chExt cx="633" cy="3977"/>
          </a:xfrm>
        </p:grpSpPr>
        <p:sp>
          <p:nvSpPr>
            <p:cNvPr id="52235" name="Text Box 106"/>
            <p:cNvSpPr txBox="1">
              <a:spLocks noChangeArrowheads="1"/>
            </p:cNvSpPr>
            <p:nvPr/>
          </p:nvSpPr>
          <p:spPr bwMode="auto">
            <a:xfrm>
              <a:off x="5114" y="201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I</a:t>
              </a:r>
            </a:p>
          </p:txBody>
        </p:sp>
        <p:sp>
          <p:nvSpPr>
            <p:cNvPr id="52236" name="Text Box 107"/>
            <p:cNvSpPr txBox="1">
              <a:spLocks noChangeArrowheads="1"/>
            </p:cNvSpPr>
            <p:nvPr/>
          </p:nvSpPr>
          <p:spPr bwMode="auto">
            <a:xfrm>
              <a:off x="5096" y="621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a</a:t>
              </a:r>
            </a:p>
          </p:txBody>
        </p:sp>
        <p:sp>
          <p:nvSpPr>
            <p:cNvPr id="52237" name="Text Box 108"/>
            <p:cNvSpPr txBox="1">
              <a:spLocks noChangeArrowheads="1"/>
            </p:cNvSpPr>
            <p:nvPr/>
          </p:nvSpPr>
          <p:spPr bwMode="auto">
            <a:xfrm>
              <a:off x="5167" y="1019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endParaRPr lang="zh-CN" altLang="zh-CN" sz="2000"/>
            </a:p>
          </p:txBody>
        </p:sp>
        <p:sp>
          <p:nvSpPr>
            <p:cNvPr id="52238" name="Text Box 109"/>
            <p:cNvSpPr txBox="1">
              <a:spLocks noChangeArrowheads="1"/>
            </p:cNvSpPr>
            <p:nvPr/>
          </p:nvSpPr>
          <p:spPr bwMode="auto">
            <a:xfrm>
              <a:off x="5096" y="1249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a</a:t>
              </a:r>
            </a:p>
          </p:txBody>
        </p:sp>
        <p:sp>
          <p:nvSpPr>
            <p:cNvPr id="52239" name="Text Box 110"/>
            <p:cNvSpPr txBox="1">
              <a:spLocks noChangeArrowheads="1"/>
            </p:cNvSpPr>
            <p:nvPr/>
          </p:nvSpPr>
          <p:spPr bwMode="auto">
            <a:xfrm>
              <a:off x="5096" y="1878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e</a:t>
              </a:r>
            </a:p>
          </p:txBody>
        </p:sp>
        <p:sp>
          <p:nvSpPr>
            <p:cNvPr id="52240" name="Rectangle 111"/>
            <p:cNvSpPr>
              <a:spLocks noChangeArrowheads="1"/>
            </p:cNvSpPr>
            <p:nvPr/>
          </p:nvSpPr>
          <p:spPr bwMode="auto">
            <a:xfrm>
              <a:off x="4886" y="217"/>
              <a:ext cx="612" cy="39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zh-CN" sz="2000"/>
            </a:p>
          </p:txBody>
        </p:sp>
        <p:sp>
          <p:nvSpPr>
            <p:cNvPr id="52241" name="Line 112"/>
            <p:cNvSpPr>
              <a:spLocks noChangeShapeType="1"/>
            </p:cNvSpPr>
            <p:nvPr/>
          </p:nvSpPr>
          <p:spPr bwMode="auto">
            <a:xfrm>
              <a:off x="4886" y="417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2" name="Line 113"/>
            <p:cNvSpPr>
              <a:spLocks noChangeShapeType="1"/>
            </p:cNvSpPr>
            <p:nvPr/>
          </p:nvSpPr>
          <p:spPr bwMode="auto">
            <a:xfrm>
              <a:off x="4886" y="629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3" name="Line 114"/>
            <p:cNvSpPr>
              <a:spLocks noChangeShapeType="1"/>
            </p:cNvSpPr>
            <p:nvPr/>
          </p:nvSpPr>
          <p:spPr bwMode="auto">
            <a:xfrm>
              <a:off x="4886" y="842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4" name="Line 115"/>
            <p:cNvSpPr>
              <a:spLocks noChangeShapeType="1"/>
            </p:cNvSpPr>
            <p:nvPr/>
          </p:nvSpPr>
          <p:spPr bwMode="auto">
            <a:xfrm>
              <a:off x="4886" y="1054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5" name="Line 116"/>
            <p:cNvSpPr>
              <a:spLocks noChangeShapeType="1"/>
            </p:cNvSpPr>
            <p:nvPr/>
          </p:nvSpPr>
          <p:spPr bwMode="auto">
            <a:xfrm>
              <a:off x="4886" y="1267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6" name="Line 117"/>
            <p:cNvSpPr>
              <a:spLocks noChangeShapeType="1"/>
            </p:cNvSpPr>
            <p:nvPr/>
          </p:nvSpPr>
          <p:spPr bwMode="auto">
            <a:xfrm>
              <a:off x="4886" y="1480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7" name="Line 118"/>
            <p:cNvSpPr>
              <a:spLocks noChangeShapeType="1"/>
            </p:cNvSpPr>
            <p:nvPr/>
          </p:nvSpPr>
          <p:spPr bwMode="auto">
            <a:xfrm>
              <a:off x="4886" y="1692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8" name="Line 119"/>
            <p:cNvSpPr>
              <a:spLocks noChangeShapeType="1"/>
            </p:cNvSpPr>
            <p:nvPr/>
          </p:nvSpPr>
          <p:spPr bwMode="auto">
            <a:xfrm>
              <a:off x="4886" y="1905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9" name="Line 120"/>
            <p:cNvSpPr>
              <a:spLocks noChangeShapeType="1"/>
            </p:cNvSpPr>
            <p:nvPr/>
          </p:nvSpPr>
          <p:spPr bwMode="auto">
            <a:xfrm>
              <a:off x="4886" y="2118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0" name="Line 121"/>
            <p:cNvSpPr>
              <a:spLocks noChangeShapeType="1"/>
            </p:cNvSpPr>
            <p:nvPr/>
          </p:nvSpPr>
          <p:spPr bwMode="auto">
            <a:xfrm>
              <a:off x="4894" y="2339"/>
              <a:ext cx="6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1" name="Line 122"/>
            <p:cNvSpPr>
              <a:spLocks noChangeShapeType="1"/>
            </p:cNvSpPr>
            <p:nvPr/>
          </p:nvSpPr>
          <p:spPr bwMode="auto">
            <a:xfrm>
              <a:off x="4891" y="2546"/>
              <a:ext cx="6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2" name="Line 123"/>
            <p:cNvSpPr>
              <a:spLocks noChangeShapeType="1"/>
            </p:cNvSpPr>
            <p:nvPr/>
          </p:nvSpPr>
          <p:spPr bwMode="auto">
            <a:xfrm>
              <a:off x="4891" y="2768"/>
              <a:ext cx="6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3" name="Line 124"/>
            <p:cNvSpPr>
              <a:spLocks noChangeShapeType="1"/>
            </p:cNvSpPr>
            <p:nvPr/>
          </p:nvSpPr>
          <p:spPr bwMode="auto">
            <a:xfrm>
              <a:off x="4891" y="2979"/>
              <a:ext cx="6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4" name="Text Box 125"/>
            <p:cNvSpPr txBox="1">
              <a:spLocks noChangeArrowheads="1"/>
            </p:cNvSpPr>
            <p:nvPr/>
          </p:nvSpPr>
          <p:spPr bwMode="auto">
            <a:xfrm>
              <a:off x="5096" y="2298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c</a:t>
              </a:r>
            </a:p>
          </p:txBody>
        </p:sp>
        <p:sp>
          <p:nvSpPr>
            <p:cNvPr id="52255" name="Text Box 126"/>
            <p:cNvSpPr txBox="1">
              <a:spLocks noChangeArrowheads="1"/>
            </p:cNvSpPr>
            <p:nvPr/>
          </p:nvSpPr>
          <p:spPr bwMode="auto">
            <a:xfrm>
              <a:off x="5096" y="2720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e</a:t>
              </a:r>
            </a:p>
          </p:txBody>
        </p:sp>
        <p:sp>
          <p:nvSpPr>
            <p:cNvPr id="52256" name="Text Box 127"/>
            <p:cNvSpPr txBox="1">
              <a:spLocks noChangeArrowheads="1"/>
            </p:cNvSpPr>
            <p:nvPr/>
          </p:nvSpPr>
          <p:spPr bwMode="auto">
            <a:xfrm>
              <a:off x="5087" y="250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h</a:t>
              </a:r>
            </a:p>
          </p:txBody>
        </p:sp>
        <p:sp>
          <p:nvSpPr>
            <p:cNvPr id="52257" name="Text Box 128"/>
            <p:cNvSpPr txBox="1">
              <a:spLocks noChangeArrowheads="1"/>
            </p:cNvSpPr>
            <p:nvPr/>
          </p:nvSpPr>
          <p:spPr bwMode="auto">
            <a:xfrm>
              <a:off x="5043" y="336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accent2"/>
                  </a:solidFill>
                </a:rPr>
                <a:t>\0</a:t>
              </a:r>
              <a:endParaRPr lang="en-US" altLang="zh-CN" sz="2000"/>
            </a:p>
          </p:txBody>
        </p:sp>
        <p:sp>
          <p:nvSpPr>
            <p:cNvPr id="52258" name="Line 129"/>
            <p:cNvSpPr>
              <a:spLocks noChangeShapeType="1"/>
            </p:cNvSpPr>
            <p:nvPr/>
          </p:nvSpPr>
          <p:spPr bwMode="auto">
            <a:xfrm>
              <a:off x="4886" y="3194"/>
              <a:ext cx="6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9" name="Text Box 130"/>
            <p:cNvSpPr txBox="1">
              <a:spLocks noChangeArrowheads="1"/>
            </p:cNvSpPr>
            <p:nvPr/>
          </p:nvSpPr>
          <p:spPr bwMode="auto">
            <a:xfrm>
              <a:off x="5114" y="2934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r</a:t>
              </a:r>
            </a:p>
          </p:txBody>
        </p:sp>
        <p:sp>
          <p:nvSpPr>
            <p:cNvPr id="52260" name="Line 131"/>
            <p:cNvSpPr>
              <a:spLocks noChangeShapeType="1"/>
            </p:cNvSpPr>
            <p:nvPr/>
          </p:nvSpPr>
          <p:spPr bwMode="auto">
            <a:xfrm>
              <a:off x="4886" y="3382"/>
              <a:ext cx="6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1" name="Text Box 132"/>
            <p:cNvSpPr txBox="1">
              <a:spLocks noChangeArrowheads="1"/>
            </p:cNvSpPr>
            <p:nvPr/>
          </p:nvSpPr>
          <p:spPr bwMode="auto">
            <a:xfrm>
              <a:off x="5127" y="3155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.</a:t>
              </a:r>
            </a:p>
          </p:txBody>
        </p:sp>
        <p:sp>
          <p:nvSpPr>
            <p:cNvPr id="52262" name="Text Box 133"/>
            <p:cNvSpPr txBox="1">
              <a:spLocks noChangeArrowheads="1"/>
            </p:cNvSpPr>
            <p:nvPr/>
          </p:nvSpPr>
          <p:spPr bwMode="auto">
            <a:xfrm>
              <a:off x="5167" y="371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endParaRPr lang="zh-CN" altLang="zh-CN" sz="2000"/>
            </a:p>
          </p:txBody>
        </p:sp>
        <p:sp>
          <p:nvSpPr>
            <p:cNvPr id="52263" name="Text Box 134"/>
            <p:cNvSpPr txBox="1">
              <a:spLocks noChangeArrowheads="1"/>
            </p:cNvSpPr>
            <p:nvPr/>
          </p:nvSpPr>
          <p:spPr bwMode="auto">
            <a:xfrm>
              <a:off x="5167" y="1449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endParaRPr lang="zh-CN" altLang="zh-CN" sz="2000"/>
            </a:p>
          </p:txBody>
        </p:sp>
        <p:sp>
          <p:nvSpPr>
            <p:cNvPr id="52264" name="Text Box 135"/>
            <p:cNvSpPr txBox="1">
              <a:spLocks noChangeArrowheads="1"/>
            </p:cNvSpPr>
            <p:nvPr/>
          </p:nvSpPr>
          <p:spPr bwMode="auto">
            <a:xfrm>
              <a:off x="5123" y="3537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t</a:t>
              </a:r>
            </a:p>
          </p:txBody>
        </p:sp>
        <p:sp>
          <p:nvSpPr>
            <p:cNvPr id="52265" name="Line 136"/>
            <p:cNvSpPr>
              <a:spLocks noChangeShapeType="1"/>
            </p:cNvSpPr>
            <p:nvPr/>
          </p:nvSpPr>
          <p:spPr bwMode="auto">
            <a:xfrm>
              <a:off x="4893" y="3567"/>
              <a:ext cx="6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6" name="Line 137"/>
            <p:cNvSpPr>
              <a:spLocks noChangeShapeType="1"/>
            </p:cNvSpPr>
            <p:nvPr/>
          </p:nvSpPr>
          <p:spPr bwMode="auto">
            <a:xfrm>
              <a:off x="4904" y="3755"/>
              <a:ext cx="6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7" name="Line 138"/>
            <p:cNvSpPr>
              <a:spLocks noChangeShapeType="1"/>
            </p:cNvSpPr>
            <p:nvPr/>
          </p:nvSpPr>
          <p:spPr bwMode="auto">
            <a:xfrm>
              <a:off x="4882" y="3944"/>
              <a:ext cx="6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8" name="Text Box 139"/>
            <p:cNvSpPr txBox="1">
              <a:spLocks noChangeArrowheads="1"/>
            </p:cNvSpPr>
            <p:nvPr/>
          </p:nvSpPr>
          <p:spPr bwMode="auto">
            <a:xfrm>
              <a:off x="5127" y="3728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.</a:t>
              </a:r>
            </a:p>
          </p:txBody>
        </p:sp>
        <p:sp>
          <p:nvSpPr>
            <p:cNvPr id="52269" name="Text Box 140"/>
            <p:cNvSpPr txBox="1">
              <a:spLocks noChangeArrowheads="1"/>
            </p:cNvSpPr>
            <p:nvPr/>
          </p:nvSpPr>
          <p:spPr bwMode="auto">
            <a:xfrm>
              <a:off x="5043" y="3928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\0</a:t>
              </a:r>
            </a:p>
          </p:txBody>
        </p:sp>
        <p:sp>
          <p:nvSpPr>
            <p:cNvPr id="52270" name="Text Box 141"/>
            <p:cNvSpPr txBox="1">
              <a:spLocks noChangeArrowheads="1"/>
            </p:cNvSpPr>
            <p:nvPr/>
          </p:nvSpPr>
          <p:spPr bwMode="auto">
            <a:xfrm>
              <a:off x="5043" y="806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m</a:t>
              </a:r>
            </a:p>
          </p:txBody>
        </p:sp>
        <p:sp>
          <p:nvSpPr>
            <p:cNvPr id="52271" name="Text Box 142"/>
            <p:cNvSpPr txBox="1">
              <a:spLocks noChangeArrowheads="1"/>
            </p:cNvSpPr>
            <p:nvPr/>
          </p:nvSpPr>
          <p:spPr bwMode="auto">
            <a:xfrm>
              <a:off x="5123" y="1650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/>
                <a:t>t</a:t>
              </a:r>
            </a:p>
          </p:txBody>
        </p:sp>
        <p:sp>
          <p:nvSpPr>
            <p:cNvPr id="52272" name="Text Box 143"/>
            <p:cNvSpPr txBox="1">
              <a:spLocks noChangeArrowheads="1"/>
            </p:cNvSpPr>
            <p:nvPr/>
          </p:nvSpPr>
          <p:spPr bwMode="auto">
            <a:xfrm>
              <a:off x="5096" y="2094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a</a:t>
              </a:r>
            </a:p>
          </p:txBody>
        </p:sp>
      </p:grpSp>
      <p:sp>
        <p:nvSpPr>
          <p:cNvPr id="34961" name="Text Box 145"/>
          <p:cNvSpPr txBox="1">
            <a:spLocks noChangeArrowheads="1"/>
          </p:cNvSpPr>
          <p:nvPr/>
        </p:nvSpPr>
        <p:spPr bwMode="auto">
          <a:xfrm>
            <a:off x="2967038" y="736600"/>
            <a:ext cx="5876925" cy="560705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void copy_string(char  from[],char to[])</a:t>
            </a:r>
            <a:endParaRPr lang="en-US" altLang="zh-CN"/>
          </a:p>
          <a:p>
            <a:r>
              <a:rPr lang="en-US" altLang="zh-CN"/>
              <a:t>{   int i=0;</a:t>
            </a:r>
          </a:p>
          <a:p>
            <a:r>
              <a:rPr lang="en-US" altLang="zh-CN"/>
              <a:t>    while(from[i]!='\0')</a:t>
            </a:r>
          </a:p>
          <a:p>
            <a:r>
              <a:rPr lang="en-US" altLang="zh-CN"/>
              <a:t>    {   to[i]=from[i];</a:t>
            </a:r>
          </a:p>
          <a:p>
            <a:r>
              <a:rPr lang="en-US" altLang="zh-CN"/>
              <a:t>	i++;</a:t>
            </a:r>
          </a:p>
          <a:p>
            <a:r>
              <a:rPr lang="en-US" altLang="zh-CN"/>
              <a:t>    }</a:t>
            </a:r>
          </a:p>
          <a:p>
            <a:r>
              <a:rPr lang="en-US" altLang="zh-CN"/>
              <a:t>    to[i]='\0';</a:t>
            </a:r>
          </a:p>
          <a:p>
            <a:r>
              <a:rPr lang="en-US" altLang="zh-CN"/>
              <a:t>}</a:t>
            </a:r>
          </a:p>
          <a:p>
            <a:r>
              <a:rPr lang="en-US" altLang="zh-CN"/>
              <a:t>main()</a:t>
            </a:r>
          </a:p>
          <a:p>
            <a:r>
              <a:rPr lang="en-US" altLang="zh-CN"/>
              <a:t>{  char a[]="I am a teacher.";</a:t>
            </a:r>
          </a:p>
          <a:p>
            <a:r>
              <a:rPr lang="en-US" altLang="zh-CN"/>
              <a:t>   char b[]="You are a student.";</a:t>
            </a:r>
          </a:p>
          <a:p>
            <a:r>
              <a:rPr lang="en-US" altLang="zh-CN"/>
              <a:t>   printf("string_a=%s\n string_b=%s\n",a,b);</a:t>
            </a:r>
          </a:p>
          <a:p>
            <a:r>
              <a:rPr lang="en-US" altLang="zh-CN"/>
              <a:t>   </a:t>
            </a:r>
            <a:r>
              <a:rPr lang="en-US" altLang="zh-CN">
                <a:solidFill>
                  <a:srgbClr val="0000FF"/>
                </a:solidFill>
              </a:rPr>
              <a:t>copy_string(a,b);</a:t>
            </a:r>
            <a:endParaRPr lang="en-US" altLang="zh-CN"/>
          </a:p>
          <a:p>
            <a:r>
              <a:rPr lang="en-US" altLang="zh-CN"/>
              <a:t>   printf("\nstring_a=%s\nstring_b=%s\n",a,b);</a:t>
            </a:r>
          </a:p>
          <a:p>
            <a:r>
              <a:rPr lang="en-US" altLang="zh-CN"/>
              <a:t>}</a:t>
            </a:r>
          </a:p>
        </p:txBody>
      </p:sp>
      <p:sp>
        <p:nvSpPr>
          <p:cNvPr id="34962" name="Text Box 146"/>
          <p:cNvSpPr txBox="1">
            <a:spLocks noChangeArrowheads="1"/>
          </p:cNvSpPr>
          <p:nvPr/>
        </p:nvSpPr>
        <p:spPr bwMode="auto">
          <a:xfrm>
            <a:off x="2986088" y="1249363"/>
            <a:ext cx="5876925" cy="451167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void copy_string(char *from,char  *to)</a:t>
            </a:r>
            <a:endParaRPr lang="en-US" altLang="zh-CN"/>
          </a:p>
          <a:p>
            <a:r>
              <a:rPr lang="en-US" altLang="zh-CN"/>
              <a:t>{  for(;*from!='\0';from++,to++)</a:t>
            </a:r>
          </a:p>
          <a:p>
            <a:r>
              <a:rPr lang="en-US" altLang="zh-CN"/>
              <a:t>     *to=*from;</a:t>
            </a:r>
          </a:p>
          <a:p>
            <a:r>
              <a:rPr lang="en-US" altLang="zh-CN"/>
              <a:t>   *to='\0';</a:t>
            </a:r>
          </a:p>
          <a:p>
            <a:r>
              <a:rPr lang="en-US" altLang="zh-CN"/>
              <a:t>}</a:t>
            </a:r>
          </a:p>
          <a:p>
            <a:r>
              <a:rPr lang="en-US" altLang="zh-CN"/>
              <a:t>main()</a:t>
            </a:r>
          </a:p>
          <a:p>
            <a:r>
              <a:rPr lang="en-US" altLang="zh-CN"/>
              <a:t>{  char *a="I am a teacher.";</a:t>
            </a:r>
          </a:p>
          <a:p>
            <a:r>
              <a:rPr lang="en-US" altLang="zh-CN"/>
              <a:t>   char *b="You are a student.";</a:t>
            </a:r>
          </a:p>
          <a:p>
            <a:r>
              <a:rPr lang="en-US" altLang="zh-CN"/>
              <a:t>   printf("string_a=%s\nstring_b=%s\n",a,b);</a:t>
            </a:r>
          </a:p>
          <a:p>
            <a:r>
              <a:rPr lang="en-US" altLang="zh-CN"/>
              <a:t>   </a:t>
            </a:r>
            <a:r>
              <a:rPr lang="en-US" altLang="zh-CN">
                <a:solidFill>
                  <a:srgbClr val="0000FF"/>
                </a:solidFill>
              </a:rPr>
              <a:t>copy_string(a,b);</a:t>
            </a:r>
            <a:endParaRPr lang="en-US" altLang="zh-CN"/>
          </a:p>
          <a:p>
            <a:r>
              <a:rPr lang="en-US" altLang="zh-CN"/>
              <a:t>   printf("\nstring_a=%s\nstring_b=%s\n",a,b);</a:t>
            </a:r>
          </a:p>
          <a:p>
            <a:r>
              <a:rPr lang="en-US" altLang="zh-CN"/>
              <a:t>}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4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4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49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4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349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build="p" bldLvl="5" autoUpdateAnimBg="0"/>
      <p:bldP spid="34842" grpId="0" build="p" autoUpdateAnimBg="0"/>
      <p:bldP spid="34843" grpId="0" build="p" autoUpdateAnimBg="0"/>
      <p:bldP spid="34845" grpId="0" build="p" autoUpdateAnimBg="0"/>
      <p:bldP spid="34961" grpId="0" animBg="1" autoUpdateAnimBg="0"/>
      <p:bldP spid="34962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xfrm>
            <a:off x="244475" y="217488"/>
            <a:ext cx="8636000" cy="3521075"/>
          </a:xfrm>
        </p:spPr>
        <p:txBody>
          <a:bodyPr/>
          <a:lstStyle/>
          <a:p>
            <a:pPr lvl="1" eaLnBrk="1" hangingPunct="1"/>
            <a:r>
              <a:rPr lang="zh-CN" altLang="en-US" dirty="0" smtClean="0"/>
              <a:t>字符指针变量与字符数组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dirty="0" smtClean="0"/>
              <a:t>char  *cp;    </a:t>
            </a:r>
            <a:r>
              <a:rPr lang="zh-CN" altLang="zh-CN" dirty="0" smtClean="0"/>
              <a:t>与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char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[20];</a:t>
            </a:r>
          </a:p>
          <a:p>
            <a:pPr lvl="2" eaLnBrk="1" hangingPunct="1"/>
            <a:r>
              <a:rPr lang="en-US" altLang="zh-CN" dirty="0" err="1" smtClean="0"/>
              <a:t>str</a:t>
            </a:r>
            <a:r>
              <a:rPr lang="zh-CN" altLang="zh-CN" dirty="0" smtClean="0"/>
              <a:t>由若干元素组成，每个元素放一个字符；而</a:t>
            </a:r>
            <a:r>
              <a:rPr lang="en-US" altLang="zh-CN" dirty="0" smtClean="0"/>
              <a:t>cp</a:t>
            </a:r>
            <a:r>
              <a:rPr lang="zh-CN" altLang="zh-CN" dirty="0" smtClean="0"/>
              <a:t>中存放字符串首地址</a:t>
            </a:r>
          </a:p>
          <a:p>
            <a:pPr lvl="2" eaLnBrk="1" hangingPunct="1"/>
            <a:r>
              <a:rPr lang="zh-CN" altLang="zh-CN" dirty="0" smtClean="0"/>
              <a:t> </a:t>
            </a:r>
            <a:r>
              <a:rPr lang="en-US" altLang="zh-CN" dirty="0" smtClean="0"/>
              <a:t>char 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[20];    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=“I love China!”;    (</a:t>
            </a:r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 altLang="zh-CN" dirty="0" smtClean="0"/>
              <a:t>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dirty="0" smtClean="0"/>
              <a:t>     char   *cp;         cp=“I love China!”;    (</a:t>
            </a:r>
            <a:r>
              <a:rPr lang="en-US" altLang="zh-CN" dirty="0" smtClean="0">
                <a:solidFill>
                  <a:schemeClr val="tx2"/>
                </a:solidFill>
                <a:sym typeface="Wingdings" pitchFamily="2" charset="2"/>
              </a:rPr>
              <a:t></a:t>
            </a:r>
            <a:r>
              <a:rPr lang="en-US" altLang="zh-CN" dirty="0" smtClean="0"/>
              <a:t>)</a:t>
            </a:r>
          </a:p>
          <a:p>
            <a:pPr lvl="2" eaLnBrk="1" hangingPunct="1"/>
            <a:r>
              <a:rPr lang="en-US" altLang="zh-CN" dirty="0" err="1" smtClean="0"/>
              <a:t>str</a:t>
            </a:r>
            <a:r>
              <a:rPr lang="zh-CN" altLang="zh-CN" dirty="0" smtClean="0"/>
              <a:t>是地址</a:t>
            </a:r>
            <a:r>
              <a:rPr lang="zh-CN" altLang="zh-CN" dirty="0" smtClean="0">
                <a:solidFill>
                  <a:srgbClr val="0000FF"/>
                </a:solidFill>
              </a:rPr>
              <a:t>常量</a:t>
            </a:r>
            <a:r>
              <a:rPr lang="zh-CN" altLang="zh-CN" dirty="0" smtClean="0"/>
              <a:t>；</a:t>
            </a:r>
            <a:r>
              <a:rPr lang="en-US" altLang="zh-CN" dirty="0" smtClean="0"/>
              <a:t>cp</a:t>
            </a:r>
            <a:r>
              <a:rPr lang="zh-CN" altLang="zh-CN" dirty="0" smtClean="0"/>
              <a:t>是地址变量</a:t>
            </a:r>
          </a:p>
          <a:p>
            <a:pPr lvl="2" eaLnBrk="1" hangingPunct="1"/>
            <a:r>
              <a:rPr lang="en-US" altLang="zh-CN" dirty="0" smtClean="0"/>
              <a:t>cp</a:t>
            </a:r>
            <a:r>
              <a:rPr lang="zh-CN" altLang="zh-CN" dirty="0" smtClean="0"/>
              <a:t>接受键入字符串时,必须</a:t>
            </a:r>
            <a:r>
              <a:rPr lang="zh-CN" altLang="zh-CN" dirty="0" smtClean="0">
                <a:solidFill>
                  <a:schemeClr val="accent2"/>
                </a:solidFill>
              </a:rPr>
              <a:t>先开辟存储空间</a:t>
            </a:r>
            <a:endParaRPr lang="zh-CN" altLang="zh-CN" dirty="0" smtClean="0"/>
          </a:p>
          <a:p>
            <a:pPr lvl="2" eaLnBrk="1" hangingPunct="1"/>
            <a:endParaRPr lang="zh-CN" altLang="zh-CN" dirty="0" smtClean="0"/>
          </a:p>
          <a:p>
            <a:pPr lvl="2" eaLnBrk="1" hangingPunct="1"/>
            <a:endParaRPr lang="en-US" altLang="zh-CN" dirty="0" smtClean="0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28663" y="3941763"/>
            <a:ext cx="3519487" cy="195580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例   </a:t>
            </a:r>
            <a:r>
              <a:rPr lang="en-US" altLang="zh-CN"/>
              <a:t>char  str[10];</a:t>
            </a:r>
          </a:p>
          <a:p>
            <a:r>
              <a:rPr lang="en-US" altLang="zh-CN"/>
              <a:t>       scanf(“%s”,str);    (</a:t>
            </a:r>
            <a:r>
              <a:rPr lang="en-US" altLang="zh-CN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 altLang="zh-CN"/>
              <a:t>)</a:t>
            </a:r>
          </a:p>
          <a:p>
            <a:endParaRPr lang="en-US" altLang="zh-CN"/>
          </a:p>
          <a:p>
            <a:r>
              <a:rPr lang="zh-CN" altLang="zh-CN"/>
              <a:t>而   </a:t>
            </a:r>
            <a:r>
              <a:rPr lang="en-US" altLang="zh-CN"/>
              <a:t>char  *cp;</a:t>
            </a:r>
          </a:p>
          <a:p>
            <a:r>
              <a:rPr lang="en-US" altLang="zh-CN"/>
              <a:t>       scanf(“%s”,  cp);    (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 altLang="zh-CN">
                <a:sym typeface="Symbol" pitchFamily="18" charset="2"/>
              </a:rPr>
              <a:t>)</a:t>
            </a:r>
            <a:endParaRPr lang="en-US" altLang="zh-CN">
              <a:sym typeface="Wingdings 3" pitchFamily="18" charset="2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4560888" y="4703763"/>
            <a:ext cx="3897312" cy="122555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ym typeface="Wingdings 3" pitchFamily="18" charset="2"/>
              </a:rPr>
              <a:t>改为</a:t>
            </a:r>
            <a:r>
              <a:rPr lang="en-US" altLang="zh-CN">
                <a:sym typeface="Wingdings 3" pitchFamily="18" charset="2"/>
              </a:rPr>
              <a:t>:  char   *cp,str[10];</a:t>
            </a:r>
          </a:p>
          <a:p>
            <a:r>
              <a:rPr lang="en-US" altLang="zh-CN">
                <a:sym typeface="Wingdings 3" pitchFamily="18" charset="2"/>
              </a:rPr>
              <a:t>           cp=str;</a:t>
            </a:r>
          </a:p>
          <a:p>
            <a:r>
              <a:rPr lang="en-US" altLang="zh-CN">
                <a:sym typeface="Wingdings 3" pitchFamily="18" charset="2"/>
              </a:rPr>
              <a:t>           scanf(“%s”,cp);      (</a:t>
            </a:r>
            <a:r>
              <a:rPr lang="en-US" altLang="zh-CN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 altLang="zh-CN">
                <a:sym typeface="Wingdings 3" pitchFamily="18" charset="2"/>
              </a:rPr>
              <a:t>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uiExpand="1" build="p" bldLvl="5" autoUpdateAnimBg="0"/>
      <p:bldP spid="35843" grpId="0" animBg="1" autoUpdateAnimBg="0"/>
      <p:bldP spid="3584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1003300" y="234950"/>
            <a:ext cx="7772400" cy="3700463"/>
          </a:xfrm>
        </p:spPr>
        <p:txBody>
          <a:bodyPr>
            <a:normAutofit lnSpcReduction="10000"/>
          </a:bodyPr>
          <a:lstStyle/>
          <a:p>
            <a:pPr lvl="2" eaLnBrk="1" hangingPunct="1">
              <a:buFont typeface="Wingdings" pitchFamily="2" charset="2"/>
              <a:buNone/>
            </a:pPr>
            <a:r>
              <a:rPr lang="zh-CN" altLang="en-US" smtClean="0"/>
              <a:t>字符串与数组关系</a:t>
            </a:r>
          </a:p>
          <a:p>
            <a:pPr lvl="3" eaLnBrk="1" hangingPunct="1"/>
            <a:r>
              <a:rPr lang="zh-CN" altLang="en-US" smtClean="0"/>
              <a:t>字符串用一维字符数组存放</a:t>
            </a:r>
          </a:p>
          <a:p>
            <a:pPr lvl="3" eaLnBrk="1" hangingPunct="1"/>
            <a:r>
              <a:rPr lang="zh-CN" altLang="en-US" smtClean="0"/>
              <a:t>字符数组具有一维数组的所有特点</a:t>
            </a:r>
          </a:p>
          <a:p>
            <a:pPr lvl="4" eaLnBrk="1" hangingPunct="1"/>
            <a:r>
              <a:rPr lang="zh-CN" altLang="en-US" smtClean="0"/>
              <a:t>数组名是指向数组首地址的地址常量</a:t>
            </a:r>
          </a:p>
          <a:p>
            <a:pPr lvl="4" eaLnBrk="1" hangingPunct="1"/>
            <a:r>
              <a:rPr lang="zh-CN" altLang="en-US" smtClean="0"/>
              <a:t>数组元素的引用方法可用指针法和下标法</a:t>
            </a:r>
          </a:p>
          <a:p>
            <a:pPr lvl="4" eaLnBrk="1" hangingPunct="1"/>
            <a:r>
              <a:rPr lang="zh-CN" altLang="en-US" smtClean="0"/>
              <a:t>数组名作函数参数是地址传递等</a:t>
            </a:r>
          </a:p>
          <a:p>
            <a:pPr lvl="3" eaLnBrk="1" hangingPunct="1"/>
            <a:r>
              <a:rPr lang="zh-CN" altLang="en-US" smtClean="0"/>
              <a:t>区别</a:t>
            </a:r>
          </a:p>
          <a:p>
            <a:pPr lvl="4" eaLnBrk="1" hangingPunct="1"/>
            <a:r>
              <a:rPr lang="zh-CN" altLang="en-US" smtClean="0"/>
              <a:t>存储格式：字符串结束标志</a:t>
            </a:r>
          </a:p>
          <a:p>
            <a:pPr lvl="4" eaLnBrk="1" hangingPunct="1"/>
            <a:r>
              <a:rPr lang="zh-CN" altLang="en-US" smtClean="0"/>
              <a:t>赋值方式与初始化</a:t>
            </a:r>
          </a:p>
          <a:p>
            <a:pPr lvl="4" eaLnBrk="1" hangingPunct="1"/>
            <a:r>
              <a:rPr lang="zh-CN" altLang="en-US" smtClean="0"/>
              <a:t>输入输出方式：</a:t>
            </a:r>
            <a:r>
              <a:rPr lang="en-US" altLang="zh-CN" smtClean="0"/>
              <a:t>%s  %c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227013" y="3970338"/>
            <a:ext cx="416242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/>
              <a:t>char   str[]={“Hello!”};                    (</a:t>
            </a:r>
            <a:r>
              <a:rPr lang="en-US" altLang="zh-CN" sz="2000">
                <a:solidFill>
                  <a:srgbClr val="0000FF"/>
                </a:solidFill>
                <a:sym typeface="Symbol" pitchFamily="18" charset="2"/>
              </a:rPr>
              <a:t></a:t>
            </a:r>
            <a:r>
              <a:rPr lang="en-US" altLang="zh-CN" sz="2000">
                <a:sym typeface="Symbol" pitchFamily="18" charset="2"/>
              </a:rPr>
              <a:t>)</a:t>
            </a:r>
          </a:p>
          <a:p>
            <a:pPr eaLnBrk="1" hangingPunct="1"/>
            <a:r>
              <a:rPr lang="en-US" altLang="zh-CN" sz="2000">
                <a:sym typeface="Symbol" pitchFamily="18" charset="2"/>
              </a:rPr>
              <a:t>char   str[]=“Hello!”;</a:t>
            </a:r>
            <a:r>
              <a:rPr lang="en-US" altLang="zh-CN" sz="2000"/>
              <a:t>                        (</a:t>
            </a:r>
            <a:r>
              <a:rPr lang="en-US" altLang="zh-CN" sz="2000">
                <a:solidFill>
                  <a:srgbClr val="0000FF"/>
                </a:solidFill>
                <a:sym typeface="Symbol" pitchFamily="18" charset="2"/>
              </a:rPr>
              <a:t></a:t>
            </a:r>
            <a:r>
              <a:rPr lang="en-US" altLang="zh-CN" sz="2000">
                <a:sym typeface="Symbol" pitchFamily="18" charset="2"/>
              </a:rPr>
              <a:t>)</a:t>
            </a:r>
          </a:p>
          <a:p>
            <a:pPr eaLnBrk="1" hangingPunct="1"/>
            <a:r>
              <a:rPr lang="en-US" altLang="zh-CN" sz="2000">
                <a:sym typeface="Symbol" pitchFamily="18" charset="2"/>
              </a:rPr>
              <a:t>char  str[]={‘H’,‘e’,‘l’,‘l’,‘o’,‘!’};    </a:t>
            </a:r>
            <a:r>
              <a:rPr lang="en-US" altLang="zh-CN" sz="2000"/>
              <a:t>(</a:t>
            </a:r>
            <a:r>
              <a:rPr lang="en-US" altLang="zh-CN" sz="2000">
                <a:solidFill>
                  <a:srgbClr val="0000FF"/>
                </a:solidFill>
                <a:sym typeface="Symbol" pitchFamily="18" charset="2"/>
              </a:rPr>
              <a:t></a:t>
            </a:r>
            <a:r>
              <a:rPr lang="en-US" altLang="zh-CN" sz="2000">
                <a:sym typeface="Symbol" pitchFamily="18" charset="2"/>
              </a:rPr>
              <a:t>)</a:t>
            </a:r>
          </a:p>
          <a:p>
            <a:pPr eaLnBrk="1" hangingPunct="1"/>
            <a:r>
              <a:rPr lang="en-US" altLang="zh-CN" sz="2000">
                <a:sym typeface="Symbol" pitchFamily="18" charset="2"/>
              </a:rPr>
              <a:t>char   *cp=“Hello”;                          </a:t>
            </a:r>
            <a:r>
              <a:rPr lang="en-US" altLang="zh-CN" sz="2000"/>
              <a:t>(</a:t>
            </a:r>
            <a:r>
              <a:rPr lang="en-US" altLang="zh-CN" sz="2000">
                <a:solidFill>
                  <a:srgbClr val="0000FF"/>
                </a:solidFill>
                <a:sym typeface="Symbol" pitchFamily="18" charset="2"/>
              </a:rPr>
              <a:t></a:t>
            </a:r>
            <a:r>
              <a:rPr lang="en-US" altLang="zh-CN" sz="2000">
                <a:sym typeface="Symbol" pitchFamily="18" charset="2"/>
              </a:rPr>
              <a:t>)</a:t>
            </a:r>
          </a:p>
          <a:p>
            <a:pPr eaLnBrk="1" hangingPunct="1"/>
            <a:r>
              <a:rPr lang="en-US" altLang="zh-CN" sz="2000">
                <a:sym typeface="Symbol" pitchFamily="18" charset="2"/>
              </a:rPr>
              <a:t>int    a[]={1,2,3,4,5};                       </a:t>
            </a:r>
            <a:r>
              <a:rPr lang="en-US" altLang="zh-CN" sz="2000"/>
              <a:t>(</a:t>
            </a:r>
            <a:r>
              <a:rPr lang="en-US" altLang="zh-CN" sz="2000">
                <a:solidFill>
                  <a:srgbClr val="0000FF"/>
                </a:solidFill>
                <a:sym typeface="Symbol" pitchFamily="18" charset="2"/>
              </a:rPr>
              <a:t></a:t>
            </a:r>
            <a:r>
              <a:rPr lang="en-US" altLang="zh-CN" sz="2000">
                <a:sym typeface="Symbol" pitchFamily="18" charset="2"/>
              </a:rPr>
              <a:t>)</a:t>
            </a:r>
          </a:p>
          <a:p>
            <a:pPr eaLnBrk="1" hangingPunct="1"/>
            <a:r>
              <a:rPr lang="en-US" altLang="zh-CN" sz="2000">
                <a:sym typeface="Symbol" pitchFamily="18" charset="2"/>
              </a:rPr>
              <a:t>int   *p={1,2,3,4,5};                        (</a:t>
            </a:r>
            <a:r>
              <a:rPr lang="en-US" altLang="zh-CN" sz="2000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 altLang="zh-CN" sz="2000">
                <a:sym typeface="Symbol" pitchFamily="18" charset="2"/>
              </a:rPr>
              <a:t>)</a:t>
            </a:r>
          </a:p>
        </p:txBody>
      </p: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5464175" y="3959225"/>
            <a:ext cx="226218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/>
              <a:t>char   str[10],*cp;</a:t>
            </a:r>
          </a:p>
          <a:p>
            <a:pPr eaLnBrk="1" hangingPunct="1"/>
            <a:r>
              <a:rPr lang="en-US" altLang="zh-CN" sz="2000"/>
              <a:t>int    a[10],*p;</a:t>
            </a:r>
          </a:p>
          <a:p>
            <a:pPr eaLnBrk="1" hangingPunct="1"/>
            <a:r>
              <a:rPr lang="en-US" altLang="zh-CN" sz="2000"/>
              <a:t>str=“Hello”;      (</a:t>
            </a:r>
            <a:r>
              <a:rPr lang="en-US" altLang="zh-CN" sz="2000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 altLang="zh-CN" sz="2000">
                <a:sym typeface="Symbol" pitchFamily="18" charset="2"/>
              </a:rPr>
              <a:t>)</a:t>
            </a:r>
          </a:p>
          <a:p>
            <a:pPr eaLnBrk="1" hangingPunct="1"/>
            <a:r>
              <a:rPr lang="en-US" altLang="zh-CN" sz="2000">
                <a:sym typeface="Symbol" pitchFamily="18" charset="2"/>
              </a:rPr>
              <a:t>cp=“Hello!”;       </a:t>
            </a:r>
            <a:r>
              <a:rPr lang="en-US" altLang="zh-CN" sz="2000"/>
              <a:t>(</a:t>
            </a:r>
            <a:r>
              <a:rPr lang="en-US" altLang="zh-CN" sz="2000">
                <a:solidFill>
                  <a:srgbClr val="0000FF"/>
                </a:solidFill>
                <a:sym typeface="Symbol" pitchFamily="18" charset="2"/>
              </a:rPr>
              <a:t></a:t>
            </a:r>
            <a:r>
              <a:rPr lang="en-US" altLang="zh-CN" sz="2000">
                <a:sym typeface="Symbol" pitchFamily="18" charset="2"/>
              </a:rPr>
              <a:t>)</a:t>
            </a:r>
          </a:p>
          <a:p>
            <a:pPr eaLnBrk="1" hangingPunct="1"/>
            <a:r>
              <a:rPr lang="en-US" altLang="zh-CN" sz="2000">
                <a:sym typeface="Symbol" pitchFamily="18" charset="2"/>
              </a:rPr>
              <a:t>a={1,2,3,4,5};   </a:t>
            </a:r>
            <a:r>
              <a:rPr lang="en-US" altLang="zh-CN" sz="2000"/>
              <a:t>(</a:t>
            </a:r>
            <a:r>
              <a:rPr lang="en-US" altLang="zh-CN" sz="2000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 altLang="zh-CN" sz="2000">
                <a:sym typeface="Symbol" pitchFamily="18" charset="2"/>
              </a:rPr>
              <a:t>)</a:t>
            </a:r>
          </a:p>
          <a:p>
            <a:pPr eaLnBrk="1" hangingPunct="1"/>
            <a:r>
              <a:rPr lang="en-US" altLang="zh-CN" sz="2000">
                <a:sym typeface="Symbol" pitchFamily="18" charset="2"/>
              </a:rPr>
              <a:t>p={1,2,3,4,5};   </a:t>
            </a:r>
            <a:r>
              <a:rPr lang="en-US" altLang="zh-CN" sz="2000"/>
              <a:t>(</a:t>
            </a:r>
            <a:r>
              <a:rPr lang="en-US" altLang="zh-CN" sz="2000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 altLang="zh-CN" sz="2000">
                <a:sym typeface="Symbol" pitchFamily="18" charset="2"/>
              </a:rPr>
              <a:t>)</a:t>
            </a:r>
          </a:p>
        </p:txBody>
      </p:sp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225425" y="1949450"/>
            <a:ext cx="18351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/>
              <a:t>scanf(“%s”,str);</a:t>
            </a:r>
          </a:p>
          <a:p>
            <a:pPr eaLnBrk="1" hangingPunct="1"/>
            <a:r>
              <a:rPr lang="en-US" altLang="zh-CN" sz="2000"/>
              <a:t>printf(“%s”,str);</a:t>
            </a:r>
          </a:p>
          <a:p>
            <a:pPr eaLnBrk="1" hangingPunct="1"/>
            <a:r>
              <a:rPr lang="en-US" altLang="zh-CN" sz="2000"/>
              <a:t>gets(str);</a:t>
            </a:r>
          </a:p>
          <a:p>
            <a:pPr eaLnBrk="1" hangingPunct="1"/>
            <a:r>
              <a:rPr lang="en-US" altLang="zh-CN" sz="2000"/>
              <a:t>puts(str);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1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19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19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19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198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1198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119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119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119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119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119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1198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7" dur="500"/>
                                        <p:tgtEl>
                                          <p:spTgt spid="119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2" dur="500"/>
                                        <p:tgtEl>
                                          <p:spTgt spid="1198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7" dur="500"/>
                                        <p:tgtEl>
                                          <p:spTgt spid="1198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2" dur="500"/>
                                        <p:tgtEl>
                                          <p:spTgt spid="1198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bldLvl="5" autoUpdateAnimBg="0"/>
      <p:bldP spid="119813" grpId="0" build="p" autoUpdateAnimBg="0"/>
      <p:bldP spid="119815" grpId="0" build="p" autoUpdateAnimBg="0"/>
      <p:bldP spid="119816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255588" y="211138"/>
            <a:ext cx="8620125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800">
                <a:ea typeface="隶书" pitchFamily="49" charset="-122"/>
              </a:rPr>
              <a:t>指针与二维数组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ea typeface="隶书" pitchFamily="49" charset="-122"/>
              </a:rPr>
              <a:t>二维数组的地址</a:t>
            </a:r>
          </a:p>
        </p:txBody>
      </p:sp>
      <p:sp>
        <p:nvSpPr>
          <p:cNvPr id="26735" name="Text Box 111"/>
          <p:cNvSpPr txBox="1">
            <a:spLocks noChangeArrowheads="1"/>
          </p:cNvSpPr>
          <p:nvPr/>
        </p:nvSpPr>
        <p:spPr bwMode="auto">
          <a:xfrm>
            <a:off x="242888" y="1720850"/>
            <a:ext cx="64738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dirty="0"/>
              <a:t>对于一维数组</a:t>
            </a:r>
            <a:r>
              <a:rPr lang="en-US" altLang="zh-CN" sz="2000" dirty="0"/>
              <a:t>:</a:t>
            </a:r>
          </a:p>
          <a:p>
            <a:pPr eaLnBrk="1" hangingPunct="1"/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）数组名</a:t>
            </a:r>
            <a:r>
              <a:rPr lang="en-US" altLang="zh-CN" sz="2000" dirty="0"/>
              <a:t>array</a:t>
            </a:r>
            <a:r>
              <a:rPr lang="zh-CN" altLang="zh-CN" sz="2000" dirty="0"/>
              <a:t>表示数组的首地址，即</a:t>
            </a:r>
            <a:r>
              <a:rPr lang="en-US" altLang="zh-CN" sz="2000" dirty="0"/>
              <a:t>array[0]</a:t>
            </a:r>
            <a:r>
              <a:rPr lang="zh-CN" altLang="zh-CN" sz="2000" dirty="0"/>
              <a:t>的地址；</a:t>
            </a:r>
          </a:p>
          <a:p>
            <a:pPr eaLnBrk="1" hangingPunct="1"/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）数组名</a:t>
            </a:r>
            <a:r>
              <a:rPr lang="en-US" altLang="zh-CN" sz="2000" dirty="0"/>
              <a:t>array</a:t>
            </a:r>
            <a:r>
              <a:rPr lang="zh-CN" altLang="zh-CN" sz="2000" dirty="0"/>
              <a:t>是地址</a:t>
            </a:r>
            <a:r>
              <a:rPr lang="zh-CN" altLang="zh-CN" sz="2000" dirty="0">
                <a:solidFill>
                  <a:srgbClr val="000099"/>
                </a:solidFill>
              </a:rPr>
              <a:t>常量</a:t>
            </a:r>
            <a:endParaRPr lang="zh-CN" altLang="zh-CN" sz="2000" dirty="0"/>
          </a:p>
          <a:p>
            <a:pPr eaLnBrk="1" hangingPunct="1"/>
            <a:r>
              <a:rPr lang="zh-CN" altLang="zh-CN" sz="2000" dirty="0"/>
              <a:t>（3）</a:t>
            </a:r>
            <a:r>
              <a:rPr lang="en-US" altLang="zh-CN" sz="2000" dirty="0" err="1"/>
              <a:t>array+i</a:t>
            </a:r>
            <a:r>
              <a:rPr lang="zh-CN" altLang="zh-CN" sz="2000" dirty="0"/>
              <a:t>是元素</a:t>
            </a:r>
            <a:r>
              <a:rPr lang="en-US" altLang="zh-CN" sz="2000" dirty="0"/>
              <a:t>array[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  <a:r>
              <a:rPr lang="zh-CN" altLang="zh-CN" sz="2000" dirty="0"/>
              <a:t>的地址</a:t>
            </a:r>
          </a:p>
          <a:p>
            <a:pPr eaLnBrk="1" hangingPunct="1"/>
            <a:r>
              <a:rPr lang="zh-CN" altLang="zh-CN" sz="2000" dirty="0"/>
              <a:t>（4）</a:t>
            </a:r>
            <a:r>
              <a:rPr lang="en-US" altLang="zh-CN" sz="2000" dirty="0"/>
              <a:t>array[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</a:t>
            </a: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altLang="zh-CN" sz="2000" dirty="0"/>
              <a:t> *(</a:t>
            </a:r>
            <a:r>
              <a:rPr lang="en-US" altLang="zh-CN" sz="2000" dirty="0" err="1"/>
              <a:t>array+i</a:t>
            </a:r>
            <a:r>
              <a:rPr lang="en-US" altLang="zh-CN" sz="2000" dirty="0"/>
              <a:t>)</a:t>
            </a:r>
          </a:p>
        </p:txBody>
      </p:sp>
      <p:grpSp>
        <p:nvGrpSpPr>
          <p:cNvPr id="2" name="Group 130"/>
          <p:cNvGrpSpPr>
            <a:grpSpLocks/>
          </p:cNvGrpSpPr>
          <p:nvPr/>
        </p:nvGrpSpPr>
        <p:grpSpPr bwMode="auto">
          <a:xfrm>
            <a:off x="6294438" y="979488"/>
            <a:ext cx="2578100" cy="3711575"/>
            <a:chOff x="3554" y="906"/>
            <a:chExt cx="1624" cy="2338"/>
          </a:xfrm>
        </p:grpSpPr>
        <p:sp>
          <p:nvSpPr>
            <p:cNvPr id="36869" name="Rectangle 113"/>
            <p:cNvSpPr>
              <a:spLocks noChangeArrowheads="1"/>
            </p:cNvSpPr>
            <p:nvPr/>
          </p:nvSpPr>
          <p:spPr bwMode="auto">
            <a:xfrm>
              <a:off x="4222" y="1133"/>
              <a:ext cx="834" cy="21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0" name="Line 114"/>
            <p:cNvSpPr>
              <a:spLocks noChangeShapeType="1"/>
            </p:cNvSpPr>
            <p:nvPr/>
          </p:nvSpPr>
          <p:spPr bwMode="auto">
            <a:xfrm>
              <a:off x="4222" y="1333"/>
              <a:ext cx="8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1" name="Line 115"/>
            <p:cNvSpPr>
              <a:spLocks noChangeShapeType="1"/>
            </p:cNvSpPr>
            <p:nvPr/>
          </p:nvSpPr>
          <p:spPr bwMode="auto">
            <a:xfrm>
              <a:off x="4222" y="1545"/>
              <a:ext cx="8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2" name="Line 116"/>
            <p:cNvSpPr>
              <a:spLocks noChangeShapeType="1"/>
            </p:cNvSpPr>
            <p:nvPr/>
          </p:nvSpPr>
          <p:spPr bwMode="auto">
            <a:xfrm>
              <a:off x="4222" y="1758"/>
              <a:ext cx="8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3" name="Line 117"/>
            <p:cNvSpPr>
              <a:spLocks noChangeShapeType="1"/>
            </p:cNvSpPr>
            <p:nvPr/>
          </p:nvSpPr>
          <p:spPr bwMode="auto">
            <a:xfrm>
              <a:off x="4222" y="1970"/>
              <a:ext cx="8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4" name="Line 118"/>
            <p:cNvSpPr>
              <a:spLocks noChangeShapeType="1"/>
            </p:cNvSpPr>
            <p:nvPr/>
          </p:nvSpPr>
          <p:spPr bwMode="auto">
            <a:xfrm>
              <a:off x="4222" y="2183"/>
              <a:ext cx="8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5" name="Line 119"/>
            <p:cNvSpPr>
              <a:spLocks noChangeShapeType="1"/>
            </p:cNvSpPr>
            <p:nvPr/>
          </p:nvSpPr>
          <p:spPr bwMode="auto">
            <a:xfrm>
              <a:off x="4222" y="2396"/>
              <a:ext cx="8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6" name="Line 120"/>
            <p:cNvSpPr>
              <a:spLocks noChangeShapeType="1"/>
            </p:cNvSpPr>
            <p:nvPr/>
          </p:nvSpPr>
          <p:spPr bwMode="auto">
            <a:xfrm>
              <a:off x="4222" y="2608"/>
              <a:ext cx="8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7" name="Line 121"/>
            <p:cNvSpPr>
              <a:spLocks noChangeShapeType="1"/>
            </p:cNvSpPr>
            <p:nvPr/>
          </p:nvSpPr>
          <p:spPr bwMode="auto">
            <a:xfrm>
              <a:off x="4222" y="2821"/>
              <a:ext cx="8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8" name="Line 122"/>
            <p:cNvSpPr>
              <a:spLocks noChangeShapeType="1"/>
            </p:cNvSpPr>
            <p:nvPr/>
          </p:nvSpPr>
          <p:spPr bwMode="auto">
            <a:xfrm>
              <a:off x="4222" y="3034"/>
              <a:ext cx="8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9" name="Line 123"/>
            <p:cNvSpPr>
              <a:spLocks noChangeShapeType="1"/>
            </p:cNvSpPr>
            <p:nvPr/>
          </p:nvSpPr>
          <p:spPr bwMode="auto">
            <a:xfrm>
              <a:off x="3889" y="1144"/>
              <a:ext cx="3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0" name="Text Box 124"/>
            <p:cNvSpPr txBox="1">
              <a:spLocks noChangeArrowheads="1"/>
            </p:cNvSpPr>
            <p:nvPr/>
          </p:nvSpPr>
          <p:spPr bwMode="auto">
            <a:xfrm>
              <a:off x="3554" y="973"/>
              <a:ext cx="4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array</a:t>
              </a:r>
            </a:p>
          </p:txBody>
        </p:sp>
        <p:sp>
          <p:nvSpPr>
            <p:cNvPr id="36881" name="Text Box 127"/>
            <p:cNvSpPr txBox="1">
              <a:spLocks noChangeArrowheads="1"/>
            </p:cNvSpPr>
            <p:nvPr/>
          </p:nvSpPr>
          <p:spPr bwMode="auto">
            <a:xfrm>
              <a:off x="4176" y="906"/>
              <a:ext cx="10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int  array[10];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6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67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67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267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267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uiExpand="1" build="p" bldLvl="3" autoUpdateAnimBg="0"/>
      <p:bldP spid="26735" grpId="0" uiExpand="1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>
          <a:xfrm>
            <a:off x="0" y="247650"/>
            <a:ext cx="8566150" cy="14859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mtClean="0">
                <a:solidFill>
                  <a:schemeClr val="accent1"/>
                </a:solidFill>
              </a:rPr>
              <a:t>8.5</a:t>
            </a:r>
            <a:r>
              <a:rPr lang="en-US" altLang="zh-CN" smtClean="0"/>
              <a:t>  </a:t>
            </a:r>
            <a:r>
              <a:rPr lang="zh-CN" altLang="en-US" smtClean="0"/>
              <a:t>指针与函数</a:t>
            </a:r>
          </a:p>
          <a:p>
            <a:pPr lvl="1" eaLnBrk="1" hangingPunct="1"/>
            <a:r>
              <a:rPr lang="zh-CN" altLang="en-US" smtClean="0"/>
              <a:t>函数指针：函数在编译时被分配的入口地址</a:t>
            </a:r>
            <a:r>
              <a:rPr lang="en-US" altLang="zh-CN" smtClean="0"/>
              <a:t>,</a:t>
            </a:r>
            <a:r>
              <a:rPr lang="zh-CN" altLang="en-US" smtClean="0"/>
              <a:t>用函数名表示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914650" y="1522413"/>
            <a:ext cx="2066925" cy="3659187"/>
            <a:chOff x="4101" y="1261"/>
            <a:chExt cx="1302" cy="2305"/>
          </a:xfrm>
        </p:grpSpPr>
        <p:sp>
          <p:nvSpPr>
            <p:cNvPr id="55307" name="Rectangle 4"/>
            <p:cNvSpPr>
              <a:spLocks noChangeArrowheads="1"/>
            </p:cNvSpPr>
            <p:nvPr/>
          </p:nvSpPr>
          <p:spPr bwMode="auto">
            <a:xfrm>
              <a:off x="4569" y="1455"/>
              <a:ext cx="834" cy="21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8" name="Line 5"/>
            <p:cNvSpPr>
              <a:spLocks noChangeShapeType="1"/>
            </p:cNvSpPr>
            <p:nvPr/>
          </p:nvSpPr>
          <p:spPr bwMode="auto">
            <a:xfrm>
              <a:off x="4569" y="1655"/>
              <a:ext cx="8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9" name="Line 6"/>
            <p:cNvSpPr>
              <a:spLocks noChangeShapeType="1"/>
            </p:cNvSpPr>
            <p:nvPr/>
          </p:nvSpPr>
          <p:spPr bwMode="auto">
            <a:xfrm>
              <a:off x="4569" y="1867"/>
              <a:ext cx="8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0" name="Line 7"/>
            <p:cNvSpPr>
              <a:spLocks noChangeShapeType="1"/>
            </p:cNvSpPr>
            <p:nvPr/>
          </p:nvSpPr>
          <p:spPr bwMode="auto">
            <a:xfrm>
              <a:off x="4569" y="2080"/>
              <a:ext cx="8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1" name="Line 8"/>
            <p:cNvSpPr>
              <a:spLocks noChangeShapeType="1"/>
            </p:cNvSpPr>
            <p:nvPr/>
          </p:nvSpPr>
          <p:spPr bwMode="auto">
            <a:xfrm>
              <a:off x="4569" y="2292"/>
              <a:ext cx="8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2" name="Line 9"/>
            <p:cNvSpPr>
              <a:spLocks noChangeShapeType="1"/>
            </p:cNvSpPr>
            <p:nvPr/>
          </p:nvSpPr>
          <p:spPr bwMode="auto">
            <a:xfrm>
              <a:off x="4569" y="2505"/>
              <a:ext cx="8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3" name="Line 10"/>
            <p:cNvSpPr>
              <a:spLocks noChangeShapeType="1"/>
            </p:cNvSpPr>
            <p:nvPr/>
          </p:nvSpPr>
          <p:spPr bwMode="auto">
            <a:xfrm>
              <a:off x="4569" y="2718"/>
              <a:ext cx="8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4" name="Line 11"/>
            <p:cNvSpPr>
              <a:spLocks noChangeShapeType="1"/>
            </p:cNvSpPr>
            <p:nvPr/>
          </p:nvSpPr>
          <p:spPr bwMode="auto">
            <a:xfrm>
              <a:off x="4569" y="3356"/>
              <a:ext cx="8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5" name="Line 12"/>
            <p:cNvSpPr>
              <a:spLocks noChangeShapeType="1"/>
            </p:cNvSpPr>
            <p:nvPr/>
          </p:nvSpPr>
          <p:spPr bwMode="auto">
            <a:xfrm>
              <a:off x="4236" y="1466"/>
              <a:ext cx="3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6" name="Text Box 13"/>
            <p:cNvSpPr txBox="1">
              <a:spLocks noChangeArrowheads="1"/>
            </p:cNvSpPr>
            <p:nvPr/>
          </p:nvSpPr>
          <p:spPr bwMode="auto">
            <a:xfrm>
              <a:off x="4101" y="1261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max</a:t>
              </a:r>
            </a:p>
          </p:txBody>
        </p:sp>
        <p:sp>
          <p:nvSpPr>
            <p:cNvPr id="55317" name="Text Box 14"/>
            <p:cNvSpPr txBox="1">
              <a:spLocks noChangeArrowheads="1"/>
            </p:cNvSpPr>
            <p:nvPr/>
          </p:nvSpPr>
          <p:spPr bwMode="auto">
            <a:xfrm>
              <a:off x="4200" y="1416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endParaRPr lang="zh-CN" altLang="zh-CN" sz="2000"/>
            </a:p>
          </p:txBody>
        </p:sp>
        <p:sp>
          <p:nvSpPr>
            <p:cNvPr id="55318" name="Text Box 15"/>
            <p:cNvSpPr txBox="1">
              <a:spLocks noChangeArrowheads="1"/>
            </p:cNvSpPr>
            <p:nvPr/>
          </p:nvSpPr>
          <p:spPr bwMode="auto">
            <a:xfrm>
              <a:off x="4882" y="2804"/>
              <a:ext cx="308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 eaLnBrk="1" hangingPunct="1"/>
              <a:r>
                <a:rPr lang="en-US" altLang="zh-CN" sz="2000"/>
                <a:t>…...</a:t>
              </a:r>
            </a:p>
          </p:txBody>
        </p:sp>
        <p:sp>
          <p:nvSpPr>
            <p:cNvPr id="55319" name="Text Box 16"/>
            <p:cNvSpPr txBox="1">
              <a:spLocks noChangeArrowheads="1"/>
            </p:cNvSpPr>
            <p:nvPr/>
          </p:nvSpPr>
          <p:spPr bwMode="auto">
            <a:xfrm>
              <a:off x="4764" y="1450"/>
              <a:ext cx="5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/>
                <a:t>指令</a:t>
              </a:r>
              <a:r>
                <a:rPr lang="en-US" altLang="zh-CN" sz="2000"/>
                <a:t>1</a:t>
              </a:r>
            </a:p>
          </p:txBody>
        </p:sp>
        <p:sp>
          <p:nvSpPr>
            <p:cNvPr id="55320" name="Text Box 17"/>
            <p:cNvSpPr txBox="1">
              <a:spLocks noChangeArrowheads="1"/>
            </p:cNvSpPr>
            <p:nvPr/>
          </p:nvSpPr>
          <p:spPr bwMode="auto">
            <a:xfrm>
              <a:off x="4771" y="1657"/>
              <a:ext cx="5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/>
                <a:t>指令</a:t>
              </a:r>
              <a:r>
                <a:rPr lang="en-US" altLang="zh-CN" sz="2000"/>
                <a:t>2</a:t>
              </a:r>
            </a:p>
          </p:txBody>
        </p:sp>
      </p:grp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0" y="2914650"/>
            <a:ext cx="88328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ea typeface="隶书" pitchFamily="49" charset="-122"/>
              </a:rPr>
              <a:t>函数指针变量赋值</a:t>
            </a:r>
            <a:r>
              <a:rPr lang="en-US" altLang="zh-CN">
                <a:ea typeface="隶书" pitchFamily="49" charset="-122"/>
              </a:rPr>
              <a:t>:</a:t>
            </a:r>
            <a:r>
              <a:rPr lang="zh-CN" altLang="en-US">
                <a:ea typeface="隶书" pitchFamily="49" charset="-122"/>
              </a:rPr>
              <a:t>如</a:t>
            </a:r>
            <a:r>
              <a:rPr lang="en-US" altLang="zh-CN">
                <a:solidFill>
                  <a:srgbClr val="0000FF"/>
                </a:solidFill>
                <a:ea typeface="隶书" pitchFamily="49" charset="-122"/>
              </a:rPr>
              <a:t>p=max;</a:t>
            </a:r>
            <a:endParaRPr lang="en-US" altLang="zh-CN" sz="2000">
              <a:solidFill>
                <a:schemeClr val="bg2"/>
              </a:solidFill>
              <a:ea typeface="隶书" pitchFamily="49" charset="-122"/>
              <a:sym typeface="Symbol" pitchFamily="18" charset="2"/>
            </a:endParaRPr>
          </a:p>
        </p:txBody>
      </p:sp>
      <p:sp>
        <p:nvSpPr>
          <p:cNvPr id="38933" name="AutoShape 21"/>
          <p:cNvSpPr>
            <a:spLocks noChangeArrowheads="1"/>
          </p:cNvSpPr>
          <p:nvPr/>
        </p:nvSpPr>
        <p:spPr bwMode="auto">
          <a:xfrm>
            <a:off x="2443163" y="3238500"/>
            <a:ext cx="3267075" cy="495300"/>
          </a:xfrm>
          <a:prstGeom prst="wedgeRectCallout">
            <a:avLst>
              <a:gd name="adj1" fmla="val -12829"/>
              <a:gd name="adj2" fmla="val -168588"/>
            </a:avLst>
          </a:prstGeom>
          <a:solidFill>
            <a:srgbClr val="FFF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>
                <a:ea typeface="隶书" pitchFamily="49" charset="-122"/>
              </a:rPr>
              <a:t>函数返回值的数据类型</a:t>
            </a:r>
            <a:endParaRPr lang="zh-CN" altLang="en-US"/>
          </a:p>
        </p:txBody>
      </p:sp>
      <p:sp>
        <p:nvSpPr>
          <p:cNvPr id="38934" name="AutoShape 22"/>
          <p:cNvSpPr>
            <a:spLocks noChangeArrowheads="1"/>
          </p:cNvSpPr>
          <p:nvPr/>
        </p:nvSpPr>
        <p:spPr bwMode="auto">
          <a:xfrm>
            <a:off x="3567113" y="3074988"/>
            <a:ext cx="4791075" cy="860425"/>
          </a:xfrm>
          <a:prstGeom prst="wedgeRectCallout">
            <a:avLst>
              <a:gd name="adj1" fmla="val -13269"/>
              <a:gd name="adj2" fmla="val -104426"/>
            </a:avLst>
          </a:prstGeom>
          <a:solidFill>
            <a:srgbClr val="FFF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zh-CN" altLang="en-US">
                <a:ea typeface="隶书" pitchFamily="49" charset="-122"/>
              </a:rPr>
              <a:t>专门存放函数入口地址</a:t>
            </a:r>
          </a:p>
          <a:p>
            <a:pPr eaLnBrk="1" hangingPunct="1"/>
            <a:r>
              <a:rPr lang="zh-CN" altLang="en-US">
                <a:ea typeface="隶书" pitchFamily="49" charset="-122"/>
              </a:rPr>
              <a:t>可指向返回值类型相同的不同函数</a:t>
            </a:r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0" y="1638300"/>
            <a:ext cx="85661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800">
                <a:ea typeface="隶书" pitchFamily="49" charset="-122"/>
              </a:rPr>
              <a:t>指向函数的指针变量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ea typeface="隶书" pitchFamily="49" charset="-122"/>
              </a:rPr>
              <a:t>定义形式：  </a:t>
            </a:r>
            <a:r>
              <a:rPr lang="zh-CN" altLang="en-US">
                <a:solidFill>
                  <a:schemeClr val="tx2"/>
                </a:solidFill>
                <a:ea typeface="隶书" pitchFamily="49" charset="-122"/>
              </a:rPr>
              <a:t>数据类型   </a:t>
            </a:r>
            <a:r>
              <a:rPr lang="en-US" altLang="zh-CN">
                <a:solidFill>
                  <a:schemeClr val="accent2"/>
                </a:solidFill>
                <a:ea typeface="隶书" pitchFamily="49" charset="-122"/>
              </a:rPr>
              <a:t>(</a:t>
            </a:r>
            <a:r>
              <a:rPr lang="en-US" altLang="zh-CN">
                <a:solidFill>
                  <a:schemeClr val="tx2"/>
                </a:solidFill>
                <a:ea typeface="隶书" pitchFamily="49" charset="-122"/>
              </a:rPr>
              <a:t>*</a:t>
            </a:r>
            <a:r>
              <a:rPr lang="zh-CN" altLang="en-US">
                <a:solidFill>
                  <a:schemeClr val="tx2"/>
                </a:solidFill>
                <a:ea typeface="隶书" pitchFamily="49" charset="-122"/>
              </a:rPr>
              <a:t>指针变量名</a:t>
            </a:r>
            <a:r>
              <a:rPr lang="en-US" altLang="zh-CN">
                <a:solidFill>
                  <a:schemeClr val="accent2"/>
                </a:solidFill>
                <a:ea typeface="隶书" pitchFamily="49" charset="-122"/>
              </a:rPr>
              <a:t>)</a:t>
            </a:r>
            <a:r>
              <a:rPr lang="en-US" altLang="zh-CN">
                <a:solidFill>
                  <a:schemeClr val="tx2"/>
                </a:solidFill>
                <a:ea typeface="隶书" pitchFamily="49" charset="-122"/>
              </a:rPr>
              <a:t>();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altLang="zh-CN" sz="2000">
                <a:ea typeface="隶书" pitchFamily="49" charset="-122"/>
              </a:rPr>
              <a:t>  </a:t>
            </a:r>
            <a:r>
              <a:rPr lang="zh-CN" altLang="en-US" sz="2000">
                <a:ea typeface="隶书" pitchFamily="49" charset="-122"/>
              </a:rPr>
              <a:t>如 </a:t>
            </a:r>
            <a:r>
              <a:rPr lang="en-US" altLang="zh-CN" sz="2000">
                <a:ea typeface="隶书" pitchFamily="49" charset="-122"/>
              </a:rPr>
              <a:t>int   (*p)();</a:t>
            </a:r>
          </a:p>
        </p:txBody>
      </p:sp>
      <p:sp>
        <p:nvSpPr>
          <p:cNvPr id="38936" name="AutoShape 24"/>
          <p:cNvSpPr>
            <a:spLocks noChangeArrowheads="1"/>
          </p:cNvSpPr>
          <p:nvPr/>
        </p:nvSpPr>
        <p:spPr bwMode="auto">
          <a:xfrm>
            <a:off x="2366963" y="3905250"/>
            <a:ext cx="5705475" cy="495300"/>
          </a:xfrm>
          <a:prstGeom prst="wedgeRectCallout">
            <a:avLst>
              <a:gd name="adj1" fmla="val -13940"/>
              <a:gd name="adj2" fmla="val -169870"/>
            </a:avLst>
          </a:prstGeom>
          <a:solidFill>
            <a:srgbClr val="FFF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ea typeface="隶书" pitchFamily="49" charset="-122"/>
              </a:rPr>
              <a:t>函数指针变量指向的函数必须有</a:t>
            </a:r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函数说明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38937" name="Rectangle 25"/>
          <p:cNvSpPr>
            <a:spLocks noChangeArrowheads="1"/>
          </p:cNvSpPr>
          <p:nvPr/>
        </p:nvSpPr>
        <p:spPr bwMode="auto">
          <a:xfrm>
            <a:off x="0" y="3486150"/>
            <a:ext cx="88328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ea typeface="隶书" pitchFamily="49" charset="-122"/>
              </a:rPr>
              <a:t>函数调用形式： </a:t>
            </a:r>
            <a:r>
              <a:rPr lang="en-US" altLang="zh-CN">
                <a:ea typeface="隶书" pitchFamily="49" charset="-122"/>
              </a:rPr>
              <a:t>c=max(a,b); </a:t>
            </a:r>
            <a:r>
              <a:rPr lang="en-US" altLang="zh-CN">
                <a:ea typeface="隶书" pitchFamily="49" charset="-122"/>
                <a:sym typeface="Symbol" pitchFamily="18" charset="2"/>
              </a:rPr>
              <a:t> c=</a:t>
            </a:r>
            <a:r>
              <a:rPr lang="en-US" altLang="zh-CN">
                <a:solidFill>
                  <a:schemeClr val="tx2"/>
                </a:solidFill>
                <a:ea typeface="隶书" pitchFamily="49" charset="-122"/>
                <a:sym typeface="Symbol" pitchFamily="18" charset="2"/>
              </a:rPr>
              <a:t>(*p)</a:t>
            </a:r>
            <a:r>
              <a:rPr lang="en-US" altLang="zh-CN">
                <a:ea typeface="隶书" pitchFamily="49" charset="-122"/>
                <a:sym typeface="Symbol" pitchFamily="18" charset="2"/>
              </a:rPr>
              <a:t>(a,b); </a:t>
            </a:r>
            <a:r>
              <a:rPr lang="en-US" altLang="zh-CN">
                <a:solidFill>
                  <a:srgbClr val="C9C9C9"/>
                </a:solidFill>
                <a:ea typeface="隶书" pitchFamily="49" charset="-122"/>
                <a:sym typeface="Symbol" pitchFamily="18" charset="2"/>
              </a:rPr>
              <a:t> c=p (a,b);</a:t>
            </a:r>
            <a:endParaRPr lang="en-US" altLang="zh-CN">
              <a:solidFill>
                <a:schemeClr val="bg2"/>
              </a:solidFill>
              <a:ea typeface="隶书" pitchFamily="49" charset="-122"/>
              <a:sym typeface="Symbol" pitchFamily="18" charset="2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ea typeface="隶书" pitchFamily="49" charset="-122"/>
              </a:rPr>
              <a:t>对函数指针变量</a:t>
            </a:r>
            <a:r>
              <a:rPr lang="en-US" altLang="zh-CN">
                <a:ea typeface="隶书" pitchFamily="49" charset="-122"/>
              </a:rPr>
              <a:t>p</a:t>
            </a:r>
            <a:r>
              <a:rPr lang="en-US" altLang="zh-CN">
                <a:ea typeface="隶书" pitchFamily="49" charset="-122"/>
                <a:sym typeface="Symbol" pitchFamily="18" charset="2"/>
              </a:rPr>
              <a:t>n, p++, p--</a:t>
            </a:r>
            <a:r>
              <a:rPr lang="zh-CN" altLang="zh-CN">
                <a:ea typeface="隶书" pitchFamily="49" charset="-122"/>
                <a:sym typeface="Symbol" pitchFamily="18" charset="2"/>
              </a:rPr>
              <a:t>无意义</a:t>
            </a:r>
            <a:endParaRPr lang="zh-CN" altLang="en-US" sz="2000">
              <a:solidFill>
                <a:schemeClr val="bg2"/>
              </a:solidFill>
              <a:ea typeface="隶书" pitchFamily="49" charset="-122"/>
              <a:sym typeface="Symbol" pitchFamily="18" charset="2"/>
            </a:endParaRPr>
          </a:p>
        </p:txBody>
      </p:sp>
      <p:sp>
        <p:nvSpPr>
          <p:cNvPr id="38938" name="AutoShape 26"/>
          <p:cNvSpPr>
            <a:spLocks noChangeArrowheads="1"/>
          </p:cNvSpPr>
          <p:nvPr/>
        </p:nvSpPr>
        <p:spPr bwMode="auto">
          <a:xfrm>
            <a:off x="4043363" y="2865438"/>
            <a:ext cx="3527425" cy="860425"/>
          </a:xfrm>
          <a:prstGeom prst="wedgeRectCallout">
            <a:avLst>
              <a:gd name="adj1" fmla="val -20838"/>
              <a:gd name="adj2" fmla="val -91144"/>
            </a:avLst>
          </a:prstGeom>
          <a:solidFill>
            <a:srgbClr val="FFF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en-US" altLang="zh-CN">
                <a:ea typeface="隶书" pitchFamily="49" charset="-122"/>
              </a:rPr>
              <a:t>( )</a:t>
            </a:r>
            <a:r>
              <a:rPr lang="zh-CN" altLang="en-US">
                <a:ea typeface="隶书" pitchFamily="49" charset="-122"/>
              </a:rPr>
              <a:t>不能省</a:t>
            </a:r>
          </a:p>
          <a:p>
            <a:pPr eaLnBrk="1" hangingPunct="1"/>
            <a:r>
              <a:rPr lang="en-US" altLang="zh-CN">
                <a:ea typeface="隶书" pitchFamily="49" charset="-122"/>
              </a:rPr>
              <a:t>int (*p)()  </a:t>
            </a:r>
            <a:r>
              <a:rPr lang="zh-CN" altLang="zh-CN">
                <a:ea typeface="隶书" pitchFamily="49" charset="-122"/>
              </a:rPr>
              <a:t>与  </a:t>
            </a:r>
            <a:r>
              <a:rPr lang="en-US" altLang="zh-CN">
                <a:ea typeface="隶书" pitchFamily="49" charset="-122"/>
              </a:rPr>
              <a:t>int  *p()</a:t>
            </a:r>
            <a:r>
              <a:rPr lang="zh-CN" altLang="zh-CN">
                <a:ea typeface="隶书" pitchFamily="49" charset="-122"/>
              </a:rPr>
              <a:t>不同</a:t>
            </a:r>
            <a:endParaRPr lang="zh-CN" altLang="en-US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38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389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389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389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8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uild="p" bldLvl="5" autoUpdateAnimBg="0"/>
      <p:bldP spid="38932" grpId="0" build="p" bldLvl="5" autoUpdateAnimBg="0"/>
      <p:bldP spid="38933" grpId="0" animBg="1" autoUpdateAnimBg="0"/>
      <p:bldP spid="38934" grpId="0" animBg="1" autoUpdateAnimBg="0"/>
      <p:bldP spid="38935" grpId="0" build="p" bldLvl="5" autoUpdateAnimBg="0"/>
      <p:bldP spid="38936" grpId="0" animBg="1" autoUpdateAnimBg="0"/>
      <p:bldP spid="38937" grpId="0" uiExpand="1" build="p" bldLvl="5" autoUpdateAnimBg="0"/>
      <p:bldP spid="38938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490538" y="244475"/>
            <a:ext cx="643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例  用函数指针变量调用函数，比较两个数大小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1711325" y="1058863"/>
            <a:ext cx="5246688" cy="487680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main()</a:t>
            </a:r>
          </a:p>
          <a:p>
            <a:r>
              <a:rPr lang="en-US" altLang="zh-CN"/>
              <a:t>{  int max(int ,int);</a:t>
            </a:r>
          </a:p>
          <a:p>
            <a:r>
              <a:rPr lang="en-US" altLang="zh-CN"/>
              <a:t>   int a,b,c;</a:t>
            </a:r>
          </a:p>
          <a:p>
            <a:r>
              <a:rPr lang="en-US" altLang="zh-CN"/>
              <a:t>   scanf("%d,%d",&amp;a,&amp;b);</a:t>
            </a:r>
          </a:p>
          <a:p>
            <a:r>
              <a:rPr lang="en-US" altLang="zh-CN"/>
              <a:t>   c=</a:t>
            </a:r>
            <a:r>
              <a:rPr lang="en-US" altLang="zh-CN">
                <a:solidFill>
                  <a:srgbClr val="0000FF"/>
                </a:solidFill>
              </a:rPr>
              <a:t>max(a,b);</a:t>
            </a:r>
            <a:endParaRPr lang="en-US" altLang="zh-CN"/>
          </a:p>
          <a:p>
            <a:r>
              <a:rPr lang="en-US" altLang="zh-CN"/>
              <a:t>   printf("a=%d,b=%d,max=%d\n",a,b,c);</a:t>
            </a:r>
          </a:p>
          <a:p>
            <a:r>
              <a:rPr lang="en-US" altLang="zh-CN"/>
              <a:t>} </a:t>
            </a:r>
          </a:p>
          <a:p>
            <a:r>
              <a:rPr lang="en-US" altLang="zh-CN"/>
              <a:t>int  max(int x,int y)</a:t>
            </a:r>
          </a:p>
          <a:p>
            <a:r>
              <a:rPr lang="en-US" altLang="zh-CN"/>
              <a:t>{  int z;</a:t>
            </a:r>
          </a:p>
          <a:p>
            <a:r>
              <a:rPr lang="en-US" altLang="zh-CN"/>
              <a:t>   if(x&gt;y)  z=x;</a:t>
            </a:r>
          </a:p>
          <a:p>
            <a:r>
              <a:rPr lang="en-US" altLang="zh-CN"/>
              <a:t>   else     z=y;</a:t>
            </a:r>
          </a:p>
          <a:p>
            <a:r>
              <a:rPr lang="en-US" altLang="zh-CN"/>
              <a:t>   return(z);</a:t>
            </a:r>
          </a:p>
          <a:p>
            <a:r>
              <a:rPr lang="en-US" altLang="zh-CN"/>
              <a:t>}</a:t>
            </a:r>
          </a:p>
        </p:txBody>
      </p:sp>
      <p:sp>
        <p:nvSpPr>
          <p:cNvPr id="39967" name="Rectangle 31"/>
          <p:cNvSpPr>
            <a:spLocks noChangeArrowheads="1"/>
          </p:cNvSpPr>
          <p:nvPr/>
        </p:nvSpPr>
        <p:spPr bwMode="auto">
          <a:xfrm>
            <a:off x="1635125" y="962025"/>
            <a:ext cx="5360988" cy="524192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main()</a:t>
            </a:r>
          </a:p>
          <a:p>
            <a:r>
              <a:rPr lang="en-US" altLang="zh-CN"/>
              <a:t>{  int max(int ,int),  (*p)();</a:t>
            </a:r>
          </a:p>
          <a:p>
            <a:r>
              <a:rPr lang="en-US" altLang="zh-CN"/>
              <a:t>   int a,b,c;</a:t>
            </a:r>
          </a:p>
          <a:p>
            <a:r>
              <a:rPr lang="en-US" altLang="zh-CN"/>
              <a:t>   </a:t>
            </a:r>
            <a:r>
              <a:rPr lang="en-US" altLang="zh-CN">
                <a:solidFill>
                  <a:srgbClr val="0000FF"/>
                </a:solidFill>
              </a:rPr>
              <a:t>p=max;</a:t>
            </a:r>
            <a:endParaRPr lang="en-US" altLang="zh-CN"/>
          </a:p>
          <a:p>
            <a:r>
              <a:rPr lang="en-US" altLang="zh-CN"/>
              <a:t>   scanf("%d,%d",&amp;a,&amp;b);</a:t>
            </a:r>
          </a:p>
          <a:p>
            <a:r>
              <a:rPr lang="en-US" altLang="zh-CN"/>
              <a:t>   c=</a:t>
            </a:r>
            <a:r>
              <a:rPr lang="en-US" altLang="zh-CN">
                <a:solidFill>
                  <a:schemeClr val="accent2"/>
                </a:solidFill>
              </a:rPr>
              <a:t>(*p)</a:t>
            </a:r>
            <a:r>
              <a:rPr lang="en-US" altLang="zh-CN"/>
              <a:t>(a,b);</a:t>
            </a:r>
          </a:p>
          <a:p>
            <a:r>
              <a:rPr lang="en-US" altLang="zh-CN"/>
              <a:t>   printf("a=%d,b=%d,max=%d\n",a,b,c);</a:t>
            </a:r>
          </a:p>
          <a:p>
            <a:r>
              <a:rPr lang="en-US" altLang="zh-CN"/>
              <a:t>}</a:t>
            </a:r>
          </a:p>
          <a:p>
            <a:r>
              <a:rPr lang="en-US" altLang="zh-CN"/>
              <a:t>int  max(int x,int y)</a:t>
            </a:r>
          </a:p>
          <a:p>
            <a:r>
              <a:rPr lang="en-US" altLang="zh-CN"/>
              <a:t>{  int z;</a:t>
            </a:r>
          </a:p>
          <a:p>
            <a:r>
              <a:rPr lang="en-US" altLang="zh-CN"/>
              <a:t>   if(x&gt;y)  z=x;</a:t>
            </a:r>
          </a:p>
          <a:p>
            <a:r>
              <a:rPr lang="en-US" altLang="zh-CN"/>
              <a:t>   else     z=y;</a:t>
            </a:r>
          </a:p>
          <a:p>
            <a:r>
              <a:rPr lang="en-US" altLang="zh-CN"/>
              <a:t>   return(z);</a:t>
            </a:r>
          </a:p>
          <a:p>
            <a:r>
              <a:rPr lang="en-US" altLang="zh-CN"/>
              <a:t>}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 autoUpdateAnimBg="0"/>
      <p:bldP spid="39942" grpId="0" animBg="1" autoUpdateAnimBg="0"/>
      <p:bldP spid="39967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>
          <a:xfrm>
            <a:off x="0" y="279400"/>
            <a:ext cx="8531225" cy="514350"/>
          </a:xfrm>
        </p:spPr>
        <p:txBody>
          <a:bodyPr>
            <a:normAutofit lnSpcReduction="10000"/>
          </a:bodyPr>
          <a:lstStyle/>
          <a:p>
            <a:pPr lvl="1" eaLnBrk="1" hangingPunct="1"/>
            <a:r>
              <a:rPr lang="zh-CN" altLang="en-US" smtClean="0"/>
              <a:t>用函数指针变量作函数参数</a:t>
            </a: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300038" y="800100"/>
            <a:ext cx="795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例  用函数指针变量作参数，求最大值、最小值和两数之和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41325" y="1320800"/>
            <a:ext cx="7646988" cy="4524375"/>
            <a:chOff x="278" y="832"/>
            <a:chExt cx="4817" cy="2850"/>
          </a:xfrm>
        </p:grpSpPr>
        <p:sp>
          <p:nvSpPr>
            <p:cNvPr id="57359" name="Text Box 14"/>
            <p:cNvSpPr txBox="1">
              <a:spLocks noChangeArrowheads="1"/>
            </p:cNvSpPr>
            <p:nvPr/>
          </p:nvSpPr>
          <p:spPr bwMode="auto">
            <a:xfrm>
              <a:off x="278" y="832"/>
              <a:ext cx="2879" cy="2501"/>
            </a:xfrm>
            <a:prstGeom prst="rect">
              <a:avLst/>
            </a:prstGeom>
            <a:solidFill>
              <a:srgbClr val="E1FFF7"/>
            </a:solidFill>
            <a:ln w="381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/>
                <a:t>void main()</a:t>
              </a:r>
            </a:p>
            <a:p>
              <a:r>
                <a:rPr lang="en-US" altLang="zh-CN"/>
                <a:t>{  int a,b,max(int,int),</a:t>
              </a:r>
            </a:p>
            <a:p>
              <a:r>
                <a:rPr lang="en-US" altLang="zh-CN"/>
                <a:t>            min(int,int),add(int,int);</a:t>
              </a:r>
            </a:p>
            <a:p>
              <a:r>
                <a:rPr lang="en-US" altLang="zh-CN"/>
                <a:t>    void process(int,int,int (*fun)());</a:t>
              </a:r>
            </a:p>
            <a:p>
              <a:r>
                <a:rPr lang="en-US" altLang="zh-CN"/>
                <a:t>    scanf("%d,%d",&amp;a,&amp;b);</a:t>
              </a:r>
            </a:p>
            <a:p>
              <a:r>
                <a:rPr lang="en-US" altLang="zh-CN"/>
                <a:t>    process(a,b,</a:t>
              </a:r>
              <a:r>
                <a:rPr lang="en-US" altLang="zh-CN">
                  <a:solidFill>
                    <a:srgbClr val="0000FF"/>
                  </a:solidFill>
                </a:rPr>
                <a:t>max</a:t>
              </a:r>
              <a:r>
                <a:rPr lang="en-US" altLang="zh-CN"/>
                <a:t>);</a:t>
              </a:r>
            </a:p>
            <a:p>
              <a:r>
                <a:rPr lang="en-US" altLang="zh-CN"/>
                <a:t>    process(a,b,</a:t>
              </a:r>
              <a:r>
                <a:rPr lang="en-US" altLang="zh-CN">
                  <a:solidFill>
                    <a:srgbClr val="339933"/>
                  </a:solidFill>
                </a:rPr>
                <a:t>min</a:t>
              </a:r>
              <a:r>
                <a:rPr lang="en-US" altLang="zh-CN"/>
                <a:t>);</a:t>
              </a:r>
            </a:p>
            <a:p>
              <a:r>
                <a:rPr lang="en-US" altLang="zh-CN"/>
                <a:t>    process(a,b,</a:t>
              </a:r>
              <a:r>
                <a:rPr lang="en-US" altLang="zh-CN">
                  <a:solidFill>
                    <a:srgbClr val="FF9900"/>
                  </a:solidFill>
                </a:rPr>
                <a:t>add</a:t>
              </a:r>
              <a:r>
                <a:rPr lang="en-US" altLang="zh-CN"/>
                <a:t>);</a:t>
              </a:r>
            </a:p>
            <a:p>
              <a:r>
                <a:rPr lang="en-US" altLang="zh-CN"/>
                <a:t>}</a:t>
              </a:r>
            </a:p>
            <a:p>
              <a:r>
                <a:rPr lang="en-US" altLang="zh-CN">
                  <a:solidFill>
                    <a:schemeClr val="accent2"/>
                  </a:solidFill>
                </a:rPr>
                <a:t>void process(int x,int y,int (*fun)())</a:t>
              </a:r>
              <a:endParaRPr lang="en-US" altLang="zh-CN"/>
            </a:p>
            <a:p>
              <a:r>
                <a:rPr lang="en-US" altLang="zh-CN"/>
                <a:t>{  int result;</a:t>
              </a:r>
            </a:p>
            <a:p>
              <a:r>
                <a:rPr lang="en-US" altLang="zh-CN"/>
                <a:t>    result</a:t>
              </a:r>
              <a:r>
                <a:rPr lang="en-US" altLang="zh-CN">
                  <a:solidFill>
                    <a:schemeClr val="accent2"/>
                  </a:solidFill>
                </a:rPr>
                <a:t>=(*fun)(x,y);</a:t>
              </a:r>
              <a:endParaRPr lang="en-US" altLang="zh-CN"/>
            </a:p>
            <a:p>
              <a:r>
                <a:rPr lang="en-US" altLang="zh-CN"/>
                <a:t>    printf("%d\n",result);</a:t>
              </a:r>
            </a:p>
            <a:p>
              <a:r>
                <a:rPr lang="en-US" altLang="zh-CN"/>
                <a:t>}</a:t>
              </a:r>
            </a:p>
          </p:txBody>
        </p:sp>
        <p:sp>
          <p:nvSpPr>
            <p:cNvPr id="40975" name="Text Box 15"/>
            <p:cNvSpPr txBox="1">
              <a:spLocks noChangeArrowheads="1"/>
            </p:cNvSpPr>
            <p:nvPr/>
          </p:nvSpPr>
          <p:spPr bwMode="auto">
            <a:xfrm>
              <a:off x="3398" y="840"/>
              <a:ext cx="1697" cy="2842"/>
            </a:xfrm>
            <a:prstGeom prst="rect">
              <a:avLst/>
            </a:prstGeom>
            <a:solidFill>
              <a:srgbClr val="E1FFF7"/>
            </a:solidFill>
            <a:ln w="38100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FF"/>
                  </a:solidFill>
                </a:rPr>
                <a:t>max(int x,int y)</a:t>
              </a:r>
              <a:endParaRPr lang="en-US" altLang="zh-CN"/>
            </a:p>
            <a:p>
              <a:pPr>
                <a:defRPr/>
              </a:pPr>
              <a:r>
                <a:rPr lang="en-US" altLang="zh-CN"/>
                <a:t>{   </a:t>
              </a: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printf(“max=”);</a:t>
              </a:r>
            </a:p>
            <a:p>
              <a:pPr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 return(x&gt;y?x:y);</a:t>
              </a:r>
            </a:p>
            <a:p>
              <a:pPr>
                <a:defRPr/>
              </a:pPr>
              <a:r>
                <a:rPr lang="en-US" altLang="zh-CN"/>
                <a:t>}</a:t>
              </a:r>
            </a:p>
            <a:p>
              <a:pPr>
                <a:defRPr/>
              </a:pPr>
              <a:r>
                <a:rPr lang="en-US" altLang="zh-CN">
                  <a:solidFill>
                    <a:srgbClr val="0000FF"/>
                  </a:solidFill>
                </a:rPr>
                <a:t>min(int x,int y)</a:t>
              </a:r>
              <a:endParaRPr lang="en-US" altLang="zh-CN"/>
            </a:p>
            <a:p>
              <a:pPr>
                <a:defRPr/>
              </a:pPr>
              <a:r>
                <a:rPr lang="en-US" altLang="zh-CN"/>
                <a:t>{    </a:t>
              </a: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printf(“min=”);</a:t>
              </a:r>
            </a:p>
            <a:p>
              <a:pPr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  return(x&lt;y?x:y);</a:t>
              </a:r>
            </a:p>
            <a:p>
              <a:pPr>
                <a:defRPr/>
              </a:pPr>
              <a:r>
                <a:rPr lang="en-US" altLang="zh-CN"/>
                <a:t>}</a:t>
              </a:r>
            </a:p>
            <a:p>
              <a:pPr>
                <a:defRPr/>
              </a:pPr>
              <a:r>
                <a:rPr lang="en-US" altLang="zh-CN">
                  <a:solidFill>
                    <a:srgbClr val="0000FF"/>
                  </a:solidFill>
                </a:rPr>
                <a:t>add(int x,int y)</a:t>
              </a:r>
              <a:endParaRPr lang="en-US" altLang="zh-CN"/>
            </a:p>
            <a:p>
              <a:pPr>
                <a:defRPr/>
              </a:pPr>
              <a:r>
                <a:rPr lang="en-US" altLang="zh-CN"/>
                <a:t>{   </a:t>
              </a: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printf(“sum=”);  </a:t>
              </a:r>
            </a:p>
            <a:p>
              <a:pPr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 return(x+y);</a:t>
              </a:r>
            </a:p>
            <a:p>
              <a:pPr>
                <a:defRPr/>
              </a:pPr>
              <a:r>
                <a:rPr lang="en-US" altLang="zh-CN"/>
                <a:t>}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2914650" y="1657350"/>
            <a:ext cx="2571750" cy="3962400"/>
            <a:chOff x="1836" y="1044"/>
            <a:chExt cx="1620" cy="2496"/>
          </a:xfrm>
        </p:grpSpPr>
        <p:sp>
          <p:nvSpPr>
            <p:cNvPr id="57357" name="Line 17"/>
            <p:cNvSpPr>
              <a:spLocks noChangeShapeType="1"/>
            </p:cNvSpPr>
            <p:nvPr/>
          </p:nvSpPr>
          <p:spPr bwMode="auto">
            <a:xfrm>
              <a:off x="1836" y="2220"/>
              <a:ext cx="792" cy="7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58" name="Line 18"/>
            <p:cNvSpPr>
              <a:spLocks noChangeShapeType="1"/>
            </p:cNvSpPr>
            <p:nvPr/>
          </p:nvSpPr>
          <p:spPr bwMode="auto">
            <a:xfrm flipV="1">
              <a:off x="2076" y="1044"/>
              <a:ext cx="1380" cy="249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2933700" y="3219450"/>
            <a:ext cx="2533650" cy="2362200"/>
            <a:chOff x="1848" y="2028"/>
            <a:chExt cx="1596" cy="1488"/>
          </a:xfrm>
        </p:grpSpPr>
        <p:sp>
          <p:nvSpPr>
            <p:cNvPr id="57355" name="Line 19"/>
            <p:cNvSpPr>
              <a:spLocks noChangeShapeType="1"/>
            </p:cNvSpPr>
            <p:nvPr/>
          </p:nvSpPr>
          <p:spPr bwMode="auto">
            <a:xfrm>
              <a:off x="1848" y="2460"/>
              <a:ext cx="576" cy="576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56" name="Line 20"/>
            <p:cNvSpPr>
              <a:spLocks noChangeShapeType="1"/>
            </p:cNvSpPr>
            <p:nvPr/>
          </p:nvSpPr>
          <p:spPr bwMode="auto">
            <a:xfrm flipV="1">
              <a:off x="2064" y="2028"/>
              <a:ext cx="1380" cy="1488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838450" y="4171950"/>
            <a:ext cx="2781300" cy="1447800"/>
            <a:chOff x="1788" y="2628"/>
            <a:chExt cx="1752" cy="912"/>
          </a:xfrm>
        </p:grpSpPr>
        <p:sp>
          <p:nvSpPr>
            <p:cNvPr id="57353" name="Line 21"/>
            <p:cNvSpPr>
              <a:spLocks noChangeShapeType="1"/>
            </p:cNvSpPr>
            <p:nvPr/>
          </p:nvSpPr>
          <p:spPr bwMode="auto">
            <a:xfrm>
              <a:off x="1788" y="2628"/>
              <a:ext cx="792" cy="38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54" name="Line 22"/>
            <p:cNvSpPr>
              <a:spLocks noChangeShapeType="1"/>
            </p:cNvSpPr>
            <p:nvPr/>
          </p:nvSpPr>
          <p:spPr bwMode="auto">
            <a:xfrm flipV="1">
              <a:off x="2064" y="2928"/>
              <a:ext cx="1476" cy="61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0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 bldLvl="5" autoUpdateAnimBg="0"/>
      <p:bldP spid="4097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idx="1"/>
          </p:nvPr>
        </p:nvSpPr>
        <p:spPr>
          <a:xfrm>
            <a:off x="244475" y="287338"/>
            <a:ext cx="8636000" cy="189547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mtClean="0">
                <a:solidFill>
                  <a:schemeClr val="accent1"/>
                </a:solidFill>
              </a:rPr>
              <a:t>8.6</a:t>
            </a:r>
            <a:r>
              <a:rPr lang="en-US" altLang="zh-CN" smtClean="0"/>
              <a:t>  </a:t>
            </a:r>
            <a:r>
              <a:rPr lang="zh-CN" altLang="en-US" smtClean="0"/>
              <a:t>返回指针值的函数</a:t>
            </a:r>
          </a:p>
          <a:p>
            <a:pPr lvl="1" eaLnBrk="1" hangingPunct="1"/>
            <a:r>
              <a:rPr lang="zh-CN" altLang="en-US" smtClean="0"/>
              <a:t> 函数定义形式：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mtClean="0"/>
              <a:t>     </a:t>
            </a:r>
            <a:r>
              <a:rPr lang="zh-CN" altLang="en-US" smtClean="0">
                <a:solidFill>
                  <a:schemeClr val="tx2"/>
                </a:solidFill>
              </a:rPr>
              <a:t>类型标识符    </a:t>
            </a:r>
            <a:r>
              <a:rPr lang="zh-CN" altLang="en-US" smtClean="0">
                <a:solidFill>
                  <a:schemeClr val="accent2"/>
                </a:solidFill>
              </a:rPr>
              <a:t>*</a:t>
            </a:r>
            <a:r>
              <a:rPr lang="zh-CN" altLang="en-US" smtClean="0">
                <a:solidFill>
                  <a:schemeClr val="tx2"/>
                </a:solidFill>
              </a:rPr>
              <a:t>函数名</a:t>
            </a:r>
            <a:r>
              <a:rPr lang="en-US" altLang="zh-CN" smtClean="0">
                <a:solidFill>
                  <a:schemeClr val="tx2"/>
                </a:solidFill>
              </a:rPr>
              <a:t>(</a:t>
            </a:r>
            <a:r>
              <a:rPr lang="zh-CN" altLang="en-US" smtClean="0">
                <a:solidFill>
                  <a:schemeClr val="tx2"/>
                </a:solidFill>
              </a:rPr>
              <a:t>参数表</a:t>
            </a:r>
            <a:r>
              <a:rPr lang="en-US" altLang="zh-CN" smtClean="0">
                <a:solidFill>
                  <a:schemeClr val="tx2"/>
                </a:solidFill>
              </a:rPr>
              <a:t>);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mtClean="0"/>
              <a:t>例   </a:t>
            </a:r>
            <a:r>
              <a:rPr lang="en-US" altLang="zh-CN" smtClean="0"/>
              <a:t>int  *f(int  x, int y)</a:t>
            </a:r>
            <a:endParaRPr lang="en-US" altLang="zh-CN" smtClean="0">
              <a:solidFill>
                <a:schemeClr val="tx2"/>
              </a:solidFill>
            </a:endParaRPr>
          </a:p>
        </p:txBody>
      </p:sp>
      <p:sp>
        <p:nvSpPr>
          <p:cNvPr id="42053" name="Text Box 69"/>
          <p:cNvSpPr txBox="1">
            <a:spLocks noChangeArrowheads="1"/>
          </p:cNvSpPr>
          <p:nvPr/>
        </p:nvSpPr>
        <p:spPr bwMode="auto">
          <a:xfrm>
            <a:off x="0" y="2209800"/>
            <a:ext cx="8261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例  指针函数实现：有若干学生成绩，要求输入学生序号后，</a:t>
            </a:r>
          </a:p>
          <a:p>
            <a:pPr eaLnBrk="1" hangingPunct="1"/>
            <a:r>
              <a:rPr lang="zh-CN" altLang="en-US"/>
              <a:t>                                  能输出其全部成绩</a:t>
            </a:r>
          </a:p>
        </p:txBody>
      </p:sp>
      <p:sp>
        <p:nvSpPr>
          <p:cNvPr id="42090" name="Text Box 106"/>
          <p:cNvSpPr txBox="1">
            <a:spLocks noChangeArrowheads="1"/>
          </p:cNvSpPr>
          <p:nvPr/>
        </p:nvSpPr>
        <p:spPr bwMode="auto">
          <a:xfrm>
            <a:off x="258763" y="155575"/>
            <a:ext cx="6037262" cy="633730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/>
              <a:t>main()</a:t>
            </a:r>
          </a:p>
          <a:p>
            <a:r>
              <a:rPr lang="en-US" altLang="zh-CN" dirty="0"/>
              <a:t>{  float score[][4]={{60,70,80,90},</a:t>
            </a:r>
          </a:p>
          <a:p>
            <a:r>
              <a:rPr lang="en-US" altLang="zh-CN" dirty="0"/>
              <a:t>	  {56,89,67,88},{34,78,90,66}};</a:t>
            </a:r>
          </a:p>
          <a:p>
            <a:r>
              <a:rPr lang="en-US" altLang="zh-CN" dirty="0"/>
              <a:t>    float  *search(float  (*pointer)[4],</a:t>
            </a:r>
            <a:r>
              <a:rPr lang="en-US" altLang="zh-CN" dirty="0" err="1"/>
              <a:t>int</a:t>
            </a:r>
            <a:r>
              <a:rPr lang="en-US" altLang="zh-CN" dirty="0"/>
              <a:t> n),  *p;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i,m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("Enter the number of student:");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d",&amp;m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("The scores of </a:t>
            </a:r>
            <a:r>
              <a:rPr lang="en-US" altLang="zh-CN" dirty="0" err="1"/>
              <a:t>No.%d</a:t>
            </a:r>
            <a:r>
              <a:rPr lang="en-US" altLang="zh-CN" dirty="0"/>
              <a:t> are:\</a:t>
            </a:r>
            <a:r>
              <a:rPr lang="en-US" altLang="zh-CN" dirty="0" err="1"/>
              <a:t>n",m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p=</a:t>
            </a:r>
            <a:r>
              <a:rPr lang="en-US" altLang="zh-CN" dirty="0">
                <a:solidFill>
                  <a:srgbClr val="0000FF"/>
                </a:solidFill>
              </a:rPr>
              <a:t>search(</a:t>
            </a:r>
            <a:r>
              <a:rPr lang="en-US" altLang="zh-CN" dirty="0" err="1">
                <a:solidFill>
                  <a:srgbClr val="0000FF"/>
                </a:solidFill>
              </a:rPr>
              <a:t>score,m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endParaRPr lang="en-US" altLang="zh-CN" dirty="0"/>
          </a:p>
          <a:p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=0;i&lt;4;i++)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("%5.2f\t",*(</a:t>
            </a:r>
            <a:r>
              <a:rPr lang="en-US" altLang="zh-CN" dirty="0" err="1"/>
              <a:t>p+i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float *search(float (*pointer)[4], </a:t>
            </a:r>
            <a:r>
              <a:rPr lang="en-US" altLang="zh-CN" dirty="0" err="1">
                <a:solidFill>
                  <a:schemeClr val="accent2"/>
                </a:solidFill>
              </a:rPr>
              <a:t>int</a:t>
            </a:r>
            <a:r>
              <a:rPr lang="en-US" altLang="zh-CN" dirty="0">
                <a:solidFill>
                  <a:schemeClr val="accent2"/>
                </a:solidFill>
              </a:rPr>
              <a:t>  n)</a:t>
            </a:r>
            <a:endParaRPr lang="en-US" altLang="zh-CN" dirty="0"/>
          </a:p>
          <a:p>
            <a:r>
              <a:rPr lang="en-US" altLang="zh-CN" dirty="0"/>
              <a:t>{   float *pt;</a:t>
            </a:r>
          </a:p>
          <a:p>
            <a:r>
              <a:rPr lang="en-US" altLang="zh-CN" dirty="0"/>
              <a:t>    pt=*(</a:t>
            </a:r>
            <a:r>
              <a:rPr lang="en-US" altLang="zh-CN" dirty="0" err="1"/>
              <a:t>pointer+n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return(pt);</a:t>
            </a:r>
          </a:p>
          <a:p>
            <a:r>
              <a:rPr lang="en-US" altLang="zh-CN" dirty="0"/>
              <a:t>}</a:t>
            </a:r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5132388" y="4208463"/>
            <a:ext cx="4011612" cy="2030412"/>
            <a:chOff x="1199" y="2339"/>
            <a:chExt cx="2527" cy="1279"/>
          </a:xfrm>
        </p:grpSpPr>
        <p:sp>
          <p:nvSpPr>
            <p:cNvPr id="58386" name="Text Box 71"/>
            <p:cNvSpPr txBox="1">
              <a:spLocks noChangeArrowheads="1"/>
            </p:cNvSpPr>
            <p:nvPr/>
          </p:nvSpPr>
          <p:spPr bwMode="auto">
            <a:xfrm>
              <a:off x="1386" y="2361"/>
              <a:ext cx="5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pointer</a:t>
              </a:r>
            </a:p>
          </p:txBody>
        </p:sp>
        <p:sp>
          <p:nvSpPr>
            <p:cNvPr id="58387" name="Rectangle 72"/>
            <p:cNvSpPr>
              <a:spLocks noChangeArrowheads="1"/>
            </p:cNvSpPr>
            <p:nvPr/>
          </p:nvSpPr>
          <p:spPr bwMode="auto">
            <a:xfrm>
              <a:off x="2003" y="2574"/>
              <a:ext cx="1712" cy="10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58388" name="Line 73"/>
            <p:cNvSpPr>
              <a:spLocks noChangeShapeType="1"/>
            </p:cNvSpPr>
            <p:nvPr/>
          </p:nvSpPr>
          <p:spPr bwMode="auto">
            <a:xfrm>
              <a:off x="2014" y="2952"/>
              <a:ext cx="17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9" name="Line 74"/>
            <p:cNvSpPr>
              <a:spLocks noChangeShapeType="1"/>
            </p:cNvSpPr>
            <p:nvPr/>
          </p:nvSpPr>
          <p:spPr bwMode="auto">
            <a:xfrm>
              <a:off x="2003" y="3285"/>
              <a:ext cx="17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0" name="Line 75"/>
            <p:cNvSpPr>
              <a:spLocks noChangeShapeType="1"/>
            </p:cNvSpPr>
            <p:nvPr/>
          </p:nvSpPr>
          <p:spPr bwMode="auto">
            <a:xfrm>
              <a:off x="2859" y="2574"/>
              <a:ext cx="0" cy="10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1" name="Line 76"/>
            <p:cNvSpPr>
              <a:spLocks noChangeShapeType="1"/>
            </p:cNvSpPr>
            <p:nvPr/>
          </p:nvSpPr>
          <p:spPr bwMode="auto">
            <a:xfrm>
              <a:off x="2414" y="2574"/>
              <a:ext cx="0" cy="10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2" name="Line 77"/>
            <p:cNvSpPr>
              <a:spLocks noChangeShapeType="1"/>
            </p:cNvSpPr>
            <p:nvPr/>
          </p:nvSpPr>
          <p:spPr bwMode="auto">
            <a:xfrm>
              <a:off x="3292" y="2574"/>
              <a:ext cx="0" cy="10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3" name="Line 78"/>
            <p:cNvSpPr>
              <a:spLocks noChangeShapeType="1"/>
            </p:cNvSpPr>
            <p:nvPr/>
          </p:nvSpPr>
          <p:spPr bwMode="auto">
            <a:xfrm>
              <a:off x="1492" y="2574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4" name="Line 79"/>
            <p:cNvSpPr>
              <a:spLocks noChangeShapeType="1"/>
            </p:cNvSpPr>
            <p:nvPr/>
          </p:nvSpPr>
          <p:spPr bwMode="auto">
            <a:xfrm>
              <a:off x="1488" y="2959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5" name="Text Box 80"/>
            <p:cNvSpPr txBox="1">
              <a:spLocks noChangeArrowheads="1"/>
            </p:cNvSpPr>
            <p:nvPr/>
          </p:nvSpPr>
          <p:spPr bwMode="auto">
            <a:xfrm>
              <a:off x="1199" y="2722"/>
              <a:ext cx="7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pointer+1</a:t>
              </a:r>
            </a:p>
          </p:txBody>
        </p:sp>
        <p:sp>
          <p:nvSpPr>
            <p:cNvPr id="58396" name="Text Box 81"/>
            <p:cNvSpPr txBox="1">
              <a:spLocks noChangeArrowheads="1"/>
            </p:cNvSpPr>
            <p:nvPr/>
          </p:nvSpPr>
          <p:spPr bwMode="auto">
            <a:xfrm>
              <a:off x="2081" y="3303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/>
                <a:t>34</a:t>
              </a:r>
            </a:p>
          </p:txBody>
        </p:sp>
        <p:sp>
          <p:nvSpPr>
            <p:cNvPr id="58397" name="Text Box 82"/>
            <p:cNvSpPr txBox="1">
              <a:spLocks noChangeArrowheads="1"/>
            </p:cNvSpPr>
            <p:nvPr/>
          </p:nvSpPr>
          <p:spPr bwMode="auto">
            <a:xfrm>
              <a:off x="2489" y="3303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/>
                <a:t>78</a:t>
              </a:r>
            </a:p>
          </p:txBody>
        </p:sp>
        <p:sp>
          <p:nvSpPr>
            <p:cNvPr id="58398" name="Text Box 83"/>
            <p:cNvSpPr txBox="1">
              <a:spLocks noChangeArrowheads="1"/>
            </p:cNvSpPr>
            <p:nvPr/>
          </p:nvSpPr>
          <p:spPr bwMode="auto">
            <a:xfrm>
              <a:off x="2929" y="3303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/>
                <a:t>90</a:t>
              </a:r>
            </a:p>
          </p:txBody>
        </p:sp>
        <p:sp>
          <p:nvSpPr>
            <p:cNvPr id="58399" name="Text Box 84"/>
            <p:cNvSpPr txBox="1">
              <a:spLocks noChangeArrowheads="1"/>
            </p:cNvSpPr>
            <p:nvPr/>
          </p:nvSpPr>
          <p:spPr bwMode="auto">
            <a:xfrm>
              <a:off x="3358" y="3303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/>
                <a:t>66</a:t>
              </a:r>
            </a:p>
          </p:txBody>
        </p:sp>
        <p:sp>
          <p:nvSpPr>
            <p:cNvPr id="58400" name="Text Box 85"/>
            <p:cNvSpPr txBox="1">
              <a:spLocks noChangeArrowheads="1"/>
            </p:cNvSpPr>
            <p:nvPr/>
          </p:nvSpPr>
          <p:spPr bwMode="auto">
            <a:xfrm>
              <a:off x="2077" y="297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/>
                <a:t>56</a:t>
              </a:r>
            </a:p>
          </p:txBody>
        </p:sp>
        <p:sp>
          <p:nvSpPr>
            <p:cNvPr id="58401" name="Text Box 86"/>
            <p:cNvSpPr txBox="1">
              <a:spLocks noChangeArrowheads="1"/>
            </p:cNvSpPr>
            <p:nvPr/>
          </p:nvSpPr>
          <p:spPr bwMode="auto">
            <a:xfrm>
              <a:off x="2485" y="297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/>
                <a:t>89</a:t>
              </a:r>
            </a:p>
          </p:txBody>
        </p:sp>
        <p:sp>
          <p:nvSpPr>
            <p:cNvPr id="58402" name="Text Box 87"/>
            <p:cNvSpPr txBox="1">
              <a:spLocks noChangeArrowheads="1"/>
            </p:cNvSpPr>
            <p:nvPr/>
          </p:nvSpPr>
          <p:spPr bwMode="auto">
            <a:xfrm>
              <a:off x="2925" y="297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/>
                <a:t>67</a:t>
              </a:r>
            </a:p>
          </p:txBody>
        </p:sp>
        <p:sp>
          <p:nvSpPr>
            <p:cNvPr id="58403" name="Text Box 88"/>
            <p:cNvSpPr txBox="1">
              <a:spLocks noChangeArrowheads="1"/>
            </p:cNvSpPr>
            <p:nvPr/>
          </p:nvSpPr>
          <p:spPr bwMode="auto">
            <a:xfrm>
              <a:off x="3354" y="297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/>
                <a:t>88</a:t>
              </a:r>
            </a:p>
          </p:txBody>
        </p:sp>
        <p:sp>
          <p:nvSpPr>
            <p:cNvPr id="58404" name="Text Box 89"/>
            <p:cNvSpPr txBox="1">
              <a:spLocks noChangeArrowheads="1"/>
            </p:cNvSpPr>
            <p:nvPr/>
          </p:nvSpPr>
          <p:spPr bwMode="auto">
            <a:xfrm>
              <a:off x="2070" y="2605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/>
                <a:t>60</a:t>
              </a:r>
            </a:p>
          </p:txBody>
        </p:sp>
        <p:sp>
          <p:nvSpPr>
            <p:cNvPr id="58405" name="Text Box 90"/>
            <p:cNvSpPr txBox="1">
              <a:spLocks noChangeArrowheads="1"/>
            </p:cNvSpPr>
            <p:nvPr/>
          </p:nvSpPr>
          <p:spPr bwMode="auto">
            <a:xfrm>
              <a:off x="2478" y="2605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/>
                <a:t>70</a:t>
              </a:r>
            </a:p>
          </p:txBody>
        </p:sp>
        <p:sp>
          <p:nvSpPr>
            <p:cNvPr id="58406" name="Text Box 91"/>
            <p:cNvSpPr txBox="1">
              <a:spLocks noChangeArrowheads="1"/>
            </p:cNvSpPr>
            <p:nvPr/>
          </p:nvSpPr>
          <p:spPr bwMode="auto">
            <a:xfrm>
              <a:off x="2918" y="2605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/>
                <a:t>80</a:t>
              </a:r>
            </a:p>
          </p:txBody>
        </p:sp>
        <p:sp>
          <p:nvSpPr>
            <p:cNvPr id="58407" name="Text Box 92"/>
            <p:cNvSpPr txBox="1">
              <a:spLocks noChangeArrowheads="1"/>
            </p:cNvSpPr>
            <p:nvPr/>
          </p:nvSpPr>
          <p:spPr bwMode="auto">
            <a:xfrm>
              <a:off x="3347" y="2605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/>
                <a:t>90</a:t>
              </a:r>
            </a:p>
          </p:txBody>
        </p:sp>
        <p:sp>
          <p:nvSpPr>
            <p:cNvPr id="58408" name="Text Box 93"/>
            <p:cNvSpPr txBox="1">
              <a:spLocks noChangeArrowheads="1"/>
            </p:cNvSpPr>
            <p:nvPr/>
          </p:nvSpPr>
          <p:spPr bwMode="auto">
            <a:xfrm>
              <a:off x="2465" y="2339"/>
              <a:ext cx="7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score</a:t>
              </a:r>
              <a:r>
                <a:rPr lang="zh-CN" altLang="zh-CN" sz="2000"/>
                <a:t>数组</a:t>
              </a:r>
              <a:endParaRPr lang="zh-CN" altLang="en-US" sz="2000"/>
            </a:p>
          </p:txBody>
        </p:sp>
      </p:grpSp>
      <p:grpSp>
        <p:nvGrpSpPr>
          <p:cNvPr id="3" name="Group 94"/>
          <p:cNvGrpSpPr>
            <a:grpSpLocks/>
          </p:cNvGrpSpPr>
          <p:nvPr/>
        </p:nvGrpSpPr>
        <p:grpSpPr bwMode="auto">
          <a:xfrm>
            <a:off x="6411913" y="3624263"/>
            <a:ext cx="358775" cy="1560512"/>
            <a:chOff x="2156" y="850"/>
            <a:chExt cx="226" cy="983"/>
          </a:xfrm>
        </p:grpSpPr>
        <p:sp>
          <p:nvSpPr>
            <p:cNvPr id="58384" name="Line 95"/>
            <p:cNvSpPr>
              <a:spLocks noChangeShapeType="1"/>
            </p:cNvSpPr>
            <p:nvPr/>
          </p:nvSpPr>
          <p:spPr bwMode="auto">
            <a:xfrm>
              <a:off x="2156" y="1011"/>
              <a:ext cx="0" cy="82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5" name="Text Box 96"/>
            <p:cNvSpPr txBox="1">
              <a:spLocks noChangeArrowheads="1"/>
            </p:cNvSpPr>
            <p:nvPr/>
          </p:nvSpPr>
          <p:spPr bwMode="auto">
            <a:xfrm>
              <a:off x="2186" y="85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accent2"/>
                  </a:solidFill>
                </a:rPr>
                <a:t>p</a:t>
              </a:r>
              <a:endParaRPr lang="en-US" altLang="zh-CN" sz="2000"/>
            </a:p>
          </p:txBody>
        </p:sp>
      </p:grp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7067550" y="3624263"/>
            <a:ext cx="358775" cy="1560512"/>
            <a:chOff x="2156" y="850"/>
            <a:chExt cx="226" cy="983"/>
          </a:xfrm>
        </p:grpSpPr>
        <p:sp>
          <p:nvSpPr>
            <p:cNvPr id="58382" name="Line 98"/>
            <p:cNvSpPr>
              <a:spLocks noChangeShapeType="1"/>
            </p:cNvSpPr>
            <p:nvPr/>
          </p:nvSpPr>
          <p:spPr bwMode="auto">
            <a:xfrm>
              <a:off x="2156" y="1011"/>
              <a:ext cx="0" cy="82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3" name="Text Box 99"/>
            <p:cNvSpPr txBox="1">
              <a:spLocks noChangeArrowheads="1"/>
            </p:cNvSpPr>
            <p:nvPr/>
          </p:nvSpPr>
          <p:spPr bwMode="auto">
            <a:xfrm>
              <a:off x="2186" y="85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accent2"/>
                  </a:solidFill>
                </a:rPr>
                <a:t>p</a:t>
              </a:r>
              <a:endParaRPr lang="en-US" altLang="zh-CN" sz="2000"/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7773988" y="3624263"/>
            <a:ext cx="358775" cy="1560512"/>
            <a:chOff x="2156" y="850"/>
            <a:chExt cx="226" cy="983"/>
          </a:xfrm>
        </p:grpSpPr>
        <p:sp>
          <p:nvSpPr>
            <p:cNvPr id="58380" name="Line 101"/>
            <p:cNvSpPr>
              <a:spLocks noChangeShapeType="1"/>
            </p:cNvSpPr>
            <p:nvPr/>
          </p:nvSpPr>
          <p:spPr bwMode="auto">
            <a:xfrm>
              <a:off x="2156" y="1011"/>
              <a:ext cx="0" cy="82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1" name="Text Box 102"/>
            <p:cNvSpPr txBox="1">
              <a:spLocks noChangeArrowheads="1"/>
            </p:cNvSpPr>
            <p:nvPr/>
          </p:nvSpPr>
          <p:spPr bwMode="auto">
            <a:xfrm>
              <a:off x="2186" y="85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accent2"/>
                  </a:solidFill>
                </a:rPr>
                <a:t>p</a:t>
              </a:r>
              <a:endParaRPr lang="en-US" altLang="zh-CN" sz="2000"/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8456613" y="3624263"/>
            <a:ext cx="358775" cy="1560512"/>
            <a:chOff x="2156" y="850"/>
            <a:chExt cx="226" cy="983"/>
          </a:xfrm>
        </p:grpSpPr>
        <p:sp>
          <p:nvSpPr>
            <p:cNvPr id="58378" name="Line 104"/>
            <p:cNvSpPr>
              <a:spLocks noChangeShapeType="1"/>
            </p:cNvSpPr>
            <p:nvPr/>
          </p:nvSpPr>
          <p:spPr bwMode="auto">
            <a:xfrm>
              <a:off x="2156" y="1011"/>
              <a:ext cx="0" cy="82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79" name="Text Box 105"/>
            <p:cNvSpPr txBox="1">
              <a:spLocks noChangeArrowheads="1"/>
            </p:cNvSpPr>
            <p:nvPr/>
          </p:nvSpPr>
          <p:spPr bwMode="auto">
            <a:xfrm>
              <a:off x="2186" y="85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accent2"/>
                  </a:solidFill>
                </a:rPr>
                <a:t>p</a:t>
              </a:r>
              <a:endParaRPr lang="en-US" altLang="zh-CN" sz="2000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build="p" bldLvl="5" autoUpdateAnimBg="0"/>
      <p:bldP spid="42053" grpId="0" autoUpdateAnimBg="0"/>
      <p:bldP spid="42090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528638" y="476250"/>
            <a:ext cx="827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例  写一个函数，求两个</a:t>
            </a:r>
            <a:r>
              <a:rPr lang="en-US" altLang="zh-CN"/>
              <a:t>int</a:t>
            </a:r>
            <a:r>
              <a:rPr lang="zh-CN" altLang="zh-CN"/>
              <a:t>型变量中居于较大值的变量的地址</a:t>
            </a:r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27100" y="1041400"/>
            <a:ext cx="2768600" cy="5073650"/>
            <a:chOff x="584" y="656"/>
            <a:chExt cx="1744" cy="3196"/>
          </a:xfrm>
        </p:grpSpPr>
        <p:sp>
          <p:nvSpPr>
            <p:cNvPr id="59462" name="Text Box 6"/>
            <p:cNvSpPr txBox="1">
              <a:spLocks noChangeArrowheads="1"/>
            </p:cNvSpPr>
            <p:nvPr/>
          </p:nvSpPr>
          <p:spPr bwMode="auto">
            <a:xfrm>
              <a:off x="584" y="2160"/>
              <a:ext cx="1706" cy="16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</a:rPr>
                <a:t>int *</a:t>
              </a:r>
              <a:r>
                <a:rPr lang="en-US" altLang="zh-CN"/>
                <a:t>f1(int *x,int *y)</a:t>
              </a:r>
            </a:p>
            <a:p>
              <a:r>
                <a:rPr lang="en-US" altLang="zh-CN"/>
                <a:t>{</a:t>
              </a:r>
            </a:p>
            <a:p>
              <a:r>
                <a:rPr lang="en-US" altLang="zh-CN"/>
                <a:t>    if(*x&gt;*y)</a:t>
              </a:r>
            </a:p>
            <a:p>
              <a:r>
                <a:rPr lang="en-US" altLang="zh-CN"/>
                <a:t>	return  </a:t>
              </a:r>
              <a:r>
                <a:rPr lang="en-US" altLang="zh-CN">
                  <a:solidFill>
                    <a:srgbClr val="0000FF"/>
                  </a:solidFill>
                </a:rPr>
                <a:t>x</a:t>
              </a:r>
              <a:r>
                <a:rPr lang="en-US" altLang="zh-CN"/>
                <a:t>;</a:t>
              </a:r>
            </a:p>
            <a:p>
              <a:r>
                <a:rPr lang="en-US" altLang="zh-CN"/>
                <a:t>    else</a:t>
              </a:r>
            </a:p>
            <a:p>
              <a:r>
                <a:rPr lang="en-US" altLang="zh-CN"/>
                <a:t>	return  </a:t>
              </a:r>
              <a:r>
                <a:rPr lang="en-US" altLang="zh-CN">
                  <a:solidFill>
                    <a:srgbClr val="0000FF"/>
                  </a:solidFill>
                </a:rPr>
                <a:t>y</a:t>
              </a:r>
              <a:r>
                <a:rPr lang="en-US" altLang="zh-CN"/>
                <a:t>;</a:t>
              </a:r>
            </a:p>
            <a:p>
              <a:r>
                <a:rPr lang="en-US" altLang="zh-CN"/>
                <a:t>}</a:t>
              </a:r>
            </a:p>
          </p:txBody>
        </p:sp>
        <p:sp>
          <p:nvSpPr>
            <p:cNvPr id="59463" name="Text Box 7"/>
            <p:cNvSpPr txBox="1">
              <a:spLocks noChangeArrowheads="1"/>
            </p:cNvSpPr>
            <p:nvPr/>
          </p:nvSpPr>
          <p:spPr bwMode="auto">
            <a:xfrm>
              <a:off x="588" y="656"/>
              <a:ext cx="1740" cy="1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main()</a:t>
              </a:r>
            </a:p>
            <a:p>
              <a:r>
                <a:rPr lang="en-US" altLang="zh-CN"/>
                <a:t>{   int a=2,b=3;</a:t>
              </a:r>
            </a:p>
            <a:p>
              <a:r>
                <a:rPr lang="en-US" altLang="zh-CN"/>
                <a:t>    int *p;</a:t>
              </a:r>
            </a:p>
            <a:p>
              <a:r>
                <a:rPr lang="en-US" altLang="zh-CN"/>
                <a:t>    </a:t>
              </a:r>
              <a:r>
                <a:rPr lang="en-US" altLang="zh-CN">
                  <a:solidFill>
                    <a:schemeClr val="accent2"/>
                  </a:solidFill>
                </a:rPr>
                <a:t>p=f1(&amp;a, &amp;b);</a:t>
              </a:r>
              <a:endParaRPr lang="en-US" altLang="zh-CN"/>
            </a:p>
            <a:p>
              <a:r>
                <a:rPr lang="en-US" altLang="zh-CN"/>
                <a:t>    printf("%d\n",*p);</a:t>
              </a:r>
            </a:p>
            <a:p>
              <a:r>
                <a:rPr lang="en-US" altLang="zh-CN"/>
                <a:t>}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010150" y="1279525"/>
            <a:ext cx="2617788" cy="4625975"/>
            <a:chOff x="3156" y="806"/>
            <a:chExt cx="1649" cy="2914"/>
          </a:xfrm>
        </p:grpSpPr>
        <p:sp>
          <p:nvSpPr>
            <p:cNvPr id="59425" name="Text Box 9"/>
            <p:cNvSpPr txBox="1">
              <a:spLocks noChangeArrowheads="1"/>
            </p:cNvSpPr>
            <p:nvPr/>
          </p:nvSpPr>
          <p:spPr bwMode="auto">
            <a:xfrm>
              <a:off x="3335" y="2590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endParaRPr lang="zh-CN" altLang="zh-CN" sz="2000"/>
            </a:p>
          </p:txBody>
        </p:sp>
        <p:sp>
          <p:nvSpPr>
            <p:cNvPr id="59426" name="Freeform 10"/>
            <p:cNvSpPr>
              <a:spLocks/>
            </p:cNvSpPr>
            <p:nvPr/>
          </p:nvSpPr>
          <p:spPr bwMode="auto">
            <a:xfrm>
              <a:off x="3582" y="3364"/>
              <a:ext cx="1211" cy="356"/>
            </a:xfrm>
            <a:custGeom>
              <a:avLst/>
              <a:gdLst>
                <a:gd name="T0" fmla="*/ 0 w 1211"/>
                <a:gd name="T1" fmla="*/ 127 h 456"/>
                <a:gd name="T2" fmla="*/ 500 w 1211"/>
                <a:gd name="T3" fmla="*/ 32 h 456"/>
                <a:gd name="T4" fmla="*/ 1089 w 1211"/>
                <a:gd name="T5" fmla="*/ 319 h 456"/>
                <a:gd name="T6" fmla="*/ 1211 w 1211"/>
                <a:gd name="T7" fmla="*/ 258 h 4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7" name="Freeform 11"/>
            <p:cNvSpPr>
              <a:spLocks/>
            </p:cNvSpPr>
            <p:nvPr/>
          </p:nvSpPr>
          <p:spPr bwMode="auto">
            <a:xfrm>
              <a:off x="3583" y="3018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8" name="Rectangle 12"/>
            <p:cNvSpPr>
              <a:spLocks noChangeArrowheads="1"/>
            </p:cNvSpPr>
            <p:nvPr/>
          </p:nvSpPr>
          <p:spPr bwMode="auto">
            <a:xfrm>
              <a:off x="3582" y="806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59429" name="Line 13"/>
            <p:cNvSpPr>
              <a:spLocks noChangeShapeType="1"/>
            </p:cNvSpPr>
            <p:nvPr/>
          </p:nvSpPr>
          <p:spPr bwMode="auto">
            <a:xfrm>
              <a:off x="3594" y="124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0" name="Line 14"/>
            <p:cNvSpPr>
              <a:spLocks noChangeShapeType="1"/>
            </p:cNvSpPr>
            <p:nvPr/>
          </p:nvSpPr>
          <p:spPr bwMode="auto">
            <a:xfrm>
              <a:off x="3594" y="1500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1" name="Line 15"/>
            <p:cNvSpPr>
              <a:spLocks noChangeShapeType="1"/>
            </p:cNvSpPr>
            <p:nvPr/>
          </p:nvSpPr>
          <p:spPr bwMode="auto">
            <a:xfrm>
              <a:off x="3594" y="1733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2" name="Line 16"/>
            <p:cNvSpPr>
              <a:spLocks noChangeShapeType="1"/>
            </p:cNvSpPr>
            <p:nvPr/>
          </p:nvSpPr>
          <p:spPr bwMode="auto">
            <a:xfrm>
              <a:off x="3594" y="19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3" name="Line 17"/>
            <p:cNvSpPr>
              <a:spLocks noChangeShapeType="1"/>
            </p:cNvSpPr>
            <p:nvPr/>
          </p:nvSpPr>
          <p:spPr bwMode="auto">
            <a:xfrm>
              <a:off x="3582" y="224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4" name="Line 18"/>
            <p:cNvSpPr>
              <a:spLocks noChangeShapeType="1"/>
            </p:cNvSpPr>
            <p:nvPr/>
          </p:nvSpPr>
          <p:spPr bwMode="auto">
            <a:xfrm>
              <a:off x="3594" y="27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5" name="Line 19"/>
            <p:cNvSpPr>
              <a:spLocks noChangeShapeType="1"/>
            </p:cNvSpPr>
            <p:nvPr/>
          </p:nvSpPr>
          <p:spPr bwMode="auto">
            <a:xfrm>
              <a:off x="3582" y="3027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6" name="Line 20"/>
            <p:cNvSpPr>
              <a:spLocks noChangeShapeType="1"/>
            </p:cNvSpPr>
            <p:nvPr/>
          </p:nvSpPr>
          <p:spPr bwMode="auto">
            <a:xfrm>
              <a:off x="4793" y="3027"/>
              <a:ext cx="1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7" name="Text Box 21"/>
            <p:cNvSpPr txBox="1">
              <a:spLocks noChangeArrowheads="1"/>
            </p:cNvSpPr>
            <p:nvPr/>
          </p:nvSpPr>
          <p:spPr bwMode="auto">
            <a:xfrm>
              <a:off x="4072" y="3069"/>
              <a:ext cx="308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…...</a:t>
              </a:r>
            </a:p>
          </p:txBody>
        </p:sp>
        <p:sp>
          <p:nvSpPr>
            <p:cNvPr id="59438" name="Line 22"/>
            <p:cNvSpPr>
              <a:spLocks noChangeShapeType="1"/>
            </p:cNvSpPr>
            <p:nvPr/>
          </p:nvSpPr>
          <p:spPr bwMode="auto">
            <a:xfrm>
              <a:off x="3594" y="25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3156" y="1134"/>
              <a:ext cx="472" cy="1464"/>
              <a:chOff x="3156" y="1134"/>
              <a:chExt cx="472" cy="1464"/>
            </a:xfrm>
          </p:grpSpPr>
          <p:sp>
            <p:nvSpPr>
              <p:cNvPr id="59456" name="Text Box 24"/>
              <p:cNvSpPr txBox="1">
                <a:spLocks noChangeArrowheads="1"/>
              </p:cNvSpPr>
              <p:nvPr/>
            </p:nvSpPr>
            <p:spPr bwMode="auto">
              <a:xfrm>
                <a:off x="3174" y="1134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2000</a:t>
                </a:r>
              </a:p>
            </p:txBody>
          </p:sp>
          <p:sp>
            <p:nvSpPr>
              <p:cNvPr id="59457" name="Text Box 25"/>
              <p:cNvSpPr txBox="1">
                <a:spLocks noChangeArrowheads="1"/>
              </p:cNvSpPr>
              <p:nvPr/>
            </p:nvSpPr>
            <p:spPr bwMode="auto">
              <a:xfrm>
                <a:off x="3175" y="2105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2008</a:t>
                </a:r>
                <a:endParaRPr lang="en-US" altLang="zh-CN" sz="2000">
                  <a:solidFill>
                    <a:srgbClr val="336600"/>
                  </a:solidFill>
                </a:endParaRPr>
              </a:p>
            </p:txBody>
          </p:sp>
          <p:sp>
            <p:nvSpPr>
              <p:cNvPr id="59458" name="Text Box 26"/>
              <p:cNvSpPr txBox="1">
                <a:spLocks noChangeArrowheads="1"/>
              </p:cNvSpPr>
              <p:nvPr/>
            </p:nvSpPr>
            <p:spPr bwMode="auto">
              <a:xfrm>
                <a:off x="3156" y="2348"/>
                <a:ext cx="47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200A</a:t>
                </a:r>
              </a:p>
            </p:txBody>
          </p:sp>
          <p:sp>
            <p:nvSpPr>
              <p:cNvPr id="59459" name="Text Box 27"/>
              <p:cNvSpPr txBox="1">
                <a:spLocks noChangeArrowheads="1"/>
              </p:cNvSpPr>
              <p:nvPr/>
            </p:nvSpPr>
            <p:spPr bwMode="auto">
              <a:xfrm>
                <a:off x="3174" y="1377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2002</a:t>
                </a:r>
              </a:p>
            </p:txBody>
          </p:sp>
          <p:sp>
            <p:nvSpPr>
              <p:cNvPr id="59460" name="Text Box 28"/>
              <p:cNvSpPr txBox="1">
                <a:spLocks noChangeArrowheads="1"/>
              </p:cNvSpPr>
              <p:nvPr/>
            </p:nvSpPr>
            <p:spPr bwMode="auto">
              <a:xfrm>
                <a:off x="3174" y="1620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2004</a:t>
                </a:r>
              </a:p>
            </p:txBody>
          </p:sp>
          <p:sp>
            <p:nvSpPr>
              <p:cNvPr id="59461" name="Text Box 29"/>
              <p:cNvSpPr txBox="1">
                <a:spLocks noChangeArrowheads="1"/>
              </p:cNvSpPr>
              <p:nvPr/>
            </p:nvSpPr>
            <p:spPr bwMode="auto">
              <a:xfrm>
                <a:off x="3174" y="1862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2006</a:t>
                </a:r>
              </a:p>
            </p:txBody>
          </p:sp>
        </p:grpSp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3597" y="1380"/>
              <a:ext cx="60" cy="1548"/>
              <a:chOff x="3960" y="1560"/>
              <a:chExt cx="60" cy="1548"/>
            </a:xfrm>
          </p:grpSpPr>
          <p:sp>
            <p:nvSpPr>
              <p:cNvPr id="59449" name="Line 31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450" name="Line 32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451" name="Line 33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452" name="Line 34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453" name="Line 35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454" name="Line 36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455" name="Line 37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38"/>
            <p:cNvGrpSpPr>
              <a:grpSpLocks/>
            </p:cNvGrpSpPr>
            <p:nvPr/>
          </p:nvGrpSpPr>
          <p:grpSpPr bwMode="auto">
            <a:xfrm>
              <a:off x="4725" y="1368"/>
              <a:ext cx="60" cy="1548"/>
              <a:chOff x="3960" y="1560"/>
              <a:chExt cx="60" cy="1548"/>
            </a:xfrm>
          </p:grpSpPr>
          <p:sp>
            <p:nvSpPr>
              <p:cNvPr id="59442" name="Line 39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443" name="Line 40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444" name="Line 41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445" name="Line 42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446" name="Line 43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447" name="Line 44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448" name="Line 45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80270" name="Text Box 46"/>
          <p:cNvSpPr txBox="1">
            <a:spLocks noChangeArrowheads="1"/>
          </p:cNvSpPr>
          <p:nvPr/>
        </p:nvSpPr>
        <p:spPr bwMode="auto">
          <a:xfrm>
            <a:off x="6475413" y="20034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80271" name="Text Box 47"/>
          <p:cNvSpPr txBox="1">
            <a:spLocks noChangeArrowheads="1"/>
          </p:cNvSpPr>
          <p:nvPr/>
        </p:nvSpPr>
        <p:spPr bwMode="auto">
          <a:xfrm>
            <a:off x="6494463" y="23653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FF3300"/>
                </a:solidFill>
              </a:rPr>
              <a:t>3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6400800" y="3228975"/>
            <a:ext cx="2743200" cy="935038"/>
            <a:chOff x="4032" y="2034"/>
            <a:chExt cx="1728" cy="589"/>
          </a:xfrm>
        </p:grpSpPr>
        <p:grpSp>
          <p:nvGrpSpPr>
            <p:cNvPr id="8" name="Group 49"/>
            <p:cNvGrpSpPr>
              <a:grpSpLocks/>
            </p:cNvGrpSpPr>
            <p:nvPr/>
          </p:nvGrpSpPr>
          <p:grpSpPr bwMode="auto">
            <a:xfrm>
              <a:off x="4747" y="2373"/>
              <a:ext cx="1013" cy="250"/>
              <a:chOff x="4426" y="1917"/>
              <a:chExt cx="1013" cy="250"/>
            </a:xfrm>
          </p:grpSpPr>
          <p:sp>
            <p:nvSpPr>
              <p:cNvPr id="59423" name="Line 50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24" name="Text Box 51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9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 </a:t>
                </a:r>
                <a:r>
                  <a:rPr lang="zh-CN" altLang="en-US" sz="2000"/>
                  <a:t>指针变量</a:t>
                </a:r>
                <a:r>
                  <a:rPr lang="en-US" altLang="zh-CN" sz="2000"/>
                  <a:t>y</a:t>
                </a:r>
              </a:p>
            </p:txBody>
          </p:sp>
        </p:grpSp>
        <p:grpSp>
          <p:nvGrpSpPr>
            <p:cNvPr id="9" name="Group 52"/>
            <p:cNvGrpSpPr>
              <a:grpSpLocks/>
            </p:cNvGrpSpPr>
            <p:nvPr/>
          </p:nvGrpSpPr>
          <p:grpSpPr bwMode="auto">
            <a:xfrm>
              <a:off x="4747" y="2121"/>
              <a:ext cx="1013" cy="250"/>
              <a:chOff x="4426" y="1917"/>
              <a:chExt cx="1013" cy="250"/>
            </a:xfrm>
          </p:grpSpPr>
          <p:sp>
            <p:nvSpPr>
              <p:cNvPr id="59421" name="Line 53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22" name="Text Box 54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9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 </a:t>
                </a:r>
                <a:r>
                  <a:rPr lang="zh-CN" altLang="en-US" sz="2000"/>
                  <a:t>指针变量</a:t>
                </a:r>
                <a:r>
                  <a:rPr lang="en-US" altLang="zh-CN" sz="2000"/>
                  <a:t>x</a:t>
                </a:r>
              </a:p>
            </p:txBody>
          </p:sp>
        </p:grpSp>
        <p:sp>
          <p:nvSpPr>
            <p:cNvPr id="59420" name="Text Box 55"/>
            <p:cNvSpPr txBox="1">
              <a:spLocks noChangeArrowheads="1"/>
            </p:cNvSpPr>
            <p:nvPr/>
          </p:nvSpPr>
          <p:spPr bwMode="auto">
            <a:xfrm>
              <a:off x="4032" y="2034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6600"/>
                  </a:solidFill>
                </a:rPr>
                <a:t>(f1)</a:t>
              </a:r>
              <a:endParaRPr lang="en-US" altLang="zh-CN" sz="2000">
                <a:solidFill>
                  <a:schemeClr val="accent2"/>
                </a:solidFill>
              </a:endParaRPr>
            </a:p>
          </p:txBody>
        </p:sp>
      </p:grpSp>
      <p:sp>
        <p:nvSpPr>
          <p:cNvPr id="180280" name="Text Box 56"/>
          <p:cNvSpPr txBox="1">
            <a:spLocks noChangeArrowheads="1"/>
          </p:cNvSpPr>
          <p:nvPr/>
        </p:nvSpPr>
        <p:spPr bwMode="auto">
          <a:xfrm>
            <a:off x="6248400" y="3962400"/>
            <a:ext cx="790575" cy="457200"/>
          </a:xfrm>
          <a:prstGeom prst="rect">
            <a:avLst/>
          </a:prstGeom>
          <a:solidFill>
            <a:srgbClr val="DDDDDD"/>
          </a:solidFill>
          <a:ln w="38100">
            <a:noFill/>
            <a:miter lim="800000"/>
            <a:headEnd type="none" w="lg" len="lg"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>
                <a:solidFill>
                  <a:schemeClr val="accent2"/>
                </a:solidFill>
                <a:ea typeface="隶书" pitchFamily="49" charset="-122"/>
              </a:rPr>
              <a:t>2002</a:t>
            </a:r>
            <a:endParaRPr lang="en-US" altLang="zh-CN">
              <a:ea typeface="隶书" pitchFamily="49" charset="-122"/>
            </a:endParaRPr>
          </a:p>
        </p:txBody>
      </p:sp>
      <p:sp>
        <p:nvSpPr>
          <p:cNvPr id="180281" name="Text Box 57"/>
          <p:cNvSpPr txBox="1">
            <a:spLocks noChangeArrowheads="1"/>
          </p:cNvSpPr>
          <p:nvPr/>
        </p:nvSpPr>
        <p:spPr bwMode="auto">
          <a:xfrm>
            <a:off x="6324600" y="3543300"/>
            <a:ext cx="790575" cy="457200"/>
          </a:xfrm>
          <a:prstGeom prst="rect">
            <a:avLst/>
          </a:prstGeom>
          <a:solidFill>
            <a:srgbClr val="DDDDDD"/>
          </a:solidFill>
          <a:ln w="38100">
            <a:noFill/>
            <a:miter lim="800000"/>
            <a:headEnd type="none" w="lg" len="lg"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>
                <a:solidFill>
                  <a:srgbClr val="0000FF"/>
                </a:solidFill>
                <a:ea typeface="隶书" pitchFamily="49" charset="-122"/>
              </a:rPr>
              <a:t>2000</a:t>
            </a:r>
            <a:endParaRPr lang="en-US" altLang="zh-CN">
              <a:ea typeface="隶书" pitchFamily="49" charset="-122"/>
            </a:endParaRPr>
          </a:p>
        </p:txBody>
      </p:sp>
      <p:grpSp>
        <p:nvGrpSpPr>
          <p:cNvPr id="10" name="Group 58"/>
          <p:cNvGrpSpPr>
            <a:grpSpLocks/>
          </p:cNvGrpSpPr>
          <p:nvPr/>
        </p:nvGrpSpPr>
        <p:grpSpPr bwMode="auto">
          <a:xfrm>
            <a:off x="3862388" y="2019300"/>
            <a:ext cx="1376362" cy="2114550"/>
            <a:chOff x="2433" y="1272"/>
            <a:chExt cx="867" cy="1332"/>
          </a:xfrm>
        </p:grpSpPr>
        <p:sp>
          <p:nvSpPr>
            <p:cNvPr id="59415" name="Freeform 59"/>
            <p:cNvSpPr>
              <a:spLocks/>
            </p:cNvSpPr>
            <p:nvPr/>
          </p:nvSpPr>
          <p:spPr bwMode="auto">
            <a:xfrm>
              <a:off x="3039" y="1272"/>
              <a:ext cx="174" cy="1020"/>
            </a:xfrm>
            <a:custGeom>
              <a:avLst/>
              <a:gdLst>
                <a:gd name="T0" fmla="*/ 132 w 150"/>
                <a:gd name="T1" fmla="*/ 0 h 744"/>
                <a:gd name="T2" fmla="*/ 7 w 150"/>
                <a:gd name="T3" fmla="*/ 428 h 744"/>
                <a:gd name="T4" fmla="*/ 174 w 150"/>
                <a:gd name="T5" fmla="*/ 1020 h 7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ap="flat" cmpd="sng">
              <a:solidFill>
                <a:srgbClr val="3399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16" name="Freeform 60"/>
            <p:cNvSpPr>
              <a:spLocks/>
            </p:cNvSpPr>
            <p:nvPr/>
          </p:nvSpPr>
          <p:spPr bwMode="auto">
            <a:xfrm>
              <a:off x="2974" y="1512"/>
              <a:ext cx="326" cy="1092"/>
            </a:xfrm>
            <a:custGeom>
              <a:avLst/>
              <a:gdLst>
                <a:gd name="T0" fmla="*/ 326 w 182"/>
                <a:gd name="T1" fmla="*/ 0 h 756"/>
                <a:gd name="T2" fmla="*/ 4 w 182"/>
                <a:gd name="T3" fmla="*/ 676 h 756"/>
                <a:gd name="T4" fmla="*/ 305 w 182"/>
                <a:gd name="T5" fmla="*/ 1092 h 7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17" name="Text Box 61"/>
            <p:cNvSpPr txBox="1">
              <a:spLocks noChangeArrowheads="1"/>
            </p:cNvSpPr>
            <p:nvPr/>
          </p:nvSpPr>
          <p:spPr bwMode="auto">
            <a:xfrm>
              <a:off x="2433" y="1740"/>
              <a:ext cx="627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rgbClr val="0000FF"/>
                  </a:solidFill>
                  <a:ea typeface="隶书" pitchFamily="49" charset="-122"/>
                </a:rPr>
                <a:t>COPY</a:t>
              </a:r>
              <a:endParaRPr lang="en-US" altLang="zh-CN">
                <a:ea typeface="隶书" pitchFamily="49" charset="-122"/>
              </a:endParaRPr>
            </a:p>
          </p:txBody>
        </p:sp>
      </p:grpSp>
      <p:grpSp>
        <p:nvGrpSpPr>
          <p:cNvPr id="11" name="Group 62"/>
          <p:cNvGrpSpPr>
            <a:grpSpLocks/>
          </p:cNvGrpSpPr>
          <p:nvPr/>
        </p:nvGrpSpPr>
        <p:grpSpPr bwMode="auto">
          <a:xfrm>
            <a:off x="6196013" y="1552575"/>
            <a:ext cx="3030537" cy="1403350"/>
            <a:chOff x="3903" y="978"/>
            <a:chExt cx="1909" cy="884"/>
          </a:xfrm>
        </p:grpSpPr>
        <p:grpSp>
          <p:nvGrpSpPr>
            <p:cNvPr id="12" name="Group 63"/>
            <p:cNvGrpSpPr>
              <a:grpSpLocks/>
            </p:cNvGrpSpPr>
            <p:nvPr/>
          </p:nvGrpSpPr>
          <p:grpSpPr bwMode="auto">
            <a:xfrm>
              <a:off x="4783" y="1125"/>
              <a:ext cx="689" cy="250"/>
              <a:chOff x="4402" y="1437"/>
              <a:chExt cx="689" cy="250"/>
            </a:xfrm>
          </p:grpSpPr>
          <p:sp>
            <p:nvSpPr>
              <p:cNvPr id="59413" name="Line 64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14" name="Text Box 65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50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/>
                  <a:t>变量</a:t>
                </a:r>
                <a:r>
                  <a:rPr lang="en-US" altLang="zh-CN" sz="2000"/>
                  <a:t>a</a:t>
                </a:r>
              </a:p>
            </p:txBody>
          </p:sp>
        </p:grpSp>
        <p:grpSp>
          <p:nvGrpSpPr>
            <p:cNvPr id="13" name="Group 66"/>
            <p:cNvGrpSpPr>
              <a:grpSpLocks/>
            </p:cNvGrpSpPr>
            <p:nvPr/>
          </p:nvGrpSpPr>
          <p:grpSpPr bwMode="auto">
            <a:xfrm>
              <a:off x="4783" y="1334"/>
              <a:ext cx="709" cy="288"/>
              <a:chOff x="4426" y="1886"/>
              <a:chExt cx="709" cy="288"/>
            </a:xfrm>
          </p:grpSpPr>
          <p:sp>
            <p:nvSpPr>
              <p:cNvPr id="59411" name="Line 67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12" name="Text Box 68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6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 </a:t>
                </a:r>
                <a:r>
                  <a:rPr lang="zh-CN" altLang="en-US" sz="2000"/>
                  <a:t>变量</a:t>
                </a:r>
                <a:r>
                  <a:rPr lang="en-US" altLang="zh-CN"/>
                  <a:t>b</a:t>
                </a:r>
                <a:endParaRPr lang="en-US" altLang="zh-CN" sz="2000"/>
              </a:p>
            </p:txBody>
          </p:sp>
        </p:grpSp>
        <p:sp>
          <p:nvSpPr>
            <p:cNvPr id="59407" name="Text Box 69"/>
            <p:cNvSpPr txBox="1">
              <a:spLocks noChangeArrowheads="1"/>
            </p:cNvSpPr>
            <p:nvPr/>
          </p:nvSpPr>
          <p:spPr bwMode="auto">
            <a:xfrm>
              <a:off x="3903" y="978"/>
              <a:ext cx="5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3300"/>
                  </a:solidFill>
                </a:rPr>
                <a:t>(main)</a:t>
              </a:r>
              <a:endParaRPr lang="en-US" altLang="zh-CN" sz="2000">
                <a:solidFill>
                  <a:schemeClr val="accent2"/>
                </a:solidFill>
              </a:endParaRPr>
            </a:p>
          </p:txBody>
        </p:sp>
        <p:grpSp>
          <p:nvGrpSpPr>
            <p:cNvPr id="14" name="Group 70"/>
            <p:cNvGrpSpPr>
              <a:grpSpLocks/>
            </p:cNvGrpSpPr>
            <p:nvPr/>
          </p:nvGrpSpPr>
          <p:grpSpPr bwMode="auto">
            <a:xfrm>
              <a:off x="4783" y="1574"/>
              <a:ext cx="1029" cy="288"/>
              <a:chOff x="4426" y="1886"/>
              <a:chExt cx="1029" cy="288"/>
            </a:xfrm>
          </p:grpSpPr>
          <p:sp>
            <p:nvSpPr>
              <p:cNvPr id="59409" name="Line 71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10" name="Text Box 72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9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 </a:t>
                </a:r>
                <a:r>
                  <a:rPr lang="zh-CN" altLang="en-US" sz="2000"/>
                  <a:t>指针变量</a:t>
                </a:r>
                <a:r>
                  <a:rPr lang="en-US" altLang="zh-CN"/>
                  <a:t>p</a:t>
                </a:r>
                <a:endParaRPr lang="en-US" altLang="zh-CN" sz="2000"/>
              </a:p>
            </p:txBody>
          </p:sp>
        </p:grpSp>
      </p:grpSp>
      <p:sp>
        <p:nvSpPr>
          <p:cNvPr id="180297" name="Text Box 73"/>
          <p:cNvSpPr txBox="1">
            <a:spLocks noChangeArrowheads="1"/>
          </p:cNvSpPr>
          <p:nvPr/>
        </p:nvSpPr>
        <p:spPr bwMode="auto">
          <a:xfrm>
            <a:off x="6443663" y="2743200"/>
            <a:ext cx="4857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/>
              <a:t>**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80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80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80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8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8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 autoUpdateAnimBg="0"/>
      <p:bldP spid="180270" grpId="0" build="p" autoUpdateAnimBg="0"/>
      <p:bldP spid="180271" grpId="0" build="p" autoUpdateAnimBg="0"/>
      <p:bldP spid="180280" grpId="0" animBg="1" autoUpdateAnimBg="0"/>
      <p:bldP spid="180281" grpId="0" animBg="1" autoUpdateAnimBg="0"/>
      <p:bldP spid="18029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3"/>
          <p:cNvSpPr txBox="1">
            <a:spLocks noChangeArrowheads="1"/>
          </p:cNvSpPr>
          <p:nvPr/>
        </p:nvSpPr>
        <p:spPr bwMode="auto">
          <a:xfrm>
            <a:off x="352425" y="263525"/>
            <a:ext cx="827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例  写一个函数，求两个</a:t>
            </a:r>
            <a:r>
              <a:rPr lang="en-US" altLang="zh-CN"/>
              <a:t>int</a:t>
            </a:r>
            <a:r>
              <a:rPr lang="zh-CN" altLang="zh-CN"/>
              <a:t>型变量中居于较大值的变量的地址</a:t>
            </a:r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668838" y="1223963"/>
            <a:ext cx="4216400" cy="4625975"/>
            <a:chOff x="3369" y="734"/>
            <a:chExt cx="2656" cy="2914"/>
          </a:xfrm>
        </p:grpSpPr>
        <p:sp>
          <p:nvSpPr>
            <p:cNvPr id="60424" name="Text Box 7"/>
            <p:cNvSpPr txBox="1">
              <a:spLocks noChangeArrowheads="1"/>
            </p:cNvSpPr>
            <p:nvPr/>
          </p:nvSpPr>
          <p:spPr bwMode="auto">
            <a:xfrm>
              <a:off x="3548" y="2518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endParaRPr lang="zh-CN" altLang="zh-CN" sz="2000"/>
            </a:p>
          </p:txBody>
        </p:sp>
        <p:sp>
          <p:nvSpPr>
            <p:cNvPr id="60425" name="Freeform 8"/>
            <p:cNvSpPr>
              <a:spLocks/>
            </p:cNvSpPr>
            <p:nvPr/>
          </p:nvSpPr>
          <p:spPr bwMode="auto">
            <a:xfrm>
              <a:off x="3795" y="3292"/>
              <a:ext cx="1211" cy="356"/>
            </a:xfrm>
            <a:custGeom>
              <a:avLst/>
              <a:gdLst>
                <a:gd name="T0" fmla="*/ 0 w 1211"/>
                <a:gd name="T1" fmla="*/ 127 h 456"/>
                <a:gd name="T2" fmla="*/ 500 w 1211"/>
                <a:gd name="T3" fmla="*/ 32 h 456"/>
                <a:gd name="T4" fmla="*/ 1089 w 1211"/>
                <a:gd name="T5" fmla="*/ 319 h 456"/>
                <a:gd name="T6" fmla="*/ 1211 w 1211"/>
                <a:gd name="T7" fmla="*/ 258 h 4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6" name="Freeform 9"/>
            <p:cNvSpPr>
              <a:spLocks/>
            </p:cNvSpPr>
            <p:nvPr/>
          </p:nvSpPr>
          <p:spPr bwMode="auto">
            <a:xfrm>
              <a:off x="3796" y="2946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7" name="Rectangle 10"/>
            <p:cNvSpPr>
              <a:spLocks noChangeArrowheads="1"/>
            </p:cNvSpPr>
            <p:nvPr/>
          </p:nvSpPr>
          <p:spPr bwMode="auto">
            <a:xfrm>
              <a:off x="3795" y="734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60428" name="Line 11"/>
            <p:cNvSpPr>
              <a:spLocks noChangeShapeType="1"/>
            </p:cNvSpPr>
            <p:nvPr/>
          </p:nvSpPr>
          <p:spPr bwMode="auto">
            <a:xfrm>
              <a:off x="3807" y="1172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9" name="Line 12"/>
            <p:cNvSpPr>
              <a:spLocks noChangeShapeType="1"/>
            </p:cNvSpPr>
            <p:nvPr/>
          </p:nvSpPr>
          <p:spPr bwMode="auto">
            <a:xfrm>
              <a:off x="3807" y="1428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0" name="Line 13"/>
            <p:cNvSpPr>
              <a:spLocks noChangeShapeType="1"/>
            </p:cNvSpPr>
            <p:nvPr/>
          </p:nvSpPr>
          <p:spPr bwMode="auto">
            <a:xfrm>
              <a:off x="3807" y="1661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1" name="Line 14"/>
            <p:cNvSpPr>
              <a:spLocks noChangeShapeType="1"/>
            </p:cNvSpPr>
            <p:nvPr/>
          </p:nvSpPr>
          <p:spPr bwMode="auto">
            <a:xfrm>
              <a:off x="3807" y="191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2" name="Line 15"/>
            <p:cNvSpPr>
              <a:spLocks noChangeShapeType="1"/>
            </p:cNvSpPr>
            <p:nvPr/>
          </p:nvSpPr>
          <p:spPr bwMode="auto">
            <a:xfrm>
              <a:off x="3795" y="217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3" name="Line 16"/>
            <p:cNvSpPr>
              <a:spLocks noChangeShapeType="1"/>
            </p:cNvSpPr>
            <p:nvPr/>
          </p:nvSpPr>
          <p:spPr bwMode="auto">
            <a:xfrm>
              <a:off x="3807" y="271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4" name="Line 17"/>
            <p:cNvSpPr>
              <a:spLocks noChangeShapeType="1"/>
            </p:cNvSpPr>
            <p:nvPr/>
          </p:nvSpPr>
          <p:spPr bwMode="auto">
            <a:xfrm>
              <a:off x="3795" y="2955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5" name="Line 18"/>
            <p:cNvSpPr>
              <a:spLocks noChangeShapeType="1"/>
            </p:cNvSpPr>
            <p:nvPr/>
          </p:nvSpPr>
          <p:spPr bwMode="auto">
            <a:xfrm>
              <a:off x="5006" y="2955"/>
              <a:ext cx="1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6" name="Text Box 19"/>
            <p:cNvSpPr txBox="1">
              <a:spLocks noChangeArrowheads="1"/>
            </p:cNvSpPr>
            <p:nvPr/>
          </p:nvSpPr>
          <p:spPr bwMode="auto">
            <a:xfrm>
              <a:off x="4286" y="792"/>
              <a:ext cx="308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…...</a:t>
              </a:r>
            </a:p>
          </p:txBody>
        </p:sp>
        <p:sp>
          <p:nvSpPr>
            <p:cNvPr id="60437" name="Text Box 20"/>
            <p:cNvSpPr txBox="1">
              <a:spLocks noChangeArrowheads="1"/>
            </p:cNvSpPr>
            <p:nvPr/>
          </p:nvSpPr>
          <p:spPr bwMode="auto">
            <a:xfrm>
              <a:off x="4285" y="2997"/>
              <a:ext cx="308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…...</a:t>
              </a:r>
            </a:p>
          </p:txBody>
        </p:sp>
        <p:sp>
          <p:nvSpPr>
            <p:cNvPr id="60438" name="Line 21"/>
            <p:cNvSpPr>
              <a:spLocks noChangeShapeType="1"/>
            </p:cNvSpPr>
            <p:nvPr/>
          </p:nvSpPr>
          <p:spPr bwMode="auto">
            <a:xfrm>
              <a:off x="3807" y="243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9" name="Text Box 22"/>
            <p:cNvSpPr txBox="1">
              <a:spLocks noChangeArrowheads="1"/>
            </p:cNvSpPr>
            <p:nvPr/>
          </p:nvSpPr>
          <p:spPr bwMode="auto">
            <a:xfrm>
              <a:off x="3387" y="1062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2000</a:t>
              </a:r>
            </a:p>
          </p:txBody>
        </p:sp>
        <p:sp>
          <p:nvSpPr>
            <p:cNvPr id="60440" name="Text Box 23"/>
            <p:cNvSpPr txBox="1">
              <a:spLocks noChangeArrowheads="1"/>
            </p:cNvSpPr>
            <p:nvPr/>
          </p:nvSpPr>
          <p:spPr bwMode="auto">
            <a:xfrm>
              <a:off x="3388" y="2033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2008</a:t>
              </a:r>
              <a:endParaRPr lang="en-US" altLang="zh-CN" sz="2000">
                <a:solidFill>
                  <a:srgbClr val="336600"/>
                </a:solidFill>
              </a:endParaRPr>
            </a:p>
          </p:txBody>
        </p:sp>
        <p:sp>
          <p:nvSpPr>
            <p:cNvPr id="60441" name="Text Box 24"/>
            <p:cNvSpPr txBox="1">
              <a:spLocks noChangeArrowheads="1"/>
            </p:cNvSpPr>
            <p:nvPr/>
          </p:nvSpPr>
          <p:spPr bwMode="auto">
            <a:xfrm>
              <a:off x="3369" y="2276"/>
              <a:ext cx="4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200A</a:t>
              </a:r>
            </a:p>
          </p:txBody>
        </p:sp>
        <p:sp>
          <p:nvSpPr>
            <p:cNvPr id="60442" name="Text Box 25"/>
            <p:cNvSpPr txBox="1">
              <a:spLocks noChangeArrowheads="1"/>
            </p:cNvSpPr>
            <p:nvPr/>
          </p:nvSpPr>
          <p:spPr bwMode="auto">
            <a:xfrm>
              <a:off x="3387" y="1305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2002</a:t>
              </a:r>
            </a:p>
          </p:txBody>
        </p:sp>
        <p:sp>
          <p:nvSpPr>
            <p:cNvPr id="60443" name="Text Box 26"/>
            <p:cNvSpPr txBox="1">
              <a:spLocks noChangeArrowheads="1"/>
            </p:cNvSpPr>
            <p:nvPr/>
          </p:nvSpPr>
          <p:spPr bwMode="auto">
            <a:xfrm>
              <a:off x="3387" y="154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2004</a:t>
              </a:r>
            </a:p>
          </p:txBody>
        </p:sp>
        <p:sp>
          <p:nvSpPr>
            <p:cNvPr id="60444" name="Text Box 27"/>
            <p:cNvSpPr txBox="1">
              <a:spLocks noChangeArrowheads="1"/>
            </p:cNvSpPr>
            <p:nvPr/>
          </p:nvSpPr>
          <p:spPr bwMode="auto">
            <a:xfrm>
              <a:off x="3387" y="1790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2006</a:t>
              </a:r>
            </a:p>
          </p:txBody>
        </p:sp>
        <p:grpSp>
          <p:nvGrpSpPr>
            <p:cNvPr id="3" name="Group 28"/>
            <p:cNvGrpSpPr>
              <a:grpSpLocks/>
            </p:cNvGrpSpPr>
            <p:nvPr/>
          </p:nvGrpSpPr>
          <p:grpSpPr bwMode="auto">
            <a:xfrm>
              <a:off x="3810" y="1308"/>
              <a:ext cx="60" cy="1548"/>
              <a:chOff x="3960" y="1560"/>
              <a:chExt cx="60" cy="1548"/>
            </a:xfrm>
          </p:grpSpPr>
          <p:sp>
            <p:nvSpPr>
              <p:cNvPr id="60467" name="Line 29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68" name="Line 30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69" name="Line 31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70" name="Line 32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71" name="Line 33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72" name="Line 34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73" name="Line 35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36"/>
            <p:cNvGrpSpPr>
              <a:grpSpLocks/>
            </p:cNvGrpSpPr>
            <p:nvPr/>
          </p:nvGrpSpPr>
          <p:grpSpPr bwMode="auto">
            <a:xfrm>
              <a:off x="4938" y="1296"/>
              <a:ext cx="60" cy="1548"/>
              <a:chOff x="3960" y="1560"/>
              <a:chExt cx="60" cy="1548"/>
            </a:xfrm>
          </p:grpSpPr>
          <p:sp>
            <p:nvSpPr>
              <p:cNvPr id="60460" name="Line 37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61" name="Line 38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62" name="Line 39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63" name="Line 40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64" name="Line 41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65" name="Line 42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66" name="Line 43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0447" name="Text Box 44"/>
            <p:cNvSpPr txBox="1">
              <a:spLocks noChangeArrowheads="1"/>
            </p:cNvSpPr>
            <p:nvPr/>
          </p:nvSpPr>
          <p:spPr bwMode="auto">
            <a:xfrm>
              <a:off x="4292" y="119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grpSp>
          <p:nvGrpSpPr>
            <p:cNvPr id="5" name="Group 45"/>
            <p:cNvGrpSpPr>
              <a:grpSpLocks/>
            </p:cNvGrpSpPr>
            <p:nvPr/>
          </p:nvGrpSpPr>
          <p:grpSpPr bwMode="auto">
            <a:xfrm>
              <a:off x="4996" y="1053"/>
              <a:ext cx="689" cy="250"/>
              <a:chOff x="4402" y="1437"/>
              <a:chExt cx="689" cy="250"/>
            </a:xfrm>
          </p:grpSpPr>
          <p:sp>
            <p:nvSpPr>
              <p:cNvPr id="60458" name="Line 46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59" name="Text Box 47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50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/>
                  <a:t>变量</a:t>
                </a:r>
                <a:r>
                  <a:rPr lang="en-US" altLang="zh-CN" sz="2000"/>
                  <a:t>a</a:t>
                </a:r>
              </a:p>
            </p:txBody>
          </p:sp>
        </p:grpSp>
        <p:grpSp>
          <p:nvGrpSpPr>
            <p:cNvPr id="6" name="Group 48"/>
            <p:cNvGrpSpPr>
              <a:grpSpLocks/>
            </p:cNvGrpSpPr>
            <p:nvPr/>
          </p:nvGrpSpPr>
          <p:grpSpPr bwMode="auto">
            <a:xfrm>
              <a:off x="4996" y="1262"/>
              <a:ext cx="709" cy="288"/>
              <a:chOff x="4426" y="1886"/>
              <a:chExt cx="709" cy="288"/>
            </a:xfrm>
          </p:grpSpPr>
          <p:sp>
            <p:nvSpPr>
              <p:cNvPr id="60456" name="Line 49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57" name="Text Box 50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6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 </a:t>
                </a:r>
                <a:r>
                  <a:rPr lang="zh-CN" altLang="en-US" sz="2000"/>
                  <a:t>变量</a:t>
                </a:r>
                <a:r>
                  <a:rPr lang="en-US" altLang="zh-CN"/>
                  <a:t>b</a:t>
                </a:r>
                <a:endParaRPr lang="en-US" altLang="zh-CN" sz="2000"/>
              </a:p>
            </p:txBody>
          </p:sp>
        </p:grpSp>
        <p:sp>
          <p:nvSpPr>
            <p:cNvPr id="60450" name="Text Box 51"/>
            <p:cNvSpPr txBox="1">
              <a:spLocks noChangeArrowheads="1"/>
            </p:cNvSpPr>
            <p:nvPr/>
          </p:nvSpPr>
          <p:spPr bwMode="auto">
            <a:xfrm>
              <a:off x="4116" y="906"/>
              <a:ext cx="5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3300"/>
                  </a:solidFill>
                </a:rPr>
                <a:t>(main)</a:t>
              </a:r>
              <a:endParaRPr lang="en-US" altLang="zh-CN" sz="2000">
                <a:solidFill>
                  <a:schemeClr val="accent2"/>
                </a:solidFill>
              </a:endParaRPr>
            </a:p>
          </p:txBody>
        </p:sp>
        <p:sp>
          <p:nvSpPr>
            <p:cNvPr id="60451" name="Text Box 52"/>
            <p:cNvSpPr txBox="1">
              <a:spLocks noChangeArrowheads="1"/>
            </p:cNvSpPr>
            <p:nvPr/>
          </p:nvSpPr>
          <p:spPr bwMode="auto">
            <a:xfrm>
              <a:off x="4304" y="141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FF3300"/>
                  </a:solidFill>
                </a:rPr>
                <a:t>3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grpSp>
          <p:nvGrpSpPr>
            <p:cNvPr id="7" name="Group 53"/>
            <p:cNvGrpSpPr>
              <a:grpSpLocks/>
            </p:cNvGrpSpPr>
            <p:nvPr/>
          </p:nvGrpSpPr>
          <p:grpSpPr bwMode="auto">
            <a:xfrm>
              <a:off x="4996" y="1502"/>
              <a:ext cx="1029" cy="288"/>
              <a:chOff x="4426" y="1886"/>
              <a:chExt cx="1029" cy="288"/>
            </a:xfrm>
          </p:grpSpPr>
          <p:sp>
            <p:nvSpPr>
              <p:cNvPr id="60454" name="Line 54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55" name="Text Box 55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9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 </a:t>
                </a:r>
                <a:r>
                  <a:rPr lang="zh-CN" altLang="en-US" sz="2000"/>
                  <a:t>指针变量</a:t>
                </a:r>
                <a:r>
                  <a:rPr lang="en-US" altLang="zh-CN"/>
                  <a:t>p</a:t>
                </a:r>
                <a:endParaRPr lang="en-US" altLang="zh-CN" sz="2000"/>
              </a:p>
            </p:txBody>
          </p:sp>
        </p:grpSp>
        <p:sp>
          <p:nvSpPr>
            <p:cNvPr id="60453" name="Text Box 56"/>
            <p:cNvSpPr txBox="1">
              <a:spLocks noChangeArrowheads="1"/>
            </p:cNvSpPr>
            <p:nvPr/>
          </p:nvSpPr>
          <p:spPr bwMode="auto">
            <a:xfrm>
              <a:off x="4272" y="1656"/>
              <a:ext cx="30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**</a:t>
              </a:r>
            </a:p>
          </p:txBody>
        </p:sp>
      </p:grpSp>
      <p:sp>
        <p:nvSpPr>
          <p:cNvPr id="178233" name="Text Box 57"/>
          <p:cNvSpPr txBox="1">
            <a:spLocks noChangeArrowheads="1"/>
          </p:cNvSpPr>
          <p:nvPr/>
        </p:nvSpPr>
        <p:spPr bwMode="auto">
          <a:xfrm>
            <a:off x="5897563" y="2649538"/>
            <a:ext cx="790575" cy="45720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2002</a:t>
            </a:r>
          </a:p>
        </p:txBody>
      </p: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927100" y="1038225"/>
            <a:ext cx="2768600" cy="5065713"/>
            <a:chOff x="584" y="656"/>
            <a:chExt cx="1744" cy="3191"/>
          </a:xfrm>
        </p:grpSpPr>
        <p:sp>
          <p:nvSpPr>
            <p:cNvPr id="60422" name="Text Box 59"/>
            <p:cNvSpPr txBox="1">
              <a:spLocks noChangeArrowheads="1"/>
            </p:cNvSpPr>
            <p:nvPr/>
          </p:nvSpPr>
          <p:spPr bwMode="auto">
            <a:xfrm>
              <a:off x="584" y="2160"/>
              <a:ext cx="1698" cy="16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</a:rPr>
                <a:t>int *</a:t>
              </a:r>
              <a:r>
                <a:rPr lang="en-US" altLang="zh-CN"/>
                <a:t>f1(int *x,int *y)</a:t>
              </a:r>
            </a:p>
            <a:p>
              <a:r>
                <a:rPr lang="en-US" altLang="zh-CN"/>
                <a:t>{</a:t>
              </a:r>
            </a:p>
            <a:p>
              <a:r>
                <a:rPr lang="en-US" altLang="zh-CN"/>
                <a:t>    if(*x&gt;*y)</a:t>
              </a:r>
            </a:p>
            <a:p>
              <a:r>
                <a:rPr lang="en-US" altLang="zh-CN"/>
                <a:t>	return </a:t>
              </a:r>
              <a:r>
                <a:rPr lang="en-US" altLang="zh-CN">
                  <a:solidFill>
                    <a:schemeClr val="accent2"/>
                  </a:solidFill>
                </a:rPr>
                <a:t>x</a:t>
              </a:r>
              <a:r>
                <a:rPr lang="en-US" altLang="zh-CN"/>
                <a:t>;</a:t>
              </a:r>
            </a:p>
            <a:p>
              <a:r>
                <a:rPr lang="en-US" altLang="zh-CN"/>
                <a:t>    else</a:t>
              </a:r>
            </a:p>
            <a:p>
              <a:r>
                <a:rPr lang="en-US" altLang="zh-CN"/>
                <a:t>	return </a:t>
              </a:r>
              <a:r>
                <a:rPr lang="en-US" altLang="zh-CN">
                  <a:solidFill>
                    <a:schemeClr val="accent2"/>
                  </a:solidFill>
                </a:rPr>
                <a:t>y;</a:t>
              </a:r>
              <a:endParaRPr lang="en-US" altLang="zh-CN"/>
            </a:p>
            <a:p>
              <a:r>
                <a:rPr lang="en-US" altLang="zh-CN"/>
                <a:t>}</a:t>
              </a:r>
            </a:p>
          </p:txBody>
        </p:sp>
        <p:sp>
          <p:nvSpPr>
            <p:cNvPr id="60423" name="Text Box 60"/>
            <p:cNvSpPr txBox="1">
              <a:spLocks noChangeArrowheads="1"/>
            </p:cNvSpPr>
            <p:nvPr/>
          </p:nvSpPr>
          <p:spPr bwMode="auto">
            <a:xfrm>
              <a:off x="588" y="656"/>
              <a:ext cx="1740" cy="1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main()</a:t>
              </a:r>
            </a:p>
            <a:p>
              <a:r>
                <a:rPr lang="en-US" altLang="zh-CN"/>
                <a:t>{   int a=2,b=3;</a:t>
              </a:r>
            </a:p>
            <a:p>
              <a:r>
                <a:rPr lang="en-US" altLang="zh-CN"/>
                <a:t>    int *p;</a:t>
              </a:r>
            </a:p>
            <a:p>
              <a:r>
                <a:rPr lang="en-US" altLang="zh-CN"/>
                <a:t>    </a:t>
              </a:r>
              <a:r>
                <a:rPr lang="en-US" altLang="zh-CN">
                  <a:solidFill>
                    <a:schemeClr val="accent2"/>
                  </a:solidFill>
                </a:rPr>
                <a:t>p=f1(&amp;a,&amp;b);</a:t>
              </a:r>
            </a:p>
            <a:p>
              <a:r>
                <a:rPr lang="en-US" altLang="zh-CN"/>
                <a:t>    printf("%d\n",*p);</a:t>
              </a:r>
            </a:p>
            <a:p>
              <a:r>
                <a:rPr lang="en-US" altLang="zh-CN"/>
                <a:t>}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33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528638" y="476250"/>
            <a:ext cx="827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例  写一个函数，求两个</a:t>
            </a:r>
            <a:r>
              <a:rPr lang="en-US" altLang="zh-CN"/>
              <a:t>int</a:t>
            </a:r>
            <a:r>
              <a:rPr lang="zh-CN" altLang="zh-CN"/>
              <a:t>型变量中居于较大值的变量的地址</a:t>
            </a:r>
            <a:endParaRPr lang="zh-CN" altLang="en-US"/>
          </a:p>
        </p:txBody>
      </p:sp>
      <p:grpSp>
        <p:nvGrpSpPr>
          <p:cNvPr id="2" name="Group 127"/>
          <p:cNvGrpSpPr>
            <a:grpSpLocks/>
          </p:cNvGrpSpPr>
          <p:nvPr/>
        </p:nvGrpSpPr>
        <p:grpSpPr bwMode="auto">
          <a:xfrm>
            <a:off x="927100" y="1041400"/>
            <a:ext cx="2768600" cy="5073650"/>
            <a:chOff x="584" y="656"/>
            <a:chExt cx="1744" cy="3196"/>
          </a:xfrm>
        </p:grpSpPr>
        <p:sp>
          <p:nvSpPr>
            <p:cNvPr id="61510" name="Text Box 19"/>
            <p:cNvSpPr txBox="1">
              <a:spLocks noChangeArrowheads="1"/>
            </p:cNvSpPr>
            <p:nvPr/>
          </p:nvSpPr>
          <p:spPr bwMode="auto">
            <a:xfrm>
              <a:off x="584" y="2160"/>
              <a:ext cx="1568" cy="16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</a:rPr>
                <a:t>int *</a:t>
              </a:r>
              <a:r>
                <a:rPr lang="en-US" altLang="zh-CN"/>
                <a:t>f3(int x,int y)</a:t>
              </a:r>
            </a:p>
            <a:p>
              <a:r>
                <a:rPr lang="en-US" altLang="zh-CN"/>
                <a:t>{</a:t>
              </a:r>
            </a:p>
            <a:p>
              <a:r>
                <a:rPr lang="en-US" altLang="zh-CN"/>
                <a:t>    if(x&gt;y)</a:t>
              </a:r>
            </a:p>
            <a:p>
              <a:r>
                <a:rPr lang="en-US" altLang="zh-CN"/>
                <a:t>	return  </a:t>
              </a:r>
              <a:r>
                <a:rPr lang="en-US" altLang="zh-CN">
                  <a:solidFill>
                    <a:srgbClr val="0000FF"/>
                  </a:solidFill>
                </a:rPr>
                <a:t>&amp;x</a:t>
              </a:r>
              <a:r>
                <a:rPr lang="en-US" altLang="zh-CN"/>
                <a:t>;</a:t>
              </a:r>
            </a:p>
            <a:p>
              <a:r>
                <a:rPr lang="en-US" altLang="zh-CN"/>
                <a:t>    else</a:t>
              </a:r>
            </a:p>
            <a:p>
              <a:r>
                <a:rPr lang="en-US" altLang="zh-CN"/>
                <a:t>	return  </a:t>
              </a:r>
              <a:r>
                <a:rPr lang="en-US" altLang="zh-CN">
                  <a:solidFill>
                    <a:srgbClr val="0000FF"/>
                  </a:solidFill>
                </a:rPr>
                <a:t>&amp;y</a:t>
              </a:r>
              <a:r>
                <a:rPr lang="en-US" altLang="zh-CN"/>
                <a:t>;</a:t>
              </a:r>
            </a:p>
            <a:p>
              <a:r>
                <a:rPr lang="en-US" altLang="zh-CN"/>
                <a:t>}</a:t>
              </a:r>
            </a:p>
          </p:txBody>
        </p:sp>
        <p:sp>
          <p:nvSpPr>
            <p:cNvPr id="61511" name="Text Box 20"/>
            <p:cNvSpPr txBox="1">
              <a:spLocks noChangeArrowheads="1"/>
            </p:cNvSpPr>
            <p:nvPr/>
          </p:nvSpPr>
          <p:spPr bwMode="auto">
            <a:xfrm>
              <a:off x="588" y="656"/>
              <a:ext cx="1740" cy="1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main()</a:t>
              </a:r>
            </a:p>
            <a:p>
              <a:r>
                <a:rPr lang="en-US" altLang="zh-CN"/>
                <a:t>{   int a=2,b=3;</a:t>
              </a:r>
            </a:p>
            <a:p>
              <a:r>
                <a:rPr lang="en-US" altLang="zh-CN"/>
                <a:t>    int *p;</a:t>
              </a:r>
            </a:p>
            <a:p>
              <a:r>
                <a:rPr lang="en-US" altLang="zh-CN"/>
                <a:t>    </a:t>
              </a:r>
              <a:r>
                <a:rPr lang="en-US" altLang="zh-CN">
                  <a:solidFill>
                    <a:schemeClr val="accent2"/>
                  </a:solidFill>
                </a:rPr>
                <a:t>p=f3(a, b);</a:t>
              </a:r>
              <a:endParaRPr lang="en-US" altLang="zh-CN"/>
            </a:p>
            <a:p>
              <a:r>
                <a:rPr lang="en-US" altLang="zh-CN"/>
                <a:t>    printf("%d\n",*p);</a:t>
              </a:r>
            </a:p>
            <a:p>
              <a:r>
                <a:rPr lang="en-US" altLang="zh-CN"/>
                <a:t>}</a:t>
              </a:r>
            </a:p>
          </p:txBody>
        </p:sp>
      </p:grpSp>
      <p:grpSp>
        <p:nvGrpSpPr>
          <p:cNvPr id="3" name="Group 130"/>
          <p:cNvGrpSpPr>
            <a:grpSpLocks/>
          </p:cNvGrpSpPr>
          <p:nvPr/>
        </p:nvGrpSpPr>
        <p:grpSpPr bwMode="auto">
          <a:xfrm>
            <a:off x="5010150" y="1279525"/>
            <a:ext cx="2617788" cy="4625975"/>
            <a:chOff x="3156" y="806"/>
            <a:chExt cx="1649" cy="2914"/>
          </a:xfrm>
        </p:grpSpPr>
        <p:sp>
          <p:nvSpPr>
            <p:cNvPr id="61473" name="Text Box 54"/>
            <p:cNvSpPr txBox="1">
              <a:spLocks noChangeArrowheads="1"/>
            </p:cNvSpPr>
            <p:nvPr/>
          </p:nvSpPr>
          <p:spPr bwMode="auto">
            <a:xfrm>
              <a:off x="3335" y="2590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endParaRPr lang="zh-CN" altLang="zh-CN" sz="2000"/>
            </a:p>
          </p:txBody>
        </p:sp>
        <p:sp>
          <p:nvSpPr>
            <p:cNvPr id="61474" name="Freeform 56"/>
            <p:cNvSpPr>
              <a:spLocks/>
            </p:cNvSpPr>
            <p:nvPr/>
          </p:nvSpPr>
          <p:spPr bwMode="auto">
            <a:xfrm>
              <a:off x="3582" y="3364"/>
              <a:ext cx="1211" cy="356"/>
            </a:xfrm>
            <a:custGeom>
              <a:avLst/>
              <a:gdLst>
                <a:gd name="T0" fmla="*/ 0 w 1211"/>
                <a:gd name="T1" fmla="*/ 127 h 456"/>
                <a:gd name="T2" fmla="*/ 500 w 1211"/>
                <a:gd name="T3" fmla="*/ 32 h 456"/>
                <a:gd name="T4" fmla="*/ 1089 w 1211"/>
                <a:gd name="T5" fmla="*/ 319 h 456"/>
                <a:gd name="T6" fmla="*/ 1211 w 1211"/>
                <a:gd name="T7" fmla="*/ 258 h 4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5" name="Freeform 57"/>
            <p:cNvSpPr>
              <a:spLocks/>
            </p:cNvSpPr>
            <p:nvPr/>
          </p:nvSpPr>
          <p:spPr bwMode="auto">
            <a:xfrm>
              <a:off x="3583" y="3018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6" name="Rectangle 58"/>
            <p:cNvSpPr>
              <a:spLocks noChangeArrowheads="1"/>
            </p:cNvSpPr>
            <p:nvPr/>
          </p:nvSpPr>
          <p:spPr bwMode="auto">
            <a:xfrm>
              <a:off x="3582" y="806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61477" name="Line 59"/>
            <p:cNvSpPr>
              <a:spLocks noChangeShapeType="1"/>
            </p:cNvSpPr>
            <p:nvPr/>
          </p:nvSpPr>
          <p:spPr bwMode="auto">
            <a:xfrm>
              <a:off x="3594" y="124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8" name="Line 60"/>
            <p:cNvSpPr>
              <a:spLocks noChangeShapeType="1"/>
            </p:cNvSpPr>
            <p:nvPr/>
          </p:nvSpPr>
          <p:spPr bwMode="auto">
            <a:xfrm>
              <a:off x="3594" y="1500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9" name="Line 61"/>
            <p:cNvSpPr>
              <a:spLocks noChangeShapeType="1"/>
            </p:cNvSpPr>
            <p:nvPr/>
          </p:nvSpPr>
          <p:spPr bwMode="auto">
            <a:xfrm>
              <a:off x="3594" y="1733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80" name="Line 62"/>
            <p:cNvSpPr>
              <a:spLocks noChangeShapeType="1"/>
            </p:cNvSpPr>
            <p:nvPr/>
          </p:nvSpPr>
          <p:spPr bwMode="auto">
            <a:xfrm>
              <a:off x="3594" y="19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81" name="Line 63"/>
            <p:cNvSpPr>
              <a:spLocks noChangeShapeType="1"/>
            </p:cNvSpPr>
            <p:nvPr/>
          </p:nvSpPr>
          <p:spPr bwMode="auto">
            <a:xfrm>
              <a:off x="3582" y="224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82" name="Line 64"/>
            <p:cNvSpPr>
              <a:spLocks noChangeShapeType="1"/>
            </p:cNvSpPr>
            <p:nvPr/>
          </p:nvSpPr>
          <p:spPr bwMode="auto">
            <a:xfrm>
              <a:off x="3594" y="27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83" name="Line 65"/>
            <p:cNvSpPr>
              <a:spLocks noChangeShapeType="1"/>
            </p:cNvSpPr>
            <p:nvPr/>
          </p:nvSpPr>
          <p:spPr bwMode="auto">
            <a:xfrm>
              <a:off x="3582" y="3027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84" name="Line 66"/>
            <p:cNvSpPr>
              <a:spLocks noChangeShapeType="1"/>
            </p:cNvSpPr>
            <p:nvPr/>
          </p:nvSpPr>
          <p:spPr bwMode="auto">
            <a:xfrm>
              <a:off x="4793" y="3027"/>
              <a:ext cx="1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85" name="Text Box 68"/>
            <p:cNvSpPr txBox="1">
              <a:spLocks noChangeArrowheads="1"/>
            </p:cNvSpPr>
            <p:nvPr/>
          </p:nvSpPr>
          <p:spPr bwMode="auto">
            <a:xfrm>
              <a:off x="4072" y="3069"/>
              <a:ext cx="308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…...</a:t>
              </a:r>
            </a:p>
          </p:txBody>
        </p:sp>
        <p:sp>
          <p:nvSpPr>
            <p:cNvPr id="61486" name="Line 69"/>
            <p:cNvSpPr>
              <a:spLocks noChangeShapeType="1"/>
            </p:cNvSpPr>
            <p:nvPr/>
          </p:nvSpPr>
          <p:spPr bwMode="auto">
            <a:xfrm>
              <a:off x="3594" y="25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129"/>
            <p:cNvGrpSpPr>
              <a:grpSpLocks/>
            </p:cNvGrpSpPr>
            <p:nvPr/>
          </p:nvGrpSpPr>
          <p:grpSpPr bwMode="auto">
            <a:xfrm>
              <a:off x="3156" y="1134"/>
              <a:ext cx="472" cy="1464"/>
              <a:chOff x="3156" y="1134"/>
              <a:chExt cx="472" cy="1464"/>
            </a:xfrm>
          </p:grpSpPr>
          <p:sp>
            <p:nvSpPr>
              <p:cNvPr id="61504" name="Text Box 70"/>
              <p:cNvSpPr txBox="1">
                <a:spLocks noChangeArrowheads="1"/>
              </p:cNvSpPr>
              <p:nvPr/>
            </p:nvSpPr>
            <p:spPr bwMode="auto">
              <a:xfrm>
                <a:off x="3174" y="1134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2000</a:t>
                </a:r>
              </a:p>
            </p:txBody>
          </p:sp>
          <p:sp>
            <p:nvSpPr>
              <p:cNvPr id="61505" name="Text Box 71"/>
              <p:cNvSpPr txBox="1">
                <a:spLocks noChangeArrowheads="1"/>
              </p:cNvSpPr>
              <p:nvPr/>
            </p:nvSpPr>
            <p:spPr bwMode="auto">
              <a:xfrm>
                <a:off x="3175" y="2105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2008</a:t>
                </a:r>
                <a:endParaRPr lang="en-US" altLang="zh-CN" sz="2000">
                  <a:solidFill>
                    <a:srgbClr val="336600"/>
                  </a:solidFill>
                </a:endParaRPr>
              </a:p>
            </p:txBody>
          </p:sp>
          <p:sp>
            <p:nvSpPr>
              <p:cNvPr id="61506" name="Text Box 72"/>
              <p:cNvSpPr txBox="1">
                <a:spLocks noChangeArrowheads="1"/>
              </p:cNvSpPr>
              <p:nvPr/>
            </p:nvSpPr>
            <p:spPr bwMode="auto">
              <a:xfrm>
                <a:off x="3156" y="2348"/>
                <a:ext cx="47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200A</a:t>
                </a:r>
              </a:p>
            </p:txBody>
          </p:sp>
          <p:sp>
            <p:nvSpPr>
              <p:cNvPr id="61507" name="Text Box 73"/>
              <p:cNvSpPr txBox="1">
                <a:spLocks noChangeArrowheads="1"/>
              </p:cNvSpPr>
              <p:nvPr/>
            </p:nvSpPr>
            <p:spPr bwMode="auto">
              <a:xfrm>
                <a:off x="3174" y="1377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2002</a:t>
                </a:r>
              </a:p>
            </p:txBody>
          </p:sp>
          <p:sp>
            <p:nvSpPr>
              <p:cNvPr id="61508" name="Text Box 74"/>
              <p:cNvSpPr txBox="1">
                <a:spLocks noChangeArrowheads="1"/>
              </p:cNvSpPr>
              <p:nvPr/>
            </p:nvSpPr>
            <p:spPr bwMode="auto">
              <a:xfrm>
                <a:off x="3174" y="1620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2004</a:t>
                </a:r>
              </a:p>
            </p:txBody>
          </p:sp>
          <p:sp>
            <p:nvSpPr>
              <p:cNvPr id="61509" name="Text Box 75"/>
              <p:cNvSpPr txBox="1">
                <a:spLocks noChangeArrowheads="1"/>
              </p:cNvSpPr>
              <p:nvPr/>
            </p:nvSpPr>
            <p:spPr bwMode="auto">
              <a:xfrm>
                <a:off x="3174" y="1862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2006</a:t>
                </a:r>
              </a:p>
            </p:txBody>
          </p:sp>
        </p:grpSp>
        <p:grpSp>
          <p:nvGrpSpPr>
            <p:cNvPr id="5" name="Group 76"/>
            <p:cNvGrpSpPr>
              <a:grpSpLocks/>
            </p:cNvGrpSpPr>
            <p:nvPr/>
          </p:nvGrpSpPr>
          <p:grpSpPr bwMode="auto">
            <a:xfrm>
              <a:off x="3597" y="1380"/>
              <a:ext cx="60" cy="1548"/>
              <a:chOff x="3960" y="1560"/>
              <a:chExt cx="60" cy="1548"/>
            </a:xfrm>
          </p:grpSpPr>
          <p:sp>
            <p:nvSpPr>
              <p:cNvPr id="61497" name="Line 77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98" name="Line 78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99" name="Line 79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500" name="Line 80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501" name="Line 81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502" name="Line 82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503" name="Line 83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84"/>
            <p:cNvGrpSpPr>
              <a:grpSpLocks/>
            </p:cNvGrpSpPr>
            <p:nvPr/>
          </p:nvGrpSpPr>
          <p:grpSpPr bwMode="auto">
            <a:xfrm>
              <a:off x="4725" y="1368"/>
              <a:ext cx="60" cy="1548"/>
              <a:chOff x="3960" y="1560"/>
              <a:chExt cx="60" cy="1548"/>
            </a:xfrm>
          </p:grpSpPr>
          <p:sp>
            <p:nvSpPr>
              <p:cNvPr id="61490" name="Line 85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91" name="Line 86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92" name="Line 87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93" name="Line 88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94" name="Line 89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95" name="Line 90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96" name="Line 91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73148" name="Text Box 92"/>
          <p:cNvSpPr txBox="1">
            <a:spLocks noChangeArrowheads="1"/>
          </p:cNvSpPr>
          <p:nvPr/>
        </p:nvSpPr>
        <p:spPr bwMode="auto">
          <a:xfrm>
            <a:off x="6475413" y="20034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73157" name="Text Box 101"/>
          <p:cNvSpPr txBox="1">
            <a:spLocks noChangeArrowheads="1"/>
          </p:cNvSpPr>
          <p:nvPr/>
        </p:nvSpPr>
        <p:spPr bwMode="auto">
          <a:xfrm>
            <a:off x="6494463" y="23653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FF3300"/>
                </a:solidFill>
              </a:rPr>
              <a:t>3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7" name="Group 131"/>
          <p:cNvGrpSpPr>
            <a:grpSpLocks/>
          </p:cNvGrpSpPr>
          <p:nvPr/>
        </p:nvGrpSpPr>
        <p:grpSpPr bwMode="auto">
          <a:xfrm>
            <a:off x="6400800" y="3228975"/>
            <a:ext cx="2235200" cy="935038"/>
            <a:chOff x="4032" y="2034"/>
            <a:chExt cx="1408" cy="589"/>
          </a:xfrm>
        </p:grpSpPr>
        <p:grpSp>
          <p:nvGrpSpPr>
            <p:cNvPr id="8" name="Group 106"/>
            <p:cNvGrpSpPr>
              <a:grpSpLocks/>
            </p:cNvGrpSpPr>
            <p:nvPr/>
          </p:nvGrpSpPr>
          <p:grpSpPr bwMode="auto">
            <a:xfrm>
              <a:off x="4747" y="2373"/>
              <a:ext cx="693" cy="250"/>
              <a:chOff x="4426" y="1917"/>
              <a:chExt cx="693" cy="250"/>
            </a:xfrm>
          </p:grpSpPr>
          <p:sp>
            <p:nvSpPr>
              <p:cNvPr id="61471" name="Line 107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2" name="Text Box 108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 </a:t>
                </a:r>
                <a:r>
                  <a:rPr lang="zh-CN" altLang="en-US" sz="2000"/>
                  <a:t>变量</a:t>
                </a:r>
                <a:r>
                  <a:rPr lang="en-US" altLang="zh-CN" sz="2000"/>
                  <a:t>y</a:t>
                </a:r>
              </a:p>
            </p:txBody>
          </p:sp>
        </p:grpSp>
        <p:grpSp>
          <p:nvGrpSpPr>
            <p:cNvPr id="9" name="Group 109"/>
            <p:cNvGrpSpPr>
              <a:grpSpLocks/>
            </p:cNvGrpSpPr>
            <p:nvPr/>
          </p:nvGrpSpPr>
          <p:grpSpPr bwMode="auto">
            <a:xfrm>
              <a:off x="4747" y="2121"/>
              <a:ext cx="693" cy="250"/>
              <a:chOff x="4426" y="1917"/>
              <a:chExt cx="693" cy="250"/>
            </a:xfrm>
          </p:grpSpPr>
          <p:sp>
            <p:nvSpPr>
              <p:cNvPr id="61469" name="Line 110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0" name="Text Box 111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 </a:t>
                </a:r>
                <a:r>
                  <a:rPr lang="zh-CN" altLang="en-US" sz="2000"/>
                  <a:t>变量</a:t>
                </a:r>
                <a:r>
                  <a:rPr lang="en-US" altLang="zh-CN" sz="2000"/>
                  <a:t>x</a:t>
                </a:r>
              </a:p>
            </p:txBody>
          </p:sp>
        </p:grpSp>
        <p:sp>
          <p:nvSpPr>
            <p:cNvPr id="61468" name="Text Box 112"/>
            <p:cNvSpPr txBox="1">
              <a:spLocks noChangeArrowheads="1"/>
            </p:cNvSpPr>
            <p:nvPr/>
          </p:nvSpPr>
          <p:spPr bwMode="auto">
            <a:xfrm>
              <a:off x="4032" y="2034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6600"/>
                  </a:solidFill>
                </a:rPr>
                <a:t>(f3)</a:t>
              </a:r>
              <a:endParaRPr lang="en-US" altLang="zh-CN" sz="2000">
                <a:solidFill>
                  <a:schemeClr val="accent2"/>
                </a:solidFill>
              </a:endParaRPr>
            </a:p>
          </p:txBody>
        </p:sp>
      </p:grpSp>
      <p:sp>
        <p:nvSpPr>
          <p:cNvPr id="173176" name="Text Box 120"/>
          <p:cNvSpPr txBox="1">
            <a:spLocks noChangeArrowheads="1"/>
          </p:cNvSpPr>
          <p:nvPr/>
        </p:nvSpPr>
        <p:spPr bwMode="auto">
          <a:xfrm>
            <a:off x="6477000" y="3962400"/>
            <a:ext cx="333375" cy="457200"/>
          </a:xfrm>
          <a:prstGeom prst="rect">
            <a:avLst/>
          </a:prstGeom>
          <a:solidFill>
            <a:srgbClr val="DDDDDD"/>
          </a:solidFill>
          <a:ln w="38100">
            <a:noFill/>
            <a:miter lim="800000"/>
            <a:headEnd type="none" w="lg" len="lg"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>
                <a:solidFill>
                  <a:schemeClr val="accent2"/>
                </a:solidFill>
                <a:ea typeface="隶书" pitchFamily="49" charset="-122"/>
              </a:rPr>
              <a:t>3</a:t>
            </a:r>
            <a:endParaRPr lang="en-US" altLang="zh-CN">
              <a:ea typeface="隶书" pitchFamily="49" charset="-122"/>
            </a:endParaRPr>
          </a:p>
        </p:txBody>
      </p:sp>
      <p:sp>
        <p:nvSpPr>
          <p:cNvPr id="173177" name="Text Box 121"/>
          <p:cNvSpPr txBox="1">
            <a:spLocks noChangeArrowheads="1"/>
          </p:cNvSpPr>
          <p:nvPr/>
        </p:nvSpPr>
        <p:spPr bwMode="auto">
          <a:xfrm>
            <a:off x="6553200" y="3543300"/>
            <a:ext cx="333375" cy="457200"/>
          </a:xfrm>
          <a:prstGeom prst="rect">
            <a:avLst/>
          </a:prstGeom>
          <a:solidFill>
            <a:srgbClr val="DDDDDD"/>
          </a:solidFill>
          <a:ln w="38100">
            <a:noFill/>
            <a:miter lim="800000"/>
            <a:headEnd type="none" w="lg" len="lg"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>
                <a:solidFill>
                  <a:srgbClr val="0000FF"/>
                </a:solidFill>
                <a:ea typeface="隶书" pitchFamily="49" charset="-122"/>
              </a:rPr>
              <a:t>2</a:t>
            </a:r>
            <a:endParaRPr lang="en-US" altLang="zh-CN">
              <a:ea typeface="隶书" pitchFamily="49" charset="-122"/>
            </a:endParaRPr>
          </a:p>
        </p:txBody>
      </p:sp>
      <p:grpSp>
        <p:nvGrpSpPr>
          <p:cNvPr id="10" name="Group 132"/>
          <p:cNvGrpSpPr>
            <a:grpSpLocks/>
          </p:cNvGrpSpPr>
          <p:nvPr/>
        </p:nvGrpSpPr>
        <p:grpSpPr bwMode="auto">
          <a:xfrm>
            <a:off x="3862388" y="2019300"/>
            <a:ext cx="1376362" cy="2114550"/>
            <a:chOff x="2433" y="1272"/>
            <a:chExt cx="867" cy="1332"/>
          </a:xfrm>
        </p:grpSpPr>
        <p:sp>
          <p:nvSpPr>
            <p:cNvPr id="61463" name="Freeform 116"/>
            <p:cNvSpPr>
              <a:spLocks/>
            </p:cNvSpPr>
            <p:nvPr/>
          </p:nvSpPr>
          <p:spPr bwMode="auto">
            <a:xfrm>
              <a:off x="3039" y="1272"/>
              <a:ext cx="174" cy="1020"/>
            </a:xfrm>
            <a:custGeom>
              <a:avLst/>
              <a:gdLst>
                <a:gd name="T0" fmla="*/ 132 w 150"/>
                <a:gd name="T1" fmla="*/ 0 h 744"/>
                <a:gd name="T2" fmla="*/ 7 w 150"/>
                <a:gd name="T3" fmla="*/ 428 h 744"/>
                <a:gd name="T4" fmla="*/ 174 w 150"/>
                <a:gd name="T5" fmla="*/ 1020 h 7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ap="flat" cmpd="sng">
              <a:solidFill>
                <a:srgbClr val="3399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64" name="Freeform 119"/>
            <p:cNvSpPr>
              <a:spLocks/>
            </p:cNvSpPr>
            <p:nvPr/>
          </p:nvSpPr>
          <p:spPr bwMode="auto">
            <a:xfrm>
              <a:off x="2974" y="1512"/>
              <a:ext cx="326" cy="1092"/>
            </a:xfrm>
            <a:custGeom>
              <a:avLst/>
              <a:gdLst>
                <a:gd name="T0" fmla="*/ 326 w 182"/>
                <a:gd name="T1" fmla="*/ 0 h 756"/>
                <a:gd name="T2" fmla="*/ 4 w 182"/>
                <a:gd name="T3" fmla="*/ 676 h 756"/>
                <a:gd name="T4" fmla="*/ 305 w 182"/>
                <a:gd name="T5" fmla="*/ 1092 h 7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65" name="Text Box 122"/>
            <p:cNvSpPr txBox="1">
              <a:spLocks noChangeArrowheads="1"/>
            </p:cNvSpPr>
            <p:nvPr/>
          </p:nvSpPr>
          <p:spPr bwMode="auto">
            <a:xfrm>
              <a:off x="2433" y="1740"/>
              <a:ext cx="627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rgbClr val="0000FF"/>
                  </a:solidFill>
                  <a:ea typeface="隶书" pitchFamily="49" charset="-122"/>
                </a:rPr>
                <a:t>COPY</a:t>
              </a:r>
              <a:endParaRPr lang="en-US" altLang="zh-CN">
                <a:ea typeface="隶书" pitchFamily="49" charset="-122"/>
              </a:endParaRPr>
            </a:p>
          </p:txBody>
        </p:sp>
      </p:grpSp>
      <p:grpSp>
        <p:nvGrpSpPr>
          <p:cNvPr id="11" name="Group 128"/>
          <p:cNvGrpSpPr>
            <a:grpSpLocks/>
          </p:cNvGrpSpPr>
          <p:nvPr/>
        </p:nvGrpSpPr>
        <p:grpSpPr bwMode="auto">
          <a:xfrm>
            <a:off x="6196013" y="1552575"/>
            <a:ext cx="3030537" cy="1403350"/>
            <a:chOff x="3903" y="978"/>
            <a:chExt cx="1909" cy="884"/>
          </a:xfrm>
        </p:grpSpPr>
        <p:grpSp>
          <p:nvGrpSpPr>
            <p:cNvPr id="12" name="Group 94"/>
            <p:cNvGrpSpPr>
              <a:grpSpLocks/>
            </p:cNvGrpSpPr>
            <p:nvPr/>
          </p:nvGrpSpPr>
          <p:grpSpPr bwMode="auto">
            <a:xfrm>
              <a:off x="4783" y="1125"/>
              <a:ext cx="689" cy="250"/>
              <a:chOff x="4402" y="1437"/>
              <a:chExt cx="689" cy="250"/>
            </a:xfrm>
          </p:grpSpPr>
          <p:sp>
            <p:nvSpPr>
              <p:cNvPr id="61461" name="Line 95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2" name="Text Box 96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50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/>
                  <a:t>变量</a:t>
                </a:r>
                <a:r>
                  <a:rPr lang="en-US" altLang="zh-CN" sz="2000"/>
                  <a:t>a</a:t>
                </a:r>
              </a:p>
            </p:txBody>
          </p:sp>
        </p:grpSp>
        <p:grpSp>
          <p:nvGrpSpPr>
            <p:cNvPr id="13" name="Group 97"/>
            <p:cNvGrpSpPr>
              <a:grpSpLocks/>
            </p:cNvGrpSpPr>
            <p:nvPr/>
          </p:nvGrpSpPr>
          <p:grpSpPr bwMode="auto">
            <a:xfrm>
              <a:off x="4783" y="1334"/>
              <a:ext cx="709" cy="288"/>
              <a:chOff x="4426" y="1886"/>
              <a:chExt cx="709" cy="288"/>
            </a:xfrm>
          </p:grpSpPr>
          <p:sp>
            <p:nvSpPr>
              <p:cNvPr id="61459" name="Line 98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0" name="Text Box 99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6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 </a:t>
                </a:r>
                <a:r>
                  <a:rPr lang="zh-CN" altLang="en-US" sz="2000"/>
                  <a:t>变量</a:t>
                </a:r>
                <a:r>
                  <a:rPr lang="en-US" altLang="zh-CN"/>
                  <a:t>b</a:t>
                </a:r>
                <a:endParaRPr lang="en-US" altLang="zh-CN" sz="2000"/>
              </a:p>
            </p:txBody>
          </p:sp>
        </p:grpSp>
        <p:sp>
          <p:nvSpPr>
            <p:cNvPr id="61455" name="Text Box 100"/>
            <p:cNvSpPr txBox="1">
              <a:spLocks noChangeArrowheads="1"/>
            </p:cNvSpPr>
            <p:nvPr/>
          </p:nvSpPr>
          <p:spPr bwMode="auto">
            <a:xfrm>
              <a:off x="3903" y="978"/>
              <a:ext cx="5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3300"/>
                  </a:solidFill>
                </a:rPr>
                <a:t>(main)</a:t>
              </a:r>
              <a:endParaRPr lang="en-US" altLang="zh-CN" sz="2000">
                <a:solidFill>
                  <a:schemeClr val="accent2"/>
                </a:solidFill>
              </a:endParaRPr>
            </a:p>
          </p:txBody>
        </p:sp>
        <p:grpSp>
          <p:nvGrpSpPr>
            <p:cNvPr id="14" name="Group 123"/>
            <p:cNvGrpSpPr>
              <a:grpSpLocks/>
            </p:cNvGrpSpPr>
            <p:nvPr/>
          </p:nvGrpSpPr>
          <p:grpSpPr bwMode="auto">
            <a:xfrm>
              <a:off x="4783" y="1574"/>
              <a:ext cx="1029" cy="288"/>
              <a:chOff x="4426" y="1886"/>
              <a:chExt cx="1029" cy="288"/>
            </a:xfrm>
          </p:grpSpPr>
          <p:sp>
            <p:nvSpPr>
              <p:cNvPr id="61457" name="Line 124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58" name="Text Box 125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9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 </a:t>
                </a:r>
                <a:r>
                  <a:rPr lang="zh-CN" altLang="en-US" sz="2000"/>
                  <a:t>指针变量</a:t>
                </a:r>
                <a:r>
                  <a:rPr lang="en-US" altLang="zh-CN"/>
                  <a:t>p</a:t>
                </a:r>
                <a:endParaRPr lang="en-US" altLang="zh-CN" sz="2000"/>
              </a:p>
            </p:txBody>
          </p:sp>
        </p:grpSp>
      </p:grpSp>
      <p:sp>
        <p:nvSpPr>
          <p:cNvPr id="173182" name="Text Box 126"/>
          <p:cNvSpPr txBox="1">
            <a:spLocks noChangeArrowheads="1"/>
          </p:cNvSpPr>
          <p:nvPr/>
        </p:nvSpPr>
        <p:spPr bwMode="auto">
          <a:xfrm>
            <a:off x="6443663" y="2743200"/>
            <a:ext cx="4857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/>
              <a:t>**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3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73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73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7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7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 autoUpdateAnimBg="0"/>
      <p:bldP spid="173148" grpId="0" build="p" autoUpdateAnimBg="0"/>
      <p:bldP spid="173157" grpId="0" build="p" autoUpdateAnimBg="0"/>
      <p:bldP spid="173176" grpId="0" animBg="1" autoUpdateAnimBg="0"/>
      <p:bldP spid="173177" grpId="0" animBg="1" autoUpdateAnimBg="0"/>
      <p:bldP spid="173182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72"/>
          <p:cNvSpPr txBox="1">
            <a:spLocks noChangeArrowheads="1"/>
          </p:cNvSpPr>
          <p:nvPr/>
        </p:nvSpPr>
        <p:spPr bwMode="auto">
          <a:xfrm>
            <a:off x="352425" y="266700"/>
            <a:ext cx="827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例  写一个函数，求两个</a:t>
            </a:r>
            <a:r>
              <a:rPr lang="en-US" altLang="zh-CN"/>
              <a:t>int</a:t>
            </a:r>
            <a:r>
              <a:rPr lang="zh-CN" altLang="zh-CN"/>
              <a:t>型变量中居于较大值的变量的地址</a:t>
            </a:r>
            <a:endParaRPr lang="zh-CN" altLang="en-US"/>
          </a:p>
        </p:txBody>
      </p:sp>
      <p:sp>
        <p:nvSpPr>
          <p:cNvPr id="175178" name="AutoShape 74"/>
          <p:cNvSpPr>
            <a:spLocks noChangeArrowheads="1"/>
          </p:cNvSpPr>
          <p:nvPr/>
        </p:nvSpPr>
        <p:spPr bwMode="auto">
          <a:xfrm>
            <a:off x="3176588" y="5795963"/>
            <a:ext cx="4500562" cy="1066800"/>
          </a:xfrm>
          <a:prstGeom prst="cloudCallout">
            <a:avLst>
              <a:gd name="adj1" fmla="val -34269"/>
              <a:gd name="adj2" fmla="val -211755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sz="2000"/>
              <a:t>不能返回</a:t>
            </a:r>
            <a:r>
              <a:rPr lang="zh-CN" altLang="en-US" sz="2000">
                <a:solidFill>
                  <a:srgbClr val="0000FF"/>
                </a:solidFill>
              </a:rPr>
              <a:t>形参</a:t>
            </a:r>
            <a:r>
              <a:rPr lang="zh-CN" altLang="en-US" sz="2000"/>
              <a:t>或</a:t>
            </a:r>
            <a:r>
              <a:rPr lang="zh-CN" altLang="en-US" sz="2000">
                <a:solidFill>
                  <a:srgbClr val="0000FF"/>
                </a:solidFill>
              </a:rPr>
              <a:t>局部变量</a:t>
            </a:r>
            <a:endParaRPr lang="zh-CN" altLang="en-US" sz="2000">
              <a:solidFill>
                <a:schemeClr val="accent2"/>
              </a:solidFill>
            </a:endParaRPr>
          </a:p>
          <a:p>
            <a:pPr algn="ctr" eaLnBrk="1" hangingPunct="1"/>
            <a:r>
              <a:rPr lang="zh-CN" altLang="en-US" sz="2000"/>
              <a:t>的</a:t>
            </a:r>
            <a:r>
              <a:rPr lang="zh-CN" altLang="en-US" sz="2000">
                <a:solidFill>
                  <a:schemeClr val="accent2"/>
                </a:solidFill>
              </a:rPr>
              <a:t>地址</a:t>
            </a:r>
            <a:r>
              <a:rPr lang="zh-CN" altLang="en-US" sz="2000"/>
              <a:t>作函数返回值</a:t>
            </a:r>
          </a:p>
        </p:txBody>
      </p:sp>
      <p:grpSp>
        <p:nvGrpSpPr>
          <p:cNvPr id="2" name="Group 145"/>
          <p:cNvGrpSpPr>
            <a:grpSpLocks/>
          </p:cNvGrpSpPr>
          <p:nvPr/>
        </p:nvGrpSpPr>
        <p:grpSpPr bwMode="auto">
          <a:xfrm>
            <a:off x="4927600" y="1127125"/>
            <a:ext cx="4216400" cy="4625975"/>
            <a:chOff x="3369" y="734"/>
            <a:chExt cx="2656" cy="2914"/>
          </a:xfrm>
        </p:grpSpPr>
        <p:sp>
          <p:nvSpPr>
            <p:cNvPr id="62475" name="Text Box 78"/>
            <p:cNvSpPr txBox="1">
              <a:spLocks noChangeArrowheads="1"/>
            </p:cNvSpPr>
            <p:nvPr/>
          </p:nvSpPr>
          <p:spPr bwMode="auto">
            <a:xfrm>
              <a:off x="3548" y="2518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endParaRPr lang="zh-CN" altLang="zh-CN" sz="2000"/>
            </a:p>
          </p:txBody>
        </p:sp>
        <p:sp>
          <p:nvSpPr>
            <p:cNvPr id="62476" name="Freeform 79"/>
            <p:cNvSpPr>
              <a:spLocks/>
            </p:cNvSpPr>
            <p:nvPr/>
          </p:nvSpPr>
          <p:spPr bwMode="auto">
            <a:xfrm>
              <a:off x="3795" y="3292"/>
              <a:ext cx="1211" cy="356"/>
            </a:xfrm>
            <a:custGeom>
              <a:avLst/>
              <a:gdLst>
                <a:gd name="T0" fmla="*/ 0 w 1211"/>
                <a:gd name="T1" fmla="*/ 127 h 456"/>
                <a:gd name="T2" fmla="*/ 500 w 1211"/>
                <a:gd name="T3" fmla="*/ 32 h 456"/>
                <a:gd name="T4" fmla="*/ 1089 w 1211"/>
                <a:gd name="T5" fmla="*/ 319 h 456"/>
                <a:gd name="T6" fmla="*/ 1211 w 1211"/>
                <a:gd name="T7" fmla="*/ 258 h 4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7" name="Freeform 80"/>
            <p:cNvSpPr>
              <a:spLocks/>
            </p:cNvSpPr>
            <p:nvPr/>
          </p:nvSpPr>
          <p:spPr bwMode="auto">
            <a:xfrm>
              <a:off x="3796" y="2946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8" name="Rectangle 81"/>
            <p:cNvSpPr>
              <a:spLocks noChangeArrowheads="1"/>
            </p:cNvSpPr>
            <p:nvPr/>
          </p:nvSpPr>
          <p:spPr bwMode="auto">
            <a:xfrm>
              <a:off x="3795" y="734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62479" name="Line 82"/>
            <p:cNvSpPr>
              <a:spLocks noChangeShapeType="1"/>
            </p:cNvSpPr>
            <p:nvPr/>
          </p:nvSpPr>
          <p:spPr bwMode="auto">
            <a:xfrm>
              <a:off x="3807" y="1172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0" name="Line 83"/>
            <p:cNvSpPr>
              <a:spLocks noChangeShapeType="1"/>
            </p:cNvSpPr>
            <p:nvPr/>
          </p:nvSpPr>
          <p:spPr bwMode="auto">
            <a:xfrm>
              <a:off x="3807" y="1428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1" name="Line 84"/>
            <p:cNvSpPr>
              <a:spLocks noChangeShapeType="1"/>
            </p:cNvSpPr>
            <p:nvPr/>
          </p:nvSpPr>
          <p:spPr bwMode="auto">
            <a:xfrm>
              <a:off x="3807" y="1661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2" name="Line 85"/>
            <p:cNvSpPr>
              <a:spLocks noChangeShapeType="1"/>
            </p:cNvSpPr>
            <p:nvPr/>
          </p:nvSpPr>
          <p:spPr bwMode="auto">
            <a:xfrm>
              <a:off x="3807" y="191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3" name="Line 86"/>
            <p:cNvSpPr>
              <a:spLocks noChangeShapeType="1"/>
            </p:cNvSpPr>
            <p:nvPr/>
          </p:nvSpPr>
          <p:spPr bwMode="auto">
            <a:xfrm>
              <a:off x="3795" y="217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4" name="Line 87"/>
            <p:cNvSpPr>
              <a:spLocks noChangeShapeType="1"/>
            </p:cNvSpPr>
            <p:nvPr/>
          </p:nvSpPr>
          <p:spPr bwMode="auto">
            <a:xfrm>
              <a:off x="3807" y="271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5" name="Line 88"/>
            <p:cNvSpPr>
              <a:spLocks noChangeShapeType="1"/>
            </p:cNvSpPr>
            <p:nvPr/>
          </p:nvSpPr>
          <p:spPr bwMode="auto">
            <a:xfrm>
              <a:off x="3795" y="2955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6" name="Line 89"/>
            <p:cNvSpPr>
              <a:spLocks noChangeShapeType="1"/>
            </p:cNvSpPr>
            <p:nvPr/>
          </p:nvSpPr>
          <p:spPr bwMode="auto">
            <a:xfrm>
              <a:off x="5006" y="2955"/>
              <a:ext cx="1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7" name="Text Box 90"/>
            <p:cNvSpPr txBox="1">
              <a:spLocks noChangeArrowheads="1"/>
            </p:cNvSpPr>
            <p:nvPr/>
          </p:nvSpPr>
          <p:spPr bwMode="auto">
            <a:xfrm>
              <a:off x="4286" y="792"/>
              <a:ext cx="308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…...</a:t>
              </a:r>
            </a:p>
          </p:txBody>
        </p:sp>
        <p:sp>
          <p:nvSpPr>
            <p:cNvPr id="62488" name="Text Box 91"/>
            <p:cNvSpPr txBox="1">
              <a:spLocks noChangeArrowheads="1"/>
            </p:cNvSpPr>
            <p:nvPr/>
          </p:nvSpPr>
          <p:spPr bwMode="auto">
            <a:xfrm>
              <a:off x="4285" y="2997"/>
              <a:ext cx="308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…...</a:t>
              </a:r>
            </a:p>
          </p:txBody>
        </p:sp>
        <p:sp>
          <p:nvSpPr>
            <p:cNvPr id="62489" name="Line 92"/>
            <p:cNvSpPr>
              <a:spLocks noChangeShapeType="1"/>
            </p:cNvSpPr>
            <p:nvPr/>
          </p:nvSpPr>
          <p:spPr bwMode="auto">
            <a:xfrm>
              <a:off x="3807" y="243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0" name="Text Box 93"/>
            <p:cNvSpPr txBox="1">
              <a:spLocks noChangeArrowheads="1"/>
            </p:cNvSpPr>
            <p:nvPr/>
          </p:nvSpPr>
          <p:spPr bwMode="auto">
            <a:xfrm>
              <a:off x="3387" y="1062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2000</a:t>
              </a:r>
            </a:p>
          </p:txBody>
        </p:sp>
        <p:sp>
          <p:nvSpPr>
            <p:cNvPr id="62491" name="Text Box 94"/>
            <p:cNvSpPr txBox="1">
              <a:spLocks noChangeArrowheads="1"/>
            </p:cNvSpPr>
            <p:nvPr/>
          </p:nvSpPr>
          <p:spPr bwMode="auto">
            <a:xfrm>
              <a:off x="3388" y="2033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2008</a:t>
              </a:r>
              <a:endParaRPr lang="en-US" altLang="zh-CN" sz="2000">
                <a:solidFill>
                  <a:srgbClr val="336600"/>
                </a:solidFill>
              </a:endParaRPr>
            </a:p>
          </p:txBody>
        </p:sp>
        <p:sp>
          <p:nvSpPr>
            <p:cNvPr id="62492" name="Text Box 95"/>
            <p:cNvSpPr txBox="1">
              <a:spLocks noChangeArrowheads="1"/>
            </p:cNvSpPr>
            <p:nvPr/>
          </p:nvSpPr>
          <p:spPr bwMode="auto">
            <a:xfrm>
              <a:off x="3369" y="2276"/>
              <a:ext cx="4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200A</a:t>
              </a:r>
            </a:p>
          </p:txBody>
        </p:sp>
        <p:sp>
          <p:nvSpPr>
            <p:cNvPr id="62493" name="Text Box 96"/>
            <p:cNvSpPr txBox="1">
              <a:spLocks noChangeArrowheads="1"/>
            </p:cNvSpPr>
            <p:nvPr/>
          </p:nvSpPr>
          <p:spPr bwMode="auto">
            <a:xfrm>
              <a:off x="3387" y="1305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2002</a:t>
              </a:r>
            </a:p>
          </p:txBody>
        </p:sp>
        <p:sp>
          <p:nvSpPr>
            <p:cNvPr id="62494" name="Text Box 97"/>
            <p:cNvSpPr txBox="1">
              <a:spLocks noChangeArrowheads="1"/>
            </p:cNvSpPr>
            <p:nvPr/>
          </p:nvSpPr>
          <p:spPr bwMode="auto">
            <a:xfrm>
              <a:off x="3387" y="154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2004</a:t>
              </a:r>
            </a:p>
          </p:txBody>
        </p:sp>
        <p:sp>
          <p:nvSpPr>
            <p:cNvPr id="62495" name="Text Box 98"/>
            <p:cNvSpPr txBox="1">
              <a:spLocks noChangeArrowheads="1"/>
            </p:cNvSpPr>
            <p:nvPr/>
          </p:nvSpPr>
          <p:spPr bwMode="auto">
            <a:xfrm>
              <a:off x="3387" y="1790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2006</a:t>
              </a:r>
            </a:p>
          </p:txBody>
        </p:sp>
        <p:grpSp>
          <p:nvGrpSpPr>
            <p:cNvPr id="3" name="Group 99"/>
            <p:cNvGrpSpPr>
              <a:grpSpLocks/>
            </p:cNvGrpSpPr>
            <p:nvPr/>
          </p:nvGrpSpPr>
          <p:grpSpPr bwMode="auto">
            <a:xfrm>
              <a:off x="3810" y="1308"/>
              <a:ext cx="60" cy="1548"/>
              <a:chOff x="3960" y="1560"/>
              <a:chExt cx="60" cy="1548"/>
            </a:xfrm>
          </p:grpSpPr>
          <p:sp>
            <p:nvSpPr>
              <p:cNvPr id="62518" name="Line 100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19" name="Line 101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20" name="Line 102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21" name="Line 103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22" name="Line 104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23" name="Line 105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24" name="Line 106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107"/>
            <p:cNvGrpSpPr>
              <a:grpSpLocks/>
            </p:cNvGrpSpPr>
            <p:nvPr/>
          </p:nvGrpSpPr>
          <p:grpSpPr bwMode="auto">
            <a:xfrm>
              <a:off x="4938" y="1296"/>
              <a:ext cx="60" cy="1548"/>
              <a:chOff x="3960" y="1560"/>
              <a:chExt cx="60" cy="1548"/>
            </a:xfrm>
          </p:grpSpPr>
          <p:sp>
            <p:nvSpPr>
              <p:cNvPr id="62511" name="Line 108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12" name="Line 109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13" name="Line 110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14" name="Line 111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15" name="Line 112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16" name="Line 113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17" name="Line 114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498" name="Text Box 115"/>
            <p:cNvSpPr txBox="1">
              <a:spLocks noChangeArrowheads="1"/>
            </p:cNvSpPr>
            <p:nvPr/>
          </p:nvSpPr>
          <p:spPr bwMode="auto">
            <a:xfrm>
              <a:off x="4292" y="119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grpSp>
          <p:nvGrpSpPr>
            <p:cNvPr id="5" name="Group 116"/>
            <p:cNvGrpSpPr>
              <a:grpSpLocks/>
            </p:cNvGrpSpPr>
            <p:nvPr/>
          </p:nvGrpSpPr>
          <p:grpSpPr bwMode="auto">
            <a:xfrm>
              <a:off x="4996" y="1053"/>
              <a:ext cx="689" cy="250"/>
              <a:chOff x="4402" y="1437"/>
              <a:chExt cx="689" cy="250"/>
            </a:xfrm>
          </p:grpSpPr>
          <p:sp>
            <p:nvSpPr>
              <p:cNvPr id="62509" name="Line 117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0" name="Text Box 118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50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/>
                  <a:t>变量</a:t>
                </a:r>
                <a:r>
                  <a:rPr lang="en-US" altLang="zh-CN" sz="2000"/>
                  <a:t>a</a:t>
                </a:r>
              </a:p>
            </p:txBody>
          </p:sp>
        </p:grpSp>
        <p:grpSp>
          <p:nvGrpSpPr>
            <p:cNvPr id="6" name="Group 119"/>
            <p:cNvGrpSpPr>
              <a:grpSpLocks/>
            </p:cNvGrpSpPr>
            <p:nvPr/>
          </p:nvGrpSpPr>
          <p:grpSpPr bwMode="auto">
            <a:xfrm>
              <a:off x="4996" y="1262"/>
              <a:ext cx="709" cy="288"/>
              <a:chOff x="4426" y="1886"/>
              <a:chExt cx="709" cy="288"/>
            </a:xfrm>
          </p:grpSpPr>
          <p:sp>
            <p:nvSpPr>
              <p:cNvPr id="62507" name="Line 120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08" name="Text Box 121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6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 </a:t>
                </a:r>
                <a:r>
                  <a:rPr lang="zh-CN" altLang="en-US" sz="2000"/>
                  <a:t>变量</a:t>
                </a:r>
                <a:r>
                  <a:rPr lang="en-US" altLang="zh-CN"/>
                  <a:t>b</a:t>
                </a:r>
                <a:endParaRPr lang="en-US" altLang="zh-CN" sz="2000"/>
              </a:p>
            </p:txBody>
          </p:sp>
        </p:grpSp>
        <p:sp>
          <p:nvSpPr>
            <p:cNvPr id="62501" name="Text Box 122"/>
            <p:cNvSpPr txBox="1">
              <a:spLocks noChangeArrowheads="1"/>
            </p:cNvSpPr>
            <p:nvPr/>
          </p:nvSpPr>
          <p:spPr bwMode="auto">
            <a:xfrm>
              <a:off x="4116" y="906"/>
              <a:ext cx="5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3300"/>
                  </a:solidFill>
                </a:rPr>
                <a:t>(main)</a:t>
              </a:r>
              <a:endParaRPr lang="en-US" altLang="zh-CN" sz="2000">
                <a:solidFill>
                  <a:schemeClr val="accent2"/>
                </a:solidFill>
              </a:endParaRPr>
            </a:p>
          </p:txBody>
        </p:sp>
        <p:sp>
          <p:nvSpPr>
            <p:cNvPr id="62502" name="Text Box 123"/>
            <p:cNvSpPr txBox="1">
              <a:spLocks noChangeArrowheads="1"/>
            </p:cNvSpPr>
            <p:nvPr/>
          </p:nvSpPr>
          <p:spPr bwMode="auto">
            <a:xfrm>
              <a:off x="4304" y="141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FF3300"/>
                  </a:solidFill>
                </a:rPr>
                <a:t>3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grpSp>
          <p:nvGrpSpPr>
            <p:cNvPr id="7" name="Group 137"/>
            <p:cNvGrpSpPr>
              <a:grpSpLocks/>
            </p:cNvGrpSpPr>
            <p:nvPr/>
          </p:nvGrpSpPr>
          <p:grpSpPr bwMode="auto">
            <a:xfrm>
              <a:off x="4996" y="1502"/>
              <a:ext cx="1029" cy="288"/>
              <a:chOff x="4426" y="1886"/>
              <a:chExt cx="1029" cy="288"/>
            </a:xfrm>
          </p:grpSpPr>
          <p:sp>
            <p:nvSpPr>
              <p:cNvPr id="62505" name="Line 138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06" name="Text Box 139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9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 </a:t>
                </a:r>
                <a:r>
                  <a:rPr lang="zh-CN" altLang="en-US" sz="2000"/>
                  <a:t>指针变量</a:t>
                </a:r>
                <a:r>
                  <a:rPr lang="en-US" altLang="zh-CN"/>
                  <a:t>p</a:t>
                </a:r>
                <a:endParaRPr lang="en-US" altLang="zh-CN" sz="2000"/>
              </a:p>
            </p:txBody>
          </p:sp>
        </p:grpSp>
        <p:sp>
          <p:nvSpPr>
            <p:cNvPr id="62504" name="Text Box 140"/>
            <p:cNvSpPr txBox="1">
              <a:spLocks noChangeArrowheads="1"/>
            </p:cNvSpPr>
            <p:nvPr/>
          </p:nvSpPr>
          <p:spPr bwMode="auto">
            <a:xfrm>
              <a:off x="4272" y="1656"/>
              <a:ext cx="30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**</a:t>
              </a:r>
            </a:p>
          </p:txBody>
        </p:sp>
      </p:grpSp>
      <p:sp>
        <p:nvSpPr>
          <p:cNvPr id="175245" name="Text Box 141"/>
          <p:cNvSpPr txBox="1">
            <a:spLocks noChangeArrowheads="1"/>
          </p:cNvSpPr>
          <p:nvPr/>
        </p:nvSpPr>
        <p:spPr bwMode="auto">
          <a:xfrm>
            <a:off x="6122988" y="2552700"/>
            <a:ext cx="858837" cy="45720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200A</a:t>
            </a:r>
          </a:p>
        </p:txBody>
      </p:sp>
      <p:grpSp>
        <p:nvGrpSpPr>
          <p:cNvPr id="8" name="Group 142"/>
          <p:cNvGrpSpPr>
            <a:grpSpLocks/>
          </p:cNvGrpSpPr>
          <p:nvPr/>
        </p:nvGrpSpPr>
        <p:grpSpPr bwMode="auto">
          <a:xfrm>
            <a:off x="927100" y="1041400"/>
            <a:ext cx="2768600" cy="5073650"/>
            <a:chOff x="584" y="656"/>
            <a:chExt cx="1744" cy="3196"/>
          </a:xfrm>
        </p:grpSpPr>
        <p:sp>
          <p:nvSpPr>
            <p:cNvPr id="62473" name="Text Box 143"/>
            <p:cNvSpPr txBox="1">
              <a:spLocks noChangeArrowheads="1"/>
            </p:cNvSpPr>
            <p:nvPr/>
          </p:nvSpPr>
          <p:spPr bwMode="auto">
            <a:xfrm>
              <a:off x="584" y="2160"/>
              <a:ext cx="1520" cy="16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</a:rPr>
                <a:t>int *</a:t>
              </a:r>
              <a:r>
                <a:rPr lang="en-US" altLang="zh-CN"/>
                <a:t>f3(int x,int y)</a:t>
              </a:r>
            </a:p>
            <a:p>
              <a:r>
                <a:rPr lang="en-US" altLang="zh-CN"/>
                <a:t>{</a:t>
              </a:r>
            </a:p>
            <a:p>
              <a:r>
                <a:rPr lang="en-US" altLang="zh-CN"/>
                <a:t>    if(x&gt;y)</a:t>
              </a:r>
            </a:p>
            <a:p>
              <a:r>
                <a:rPr lang="en-US" altLang="zh-CN"/>
                <a:t>	return &amp;x;</a:t>
              </a:r>
            </a:p>
            <a:p>
              <a:r>
                <a:rPr lang="en-US" altLang="zh-CN"/>
                <a:t>    else</a:t>
              </a:r>
            </a:p>
            <a:p>
              <a:r>
                <a:rPr lang="en-US" altLang="zh-CN"/>
                <a:t>	return &amp;y;</a:t>
              </a:r>
            </a:p>
            <a:p>
              <a:r>
                <a:rPr lang="en-US" altLang="zh-CN"/>
                <a:t>}</a:t>
              </a:r>
            </a:p>
          </p:txBody>
        </p:sp>
        <p:sp>
          <p:nvSpPr>
            <p:cNvPr id="62474" name="Text Box 144"/>
            <p:cNvSpPr txBox="1">
              <a:spLocks noChangeArrowheads="1"/>
            </p:cNvSpPr>
            <p:nvPr/>
          </p:nvSpPr>
          <p:spPr bwMode="auto">
            <a:xfrm>
              <a:off x="588" y="656"/>
              <a:ext cx="1740" cy="1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main()</a:t>
              </a:r>
            </a:p>
            <a:p>
              <a:r>
                <a:rPr lang="en-US" altLang="zh-CN"/>
                <a:t>{   int a=2,b=3;</a:t>
              </a:r>
            </a:p>
            <a:p>
              <a:r>
                <a:rPr lang="en-US" altLang="zh-CN"/>
                <a:t>    int *p;</a:t>
              </a:r>
            </a:p>
            <a:p>
              <a:r>
                <a:rPr lang="en-US" altLang="zh-CN"/>
                <a:t>    p=f3(a,b);</a:t>
              </a:r>
            </a:p>
            <a:p>
              <a:r>
                <a:rPr lang="en-US" altLang="zh-CN"/>
                <a:t>    printf("%d\n",*p);</a:t>
              </a:r>
            </a:p>
            <a:p>
              <a:r>
                <a:rPr lang="en-US" altLang="zh-CN"/>
                <a:t>}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78" grpId="0" animBg="1" autoUpdateAnimBg="0"/>
      <p:bldP spid="175245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>
          <a:xfrm>
            <a:off x="0" y="420688"/>
            <a:ext cx="8829675" cy="29718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accent1"/>
                </a:solidFill>
              </a:rPr>
              <a:t>8.7</a:t>
            </a:r>
            <a:r>
              <a:rPr lang="en-US" altLang="zh-CN" smtClean="0"/>
              <a:t>  </a:t>
            </a:r>
            <a:r>
              <a:rPr lang="zh-CN" altLang="en-US" smtClean="0"/>
              <a:t>指针数组和多级指针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mtClean="0"/>
              <a:t>用于处理二维数组或多个字符串</a:t>
            </a:r>
          </a:p>
          <a:p>
            <a:pPr lvl="1" eaLnBrk="1" hangingPunct="1"/>
            <a:r>
              <a:rPr lang="zh-CN" altLang="en-US" smtClean="0"/>
              <a:t>指针数组</a:t>
            </a:r>
          </a:p>
          <a:p>
            <a:pPr lvl="2" eaLnBrk="1" hangingPunct="1"/>
            <a:r>
              <a:rPr lang="zh-CN" altLang="en-US" smtClean="0"/>
              <a:t>定义：数组中的元素为指针变量</a:t>
            </a:r>
          </a:p>
          <a:p>
            <a:pPr lvl="2" eaLnBrk="1" hangingPunct="1"/>
            <a:r>
              <a:rPr lang="zh-CN" altLang="en-US" smtClean="0"/>
              <a:t>定义形式：</a:t>
            </a:r>
            <a:r>
              <a:rPr lang="en-US" altLang="zh-CN" smtClean="0"/>
              <a:t>[</a:t>
            </a:r>
            <a:r>
              <a:rPr lang="zh-CN" altLang="en-US" smtClean="0">
                <a:solidFill>
                  <a:schemeClr val="tx2"/>
                </a:solidFill>
              </a:rPr>
              <a:t>存储类型</a:t>
            </a:r>
            <a:r>
              <a:rPr lang="en-US" altLang="zh-CN" smtClean="0"/>
              <a:t>]</a:t>
            </a:r>
            <a:r>
              <a:rPr lang="en-US" altLang="zh-CN" smtClean="0">
                <a:solidFill>
                  <a:schemeClr val="tx2"/>
                </a:solidFill>
              </a:rPr>
              <a:t> </a:t>
            </a:r>
            <a:r>
              <a:rPr lang="zh-CN" altLang="en-US" smtClean="0">
                <a:solidFill>
                  <a:schemeClr val="tx2"/>
                </a:solidFill>
              </a:rPr>
              <a:t>数据类型 *数组名</a:t>
            </a:r>
            <a:r>
              <a:rPr lang="en-US" altLang="zh-CN" smtClean="0">
                <a:solidFill>
                  <a:schemeClr val="tx2"/>
                </a:solidFill>
              </a:rPr>
              <a:t>[</a:t>
            </a:r>
            <a:r>
              <a:rPr lang="zh-CN" altLang="en-US" smtClean="0">
                <a:solidFill>
                  <a:schemeClr val="tx2"/>
                </a:solidFill>
              </a:rPr>
              <a:t>数组长度说明</a:t>
            </a:r>
            <a:r>
              <a:rPr lang="en-US" altLang="zh-CN" smtClean="0">
                <a:solidFill>
                  <a:schemeClr val="tx2"/>
                </a:solidFill>
              </a:rPr>
              <a:t>]</a:t>
            </a:r>
            <a:r>
              <a:rPr lang="zh-CN" altLang="en-US" smtClean="0">
                <a:solidFill>
                  <a:schemeClr val="tx2"/>
                </a:solidFill>
              </a:rPr>
              <a:t>；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mtClean="0"/>
              <a:t>例   </a:t>
            </a:r>
            <a:r>
              <a:rPr lang="en-US" altLang="zh-CN" smtClean="0"/>
              <a:t>int  *p[4];</a:t>
            </a:r>
          </a:p>
        </p:txBody>
      </p:sp>
      <p:sp>
        <p:nvSpPr>
          <p:cNvPr id="43011" name="AutoShape 3"/>
          <p:cNvSpPr>
            <a:spLocks noChangeArrowheads="1"/>
          </p:cNvSpPr>
          <p:nvPr/>
        </p:nvSpPr>
        <p:spPr bwMode="auto">
          <a:xfrm>
            <a:off x="3529013" y="3562350"/>
            <a:ext cx="3876675" cy="495300"/>
          </a:xfrm>
          <a:prstGeom prst="wedgeRectCallout">
            <a:avLst>
              <a:gd name="adj1" fmla="val -12778"/>
              <a:gd name="adj2" fmla="val -203204"/>
            </a:avLst>
          </a:prstGeom>
          <a:solidFill>
            <a:srgbClr val="FFF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>
                <a:ea typeface="隶书" pitchFamily="49" charset="-122"/>
              </a:rPr>
              <a:t>指针所指向变量的数据类型</a:t>
            </a:r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2633663" y="3562350"/>
            <a:ext cx="2962275" cy="495300"/>
          </a:xfrm>
          <a:prstGeom prst="wedgeRectCallout">
            <a:avLst>
              <a:gd name="adj1" fmla="val -16722"/>
              <a:gd name="adj2" fmla="val -207051"/>
            </a:avLst>
          </a:prstGeom>
          <a:solidFill>
            <a:srgbClr val="FFF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>
                <a:ea typeface="隶书" pitchFamily="49" charset="-122"/>
              </a:rPr>
              <a:t>指针本身的存储类型</a:t>
            </a:r>
          </a:p>
        </p:txBody>
      </p:sp>
      <p:sp>
        <p:nvSpPr>
          <p:cNvPr id="43013" name="AutoShape 5"/>
          <p:cNvSpPr>
            <a:spLocks noChangeArrowheads="1"/>
          </p:cNvSpPr>
          <p:nvPr/>
        </p:nvSpPr>
        <p:spPr bwMode="auto">
          <a:xfrm>
            <a:off x="1608138" y="3676650"/>
            <a:ext cx="3603625" cy="495300"/>
          </a:xfrm>
          <a:prstGeom prst="wedgeRectCallout">
            <a:avLst>
              <a:gd name="adj1" fmla="val -22597"/>
              <a:gd name="adj2" fmla="val -122435"/>
            </a:avLst>
          </a:prstGeom>
          <a:solidFill>
            <a:srgbClr val="FFF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区分</a:t>
            </a:r>
            <a:r>
              <a:rPr lang="en-US" altLang="zh-CN">
                <a:ea typeface="隶书" pitchFamily="49" charset="-122"/>
              </a:rPr>
              <a:t>int  *p[4]</a:t>
            </a:r>
            <a:r>
              <a:rPr lang="zh-CN" altLang="zh-CN">
                <a:latin typeface="隶书" pitchFamily="49" charset="-122"/>
                <a:ea typeface="隶书" pitchFamily="49" charset="-122"/>
              </a:rPr>
              <a:t>与</a:t>
            </a:r>
            <a:r>
              <a:rPr lang="en-US" altLang="zh-CN">
                <a:ea typeface="隶书" pitchFamily="49" charset="-122"/>
              </a:rPr>
              <a:t>int  (*p)[4]</a:t>
            </a:r>
            <a:endParaRPr lang="en-US" altLang="zh-CN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3333750"/>
            <a:ext cx="88296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ea typeface="隶书" pitchFamily="49" charset="-122"/>
              </a:rPr>
              <a:t>指针数组赋值与初始化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865188" y="3722688"/>
            <a:ext cx="7488237" cy="2830512"/>
            <a:chOff x="545" y="2345"/>
            <a:chExt cx="4717" cy="1783"/>
          </a:xfrm>
        </p:grpSpPr>
        <p:sp>
          <p:nvSpPr>
            <p:cNvPr id="63526" name="Text Box 7"/>
            <p:cNvSpPr txBox="1">
              <a:spLocks noChangeArrowheads="1"/>
            </p:cNvSpPr>
            <p:nvPr/>
          </p:nvSpPr>
          <p:spPr bwMode="auto">
            <a:xfrm>
              <a:off x="545" y="2400"/>
              <a:ext cx="1783" cy="1692"/>
            </a:xfrm>
            <a:prstGeom prst="rect">
              <a:avLst/>
            </a:prstGeom>
            <a:solidFill>
              <a:srgbClr val="E1FFF7"/>
            </a:solidFill>
            <a:ln w="381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赋值</a:t>
              </a:r>
              <a:r>
                <a:rPr lang="en-US" altLang="zh-CN"/>
                <a:t>:</a:t>
              </a:r>
            </a:p>
            <a:p>
              <a:r>
                <a:rPr lang="en-US" altLang="zh-CN"/>
                <a:t>main()</a:t>
              </a:r>
            </a:p>
            <a:p>
              <a:r>
                <a:rPr lang="en-US" altLang="zh-CN"/>
                <a:t>{   int b[2][3],*pb[2];</a:t>
              </a:r>
            </a:p>
            <a:p>
              <a:r>
                <a:rPr lang="en-US" altLang="zh-CN"/>
                <a:t>     </a:t>
              </a:r>
              <a:r>
                <a:rPr lang="en-US" altLang="zh-CN">
                  <a:solidFill>
                    <a:srgbClr val="0000FF"/>
                  </a:solidFill>
                </a:rPr>
                <a:t>pb[0]=b[0];</a:t>
              </a:r>
            </a:p>
            <a:p>
              <a:r>
                <a:rPr lang="en-US" altLang="zh-CN">
                  <a:solidFill>
                    <a:srgbClr val="0000FF"/>
                  </a:solidFill>
                </a:rPr>
                <a:t>     pb[1]=b[1];</a:t>
              </a:r>
            </a:p>
            <a:p>
              <a:r>
                <a:rPr lang="en-US" altLang="zh-CN"/>
                <a:t>     ……..</a:t>
              </a:r>
            </a:p>
            <a:p>
              <a:r>
                <a:rPr lang="en-US" altLang="zh-CN"/>
                <a:t>}</a:t>
              </a:r>
            </a:p>
          </p:txBody>
        </p:sp>
        <p:grpSp>
          <p:nvGrpSpPr>
            <p:cNvPr id="3" name="Group 35"/>
            <p:cNvGrpSpPr>
              <a:grpSpLocks/>
            </p:cNvGrpSpPr>
            <p:nvPr/>
          </p:nvGrpSpPr>
          <p:grpSpPr bwMode="auto">
            <a:xfrm>
              <a:off x="2310" y="2345"/>
              <a:ext cx="2952" cy="1783"/>
              <a:chOff x="2310" y="2345"/>
              <a:chExt cx="2952" cy="1783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2310" y="2345"/>
                <a:ext cx="1428" cy="694"/>
                <a:chOff x="1283" y="1239"/>
                <a:chExt cx="1428" cy="694"/>
              </a:xfrm>
            </p:grpSpPr>
            <p:sp>
              <p:nvSpPr>
                <p:cNvPr id="63550" name="Rectangle 9"/>
                <p:cNvSpPr>
                  <a:spLocks noChangeArrowheads="1"/>
                </p:cNvSpPr>
                <p:nvPr/>
              </p:nvSpPr>
              <p:spPr bwMode="auto">
                <a:xfrm>
                  <a:off x="1722" y="1455"/>
                  <a:ext cx="989" cy="47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51" name="Line 10"/>
                <p:cNvSpPr>
                  <a:spLocks noChangeShapeType="1"/>
                </p:cNvSpPr>
                <p:nvPr/>
              </p:nvSpPr>
              <p:spPr bwMode="auto">
                <a:xfrm>
                  <a:off x="1722" y="1689"/>
                  <a:ext cx="97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5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97" y="1239"/>
                  <a:ext cx="79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/>
                    <a:t>int  *pb[2]</a:t>
                  </a:r>
                </a:p>
              </p:txBody>
            </p:sp>
            <p:sp>
              <p:nvSpPr>
                <p:cNvPr id="6355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283" y="1461"/>
                  <a:ext cx="46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/>
                    <a:t>pb[0]</a:t>
                  </a:r>
                </a:p>
              </p:txBody>
            </p:sp>
            <p:sp>
              <p:nvSpPr>
                <p:cNvPr id="6355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283" y="1668"/>
                  <a:ext cx="46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/>
                    <a:t>pb[1]</a:t>
                  </a:r>
                </a:p>
              </p:txBody>
            </p:sp>
          </p:grpSp>
          <p:grpSp>
            <p:nvGrpSpPr>
              <p:cNvPr id="5" name="Group 14"/>
              <p:cNvGrpSpPr>
                <a:grpSpLocks/>
              </p:cNvGrpSpPr>
              <p:nvPr/>
            </p:nvGrpSpPr>
            <p:grpSpPr bwMode="auto">
              <a:xfrm>
                <a:off x="4362" y="2378"/>
                <a:ext cx="900" cy="1750"/>
                <a:chOff x="3390" y="1105"/>
                <a:chExt cx="900" cy="1750"/>
              </a:xfrm>
            </p:grpSpPr>
            <p:grpSp>
              <p:nvGrpSpPr>
                <p:cNvPr id="6" name="Group 15"/>
                <p:cNvGrpSpPr>
                  <a:grpSpLocks/>
                </p:cNvGrpSpPr>
                <p:nvPr/>
              </p:nvGrpSpPr>
              <p:grpSpPr bwMode="auto">
                <a:xfrm>
                  <a:off x="3390" y="1355"/>
                  <a:ext cx="900" cy="1500"/>
                  <a:chOff x="3512" y="1233"/>
                  <a:chExt cx="900" cy="2000"/>
                </a:xfrm>
              </p:grpSpPr>
              <p:sp>
                <p:nvSpPr>
                  <p:cNvPr id="63544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3523" y="1233"/>
                    <a:ext cx="889" cy="200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45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512" y="1567"/>
                    <a:ext cx="8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46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3512" y="1902"/>
                    <a:ext cx="8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47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512" y="2237"/>
                    <a:ext cx="8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48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12" y="2561"/>
                    <a:ext cx="889" cy="1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49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3512" y="2907"/>
                    <a:ext cx="8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354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498" y="1105"/>
                  <a:ext cx="7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/>
                    <a:t>int b[2][3]</a:t>
                  </a:r>
                </a:p>
              </p:txBody>
            </p:sp>
          </p:grpSp>
          <p:sp>
            <p:nvSpPr>
              <p:cNvPr id="63530" name="Line 23"/>
              <p:cNvSpPr>
                <a:spLocks noChangeShapeType="1"/>
              </p:cNvSpPr>
              <p:nvPr/>
            </p:nvSpPr>
            <p:spPr bwMode="auto">
              <a:xfrm flipV="1">
                <a:off x="3750" y="2716"/>
                <a:ext cx="622" cy="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" name="Group 24"/>
              <p:cNvGrpSpPr>
                <a:grpSpLocks/>
              </p:cNvGrpSpPr>
              <p:nvPr/>
            </p:nvGrpSpPr>
            <p:grpSpPr bwMode="auto">
              <a:xfrm>
                <a:off x="3739" y="2906"/>
                <a:ext cx="634" cy="600"/>
                <a:chOff x="2767" y="1633"/>
                <a:chExt cx="634" cy="600"/>
              </a:xfrm>
            </p:grpSpPr>
            <p:sp>
              <p:nvSpPr>
                <p:cNvPr id="63539" name="Line 25"/>
                <p:cNvSpPr>
                  <a:spLocks noChangeShapeType="1"/>
                </p:cNvSpPr>
                <p:nvPr/>
              </p:nvSpPr>
              <p:spPr bwMode="auto">
                <a:xfrm>
                  <a:off x="2767" y="1633"/>
                  <a:ext cx="256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40" name="Line 26"/>
                <p:cNvSpPr>
                  <a:spLocks noChangeShapeType="1"/>
                </p:cNvSpPr>
                <p:nvPr/>
              </p:nvSpPr>
              <p:spPr bwMode="auto">
                <a:xfrm>
                  <a:off x="3034" y="1644"/>
                  <a:ext cx="0" cy="589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41" name="Line 27"/>
                <p:cNvSpPr>
                  <a:spLocks noChangeShapeType="1"/>
                </p:cNvSpPr>
                <p:nvPr/>
              </p:nvSpPr>
              <p:spPr bwMode="auto">
                <a:xfrm>
                  <a:off x="3034" y="2233"/>
                  <a:ext cx="367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28"/>
              <p:cNvGrpSpPr>
                <a:grpSpLocks/>
              </p:cNvGrpSpPr>
              <p:nvPr/>
            </p:nvGrpSpPr>
            <p:grpSpPr bwMode="auto">
              <a:xfrm>
                <a:off x="4716" y="2623"/>
                <a:ext cx="196" cy="1496"/>
                <a:chOff x="3744" y="1350"/>
                <a:chExt cx="196" cy="1496"/>
              </a:xfrm>
            </p:grpSpPr>
            <p:sp>
              <p:nvSpPr>
                <p:cNvPr id="63533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744" y="1350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rgbClr val="0000FF"/>
                      </a:solidFill>
                    </a:rPr>
                    <a:t>1</a:t>
                  </a:r>
                </a:p>
              </p:txBody>
            </p:sp>
            <p:sp>
              <p:nvSpPr>
                <p:cNvPr id="6353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744" y="1600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rgbClr val="0000FF"/>
                      </a:solidFill>
                    </a:rPr>
                    <a:t>2</a:t>
                  </a:r>
                </a:p>
              </p:txBody>
            </p:sp>
            <p:sp>
              <p:nvSpPr>
                <p:cNvPr id="6353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744" y="1849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rgbClr val="0000FF"/>
                      </a:solidFill>
                    </a:rPr>
                    <a:t>3</a:t>
                  </a:r>
                </a:p>
              </p:txBody>
            </p:sp>
            <p:sp>
              <p:nvSpPr>
                <p:cNvPr id="6353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744" y="2098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rgbClr val="0000FF"/>
                      </a:solidFill>
                    </a:rPr>
                    <a:t>2</a:t>
                  </a:r>
                </a:p>
              </p:txBody>
            </p:sp>
            <p:sp>
              <p:nvSpPr>
                <p:cNvPr id="6353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744" y="2347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rgbClr val="0000FF"/>
                      </a:solidFill>
                    </a:rPr>
                    <a:t>4</a:t>
                  </a:r>
                </a:p>
              </p:txBody>
            </p:sp>
            <p:sp>
              <p:nvSpPr>
                <p:cNvPr id="6353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744" y="2596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rgbClr val="0000FF"/>
                      </a:solidFill>
                    </a:rPr>
                    <a:t>6</a:t>
                  </a:r>
                </a:p>
              </p:txBody>
            </p:sp>
          </p:grpSp>
        </p:grpSp>
      </p:grpSp>
      <p:grpSp>
        <p:nvGrpSpPr>
          <p:cNvPr id="9" name="Group 71"/>
          <p:cNvGrpSpPr>
            <a:grpSpLocks/>
          </p:cNvGrpSpPr>
          <p:nvPr/>
        </p:nvGrpSpPr>
        <p:grpSpPr bwMode="auto">
          <a:xfrm>
            <a:off x="296863" y="3852863"/>
            <a:ext cx="8631237" cy="2830512"/>
            <a:chOff x="149" y="2388"/>
            <a:chExt cx="5437" cy="1783"/>
          </a:xfrm>
        </p:grpSpPr>
        <p:sp>
          <p:nvSpPr>
            <p:cNvPr id="63497" name="Text Box 36"/>
            <p:cNvSpPr txBox="1">
              <a:spLocks noChangeArrowheads="1"/>
            </p:cNvSpPr>
            <p:nvPr/>
          </p:nvSpPr>
          <p:spPr bwMode="auto">
            <a:xfrm>
              <a:off x="149" y="2688"/>
              <a:ext cx="2715" cy="1232"/>
            </a:xfrm>
            <a:prstGeom prst="rect">
              <a:avLst/>
            </a:prstGeom>
            <a:solidFill>
              <a:srgbClr val="E1FFF7"/>
            </a:solidFill>
            <a:ln w="381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初始化</a:t>
              </a:r>
              <a:r>
                <a:rPr lang="en-US" altLang="zh-CN"/>
                <a:t>:</a:t>
              </a:r>
            </a:p>
            <a:p>
              <a:r>
                <a:rPr lang="en-US" altLang="zh-CN"/>
                <a:t>main()</a:t>
              </a:r>
            </a:p>
            <a:p>
              <a:r>
                <a:rPr lang="en-US" altLang="zh-CN"/>
                <a:t>{   int b[2][3],</a:t>
              </a:r>
              <a:r>
                <a:rPr lang="en-US" altLang="zh-CN">
                  <a:solidFill>
                    <a:srgbClr val="0000FF"/>
                  </a:solidFill>
                </a:rPr>
                <a:t>*pb[ ]={b[0],b[1]}</a:t>
              </a:r>
              <a:r>
                <a:rPr lang="en-US" altLang="zh-CN"/>
                <a:t>;</a:t>
              </a:r>
            </a:p>
            <a:p>
              <a:r>
                <a:rPr lang="en-US" altLang="zh-CN"/>
                <a:t>     ……..</a:t>
              </a:r>
            </a:p>
            <a:p>
              <a:r>
                <a:rPr lang="en-US" altLang="zh-CN"/>
                <a:t>}</a:t>
              </a:r>
            </a:p>
          </p:txBody>
        </p:sp>
        <p:grpSp>
          <p:nvGrpSpPr>
            <p:cNvPr id="10" name="Group 70"/>
            <p:cNvGrpSpPr>
              <a:grpSpLocks/>
            </p:cNvGrpSpPr>
            <p:nvPr/>
          </p:nvGrpSpPr>
          <p:grpSpPr bwMode="auto">
            <a:xfrm>
              <a:off x="3018" y="2388"/>
              <a:ext cx="2568" cy="1783"/>
              <a:chOff x="3894" y="180"/>
              <a:chExt cx="2568" cy="1783"/>
            </a:xfrm>
          </p:grpSpPr>
          <p:grpSp>
            <p:nvGrpSpPr>
              <p:cNvPr id="11" name="Group 69"/>
              <p:cNvGrpSpPr>
                <a:grpSpLocks/>
              </p:cNvGrpSpPr>
              <p:nvPr/>
            </p:nvGrpSpPr>
            <p:grpSpPr bwMode="auto">
              <a:xfrm>
                <a:off x="4297" y="396"/>
                <a:ext cx="641" cy="478"/>
                <a:chOff x="3949" y="396"/>
                <a:chExt cx="989" cy="478"/>
              </a:xfrm>
            </p:grpSpPr>
            <p:sp>
              <p:nvSpPr>
                <p:cNvPr id="63524" name="Rectangle 42"/>
                <p:cNvSpPr>
                  <a:spLocks noChangeArrowheads="1"/>
                </p:cNvSpPr>
                <p:nvPr/>
              </p:nvSpPr>
              <p:spPr bwMode="auto">
                <a:xfrm>
                  <a:off x="3949" y="396"/>
                  <a:ext cx="989" cy="47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25" name="Line 43"/>
                <p:cNvSpPr>
                  <a:spLocks noChangeShapeType="1"/>
                </p:cNvSpPr>
                <p:nvPr/>
              </p:nvSpPr>
              <p:spPr bwMode="auto">
                <a:xfrm>
                  <a:off x="3949" y="630"/>
                  <a:ext cx="97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3500" name="Text Box 44"/>
              <p:cNvSpPr txBox="1">
                <a:spLocks noChangeArrowheads="1"/>
              </p:cNvSpPr>
              <p:nvPr/>
            </p:nvSpPr>
            <p:spPr bwMode="auto">
              <a:xfrm>
                <a:off x="4312" y="180"/>
                <a:ext cx="79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int  *pb[2]</a:t>
                </a:r>
              </a:p>
            </p:txBody>
          </p:sp>
          <p:sp>
            <p:nvSpPr>
              <p:cNvPr id="63501" name="Text Box 45"/>
              <p:cNvSpPr txBox="1">
                <a:spLocks noChangeArrowheads="1"/>
              </p:cNvSpPr>
              <p:nvPr/>
            </p:nvSpPr>
            <p:spPr bwMode="auto">
              <a:xfrm>
                <a:off x="3894" y="402"/>
                <a:ext cx="46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pb[0]</a:t>
                </a:r>
              </a:p>
            </p:txBody>
          </p:sp>
          <p:sp>
            <p:nvSpPr>
              <p:cNvPr id="63502" name="Text Box 46"/>
              <p:cNvSpPr txBox="1">
                <a:spLocks noChangeArrowheads="1"/>
              </p:cNvSpPr>
              <p:nvPr/>
            </p:nvSpPr>
            <p:spPr bwMode="auto">
              <a:xfrm>
                <a:off x="3894" y="609"/>
                <a:ext cx="46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pb[1]</a:t>
                </a:r>
              </a:p>
            </p:txBody>
          </p:sp>
          <p:grpSp>
            <p:nvGrpSpPr>
              <p:cNvPr id="12" name="Group 47"/>
              <p:cNvGrpSpPr>
                <a:grpSpLocks/>
              </p:cNvGrpSpPr>
              <p:nvPr/>
            </p:nvGrpSpPr>
            <p:grpSpPr bwMode="auto">
              <a:xfrm>
                <a:off x="5562" y="213"/>
                <a:ext cx="900" cy="1750"/>
                <a:chOff x="3390" y="1105"/>
                <a:chExt cx="900" cy="1750"/>
              </a:xfrm>
            </p:grpSpPr>
            <p:grpSp>
              <p:nvGrpSpPr>
                <p:cNvPr id="13" name="Group 48"/>
                <p:cNvGrpSpPr>
                  <a:grpSpLocks/>
                </p:cNvGrpSpPr>
                <p:nvPr/>
              </p:nvGrpSpPr>
              <p:grpSpPr bwMode="auto">
                <a:xfrm>
                  <a:off x="3390" y="1355"/>
                  <a:ext cx="900" cy="1500"/>
                  <a:chOff x="3512" y="1233"/>
                  <a:chExt cx="900" cy="2000"/>
                </a:xfrm>
              </p:grpSpPr>
              <p:sp>
                <p:nvSpPr>
                  <p:cNvPr id="63518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523" y="1233"/>
                    <a:ext cx="889" cy="200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19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512" y="1567"/>
                    <a:ext cx="8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20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3512" y="1902"/>
                    <a:ext cx="8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21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512" y="2237"/>
                    <a:ext cx="8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22" name="Line 5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12" y="2561"/>
                    <a:ext cx="889" cy="1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23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512" y="2907"/>
                    <a:ext cx="8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3517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498" y="1105"/>
                  <a:ext cx="7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/>
                    <a:t>int b[2][3]</a:t>
                  </a:r>
                </a:p>
              </p:txBody>
            </p:sp>
          </p:grpSp>
          <p:sp>
            <p:nvSpPr>
              <p:cNvPr id="63504" name="Line 56"/>
              <p:cNvSpPr>
                <a:spLocks noChangeShapeType="1"/>
              </p:cNvSpPr>
              <p:nvPr/>
            </p:nvSpPr>
            <p:spPr bwMode="auto">
              <a:xfrm flipV="1">
                <a:off x="4950" y="551"/>
                <a:ext cx="622" cy="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" name="Group 57"/>
              <p:cNvGrpSpPr>
                <a:grpSpLocks/>
              </p:cNvGrpSpPr>
              <p:nvPr/>
            </p:nvGrpSpPr>
            <p:grpSpPr bwMode="auto">
              <a:xfrm>
                <a:off x="4939" y="741"/>
                <a:ext cx="634" cy="600"/>
                <a:chOff x="2767" y="1633"/>
                <a:chExt cx="634" cy="600"/>
              </a:xfrm>
            </p:grpSpPr>
            <p:sp>
              <p:nvSpPr>
                <p:cNvPr id="63513" name="Line 58"/>
                <p:cNvSpPr>
                  <a:spLocks noChangeShapeType="1"/>
                </p:cNvSpPr>
                <p:nvPr/>
              </p:nvSpPr>
              <p:spPr bwMode="auto">
                <a:xfrm>
                  <a:off x="2767" y="1633"/>
                  <a:ext cx="256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14" name="Line 59"/>
                <p:cNvSpPr>
                  <a:spLocks noChangeShapeType="1"/>
                </p:cNvSpPr>
                <p:nvPr/>
              </p:nvSpPr>
              <p:spPr bwMode="auto">
                <a:xfrm>
                  <a:off x="3034" y="1644"/>
                  <a:ext cx="0" cy="589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15" name="Line 60"/>
                <p:cNvSpPr>
                  <a:spLocks noChangeShapeType="1"/>
                </p:cNvSpPr>
                <p:nvPr/>
              </p:nvSpPr>
              <p:spPr bwMode="auto">
                <a:xfrm>
                  <a:off x="3034" y="2233"/>
                  <a:ext cx="367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61"/>
              <p:cNvGrpSpPr>
                <a:grpSpLocks/>
              </p:cNvGrpSpPr>
              <p:nvPr/>
            </p:nvGrpSpPr>
            <p:grpSpPr bwMode="auto">
              <a:xfrm>
                <a:off x="5916" y="458"/>
                <a:ext cx="196" cy="1496"/>
                <a:chOff x="3744" y="1350"/>
                <a:chExt cx="196" cy="1496"/>
              </a:xfrm>
            </p:grpSpPr>
            <p:sp>
              <p:nvSpPr>
                <p:cNvPr id="6350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3744" y="1350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rgbClr val="0000FF"/>
                      </a:solidFill>
                    </a:rPr>
                    <a:t>1</a:t>
                  </a:r>
                </a:p>
              </p:txBody>
            </p:sp>
            <p:sp>
              <p:nvSpPr>
                <p:cNvPr id="63508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3744" y="1600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rgbClr val="0000FF"/>
                      </a:solidFill>
                    </a:rPr>
                    <a:t>2</a:t>
                  </a:r>
                </a:p>
              </p:txBody>
            </p:sp>
            <p:sp>
              <p:nvSpPr>
                <p:cNvPr id="63509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3744" y="1849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rgbClr val="0000FF"/>
                      </a:solidFill>
                    </a:rPr>
                    <a:t>3</a:t>
                  </a:r>
                </a:p>
              </p:txBody>
            </p:sp>
            <p:sp>
              <p:nvSpPr>
                <p:cNvPr id="63510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3744" y="2098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rgbClr val="0000FF"/>
                      </a:solidFill>
                    </a:rPr>
                    <a:t>2</a:t>
                  </a:r>
                </a:p>
              </p:txBody>
            </p:sp>
            <p:sp>
              <p:nvSpPr>
                <p:cNvPr id="63511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3744" y="2347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rgbClr val="0000FF"/>
                      </a:solidFill>
                    </a:rPr>
                    <a:t>4</a:t>
                  </a:r>
                </a:p>
              </p:txBody>
            </p:sp>
            <p:sp>
              <p:nvSpPr>
                <p:cNvPr id="63512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3744" y="2596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rgbClr val="0000FF"/>
                      </a:solidFill>
                    </a:rPr>
                    <a:t>6</a:t>
                  </a:r>
                </a:p>
              </p:txBody>
            </p:sp>
          </p:grp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uild="p" bldLvl="5" autoUpdateAnimBg="0"/>
      <p:bldP spid="43011" grpId="0" animBg="1" autoUpdateAnimBg="0"/>
      <p:bldP spid="43012" grpId="0" animBg="1" autoUpdateAnimBg="0"/>
      <p:bldP spid="43013" grpId="0" animBg="1" autoUpdateAnimBg="0"/>
      <p:bldP spid="43014" grpId="0" build="p" bldLvl="5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89"/>
          <p:cNvSpPr>
            <a:spLocks noChangeArrowheads="1"/>
          </p:cNvSpPr>
          <p:nvPr/>
        </p:nvSpPr>
        <p:spPr bwMode="auto">
          <a:xfrm>
            <a:off x="0" y="285750"/>
            <a:ext cx="88296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ea typeface="隶书" pitchFamily="49" charset="-122"/>
              </a:rPr>
              <a:t>指针数组赋值与初始化</a:t>
            </a:r>
          </a:p>
        </p:txBody>
      </p:sp>
      <p:grpSp>
        <p:nvGrpSpPr>
          <p:cNvPr id="2" name="Group 127"/>
          <p:cNvGrpSpPr>
            <a:grpSpLocks/>
          </p:cNvGrpSpPr>
          <p:nvPr/>
        </p:nvGrpSpPr>
        <p:grpSpPr bwMode="auto">
          <a:xfrm>
            <a:off x="514350" y="812800"/>
            <a:ext cx="7902575" cy="5626100"/>
            <a:chOff x="324" y="512"/>
            <a:chExt cx="4978" cy="3544"/>
          </a:xfrm>
        </p:grpSpPr>
        <p:grpSp>
          <p:nvGrpSpPr>
            <p:cNvPr id="3" name="Group 87"/>
            <p:cNvGrpSpPr>
              <a:grpSpLocks/>
            </p:cNvGrpSpPr>
            <p:nvPr/>
          </p:nvGrpSpPr>
          <p:grpSpPr bwMode="auto">
            <a:xfrm>
              <a:off x="1121" y="2840"/>
              <a:ext cx="3127" cy="1216"/>
              <a:chOff x="2393" y="416"/>
              <a:chExt cx="3127" cy="1216"/>
            </a:xfrm>
          </p:grpSpPr>
          <p:sp>
            <p:nvSpPr>
              <p:cNvPr id="64558" name="Rectangle 34"/>
              <p:cNvSpPr>
                <a:spLocks noChangeArrowheads="1"/>
              </p:cNvSpPr>
              <p:nvPr/>
            </p:nvSpPr>
            <p:spPr bwMode="auto">
              <a:xfrm>
                <a:off x="2740" y="484"/>
                <a:ext cx="633" cy="11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59" name="Line 35"/>
              <p:cNvSpPr>
                <a:spLocks noChangeShapeType="1"/>
              </p:cNvSpPr>
              <p:nvPr/>
            </p:nvSpPr>
            <p:spPr bwMode="auto">
              <a:xfrm>
                <a:off x="2740" y="1050"/>
                <a:ext cx="6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60" name="Line 36"/>
              <p:cNvSpPr>
                <a:spLocks noChangeShapeType="1"/>
              </p:cNvSpPr>
              <p:nvPr/>
            </p:nvSpPr>
            <p:spPr bwMode="auto">
              <a:xfrm>
                <a:off x="2740" y="773"/>
                <a:ext cx="6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61" name="Line 37"/>
              <p:cNvSpPr>
                <a:spLocks noChangeShapeType="1"/>
              </p:cNvSpPr>
              <p:nvPr/>
            </p:nvSpPr>
            <p:spPr bwMode="auto">
              <a:xfrm>
                <a:off x="2740" y="1328"/>
                <a:ext cx="6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38"/>
              <p:cNvGrpSpPr>
                <a:grpSpLocks/>
              </p:cNvGrpSpPr>
              <p:nvPr/>
            </p:nvGrpSpPr>
            <p:grpSpPr bwMode="auto">
              <a:xfrm>
                <a:off x="3856" y="723"/>
                <a:ext cx="1044" cy="273"/>
                <a:chOff x="1400" y="3389"/>
                <a:chExt cx="1044" cy="273"/>
              </a:xfrm>
            </p:grpSpPr>
            <p:sp>
              <p:nvSpPr>
                <p:cNvPr id="64588" name="Rectangle 39"/>
                <p:cNvSpPr>
                  <a:spLocks noChangeArrowheads="1"/>
                </p:cNvSpPr>
                <p:nvPr/>
              </p:nvSpPr>
              <p:spPr bwMode="auto">
                <a:xfrm>
                  <a:off x="1400" y="3389"/>
                  <a:ext cx="1044" cy="26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/>
                  <a:r>
                    <a:rPr lang="en-US" altLang="zh-CN" sz="2000"/>
                    <a:t>L   i    s    p   \0</a:t>
                  </a:r>
                </a:p>
              </p:txBody>
            </p:sp>
            <p:sp>
              <p:nvSpPr>
                <p:cNvPr id="64589" name="Line 40"/>
                <p:cNvSpPr>
                  <a:spLocks noChangeShapeType="1"/>
                </p:cNvSpPr>
                <p:nvPr/>
              </p:nvSpPr>
              <p:spPr bwMode="auto">
                <a:xfrm>
                  <a:off x="1611" y="3396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90" name="Line 41"/>
                <p:cNvSpPr>
                  <a:spLocks noChangeShapeType="1"/>
                </p:cNvSpPr>
                <p:nvPr/>
              </p:nvSpPr>
              <p:spPr bwMode="auto">
                <a:xfrm>
                  <a:off x="1816" y="3396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91" name="Line 42"/>
                <p:cNvSpPr>
                  <a:spLocks noChangeShapeType="1"/>
                </p:cNvSpPr>
                <p:nvPr/>
              </p:nvSpPr>
              <p:spPr bwMode="auto">
                <a:xfrm>
                  <a:off x="2022" y="3396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92" name="Line 43"/>
                <p:cNvSpPr>
                  <a:spLocks noChangeShapeType="1"/>
                </p:cNvSpPr>
                <p:nvPr/>
              </p:nvSpPr>
              <p:spPr bwMode="auto">
                <a:xfrm>
                  <a:off x="2228" y="3396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86"/>
              <p:cNvGrpSpPr>
                <a:grpSpLocks/>
              </p:cNvGrpSpPr>
              <p:nvPr/>
            </p:nvGrpSpPr>
            <p:grpSpPr bwMode="auto">
              <a:xfrm>
                <a:off x="3859" y="416"/>
                <a:ext cx="1661" cy="273"/>
                <a:chOff x="3871" y="1028"/>
                <a:chExt cx="1661" cy="273"/>
              </a:xfrm>
            </p:grpSpPr>
            <p:sp>
              <p:nvSpPr>
                <p:cNvPr id="64580" name="Rectangle 45"/>
                <p:cNvSpPr>
                  <a:spLocks noChangeArrowheads="1"/>
                </p:cNvSpPr>
                <p:nvPr/>
              </p:nvSpPr>
              <p:spPr bwMode="auto">
                <a:xfrm>
                  <a:off x="3871" y="1028"/>
                  <a:ext cx="1661" cy="26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/>
                  <a:r>
                    <a:rPr lang="en-US" altLang="zh-CN" sz="2000"/>
                    <a:t>F   o    r    t    r   a   n    \0</a:t>
                  </a:r>
                </a:p>
              </p:txBody>
            </p:sp>
            <p:sp>
              <p:nvSpPr>
                <p:cNvPr id="64581" name="Line 46"/>
                <p:cNvSpPr>
                  <a:spLocks noChangeShapeType="1"/>
                </p:cNvSpPr>
                <p:nvPr/>
              </p:nvSpPr>
              <p:spPr bwMode="auto">
                <a:xfrm>
                  <a:off x="4082" y="1035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82" name="Line 47"/>
                <p:cNvSpPr>
                  <a:spLocks noChangeShapeType="1"/>
                </p:cNvSpPr>
                <p:nvPr/>
              </p:nvSpPr>
              <p:spPr bwMode="auto">
                <a:xfrm>
                  <a:off x="4287" y="1035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83" name="Line 48"/>
                <p:cNvSpPr>
                  <a:spLocks noChangeShapeType="1"/>
                </p:cNvSpPr>
                <p:nvPr/>
              </p:nvSpPr>
              <p:spPr bwMode="auto">
                <a:xfrm>
                  <a:off x="4493" y="1035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84" name="Line 49"/>
                <p:cNvSpPr>
                  <a:spLocks noChangeShapeType="1"/>
                </p:cNvSpPr>
                <p:nvPr/>
              </p:nvSpPr>
              <p:spPr bwMode="auto">
                <a:xfrm>
                  <a:off x="4699" y="1035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85" name="Line 50"/>
                <p:cNvSpPr>
                  <a:spLocks noChangeShapeType="1"/>
                </p:cNvSpPr>
                <p:nvPr/>
              </p:nvSpPr>
              <p:spPr bwMode="auto">
                <a:xfrm>
                  <a:off x="4905" y="1035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86" name="Line 51"/>
                <p:cNvSpPr>
                  <a:spLocks noChangeShapeType="1"/>
                </p:cNvSpPr>
                <p:nvPr/>
              </p:nvSpPr>
              <p:spPr bwMode="auto">
                <a:xfrm>
                  <a:off x="5111" y="1035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87" name="Line 52"/>
                <p:cNvSpPr>
                  <a:spLocks noChangeShapeType="1"/>
                </p:cNvSpPr>
                <p:nvPr/>
              </p:nvSpPr>
              <p:spPr bwMode="auto">
                <a:xfrm>
                  <a:off x="5317" y="1035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54"/>
              <p:cNvGrpSpPr>
                <a:grpSpLocks/>
              </p:cNvGrpSpPr>
              <p:nvPr/>
            </p:nvGrpSpPr>
            <p:grpSpPr bwMode="auto">
              <a:xfrm>
                <a:off x="3855" y="1019"/>
                <a:ext cx="1244" cy="273"/>
                <a:chOff x="1400" y="3389"/>
                <a:chExt cx="1244" cy="273"/>
              </a:xfrm>
            </p:grpSpPr>
            <p:sp>
              <p:nvSpPr>
                <p:cNvPr id="64574" name="Rectangle 55"/>
                <p:cNvSpPr>
                  <a:spLocks noChangeArrowheads="1"/>
                </p:cNvSpPr>
                <p:nvPr/>
              </p:nvSpPr>
              <p:spPr bwMode="auto">
                <a:xfrm>
                  <a:off x="1400" y="3389"/>
                  <a:ext cx="1244" cy="26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/>
                  <a:r>
                    <a:rPr lang="en-US" altLang="zh-CN" sz="2000"/>
                    <a:t>B   a    s   i    c   \0</a:t>
                  </a:r>
                </a:p>
              </p:txBody>
            </p:sp>
            <p:sp>
              <p:nvSpPr>
                <p:cNvPr id="64575" name="Line 56"/>
                <p:cNvSpPr>
                  <a:spLocks noChangeShapeType="1"/>
                </p:cNvSpPr>
                <p:nvPr/>
              </p:nvSpPr>
              <p:spPr bwMode="auto">
                <a:xfrm>
                  <a:off x="1611" y="3396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76" name="Line 57"/>
                <p:cNvSpPr>
                  <a:spLocks noChangeShapeType="1"/>
                </p:cNvSpPr>
                <p:nvPr/>
              </p:nvSpPr>
              <p:spPr bwMode="auto">
                <a:xfrm>
                  <a:off x="1816" y="3396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77" name="Line 58"/>
                <p:cNvSpPr>
                  <a:spLocks noChangeShapeType="1"/>
                </p:cNvSpPr>
                <p:nvPr/>
              </p:nvSpPr>
              <p:spPr bwMode="auto">
                <a:xfrm>
                  <a:off x="2022" y="3396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78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3396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79" name="Line 60"/>
                <p:cNvSpPr>
                  <a:spLocks noChangeShapeType="1"/>
                </p:cNvSpPr>
                <p:nvPr/>
              </p:nvSpPr>
              <p:spPr bwMode="auto">
                <a:xfrm>
                  <a:off x="2434" y="3396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4565" name="Line 67"/>
              <p:cNvSpPr>
                <a:spLocks noChangeShapeType="1"/>
              </p:cNvSpPr>
              <p:nvPr/>
            </p:nvSpPr>
            <p:spPr bwMode="auto">
              <a:xfrm>
                <a:off x="3400" y="566"/>
                <a:ext cx="4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66" name="Line 68"/>
              <p:cNvSpPr>
                <a:spLocks noChangeShapeType="1"/>
              </p:cNvSpPr>
              <p:nvPr/>
            </p:nvSpPr>
            <p:spPr bwMode="auto">
              <a:xfrm>
                <a:off x="3389" y="866"/>
                <a:ext cx="4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67" name="Line 69"/>
              <p:cNvSpPr>
                <a:spLocks noChangeShapeType="1"/>
              </p:cNvSpPr>
              <p:nvPr/>
            </p:nvSpPr>
            <p:spPr bwMode="auto">
              <a:xfrm>
                <a:off x="3389" y="1143"/>
                <a:ext cx="4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" name="Group 84"/>
              <p:cNvGrpSpPr>
                <a:grpSpLocks/>
              </p:cNvGrpSpPr>
              <p:nvPr/>
            </p:nvGrpSpPr>
            <p:grpSpPr bwMode="auto">
              <a:xfrm>
                <a:off x="2393" y="495"/>
                <a:ext cx="382" cy="1113"/>
                <a:chOff x="2369" y="483"/>
                <a:chExt cx="382" cy="1113"/>
              </a:xfrm>
            </p:grpSpPr>
            <p:sp>
              <p:nvSpPr>
                <p:cNvPr id="64570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369" y="483"/>
                  <a:ext cx="38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/>
                    <a:t>p[0]</a:t>
                  </a:r>
                </a:p>
              </p:txBody>
            </p:sp>
            <p:sp>
              <p:nvSpPr>
                <p:cNvPr id="64571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369" y="790"/>
                  <a:ext cx="38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/>
                    <a:t>p[1]</a:t>
                  </a:r>
                </a:p>
              </p:txBody>
            </p:sp>
            <p:sp>
              <p:nvSpPr>
                <p:cNvPr id="64572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369" y="1090"/>
                  <a:ext cx="38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/>
                    <a:t>p[2]</a:t>
                  </a:r>
                </a:p>
              </p:txBody>
            </p:sp>
            <p:sp>
              <p:nvSpPr>
                <p:cNvPr id="64573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369" y="1346"/>
                  <a:ext cx="38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/>
                    <a:t>p[3]</a:t>
                  </a:r>
                </a:p>
              </p:txBody>
            </p:sp>
          </p:grpSp>
          <p:sp>
            <p:nvSpPr>
              <p:cNvPr id="64569" name="Text Box 85"/>
              <p:cNvSpPr txBox="1">
                <a:spLocks noChangeArrowheads="1"/>
              </p:cNvSpPr>
              <p:nvPr/>
            </p:nvSpPr>
            <p:spPr bwMode="auto">
              <a:xfrm>
                <a:off x="2943" y="1344"/>
                <a:ext cx="210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itchFamily="49" charset="-122"/>
                  </a:rPr>
                  <a:t>0</a:t>
                </a:r>
              </a:p>
            </p:txBody>
          </p:sp>
        </p:grpSp>
        <p:grpSp>
          <p:nvGrpSpPr>
            <p:cNvPr id="8" name="Group 90"/>
            <p:cNvGrpSpPr>
              <a:grpSpLocks/>
            </p:cNvGrpSpPr>
            <p:nvPr/>
          </p:nvGrpSpPr>
          <p:grpSpPr bwMode="auto">
            <a:xfrm>
              <a:off x="324" y="512"/>
              <a:ext cx="4978" cy="2168"/>
              <a:chOff x="324" y="512"/>
              <a:chExt cx="4978" cy="2168"/>
            </a:xfrm>
          </p:grpSpPr>
          <p:sp>
            <p:nvSpPr>
              <p:cNvPr id="64556" name="Text Box 3"/>
              <p:cNvSpPr txBox="1">
                <a:spLocks noChangeArrowheads="1"/>
              </p:cNvSpPr>
              <p:nvPr/>
            </p:nvSpPr>
            <p:spPr bwMode="auto">
              <a:xfrm>
                <a:off x="324" y="528"/>
                <a:ext cx="3226" cy="2152"/>
              </a:xfrm>
              <a:prstGeom prst="rect">
                <a:avLst/>
              </a:prstGeom>
              <a:solidFill>
                <a:srgbClr val="E1FFF7"/>
              </a:solidFill>
              <a:ln w="38100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赋值</a:t>
                </a:r>
                <a:r>
                  <a:rPr lang="en-US" altLang="zh-CN"/>
                  <a:t>:</a:t>
                </a:r>
              </a:p>
              <a:p>
                <a:r>
                  <a:rPr lang="en-US" altLang="zh-CN"/>
                  <a:t>main()</a:t>
                </a:r>
              </a:p>
              <a:p>
                <a:r>
                  <a:rPr lang="en-US" altLang="zh-CN"/>
                  <a:t>{    char a[]="Fortran";</a:t>
                </a:r>
              </a:p>
              <a:p>
                <a:r>
                  <a:rPr lang="en-US" altLang="zh-CN"/>
                  <a:t>      char b[]="Lisp";</a:t>
                </a:r>
              </a:p>
              <a:p>
                <a:r>
                  <a:rPr lang="en-US" altLang="zh-CN"/>
                  <a:t>    char c[]="Basic";</a:t>
                </a:r>
              </a:p>
              <a:p>
                <a:r>
                  <a:rPr lang="en-US" altLang="zh-CN"/>
                  <a:t>     </a:t>
                </a:r>
                <a:r>
                  <a:rPr lang="en-US" altLang="zh-CN">
                    <a:solidFill>
                      <a:schemeClr val="accent2"/>
                    </a:solidFill>
                  </a:rPr>
                  <a:t>char *p[4];</a:t>
                </a:r>
              </a:p>
              <a:p>
                <a:r>
                  <a:rPr lang="en-US" altLang="zh-CN"/>
                  <a:t>     </a:t>
                </a:r>
                <a:r>
                  <a:rPr lang="en-US" altLang="zh-CN">
                    <a:solidFill>
                      <a:srgbClr val="0000FF"/>
                    </a:solidFill>
                  </a:rPr>
                  <a:t>p[0]=a; p[1]=b; p[2]=c; p[3]=NULL;</a:t>
                </a:r>
                <a:endParaRPr lang="en-US" altLang="zh-CN"/>
              </a:p>
              <a:p>
                <a:r>
                  <a:rPr lang="en-US" altLang="zh-CN"/>
                  <a:t>       ……..</a:t>
                </a:r>
              </a:p>
              <a:p>
                <a:r>
                  <a:rPr lang="en-US" altLang="zh-CN"/>
                  <a:t>}</a:t>
                </a:r>
              </a:p>
            </p:txBody>
          </p:sp>
          <p:sp>
            <p:nvSpPr>
              <p:cNvPr id="64557" name="Text Box 88"/>
              <p:cNvSpPr txBox="1">
                <a:spLocks noChangeArrowheads="1"/>
              </p:cNvSpPr>
              <p:nvPr/>
            </p:nvSpPr>
            <p:spPr bwMode="auto">
              <a:xfrm>
                <a:off x="3624" y="512"/>
                <a:ext cx="1678" cy="2152"/>
              </a:xfrm>
              <a:prstGeom prst="rect">
                <a:avLst/>
              </a:prstGeom>
              <a:solidFill>
                <a:srgbClr val="E1FFF7"/>
              </a:solidFill>
              <a:ln w="38100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或</a:t>
                </a:r>
                <a:r>
                  <a:rPr lang="en-US" altLang="zh-CN"/>
                  <a:t>:</a:t>
                </a:r>
              </a:p>
              <a:p>
                <a:r>
                  <a:rPr lang="en-US" altLang="zh-CN"/>
                  <a:t>main()</a:t>
                </a:r>
              </a:p>
              <a:p>
                <a:r>
                  <a:rPr lang="en-US" altLang="zh-CN"/>
                  <a:t>{   char *p[4];</a:t>
                </a:r>
              </a:p>
              <a:p>
                <a:r>
                  <a:rPr lang="en-US" altLang="zh-CN"/>
                  <a:t>     p[0]= "Fortran"; </a:t>
                </a:r>
              </a:p>
              <a:p>
                <a:r>
                  <a:rPr lang="en-US" altLang="zh-CN"/>
                  <a:t>     p[1]= "Lisp"; </a:t>
                </a:r>
              </a:p>
              <a:p>
                <a:r>
                  <a:rPr lang="en-US" altLang="zh-CN"/>
                  <a:t>     p[2]= "Basic";</a:t>
                </a:r>
              </a:p>
              <a:p>
                <a:r>
                  <a:rPr lang="en-US" altLang="zh-CN"/>
                  <a:t>     p[3]=NULL;</a:t>
                </a:r>
              </a:p>
              <a:p>
                <a:r>
                  <a:rPr lang="en-US" altLang="zh-CN"/>
                  <a:t>       ……..</a:t>
                </a:r>
              </a:p>
              <a:p>
                <a:r>
                  <a:rPr lang="en-US" altLang="zh-CN"/>
                  <a:t>}</a:t>
                </a:r>
              </a:p>
            </p:txBody>
          </p:sp>
        </p:grpSp>
      </p:grpSp>
      <p:grpSp>
        <p:nvGrpSpPr>
          <p:cNvPr id="9" name="Group 128"/>
          <p:cNvGrpSpPr>
            <a:grpSpLocks/>
          </p:cNvGrpSpPr>
          <p:nvPr/>
        </p:nvGrpSpPr>
        <p:grpSpPr bwMode="auto">
          <a:xfrm>
            <a:off x="1265238" y="1273175"/>
            <a:ext cx="6151562" cy="5184775"/>
            <a:chOff x="797" y="802"/>
            <a:chExt cx="3875" cy="3266"/>
          </a:xfrm>
        </p:grpSpPr>
        <p:sp>
          <p:nvSpPr>
            <p:cNvPr id="64517" name="Text Box 32"/>
            <p:cNvSpPr txBox="1">
              <a:spLocks noChangeArrowheads="1"/>
            </p:cNvSpPr>
            <p:nvPr/>
          </p:nvSpPr>
          <p:spPr bwMode="auto">
            <a:xfrm>
              <a:off x="797" y="802"/>
              <a:ext cx="3875" cy="1232"/>
            </a:xfrm>
            <a:prstGeom prst="rect">
              <a:avLst/>
            </a:prstGeom>
            <a:solidFill>
              <a:srgbClr val="E1FFF7"/>
            </a:solidFill>
            <a:ln w="381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初始化</a:t>
              </a:r>
              <a:r>
                <a:rPr lang="en-US" altLang="zh-CN"/>
                <a:t>:</a:t>
              </a:r>
            </a:p>
            <a:p>
              <a:r>
                <a:rPr lang="en-US" altLang="zh-CN"/>
                <a:t>main()</a:t>
              </a:r>
            </a:p>
            <a:p>
              <a:r>
                <a:rPr lang="en-US" altLang="zh-CN"/>
                <a:t>{ </a:t>
              </a:r>
              <a:r>
                <a:rPr lang="en-US" altLang="zh-CN">
                  <a:solidFill>
                    <a:srgbClr val="0000FF"/>
                  </a:solidFill>
                </a:rPr>
                <a:t>char *p[]={"Fortran", "Lisp", "Basic",NULL};</a:t>
              </a:r>
              <a:endParaRPr lang="en-US" altLang="zh-CN"/>
            </a:p>
            <a:p>
              <a:r>
                <a:rPr lang="en-US" altLang="zh-CN"/>
                <a:t>     ……..</a:t>
              </a:r>
            </a:p>
            <a:p>
              <a:r>
                <a:rPr lang="en-US" altLang="zh-CN"/>
                <a:t>}</a:t>
              </a:r>
            </a:p>
          </p:txBody>
        </p:sp>
        <p:grpSp>
          <p:nvGrpSpPr>
            <p:cNvPr id="10" name="Group 91"/>
            <p:cNvGrpSpPr>
              <a:grpSpLocks/>
            </p:cNvGrpSpPr>
            <p:nvPr/>
          </p:nvGrpSpPr>
          <p:grpSpPr bwMode="auto">
            <a:xfrm>
              <a:off x="1145" y="2852"/>
              <a:ext cx="3127" cy="1216"/>
              <a:chOff x="2393" y="416"/>
              <a:chExt cx="3127" cy="1216"/>
            </a:xfrm>
          </p:grpSpPr>
          <p:sp>
            <p:nvSpPr>
              <p:cNvPr id="64519" name="Rectangle 92"/>
              <p:cNvSpPr>
                <a:spLocks noChangeArrowheads="1"/>
              </p:cNvSpPr>
              <p:nvPr/>
            </p:nvSpPr>
            <p:spPr bwMode="auto">
              <a:xfrm>
                <a:off x="2740" y="484"/>
                <a:ext cx="633" cy="11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20" name="Line 93"/>
              <p:cNvSpPr>
                <a:spLocks noChangeShapeType="1"/>
              </p:cNvSpPr>
              <p:nvPr/>
            </p:nvSpPr>
            <p:spPr bwMode="auto">
              <a:xfrm>
                <a:off x="2740" y="1050"/>
                <a:ext cx="6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21" name="Line 94"/>
              <p:cNvSpPr>
                <a:spLocks noChangeShapeType="1"/>
              </p:cNvSpPr>
              <p:nvPr/>
            </p:nvSpPr>
            <p:spPr bwMode="auto">
              <a:xfrm>
                <a:off x="2740" y="773"/>
                <a:ext cx="6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22" name="Line 95"/>
              <p:cNvSpPr>
                <a:spLocks noChangeShapeType="1"/>
              </p:cNvSpPr>
              <p:nvPr/>
            </p:nvSpPr>
            <p:spPr bwMode="auto">
              <a:xfrm>
                <a:off x="2740" y="1328"/>
                <a:ext cx="6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1" name="Group 96"/>
              <p:cNvGrpSpPr>
                <a:grpSpLocks/>
              </p:cNvGrpSpPr>
              <p:nvPr/>
            </p:nvGrpSpPr>
            <p:grpSpPr bwMode="auto">
              <a:xfrm>
                <a:off x="3856" y="723"/>
                <a:ext cx="1044" cy="273"/>
                <a:chOff x="1400" y="3389"/>
                <a:chExt cx="1044" cy="273"/>
              </a:xfrm>
            </p:grpSpPr>
            <p:sp>
              <p:nvSpPr>
                <p:cNvPr id="64549" name="Rectangle 97"/>
                <p:cNvSpPr>
                  <a:spLocks noChangeArrowheads="1"/>
                </p:cNvSpPr>
                <p:nvPr/>
              </p:nvSpPr>
              <p:spPr bwMode="auto">
                <a:xfrm>
                  <a:off x="1400" y="3389"/>
                  <a:ext cx="1044" cy="26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/>
                  <a:r>
                    <a:rPr lang="en-US" altLang="zh-CN" sz="2000"/>
                    <a:t>L   i    s    p   \0</a:t>
                  </a:r>
                </a:p>
              </p:txBody>
            </p:sp>
            <p:sp>
              <p:nvSpPr>
                <p:cNvPr id="64550" name="Line 98"/>
                <p:cNvSpPr>
                  <a:spLocks noChangeShapeType="1"/>
                </p:cNvSpPr>
                <p:nvPr/>
              </p:nvSpPr>
              <p:spPr bwMode="auto">
                <a:xfrm>
                  <a:off x="1611" y="3396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51" name="Line 99"/>
                <p:cNvSpPr>
                  <a:spLocks noChangeShapeType="1"/>
                </p:cNvSpPr>
                <p:nvPr/>
              </p:nvSpPr>
              <p:spPr bwMode="auto">
                <a:xfrm>
                  <a:off x="1816" y="3396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52" name="Line 100"/>
                <p:cNvSpPr>
                  <a:spLocks noChangeShapeType="1"/>
                </p:cNvSpPr>
                <p:nvPr/>
              </p:nvSpPr>
              <p:spPr bwMode="auto">
                <a:xfrm>
                  <a:off x="2022" y="3396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53" name="Line 101"/>
                <p:cNvSpPr>
                  <a:spLocks noChangeShapeType="1"/>
                </p:cNvSpPr>
                <p:nvPr/>
              </p:nvSpPr>
              <p:spPr bwMode="auto">
                <a:xfrm>
                  <a:off x="2228" y="3396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102"/>
              <p:cNvGrpSpPr>
                <a:grpSpLocks/>
              </p:cNvGrpSpPr>
              <p:nvPr/>
            </p:nvGrpSpPr>
            <p:grpSpPr bwMode="auto">
              <a:xfrm>
                <a:off x="3859" y="416"/>
                <a:ext cx="1661" cy="273"/>
                <a:chOff x="3871" y="1028"/>
                <a:chExt cx="1661" cy="273"/>
              </a:xfrm>
            </p:grpSpPr>
            <p:sp>
              <p:nvSpPr>
                <p:cNvPr id="64541" name="Rectangle 103"/>
                <p:cNvSpPr>
                  <a:spLocks noChangeArrowheads="1"/>
                </p:cNvSpPr>
                <p:nvPr/>
              </p:nvSpPr>
              <p:spPr bwMode="auto">
                <a:xfrm>
                  <a:off x="3871" y="1028"/>
                  <a:ext cx="1661" cy="26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/>
                  <a:r>
                    <a:rPr lang="en-US" altLang="zh-CN" sz="2000"/>
                    <a:t>F   o    r    t    r   a   n    \0</a:t>
                  </a:r>
                </a:p>
              </p:txBody>
            </p:sp>
            <p:sp>
              <p:nvSpPr>
                <p:cNvPr id="64542" name="Line 104"/>
                <p:cNvSpPr>
                  <a:spLocks noChangeShapeType="1"/>
                </p:cNvSpPr>
                <p:nvPr/>
              </p:nvSpPr>
              <p:spPr bwMode="auto">
                <a:xfrm>
                  <a:off x="4082" y="1035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43" name="Line 105"/>
                <p:cNvSpPr>
                  <a:spLocks noChangeShapeType="1"/>
                </p:cNvSpPr>
                <p:nvPr/>
              </p:nvSpPr>
              <p:spPr bwMode="auto">
                <a:xfrm>
                  <a:off x="4287" y="1035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44" name="Line 106"/>
                <p:cNvSpPr>
                  <a:spLocks noChangeShapeType="1"/>
                </p:cNvSpPr>
                <p:nvPr/>
              </p:nvSpPr>
              <p:spPr bwMode="auto">
                <a:xfrm>
                  <a:off x="4493" y="1035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45" name="Line 107"/>
                <p:cNvSpPr>
                  <a:spLocks noChangeShapeType="1"/>
                </p:cNvSpPr>
                <p:nvPr/>
              </p:nvSpPr>
              <p:spPr bwMode="auto">
                <a:xfrm>
                  <a:off x="4699" y="1035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46" name="Line 108"/>
                <p:cNvSpPr>
                  <a:spLocks noChangeShapeType="1"/>
                </p:cNvSpPr>
                <p:nvPr/>
              </p:nvSpPr>
              <p:spPr bwMode="auto">
                <a:xfrm>
                  <a:off x="4905" y="1035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47" name="Line 109"/>
                <p:cNvSpPr>
                  <a:spLocks noChangeShapeType="1"/>
                </p:cNvSpPr>
                <p:nvPr/>
              </p:nvSpPr>
              <p:spPr bwMode="auto">
                <a:xfrm>
                  <a:off x="5111" y="1035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48" name="Line 110"/>
                <p:cNvSpPr>
                  <a:spLocks noChangeShapeType="1"/>
                </p:cNvSpPr>
                <p:nvPr/>
              </p:nvSpPr>
              <p:spPr bwMode="auto">
                <a:xfrm>
                  <a:off x="5317" y="1035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111"/>
              <p:cNvGrpSpPr>
                <a:grpSpLocks/>
              </p:cNvGrpSpPr>
              <p:nvPr/>
            </p:nvGrpSpPr>
            <p:grpSpPr bwMode="auto">
              <a:xfrm>
                <a:off x="3855" y="1019"/>
                <a:ext cx="1244" cy="273"/>
                <a:chOff x="1400" y="3389"/>
                <a:chExt cx="1244" cy="273"/>
              </a:xfrm>
            </p:grpSpPr>
            <p:sp>
              <p:nvSpPr>
                <p:cNvPr id="64535" name="Rectangle 112"/>
                <p:cNvSpPr>
                  <a:spLocks noChangeArrowheads="1"/>
                </p:cNvSpPr>
                <p:nvPr/>
              </p:nvSpPr>
              <p:spPr bwMode="auto">
                <a:xfrm>
                  <a:off x="1400" y="3389"/>
                  <a:ext cx="1244" cy="26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/>
                  <a:r>
                    <a:rPr lang="en-US" altLang="zh-CN" sz="2000"/>
                    <a:t>B   a    s   i    c   \0</a:t>
                  </a:r>
                </a:p>
              </p:txBody>
            </p:sp>
            <p:sp>
              <p:nvSpPr>
                <p:cNvPr id="64536" name="Line 113"/>
                <p:cNvSpPr>
                  <a:spLocks noChangeShapeType="1"/>
                </p:cNvSpPr>
                <p:nvPr/>
              </p:nvSpPr>
              <p:spPr bwMode="auto">
                <a:xfrm>
                  <a:off x="1611" y="3396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37" name="Line 114"/>
                <p:cNvSpPr>
                  <a:spLocks noChangeShapeType="1"/>
                </p:cNvSpPr>
                <p:nvPr/>
              </p:nvSpPr>
              <p:spPr bwMode="auto">
                <a:xfrm>
                  <a:off x="1816" y="3396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38" name="Line 115"/>
                <p:cNvSpPr>
                  <a:spLocks noChangeShapeType="1"/>
                </p:cNvSpPr>
                <p:nvPr/>
              </p:nvSpPr>
              <p:spPr bwMode="auto">
                <a:xfrm>
                  <a:off x="2022" y="3396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39" name="Line 116"/>
                <p:cNvSpPr>
                  <a:spLocks noChangeShapeType="1"/>
                </p:cNvSpPr>
                <p:nvPr/>
              </p:nvSpPr>
              <p:spPr bwMode="auto">
                <a:xfrm>
                  <a:off x="2228" y="3396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40" name="Line 117"/>
                <p:cNvSpPr>
                  <a:spLocks noChangeShapeType="1"/>
                </p:cNvSpPr>
                <p:nvPr/>
              </p:nvSpPr>
              <p:spPr bwMode="auto">
                <a:xfrm>
                  <a:off x="2434" y="3396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4526" name="Line 118"/>
              <p:cNvSpPr>
                <a:spLocks noChangeShapeType="1"/>
              </p:cNvSpPr>
              <p:nvPr/>
            </p:nvSpPr>
            <p:spPr bwMode="auto">
              <a:xfrm>
                <a:off x="3400" y="566"/>
                <a:ext cx="4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27" name="Line 119"/>
              <p:cNvSpPr>
                <a:spLocks noChangeShapeType="1"/>
              </p:cNvSpPr>
              <p:nvPr/>
            </p:nvSpPr>
            <p:spPr bwMode="auto">
              <a:xfrm>
                <a:off x="3389" y="866"/>
                <a:ext cx="4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28" name="Line 120"/>
              <p:cNvSpPr>
                <a:spLocks noChangeShapeType="1"/>
              </p:cNvSpPr>
              <p:nvPr/>
            </p:nvSpPr>
            <p:spPr bwMode="auto">
              <a:xfrm>
                <a:off x="3389" y="1143"/>
                <a:ext cx="4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" name="Group 121"/>
              <p:cNvGrpSpPr>
                <a:grpSpLocks/>
              </p:cNvGrpSpPr>
              <p:nvPr/>
            </p:nvGrpSpPr>
            <p:grpSpPr bwMode="auto">
              <a:xfrm>
                <a:off x="2393" y="495"/>
                <a:ext cx="382" cy="1113"/>
                <a:chOff x="2369" y="483"/>
                <a:chExt cx="382" cy="1113"/>
              </a:xfrm>
            </p:grpSpPr>
            <p:sp>
              <p:nvSpPr>
                <p:cNvPr id="64531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2369" y="483"/>
                  <a:ext cx="38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/>
                    <a:t>p[0]</a:t>
                  </a:r>
                </a:p>
              </p:txBody>
            </p:sp>
            <p:sp>
              <p:nvSpPr>
                <p:cNvPr id="64532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2369" y="790"/>
                  <a:ext cx="38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/>
                    <a:t>p[1]</a:t>
                  </a:r>
                </a:p>
              </p:txBody>
            </p:sp>
            <p:sp>
              <p:nvSpPr>
                <p:cNvPr id="64533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2369" y="1090"/>
                  <a:ext cx="38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/>
                    <a:t>p[2]</a:t>
                  </a:r>
                </a:p>
              </p:txBody>
            </p:sp>
            <p:sp>
              <p:nvSpPr>
                <p:cNvPr id="64534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2369" y="1346"/>
                  <a:ext cx="38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/>
                    <a:t>p[3]</a:t>
                  </a:r>
                </a:p>
              </p:txBody>
            </p:sp>
          </p:grpSp>
          <p:sp>
            <p:nvSpPr>
              <p:cNvPr id="64530" name="Text Box 126"/>
              <p:cNvSpPr txBox="1">
                <a:spLocks noChangeArrowheads="1"/>
              </p:cNvSpPr>
              <p:nvPr/>
            </p:nvSpPr>
            <p:spPr bwMode="auto">
              <a:xfrm>
                <a:off x="2943" y="1344"/>
                <a:ext cx="210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itchFamily="49" charset="-122"/>
                  </a:rPr>
                  <a:t>0</a:t>
                </a:r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03" name="Text Box 59"/>
          <p:cNvSpPr txBox="1">
            <a:spLocks noChangeArrowheads="1"/>
          </p:cNvSpPr>
          <p:nvPr/>
        </p:nvSpPr>
        <p:spPr bwMode="auto">
          <a:xfrm>
            <a:off x="6583363" y="1938338"/>
            <a:ext cx="2560637" cy="302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/>
            <a:r>
              <a:rPr lang="zh-CN" altLang="en-US" sz="2000"/>
              <a:t>对于二维数组：</a:t>
            </a:r>
          </a:p>
          <a:p>
            <a:pPr eaLnBrk="1" hangingPunct="1"/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</a:t>
            </a:r>
            <a:r>
              <a:rPr lang="en-US" altLang="zh-CN" sz="2000"/>
              <a:t>a</a:t>
            </a:r>
            <a:r>
              <a:rPr lang="zh-CN" altLang="zh-CN" sz="2000"/>
              <a:t>是</a:t>
            </a:r>
            <a:r>
              <a:rPr lang="zh-CN" altLang="en-US" sz="2000"/>
              <a:t>数组名，</a:t>
            </a:r>
          </a:p>
          <a:p>
            <a:pPr eaLnBrk="1" hangingPunct="1"/>
            <a:r>
              <a:rPr lang="zh-CN" altLang="en-US" sz="2000"/>
              <a:t>          包含三个元素</a:t>
            </a:r>
          </a:p>
          <a:p>
            <a:pPr eaLnBrk="1" hangingPunct="1"/>
            <a:r>
              <a:rPr lang="zh-CN" altLang="en-US" sz="2000"/>
              <a:t>           </a:t>
            </a:r>
            <a:r>
              <a:rPr lang="en-US" altLang="zh-CN" sz="2000"/>
              <a:t>a[0],a[1],a[2]</a:t>
            </a:r>
          </a:p>
          <a:p>
            <a:pPr eaLnBrk="1" hangingPunct="1"/>
            <a:endParaRPr lang="en-US" altLang="zh-CN" sz="2000"/>
          </a:p>
          <a:p>
            <a:pPr eaLnBrk="1" hangingPunct="1"/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</a:t>
            </a:r>
            <a:r>
              <a:rPr lang="zh-CN" altLang="zh-CN" sz="2000"/>
              <a:t>每个元素</a:t>
            </a:r>
            <a:r>
              <a:rPr lang="en-US" altLang="zh-CN" sz="2000"/>
              <a:t>a[i]</a:t>
            </a:r>
          </a:p>
          <a:p>
            <a:pPr eaLnBrk="1" hangingPunct="1"/>
            <a:r>
              <a:rPr lang="en-US" altLang="zh-CN" sz="2000"/>
              <a:t>           </a:t>
            </a:r>
            <a:r>
              <a:rPr lang="zh-CN" altLang="zh-CN" sz="2000"/>
              <a:t>又是一个一维</a:t>
            </a:r>
          </a:p>
          <a:p>
            <a:pPr eaLnBrk="1" hangingPunct="1"/>
            <a:r>
              <a:rPr lang="zh-CN" altLang="zh-CN" sz="2000"/>
              <a:t>           数组，包含4个</a:t>
            </a:r>
          </a:p>
          <a:p>
            <a:pPr eaLnBrk="1" hangingPunct="1"/>
            <a:r>
              <a:rPr lang="zh-CN" altLang="zh-CN" sz="2000"/>
              <a:t>           元素</a:t>
            </a:r>
            <a:endParaRPr lang="zh-CN" altLang="en-US" sz="2000"/>
          </a:p>
        </p:txBody>
      </p:sp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549275" y="1181100"/>
            <a:ext cx="688975" cy="3713163"/>
            <a:chOff x="274" y="708"/>
            <a:chExt cx="434" cy="2339"/>
          </a:xfrm>
        </p:grpSpPr>
        <p:sp>
          <p:nvSpPr>
            <p:cNvPr id="37961" name="Text Box 30"/>
            <p:cNvSpPr txBox="1">
              <a:spLocks noChangeArrowheads="1"/>
            </p:cNvSpPr>
            <p:nvPr/>
          </p:nvSpPr>
          <p:spPr bwMode="auto">
            <a:xfrm>
              <a:off x="407" y="7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37962" name="Text Box 31"/>
            <p:cNvSpPr txBox="1">
              <a:spLocks noChangeArrowheads="1"/>
            </p:cNvSpPr>
            <p:nvPr/>
          </p:nvSpPr>
          <p:spPr bwMode="auto">
            <a:xfrm>
              <a:off x="274" y="1797"/>
              <a:ext cx="4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a+1</a:t>
              </a:r>
            </a:p>
          </p:txBody>
        </p:sp>
        <p:sp>
          <p:nvSpPr>
            <p:cNvPr id="37963" name="Text Box 32"/>
            <p:cNvSpPr txBox="1">
              <a:spLocks noChangeArrowheads="1"/>
            </p:cNvSpPr>
            <p:nvPr/>
          </p:nvSpPr>
          <p:spPr bwMode="auto">
            <a:xfrm>
              <a:off x="303" y="2759"/>
              <a:ext cx="4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a+2</a:t>
              </a:r>
            </a:p>
          </p:txBody>
        </p:sp>
      </p:grp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6419850" y="431800"/>
            <a:ext cx="1952625" cy="1489075"/>
            <a:chOff x="3612" y="284"/>
            <a:chExt cx="1230" cy="938"/>
          </a:xfrm>
        </p:grpSpPr>
        <p:grpSp>
          <p:nvGrpSpPr>
            <p:cNvPr id="4" name="Group 63"/>
            <p:cNvGrpSpPr>
              <a:grpSpLocks/>
            </p:cNvGrpSpPr>
            <p:nvPr/>
          </p:nvGrpSpPr>
          <p:grpSpPr bwMode="auto">
            <a:xfrm>
              <a:off x="3612" y="550"/>
              <a:ext cx="1230" cy="672"/>
              <a:chOff x="3612" y="550"/>
              <a:chExt cx="1230" cy="672"/>
            </a:xfrm>
          </p:grpSpPr>
          <p:sp>
            <p:nvSpPr>
              <p:cNvPr id="37959" name="Text Box 60"/>
              <p:cNvSpPr txBox="1">
                <a:spLocks noChangeArrowheads="1"/>
              </p:cNvSpPr>
              <p:nvPr/>
            </p:nvSpPr>
            <p:spPr bwMode="auto">
              <a:xfrm>
                <a:off x="3943" y="550"/>
                <a:ext cx="8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*(*(a+0)+1)</a:t>
                </a:r>
              </a:p>
            </p:txBody>
          </p:sp>
          <p:sp>
            <p:nvSpPr>
              <p:cNvPr id="37960" name="Line 61"/>
              <p:cNvSpPr>
                <a:spLocks noChangeShapeType="1"/>
              </p:cNvSpPr>
              <p:nvPr/>
            </p:nvSpPr>
            <p:spPr bwMode="auto">
              <a:xfrm flipH="1">
                <a:off x="3612" y="778"/>
                <a:ext cx="500" cy="44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958" name="Text Box 64"/>
            <p:cNvSpPr txBox="1">
              <a:spLocks noChangeArrowheads="1"/>
            </p:cNvSpPr>
            <p:nvPr/>
          </p:nvSpPr>
          <p:spPr bwMode="auto">
            <a:xfrm>
              <a:off x="4020" y="284"/>
              <a:ext cx="7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*(</a:t>
              </a:r>
              <a:r>
                <a:rPr lang="en-US" altLang="zh-CN" sz="2000">
                  <a:solidFill>
                    <a:schemeClr val="tx2"/>
                  </a:solidFill>
                </a:rPr>
                <a:t>a[0]</a:t>
              </a:r>
              <a:r>
                <a:rPr lang="en-US" altLang="zh-CN" sz="2000"/>
                <a:t>+1)</a:t>
              </a:r>
              <a:endParaRPr lang="en-US" altLang="zh-CN" sz="2000">
                <a:solidFill>
                  <a:schemeClr val="tx2"/>
                </a:solidFill>
              </a:endParaRPr>
            </a:p>
          </p:txBody>
        </p:sp>
      </p:grpSp>
      <p:sp>
        <p:nvSpPr>
          <p:cNvPr id="57395" name="Text Box 51"/>
          <p:cNvSpPr txBox="1">
            <a:spLocks noChangeArrowheads="1"/>
          </p:cNvSpPr>
          <p:nvPr/>
        </p:nvSpPr>
        <p:spPr bwMode="auto">
          <a:xfrm>
            <a:off x="3460750" y="581025"/>
            <a:ext cx="1824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/>
              <a:t>int  a[3][4];</a:t>
            </a:r>
            <a:endParaRPr lang="en-US" altLang="zh-CN" sz="2000"/>
          </a:p>
        </p:txBody>
      </p: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1443038" y="1031875"/>
            <a:ext cx="1914525" cy="5524500"/>
            <a:chOff x="909" y="650"/>
            <a:chExt cx="1206" cy="3480"/>
          </a:xfrm>
        </p:grpSpPr>
        <p:sp>
          <p:nvSpPr>
            <p:cNvPr id="37944" name="Line 21"/>
            <p:cNvSpPr>
              <a:spLocks noChangeShapeType="1"/>
            </p:cNvSpPr>
            <p:nvPr/>
          </p:nvSpPr>
          <p:spPr bwMode="auto">
            <a:xfrm>
              <a:off x="1415" y="1978"/>
              <a:ext cx="68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5" name="Line 22"/>
            <p:cNvSpPr>
              <a:spLocks noChangeShapeType="1"/>
            </p:cNvSpPr>
            <p:nvPr/>
          </p:nvSpPr>
          <p:spPr bwMode="auto">
            <a:xfrm>
              <a:off x="1429" y="2989"/>
              <a:ext cx="68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68"/>
            <p:cNvGrpSpPr>
              <a:grpSpLocks/>
            </p:cNvGrpSpPr>
            <p:nvPr/>
          </p:nvGrpSpPr>
          <p:grpSpPr bwMode="auto">
            <a:xfrm>
              <a:off x="1415" y="862"/>
              <a:ext cx="686" cy="3268"/>
              <a:chOff x="1043" y="850"/>
              <a:chExt cx="686" cy="3268"/>
            </a:xfrm>
          </p:grpSpPr>
          <p:sp>
            <p:nvSpPr>
              <p:cNvPr id="37953" name="Rectangle 2"/>
              <p:cNvSpPr>
                <a:spLocks noChangeArrowheads="1"/>
              </p:cNvSpPr>
              <p:nvPr/>
            </p:nvSpPr>
            <p:spPr bwMode="auto">
              <a:xfrm>
                <a:off x="1043" y="852"/>
                <a:ext cx="686" cy="3266"/>
              </a:xfrm>
              <a:prstGeom prst="rect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4" name="Text Box 23"/>
              <p:cNvSpPr txBox="1">
                <a:spLocks noChangeArrowheads="1"/>
              </p:cNvSpPr>
              <p:nvPr/>
            </p:nvSpPr>
            <p:spPr bwMode="auto">
              <a:xfrm>
                <a:off x="1242" y="850"/>
                <a:ext cx="373" cy="250"/>
              </a:xfrm>
              <a:prstGeom prst="rect">
                <a:avLst/>
              </a:prstGeom>
              <a:noFill/>
              <a:ln w="9525" cap="rnd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tx2"/>
                    </a:solidFill>
                  </a:rPr>
                  <a:t>a[0]</a:t>
                </a:r>
                <a:endParaRPr lang="en-US" altLang="zh-CN" sz="2000"/>
              </a:p>
            </p:txBody>
          </p:sp>
          <p:sp>
            <p:nvSpPr>
              <p:cNvPr id="37955" name="Text Box 24"/>
              <p:cNvSpPr txBox="1">
                <a:spLocks noChangeArrowheads="1"/>
              </p:cNvSpPr>
              <p:nvPr/>
            </p:nvSpPr>
            <p:spPr bwMode="auto">
              <a:xfrm>
                <a:off x="1225" y="1935"/>
                <a:ext cx="373" cy="250"/>
              </a:xfrm>
              <a:prstGeom prst="rect">
                <a:avLst/>
              </a:prstGeom>
              <a:noFill/>
              <a:ln w="9525" cap="rnd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339933"/>
                    </a:solidFill>
                  </a:rPr>
                  <a:t>a[1]</a:t>
                </a:r>
                <a:endParaRPr lang="en-US" altLang="zh-CN" sz="2000"/>
              </a:p>
            </p:txBody>
          </p:sp>
          <p:sp>
            <p:nvSpPr>
              <p:cNvPr id="37956" name="Text Box 25"/>
              <p:cNvSpPr txBox="1">
                <a:spLocks noChangeArrowheads="1"/>
              </p:cNvSpPr>
              <p:nvPr/>
            </p:nvSpPr>
            <p:spPr bwMode="auto">
              <a:xfrm>
                <a:off x="1190" y="2957"/>
                <a:ext cx="373" cy="250"/>
              </a:xfrm>
              <a:prstGeom prst="rect">
                <a:avLst/>
              </a:prstGeom>
              <a:noFill/>
              <a:ln w="9525" cap="rnd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FF9900"/>
                    </a:solidFill>
                  </a:rPr>
                  <a:t>a[2]</a:t>
                </a:r>
                <a:endParaRPr lang="en-US" altLang="zh-CN" sz="2000"/>
              </a:p>
            </p:txBody>
          </p:sp>
        </p:grpSp>
        <p:sp>
          <p:nvSpPr>
            <p:cNvPr id="37947" name="Line 26"/>
            <p:cNvSpPr>
              <a:spLocks noChangeShapeType="1"/>
            </p:cNvSpPr>
            <p:nvPr/>
          </p:nvSpPr>
          <p:spPr bwMode="auto">
            <a:xfrm>
              <a:off x="993" y="878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8" name="Line 27"/>
            <p:cNvSpPr>
              <a:spLocks noChangeShapeType="1"/>
            </p:cNvSpPr>
            <p:nvPr/>
          </p:nvSpPr>
          <p:spPr bwMode="auto">
            <a:xfrm>
              <a:off x="978" y="1974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9" name="Line 28"/>
            <p:cNvSpPr>
              <a:spLocks noChangeShapeType="1"/>
            </p:cNvSpPr>
            <p:nvPr/>
          </p:nvSpPr>
          <p:spPr bwMode="auto">
            <a:xfrm>
              <a:off x="978" y="2985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0" name="Text Box 29"/>
            <p:cNvSpPr txBox="1">
              <a:spLocks noChangeArrowheads="1"/>
            </p:cNvSpPr>
            <p:nvPr/>
          </p:nvSpPr>
          <p:spPr bwMode="auto">
            <a:xfrm>
              <a:off x="1002" y="650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2000</a:t>
              </a:r>
            </a:p>
          </p:txBody>
        </p:sp>
        <p:sp>
          <p:nvSpPr>
            <p:cNvPr id="37951" name="Text Box 33"/>
            <p:cNvSpPr txBox="1">
              <a:spLocks noChangeArrowheads="1"/>
            </p:cNvSpPr>
            <p:nvPr/>
          </p:nvSpPr>
          <p:spPr bwMode="auto">
            <a:xfrm>
              <a:off x="909" y="175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2008</a:t>
              </a:r>
            </a:p>
          </p:txBody>
        </p:sp>
        <p:sp>
          <p:nvSpPr>
            <p:cNvPr id="37952" name="Text Box 34"/>
            <p:cNvSpPr txBox="1">
              <a:spLocks noChangeArrowheads="1"/>
            </p:cNvSpPr>
            <p:nvPr/>
          </p:nvSpPr>
          <p:spPr bwMode="auto">
            <a:xfrm>
              <a:off x="965" y="2756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2016</a:t>
              </a:r>
            </a:p>
          </p:txBody>
        </p:sp>
      </p:grpSp>
      <p:grpSp>
        <p:nvGrpSpPr>
          <p:cNvPr id="7" name="Group 94"/>
          <p:cNvGrpSpPr>
            <a:grpSpLocks/>
          </p:cNvGrpSpPr>
          <p:nvPr/>
        </p:nvGrpSpPr>
        <p:grpSpPr bwMode="auto">
          <a:xfrm>
            <a:off x="3165475" y="1149350"/>
            <a:ext cx="3368675" cy="5337175"/>
            <a:chOff x="1994" y="724"/>
            <a:chExt cx="2122" cy="3362"/>
          </a:xfrm>
        </p:grpSpPr>
        <p:sp>
          <p:nvSpPr>
            <p:cNvPr id="37908" name="Line 35"/>
            <p:cNvSpPr>
              <a:spLocks noChangeShapeType="1"/>
            </p:cNvSpPr>
            <p:nvPr/>
          </p:nvSpPr>
          <p:spPr bwMode="auto">
            <a:xfrm>
              <a:off x="2020" y="967"/>
              <a:ext cx="13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9" name="Line 36"/>
            <p:cNvSpPr>
              <a:spLocks noChangeShapeType="1"/>
            </p:cNvSpPr>
            <p:nvPr/>
          </p:nvSpPr>
          <p:spPr bwMode="auto">
            <a:xfrm>
              <a:off x="2980" y="1201"/>
              <a:ext cx="3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0" name="Text Box 37"/>
            <p:cNvSpPr txBox="1">
              <a:spLocks noChangeArrowheads="1"/>
            </p:cNvSpPr>
            <p:nvPr/>
          </p:nvSpPr>
          <p:spPr bwMode="auto">
            <a:xfrm>
              <a:off x="2956" y="724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2000</a:t>
              </a:r>
            </a:p>
          </p:txBody>
        </p:sp>
        <p:sp>
          <p:nvSpPr>
            <p:cNvPr id="37911" name="Text Box 38"/>
            <p:cNvSpPr txBox="1">
              <a:spLocks noChangeArrowheads="1"/>
            </p:cNvSpPr>
            <p:nvPr/>
          </p:nvSpPr>
          <p:spPr bwMode="auto">
            <a:xfrm>
              <a:off x="2956" y="96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2002</a:t>
              </a:r>
            </a:p>
          </p:txBody>
        </p:sp>
        <p:sp>
          <p:nvSpPr>
            <p:cNvPr id="37912" name="Line 40"/>
            <p:cNvSpPr>
              <a:spLocks noChangeShapeType="1"/>
            </p:cNvSpPr>
            <p:nvPr/>
          </p:nvSpPr>
          <p:spPr bwMode="auto">
            <a:xfrm>
              <a:off x="2010" y="2056"/>
              <a:ext cx="13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3" name="Line 41"/>
            <p:cNvSpPr>
              <a:spLocks noChangeShapeType="1"/>
            </p:cNvSpPr>
            <p:nvPr/>
          </p:nvSpPr>
          <p:spPr bwMode="auto">
            <a:xfrm flipV="1">
              <a:off x="2990" y="2300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4" name="Line 42"/>
            <p:cNvSpPr>
              <a:spLocks noChangeShapeType="1"/>
            </p:cNvSpPr>
            <p:nvPr/>
          </p:nvSpPr>
          <p:spPr bwMode="auto">
            <a:xfrm>
              <a:off x="1994" y="3099"/>
              <a:ext cx="1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5" name="Line 43"/>
            <p:cNvSpPr>
              <a:spLocks noChangeShapeType="1"/>
            </p:cNvSpPr>
            <p:nvPr/>
          </p:nvSpPr>
          <p:spPr bwMode="auto">
            <a:xfrm>
              <a:off x="2969" y="3345"/>
              <a:ext cx="3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6" name="Text Box 44"/>
            <p:cNvSpPr txBox="1">
              <a:spLocks noChangeArrowheads="1"/>
            </p:cNvSpPr>
            <p:nvPr/>
          </p:nvSpPr>
          <p:spPr bwMode="auto">
            <a:xfrm>
              <a:off x="2944" y="1831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2008</a:t>
              </a:r>
            </a:p>
          </p:txBody>
        </p:sp>
        <p:sp>
          <p:nvSpPr>
            <p:cNvPr id="37917" name="Text Box 45"/>
            <p:cNvSpPr txBox="1">
              <a:spLocks noChangeArrowheads="1"/>
            </p:cNvSpPr>
            <p:nvPr/>
          </p:nvSpPr>
          <p:spPr bwMode="auto">
            <a:xfrm>
              <a:off x="2944" y="2075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2010</a:t>
              </a:r>
            </a:p>
          </p:txBody>
        </p:sp>
        <p:sp>
          <p:nvSpPr>
            <p:cNvPr id="37918" name="Text Box 46"/>
            <p:cNvSpPr txBox="1">
              <a:spLocks noChangeArrowheads="1"/>
            </p:cNvSpPr>
            <p:nvPr/>
          </p:nvSpPr>
          <p:spPr bwMode="auto">
            <a:xfrm>
              <a:off x="2953" y="2876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2016</a:t>
              </a:r>
            </a:p>
          </p:txBody>
        </p:sp>
        <p:sp>
          <p:nvSpPr>
            <p:cNvPr id="37919" name="Text Box 47"/>
            <p:cNvSpPr txBox="1">
              <a:spLocks noChangeArrowheads="1"/>
            </p:cNvSpPr>
            <p:nvPr/>
          </p:nvSpPr>
          <p:spPr bwMode="auto">
            <a:xfrm>
              <a:off x="2954" y="3120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2018</a:t>
              </a:r>
            </a:p>
          </p:txBody>
        </p:sp>
        <p:sp>
          <p:nvSpPr>
            <p:cNvPr id="37920" name="Rectangle 3"/>
            <p:cNvSpPr>
              <a:spLocks noChangeArrowheads="1"/>
            </p:cNvSpPr>
            <p:nvPr/>
          </p:nvSpPr>
          <p:spPr bwMode="auto">
            <a:xfrm>
              <a:off x="3355" y="853"/>
              <a:ext cx="747" cy="3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1" name="Line 4"/>
            <p:cNvSpPr>
              <a:spLocks noChangeShapeType="1"/>
            </p:cNvSpPr>
            <p:nvPr/>
          </p:nvSpPr>
          <p:spPr bwMode="auto">
            <a:xfrm>
              <a:off x="3370" y="1103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2" name="Line 5"/>
            <p:cNvSpPr>
              <a:spLocks noChangeShapeType="1"/>
            </p:cNvSpPr>
            <p:nvPr/>
          </p:nvSpPr>
          <p:spPr bwMode="auto">
            <a:xfrm>
              <a:off x="3358" y="1378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3" name="Line 6"/>
            <p:cNvSpPr>
              <a:spLocks noChangeShapeType="1"/>
            </p:cNvSpPr>
            <p:nvPr/>
          </p:nvSpPr>
          <p:spPr bwMode="auto">
            <a:xfrm>
              <a:off x="3358" y="1928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4" name="Line 7"/>
            <p:cNvSpPr>
              <a:spLocks noChangeShapeType="1"/>
            </p:cNvSpPr>
            <p:nvPr/>
          </p:nvSpPr>
          <p:spPr bwMode="auto">
            <a:xfrm>
              <a:off x="3358" y="2204"/>
              <a:ext cx="7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5" name="Line 8"/>
            <p:cNvSpPr>
              <a:spLocks noChangeShapeType="1"/>
            </p:cNvSpPr>
            <p:nvPr/>
          </p:nvSpPr>
          <p:spPr bwMode="auto">
            <a:xfrm>
              <a:off x="3358" y="2479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6" name="Line 9"/>
            <p:cNvSpPr>
              <a:spLocks noChangeShapeType="1"/>
            </p:cNvSpPr>
            <p:nvPr/>
          </p:nvSpPr>
          <p:spPr bwMode="auto">
            <a:xfrm>
              <a:off x="3358" y="3030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7" name="Line 10"/>
            <p:cNvSpPr>
              <a:spLocks noChangeShapeType="1"/>
            </p:cNvSpPr>
            <p:nvPr/>
          </p:nvSpPr>
          <p:spPr bwMode="auto">
            <a:xfrm flipV="1">
              <a:off x="3358" y="3305"/>
              <a:ext cx="7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8" name="Line 11"/>
            <p:cNvSpPr>
              <a:spLocks noChangeShapeType="1"/>
            </p:cNvSpPr>
            <p:nvPr/>
          </p:nvSpPr>
          <p:spPr bwMode="auto">
            <a:xfrm>
              <a:off x="3358" y="3581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9" name="Text Box 12"/>
            <p:cNvSpPr txBox="1">
              <a:spLocks noChangeArrowheads="1"/>
            </p:cNvSpPr>
            <p:nvPr/>
          </p:nvSpPr>
          <p:spPr bwMode="auto">
            <a:xfrm>
              <a:off x="3483" y="854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tx2"/>
                  </a:solidFill>
                </a:rPr>
                <a:t>a[0]</a:t>
              </a:r>
              <a:r>
                <a:rPr lang="en-US" altLang="zh-CN" sz="2000"/>
                <a:t>[0]</a:t>
              </a:r>
            </a:p>
          </p:txBody>
        </p:sp>
        <p:sp>
          <p:nvSpPr>
            <p:cNvPr id="37930" name="Text Box 13"/>
            <p:cNvSpPr txBox="1">
              <a:spLocks noChangeArrowheads="1"/>
            </p:cNvSpPr>
            <p:nvPr/>
          </p:nvSpPr>
          <p:spPr bwMode="auto">
            <a:xfrm>
              <a:off x="3483" y="1124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tx2"/>
                  </a:solidFill>
                </a:rPr>
                <a:t>a[0]</a:t>
              </a:r>
              <a:r>
                <a:rPr lang="en-US" altLang="zh-CN" sz="2000"/>
                <a:t>[1]</a:t>
              </a:r>
            </a:p>
          </p:txBody>
        </p:sp>
        <p:sp>
          <p:nvSpPr>
            <p:cNvPr id="37931" name="Text Box 14"/>
            <p:cNvSpPr txBox="1">
              <a:spLocks noChangeArrowheads="1"/>
            </p:cNvSpPr>
            <p:nvPr/>
          </p:nvSpPr>
          <p:spPr bwMode="auto">
            <a:xfrm>
              <a:off x="3483" y="1935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339933"/>
                  </a:solidFill>
                </a:rPr>
                <a:t>a[1]</a:t>
              </a:r>
              <a:r>
                <a:rPr lang="en-US" altLang="zh-CN" sz="2000"/>
                <a:t>[0]</a:t>
              </a:r>
            </a:p>
          </p:txBody>
        </p:sp>
        <p:sp>
          <p:nvSpPr>
            <p:cNvPr id="37932" name="Text Box 15"/>
            <p:cNvSpPr txBox="1">
              <a:spLocks noChangeArrowheads="1"/>
            </p:cNvSpPr>
            <p:nvPr/>
          </p:nvSpPr>
          <p:spPr bwMode="auto">
            <a:xfrm>
              <a:off x="3483" y="2205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339933"/>
                  </a:solidFill>
                </a:rPr>
                <a:t>a[1]</a:t>
              </a:r>
              <a:r>
                <a:rPr lang="en-US" altLang="zh-CN" sz="2000"/>
                <a:t>[1]</a:t>
              </a:r>
            </a:p>
          </p:txBody>
        </p:sp>
        <p:sp>
          <p:nvSpPr>
            <p:cNvPr id="37933" name="Text Box 16"/>
            <p:cNvSpPr txBox="1">
              <a:spLocks noChangeArrowheads="1"/>
            </p:cNvSpPr>
            <p:nvPr/>
          </p:nvSpPr>
          <p:spPr bwMode="auto">
            <a:xfrm>
              <a:off x="3483" y="3016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FF9900"/>
                  </a:solidFill>
                </a:rPr>
                <a:t>a[2]</a:t>
              </a:r>
              <a:r>
                <a:rPr lang="en-US" altLang="zh-CN" sz="2000"/>
                <a:t>[0]</a:t>
              </a:r>
            </a:p>
          </p:txBody>
        </p:sp>
        <p:sp>
          <p:nvSpPr>
            <p:cNvPr id="37934" name="Text Box 17"/>
            <p:cNvSpPr txBox="1">
              <a:spLocks noChangeArrowheads="1"/>
            </p:cNvSpPr>
            <p:nvPr/>
          </p:nvSpPr>
          <p:spPr bwMode="auto">
            <a:xfrm>
              <a:off x="3483" y="3287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FF9900"/>
                  </a:solidFill>
                </a:rPr>
                <a:t>a[2]</a:t>
              </a:r>
              <a:r>
                <a:rPr lang="en-US" altLang="zh-CN" sz="2000"/>
                <a:t>[1]</a:t>
              </a:r>
            </a:p>
          </p:txBody>
        </p:sp>
        <p:sp>
          <p:nvSpPr>
            <p:cNvPr id="37935" name="Line 69"/>
            <p:cNvSpPr>
              <a:spLocks noChangeShapeType="1"/>
            </p:cNvSpPr>
            <p:nvPr/>
          </p:nvSpPr>
          <p:spPr bwMode="auto">
            <a:xfrm>
              <a:off x="3358" y="1653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6" name="Line 70"/>
            <p:cNvSpPr>
              <a:spLocks noChangeShapeType="1"/>
            </p:cNvSpPr>
            <p:nvPr/>
          </p:nvSpPr>
          <p:spPr bwMode="auto">
            <a:xfrm>
              <a:off x="3358" y="2754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7" name="Line 71"/>
            <p:cNvSpPr>
              <a:spLocks noChangeShapeType="1"/>
            </p:cNvSpPr>
            <p:nvPr/>
          </p:nvSpPr>
          <p:spPr bwMode="auto">
            <a:xfrm>
              <a:off x="3370" y="3857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8" name="Text Box 72"/>
            <p:cNvSpPr txBox="1">
              <a:spLocks noChangeArrowheads="1"/>
            </p:cNvSpPr>
            <p:nvPr/>
          </p:nvSpPr>
          <p:spPr bwMode="auto">
            <a:xfrm>
              <a:off x="3483" y="1394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tx2"/>
                  </a:solidFill>
                </a:rPr>
                <a:t>a[0]</a:t>
              </a:r>
              <a:r>
                <a:rPr lang="en-US" altLang="zh-CN" sz="2000"/>
                <a:t>[2]</a:t>
              </a:r>
            </a:p>
          </p:txBody>
        </p:sp>
        <p:sp>
          <p:nvSpPr>
            <p:cNvPr id="37939" name="Text Box 73"/>
            <p:cNvSpPr txBox="1">
              <a:spLocks noChangeArrowheads="1"/>
            </p:cNvSpPr>
            <p:nvPr/>
          </p:nvSpPr>
          <p:spPr bwMode="auto">
            <a:xfrm>
              <a:off x="3483" y="1665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tx2"/>
                  </a:solidFill>
                </a:rPr>
                <a:t>a[0]</a:t>
              </a:r>
              <a:r>
                <a:rPr lang="en-US" altLang="zh-CN" sz="2000"/>
                <a:t>[3]</a:t>
              </a:r>
            </a:p>
          </p:txBody>
        </p:sp>
        <p:sp>
          <p:nvSpPr>
            <p:cNvPr id="37940" name="Text Box 74"/>
            <p:cNvSpPr txBox="1">
              <a:spLocks noChangeArrowheads="1"/>
            </p:cNvSpPr>
            <p:nvPr/>
          </p:nvSpPr>
          <p:spPr bwMode="auto">
            <a:xfrm>
              <a:off x="3483" y="2476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339933"/>
                  </a:solidFill>
                </a:rPr>
                <a:t>a[1]</a:t>
              </a:r>
              <a:r>
                <a:rPr lang="en-US" altLang="zh-CN" sz="2000"/>
                <a:t>[2]</a:t>
              </a:r>
            </a:p>
          </p:txBody>
        </p:sp>
        <p:sp>
          <p:nvSpPr>
            <p:cNvPr id="37941" name="Text Box 75"/>
            <p:cNvSpPr txBox="1">
              <a:spLocks noChangeArrowheads="1"/>
            </p:cNvSpPr>
            <p:nvPr/>
          </p:nvSpPr>
          <p:spPr bwMode="auto">
            <a:xfrm>
              <a:off x="3483" y="2746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339933"/>
                  </a:solidFill>
                </a:rPr>
                <a:t>a[1]</a:t>
              </a:r>
              <a:r>
                <a:rPr lang="en-US" altLang="zh-CN" sz="2000"/>
                <a:t>[3]</a:t>
              </a:r>
            </a:p>
          </p:txBody>
        </p:sp>
        <p:sp>
          <p:nvSpPr>
            <p:cNvPr id="37942" name="Text Box 76"/>
            <p:cNvSpPr txBox="1">
              <a:spLocks noChangeArrowheads="1"/>
            </p:cNvSpPr>
            <p:nvPr/>
          </p:nvSpPr>
          <p:spPr bwMode="auto">
            <a:xfrm>
              <a:off x="3483" y="3557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FF9900"/>
                  </a:solidFill>
                </a:rPr>
                <a:t>a[2]</a:t>
              </a:r>
              <a:r>
                <a:rPr lang="en-US" altLang="zh-CN" sz="2000"/>
                <a:t>[2]</a:t>
              </a:r>
            </a:p>
          </p:txBody>
        </p:sp>
        <p:sp>
          <p:nvSpPr>
            <p:cNvPr id="37943" name="Text Box 77"/>
            <p:cNvSpPr txBox="1">
              <a:spLocks noChangeArrowheads="1"/>
            </p:cNvSpPr>
            <p:nvPr/>
          </p:nvSpPr>
          <p:spPr bwMode="auto">
            <a:xfrm>
              <a:off x="3483" y="3828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FF9900"/>
                  </a:solidFill>
                </a:rPr>
                <a:t>a[2]</a:t>
              </a:r>
              <a:r>
                <a:rPr lang="en-US" altLang="zh-CN" sz="2000"/>
                <a:t>[3]</a:t>
              </a:r>
            </a:p>
          </p:txBody>
        </p:sp>
      </p:grpSp>
      <p:sp>
        <p:nvSpPr>
          <p:cNvPr id="57428" name="AutoShape 84"/>
          <p:cNvSpPr>
            <a:spLocks noChangeArrowheads="1"/>
          </p:cNvSpPr>
          <p:nvPr/>
        </p:nvSpPr>
        <p:spPr bwMode="auto">
          <a:xfrm>
            <a:off x="222250" y="5678488"/>
            <a:ext cx="2000250" cy="820737"/>
          </a:xfrm>
          <a:prstGeom prst="irregularSeal2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/>
              <a:t>基类型</a:t>
            </a:r>
          </a:p>
        </p:txBody>
      </p:sp>
      <p:sp>
        <p:nvSpPr>
          <p:cNvPr id="57429" name="AutoShape 85"/>
          <p:cNvSpPr>
            <a:spLocks noChangeArrowheads="1"/>
          </p:cNvSpPr>
          <p:nvPr/>
        </p:nvSpPr>
        <p:spPr bwMode="auto">
          <a:xfrm>
            <a:off x="0" y="285750"/>
            <a:ext cx="3405188" cy="996950"/>
          </a:xfrm>
          <a:prstGeom prst="irregularSeal1">
            <a:avLst/>
          </a:prstGeom>
          <a:noFill/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/>
              <a:t>行指针与列指针</a:t>
            </a:r>
          </a:p>
        </p:txBody>
      </p:sp>
      <p:grpSp>
        <p:nvGrpSpPr>
          <p:cNvPr id="8" name="Group 95"/>
          <p:cNvGrpSpPr>
            <a:grpSpLocks/>
          </p:cNvGrpSpPr>
          <p:nvPr/>
        </p:nvGrpSpPr>
        <p:grpSpPr bwMode="auto">
          <a:xfrm>
            <a:off x="3317875" y="1733550"/>
            <a:ext cx="1181100" cy="4097338"/>
            <a:chOff x="2090" y="1092"/>
            <a:chExt cx="744" cy="2581"/>
          </a:xfrm>
        </p:grpSpPr>
        <p:grpSp>
          <p:nvGrpSpPr>
            <p:cNvPr id="9" name="Group 91"/>
            <p:cNvGrpSpPr>
              <a:grpSpLocks/>
            </p:cNvGrpSpPr>
            <p:nvPr/>
          </p:nvGrpSpPr>
          <p:grpSpPr bwMode="auto">
            <a:xfrm>
              <a:off x="2195" y="1092"/>
              <a:ext cx="560" cy="2377"/>
              <a:chOff x="2051" y="1068"/>
              <a:chExt cx="560" cy="2377"/>
            </a:xfrm>
          </p:grpSpPr>
          <p:sp>
            <p:nvSpPr>
              <p:cNvPr id="37905" name="Text Box 39"/>
              <p:cNvSpPr txBox="1">
                <a:spLocks noChangeArrowheads="1"/>
              </p:cNvSpPr>
              <p:nvPr/>
            </p:nvSpPr>
            <p:spPr bwMode="auto">
              <a:xfrm>
                <a:off x="2068" y="1068"/>
                <a:ext cx="54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 eaLnBrk="1" hangingPunct="1"/>
                <a:r>
                  <a:rPr lang="en-US" altLang="zh-CN" sz="2000">
                    <a:solidFill>
                      <a:schemeClr val="tx2"/>
                    </a:solidFill>
                  </a:rPr>
                  <a:t>a[0]</a:t>
                </a:r>
                <a:r>
                  <a:rPr lang="en-US" altLang="zh-CN" sz="2000"/>
                  <a:t>+1</a:t>
                </a:r>
              </a:p>
            </p:txBody>
          </p:sp>
          <p:sp>
            <p:nvSpPr>
              <p:cNvPr id="37906" name="Text Box 48"/>
              <p:cNvSpPr txBox="1">
                <a:spLocks noChangeArrowheads="1"/>
              </p:cNvSpPr>
              <p:nvPr/>
            </p:nvSpPr>
            <p:spPr bwMode="auto">
              <a:xfrm>
                <a:off x="2051" y="2138"/>
                <a:ext cx="54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 eaLnBrk="1" hangingPunct="1"/>
                <a:r>
                  <a:rPr lang="en-US" altLang="zh-CN" sz="2000">
                    <a:solidFill>
                      <a:srgbClr val="339933"/>
                    </a:solidFill>
                  </a:rPr>
                  <a:t>a[1]</a:t>
                </a:r>
                <a:r>
                  <a:rPr lang="en-US" altLang="zh-CN" sz="2000"/>
                  <a:t>+1</a:t>
                </a:r>
              </a:p>
            </p:txBody>
          </p:sp>
          <p:sp>
            <p:nvSpPr>
              <p:cNvPr id="37907" name="Text Box 49"/>
              <p:cNvSpPr txBox="1">
                <a:spLocks noChangeArrowheads="1"/>
              </p:cNvSpPr>
              <p:nvPr/>
            </p:nvSpPr>
            <p:spPr bwMode="auto">
              <a:xfrm>
                <a:off x="2056" y="3195"/>
                <a:ext cx="54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 eaLnBrk="1" hangingPunct="1"/>
                <a:r>
                  <a:rPr lang="en-US" altLang="zh-CN" sz="2000">
                    <a:solidFill>
                      <a:srgbClr val="FF9900"/>
                    </a:solidFill>
                  </a:rPr>
                  <a:t>a[2]</a:t>
                </a:r>
                <a:r>
                  <a:rPr lang="en-US" altLang="zh-CN" sz="2000"/>
                  <a:t>+1</a:t>
                </a:r>
              </a:p>
            </p:txBody>
          </p:sp>
        </p:grpSp>
        <p:grpSp>
          <p:nvGrpSpPr>
            <p:cNvPr id="10" name="Group 92"/>
            <p:cNvGrpSpPr>
              <a:grpSpLocks/>
            </p:cNvGrpSpPr>
            <p:nvPr/>
          </p:nvGrpSpPr>
          <p:grpSpPr bwMode="auto">
            <a:xfrm>
              <a:off x="2090" y="1272"/>
              <a:ext cx="744" cy="2401"/>
              <a:chOff x="1946" y="1248"/>
              <a:chExt cx="744" cy="2401"/>
            </a:xfrm>
          </p:grpSpPr>
          <p:sp>
            <p:nvSpPr>
              <p:cNvPr id="37902" name="Text Box 87"/>
              <p:cNvSpPr txBox="1">
                <a:spLocks noChangeArrowheads="1"/>
              </p:cNvSpPr>
              <p:nvPr/>
            </p:nvSpPr>
            <p:spPr bwMode="auto">
              <a:xfrm>
                <a:off x="1946" y="1248"/>
                <a:ext cx="71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 eaLnBrk="1" hangingPunct="1"/>
                <a:r>
                  <a:rPr lang="en-US" altLang="zh-CN" sz="2000"/>
                  <a:t>*(a+0)+1</a:t>
                </a:r>
              </a:p>
            </p:txBody>
          </p:sp>
          <p:sp>
            <p:nvSpPr>
              <p:cNvPr id="37903" name="Text Box 88"/>
              <p:cNvSpPr txBox="1">
                <a:spLocks noChangeArrowheads="1"/>
              </p:cNvSpPr>
              <p:nvPr/>
            </p:nvSpPr>
            <p:spPr bwMode="auto">
              <a:xfrm>
                <a:off x="1977" y="2318"/>
                <a:ext cx="71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 eaLnBrk="1" hangingPunct="1"/>
                <a:r>
                  <a:rPr lang="en-US" altLang="zh-CN" sz="2000"/>
                  <a:t>*(a+1)+1</a:t>
                </a:r>
              </a:p>
            </p:txBody>
          </p:sp>
          <p:sp>
            <p:nvSpPr>
              <p:cNvPr id="37904" name="Text Box 89"/>
              <p:cNvSpPr txBox="1">
                <a:spLocks noChangeArrowheads="1"/>
              </p:cNvSpPr>
              <p:nvPr/>
            </p:nvSpPr>
            <p:spPr bwMode="auto">
              <a:xfrm>
                <a:off x="1970" y="3399"/>
                <a:ext cx="71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 eaLnBrk="1" hangingPunct="1"/>
                <a:r>
                  <a:rPr lang="en-US" altLang="zh-CN" sz="2000"/>
                  <a:t>*(a+2)+1</a:t>
                </a:r>
              </a:p>
            </p:txBody>
          </p:sp>
        </p:grpSp>
      </p:grpSp>
      <p:sp>
        <p:nvSpPr>
          <p:cNvPr id="57440" name="Rectangle 96"/>
          <p:cNvSpPr>
            <a:spLocks noChangeArrowheads="1"/>
          </p:cNvSpPr>
          <p:nvPr/>
        </p:nvSpPr>
        <p:spPr bwMode="auto">
          <a:xfrm>
            <a:off x="4686300" y="666750"/>
            <a:ext cx="400050" cy="40005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74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5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5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5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03" grpId="0" autoUpdateAnimBg="0"/>
      <p:bldP spid="57395" grpId="0" build="p" autoUpdateAnimBg="0"/>
      <p:bldP spid="57428" grpId="0" animBg="1" autoUpdateAnimBg="0"/>
      <p:bldP spid="57429" grpId="0" animBg="1" autoUpdateAnimBg="0"/>
      <p:bldP spid="5744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58763" y="849313"/>
            <a:ext cx="6570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/>
              <a:t> </a:t>
            </a:r>
            <a:r>
              <a:rPr lang="en-US" altLang="zh-CN" sz="2000">
                <a:solidFill>
                  <a:srgbClr val="0000FF"/>
                </a:solidFill>
              </a:rPr>
              <a:t>char  name[5][9]={“gain”,“much”,“stronger”, “point”,“bye”};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820738" y="4060825"/>
            <a:ext cx="63388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/>
              <a:t> </a:t>
            </a:r>
            <a:r>
              <a:rPr lang="en-US" altLang="zh-CN" sz="2000">
                <a:solidFill>
                  <a:schemeClr val="accent2"/>
                </a:solidFill>
              </a:rPr>
              <a:t>char *name[5]={“gain”,“much”,“stronger”, “point”,“bye”};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3871913" y="1509713"/>
            <a:ext cx="4833937" cy="2468562"/>
            <a:chOff x="2516" y="1700"/>
            <a:chExt cx="3045" cy="1555"/>
          </a:xfrm>
        </p:grpSpPr>
        <p:sp>
          <p:nvSpPr>
            <p:cNvPr id="65571" name="Rectangle 73"/>
            <p:cNvSpPr>
              <a:spLocks noChangeArrowheads="1"/>
            </p:cNvSpPr>
            <p:nvPr/>
          </p:nvSpPr>
          <p:spPr bwMode="auto">
            <a:xfrm>
              <a:off x="2541" y="1785"/>
              <a:ext cx="633" cy="13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2" name="Line 74"/>
            <p:cNvSpPr>
              <a:spLocks noChangeShapeType="1"/>
            </p:cNvSpPr>
            <p:nvPr/>
          </p:nvSpPr>
          <p:spPr bwMode="auto">
            <a:xfrm>
              <a:off x="2541" y="2351"/>
              <a:ext cx="6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3" name="Line 75"/>
            <p:cNvSpPr>
              <a:spLocks noChangeShapeType="1"/>
            </p:cNvSpPr>
            <p:nvPr/>
          </p:nvSpPr>
          <p:spPr bwMode="auto">
            <a:xfrm>
              <a:off x="2541" y="2074"/>
              <a:ext cx="6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4" name="Line 76"/>
            <p:cNvSpPr>
              <a:spLocks noChangeShapeType="1"/>
            </p:cNvSpPr>
            <p:nvPr/>
          </p:nvSpPr>
          <p:spPr bwMode="auto">
            <a:xfrm>
              <a:off x="2541" y="2629"/>
              <a:ext cx="6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77"/>
            <p:cNvGrpSpPr>
              <a:grpSpLocks/>
            </p:cNvGrpSpPr>
            <p:nvPr/>
          </p:nvGrpSpPr>
          <p:grpSpPr bwMode="auto">
            <a:xfrm>
              <a:off x="3681" y="1700"/>
              <a:ext cx="1044" cy="273"/>
              <a:chOff x="1400" y="3389"/>
              <a:chExt cx="1044" cy="273"/>
            </a:xfrm>
          </p:grpSpPr>
          <p:sp>
            <p:nvSpPr>
              <p:cNvPr id="65615" name="Rectangle 78"/>
              <p:cNvSpPr>
                <a:spLocks noChangeArrowheads="1"/>
              </p:cNvSpPr>
              <p:nvPr/>
            </p:nvSpPr>
            <p:spPr bwMode="auto">
              <a:xfrm>
                <a:off x="1400" y="3389"/>
                <a:ext cx="1044" cy="26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r>
                  <a:rPr lang="en-US" altLang="zh-CN" sz="2000"/>
                  <a:t>g   a    i    n   \0</a:t>
                </a:r>
              </a:p>
            </p:txBody>
          </p:sp>
          <p:sp>
            <p:nvSpPr>
              <p:cNvPr id="65616" name="Line 79"/>
              <p:cNvSpPr>
                <a:spLocks noChangeShapeType="1"/>
              </p:cNvSpPr>
              <p:nvPr/>
            </p:nvSpPr>
            <p:spPr bwMode="auto">
              <a:xfrm>
                <a:off x="1611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617" name="Line 80"/>
              <p:cNvSpPr>
                <a:spLocks noChangeShapeType="1"/>
              </p:cNvSpPr>
              <p:nvPr/>
            </p:nvSpPr>
            <p:spPr bwMode="auto">
              <a:xfrm>
                <a:off x="1816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618" name="Line 81"/>
              <p:cNvSpPr>
                <a:spLocks noChangeShapeType="1"/>
              </p:cNvSpPr>
              <p:nvPr/>
            </p:nvSpPr>
            <p:spPr bwMode="auto">
              <a:xfrm>
                <a:off x="2022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619" name="Line 82"/>
              <p:cNvSpPr>
                <a:spLocks noChangeShapeType="1"/>
              </p:cNvSpPr>
              <p:nvPr/>
            </p:nvSpPr>
            <p:spPr bwMode="auto">
              <a:xfrm>
                <a:off x="2228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83"/>
            <p:cNvGrpSpPr>
              <a:grpSpLocks/>
            </p:cNvGrpSpPr>
            <p:nvPr/>
          </p:nvGrpSpPr>
          <p:grpSpPr bwMode="auto">
            <a:xfrm>
              <a:off x="3672" y="2329"/>
              <a:ext cx="1889" cy="273"/>
              <a:chOff x="1400" y="3389"/>
              <a:chExt cx="1889" cy="273"/>
            </a:xfrm>
          </p:grpSpPr>
          <p:sp>
            <p:nvSpPr>
              <p:cNvPr id="65606" name="Rectangle 84"/>
              <p:cNvSpPr>
                <a:spLocks noChangeArrowheads="1"/>
              </p:cNvSpPr>
              <p:nvPr/>
            </p:nvSpPr>
            <p:spPr bwMode="auto">
              <a:xfrm>
                <a:off x="1400" y="3389"/>
                <a:ext cx="1889" cy="26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r>
                  <a:rPr lang="en-US" altLang="zh-CN" sz="2000"/>
                  <a:t>s   t    r    o   n   g   e    r   \0</a:t>
                </a:r>
              </a:p>
            </p:txBody>
          </p:sp>
          <p:sp>
            <p:nvSpPr>
              <p:cNvPr id="65607" name="Line 85"/>
              <p:cNvSpPr>
                <a:spLocks noChangeShapeType="1"/>
              </p:cNvSpPr>
              <p:nvPr/>
            </p:nvSpPr>
            <p:spPr bwMode="auto">
              <a:xfrm>
                <a:off x="1611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608" name="Line 86"/>
              <p:cNvSpPr>
                <a:spLocks noChangeShapeType="1"/>
              </p:cNvSpPr>
              <p:nvPr/>
            </p:nvSpPr>
            <p:spPr bwMode="auto">
              <a:xfrm>
                <a:off x="1816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609" name="Line 87"/>
              <p:cNvSpPr>
                <a:spLocks noChangeShapeType="1"/>
              </p:cNvSpPr>
              <p:nvPr/>
            </p:nvSpPr>
            <p:spPr bwMode="auto">
              <a:xfrm>
                <a:off x="2022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610" name="Line 88"/>
              <p:cNvSpPr>
                <a:spLocks noChangeShapeType="1"/>
              </p:cNvSpPr>
              <p:nvPr/>
            </p:nvSpPr>
            <p:spPr bwMode="auto">
              <a:xfrm>
                <a:off x="2228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611" name="Line 89"/>
              <p:cNvSpPr>
                <a:spLocks noChangeShapeType="1"/>
              </p:cNvSpPr>
              <p:nvPr/>
            </p:nvSpPr>
            <p:spPr bwMode="auto">
              <a:xfrm>
                <a:off x="2434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612" name="Line 90"/>
              <p:cNvSpPr>
                <a:spLocks noChangeShapeType="1"/>
              </p:cNvSpPr>
              <p:nvPr/>
            </p:nvSpPr>
            <p:spPr bwMode="auto">
              <a:xfrm>
                <a:off x="2640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613" name="Line 91"/>
              <p:cNvSpPr>
                <a:spLocks noChangeShapeType="1"/>
              </p:cNvSpPr>
              <p:nvPr/>
            </p:nvSpPr>
            <p:spPr bwMode="auto">
              <a:xfrm>
                <a:off x="2846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614" name="Line 92"/>
              <p:cNvSpPr>
                <a:spLocks noChangeShapeType="1"/>
              </p:cNvSpPr>
              <p:nvPr/>
            </p:nvSpPr>
            <p:spPr bwMode="auto">
              <a:xfrm>
                <a:off x="3052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93"/>
            <p:cNvGrpSpPr>
              <a:grpSpLocks/>
            </p:cNvGrpSpPr>
            <p:nvPr/>
          </p:nvGrpSpPr>
          <p:grpSpPr bwMode="auto">
            <a:xfrm>
              <a:off x="3680" y="2656"/>
              <a:ext cx="1244" cy="273"/>
              <a:chOff x="1400" y="3389"/>
              <a:chExt cx="1244" cy="273"/>
            </a:xfrm>
          </p:grpSpPr>
          <p:sp>
            <p:nvSpPr>
              <p:cNvPr id="65600" name="Rectangle 94"/>
              <p:cNvSpPr>
                <a:spLocks noChangeArrowheads="1"/>
              </p:cNvSpPr>
              <p:nvPr/>
            </p:nvSpPr>
            <p:spPr bwMode="auto">
              <a:xfrm>
                <a:off x="1400" y="3389"/>
                <a:ext cx="1244" cy="26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r>
                  <a:rPr lang="en-US" altLang="zh-CN" sz="2000"/>
                  <a:t>p   o    i    n   t   \0</a:t>
                </a:r>
              </a:p>
            </p:txBody>
          </p:sp>
          <p:sp>
            <p:nvSpPr>
              <p:cNvPr id="65601" name="Line 95"/>
              <p:cNvSpPr>
                <a:spLocks noChangeShapeType="1"/>
              </p:cNvSpPr>
              <p:nvPr/>
            </p:nvSpPr>
            <p:spPr bwMode="auto">
              <a:xfrm>
                <a:off x="1611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602" name="Line 96"/>
              <p:cNvSpPr>
                <a:spLocks noChangeShapeType="1"/>
              </p:cNvSpPr>
              <p:nvPr/>
            </p:nvSpPr>
            <p:spPr bwMode="auto">
              <a:xfrm>
                <a:off x="1816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603" name="Line 97"/>
              <p:cNvSpPr>
                <a:spLocks noChangeShapeType="1"/>
              </p:cNvSpPr>
              <p:nvPr/>
            </p:nvSpPr>
            <p:spPr bwMode="auto">
              <a:xfrm>
                <a:off x="2022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604" name="Line 98"/>
              <p:cNvSpPr>
                <a:spLocks noChangeShapeType="1"/>
              </p:cNvSpPr>
              <p:nvPr/>
            </p:nvSpPr>
            <p:spPr bwMode="auto">
              <a:xfrm>
                <a:off x="2228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605" name="Line 99"/>
              <p:cNvSpPr>
                <a:spLocks noChangeShapeType="1"/>
              </p:cNvSpPr>
              <p:nvPr/>
            </p:nvSpPr>
            <p:spPr bwMode="auto">
              <a:xfrm>
                <a:off x="2434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00"/>
            <p:cNvGrpSpPr>
              <a:grpSpLocks/>
            </p:cNvGrpSpPr>
            <p:nvPr/>
          </p:nvGrpSpPr>
          <p:grpSpPr bwMode="auto">
            <a:xfrm>
              <a:off x="3664" y="2019"/>
              <a:ext cx="1044" cy="273"/>
              <a:chOff x="1400" y="3389"/>
              <a:chExt cx="1044" cy="273"/>
            </a:xfrm>
          </p:grpSpPr>
          <p:sp>
            <p:nvSpPr>
              <p:cNvPr id="65595" name="Rectangle 101"/>
              <p:cNvSpPr>
                <a:spLocks noChangeArrowheads="1"/>
              </p:cNvSpPr>
              <p:nvPr/>
            </p:nvSpPr>
            <p:spPr bwMode="auto">
              <a:xfrm>
                <a:off x="1400" y="3389"/>
                <a:ext cx="1044" cy="26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r>
                  <a:rPr lang="en-US" altLang="zh-CN" sz="2000"/>
                  <a:t>m   u   c   h   \0</a:t>
                </a:r>
              </a:p>
            </p:txBody>
          </p:sp>
          <p:sp>
            <p:nvSpPr>
              <p:cNvPr id="65596" name="Line 102"/>
              <p:cNvSpPr>
                <a:spLocks noChangeShapeType="1"/>
              </p:cNvSpPr>
              <p:nvPr/>
            </p:nvSpPr>
            <p:spPr bwMode="auto">
              <a:xfrm>
                <a:off x="1611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97" name="Line 103"/>
              <p:cNvSpPr>
                <a:spLocks noChangeShapeType="1"/>
              </p:cNvSpPr>
              <p:nvPr/>
            </p:nvSpPr>
            <p:spPr bwMode="auto">
              <a:xfrm>
                <a:off x="1816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98" name="Line 104"/>
              <p:cNvSpPr>
                <a:spLocks noChangeShapeType="1"/>
              </p:cNvSpPr>
              <p:nvPr/>
            </p:nvSpPr>
            <p:spPr bwMode="auto">
              <a:xfrm>
                <a:off x="2022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99" name="Line 105"/>
              <p:cNvSpPr>
                <a:spLocks noChangeShapeType="1"/>
              </p:cNvSpPr>
              <p:nvPr/>
            </p:nvSpPr>
            <p:spPr bwMode="auto">
              <a:xfrm>
                <a:off x="2228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579" name="Line 106"/>
            <p:cNvSpPr>
              <a:spLocks noChangeShapeType="1"/>
            </p:cNvSpPr>
            <p:nvPr/>
          </p:nvSpPr>
          <p:spPr bwMode="auto">
            <a:xfrm>
              <a:off x="3201" y="1867"/>
              <a:ext cx="4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80" name="Line 107"/>
            <p:cNvSpPr>
              <a:spLocks noChangeShapeType="1"/>
            </p:cNvSpPr>
            <p:nvPr/>
          </p:nvSpPr>
          <p:spPr bwMode="auto">
            <a:xfrm>
              <a:off x="3190" y="2167"/>
              <a:ext cx="4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81" name="Line 108"/>
            <p:cNvSpPr>
              <a:spLocks noChangeShapeType="1"/>
            </p:cNvSpPr>
            <p:nvPr/>
          </p:nvSpPr>
          <p:spPr bwMode="auto">
            <a:xfrm>
              <a:off x="3190" y="2444"/>
              <a:ext cx="4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82" name="Line 109"/>
            <p:cNvSpPr>
              <a:spLocks noChangeShapeType="1"/>
            </p:cNvSpPr>
            <p:nvPr/>
          </p:nvSpPr>
          <p:spPr bwMode="auto">
            <a:xfrm flipV="1">
              <a:off x="3179" y="2767"/>
              <a:ext cx="50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83" name="Line 110"/>
            <p:cNvSpPr>
              <a:spLocks noChangeShapeType="1"/>
            </p:cNvSpPr>
            <p:nvPr/>
          </p:nvSpPr>
          <p:spPr bwMode="auto">
            <a:xfrm>
              <a:off x="2545" y="2900"/>
              <a:ext cx="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84" name="Text Box 111"/>
            <p:cNvSpPr txBox="1">
              <a:spLocks noChangeArrowheads="1"/>
            </p:cNvSpPr>
            <p:nvPr/>
          </p:nvSpPr>
          <p:spPr bwMode="auto">
            <a:xfrm>
              <a:off x="2542" y="1784"/>
              <a:ext cx="6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name[0]</a:t>
              </a:r>
            </a:p>
          </p:txBody>
        </p:sp>
        <p:sp>
          <p:nvSpPr>
            <p:cNvPr id="65585" name="Text Box 112"/>
            <p:cNvSpPr txBox="1">
              <a:spLocks noChangeArrowheads="1"/>
            </p:cNvSpPr>
            <p:nvPr/>
          </p:nvSpPr>
          <p:spPr bwMode="auto">
            <a:xfrm>
              <a:off x="2516" y="2091"/>
              <a:ext cx="6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name[1]</a:t>
              </a:r>
            </a:p>
          </p:txBody>
        </p:sp>
        <p:sp>
          <p:nvSpPr>
            <p:cNvPr id="65586" name="Text Box 113"/>
            <p:cNvSpPr txBox="1">
              <a:spLocks noChangeArrowheads="1"/>
            </p:cNvSpPr>
            <p:nvPr/>
          </p:nvSpPr>
          <p:spPr bwMode="auto">
            <a:xfrm>
              <a:off x="2538" y="2391"/>
              <a:ext cx="6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name[2]</a:t>
              </a:r>
            </a:p>
          </p:txBody>
        </p:sp>
        <p:sp>
          <p:nvSpPr>
            <p:cNvPr id="65587" name="Text Box 114"/>
            <p:cNvSpPr txBox="1">
              <a:spLocks noChangeArrowheads="1"/>
            </p:cNvSpPr>
            <p:nvPr/>
          </p:nvSpPr>
          <p:spPr bwMode="auto">
            <a:xfrm>
              <a:off x="2527" y="2647"/>
              <a:ext cx="6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name[3]</a:t>
              </a:r>
            </a:p>
          </p:txBody>
        </p:sp>
        <p:sp>
          <p:nvSpPr>
            <p:cNvPr id="65588" name="Text Box 115"/>
            <p:cNvSpPr txBox="1">
              <a:spLocks noChangeArrowheads="1"/>
            </p:cNvSpPr>
            <p:nvPr/>
          </p:nvSpPr>
          <p:spPr bwMode="auto">
            <a:xfrm>
              <a:off x="2516" y="2891"/>
              <a:ext cx="6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name[4]</a:t>
              </a:r>
            </a:p>
          </p:txBody>
        </p:sp>
        <p:grpSp>
          <p:nvGrpSpPr>
            <p:cNvPr id="7" name="Group 116"/>
            <p:cNvGrpSpPr>
              <a:grpSpLocks/>
            </p:cNvGrpSpPr>
            <p:nvPr/>
          </p:nvGrpSpPr>
          <p:grpSpPr bwMode="auto">
            <a:xfrm>
              <a:off x="3682" y="2982"/>
              <a:ext cx="833" cy="273"/>
              <a:chOff x="3682" y="2982"/>
              <a:chExt cx="833" cy="273"/>
            </a:xfrm>
          </p:grpSpPr>
          <p:sp>
            <p:nvSpPr>
              <p:cNvPr id="65591" name="Rectangle 117"/>
              <p:cNvSpPr>
                <a:spLocks noChangeArrowheads="1"/>
              </p:cNvSpPr>
              <p:nvPr/>
            </p:nvSpPr>
            <p:spPr bwMode="auto">
              <a:xfrm>
                <a:off x="3682" y="2982"/>
                <a:ext cx="833" cy="26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r>
                  <a:rPr lang="en-US" altLang="zh-CN" sz="2000"/>
                  <a:t>b   y   e   \0</a:t>
                </a:r>
              </a:p>
            </p:txBody>
          </p:sp>
          <p:sp>
            <p:nvSpPr>
              <p:cNvPr id="65592" name="Line 118"/>
              <p:cNvSpPr>
                <a:spLocks noChangeShapeType="1"/>
              </p:cNvSpPr>
              <p:nvPr/>
            </p:nvSpPr>
            <p:spPr bwMode="auto">
              <a:xfrm>
                <a:off x="3893" y="2989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93" name="Line 119"/>
              <p:cNvSpPr>
                <a:spLocks noChangeShapeType="1"/>
              </p:cNvSpPr>
              <p:nvPr/>
            </p:nvSpPr>
            <p:spPr bwMode="auto">
              <a:xfrm>
                <a:off x="4098" y="2989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94" name="Line 120"/>
              <p:cNvSpPr>
                <a:spLocks noChangeShapeType="1"/>
              </p:cNvSpPr>
              <p:nvPr/>
            </p:nvSpPr>
            <p:spPr bwMode="auto">
              <a:xfrm>
                <a:off x="4304" y="2989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590" name="Line 121"/>
            <p:cNvSpPr>
              <a:spLocks noChangeShapeType="1"/>
            </p:cNvSpPr>
            <p:nvPr/>
          </p:nvSpPr>
          <p:spPr bwMode="auto">
            <a:xfrm>
              <a:off x="3178" y="3078"/>
              <a:ext cx="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130"/>
          <p:cNvGrpSpPr>
            <a:grpSpLocks/>
          </p:cNvGrpSpPr>
          <p:nvPr/>
        </p:nvGrpSpPr>
        <p:grpSpPr bwMode="auto">
          <a:xfrm>
            <a:off x="334963" y="1546225"/>
            <a:ext cx="3011487" cy="2141538"/>
            <a:chOff x="508" y="1600"/>
            <a:chExt cx="1897" cy="1349"/>
          </a:xfrm>
        </p:grpSpPr>
        <p:sp>
          <p:nvSpPr>
            <p:cNvPr id="65545" name="Rectangle 16"/>
            <p:cNvSpPr>
              <a:spLocks noChangeArrowheads="1"/>
            </p:cNvSpPr>
            <p:nvPr/>
          </p:nvSpPr>
          <p:spPr bwMode="auto">
            <a:xfrm>
              <a:off x="514" y="1611"/>
              <a:ext cx="1888" cy="2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altLang="zh-CN" sz="2000"/>
                <a:t>g   a    i    n   \0</a:t>
              </a:r>
            </a:p>
          </p:txBody>
        </p: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516" y="2140"/>
              <a:ext cx="1889" cy="273"/>
              <a:chOff x="1400" y="3389"/>
              <a:chExt cx="1889" cy="273"/>
            </a:xfrm>
          </p:grpSpPr>
          <p:sp>
            <p:nvSpPr>
              <p:cNvPr id="65562" name="Rectangle 22"/>
              <p:cNvSpPr>
                <a:spLocks noChangeArrowheads="1"/>
              </p:cNvSpPr>
              <p:nvPr/>
            </p:nvSpPr>
            <p:spPr bwMode="auto">
              <a:xfrm>
                <a:off x="1400" y="3389"/>
                <a:ext cx="1889" cy="26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r>
                  <a:rPr lang="en-US" altLang="zh-CN" sz="2000"/>
                  <a:t>s   t    r    o   n   g   e    r   \0</a:t>
                </a:r>
              </a:p>
            </p:txBody>
          </p:sp>
          <p:sp>
            <p:nvSpPr>
              <p:cNvPr id="65563" name="Line 23"/>
              <p:cNvSpPr>
                <a:spLocks noChangeShapeType="1"/>
              </p:cNvSpPr>
              <p:nvPr/>
            </p:nvSpPr>
            <p:spPr bwMode="auto">
              <a:xfrm>
                <a:off x="1611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64" name="Line 24"/>
              <p:cNvSpPr>
                <a:spLocks noChangeShapeType="1"/>
              </p:cNvSpPr>
              <p:nvPr/>
            </p:nvSpPr>
            <p:spPr bwMode="auto">
              <a:xfrm>
                <a:off x="1816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65" name="Line 25"/>
              <p:cNvSpPr>
                <a:spLocks noChangeShapeType="1"/>
              </p:cNvSpPr>
              <p:nvPr/>
            </p:nvSpPr>
            <p:spPr bwMode="auto">
              <a:xfrm>
                <a:off x="2022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66" name="Line 26"/>
              <p:cNvSpPr>
                <a:spLocks noChangeShapeType="1"/>
              </p:cNvSpPr>
              <p:nvPr/>
            </p:nvSpPr>
            <p:spPr bwMode="auto">
              <a:xfrm>
                <a:off x="2228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67" name="Line 27"/>
              <p:cNvSpPr>
                <a:spLocks noChangeShapeType="1"/>
              </p:cNvSpPr>
              <p:nvPr/>
            </p:nvSpPr>
            <p:spPr bwMode="auto">
              <a:xfrm>
                <a:off x="2434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68" name="Line 28"/>
              <p:cNvSpPr>
                <a:spLocks noChangeShapeType="1"/>
              </p:cNvSpPr>
              <p:nvPr/>
            </p:nvSpPr>
            <p:spPr bwMode="auto">
              <a:xfrm>
                <a:off x="2640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69" name="Line 29"/>
              <p:cNvSpPr>
                <a:spLocks noChangeShapeType="1"/>
              </p:cNvSpPr>
              <p:nvPr/>
            </p:nvSpPr>
            <p:spPr bwMode="auto">
              <a:xfrm>
                <a:off x="2846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70" name="Line 30"/>
              <p:cNvSpPr>
                <a:spLocks noChangeShapeType="1"/>
              </p:cNvSpPr>
              <p:nvPr/>
            </p:nvSpPr>
            <p:spPr bwMode="auto">
              <a:xfrm>
                <a:off x="3052" y="3396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547" name="Rectangle 32"/>
            <p:cNvSpPr>
              <a:spLocks noChangeArrowheads="1"/>
            </p:cNvSpPr>
            <p:nvPr/>
          </p:nvSpPr>
          <p:spPr bwMode="auto">
            <a:xfrm>
              <a:off x="513" y="2412"/>
              <a:ext cx="1888" cy="2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altLang="zh-CN" sz="2000"/>
                <a:t>p   o    i    n   t   \0</a:t>
              </a:r>
            </a:p>
          </p:txBody>
        </p:sp>
        <p:sp>
          <p:nvSpPr>
            <p:cNvPr id="65548" name="Rectangle 39"/>
            <p:cNvSpPr>
              <a:spLocks noChangeArrowheads="1"/>
            </p:cNvSpPr>
            <p:nvPr/>
          </p:nvSpPr>
          <p:spPr bwMode="auto">
            <a:xfrm>
              <a:off x="508" y="1875"/>
              <a:ext cx="1889" cy="2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altLang="zh-CN" sz="2000"/>
                <a:t>m   u   c   h   \0</a:t>
              </a:r>
            </a:p>
          </p:txBody>
        </p:sp>
        <p:sp>
          <p:nvSpPr>
            <p:cNvPr id="65549" name="Line 40"/>
            <p:cNvSpPr>
              <a:spLocks noChangeShapeType="1"/>
            </p:cNvSpPr>
            <p:nvPr/>
          </p:nvSpPr>
          <p:spPr bwMode="auto">
            <a:xfrm>
              <a:off x="719" y="1882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0" name="Line 41"/>
            <p:cNvSpPr>
              <a:spLocks noChangeShapeType="1"/>
            </p:cNvSpPr>
            <p:nvPr/>
          </p:nvSpPr>
          <p:spPr bwMode="auto">
            <a:xfrm>
              <a:off x="935" y="1882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1" name="Line 42"/>
            <p:cNvSpPr>
              <a:spLocks noChangeShapeType="1"/>
            </p:cNvSpPr>
            <p:nvPr/>
          </p:nvSpPr>
          <p:spPr bwMode="auto">
            <a:xfrm>
              <a:off x="1130" y="1882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2" name="Line 43"/>
            <p:cNvSpPr>
              <a:spLocks noChangeShapeType="1"/>
            </p:cNvSpPr>
            <p:nvPr/>
          </p:nvSpPr>
          <p:spPr bwMode="auto">
            <a:xfrm>
              <a:off x="1348" y="1882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3" name="Rectangle 64"/>
            <p:cNvSpPr>
              <a:spLocks noChangeArrowheads="1"/>
            </p:cNvSpPr>
            <p:nvPr/>
          </p:nvSpPr>
          <p:spPr bwMode="auto">
            <a:xfrm>
              <a:off x="515" y="2683"/>
              <a:ext cx="1888" cy="2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altLang="zh-CN" sz="2000"/>
                <a:t>b   y   e   \0</a:t>
              </a:r>
            </a:p>
          </p:txBody>
        </p:sp>
        <p:sp>
          <p:nvSpPr>
            <p:cNvPr id="65554" name="Line 122"/>
            <p:cNvSpPr>
              <a:spLocks noChangeShapeType="1"/>
            </p:cNvSpPr>
            <p:nvPr/>
          </p:nvSpPr>
          <p:spPr bwMode="auto">
            <a:xfrm>
              <a:off x="2167" y="1633"/>
              <a:ext cx="0" cy="1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5" name="Line 123"/>
            <p:cNvSpPr>
              <a:spLocks noChangeShapeType="1"/>
            </p:cNvSpPr>
            <p:nvPr/>
          </p:nvSpPr>
          <p:spPr bwMode="auto">
            <a:xfrm>
              <a:off x="1967" y="1600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6" name="Line 124"/>
            <p:cNvSpPr>
              <a:spLocks noChangeShapeType="1"/>
            </p:cNvSpPr>
            <p:nvPr/>
          </p:nvSpPr>
          <p:spPr bwMode="auto">
            <a:xfrm>
              <a:off x="1756" y="1611"/>
              <a:ext cx="0" cy="1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7" name="Line 125"/>
            <p:cNvSpPr>
              <a:spLocks noChangeShapeType="1"/>
            </p:cNvSpPr>
            <p:nvPr/>
          </p:nvSpPr>
          <p:spPr bwMode="auto">
            <a:xfrm>
              <a:off x="1545" y="1600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8" name="Line 126"/>
            <p:cNvSpPr>
              <a:spLocks noChangeShapeType="1"/>
            </p:cNvSpPr>
            <p:nvPr/>
          </p:nvSpPr>
          <p:spPr bwMode="auto">
            <a:xfrm>
              <a:off x="1345" y="1611"/>
              <a:ext cx="0" cy="1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9" name="Line 127"/>
            <p:cNvSpPr>
              <a:spLocks noChangeShapeType="1"/>
            </p:cNvSpPr>
            <p:nvPr/>
          </p:nvSpPr>
          <p:spPr bwMode="auto">
            <a:xfrm>
              <a:off x="1133" y="1622"/>
              <a:ext cx="0" cy="1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0" name="Line 128"/>
            <p:cNvSpPr>
              <a:spLocks noChangeShapeType="1"/>
            </p:cNvSpPr>
            <p:nvPr/>
          </p:nvSpPr>
          <p:spPr bwMode="auto">
            <a:xfrm>
              <a:off x="933" y="1611"/>
              <a:ext cx="0" cy="1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1" name="Line 129"/>
            <p:cNvSpPr>
              <a:spLocks noChangeShapeType="1"/>
            </p:cNvSpPr>
            <p:nvPr/>
          </p:nvSpPr>
          <p:spPr bwMode="auto">
            <a:xfrm>
              <a:off x="722" y="1611"/>
              <a:ext cx="0" cy="1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8500" name="Rectangle 132"/>
          <p:cNvSpPr>
            <a:spLocks noChangeArrowheads="1"/>
          </p:cNvSpPr>
          <p:nvPr/>
        </p:nvSpPr>
        <p:spPr bwMode="auto">
          <a:xfrm>
            <a:off x="0" y="266700"/>
            <a:ext cx="88296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ea typeface="隶书" pitchFamily="49" charset="-122"/>
              </a:rPr>
              <a:t>二维数组与指针数组区别</a:t>
            </a:r>
            <a:r>
              <a:rPr lang="zh-CN" altLang="en-US" sz="2000">
                <a:ea typeface="隶书" pitchFamily="49" charset="-122"/>
              </a:rPr>
              <a:t>：</a:t>
            </a:r>
          </a:p>
        </p:txBody>
      </p:sp>
      <p:sp>
        <p:nvSpPr>
          <p:cNvPr id="58501" name="AutoShape 133"/>
          <p:cNvSpPr>
            <a:spLocks noChangeArrowheads="1"/>
          </p:cNvSpPr>
          <p:nvPr/>
        </p:nvSpPr>
        <p:spPr bwMode="auto">
          <a:xfrm>
            <a:off x="912813" y="5140325"/>
            <a:ext cx="5743575" cy="1225550"/>
          </a:xfrm>
          <a:prstGeom prst="wedgeRectCallout">
            <a:avLst>
              <a:gd name="adj1" fmla="val -25843"/>
              <a:gd name="adj2" fmla="val -91708"/>
            </a:avLst>
          </a:prstGeom>
          <a:solidFill>
            <a:srgbClr val="FFF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zh-CN" altLang="en-US">
                <a:ea typeface="隶书" pitchFamily="49" charset="-122"/>
              </a:rPr>
              <a:t>二维数组存储空间固定</a:t>
            </a:r>
          </a:p>
          <a:p>
            <a:pPr eaLnBrk="1" hangingPunct="1"/>
            <a:r>
              <a:rPr lang="zh-CN" altLang="en-US">
                <a:ea typeface="隶书" pitchFamily="49" charset="-122"/>
              </a:rPr>
              <a:t>字符指针数组相当于</a:t>
            </a:r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可变列长</a:t>
            </a:r>
            <a:r>
              <a:rPr lang="zh-CN" altLang="en-US">
                <a:ea typeface="隶书" pitchFamily="49" charset="-122"/>
              </a:rPr>
              <a:t>的二维数组</a:t>
            </a:r>
          </a:p>
          <a:p>
            <a:pPr eaLnBrk="1" hangingPunct="1"/>
            <a:r>
              <a:rPr lang="zh-CN" altLang="en-US">
                <a:ea typeface="隶书" pitchFamily="49" charset="-122"/>
              </a:rPr>
              <a:t>分配内存单元</a:t>
            </a:r>
            <a:r>
              <a:rPr lang="en-US" altLang="zh-CN">
                <a:ea typeface="隶书" pitchFamily="49" charset="-122"/>
              </a:rPr>
              <a:t>=</a:t>
            </a:r>
            <a:r>
              <a:rPr lang="zh-CN" altLang="en-US">
                <a:ea typeface="隶书" pitchFamily="49" charset="-122"/>
              </a:rPr>
              <a:t>数组维数*</a:t>
            </a:r>
            <a:r>
              <a:rPr lang="en-US" altLang="zh-CN">
                <a:ea typeface="隶书" pitchFamily="49" charset="-122"/>
              </a:rPr>
              <a:t>2+</a:t>
            </a:r>
            <a:r>
              <a:rPr lang="zh-CN" altLang="en-US">
                <a:ea typeface="隶书" pitchFamily="49" charset="-122"/>
              </a:rPr>
              <a:t>各字符串长度</a:t>
            </a:r>
          </a:p>
        </p:txBody>
      </p:sp>
      <p:sp>
        <p:nvSpPr>
          <p:cNvPr id="58502" name="AutoShape 134"/>
          <p:cNvSpPr>
            <a:spLocks noChangeArrowheads="1"/>
          </p:cNvSpPr>
          <p:nvPr/>
        </p:nvSpPr>
        <p:spPr bwMode="auto">
          <a:xfrm>
            <a:off x="2436813" y="5102225"/>
            <a:ext cx="6010275" cy="1225550"/>
          </a:xfrm>
          <a:prstGeom prst="wedgeRectCallout">
            <a:avLst>
              <a:gd name="adj1" fmla="val -25833"/>
              <a:gd name="adj2" fmla="val -93264"/>
            </a:avLst>
          </a:prstGeom>
          <a:solidFill>
            <a:srgbClr val="FFF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zh-CN" altLang="en-US">
                <a:ea typeface="隶书" pitchFamily="49" charset="-122"/>
              </a:rPr>
              <a:t>指针数组元素的作用相当于二维数组的行名</a:t>
            </a:r>
          </a:p>
          <a:p>
            <a:pPr eaLnBrk="1" hangingPunct="1"/>
            <a:r>
              <a:rPr lang="zh-CN" altLang="en-US">
                <a:ea typeface="隶书" pitchFamily="49" charset="-122"/>
              </a:rPr>
              <a:t>但指针数组中元素是指针变量</a:t>
            </a:r>
          </a:p>
          <a:p>
            <a:pPr eaLnBrk="1" hangingPunct="1"/>
            <a:r>
              <a:rPr lang="zh-CN" altLang="en-US">
                <a:ea typeface="隶书" pitchFamily="49" charset="-122"/>
              </a:rPr>
              <a:t>二维数组的行名是</a:t>
            </a:r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地址常量</a:t>
            </a:r>
            <a:endParaRPr lang="zh-CN" altLang="en-US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8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85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85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autoUpdateAnimBg="0"/>
      <p:bldP spid="58372" grpId="0" build="p" autoUpdateAnimBg="0"/>
      <p:bldP spid="58500" grpId="0" build="p" autoUpdateAnimBg="0"/>
      <p:bldP spid="58501" grpId="0" animBg="1" autoUpdateAnimBg="0"/>
      <p:bldP spid="58502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47" name="Text Box 47"/>
          <p:cNvSpPr txBox="1">
            <a:spLocks noChangeArrowheads="1"/>
          </p:cNvSpPr>
          <p:nvPr/>
        </p:nvSpPr>
        <p:spPr bwMode="auto">
          <a:xfrm>
            <a:off x="0" y="1382713"/>
            <a:ext cx="5889625" cy="4511675"/>
          </a:xfrm>
          <a:prstGeom prst="rect">
            <a:avLst/>
          </a:prstGeom>
          <a:solidFill>
            <a:schemeClr val="bg1"/>
          </a:solidFill>
          <a:ln w="38100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/>
              <a:t>main()</a:t>
            </a:r>
          </a:p>
          <a:p>
            <a:r>
              <a:rPr lang="en-US" altLang="zh-CN"/>
              <a:t>{   int b[2][3],*pb[2];</a:t>
            </a:r>
          </a:p>
          <a:p>
            <a:r>
              <a:rPr lang="en-US" altLang="zh-CN"/>
              <a:t>    int i,j;</a:t>
            </a:r>
          </a:p>
          <a:p>
            <a:r>
              <a:rPr lang="en-US" altLang="zh-CN"/>
              <a:t>    for(i=0;i&lt;2;i++)</a:t>
            </a:r>
          </a:p>
          <a:p>
            <a:r>
              <a:rPr lang="en-US" altLang="zh-CN"/>
              <a:t>       for(j=0;j&lt;3;j++)</a:t>
            </a:r>
          </a:p>
          <a:p>
            <a:r>
              <a:rPr lang="en-US" altLang="zh-CN"/>
              <a:t>	  b[i][j]=(i+1)*(j+1);</a:t>
            </a:r>
          </a:p>
          <a:p>
            <a:r>
              <a:rPr lang="en-US" altLang="zh-CN"/>
              <a:t>    </a:t>
            </a:r>
            <a:r>
              <a:rPr lang="en-US" altLang="zh-CN">
                <a:solidFill>
                  <a:srgbClr val="990000"/>
                </a:solidFill>
              </a:rPr>
              <a:t>pb[0]=b[0];</a:t>
            </a:r>
          </a:p>
          <a:p>
            <a:r>
              <a:rPr lang="en-US" altLang="zh-CN">
                <a:solidFill>
                  <a:srgbClr val="990000"/>
                </a:solidFill>
              </a:rPr>
              <a:t>    pb[1]=b[1];</a:t>
            </a:r>
          </a:p>
          <a:p>
            <a:r>
              <a:rPr lang="en-US" altLang="zh-CN"/>
              <a:t>    for(i=0;i&lt;2;i++)</a:t>
            </a:r>
          </a:p>
          <a:p>
            <a:r>
              <a:rPr lang="en-US" altLang="zh-CN"/>
              <a:t>       for(j=0;j&lt;3;j++,</a:t>
            </a:r>
            <a:r>
              <a:rPr lang="en-US" altLang="zh-CN">
                <a:solidFill>
                  <a:schemeClr val="accent2"/>
                </a:solidFill>
              </a:rPr>
              <a:t>pb[i]++</a:t>
            </a:r>
            <a:r>
              <a:rPr lang="en-US" altLang="zh-CN"/>
              <a:t>)</a:t>
            </a:r>
          </a:p>
          <a:p>
            <a:r>
              <a:rPr lang="en-US" altLang="zh-CN"/>
              <a:t>	  printf("b[%d][%d]:%2d\n",i,j</a:t>
            </a:r>
            <a:r>
              <a:rPr lang="en-US" altLang="zh-CN">
                <a:solidFill>
                  <a:srgbClr val="0000FF"/>
                </a:solidFill>
              </a:rPr>
              <a:t>,*pb[i</a:t>
            </a:r>
            <a:r>
              <a:rPr lang="en-US" altLang="zh-CN"/>
              <a:t>]);</a:t>
            </a:r>
          </a:p>
          <a:p>
            <a:r>
              <a:rPr lang="en-US" altLang="zh-CN"/>
              <a:t>}</a:t>
            </a:r>
          </a:p>
        </p:txBody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790575" y="523875"/>
            <a:ext cx="399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例  用指针数组处理二维数组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311525" y="1949450"/>
            <a:ext cx="1898650" cy="1101725"/>
            <a:chOff x="1283" y="1239"/>
            <a:chExt cx="1514" cy="694"/>
          </a:xfrm>
        </p:grpSpPr>
        <p:sp>
          <p:nvSpPr>
            <p:cNvPr id="66597" name="Rectangle 5"/>
            <p:cNvSpPr>
              <a:spLocks noChangeArrowheads="1"/>
            </p:cNvSpPr>
            <p:nvPr/>
          </p:nvSpPr>
          <p:spPr bwMode="auto">
            <a:xfrm>
              <a:off x="1722" y="1455"/>
              <a:ext cx="989" cy="4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8" name="Line 6"/>
            <p:cNvSpPr>
              <a:spLocks noChangeShapeType="1"/>
            </p:cNvSpPr>
            <p:nvPr/>
          </p:nvSpPr>
          <p:spPr bwMode="auto">
            <a:xfrm>
              <a:off x="1722" y="1689"/>
              <a:ext cx="9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9" name="Text Box 7"/>
            <p:cNvSpPr txBox="1">
              <a:spLocks noChangeArrowheads="1"/>
            </p:cNvSpPr>
            <p:nvPr/>
          </p:nvSpPr>
          <p:spPr bwMode="auto">
            <a:xfrm>
              <a:off x="1797" y="1239"/>
              <a:ext cx="10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int  *pb[2]</a:t>
              </a:r>
            </a:p>
          </p:txBody>
        </p:sp>
        <p:sp>
          <p:nvSpPr>
            <p:cNvPr id="66600" name="Text Box 8"/>
            <p:cNvSpPr txBox="1">
              <a:spLocks noChangeArrowheads="1"/>
            </p:cNvSpPr>
            <p:nvPr/>
          </p:nvSpPr>
          <p:spPr bwMode="auto">
            <a:xfrm>
              <a:off x="1283" y="1461"/>
              <a:ext cx="5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pb[0]</a:t>
              </a:r>
            </a:p>
          </p:txBody>
        </p:sp>
        <p:sp>
          <p:nvSpPr>
            <p:cNvPr id="66601" name="Text Box 9"/>
            <p:cNvSpPr txBox="1">
              <a:spLocks noChangeArrowheads="1"/>
            </p:cNvSpPr>
            <p:nvPr/>
          </p:nvSpPr>
          <p:spPr bwMode="auto">
            <a:xfrm>
              <a:off x="1283" y="1668"/>
              <a:ext cx="5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pb[1]</a:t>
              </a:r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6092825" y="2001838"/>
            <a:ext cx="1346200" cy="2778125"/>
            <a:chOff x="3390" y="1105"/>
            <a:chExt cx="1272" cy="1750"/>
          </a:xfrm>
        </p:grpSpPr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3390" y="1355"/>
              <a:ext cx="900" cy="1500"/>
              <a:chOff x="3512" y="1233"/>
              <a:chExt cx="900" cy="2000"/>
            </a:xfrm>
          </p:grpSpPr>
          <p:sp>
            <p:nvSpPr>
              <p:cNvPr id="66591" name="Rectangle 11"/>
              <p:cNvSpPr>
                <a:spLocks noChangeArrowheads="1"/>
              </p:cNvSpPr>
              <p:nvPr/>
            </p:nvSpPr>
            <p:spPr bwMode="auto">
              <a:xfrm>
                <a:off x="3523" y="1233"/>
                <a:ext cx="889" cy="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92" name="Line 12"/>
              <p:cNvSpPr>
                <a:spLocks noChangeShapeType="1"/>
              </p:cNvSpPr>
              <p:nvPr/>
            </p:nvSpPr>
            <p:spPr bwMode="auto">
              <a:xfrm>
                <a:off x="3512" y="1567"/>
                <a:ext cx="8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93" name="Line 13"/>
              <p:cNvSpPr>
                <a:spLocks noChangeShapeType="1"/>
              </p:cNvSpPr>
              <p:nvPr/>
            </p:nvSpPr>
            <p:spPr bwMode="auto">
              <a:xfrm>
                <a:off x="3512" y="1902"/>
                <a:ext cx="8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94" name="Line 14"/>
              <p:cNvSpPr>
                <a:spLocks noChangeShapeType="1"/>
              </p:cNvSpPr>
              <p:nvPr/>
            </p:nvSpPr>
            <p:spPr bwMode="auto">
              <a:xfrm>
                <a:off x="3512" y="2237"/>
                <a:ext cx="8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95" name="Line 15"/>
              <p:cNvSpPr>
                <a:spLocks noChangeShapeType="1"/>
              </p:cNvSpPr>
              <p:nvPr/>
            </p:nvSpPr>
            <p:spPr bwMode="auto">
              <a:xfrm flipV="1">
                <a:off x="3512" y="2561"/>
                <a:ext cx="889" cy="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96" name="Line 16"/>
              <p:cNvSpPr>
                <a:spLocks noChangeShapeType="1"/>
              </p:cNvSpPr>
              <p:nvPr/>
            </p:nvSpPr>
            <p:spPr bwMode="auto">
              <a:xfrm>
                <a:off x="3512" y="2907"/>
                <a:ext cx="8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590" name="Text Box 18"/>
            <p:cNvSpPr txBox="1">
              <a:spLocks noChangeArrowheads="1"/>
            </p:cNvSpPr>
            <p:nvPr/>
          </p:nvSpPr>
          <p:spPr bwMode="auto">
            <a:xfrm>
              <a:off x="3498" y="1105"/>
              <a:ext cx="11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int b[2][3]</a:t>
              </a:r>
            </a:p>
          </p:txBody>
        </p: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7000875" y="2336800"/>
            <a:ext cx="2143125" cy="2374900"/>
            <a:chOff x="4298" y="1328"/>
            <a:chExt cx="1350" cy="1496"/>
          </a:xfrm>
        </p:grpSpPr>
        <p:sp>
          <p:nvSpPr>
            <p:cNvPr id="66583" name="Text Box 19"/>
            <p:cNvSpPr txBox="1">
              <a:spLocks noChangeArrowheads="1"/>
            </p:cNvSpPr>
            <p:nvPr/>
          </p:nvSpPr>
          <p:spPr bwMode="auto">
            <a:xfrm>
              <a:off x="4298" y="1328"/>
              <a:ext cx="10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b[0][0]  *pb[0]</a:t>
              </a:r>
            </a:p>
          </p:txBody>
        </p:sp>
        <p:sp>
          <p:nvSpPr>
            <p:cNvPr id="66584" name="Text Box 20"/>
            <p:cNvSpPr txBox="1">
              <a:spLocks noChangeArrowheads="1"/>
            </p:cNvSpPr>
            <p:nvPr/>
          </p:nvSpPr>
          <p:spPr bwMode="auto">
            <a:xfrm>
              <a:off x="4298" y="1578"/>
              <a:ext cx="135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b[0][1]  *(pb[0]+1)</a:t>
              </a:r>
            </a:p>
          </p:txBody>
        </p:sp>
        <p:sp>
          <p:nvSpPr>
            <p:cNvPr id="66585" name="Text Box 21"/>
            <p:cNvSpPr txBox="1">
              <a:spLocks noChangeArrowheads="1"/>
            </p:cNvSpPr>
            <p:nvPr/>
          </p:nvSpPr>
          <p:spPr bwMode="auto">
            <a:xfrm>
              <a:off x="4298" y="1827"/>
              <a:ext cx="135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b[0][2]  *(pb[0]+2)</a:t>
              </a:r>
            </a:p>
          </p:txBody>
        </p:sp>
        <p:sp>
          <p:nvSpPr>
            <p:cNvPr id="66586" name="Text Box 22"/>
            <p:cNvSpPr txBox="1">
              <a:spLocks noChangeArrowheads="1"/>
            </p:cNvSpPr>
            <p:nvPr/>
          </p:nvSpPr>
          <p:spPr bwMode="auto">
            <a:xfrm>
              <a:off x="4298" y="2076"/>
              <a:ext cx="10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b[1][0]  *pb[1]</a:t>
              </a:r>
            </a:p>
          </p:txBody>
        </p:sp>
        <p:sp>
          <p:nvSpPr>
            <p:cNvPr id="66587" name="Text Box 23"/>
            <p:cNvSpPr txBox="1">
              <a:spLocks noChangeArrowheads="1"/>
            </p:cNvSpPr>
            <p:nvPr/>
          </p:nvSpPr>
          <p:spPr bwMode="auto">
            <a:xfrm>
              <a:off x="4298" y="2325"/>
              <a:ext cx="135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b[1][1]  *(pb[1]+1)</a:t>
              </a:r>
            </a:p>
          </p:txBody>
        </p:sp>
        <p:sp>
          <p:nvSpPr>
            <p:cNvPr id="66588" name="Text Box 24"/>
            <p:cNvSpPr txBox="1">
              <a:spLocks noChangeArrowheads="1"/>
            </p:cNvSpPr>
            <p:nvPr/>
          </p:nvSpPr>
          <p:spPr bwMode="auto">
            <a:xfrm>
              <a:off x="4298" y="2574"/>
              <a:ext cx="135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b[1][2]  *(pb[1]+2)</a:t>
              </a:r>
            </a:p>
          </p:txBody>
        </p:sp>
      </p:grpSp>
      <p:sp>
        <p:nvSpPr>
          <p:cNvPr id="76826" name="Line 26"/>
          <p:cNvSpPr>
            <a:spLocks noChangeShapeType="1"/>
          </p:cNvSpPr>
          <p:nvPr/>
        </p:nvSpPr>
        <p:spPr bwMode="auto">
          <a:xfrm flipV="1">
            <a:off x="5121275" y="2538413"/>
            <a:ext cx="987425" cy="158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5103813" y="2840038"/>
            <a:ext cx="1006475" cy="952500"/>
            <a:chOff x="2767" y="1633"/>
            <a:chExt cx="634" cy="600"/>
          </a:xfrm>
        </p:grpSpPr>
        <p:sp>
          <p:nvSpPr>
            <p:cNvPr id="66580" name="Line 27"/>
            <p:cNvSpPr>
              <a:spLocks noChangeShapeType="1"/>
            </p:cNvSpPr>
            <p:nvPr/>
          </p:nvSpPr>
          <p:spPr bwMode="auto">
            <a:xfrm>
              <a:off x="2767" y="1633"/>
              <a:ext cx="256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1" name="Line 28"/>
            <p:cNvSpPr>
              <a:spLocks noChangeShapeType="1"/>
            </p:cNvSpPr>
            <p:nvPr/>
          </p:nvSpPr>
          <p:spPr bwMode="auto">
            <a:xfrm>
              <a:off x="3034" y="1644"/>
              <a:ext cx="0" cy="589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2" name="Line 29"/>
            <p:cNvSpPr>
              <a:spLocks noChangeShapeType="1"/>
            </p:cNvSpPr>
            <p:nvPr/>
          </p:nvSpPr>
          <p:spPr bwMode="auto">
            <a:xfrm>
              <a:off x="3034" y="2233"/>
              <a:ext cx="367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6654800" y="2390775"/>
            <a:ext cx="311150" cy="2374900"/>
            <a:chOff x="3744" y="1350"/>
            <a:chExt cx="196" cy="1496"/>
          </a:xfrm>
        </p:grpSpPr>
        <p:sp>
          <p:nvSpPr>
            <p:cNvPr id="66574" name="Text Box 31"/>
            <p:cNvSpPr txBox="1">
              <a:spLocks noChangeArrowheads="1"/>
            </p:cNvSpPr>
            <p:nvPr/>
          </p:nvSpPr>
          <p:spPr bwMode="auto">
            <a:xfrm>
              <a:off x="3744" y="135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66575" name="Text Box 32"/>
            <p:cNvSpPr txBox="1">
              <a:spLocks noChangeArrowheads="1"/>
            </p:cNvSpPr>
            <p:nvPr/>
          </p:nvSpPr>
          <p:spPr bwMode="auto">
            <a:xfrm>
              <a:off x="3744" y="16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66576" name="Text Box 33"/>
            <p:cNvSpPr txBox="1">
              <a:spLocks noChangeArrowheads="1"/>
            </p:cNvSpPr>
            <p:nvPr/>
          </p:nvSpPr>
          <p:spPr bwMode="auto">
            <a:xfrm>
              <a:off x="3744" y="184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66577" name="Text Box 34"/>
            <p:cNvSpPr txBox="1">
              <a:spLocks noChangeArrowheads="1"/>
            </p:cNvSpPr>
            <p:nvPr/>
          </p:nvSpPr>
          <p:spPr bwMode="auto">
            <a:xfrm>
              <a:off x="3744" y="20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66578" name="Text Box 35"/>
            <p:cNvSpPr txBox="1">
              <a:spLocks noChangeArrowheads="1"/>
            </p:cNvSpPr>
            <p:nvPr/>
          </p:nvSpPr>
          <p:spPr bwMode="auto">
            <a:xfrm>
              <a:off x="3744" y="23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66579" name="Text Box 36"/>
            <p:cNvSpPr txBox="1">
              <a:spLocks noChangeArrowheads="1"/>
            </p:cNvSpPr>
            <p:nvPr/>
          </p:nvSpPr>
          <p:spPr bwMode="auto">
            <a:xfrm>
              <a:off x="3744" y="259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0000FF"/>
                  </a:solidFill>
                </a:rPr>
                <a:t>6</a:t>
              </a:r>
            </a:p>
          </p:txBody>
        </p:sp>
      </p:grpSp>
      <p:sp>
        <p:nvSpPr>
          <p:cNvPr id="76843" name="Line 43"/>
          <p:cNvSpPr>
            <a:spLocks noChangeShapeType="1"/>
          </p:cNvSpPr>
          <p:nvPr/>
        </p:nvSpPr>
        <p:spPr bwMode="auto">
          <a:xfrm>
            <a:off x="5103813" y="2576513"/>
            <a:ext cx="1004887" cy="2984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44" name="Line 44"/>
          <p:cNvSpPr>
            <a:spLocks noChangeShapeType="1"/>
          </p:cNvSpPr>
          <p:nvPr/>
        </p:nvSpPr>
        <p:spPr bwMode="auto">
          <a:xfrm>
            <a:off x="5103813" y="2593975"/>
            <a:ext cx="1004887" cy="7397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45" name="Line 45"/>
          <p:cNvSpPr>
            <a:spLocks noChangeShapeType="1"/>
          </p:cNvSpPr>
          <p:nvPr/>
        </p:nvSpPr>
        <p:spPr bwMode="auto">
          <a:xfrm>
            <a:off x="5086350" y="2981325"/>
            <a:ext cx="1022350" cy="12176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46" name="Line 46"/>
          <p:cNvSpPr>
            <a:spLocks noChangeShapeType="1"/>
          </p:cNvSpPr>
          <p:nvPr/>
        </p:nvSpPr>
        <p:spPr bwMode="auto">
          <a:xfrm>
            <a:off x="4945063" y="2981325"/>
            <a:ext cx="1163637" cy="1657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76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76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76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76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47" grpId="0" animBg="1" autoUpdateAnimBg="0"/>
      <p:bldP spid="76802" grpId="0" build="p" autoUpdateAnimBg="0"/>
      <p:bldP spid="76826" grpId="0" animBg="1"/>
      <p:bldP spid="76843" grpId="0" animBg="1"/>
      <p:bldP spid="76844" grpId="0" animBg="1"/>
      <p:bldP spid="76845" grpId="0" animBg="1"/>
      <p:bldP spid="7684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95" name="Text Box 63"/>
          <p:cNvSpPr txBox="1">
            <a:spLocks noChangeArrowheads="1"/>
          </p:cNvSpPr>
          <p:nvPr/>
        </p:nvSpPr>
        <p:spPr bwMode="auto">
          <a:xfrm>
            <a:off x="304800" y="254000"/>
            <a:ext cx="490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例  对字符串排序（简单选择排序）</a:t>
            </a:r>
          </a:p>
        </p:txBody>
      </p:sp>
      <p:sp>
        <p:nvSpPr>
          <p:cNvPr id="44158" name="Text Box 126"/>
          <p:cNvSpPr txBox="1">
            <a:spLocks noChangeArrowheads="1"/>
          </p:cNvSpPr>
          <p:nvPr/>
        </p:nvSpPr>
        <p:spPr bwMode="auto">
          <a:xfrm>
            <a:off x="557213" y="746125"/>
            <a:ext cx="6297612" cy="592137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main()</a:t>
            </a:r>
          </a:p>
          <a:p>
            <a:r>
              <a:rPr lang="en-US" altLang="zh-CN" sz="2000"/>
              <a:t>{   void sort(char  *name[],int n), </a:t>
            </a:r>
            <a:r>
              <a:rPr lang="en-US" altLang="zh-CN" sz="2000">
                <a:solidFill>
                  <a:srgbClr val="669900"/>
                </a:solidFill>
              </a:rPr>
              <a:t>print(char  *name[],int n);</a:t>
            </a:r>
            <a:endParaRPr lang="en-US" altLang="zh-CN" sz="2000"/>
          </a:p>
          <a:p>
            <a:r>
              <a:rPr lang="en-US" altLang="zh-CN" sz="2000"/>
              <a:t>    char *name[]={"Follow me","BASIC",</a:t>
            </a:r>
          </a:p>
          <a:p>
            <a:r>
              <a:rPr lang="en-US" altLang="zh-CN" sz="2000"/>
              <a:t>      "Great Wall","FORTRAN","Computer "};</a:t>
            </a:r>
          </a:p>
          <a:p>
            <a:r>
              <a:rPr lang="en-US" altLang="zh-CN" sz="2000"/>
              <a:t>    int n=5;</a:t>
            </a:r>
          </a:p>
          <a:p>
            <a:r>
              <a:rPr lang="en-US" altLang="zh-CN" sz="2000">
                <a:solidFill>
                  <a:schemeClr val="accent2"/>
                </a:solidFill>
              </a:rPr>
              <a:t>    sort(name,n);</a:t>
            </a:r>
            <a:endParaRPr lang="en-US" altLang="zh-CN" sz="2000"/>
          </a:p>
          <a:p>
            <a:r>
              <a:rPr lang="en-US" altLang="zh-CN" sz="2000"/>
              <a:t>    </a:t>
            </a:r>
            <a:r>
              <a:rPr lang="en-US" altLang="zh-CN" sz="2000">
                <a:solidFill>
                  <a:srgbClr val="669900"/>
                </a:solidFill>
              </a:rPr>
              <a:t>print(name,n);</a:t>
            </a:r>
          </a:p>
          <a:p>
            <a:r>
              <a:rPr lang="en-US" altLang="zh-CN" sz="2000"/>
              <a:t>}</a:t>
            </a:r>
          </a:p>
          <a:p>
            <a:r>
              <a:rPr lang="en-US" altLang="zh-CN" sz="2000">
                <a:solidFill>
                  <a:srgbClr val="0000FF"/>
                </a:solidFill>
              </a:rPr>
              <a:t>void sort(char *name[],int n)</a:t>
            </a:r>
            <a:endParaRPr lang="en-US" altLang="zh-CN" sz="2000"/>
          </a:p>
          <a:p>
            <a:r>
              <a:rPr lang="en-US" altLang="zh-CN" sz="2000"/>
              <a:t>{   char *temp;</a:t>
            </a:r>
          </a:p>
          <a:p>
            <a:r>
              <a:rPr lang="en-US" altLang="zh-CN" sz="2000"/>
              <a:t>    int i,j,k;</a:t>
            </a:r>
          </a:p>
          <a:p>
            <a:r>
              <a:rPr lang="en-US" altLang="zh-CN" sz="2000"/>
              <a:t>    for(i=0;i&lt;n-1;i++)</a:t>
            </a:r>
          </a:p>
          <a:p>
            <a:r>
              <a:rPr lang="en-US" altLang="zh-CN" sz="2000"/>
              <a:t>    {   k=i;</a:t>
            </a:r>
          </a:p>
          <a:p>
            <a:r>
              <a:rPr lang="en-US" altLang="zh-CN" sz="2000"/>
              <a:t>         for(j=i+1;j&lt;n;j++)</a:t>
            </a:r>
          </a:p>
          <a:p>
            <a:r>
              <a:rPr lang="en-US" altLang="zh-CN" sz="2000"/>
              <a:t>	if(</a:t>
            </a:r>
            <a:r>
              <a:rPr lang="en-US" altLang="zh-CN" sz="2000">
                <a:solidFill>
                  <a:srgbClr val="990000"/>
                </a:solidFill>
              </a:rPr>
              <a:t>strcmp(name[k],name[j])</a:t>
            </a:r>
            <a:r>
              <a:rPr lang="en-US" altLang="zh-CN" sz="2000"/>
              <a:t>&gt;0)   k=j;</a:t>
            </a:r>
          </a:p>
          <a:p>
            <a:r>
              <a:rPr lang="en-US" altLang="zh-CN" sz="2000"/>
              <a:t>        if(k!=i)</a:t>
            </a:r>
          </a:p>
          <a:p>
            <a:r>
              <a:rPr lang="en-US" altLang="zh-CN" sz="2000"/>
              <a:t>       {  temp=name[i];  name[i]=name[k]; name[k]=temp;}</a:t>
            </a:r>
          </a:p>
          <a:p>
            <a:r>
              <a:rPr lang="en-US" altLang="zh-CN" sz="2000"/>
              <a:t>    }</a:t>
            </a:r>
          </a:p>
          <a:p>
            <a:r>
              <a:rPr lang="en-US" altLang="zh-CN" sz="2000"/>
              <a:t>}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5307013" y="1855788"/>
            <a:ext cx="3587750" cy="2511425"/>
            <a:chOff x="3000" y="630"/>
            <a:chExt cx="2260" cy="1582"/>
          </a:xfrm>
        </p:grpSpPr>
        <p:sp>
          <p:nvSpPr>
            <p:cNvPr id="67610" name="Rectangle 10"/>
            <p:cNvSpPr>
              <a:spLocks noChangeArrowheads="1"/>
            </p:cNvSpPr>
            <p:nvPr/>
          </p:nvSpPr>
          <p:spPr bwMode="auto">
            <a:xfrm>
              <a:off x="3000" y="855"/>
              <a:ext cx="901" cy="13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1" name="Line 11"/>
            <p:cNvSpPr>
              <a:spLocks noChangeShapeType="1"/>
            </p:cNvSpPr>
            <p:nvPr/>
          </p:nvSpPr>
          <p:spPr bwMode="auto">
            <a:xfrm flipV="1">
              <a:off x="3000" y="1133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2" name="Line 12"/>
            <p:cNvSpPr>
              <a:spLocks noChangeShapeType="1"/>
            </p:cNvSpPr>
            <p:nvPr/>
          </p:nvSpPr>
          <p:spPr bwMode="auto">
            <a:xfrm>
              <a:off x="3000" y="1400"/>
              <a:ext cx="9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3" name="Line 13"/>
            <p:cNvSpPr>
              <a:spLocks noChangeShapeType="1"/>
            </p:cNvSpPr>
            <p:nvPr/>
          </p:nvSpPr>
          <p:spPr bwMode="auto">
            <a:xfrm>
              <a:off x="3000" y="1656"/>
              <a:ext cx="9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4" name="Line 14"/>
            <p:cNvSpPr>
              <a:spLocks noChangeShapeType="1"/>
            </p:cNvSpPr>
            <p:nvPr/>
          </p:nvSpPr>
          <p:spPr bwMode="auto">
            <a:xfrm>
              <a:off x="3000" y="1922"/>
              <a:ext cx="9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5" name="Text Box 15"/>
            <p:cNvSpPr txBox="1">
              <a:spLocks noChangeArrowheads="1"/>
            </p:cNvSpPr>
            <p:nvPr/>
          </p:nvSpPr>
          <p:spPr bwMode="auto">
            <a:xfrm>
              <a:off x="3123" y="875"/>
              <a:ext cx="6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name[0]</a:t>
              </a:r>
            </a:p>
          </p:txBody>
        </p:sp>
        <p:sp>
          <p:nvSpPr>
            <p:cNvPr id="67616" name="Text Box 16"/>
            <p:cNvSpPr txBox="1">
              <a:spLocks noChangeArrowheads="1"/>
            </p:cNvSpPr>
            <p:nvPr/>
          </p:nvSpPr>
          <p:spPr bwMode="auto">
            <a:xfrm>
              <a:off x="3134" y="1141"/>
              <a:ext cx="6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name[1]</a:t>
              </a:r>
            </a:p>
          </p:txBody>
        </p:sp>
        <p:sp>
          <p:nvSpPr>
            <p:cNvPr id="67617" name="Text Box 17"/>
            <p:cNvSpPr txBox="1">
              <a:spLocks noChangeArrowheads="1"/>
            </p:cNvSpPr>
            <p:nvPr/>
          </p:nvSpPr>
          <p:spPr bwMode="auto">
            <a:xfrm>
              <a:off x="3134" y="1397"/>
              <a:ext cx="6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name[2]</a:t>
              </a:r>
            </a:p>
          </p:txBody>
        </p:sp>
        <p:sp>
          <p:nvSpPr>
            <p:cNvPr id="67618" name="Text Box 18"/>
            <p:cNvSpPr txBox="1">
              <a:spLocks noChangeArrowheads="1"/>
            </p:cNvSpPr>
            <p:nvPr/>
          </p:nvSpPr>
          <p:spPr bwMode="auto">
            <a:xfrm>
              <a:off x="3134" y="1675"/>
              <a:ext cx="6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name[3]</a:t>
              </a:r>
            </a:p>
          </p:txBody>
        </p:sp>
        <p:sp>
          <p:nvSpPr>
            <p:cNvPr id="67619" name="Text Box 19"/>
            <p:cNvSpPr txBox="1">
              <a:spLocks noChangeArrowheads="1"/>
            </p:cNvSpPr>
            <p:nvPr/>
          </p:nvSpPr>
          <p:spPr bwMode="auto">
            <a:xfrm>
              <a:off x="3134" y="1941"/>
              <a:ext cx="6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name[4]</a:t>
              </a:r>
            </a:p>
          </p:txBody>
        </p:sp>
        <p:sp>
          <p:nvSpPr>
            <p:cNvPr id="67620" name="Text Box 20"/>
            <p:cNvSpPr txBox="1">
              <a:spLocks noChangeArrowheads="1"/>
            </p:cNvSpPr>
            <p:nvPr/>
          </p:nvSpPr>
          <p:spPr bwMode="auto">
            <a:xfrm>
              <a:off x="3228" y="630"/>
              <a:ext cx="4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name</a:t>
              </a:r>
            </a:p>
          </p:txBody>
        </p:sp>
        <p:sp>
          <p:nvSpPr>
            <p:cNvPr id="67621" name="Text Box 28"/>
            <p:cNvSpPr txBox="1">
              <a:spLocks noChangeArrowheads="1"/>
            </p:cNvSpPr>
            <p:nvPr/>
          </p:nvSpPr>
          <p:spPr bwMode="auto">
            <a:xfrm>
              <a:off x="4389" y="1400"/>
              <a:ext cx="82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Great Wall</a:t>
              </a:r>
            </a:p>
          </p:txBody>
        </p:sp>
        <p:sp>
          <p:nvSpPr>
            <p:cNvPr id="67622" name="Text Box 29"/>
            <p:cNvSpPr txBox="1">
              <a:spLocks noChangeArrowheads="1"/>
            </p:cNvSpPr>
            <p:nvPr/>
          </p:nvSpPr>
          <p:spPr bwMode="auto">
            <a:xfrm>
              <a:off x="4389" y="1678"/>
              <a:ext cx="871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FORTRAN</a:t>
              </a:r>
            </a:p>
          </p:txBody>
        </p:sp>
        <p:sp>
          <p:nvSpPr>
            <p:cNvPr id="67623" name="Text Box 30"/>
            <p:cNvSpPr txBox="1">
              <a:spLocks noChangeArrowheads="1"/>
            </p:cNvSpPr>
            <p:nvPr/>
          </p:nvSpPr>
          <p:spPr bwMode="auto">
            <a:xfrm>
              <a:off x="4378" y="1956"/>
              <a:ext cx="761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Computer</a:t>
              </a:r>
            </a:p>
          </p:txBody>
        </p:sp>
        <p:sp>
          <p:nvSpPr>
            <p:cNvPr id="67624" name="Line 31"/>
            <p:cNvSpPr>
              <a:spLocks noChangeShapeType="1"/>
            </p:cNvSpPr>
            <p:nvPr/>
          </p:nvSpPr>
          <p:spPr bwMode="auto">
            <a:xfrm>
              <a:off x="3912" y="989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25" name="Line 32"/>
            <p:cNvSpPr>
              <a:spLocks noChangeShapeType="1"/>
            </p:cNvSpPr>
            <p:nvPr/>
          </p:nvSpPr>
          <p:spPr bwMode="auto">
            <a:xfrm>
              <a:off x="3908" y="1285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26" name="Line 33"/>
            <p:cNvSpPr>
              <a:spLocks noChangeShapeType="1"/>
            </p:cNvSpPr>
            <p:nvPr/>
          </p:nvSpPr>
          <p:spPr bwMode="auto">
            <a:xfrm>
              <a:off x="3920" y="1529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27" name="Line 34"/>
            <p:cNvSpPr>
              <a:spLocks noChangeShapeType="1"/>
            </p:cNvSpPr>
            <p:nvPr/>
          </p:nvSpPr>
          <p:spPr bwMode="auto">
            <a:xfrm>
              <a:off x="3898" y="1774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28" name="Line 35"/>
            <p:cNvSpPr>
              <a:spLocks noChangeShapeType="1"/>
            </p:cNvSpPr>
            <p:nvPr/>
          </p:nvSpPr>
          <p:spPr bwMode="auto">
            <a:xfrm>
              <a:off x="3908" y="2051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29" name="Rectangle 64"/>
            <p:cNvSpPr>
              <a:spLocks noChangeArrowheads="1"/>
            </p:cNvSpPr>
            <p:nvPr/>
          </p:nvSpPr>
          <p:spPr bwMode="auto">
            <a:xfrm>
              <a:off x="4389" y="867"/>
              <a:ext cx="767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altLang="zh-CN" sz="2000"/>
                <a:t>Follow me</a:t>
              </a:r>
            </a:p>
          </p:txBody>
        </p:sp>
        <p:sp>
          <p:nvSpPr>
            <p:cNvPr id="67630" name="Text Box 65"/>
            <p:cNvSpPr txBox="1">
              <a:spLocks noChangeArrowheads="1"/>
            </p:cNvSpPr>
            <p:nvPr/>
          </p:nvSpPr>
          <p:spPr bwMode="auto">
            <a:xfrm>
              <a:off x="4389" y="1122"/>
              <a:ext cx="594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BASIC</a:t>
              </a:r>
            </a:p>
          </p:txBody>
        </p:sp>
      </p:grpSp>
      <p:grpSp>
        <p:nvGrpSpPr>
          <p:cNvPr id="3" name="Group 151"/>
          <p:cNvGrpSpPr>
            <a:grpSpLocks/>
          </p:cNvGrpSpPr>
          <p:nvPr/>
        </p:nvGrpSpPr>
        <p:grpSpPr bwMode="auto">
          <a:xfrm>
            <a:off x="4608513" y="1962150"/>
            <a:ext cx="711200" cy="457200"/>
            <a:chOff x="2903" y="1236"/>
            <a:chExt cx="448" cy="288"/>
          </a:xfrm>
        </p:grpSpPr>
        <p:sp>
          <p:nvSpPr>
            <p:cNvPr id="67608" name="Line 149"/>
            <p:cNvSpPr>
              <a:spLocks noChangeShapeType="1"/>
            </p:cNvSpPr>
            <p:nvPr/>
          </p:nvSpPr>
          <p:spPr bwMode="auto">
            <a:xfrm>
              <a:off x="3117" y="1387"/>
              <a:ext cx="23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09" name="Text Box 150"/>
            <p:cNvSpPr txBox="1">
              <a:spLocks noChangeArrowheads="1"/>
            </p:cNvSpPr>
            <p:nvPr/>
          </p:nvSpPr>
          <p:spPr bwMode="auto">
            <a:xfrm>
              <a:off x="2903" y="1236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k</a:t>
              </a:r>
            </a:p>
          </p:txBody>
        </p:sp>
      </p:grpSp>
      <p:grpSp>
        <p:nvGrpSpPr>
          <p:cNvPr id="4" name="Group 155"/>
          <p:cNvGrpSpPr>
            <a:grpSpLocks/>
          </p:cNvGrpSpPr>
          <p:nvPr/>
        </p:nvGrpSpPr>
        <p:grpSpPr bwMode="auto">
          <a:xfrm>
            <a:off x="4637088" y="2424113"/>
            <a:ext cx="711200" cy="457200"/>
            <a:chOff x="2921" y="1527"/>
            <a:chExt cx="448" cy="288"/>
          </a:xfrm>
        </p:grpSpPr>
        <p:sp>
          <p:nvSpPr>
            <p:cNvPr id="67606" name="Line 153"/>
            <p:cNvSpPr>
              <a:spLocks noChangeShapeType="1"/>
            </p:cNvSpPr>
            <p:nvPr/>
          </p:nvSpPr>
          <p:spPr bwMode="auto">
            <a:xfrm>
              <a:off x="3135" y="1678"/>
              <a:ext cx="23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07" name="Text Box 154"/>
            <p:cNvSpPr txBox="1">
              <a:spLocks noChangeArrowheads="1"/>
            </p:cNvSpPr>
            <p:nvPr/>
          </p:nvSpPr>
          <p:spPr bwMode="auto">
            <a:xfrm>
              <a:off x="2921" y="1527"/>
              <a:ext cx="169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</a:rPr>
                <a:t>j</a:t>
              </a:r>
            </a:p>
          </p:txBody>
        </p:sp>
      </p:grpSp>
      <p:grpSp>
        <p:nvGrpSpPr>
          <p:cNvPr id="5" name="Group 156"/>
          <p:cNvGrpSpPr>
            <a:grpSpLocks/>
          </p:cNvGrpSpPr>
          <p:nvPr/>
        </p:nvGrpSpPr>
        <p:grpSpPr bwMode="auto">
          <a:xfrm>
            <a:off x="3968750" y="2398713"/>
            <a:ext cx="711200" cy="457200"/>
            <a:chOff x="2903" y="1236"/>
            <a:chExt cx="448" cy="288"/>
          </a:xfrm>
        </p:grpSpPr>
        <p:sp>
          <p:nvSpPr>
            <p:cNvPr id="67604" name="Line 157"/>
            <p:cNvSpPr>
              <a:spLocks noChangeShapeType="1"/>
            </p:cNvSpPr>
            <p:nvPr/>
          </p:nvSpPr>
          <p:spPr bwMode="auto">
            <a:xfrm>
              <a:off x="3117" y="1387"/>
              <a:ext cx="23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05" name="Text Box 158"/>
            <p:cNvSpPr txBox="1">
              <a:spLocks noChangeArrowheads="1"/>
            </p:cNvSpPr>
            <p:nvPr/>
          </p:nvSpPr>
          <p:spPr bwMode="auto">
            <a:xfrm>
              <a:off x="2903" y="1236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k</a:t>
              </a:r>
            </a:p>
          </p:txBody>
        </p:sp>
      </p:grpSp>
      <p:grpSp>
        <p:nvGrpSpPr>
          <p:cNvPr id="6" name="Group 159"/>
          <p:cNvGrpSpPr>
            <a:grpSpLocks/>
          </p:cNvGrpSpPr>
          <p:nvPr/>
        </p:nvGrpSpPr>
        <p:grpSpPr bwMode="auto">
          <a:xfrm>
            <a:off x="4605338" y="2836863"/>
            <a:ext cx="711200" cy="457200"/>
            <a:chOff x="2921" y="1527"/>
            <a:chExt cx="448" cy="288"/>
          </a:xfrm>
        </p:grpSpPr>
        <p:sp>
          <p:nvSpPr>
            <p:cNvPr id="67602" name="Line 160"/>
            <p:cNvSpPr>
              <a:spLocks noChangeShapeType="1"/>
            </p:cNvSpPr>
            <p:nvPr/>
          </p:nvSpPr>
          <p:spPr bwMode="auto">
            <a:xfrm>
              <a:off x="3135" y="1678"/>
              <a:ext cx="23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03" name="Text Box 161"/>
            <p:cNvSpPr txBox="1">
              <a:spLocks noChangeArrowheads="1"/>
            </p:cNvSpPr>
            <p:nvPr/>
          </p:nvSpPr>
          <p:spPr bwMode="auto">
            <a:xfrm>
              <a:off x="2921" y="1527"/>
              <a:ext cx="169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</a:rPr>
                <a:t>j</a:t>
              </a:r>
            </a:p>
          </p:txBody>
        </p:sp>
      </p:grpSp>
      <p:grpSp>
        <p:nvGrpSpPr>
          <p:cNvPr id="7" name="Group 162"/>
          <p:cNvGrpSpPr>
            <a:grpSpLocks/>
          </p:cNvGrpSpPr>
          <p:nvPr/>
        </p:nvGrpSpPr>
        <p:grpSpPr bwMode="auto">
          <a:xfrm>
            <a:off x="4584700" y="3249613"/>
            <a:ext cx="711200" cy="457200"/>
            <a:chOff x="2921" y="1527"/>
            <a:chExt cx="448" cy="288"/>
          </a:xfrm>
        </p:grpSpPr>
        <p:sp>
          <p:nvSpPr>
            <p:cNvPr id="67600" name="Line 163"/>
            <p:cNvSpPr>
              <a:spLocks noChangeShapeType="1"/>
            </p:cNvSpPr>
            <p:nvPr/>
          </p:nvSpPr>
          <p:spPr bwMode="auto">
            <a:xfrm>
              <a:off x="3135" y="1678"/>
              <a:ext cx="23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01" name="Text Box 164"/>
            <p:cNvSpPr txBox="1">
              <a:spLocks noChangeArrowheads="1"/>
            </p:cNvSpPr>
            <p:nvPr/>
          </p:nvSpPr>
          <p:spPr bwMode="auto">
            <a:xfrm>
              <a:off x="2921" y="1527"/>
              <a:ext cx="169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</a:rPr>
                <a:t>j</a:t>
              </a:r>
            </a:p>
          </p:txBody>
        </p:sp>
      </p:grpSp>
      <p:grpSp>
        <p:nvGrpSpPr>
          <p:cNvPr id="8" name="Group 165"/>
          <p:cNvGrpSpPr>
            <a:grpSpLocks/>
          </p:cNvGrpSpPr>
          <p:nvPr/>
        </p:nvGrpSpPr>
        <p:grpSpPr bwMode="auto">
          <a:xfrm>
            <a:off x="4589463" y="3673475"/>
            <a:ext cx="711200" cy="457200"/>
            <a:chOff x="2921" y="1527"/>
            <a:chExt cx="448" cy="288"/>
          </a:xfrm>
        </p:grpSpPr>
        <p:sp>
          <p:nvSpPr>
            <p:cNvPr id="67598" name="Line 166"/>
            <p:cNvSpPr>
              <a:spLocks noChangeShapeType="1"/>
            </p:cNvSpPr>
            <p:nvPr/>
          </p:nvSpPr>
          <p:spPr bwMode="auto">
            <a:xfrm>
              <a:off x="3135" y="1678"/>
              <a:ext cx="23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599" name="Text Box 167"/>
            <p:cNvSpPr txBox="1">
              <a:spLocks noChangeArrowheads="1"/>
            </p:cNvSpPr>
            <p:nvPr/>
          </p:nvSpPr>
          <p:spPr bwMode="auto">
            <a:xfrm>
              <a:off x="2921" y="1527"/>
              <a:ext cx="169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</a:rPr>
                <a:t>j</a:t>
              </a:r>
            </a:p>
          </p:txBody>
        </p:sp>
      </p:grpSp>
      <p:sp>
        <p:nvSpPr>
          <p:cNvPr id="44200" name="Text Box 168"/>
          <p:cNvSpPr txBox="1">
            <a:spLocks noChangeArrowheads="1"/>
          </p:cNvSpPr>
          <p:nvPr/>
        </p:nvSpPr>
        <p:spPr bwMode="auto">
          <a:xfrm>
            <a:off x="6970713" y="4522788"/>
            <a:ext cx="592137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990000"/>
                </a:solidFill>
              </a:rPr>
              <a:t>i=0</a:t>
            </a:r>
          </a:p>
        </p:txBody>
      </p:sp>
      <p:sp>
        <p:nvSpPr>
          <p:cNvPr id="44201" name="Line 169"/>
          <p:cNvSpPr>
            <a:spLocks noChangeShapeType="1"/>
          </p:cNvSpPr>
          <p:nvPr/>
        </p:nvSpPr>
        <p:spPr bwMode="auto">
          <a:xfrm>
            <a:off x="6742113" y="2424113"/>
            <a:ext cx="779462" cy="4587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4202" name="Line 170"/>
          <p:cNvSpPr>
            <a:spLocks noChangeShapeType="1"/>
          </p:cNvSpPr>
          <p:nvPr/>
        </p:nvSpPr>
        <p:spPr bwMode="auto">
          <a:xfrm flipV="1">
            <a:off x="6742113" y="2413000"/>
            <a:ext cx="766762" cy="4699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4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4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4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4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95" grpId="0" build="p" autoUpdateAnimBg="0"/>
      <p:bldP spid="44158" grpId="0" animBg="1" autoUpdateAnimBg="0"/>
      <p:bldP spid="44200" grpId="0" build="p" autoUpdateAnimBg="0"/>
      <p:bldP spid="44201" grpId="0" animBg="1"/>
      <p:bldP spid="4420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610" name="AutoShape 3">
            <a:hlinkClick r:id="rId2" action="ppaction://program" highlightClick="1"/>
          </p:cNvPr>
          <p:cNvSpPr>
            <a:spLocks noChangeArrowheads="1"/>
          </p:cNvSpPr>
          <p:nvPr/>
        </p:nvSpPr>
        <p:spPr bwMode="auto">
          <a:xfrm>
            <a:off x="685800" y="5943600"/>
            <a:ext cx="533400" cy="685800"/>
          </a:xfrm>
          <a:prstGeom prst="actionButtonDocumen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1" name="Text Box 4"/>
          <p:cNvSpPr txBox="1">
            <a:spLocks noChangeArrowheads="1"/>
          </p:cNvSpPr>
          <p:nvPr/>
        </p:nvSpPr>
        <p:spPr bwMode="auto">
          <a:xfrm>
            <a:off x="304800" y="254000"/>
            <a:ext cx="490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例  对字符串排序（简单选择排序）</a:t>
            </a:r>
          </a:p>
        </p:txBody>
      </p:sp>
      <p:sp>
        <p:nvSpPr>
          <p:cNvPr id="68612" name="Text Box 5"/>
          <p:cNvSpPr txBox="1">
            <a:spLocks noChangeArrowheads="1"/>
          </p:cNvSpPr>
          <p:nvPr/>
        </p:nvSpPr>
        <p:spPr bwMode="auto">
          <a:xfrm>
            <a:off x="247650" y="708025"/>
            <a:ext cx="6297613" cy="592137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main()</a:t>
            </a:r>
          </a:p>
          <a:p>
            <a:r>
              <a:rPr lang="en-US" altLang="zh-CN" sz="2000"/>
              <a:t>{   void sort(char  *name[],int n), </a:t>
            </a:r>
            <a:r>
              <a:rPr lang="en-US" altLang="zh-CN" sz="2000">
                <a:solidFill>
                  <a:srgbClr val="669900"/>
                </a:solidFill>
              </a:rPr>
              <a:t>print(char  *name[],int n);</a:t>
            </a:r>
            <a:endParaRPr lang="en-US" altLang="zh-CN" sz="2000"/>
          </a:p>
          <a:p>
            <a:r>
              <a:rPr lang="en-US" altLang="zh-CN" sz="2000"/>
              <a:t>    char *name[]={"Follow me","BASIC",</a:t>
            </a:r>
          </a:p>
          <a:p>
            <a:r>
              <a:rPr lang="en-US" altLang="zh-CN" sz="2000"/>
              <a:t>      "Great Wall","FORTRAN","Computer "};</a:t>
            </a:r>
          </a:p>
          <a:p>
            <a:r>
              <a:rPr lang="en-US" altLang="zh-CN" sz="2000"/>
              <a:t>    int n=5;</a:t>
            </a:r>
          </a:p>
          <a:p>
            <a:r>
              <a:rPr lang="en-US" altLang="zh-CN" sz="2000">
                <a:solidFill>
                  <a:schemeClr val="accent2"/>
                </a:solidFill>
              </a:rPr>
              <a:t>    sort(name,n);</a:t>
            </a:r>
            <a:endParaRPr lang="en-US" altLang="zh-CN" sz="2000"/>
          </a:p>
          <a:p>
            <a:r>
              <a:rPr lang="en-US" altLang="zh-CN" sz="2000"/>
              <a:t>    </a:t>
            </a:r>
            <a:r>
              <a:rPr lang="en-US" altLang="zh-CN" sz="2000">
                <a:solidFill>
                  <a:srgbClr val="669900"/>
                </a:solidFill>
              </a:rPr>
              <a:t>print(name,n);</a:t>
            </a:r>
          </a:p>
          <a:p>
            <a:r>
              <a:rPr lang="en-US" altLang="zh-CN" sz="2000"/>
              <a:t>}</a:t>
            </a:r>
          </a:p>
          <a:p>
            <a:r>
              <a:rPr lang="en-US" altLang="zh-CN" sz="2000">
                <a:solidFill>
                  <a:srgbClr val="0000FF"/>
                </a:solidFill>
              </a:rPr>
              <a:t>void sort(char *name[],int n)</a:t>
            </a:r>
            <a:endParaRPr lang="en-US" altLang="zh-CN" sz="2000"/>
          </a:p>
          <a:p>
            <a:r>
              <a:rPr lang="en-US" altLang="zh-CN" sz="2000"/>
              <a:t>{   char *temp;</a:t>
            </a:r>
          </a:p>
          <a:p>
            <a:r>
              <a:rPr lang="en-US" altLang="zh-CN" sz="2000"/>
              <a:t>    int i,j,k;</a:t>
            </a:r>
          </a:p>
          <a:p>
            <a:r>
              <a:rPr lang="en-US" altLang="zh-CN" sz="2000"/>
              <a:t>    for(i=0;i&lt;n-1;i++)</a:t>
            </a:r>
          </a:p>
          <a:p>
            <a:r>
              <a:rPr lang="en-US" altLang="zh-CN" sz="2000"/>
              <a:t>    {   k=i;</a:t>
            </a:r>
          </a:p>
          <a:p>
            <a:r>
              <a:rPr lang="en-US" altLang="zh-CN" sz="2000"/>
              <a:t>         for(j=i+1;j&lt;n;j++)</a:t>
            </a:r>
          </a:p>
          <a:p>
            <a:r>
              <a:rPr lang="en-US" altLang="zh-CN" sz="2000"/>
              <a:t>	if(</a:t>
            </a:r>
            <a:r>
              <a:rPr lang="en-US" altLang="zh-CN" sz="2000">
                <a:solidFill>
                  <a:srgbClr val="990000"/>
                </a:solidFill>
              </a:rPr>
              <a:t>strcmp(name[k],name[j])</a:t>
            </a:r>
            <a:r>
              <a:rPr lang="en-US" altLang="zh-CN" sz="2000"/>
              <a:t>&gt;0)   k=j;</a:t>
            </a:r>
          </a:p>
          <a:p>
            <a:r>
              <a:rPr lang="en-US" altLang="zh-CN" sz="2000"/>
              <a:t>        if(k!=i)</a:t>
            </a:r>
          </a:p>
          <a:p>
            <a:r>
              <a:rPr lang="en-US" altLang="zh-CN" sz="2000"/>
              <a:t>       {  temp=name[i];  name[i]=name[k]; name[k]=temp;}</a:t>
            </a:r>
          </a:p>
          <a:p>
            <a:r>
              <a:rPr lang="en-US" altLang="zh-CN" sz="2000"/>
              <a:t>    }</a:t>
            </a:r>
          </a:p>
          <a:p>
            <a:r>
              <a:rPr lang="en-US" altLang="zh-CN" sz="2000"/>
              <a:t>}</a:t>
            </a:r>
          </a:p>
        </p:txBody>
      </p:sp>
      <p:sp>
        <p:nvSpPr>
          <p:cNvPr id="68613" name="Rectangle 7"/>
          <p:cNvSpPr>
            <a:spLocks noChangeArrowheads="1"/>
          </p:cNvSpPr>
          <p:nvPr/>
        </p:nvSpPr>
        <p:spPr bwMode="auto">
          <a:xfrm>
            <a:off x="5307013" y="2212975"/>
            <a:ext cx="1430337" cy="20812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4" name="Line 8"/>
          <p:cNvSpPr>
            <a:spLocks noChangeShapeType="1"/>
          </p:cNvSpPr>
          <p:nvPr/>
        </p:nvSpPr>
        <p:spPr bwMode="auto">
          <a:xfrm flipV="1">
            <a:off x="5307013" y="2654300"/>
            <a:ext cx="1447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5" name="Line 9"/>
          <p:cNvSpPr>
            <a:spLocks noChangeShapeType="1"/>
          </p:cNvSpPr>
          <p:nvPr/>
        </p:nvSpPr>
        <p:spPr bwMode="auto">
          <a:xfrm>
            <a:off x="5307013" y="3078163"/>
            <a:ext cx="1430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6" name="Line 10"/>
          <p:cNvSpPr>
            <a:spLocks noChangeShapeType="1"/>
          </p:cNvSpPr>
          <p:nvPr/>
        </p:nvSpPr>
        <p:spPr bwMode="auto">
          <a:xfrm>
            <a:off x="5307013" y="3484563"/>
            <a:ext cx="1430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7" name="Line 11"/>
          <p:cNvSpPr>
            <a:spLocks noChangeShapeType="1"/>
          </p:cNvSpPr>
          <p:nvPr/>
        </p:nvSpPr>
        <p:spPr bwMode="auto">
          <a:xfrm>
            <a:off x="5307013" y="3906838"/>
            <a:ext cx="1430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8" name="Text Box 12"/>
          <p:cNvSpPr txBox="1">
            <a:spLocks noChangeArrowheads="1"/>
          </p:cNvSpPr>
          <p:nvPr/>
        </p:nvSpPr>
        <p:spPr bwMode="auto">
          <a:xfrm>
            <a:off x="5502275" y="2244725"/>
            <a:ext cx="1028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name[0]</a:t>
            </a:r>
          </a:p>
        </p:txBody>
      </p:sp>
      <p:sp>
        <p:nvSpPr>
          <p:cNvPr id="68619" name="Text Box 13"/>
          <p:cNvSpPr txBox="1">
            <a:spLocks noChangeArrowheads="1"/>
          </p:cNvSpPr>
          <p:nvPr/>
        </p:nvSpPr>
        <p:spPr bwMode="auto">
          <a:xfrm>
            <a:off x="5519738" y="2667000"/>
            <a:ext cx="1028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name[1]</a:t>
            </a:r>
          </a:p>
        </p:txBody>
      </p:sp>
      <p:sp>
        <p:nvSpPr>
          <p:cNvPr id="68620" name="Text Box 14"/>
          <p:cNvSpPr txBox="1">
            <a:spLocks noChangeArrowheads="1"/>
          </p:cNvSpPr>
          <p:nvPr/>
        </p:nvSpPr>
        <p:spPr bwMode="auto">
          <a:xfrm>
            <a:off x="5519738" y="3073400"/>
            <a:ext cx="1028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name[2]</a:t>
            </a:r>
          </a:p>
        </p:txBody>
      </p:sp>
      <p:sp>
        <p:nvSpPr>
          <p:cNvPr id="68621" name="Text Box 15"/>
          <p:cNvSpPr txBox="1">
            <a:spLocks noChangeArrowheads="1"/>
          </p:cNvSpPr>
          <p:nvPr/>
        </p:nvSpPr>
        <p:spPr bwMode="auto">
          <a:xfrm>
            <a:off x="5519738" y="3514725"/>
            <a:ext cx="1028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name[3]</a:t>
            </a:r>
          </a:p>
        </p:txBody>
      </p:sp>
      <p:sp>
        <p:nvSpPr>
          <p:cNvPr id="68622" name="Text Box 16"/>
          <p:cNvSpPr txBox="1">
            <a:spLocks noChangeArrowheads="1"/>
          </p:cNvSpPr>
          <p:nvPr/>
        </p:nvSpPr>
        <p:spPr bwMode="auto">
          <a:xfrm>
            <a:off x="5519738" y="3937000"/>
            <a:ext cx="1028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name[4]</a:t>
            </a:r>
          </a:p>
        </p:txBody>
      </p:sp>
      <p:sp>
        <p:nvSpPr>
          <p:cNvPr id="68623" name="Text Box 17"/>
          <p:cNvSpPr txBox="1">
            <a:spLocks noChangeArrowheads="1"/>
          </p:cNvSpPr>
          <p:nvPr/>
        </p:nvSpPr>
        <p:spPr bwMode="auto">
          <a:xfrm>
            <a:off x="5668963" y="1855788"/>
            <a:ext cx="733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name</a:t>
            </a:r>
          </a:p>
        </p:txBody>
      </p:sp>
      <p:sp>
        <p:nvSpPr>
          <p:cNvPr id="68624" name="Text Box 18"/>
          <p:cNvSpPr txBox="1">
            <a:spLocks noChangeArrowheads="1"/>
          </p:cNvSpPr>
          <p:nvPr/>
        </p:nvSpPr>
        <p:spPr bwMode="auto">
          <a:xfrm>
            <a:off x="7512050" y="3078163"/>
            <a:ext cx="131286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Great Wall</a:t>
            </a:r>
          </a:p>
        </p:txBody>
      </p:sp>
      <p:sp>
        <p:nvSpPr>
          <p:cNvPr id="68625" name="Text Box 19"/>
          <p:cNvSpPr txBox="1">
            <a:spLocks noChangeArrowheads="1"/>
          </p:cNvSpPr>
          <p:nvPr/>
        </p:nvSpPr>
        <p:spPr bwMode="auto">
          <a:xfrm>
            <a:off x="7512050" y="3519488"/>
            <a:ext cx="138271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FORTRAN</a:t>
            </a:r>
          </a:p>
        </p:txBody>
      </p:sp>
      <p:sp>
        <p:nvSpPr>
          <p:cNvPr id="68626" name="Text Box 20"/>
          <p:cNvSpPr txBox="1">
            <a:spLocks noChangeArrowheads="1"/>
          </p:cNvSpPr>
          <p:nvPr/>
        </p:nvSpPr>
        <p:spPr bwMode="auto">
          <a:xfrm>
            <a:off x="7494588" y="3960813"/>
            <a:ext cx="120808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Computer</a:t>
            </a:r>
          </a:p>
        </p:txBody>
      </p:sp>
      <p:sp>
        <p:nvSpPr>
          <p:cNvPr id="68627" name="Line 23"/>
          <p:cNvSpPr>
            <a:spLocks noChangeShapeType="1"/>
          </p:cNvSpPr>
          <p:nvPr/>
        </p:nvSpPr>
        <p:spPr bwMode="auto">
          <a:xfrm>
            <a:off x="6767513" y="3282950"/>
            <a:ext cx="7762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8" name="Line 24"/>
          <p:cNvSpPr>
            <a:spLocks noChangeShapeType="1"/>
          </p:cNvSpPr>
          <p:nvPr/>
        </p:nvSpPr>
        <p:spPr bwMode="auto">
          <a:xfrm>
            <a:off x="6732588" y="3671888"/>
            <a:ext cx="7762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9" name="Line 25"/>
          <p:cNvSpPr>
            <a:spLocks noChangeShapeType="1"/>
          </p:cNvSpPr>
          <p:nvPr/>
        </p:nvSpPr>
        <p:spPr bwMode="auto">
          <a:xfrm>
            <a:off x="6748463" y="4111625"/>
            <a:ext cx="7762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30" name="Rectangle 26"/>
          <p:cNvSpPr>
            <a:spLocks noChangeArrowheads="1"/>
          </p:cNvSpPr>
          <p:nvPr/>
        </p:nvSpPr>
        <p:spPr bwMode="auto">
          <a:xfrm>
            <a:off x="7512050" y="2232025"/>
            <a:ext cx="1217613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CN" sz="2000"/>
              <a:t>Follow me</a:t>
            </a:r>
          </a:p>
        </p:txBody>
      </p:sp>
      <p:sp>
        <p:nvSpPr>
          <p:cNvPr id="68631" name="Text Box 27"/>
          <p:cNvSpPr txBox="1">
            <a:spLocks noChangeArrowheads="1"/>
          </p:cNvSpPr>
          <p:nvPr/>
        </p:nvSpPr>
        <p:spPr bwMode="auto">
          <a:xfrm>
            <a:off x="7512050" y="2636838"/>
            <a:ext cx="9429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BASIC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608513" y="2419350"/>
            <a:ext cx="711200" cy="457200"/>
            <a:chOff x="2903" y="1236"/>
            <a:chExt cx="448" cy="288"/>
          </a:xfrm>
        </p:grpSpPr>
        <p:sp>
          <p:nvSpPr>
            <p:cNvPr id="68653" name="Line 29"/>
            <p:cNvSpPr>
              <a:spLocks noChangeShapeType="1"/>
            </p:cNvSpPr>
            <p:nvPr/>
          </p:nvSpPr>
          <p:spPr bwMode="auto">
            <a:xfrm>
              <a:off x="3117" y="1387"/>
              <a:ext cx="23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54" name="Text Box 30"/>
            <p:cNvSpPr txBox="1">
              <a:spLocks noChangeArrowheads="1"/>
            </p:cNvSpPr>
            <p:nvPr/>
          </p:nvSpPr>
          <p:spPr bwMode="auto">
            <a:xfrm>
              <a:off x="2903" y="1236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k</a:t>
              </a: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3883025" y="3240088"/>
            <a:ext cx="711200" cy="457200"/>
            <a:chOff x="2903" y="1236"/>
            <a:chExt cx="448" cy="288"/>
          </a:xfrm>
        </p:grpSpPr>
        <p:sp>
          <p:nvSpPr>
            <p:cNvPr id="68651" name="Line 35"/>
            <p:cNvSpPr>
              <a:spLocks noChangeShapeType="1"/>
            </p:cNvSpPr>
            <p:nvPr/>
          </p:nvSpPr>
          <p:spPr bwMode="auto">
            <a:xfrm>
              <a:off x="3117" y="1387"/>
              <a:ext cx="23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52" name="Text Box 36"/>
            <p:cNvSpPr txBox="1">
              <a:spLocks noChangeArrowheads="1"/>
            </p:cNvSpPr>
            <p:nvPr/>
          </p:nvSpPr>
          <p:spPr bwMode="auto">
            <a:xfrm>
              <a:off x="2903" y="1236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k</a:t>
              </a:r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4605338" y="2836863"/>
            <a:ext cx="711200" cy="457200"/>
            <a:chOff x="2921" y="1527"/>
            <a:chExt cx="448" cy="288"/>
          </a:xfrm>
        </p:grpSpPr>
        <p:sp>
          <p:nvSpPr>
            <p:cNvPr id="68649" name="Line 38"/>
            <p:cNvSpPr>
              <a:spLocks noChangeShapeType="1"/>
            </p:cNvSpPr>
            <p:nvPr/>
          </p:nvSpPr>
          <p:spPr bwMode="auto">
            <a:xfrm>
              <a:off x="3135" y="1678"/>
              <a:ext cx="23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50" name="Text Box 39"/>
            <p:cNvSpPr txBox="1">
              <a:spLocks noChangeArrowheads="1"/>
            </p:cNvSpPr>
            <p:nvPr/>
          </p:nvSpPr>
          <p:spPr bwMode="auto">
            <a:xfrm>
              <a:off x="2921" y="1527"/>
              <a:ext cx="169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</a:rPr>
                <a:t>j</a:t>
              </a: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4584700" y="3249613"/>
            <a:ext cx="711200" cy="457200"/>
            <a:chOff x="2921" y="1527"/>
            <a:chExt cx="448" cy="288"/>
          </a:xfrm>
        </p:grpSpPr>
        <p:sp>
          <p:nvSpPr>
            <p:cNvPr id="68647" name="Line 41"/>
            <p:cNvSpPr>
              <a:spLocks noChangeShapeType="1"/>
            </p:cNvSpPr>
            <p:nvPr/>
          </p:nvSpPr>
          <p:spPr bwMode="auto">
            <a:xfrm>
              <a:off x="3135" y="1678"/>
              <a:ext cx="23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48" name="Text Box 42"/>
            <p:cNvSpPr txBox="1">
              <a:spLocks noChangeArrowheads="1"/>
            </p:cNvSpPr>
            <p:nvPr/>
          </p:nvSpPr>
          <p:spPr bwMode="auto">
            <a:xfrm>
              <a:off x="2921" y="1527"/>
              <a:ext cx="169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</a:rPr>
                <a:t>j</a:t>
              </a:r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4589463" y="3673475"/>
            <a:ext cx="711200" cy="457200"/>
            <a:chOff x="2921" y="1527"/>
            <a:chExt cx="448" cy="288"/>
          </a:xfrm>
        </p:grpSpPr>
        <p:sp>
          <p:nvSpPr>
            <p:cNvPr id="68645" name="Line 44"/>
            <p:cNvSpPr>
              <a:spLocks noChangeShapeType="1"/>
            </p:cNvSpPr>
            <p:nvPr/>
          </p:nvSpPr>
          <p:spPr bwMode="auto">
            <a:xfrm>
              <a:off x="3135" y="1678"/>
              <a:ext cx="23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46" name="Text Box 45"/>
            <p:cNvSpPr txBox="1">
              <a:spLocks noChangeArrowheads="1"/>
            </p:cNvSpPr>
            <p:nvPr/>
          </p:nvSpPr>
          <p:spPr bwMode="auto">
            <a:xfrm>
              <a:off x="2921" y="1527"/>
              <a:ext cx="169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</a:rPr>
                <a:t>j</a:t>
              </a:r>
            </a:p>
          </p:txBody>
        </p:sp>
      </p:grpSp>
      <p:sp>
        <p:nvSpPr>
          <p:cNvPr id="186414" name="Text Box 46"/>
          <p:cNvSpPr txBox="1">
            <a:spLocks noChangeArrowheads="1"/>
          </p:cNvSpPr>
          <p:nvPr/>
        </p:nvSpPr>
        <p:spPr bwMode="auto">
          <a:xfrm>
            <a:off x="6970713" y="4522788"/>
            <a:ext cx="592137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990000"/>
                </a:solidFill>
              </a:rPr>
              <a:t>i=1</a:t>
            </a:r>
          </a:p>
        </p:txBody>
      </p:sp>
      <p:sp>
        <p:nvSpPr>
          <p:cNvPr id="68638" name="Line 47"/>
          <p:cNvSpPr>
            <a:spLocks noChangeShapeType="1"/>
          </p:cNvSpPr>
          <p:nvPr/>
        </p:nvSpPr>
        <p:spPr bwMode="auto">
          <a:xfrm>
            <a:off x="6742113" y="2424113"/>
            <a:ext cx="779462" cy="4587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8639" name="Line 48"/>
          <p:cNvSpPr>
            <a:spLocks noChangeShapeType="1"/>
          </p:cNvSpPr>
          <p:nvPr/>
        </p:nvSpPr>
        <p:spPr bwMode="auto">
          <a:xfrm flipV="1">
            <a:off x="6742113" y="2413000"/>
            <a:ext cx="766762" cy="469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3886200" y="3678238"/>
            <a:ext cx="711200" cy="457200"/>
            <a:chOff x="2903" y="1236"/>
            <a:chExt cx="448" cy="288"/>
          </a:xfrm>
        </p:grpSpPr>
        <p:sp>
          <p:nvSpPr>
            <p:cNvPr id="68643" name="Line 50"/>
            <p:cNvSpPr>
              <a:spLocks noChangeShapeType="1"/>
            </p:cNvSpPr>
            <p:nvPr/>
          </p:nvSpPr>
          <p:spPr bwMode="auto">
            <a:xfrm>
              <a:off x="3117" y="1387"/>
              <a:ext cx="23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44" name="Text Box 51"/>
            <p:cNvSpPr txBox="1">
              <a:spLocks noChangeArrowheads="1"/>
            </p:cNvSpPr>
            <p:nvPr/>
          </p:nvSpPr>
          <p:spPr bwMode="auto">
            <a:xfrm>
              <a:off x="2903" y="1236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k</a:t>
              </a:r>
            </a:p>
          </p:txBody>
        </p:sp>
      </p:grpSp>
      <p:sp>
        <p:nvSpPr>
          <p:cNvPr id="186420" name="Line 52"/>
          <p:cNvSpPr>
            <a:spLocks noChangeShapeType="1"/>
          </p:cNvSpPr>
          <p:nvPr/>
        </p:nvSpPr>
        <p:spPr bwMode="auto">
          <a:xfrm>
            <a:off x="6754813" y="2957513"/>
            <a:ext cx="741362" cy="12239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6421" name="Line 53"/>
          <p:cNvSpPr>
            <a:spLocks noChangeShapeType="1"/>
          </p:cNvSpPr>
          <p:nvPr/>
        </p:nvSpPr>
        <p:spPr bwMode="auto">
          <a:xfrm flipV="1">
            <a:off x="6729413" y="2449513"/>
            <a:ext cx="804862" cy="16700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6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8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8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414" grpId="0" build="p" autoUpdateAnimBg="0"/>
      <p:bldP spid="186420" grpId="0" animBg="1"/>
      <p:bldP spid="1864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634" name="AutoShape 3">
            <a:hlinkClick r:id="rId2" action="ppaction://program" highlightClick="1"/>
          </p:cNvPr>
          <p:cNvSpPr>
            <a:spLocks noChangeArrowheads="1"/>
          </p:cNvSpPr>
          <p:nvPr/>
        </p:nvSpPr>
        <p:spPr bwMode="auto">
          <a:xfrm>
            <a:off x="685800" y="5943600"/>
            <a:ext cx="533400" cy="685800"/>
          </a:xfrm>
          <a:prstGeom prst="actionButtonDocumen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5" name="Text Box 4"/>
          <p:cNvSpPr txBox="1">
            <a:spLocks noChangeArrowheads="1"/>
          </p:cNvSpPr>
          <p:nvPr/>
        </p:nvSpPr>
        <p:spPr bwMode="auto">
          <a:xfrm>
            <a:off x="304800" y="254000"/>
            <a:ext cx="490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例  对字符串排序（简单选择排序）</a:t>
            </a:r>
          </a:p>
        </p:txBody>
      </p:sp>
      <p:sp>
        <p:nvSpPr>
          <p:cNvPr id="69636" name="Text Box 5"/>
          <p:cNvSpPr txBox="1">
            <a:spLocks noChangeArrowheads="1"/>
          </p:cNvSpPr>
          <p:nvPr/>
        </p:nvSpPr>
        <p:spPr bwMode="auto">
          <a:xfrm>
            <a:off x="247650" y="708025"/>
            <a:ext cx="6297613" cy="592137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main()</a:t>
            </a:r>
          </a:p>
          <a:p>
            <a:r>
              <a:rPr lang="en-US" altLang="zh-CN" sz="2000"/>
              <a:t>{   void sort(char  *name[],int n), </a:t>
            </a:r>
            <a:r>
              <a:rPr lang="en-US" altLang="zh-CN" sz="2000">
                <a:solidFill>
                  <a:srgbClr val="669900"/>
                </a:solidFill>
              </a:rPr>
              <a:t>print(char  *name[],int n);</a:t>
            </a:r>
            <a:endParaRPr lang="en-US" altLang="zh-CN" sz="2000"/>
          </a:p>
          <a:p>
            <a:r>
              <a:rPr lang="en-US" altLang="zh-CN" sz="2000"/>
              <a:t>    char *name[]={"Follow me","BASIC",</a:t>
            </a:r>
          </a:p>
          <a:p>
            <a:r>
              <a:rPr lang="en-US" altLang="zh-CN" sz="2000"/>
              <a:t>      "Great Wall","FORTRAN","Computer "};</a:t>
            </a:r>
          </a:p>
          <a:p>
            <a:r>
              <a:rPr lang="en-US" altLang="zh-CN" sz="2000"/>
              <a:t>    int n=5;</a:t>
            </a:r>
          </a:p>
          <a:p>
            <a:r>
              <a:rPr lang="en-US" altLang="zh-CN" sz="2000">
                <a:solidFill>
                  <a:schemeClr val="accent2"/>
                </a:solidFill>
              </a:rPr>
              <a:t>    sort(name,n);</a:t>
            </a:r>
            <a:endParaRPr lang="en-US" altLang="zh-CN" sz="2000"/>
          </a:p>
          <a:p>
            <a:r>
              <a:rPr lang="en-US" altLang="zh-CN" sz="2000"/>
              <a:t>    </a:t>
            </a:r>
            <a:r>
              <a:rPr lang="en-US" altLang="zh-CN" sz="2000">
                <a:solidFill>
                  <a:srgbClr val="669900"/>
                </a:solidFill>
              </a:rPr>
              <a:t>print(name,n);</a:t>
            </a:r>
          </a:p>
          <a:p>
            <a:r>
              <a:rPr lang="en-US" altLang="zh-CN" sz="2000"/>
              <a:t>}</a:t>
            </a:r>
          </a:p>
          <a:p>
            <a:r>
              <a:rPr lang="en-US" altLang="zh-CN" sz="2000">
                <a:solidFill>
                  <a:srgbClr val="0000FF"/>
                </a:solidFill>
              </a:rPr>
              <a:t>void sort(char *name[],int n)</a:t>
            </a:r>
            <a:endParaRPr lang="en-US" altLang="zh-CN" sz="2000"/>
          </a:p>
          <a:p>
            <a:r>
              <a:rPr lang="en-US" altLang="zh-CN" sz="2000"/>
              <a:t>{   char *temp;</a:t>
            </a:r>
          </a:p>
          <a:p>
            <a:r>
              <a:rPr lang="en-US" altLang="zh-CN" sz="2000"/>
              <a:t>    int i,j,k;</a:t>
            </a:r>
          </a:p>
          <a:p>
            <a:r>
              <a:rPr lang="en-US" altLang="zh-CN" sz="2000"/>
              <a:t>    for(i=0;i&lt;n-1;i++)</a:t>
            </a:r>
          </a:p>
          <a:p>
            <a:r>
              <a:rPr lang="en-US" altLang="zh-CN" sz="2000"/>
              <a:t>    {   k=i;</a:t>
            </a:r>
          </a:p>
          <a:p>
            <a:r>
              <a:rPr lang="en-US" altLang="zh-CN" sz="2000"/>
              <a:t>         for(j=i+1;j&lt;n;j++)</a:t>
            </a:r>
          </a:p>
          <a:p>
            <a:r>
              <a:rPr lang="en-US" altLang="zh-CN" sz="2000"/>
              <a:t>	if(</a:t>
            </a:r>
            <a:r>
              <a:rPr lang="en-US" altLang="zh-CN" sz="2000">
                <a:solidFill>
                  <a:srgbClr val="990000"/>
                </a:solidFill>
              </a:rPr>
              <a:t>strcmp(name[k],name[j])</a:t>
            </a:r>
            <a:r>
              <a:rPr lang="en-US" altLang="zh-CN" sz="2000"/>
              <a:t>&gt;0)   k=j;</a:t>
            </a:r>
          </a:p>
          <a:p>
            <a:r>
              <a:rPr lang="en-US" altLang="zh-CN" sz="2000"/>
              <a:t>        if(k!=i)</a:t>
            </a:r>
          </a:p>
          <a:p>
            <a:r>
              <a:rPr lang="en-US" altLang="zh-CN" sz="2000"/>
              <a:t>       {  temp=name[i];  name[i]=name[k]; name[k]=temp;}</a:t>
            </a:r>
          </a:p>
          <a:p>
            <a:r>
              <a:rPr lang="en-US" altLang="zh-CN" sz="2000"/>
              <a:t>    }</a:t>
            </a:r>
          </a:p>
          <a:p>
            <a:r>
              <a:rPr lang="en-US" altLang="zh-CN" sz="2000"/>
              <a:t>}</a:t>
            </a:r>
          </a:p>
        </p:txBody>
      </p:sp>
      <p:sp>
        <p:nvSpPr>
          <p:cNvPr id="69637" name="Rectangle 6"/>
          <p:cNvSpPr>
            <a:spLocks noChangeArrowheads="1"/>
          </p:cNvSpPr>
          <p:nvPr/>
        </p:nvSpPr>
        <p:spPr bwMode="auto">
          <a:xfrm>
            <a:off x="5307013" y="2212975"/>
            <a:ext cx="1430337" cy="20812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8" name="Line 7"/>
          <p:cNvSpPr>
            <a:spLocks noChangeShapeType="1"/>
          </p:cNvSpPr>
          <p:nvPr/>
        </p:nvSpPr>
        <p:spPr bwMode="auto">
          <a:xfrm flipV="1">
            <a:off x="5307013" y="2654300"/>
            <a:ext cx="1447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9" name="Line 8"/>
          <p:cNvSpPr>
            <a:spLocks noChangeShapeType="1"/>
          </p:cNvSpPr>
          <p:nvPr/>
        </p:nvSpPr>
        <p:spPr bwMode="auto">
          <a:xfrm>
            <a:off x="5307013" y="3078163"/>
            <a:ext cx="1430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0" name="Line 9"/>
          <p:cNvSpPr>
            <a:spLocks noChangeShapeType="1"/>
          </p:cNvSpPr>
          <p:nvPr/>
        </p:nvSpPr>
        <p:spPr bwMode="auto">
          <a:xfrm>
            <a:off x="5307013" y="3484563"/>
            <a:ext cx="1430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1" name="Line 10"/>
          <p:cNvSpPr>
            <a:spLocks noChangeShapeType="1"/>
          </p:cNvSpPr>
          <p:nvPr/>
        </p:nvSpPr>
        <p:spPr bwMode="auto">
          <a:xfrm>
            <a:off x="5307013" y="3906838"/>
            <a:ext cx="1430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2" name="Text Box 11"/>
          <p:cNvSpPr txBox="1">
            <a:spLocks noChangeArrowheads="1"/>
          </p:cNvSpPr>
          <p:nvPr/>
        </p:nvSpPr>
        <p:spPr bwMode="auto">
          <a:xfrm>
            <a:off x="5502275" y="2244725"/>
            <a:ext cx="1028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name[0]</a:t>
            </a:r>
          </a:p>
        </p:txBody>
      </p:sp>
      <p:sp>
        <p:nvSpPr>
          <p:cNvPr id="69643" name="Text Box 12"/>
          <p:cNvSpPr txBox="1">
            <a:spLocks noChangeArrowheads="1"/>
          </p:cNvSpPr>
          <p:nvPr/>
        </p:nvSpPr>
        <p:spPr bwMode="auto">
          <a:xfrm>
            <a:off x="5519738" y="2667000"/>
            <a:ext cx="1028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name[1]</a:t>
            </a:r>
          </a:p>
        </p:txBody>
      </p:sp>
      <p:sp>
        <p:nvSpPr>
          <p:cNvPr id="69644" name="Text Box 13"/>
          <p:cNvSpPr txBox="1">
            <a:spLocks noChangeArrowheads="1"/>
          </p:cNvSpPr>
          <p:nvPr/>
        </p:nvSpPr>
        <p:spPr bwMode="auto">
          <a:xfrm>
            <a:off x="5519738" y="3073400"/>
            <a:ext cx="1028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name[2]</a:t>
            </a:r>
          </a:p>
        </p:txBody>
      </p:sp>
      <p:sp>
        <p:nvSpPr>
          <p:cNvPr id="69645" name="Text Box 14"/>
          <p:cNvSpPr txBox="1">
            <a:spLocks noChangeArrowheads="1"/>
          </p:cNvSpPr>
          <p:nvPr/>
        </p:nvSpPr>
        <p:spPr bwMode="auto">
          <a:xfrm>
            <a:off x="5519738" y="3514725"/>
            <a:ext cx="1028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name[3]</a:t>
            </a:r>
          </a:p>
        </p:txBody>
      </p:sp>
      <p:sp>
        <p:nvSpPr>
          <p:cNvPr id="69646" name="Text Box 15"/>
          <p:cNvSpPr txBox="1">
            <a:spLocks noChangeArrowheads="1"/>
          </p:cNvSpPr>
          <p:nvPr/>
        </p:nvSpPr>
        <p:spPr bwMode="auto">
          <a:xfrm>
            <a:off x="5519738" y="3937000"/>
            <a:ext cx="1028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name[4]</a:t>
            </a:r>
          </a:p>
        </p:txBody>
      </p:sp>
      <p:sp>
        <p:nvSpPr>
          <p:cNvPr id="69647" name="Text Box 16"/>
          <p:cNvSpPr txBox="1">
            <a:spLocks noChangeArrowheads="1"/>
          </p:cNvSpPr>
          <p:nvPr/>
        </p:nvSpPr>
        <p:spPr bwMode="auto">
          <a:xfrm>
            <a:off x="5668963" y="1855788"/>
            <a:ext cx="733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name</a:t>
            </a:r>
          </a:p>
        </p:txBody>
      </p:sp>
      <p:sp>
        <p:nvSpPr>
          <p:cNvPr id="69648" name="Text Box 17"/>
          <p:cNvSpPr txBox="1">
            <a:spLocks noChangeArrowheads="1"/>
          </p:cNvSpPr>
          <p:nvPr/>
        </p:nvSpPr>
        <p:spPr bwMode="auto">
          <a:xfrm>
            <a:off x="7512050" y="3078163"/>
            <a:ext cx="131286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Great Wall</a:t>
            </a:r>
          </a:p>
        </p:txBody>
      </p:sp>
      <p:sp>
        <p:nvSpPr>
          <p:cNvPr id="69649" name="Text Box 18"/>
          <p:cNvSpPr txBox="1">
            <a:spLocks noChangeArrowheads="1"/>
          </p:cNvSpPr>
          <p:nvPr/>
        </p:nvSpPr>
        <p:spPr bwMode="auto">
          <a:xfrm>
            <a:off x="7512050" y="3519488"/>
            <a:ext cx="138271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FORTRAN</a:t>
            </a:r>
          </a:p>
        </p:txBody>
      </p:sp>
      <p:sp>
        <p:nvSpPr>
          <p:cNvPr id="69650" name="Text Box 19"/>
          <p:cNvSpPr txBox="1">
            <a:spLocks noChangeArrowheads="1"/>
          </p:cNvSpPr>
          <p:nvPr/>
        </p:nvSpPr>
        <p:spPr bwMode="auto">
          <a:xfrm>
            <a:off x="7494588" y="3960813"/>
            <a:ext cx="120808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Computer</a:t>
            </a:r>
          </a:p>
        </p:txBody>
      </p:sp>
      <p:sp>
        <p:nvSpPr>
          <p:cNvPr id="69651" name="Line 20"/>
          <p:cNvSpPr>
            <a:spLocks noChangeShapeType="1"/>
          </p:cNvSpPr>
          <p:nvPr/>
        </p:nvSpPr>
        <p:spPr bwMode="auto">
          <a:xfrm>
            <a:off x="6767513" y="3282950"/>
            <a:ext cx="7762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2" name="Line 21"/>
          <p:cNvSpPr>
            <a:spLocks noChangeShapeType="1"/>
          </p:cNvSpPr>
          <p:nvPr/>
        </p:nvSpPr>
        <p:spPr bwMode="auto">
          <a:xfrm>
            <a:off x="6732588" y="3671888"/>
            <a:ext cx="7762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3" name="Rectangle 23"/>
          <p:cNvSpPr>
            <a:spLocks noChangeArrowheads="1"/>
          </p:cNvSpPr>
          <p:nvPr/>
        </p:nvSpPr>
        <p:spPr bwMode="auto">
          <a:xfrm>
            <a:off x="7512050" y="2232025"/>
            <a:ext cx="1217613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CN" sz="2000"/>
              <a:t>Follow me</a:t>
            </a:r>
          </a:p>
        </p:txBody>
      </p:sp>
      <p:sp>
        <p:nvSpPr>
          <p:cNvPr id="69654" name="Text Box 24"/>
          <p:cNvSpPr txBox="1">
            <a:spLocks noChangeArrowheads="1"/>
          </p:cNvSpPr>
          <p:nvPr/>
        </p:nvSpPr>
        <p:spPr bwMode="auto">
          <a:xfrm>
            <a:off x="7512050" y="2636838"/>
            <a:ext cx="9429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BASIC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608513" y="2840038"/>
            <a:ext cx="711200" cy="457200"/>
            <a:chOff x="2903" y="1236"/>
            <a:chExt cx="448" cy="288"/>
          </a:xfrm>
        </p:grpSpPr>
        <p:sp>
          <p:nvSpPr>
            <p:cNvPr id="69671" name="Line 26"/>
            <p:cNvSpPr>
              <a:spLocks noChangeShapeType="1"/>
            </p:cNvSpPr>
            <p:nvPr/>
          </p:nvSpPr>
          <p:spPr bwMode="auto">
            <a:xfrm>
              <a:off x="3117" y="1387"/>
              <a:ext cx="23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72" name="Text Box 27"/>
            <p:cNvSpPr txBox="1">
              <a:spLocks noChangeArrowheads="1"/>
            </p:cNvSpPr>
            <p:nvPr/>
          </p:nvSpPr>
          <p:spPr bwMode="auto">
            <a:xfrm>
              <a:off x="2903" y="1236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k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883025" y="3240088"/>
            <a:ext cx="711200" cy="457200"/>
            <a:chOff x="2903" y="1236"/>
            <a:chExt cx="448" cy="288"/>
          </a:xfrm>
        </p:grpSpPr>
        <p:sp>
          <p:nvSpPr>
            <p:cNvPr id="69669" name="Line 29"/>
            <p:cNvSpPr>
              <a:spLocks noChangeShapeType="1"/>
            </p:cNvSpPr>
            <p:nvPr/>
          </p:nvSpPr>
          <p:spPr bwMode="auto">
            <a:xfrm>
              <a:off x="3117" y="1387"/>
              <a:ext cx="23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70" name="Text Box 30"/>
            <p:cNvSpPr txBox="1">
              <a:spLocks noChangeArrowheads="1"/>
            </p:cNvSpPr>
            <p:nvPr/>
          </p:nvSpPr>
          <p:spPr bwMode="auto">
            <a:xfrm>
              <a:off x="2903" y="1236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k</a:t>
              </a:r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4584700" y="3249613"/>
            <a:ext cx="711200" cy="457200"/>
            <a:chOff x="2921" y="1527"/>
            <a:chExt cx="448" cy="288"/>
          </a:xfrm>
        </p:grpSpPr>
        <p:sp>
          <p:nvSpPr>
            <p:cNvPr id="69667" name="Line 35"/>
            <p:cNvSpPr>
              <a:spLocks noChangeShapeType="1"/>
            </p:cNvSpPr>
            <p:nvPr/>
          </p:nvSpPr>
          <p:spPr bwMode="auto">
            <a:xfrm>
              <a:off x="3135" y="1678"/>
              <a:ext cx="23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68" name="Text Box 36"/>
            <p:cNvSpPr txBox="1">
              <a:spLocks noChangeArrowheads="1"/>
            </p:cNvSpPr>
            <p:nvPr/>
          </p:nvSpPr>
          <p:spPr bwMode="auto">
            <a:xfrm>
              <a:off x="2921" y="1527"/>
              <a:ext cx="169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</a:rPr>
                <a:t>j</a:t>
              </a:r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4589463" y="3673475"/>
            <a:ext cx="711200" cy="457200"/>
            <a:chOff x="2921" y="1527"/>
            <a:chExt cx="448" cy="288"/>
          </a:xfrm>
        </p:grpSpPr>
        <p:sp>
          <p:nvSpPr>
            <p:cNvPr id="69665" name="Line 38"/>
            <p:cNvSpPr>
              <a:spLocks noChangeShapeType="1"/>
            </p:cNvSpPr>
            <p:nvPr/>
          </p:nvSpPr>
          <p:spPr bwMode="auto">
            <a:xfrm>
              <a:off x="3135" y="1678"/>
              <a:ext cx="23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66" name="Text Box 39"/>
            <p:cNvSpPr txBox="1">
              <a:spLocks noChangeArrowheads="1"/>
            </p:cNvSpPr>
            <p:nvPr/>
          </p:nvSpPr>
          <p:spPr bwMode="auto">
            <a:xfrm>
              <a:off x="2921" y="1527"/>
              <a:ext cx="169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</a:rPr>
                <a:t>j</a:t>
              </a:r>
            </a:p>
          </p:txBody>
        </p:sp>
      </p:grpSp>
      <p:sp>
        <p:nvSpPr>
          <p:cNvPr id="187432" name="Text Box 40"/>
          <p:cNvSpPr txBox="1">
            <a:spLocks noChangeArrowheads="1"/>
          </p:cNvSpPr>
          <p:nvPr/>
        </p:nvSpPr>
        <p:spPr bwMode="auto">
          <a:xfrm>
            <a:off x="6970713" y="4522788"/>
            <a:ext cx="592137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990000"/>
                </a:solidFill>
              </a:rPr>
              <a:t>i=2</a:t>
            </a:r>
          </a:p>
        </p:txBody>
      </p:sp>
      <p:sp>
        <p:nvSpPr>
          <p:cNvPr id="69660" name="Line 41"/>
          <p:cNvSpPr>
            <a:spLocks noChangeShapeType="1"/>
          </p:cNvSpPr>
          <p:nvPr/>
        </p:nvSpPr>
        <p:spPr bwMode="auto">
          <a:xfrm>
            <a:off x="6742113" y="2424113"/>
            <a:ext cx="779462" cy="4587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661" name="Line 46"/>
          <p:cNvSpPr>
            <a:spLocks noChangeShapeType="1"/>
          </p:cNvSpPr>
          <p:nvPr/>
        </p:nvSpPr>
        <p:spPr bwMode="auto">
          <a:xfrm>
            <a:off x="6754813" y="2957513"/>
            <a:ext cx="741362" cy="12239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662" name="Line 47"/>
          <p:cNvSpPr>
            <a:spLocks noChangeShapeType="1"/>
          </p:cNvSpPr>
          <p:nvPr/>
        </p:nvSpPr>
        <p:spPr bwMode="auto">
          <a:xfrm flipV="1">
            <a:off x="6729413" y="2449513"/>
            <a:ext cx="804862" cy="167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440" name="Line 48"/>
          <p:cNvSpPr>
            <a:spLocks noChangeShapeType="1"/>
          </p:cNvSpPr>
          <p:nvPr/>
        </p:nvSpPr>
        <p:spPr bwMode="auto">
          <a:xfrm>
            <a:off x="6742113" y="3290888"/>
            <a:ext cx="766762" cy="482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441" name="Line 49"/>
          <p:cNvSpPr>
            <a:spLocks noChangeShapeType="1"/>
          </p:cNvSpPr>
          <p:nvPr/>
        </p:nvSpPr>
        <p:spPr bwMode="auto">
          <a:xfrm flipV="1">
            <a:off x="6742113" y="3340100"/>
            <a:ext cx="779462" cy="3841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7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8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8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32" grpId="0" build="p" autoUpdateAnimBg="0"/>
      <p:bldP spid="187440" grpId="0" animBg="1"/>
      <p:bldP spid="18744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659" name="AutoShape 3">
            <a:hlinkClick r:id="rId2" action="ppaction://program" highlightClick="1"/>
          </p:cNvPr>
          <p:cNvSpPr>
            <a:spLocks noChangeArrowheads="1"/>
          </p:cNvSpPr>
          <p:nvPr/>
        </p:nvSpPr>
        <p:spPr bwMode="auto">
          <a:xfrm>
            <a:off x="685800" y="5943600"/>
            <a:ext cx="533400" cy="685800"/>
          </a:xfrm>
          <a:prstGeom prst="actionButtonDocumen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304800" y="254000"/>
            <a:ext cx="490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例  对字符串排序（简单选择排序）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247650" y="708025"/>
            <a:ext cx="6297613" cy="592137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main()</a:t>
            </a:r>
          </a:p>
          <a:p>
            <a:r>
              <a:rPr lang="en-US" altLang="zh-CN" sz="2000"/>
              <a:t>{   void sort(char  *name[],int n), </a:t>
            </a:r>
            <a:r>
              <a:rPr lang="en-US" altLang="zh-CN" sz="2000">
                <a:solidFill>
                  <a:srgbClr val="669900"/>
                </a:solidFill>
              </a:rPr>
              <a:t>print(char  *name[],int n);</a:t>
            </a:r>
            <a:endParaRPr lang="en-US" altLang="zh-CN" sz="2000"/>
          </a:p>
          <a:p>
            <a:r>
              <a:rPr lang="en-US" altLang="zh-CN" sz="2000"/>
              <a:t>    char *name[]={"Follow me","BASIC",</a:t>
            </a:r>
          </a:p>
          <a:p>
            <a:r>
              <a:rPr lang="en-US" altLang="zh-CN" sz="2000"/>
              <a:t>      "Great Wall","FORTRAN","Computer "};</a:t>
            </a:r>
          </a:p>
          <a:p>
            <a:r>
              <a:rPr lang="en-US" altLang="zh-CN" sz="2000"/>
              <a:t>    int n=5;</a:t>
            </a:r>
          </a:p>
          <a:p>
            <a:r>
              <a:rPr lang="en-US" altLang="zh-CN" sz="2000">
                <a:solidFill>
                  <a:schemeClr val="accent2"/>
                </a:solidFill>
              </a:rPr>
              <a:t>    sort(name,n);</a:t>
            </a:r>
            <a:endParaRPr lang="en-US" altLang="zh-CN" sz="2000"/>
          </a:p>
          <a:p>
            <a:r>
              <a:rPr lang="en-US" altLang="zh-CN" sz="2000"/>
              <a:t>    </a:t>
            </a:r>
            <a:r>
              <a:rPr lang="en-US" altLang="zh-CN" sz="2000">
                <a:solidFill>
                  <a:srgbClr val="669900"/>
                </a:solidFill>
              </a:rPr>
              <a:t>print(name,n);</a:t>
            </a:r>
          </a:p>
          <a:p>
            <a:r>
              <a:rPr lang="en-US" altLang="zh-CN" sz="2000"/>
              <a:t>}</a:t>
            </a:r>
          </a:p>
          <a:p>
            <a:r>
              <a:rPr lang="en-US" altLang="zh-CN" sz="2000">
                <a:solidFill>
                  <a:srgbClr val="0000FF"/>
                </a:solidFill>
              </a:rPr>
              <a:t>void sort(char *name[],int n)</a:t>
            </a:r>
            <a:endParaRPr lang="en-US" altLang="zh-CN" sz="2000"/>
          </a:p>
          <a:p>
            <a:r>
              <a:rPr lang="en-US" altLang="zh-CN" sz="2000"/>
              <a:t>{   char *temp;</a:t>
            </a:r>
          </a:p>
          <a:p>
            <a:r>
              <a:rPr lang="en-US" altLang="zh-CN" sz="2000"/>
              <a:t>    int i,j,k;</a:t>
            </a:r>
          </a:p>
          <a:p>
            <a:r>
              <a:rPr lang="en-US" altLang="zh-CN" sz="2000"/>
              <a:t>    for(i=0;i&lt;n-1;i++)</a:t>
            </a:r>
          </a:p>
          <a:p>
            <a:r>
              <a:rPr lang="en-US" altLang="zh-CN" sz="2000"/>
              <a:t>    {   k=i;</a:t>
            </a:r>
          </a:p>
          <a:p>
            <a:r>
              <a:rPr lang="en-US" altLang="zh-CN" sz="2000"/>
              <a:t>         for(j=i+1;j&lt;n;j++)</a:t>
            </a:r>
          </a:p>
          <a:p>
            <a:r>
              <a:rPr lang="en-US" altLang="zh-CN" sz="2000"/>
              <a:t>	if(</a:t>
            </a:r>
            <a:r>
              <a:rPr lang="en-US" altLang="zh-CN" sz="2000">
                <a:solidFill>
                  <a:srgbClr val="990000"/>
                </a:solidFill>
              </a:rPr>
              <a:t>strcmp(name[k],name[j])</a:t>
            </a:r>
            <a:r>
              <a:rPr lang="en-US" altLang="zh-CN" sz="2000"/>
              <a:t>&gt;0)   k=j;</a:t>
            </a:r>
          </a:p>
          <a:p>
            <a:r>
              <a:rPr lang="en-US" altLang="zh-CN" sz="2000"/>
              <a:t>        if(k!=i)</a:t>
            </a:r>
          </a:p>
          <a:p>
            <a:r>
              <a:rPr lang="en-US" altLang="zh-CN" sz="2000"/>
              <a:t>       {  temp=name[i];  name[i]=name[k]; name[k]=temp;}</a:t>
            </a:r>
          </a:p>
          <a:p>
            <a:r>
              <a:rPr lang="en-US" altLang="zh-CN" sz="2000"/>
              <a:t>    }</a:t>
            </a:r>
          </a:p>
          <a:p>
            <a:r>
              <a:rPr lang="en-US" altLang="zh-CN" sz="2000"/>
              <a:t>}</a:t>
            </a: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5307013" y="2212975"/>
            <a:ext cx="1430337" cy="20812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 flipV="1">
            <a:off x="5307013" y="2654300"/>
            <a:ext cx="1447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>
            <a:off x="5307013" y="3078163"/>
            <a:ext cx="1430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5307013" y="3484563"/>
            <a:ext cx="1430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6" name="Line 10"/>
          <p:cNvSpPr>
            <a:spLocks noChangeShapeType="1"/>
          </p:cNvSpPr>
          <p:nvPr/>
        </p:nvSpPr>
        <p:spPr bwMode="auto">
          <a:xfrm>
            <a:off x="5307013" y="3906838"/>
            <a:ext cx="1430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5502275" y="2244725"/>
            <a:ext cx="1028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name[0]</a:t>
            </a:r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5519738" y="2667000"/>
            <a:ext cx="1028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name[1]</a:t>
            </a:r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5519738" y="3073400"/>
            <a:ext cx="1028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name[2]</a:t>
            </a:r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5519738" y="3514725"/>
            <a:ext cx="1028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name[3]</a:t>
            </a:r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5519738" y="3937000"/>
            <a:ext cx="1028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name[4]</a:t>
            </a:r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5668963" y="1855788"/>
            <a:ext cx="733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name</a:t>
            </a:r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7512050" y="3078163"/>
            <a:ext cx="131286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Great Wall</a:t>
            </a:r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7512050" y="3519488"/>
            <a:ext cx="138271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FORTRAN</a:t>
            </a:r>
          </a:p>
        </p:txBody>
      </p:sp>
      <p:sp>
        <p:nvSpPr>
          <p:cNvPr id="70675" name="Text Box 19"/>
          <p:cNvSpPr txBox="1">
            <a:spLocks noChangeArrowheads="1"/>
          </p:cNvSpPr>
          <p:nvPr/>
        </p:nvSpPr>
        <p:spPr bwMode="auto">
          <a:xfrm>
            <a:off x="7494588" y="3960813"/>
            <a:ext cx="120808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Computer</a:t>
            </a:r>
          </a:p>
        </p:txBody>
      </p:sp>
      <p:sp>
        <p:nvSpPr>
          <p:cNvPr id="70676" name="Rectangle 22"/>
          <p:cNvSpPr>
            <a:spLocks noChangeArrowheads="1"/>
          </p:cNvSpPr>
          <p:nvPr/>
        </p:nvSpPr>
        <p:spPr bwMode="auto">
          <a:xfrm>
            <a:off x="7512050" y="2232025"/>
            <a:ext cx="1217613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CN" sz="2000"/>
              <a:t>Follow me</a:t>
            </a:r>
          </a:p>
        </p:txBody>
      </p:sp>
      <p:sp>
        <p:nvSpPr>
          <p:cNvPr id="70677" name="Text Box 23"/>
          <p:cNvSpPr txBox="1">
            <a:spLocks noChangeArrowheads="1"/>
          </p:cNvSpPr>
          <p:nvPr/>
        </p:nvSpPr>
        <p:spPr bwMode="auto">
          <a:xfrm>
            <a:off x="7512050" y="2636838"/>
            <a:ext cx="9429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BASIC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4621213" y="3248025"/>
            <a:ext cx="711200" cy="457200"/>
            <a:chOff x="2903" y="1236"/>
            <a:chExt cx="448" cy="288"/>
          </a:xfrm>
        </p:grpSpPr>
        <p:sp>
          <p:nvSpPr>
            <p:cNvPr id="70693" name="Line 25"/>
            <p:cNvSpPr>
              <a:spLocks noChangeShapeType="1"/>
            </p:cNvSpPr>
            <p:nvPr/>
          </p:nvSpPr>
          <p:spPr bwMode="auto">
            <a:xfrm>
              <a:off x="3117" y="1387"/>
              <a:ext cx="23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694" name="Text Box 26"/>
            <p:cNvSpPr txBox="1">
              <a:spLocks noChangeArrowheads="1"/>
            </p:cNvSpPr>
            <p:nvPr/>
          </p:nvSpPr>
          <p:spPr bwMode="auto">
            <a:xfrm>
              <a:off x="2903" y="1236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k</a:t>
              </a: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3883025" y="3635375"/>
            <a:ext cx="711200" cy="457200"/>
            <a:chOff x="2903" y="1236"/>
            <a:chExt cx="448" cy="288"/>
          </a:xfrm>
        </p:grpSpPr>
        <p:sp>
          <p:nvSpPr>
            <p:cNvPr id="70691" name="Line 28"/>
            <p:cNvSpPr>
              <a:spLocks noChangeShapeType="1"/>
            </p:cNvSpPr>
            <p:nvPr/>
          </p:nvSpPr>
          <p:spPr bwMode="auto">
            <a:xfrm>
              <a:off x="3117" y="1387"/>
              <a:ext cx="23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692" name="Text Box 29"/>
            <p:cNvSpPr txBox="1">
              <a:spLocks noChangeArrowheads="1"/>
            </p:cNvSpPr>
            <p:nvPr/>
          </p:nvSpPr>
          <p:spPr bwMode="auto">
            <a:xfrm>
              <a:off x="2903" y="1236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k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4589463" y="3673475"/>
            <a:ext cx="711200" cy="457200"/>
            <a:chOff x="2921" y="1527"/>
            <a:chExt cx="448" cy="288"/>
          </a:xfrm>
        </p:grpSpPr>
        <p:sp>
          <p:nvSpPr>
            <p:cNvPr id="70689" name="Line 34"/>
            <p:cNvSpPr>
              <a:spLocks noChangeShapeType="1"/>
            </p:cNvSpPr>
            <p:nvPr/>
          </p:nvSpPr>
          <p:spPr bwMode="auto">
            <a:xfrm>
              <a:off x="3135" y="1678"/>
              <a:ext cx="23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690" name="Text Box 35"/>
            <p:cNvSpPr txBox="1">
              <a:spLocks noChangeArrowheads="1"/>
            </p:cNvSpPr>
            <p:nvPr/>
          </p:nvSpPr>
          <p:spPr bwMode="auto">
            <a:xfrm>
              <a:off x="2921" y="1527"/>
              <a:ext cx="169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</a:rPr>
                <a:t>j</a:t>
              </a:r>
            </a:p>
          </p:txBody>
        </p:sp>
      </p:grpSp>
      <p:sp>
        <p:nvSpPr>
          <p:cNvPr id="188452" name="Text Box 36"/>
          <p:cNvSpPr txBox="1">
            <a:spLocks noChangeArrowheads="1"/>
          </p:cNvSpPr>
          <p:nvPr/>
        </p:nvSpPr>
        <p:spPr bwMode="auto">
          <a:xfrm>
            <a:off x="6970713" y="4522788"/>
            <a:ext cx="592137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990000"/>
                </a:solidFill>
              </a:rPr>
              <a:t>i=3</a:t>
            </a:r>
          </a:p>
        </p:txBody>
      </p:sp>
      <p:sp>
        <p:nvSpPr>
          <p:cNvPr id="70682" name="Line 37"/>
          <p:cNvSpPr>
            <a:spLocks noChangeShapeType="1"/>
          </p:cNvSpPr>
          <p:nvPr/>
        </p:nvSpPr>
        <p:spPr bwMode="auto">
          <a:xfrm>
            <a:off x="6742113" y="2424113"/>
            <a:ext cx="779462" cy="4587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0683" name="Line 38"/>
          <p:cNvSpPr>
            <a:spLocks noChangeShapeType="1"/>
          </p:cNvSpPr>
          <p:nvPr/>
        </p:nvSpPr>
        <p:spPr bwMode="auto">
          <a:xfrm>
            <a:off x="6754813" y="2957513"/>
            <a:ext cx="741362" cy="12239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0684" name="Line 39"/>
          <p:cNvSpPr>
            <a:spLocks noChangeShapeType="1"/>
          </p:cNvSpPr>
          <p:nvPr/>
        </p:nvSpPr>
        <p:spPr bwMode="auto">
          <a:xfrm flipV="1">
            <a:off x="6729413" y="2449513"/>
            <a:ext cx="804862" cy="167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0685" name="Line 40"/>
          <p:cNvSpPr>
            <a:spLocks noChangeShapeType="1"/>
          </p:cNvSpPr>
          <p:nvPr/>
        </p:nvSpPr>
        <p:spPr bwMode="auto">
          <a:xfrm>
            <a:off x="6742113" y="3290888"/>
            <a:ext cx="766762" cy="482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0686" name="Line 41"/>
          <p:cNvSpPr>
            <a:spLocks noChangeShapeType="1"/>
          </p:cNvSpPr>
          <p:nvPr/>
        </p:nvSpPr>
        <p:spPr bwMode="auto">
          <a:xfrm flipV="1">
            <a:off x="6742113" y="3340100"/>
            <a:ext cx="779462" cy="384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8458" name="Line 42"/>
          <p:cNvSpPr>
            <a:spLocks noChangeShapeType="1"/>
          </p:cNvSpPr>
          <p:nvPr/>
        </p:nvSpPr>
        <p:spPr bwMode="auto">
          <a:xfrm flipV="1">
            <a:off x="6742113" y="2325688"/>
            <a:ext cx="766762" cy="13493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8459" name="Line 43"/>
          <p:cNvSpPr>
            <a:spLocks noChangeShapeType="1"/>
          </p:cNvSpPr>
          <p:nvPr/>
        </p:nvSpPr>
        <p:spPr bwMode="auto">
          <a:xfrm flipV="1">
            <a:off x="6729413" y="3254375"/>
            <a:ext cx="779462" cy="8413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8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8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52" grpId="0" build="p" autoUpdateAnimBg="0"/>
      <p:bldP spid="188458" grpId="0" animBg="1"/>
      <p:bldP spid="18845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683" name="AutoShape 3">
            <a:hlinkClick r:id="rId2" action="ppaction://program" highlightClick="1"/>
          </p:cNvPr>
          <p:cNvSpPr>
            <a:spLocks noChangeArrowheads="1"/>
          </p:cNvSpPr>
          <p:nvPr/>
        </p:nvSpPr>
        <p:spPr bwMode="auto">
          <a:xfrm>
            <a:off x="685800" y="5943600"/>
            <a:ext cx="533400" cy="685800"/>
          </a:xfrm>
          <a:prstGeom prst="actionButtonDocumen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304800" y="254000"/>
            <a:ext cx="490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例  对字符串排序（简单选择排序）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247650" y="708025"/>
            <a:ext cx="6297613" cy="592137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main()</a:t>
            </a:r>
          </a:p>
          <a:p>
            <a:r>
              <a:rPr lang="en-US" altLang="zh-CN" sz="2000"/>
              <a:t>{   void sort(char  *name[],int n), </a:t>
            </a:r>
            <a:r>
              <a:rPr lang="en-US" altLang="zh-CN" sz="2000">
                <a:solidFill>
                  <a:srgbClr val="669900"/>
                </a:solidFill>
              </a:rPr>
              <a:t>print(char  *name[],int n);</a:t>
            </a:r>
            <a:endParaRPr lang="en-US" altLang="zh-CN" sz="2000"/>
          </a:p>
          <a:p>
            <a:r>
              <a:rPr lang="en-US" altLang="zh-CN" sz="2000"/>
              <a:t>    char *name[]={"Follow me","BASIC",</a:t>
            </a:r>
          </a:p>
          <a:p>
            <a:r>
              <a:rPr lang="en-US" altLang="zh-CN" sz="2000"/>
              <a:t>      "Great Wall","FORTRAN","Computer "};</a:t>
            </a:r>
          </a:p>
          <a:p>
            <a:r>
              <a:rPr lang="en-US" altLang="zh-CN" sz="2000"/>
              <a:t>    int n=5;</a:t>
            </a:r>
          </a:p>
          <a:p>
            <a:r>
              <a:rPr lang="en-US" altLang="zh-CN" sz="2000">
                <a:solidFill>
                  <a:schemeClr val="accent2"/>
                </a:solidFill>
              </a:rPr>
              <a:t>    sort(name,n);</a:t>
            </a:r>
            <a:endParaRPr lang="en-US" altLang="zh-CN" sz="2000"/>
          </a:p>
          <a:p>
            <a:r>
              <a:rPr lang="en-US" altLang="zh-CN" sz="2000"/>
              <a:t>    </a:t>
            </a:r>
            <a:r>
              <a:rPr lang="en-US" altLang="zh-CN" sz="2000">
                <a:solidFill>
                  <a:srgbClr val="669900"/>
                </a:solidFill>
              </a:rPr>
              <a:t>print(name,n);</a:t>
            </a:r>
          </a:p>
          <a:p>
            <a:r>
              <a:rPr lang="en-US" altLang="zh-CN" sz="2000"/>
              <a:t>}</a:t>
            </a:r>
          </a:p>
          <a:p>
            <a:r>
              <a:rPr lang="en-US" altLang="zh-CN" sz="2000">
                <a:solidFill>
                  <a:srgbClr val="0000FF"/>
                </a:solidFill>
              </a:rPr>
              <a:t>void sort(char *name[],int n)</a:t>
            </a:r>
            <a:endParaRPr lang="en-US" altLang="zh-CN" sz="2000"/>
          </a:p>
          <a:p>
            <a:r>
              <a:rPr lang="en-US" altLang="zh-CN" sz="2000"/>
              <a:t>{   char *temp;</a:t>
            </a:r>
          </a:p>
          <a:p>
            <a:r>
              <a:rPr lang="en-US" altLang="zh-CN" sz="2000"/>
              <a:t>    int i,j,k;</a:t>
            </a:r>
          </a:p>
          <a:p>
            <a:r>
              <a:rPr lang="en-US" altLang="zh-CN" sz="2000"/>
              <a:t>    for(i=0;i&lt;n-1;i++)</a:t>
            </a:r>
          </a:p>
          <a:p>
            <a:r>
              <a:rPr lang="en-US" altLang="zh-CN" sz="2000"/>
              <a:t>    {   k=i;</a:t>
            </a:r>
          </a:p>
          <a:p>
            <a:r>
              <a:rPr lang="en-US" altLang="zh-CN" sz="2000"/>
              <a:t>         for(j=i+1;j&lt;n;j++)</a:t>
            </a:r>
          </a:p>
          <a:p>
            <a:r>
              <a:rPr lang="en-US" altLang="zh-CN" sz="2000"/>
              <a:t>	if(</a:t>
            </a:r>
            <a:r>
              <a:rPr lang="en-US" altLang="zh-CN" sz="2000">
                <a:solidFill>
                  <a:srgbClr val="990000"/>
                </a:solidFill>
              </a:rPr>
              <a:t>strcmp(name[k],name[j])</a:t>
            </a:r>
            <a:r>
              <a:rPr lang="en-US" altLang="zh-CN" sz="2000"/>
              <a:t>&gt;0)   k=j;</a:t>
            </a:r>
          </a:p>
          <a:p>
            <a:r>
              <a:rPr lang="en-US" altLang="zh-CN" sz="2000"/>
              <a:t>        if(k!=i)</a:t>
            </a:r>
          </a:p>
          <a:p>
            <a:r>
              <a:rPr lang="en-US" altLang="zh-CN" sz="2000"/>
              <a:t>       {  temp=name[i];  name[i]=name[k]; name[k]=temp;}</a:t>
            </a:r>
          </a:p>
          <a:p>
            <a:r>
              <a:rPr lang="en-US" altLang="zh-CN" sz="2000"/>
              <a:t>    }</a:t>
            </a:r>
          </a:p>
          <a:p>
            <a:r>
              <a:rPr lang="en-US" altLang="zh-CN" sz="2000"/>
              <a:t>}</a:t>
            </a:r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5307013" y="2212975"/>
            <a:ext cx="1430337" cy="20812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 flipV="1">
            <a:off x="5307013" y="2654300"/>
            <a:ext cx="1447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>
            <a:off x="5307013" y="3078163"/>
            <a:ext cx="1430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>
            <a:off x="5307013" y="3484563"/>
            <a:ext cx="1430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0" name="Line 10"/>
          <p:cNvSpPr>
            <a:spLocks noChangeShapeType="1"/>
          </p:cNvSpPr>
          <p:nvPr/>
        </p:nvSpPr>
        <p:spPr bwMode="auto">
          <a:xfrm>
            <a:off x="5307013" y="3906838"/>
            <a:ext cx="1430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5502275" y="2244725"/>
            <a:ext cx="1028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name[0]</a:t>
            </a: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5519738" y="2667000"/>
            <a:ext cx="1028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name[1]</a:t>
            </a:r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5519738" y="3073400"/>
            <a:ext cx="1028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name[2]</a:t>
            </a:r>
          </a:p>
        </p:txBody>
      </p:sp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5519738" y="3514725"/>
            <a:ext cx="1028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name[3]</a:t>
            </a:r>
          </a:p>
        </p:txBody>
      </p: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5519738" y="3937000"/>
            <a:ext cx="1028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name[4]</a:t>
            </a:r>
          </a:p>
        </p:txBody>
      </p: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5668963" y="1855788"/>
            <a:ext cx="733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name</a:t>
            </a:r>
          </a:p>
        </p:txBody>
      </p:sp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7512050" y="3078163"/>
            <a:ext cx="131286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Great Wall</a:t>
            </a:r>
          </a:p>
        </p:txBody>
      </p:sp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7512050" y="3519488"/>
            <a:ext cx="138271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FORTRAN</a:t>
            </a:r>
          </a:p>
        </p:txBody>
      </p: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7494588" y="3960813"/>
            <a:ext cx="120808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Computer</a:t>
            </a:r>
          </a:p>
        </p:txBody>
      </p:sp>
      <p:sp>
        <p:nvSpPr>
          <p:cNvPr id="71700" name="Rectangle 20"/>
          <p:cNvSpPr>
            <a:spLocks noChangeArrowheads="1"/>
          </p:cNvSpPr>
          <p:nvPr/>
        </p:nvSpPr>
        <p:spPr bwMode="auto">
          <a:xfrm>
            <a:off x="7512050" y="2232025"/>
            <a:ext cx="1217613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CN" sz="2000"/>
              <a:t>Follow me</a:t>
            </a:r>
          </a:p>
        </p:txBody>
      </p:sp>
      <p:sp>
        <p:nvSpPr>
          <p:cNvPr id="71701" name="Text Box 21"/>
          <p:cNvSpPr txBox="1">
            <a:spLocks noChangeArrowheads="1"/>
          </p:cNvSpPr>
          <p:nvPr/>
        </p:nvSpPr>
        <p:spPr bwMode="auto">
          <a:xfrm>
            <a:off x="7512050" y="2636838"/>
            <a:ext cx="9429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BASIC</a:t>
            </a:r>
          </a:p>
        </p:txBody>
      </p:sp>
      <p:sp>
        <p:nvSpPr>
          <p:cNvPr id="71702" name="Line 32"/>
          <p:cNvSpPr>
            <a:spLocks noChangeShapeType="1"/>
          </p:cNvSpPr>
          <p:nvPr/>
        </p:nvSpPr>
        <p:spPr bwMode="auto">
          <a:xfrm>
            <a:off x="6742113" y="2424113"/>
            <a:ext cx="779462" cy="4587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03" name="Line 33"/>
          <p:cNvSpPr>
            <a:spLocks noChangeShapeType="1"/>
          </p:cNvSpPr>
          <p:nvPr/>
        </p:nvSpPr>
        <p:spPr bwMode="auto">
          <a:xfrm>
            <a:off x="6754813" y="2957513"/>
            <a:ext cx="741362" cy="12239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04" name="Line 35"/>
          <p:cNvSpPr>
            <a:spLocks noChangeShapeType="1"/>
          </p:cNvSpPr>
          <p:nvPr/>
        </p:nvSpPr>
        <p:spPr bwMode="auto">
          <a:xfrm>
            <a:off x="6742113" y="3290888"/>
            <a:ext cx="766762" cy="482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05" name="Line 37"/>
          <p:cNvSpPr>
            <a:spLocks noChangeShapeType="1"/>
          </p:cNvSpPr>
          <p:nvPr/>
        </p:nvSpPr>
        <p:spPr bwMode="auto">
          <a:xfrm flipV="1">
            <a:off x="6742113" y="2325688"/>
            <a:ext cx="766762" cy="13493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06" name="Line 38"/>
          <p:cNvSpPr>
            <a:spLocks noChangeShapeType="1"/>
          </p:cNvSpPr>
          <p:nvPr/>
        </p:nvSpPr>
        <p:spPr bwMode="auto">
          <a:xfrm flipV="1">
            <a:off x="6729413" y="3254375"/>
            <a:ext cx="779462" cy="8413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idx="1"/>
          </p:nvPr>
        </p:nvSpPr>
        <p:spPr>
          <a:xfrm>
            <a:off x="246063" y="341313"/>
            <a:ext cx="8618537" cy="1466850"/>
          </a:xfrm>
        </p:spPr>
        <p:txBody>
          <a:bodyPr/>
          <a:lstStyle/>
          <a:p>
            <a:pPr lvl="1" eaLnBrk="1" hangingPunct="1"/>
            <a:r>
              <a:rPr lang="zh-CN" altLang="en-US" smtClean="0"/>
              <a:t>多级指针</a:t>
            </a:r>
          </a:p>
          <a:p>
            <a:pPr lvl="2" eaLnBrk="1" hangingPunct="1"/>
            <a:r>
              <a:rPr lang="zh-CN" altLang="en-US" smtClean="0"/>
              <a:t>定义</a:t>
            </a:r>
            <a:r>
              <a:rPr lang="en-US" altLang="zh-CN" smtClean="0"/>
              <a:t>: </a:t>
            </a:r>
            <a:r>
              <a:rPr lang="zh-CN" altLang="en-US" smtClean="0"/>
              <a:t>指向指针的指针</a:t>
            </a:r>
          </a:p>
          <a:p>
            <a:pPr lvl="2" eaLnBrk="1" hangingPunct="1"/>
            <a:r>
              <a:rPr lang="zh-CN" altLang="en-US" smtClean="0"/>
              <a:t>一级指针</a:t>
            </a:r>
            <a:r>
              <a:rPr lang="en-US" altLang="zh-CN" smtClean="0"/>
              <a:t>:</a:t>
            </a:r>
            <a:r>
              <a:rPr lang="zh-CN" altLang="en-US" smtClean="0"/>
              <a:t>指针变量中存放目标变量的地址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4141788" y="4230688"/>
            <a:ext cx="4133850" cy="857250"/>
            <a:chOff x="2489" y="2149"/>
            <a:chExt cx="2604" cy="540"/>
          </a:xfrm>
        </p:grpSpPr>
        <p:sp>
          <p:nvSpPr>
            <p:cNvPr id="72723" name="Text Box 43"/>
            <p:cNvSpPr txBox="1">
              <a:spLocks noChangeArrowheads="1"/>
            </p:cNvSpPr>
            <p:nvPr/>
          </p:nvSpPr>
          <p:spPr bwMode="auto">
            <a:xfrm>
              <a:off x="2575" y="214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p1</a:t>
              </a:r>
            </a:p>
          </p:txBody>
        </p:sp>
        <p:grpSp>
          <p:nvGrpSpPr>
            <p:cNvPr id="3" name="Group 61"/>
            <p:cNvGrpSpPr>
              <a:grpSpLocks/>
            </p:cNvGrpSpPr>
            <p:nvPr/>
          </p:nvGrpSpPr>
          <p:grpSpPr bwMode="auto">
            <a:xfrm>
              <a:off x="2489" y="2162"/>
              <a:ext cx="2604" cy="527"/>
              <a:chOff x="1400" y="3528"/>
              <a:chExt cx="2604" cy="527"/>
            </a:xfrm>
          </p:grpSpPr>
          <p:sp>
            <p:nvSpPr>
              <p:cNvPr id="72725" name="Rectangle 40"/>
              <p:cNvSpPr>
                <a:spLocks noChangeArrowheads="1"/>
              </p:cNvSpPr>
              <p:nvPr/>
            </p:nvSpPr>
            <p:spPr bwMode="auto">
              <a:xfrm>
                <a:off x="1400" y="3766"/>
                <a:ext cx="478" cy="28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 sz="2000"/>
                  <a:t>&amp;p2</a:t>
                </a:r>
              </a:p>
            </p:txBody>
          </p:sp>
          <p:sp>
            <p:nvSpPr>
              <p:cNvPr id="72726" name="Rectangle 41"/>
              <p:cNvSpPr>
                <a:spLocks noChangeArrowheads="1"/>
              </p:cNvSpPr>
              <p:nvPr/>
            </p:nvSpPr>
            <p:spPr bwMode="auto">
              <a:xfrm>
                <a:off x="2152" y="3766"/>
                <a:ext cx="478" cy="28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 sz="2000"/>
                  <a:t>&amp;i</a:t>
                </a:r>
              </a:p>
            </p:txBody>
          </p:sp>
          <p:sp>
            <p:nvSpPr>
              <p:cNvPr id="72727" name="Rectangle 42"/>
              <p:cNvSpPr>
                <a:spLocks noChangeArrowheads="1"/>
              </p:cNvSpPr>
              <p:nvPr/>
            </p:nvSpPr>
            <p:spPr bwMode="auto">
              <a:xfrm>
                <a:off x="3240" y="3766"/>
                <a:ext cx="478" cy="28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 sz="2000"/>
                  <a:t>3</a:t>
                </a:r>
              </a:p>
            </p:txBody>
          </p:sp>
          <p:sp>
            <p:nvSpPr>
              <p:cNvPr id="72728" name="Text Box 44"/>
              <p:cNvSpPr txBox="1">
                <a:spLocks noChangeArrowheads="1"/>
              </p:cNvSpPr>
              <p:nvPr/>
            </p:nvSpPr>
            <p:spPr bwMode="auto">
              <a:xfrm>
                <a:off x="1985" y="3539"/>
                <a:ext cx="103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P2(</a:t>
                </a:r>
                <a:r>
                  <a:rPr lang="zh-CN" altLang="zh-CN" sz="2000"/>
                  <a:t>指针变量)</a:t>
                </a:r>
                <a:endParaRPr lang="en-US" altLang="zh-CN" sz="2000"/>
              </a:p>
            </p:txBody>
          </p:sp>
          <p:sp>
            <p:nvSpPr>
              <p:cNvPr id="72729" name="Text Box 45"/>
              <p:cNvSpPr txBox="1">
                <a:spLocks noChangeArrowheads="1"/>
              </p:cNvSpPr>
              <p:nvPr/>
            </p:nvSpPr>
            <p:spPr bwMode="auto">
              <a:xfrm>
                <a:off x="3098" y="3528"/>
                <a:ext cx="90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i(</a:t>
                </a:r>
                <a:r>
                  <a:rPr lang="zh-CN" altLang="zh-CN" sz="2000"/>
                  <a:t>整型变量</a:t>
                </a:r>
                <a:r>
                  <a:rPr lang="en-US" altLang="zh-CN" sz="2000"/>
                  <a:t>)</a:t>
                </a:r>
              </a:p>
            </p:txBody>
          </p:sp>
          <p:sp>
            <p:nvSpPr>
              <p:cNvPr id="72730" name="Line 59"/>
              <p:cNvSpPr>
                <a:spLocks noChangeShapeType="1"/>
              </p:cNvSpPr>
              <p:nvPr/>
            </p:nvSpPr>
            <p:spPr bwMode="auto">
              <a:xfrm>
                <a:off x="1878" y="3911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31" name="Line 60"/>
              <p:cNvSpPr>
                <a:spLocks noChangeShapeType="1"/>
              </p:cNvSpPr>
              <p:nvPr/>
            </p:nvSpPr>
            <p:spPr bwMode="auto">
              <a:xfrm>
                <a:off x="2634" y="3922"/>
                <a:ext cx="5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5118" name="Text Box 62"/>
          <p:cNvSpPr txBox="1">
            <a:spLocks noChangeArrowheads="1"/>
          </p:cNvSpPr>
          <p:nvPr/>
        </p:nvSpPr>
        <p:spPr bwMode="auto">
          <a:xfrm>
            <a:off x="1285875" y="4157663"/>
            <a:ext cx="1998663" cy="232092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例  </a:t>
            </a:r>
            <a:r>
              <a:rPr lang="en-US" altLang="zh-CN"/>
              <a:t>int  </a:t>
            </a:r>
            <a:r>
              <a:rPr lang="en-US" altLang="zh-CN">
                <a:solidFill>
                  <a:srgbClr val="0000FF"/>
                </a:solidFill>
              </a:rPr>
              <a:t> **</a:t>
            </a:r>
            <a:r>
              <a:rPr lang="en-US" altLang="zh-CN"/>
              <a:t>p1; </a:t>
            </a:r>
          </a:p>
          <a:p>
            <a:r>
              <a:rPr lang="en-US" altLang="zh-CN"/>
              <a:t>      </a:t>
            </a:r>
            <a:r>
              <a:rPr lang="en-US" altLang="zh-CN">
                <a:sym typeface="Symbol" pitchFamily="18" charset="2"/>
              </a:rPr>
              <a:t>int   *p2;</a:t>
            </a:r>
          </a:p>
          <a:p>
            <a:r>
              <a:rPr lang="en-US" altLang="zh-CN">
                <a:sym typeface="Symbol" pitchFamily="18" charset="2"/>
              </a:rPr>
              <a:t>      int  i=3;</a:t>
            </a:r>
          </a:p>
          <a:p>
            <a:r>
              <a:rPr lang="en-US" altLang="zh-CN">
                <a:sym typeface="Symbol" pitchFamily="18" charset="2"/>
              </a:rPr>
              <a:t>      p2=&amp;i;</a:t>
            </a:r>
          </a:p>
          <a:p>
            <a:r>
              <a:rPr lang="en-US" altLang="zh-CN">
                <a:sym typeface="Symbol" pitchFamily="18" charset="2"/>
              </a:rPr>
              <a:t>      p1=&amp;p2;</a:t>
            </a:r>
          </a:p>
          <a:p>
            <a:r>
              <a:rPr lang="en-US" altLang="zh-CN">
                <a:sym typeface="Symbol" pitchFamily="18" charset="2"/>
              </a:rPr>
              <a:t>       **p1=5;</a:t>
            </a:r>
            <a:endParaRPr lang="en-US" altLang="zh-CN"/>
          </a:p>
        </p:txBody>
      </p:sp>
      <p:sp>
        <p:nvSpPr>
          <p:cNvPr id="45121" name="Rectangle 65"/>
          <p:cNvSpPr>
            <a:spLocks noChangeArrowheads="1"/>
          </p:cNvSpPr>
          <p:nvPr/>
        </p:nvSpPr>
        <p:spPr bwMode="auto">
          <a:xfrm>
            <a:off x="258763" y="3541713"/>
            <a:ext cx="861853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ea typeface="隶书" pitchFamily="49" charset="-122"/>
              </a:rPr>
              <a:t>二级指针</a:t>
            </a:r>
            <a:r>
              <a:rPr lang="en-US" altLang="zh-CN">
                <a:ea typeface="隶书" pitchFamily="49" charset="-122"/>
              </a:rPr>
              <a:t>:</a:t>
            </a:r>
            <a:r>
              <a:rPr lang="zh-CN" altLang="en-US">
                <a:ea typeface="隶书" pitchFamily="49" charset="-122"/>
              </a:rPr>
              <a:t>指针变量中存放一级指针变量的地址</a:t>
            </a:r>
          </a:p>
        </p:txBody>
      </p:sp>
      <p:sp>
        <p:nvSpPr>
          <p:cNvPr id="45122" name="Text Box 66"/>
          <p:cNvSpPr txBox="1">
            <a:spLocks noChangeArrowheads="1"/>
          </p:cNvSpPr>
          <p:nvPr/>
        </p:nvSpPr>
        <p:spPr bwMode="auto">
          <a:xfrm>
            <a:off x="1876425" y="1776413"/>
            <a:ext cx="1693863" cy="159067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例  </a:t>
            </a:r>
            <a:r>
              <a:rPr lang="en-US" altLang="zh-CN"/>
              <a:t>int   *p; </a:t>
            </a:r>
          </a:p>
          <a:p>
            <a:r>
              <a:rPr lang="en-US" altLang="zh-CN"/>
              <a:t>      </a:t>
            </a:r>
            <a:r>
              <a:rPr lang="en-US" altLang="zh-CN">
                <a:sym typeface="Symbol" pitchFamily="18" charset="2"/>
              </a:rPr>
              <a:t>int  i=3;</a:t>
            </a:r>
          </a:p>
          <a:p>
            <a:r>
              <a:rPr lang="en-US" altLang="zh-CN">
                <a:sym typeface="Symbol" pitchFamily="18" charset="2"/>
              </a:rPr>
              <a:t>      p=&amp;i;</a:t>
            </a:r>
          </a:p>
          <a:p>
            <a:r>
              <a:rPr lang="en-US" altLang="zh-CN">
                <a:sym typeface="Symbol" pitchFamily="18" charset="2"/>
              </a:rPr>
              <a:t>      *p=5;</a:t>
            </a:r>
            <a:endParaRPr lang="en-US" altLang="zh-CN"/>
          </a:p>
        </p:txBody>
      </p:sp>
      <p:grpSp>
        <p:nvGrpSpPr>
          <p:cNvPr id="4" name="Group 77"/>
          <p:cNvGrpSpPr>
            <a:grpSpLocks/>
          </p:cNvGrpSpPr>
          <p:nvPr/>
        </p:nvGrpSpPr>
        <p:grpSpPr bwMode="auto">
          <a:xfrm>
            <a:off x="3984625" y="1965325"/>
            <a:ext cx="3205163" cy="836613"/>
            <a:chOff x="3146" y="1334"/>
            <a:chExt cx="2019" cy="527"/>
          </a:xfrm>
        </p:grpSpPr>
        <p:sp>
          <p:nvSpPr>
            <p:cNvPr id="72718" name="Rectangle 71"/>
            <p:cNvSpPr>
              <a:spLocks noChangeArrowheads="1"/>
            </p:cNvSpPr>
            <p:nvPr/>
          </p:nvSpPr>
          <p:spPr bwMode="auto">
            <a:xfrm>
              <a:off x="3313" y="1572"/>
              <a:ext cx="478" cy="2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altLang="zh-CN" sz="2000"/>
                <a:t>&amp;i</a:t>
              </a:r>
            </a:p>
          </p:txBody>
        </p:sp>
        <p:sp>
          <p:nvSpPr>
            <p:cNvPr id="72719" name="Rectangle 72"/>
            <p:cNvSpPr>
              <a:spLocks noChangeArrowheads="1"/>
            </p:cNvSpPr>
            <p:nvPr/>
          </p:nvSpPr>
          <p:spPr bwMode="auto">
            <a:xfrm>
              <a:off x="4401" y="1572"/>
              <a:ext cx="478" cy="2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altLang="zh-CN" sz="2000"/>
                <a:t>3</a:t>
              </a:r>
            </a:p>
          </p:txBody>
        </p:sp>
        <p:sp>
          <p:nvSpPr>
            <p:cNvPr id="72720" name="Text Box 73"/>
            <p:cNvSpPr txBox="1">
              <a:spLocks noChangeArrowheads="1"/>
            </p:cNvSpPr>
            <p:nvPr/>
          </p:nvSpPr>
          <p:spPr bwMode="auto">
            <a:xfrm>
              <a:off x="3146" y="1345"/>
              <a:ext cx="9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P(</a:t>
              </a:r>
              <a:r>
                <a:rPr lang="zh-CN" altLang="zh-CN" sz="2000"/>
                <a:t>指针变量)</a:t>
              </a:r>
              <a:endParaRPr lang="en-US" altLang="zh-CN" sz="2000"/>
            </a:p>
          </p:txBody>
        </p:sp>
        <p:sp>
          <p:nvSpPr>
            <p:cNvPr id="72721" name="Text Box 74"/>
            <p:cNvSpPr txBox="1">
              <a:spLocks noChangeArrowheads="1"/>
            </p:cNvSpPr>
            <p:nvPr/>
          </p:nvSpPr>
          <p:spPr bwMode="auto">
            <a:xfrm>
              <a:off x="4259" y="1334"/>
              <a:ext cx="90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i(</a:t>
              </a:r>
              <a:r>
                <a:rPr lang="zh-CN" altLang="zh-CN" sz="2000"/>
                <a:t>整型变量</a:t>
              </a:r>
              <a:r>
                <a:rPr lang="en-US" altLang="zh-CN" sz="2000"/>
                <a:t>)</a:t>
              </a:r>
            </a:p>
          </p:txBody>
        </p:sp>
        <p:sp>
          <p:nvSpPr>
            <p:cNvPr id="72722" name="Line 76"/>
            <p:cNvSpPr>
              <a:spLocks noChangeShapeType="1"/>
            </p:cNvSpPr>
            <p:nvPr/>
          </p:nvSpPr>
          <p:spPr bwMode="auto">
            <a:xfrm>
              <a:off x="3795" y="1728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134" name="Rectangle 78"/>
          <p:cNvSpPr>
            <a:spLocks noChangeArrowheads="1"/>
          </p:cNvSpPr>
          <p:nvPr/>
        </p:nvSpPr>
        <p:spPr bwMode="auto">
          <a:xfrm>
            <a:off x="3979863" y="2874963"/>
            <a:ext cx="1438275" cy="4953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>
                <a:ea typeface="隶书" pitchFamily="49" charset="-122"/>
              </a:rPr>
              <a:t>一级指针</a:t>
            </a:r>
          </a:p>
        </p:txBody>
      </p:sp>
      <p:sp>
        <p:nvSpPr>
          <p:cNvPr id="45135" name="AutoShape 79"/>
          <p:cNvSpPr>
            <a:spLocks/>
          </p:cNvSpPr>
          <p:nvPr/>
        </p:nvSpPr>
        <p:spPr bwMode="auto">
          <a:xfrm>
            <a:off x="6176963" y="2951163"/>
            <a:ext cx="2047875" cy="495300"/>
          </a:xfrm>
          <a:prstGeom prst="borderCallout1">
            <a:avLst>
              <a:gd name="adj1" fmla="val 23079"/>
              <a:gd name="adj2" fmla="val -3722"/>
              <a:gd name="adj3" fmla="val -64102"/>
              <a:gd name="adj4" fmla="val -35583"/>
            </a:avLst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>
                <a:ea typeface="隶书" pitchFamily="49" charset="-122"/>
              </a:rPr>
              <a:t>单级间接寻址</a:t>
            </a:r>
          </a:p>
        </p:txBody>
      </p:sp>
      <p:sp>
        <p:nvSpPr>
          <p:cNvPr id="45143" name="Rectangle 87"/>
          <p:cNvSpPr>
            <a:spLocks noChangeArrowheads="1"/>
          </p:cNvSpPr>
          <p:nvPr/>
        </p:nvSpPr>
        <p:spPr bwMode="auto">
          <a:xfrm>
            <a:off x="3598863" y="5294313"/>
            <a:ext cx="1438275" cy="4953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>
                <a:ea typeface="隶书" pitchFamily="49" charset="-122"/>
              </a:rPr>
              <a:t>二级指针</a:t>
            </a:r>
          </a:p>
        </p:txBody>
      </p:sp>
      <p:sp>
        <p:nvSpPr>
          <p:cNvPr id="45144" name="Rectangle 88"/>
          <p:cNvSpPr>
            <a:spLocks noChangeArrowheads="1"/>
          </p:cNvSpPr>
          <p:nvPr/>
        </p:nvSpPr>
        <p:spPr bwMode="auto">
          <a:xfrm>
            <a:off x="5208588" y="5294313"/>
            <a:ext cx="1438275" cy="4953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>
                <a:ea typeface="隶书" pitchFamily="49" charset="-122"/>
              </a:rPr>
              <a:t>一级指针</a:t>
            </a:r>
          </a:p>
        </p:txBody>
      </p:sp>
      <p:sp>
        <p:nvSpPr>
          <p:cNvPr id="45145" name="Rectangle 89"/>
          <p:cNvSpPr>
            <a:spLocks noChangeArrowheads="1"/>
          </p:cNvSpPr>
          <p:nvPr/>
        </p:nvSpPr>
        <p:spPr bwMode="auto">
          <a:xfrm>
            <a:off x="6845300" y="5294313"/>
            <a:ext cx="1438275" cy="4953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>
                <a:ea typeface="隶书" pitchFamily="49" charset="-122"/>
              </a:rPr>
              <a:t>目标变量</a:t>
            </a:r>
          </a:p>
        </p:txBody>
      </p:sp>
      <p:sp>
        <p:nvSpPr>
          <p:cNvPr id="45146" name="AutoShape 90"/>
          <p:cNvSpPr>
            <a:spLocks/>
          </p:cNvSpPr>
          <p:nvPr/>
        </p:nvSpPr>
        <p:spPr bwMode="auto">
          <a:xfrm>
            <a:off x="4710113" y="6094413"/>
            <a:ext cx="2047875" cy="495300"/>
          </a:xfrm>
          <a:prstGeom prst="borderCallout1">
            <a:avLst>
              <a:gd name="adj1" fmla="val 23079"/>
              <a:gd name="adj2" fmla="val -3722"/>
              <a:gd name="adj3" fmla="val 20514"/>
              <a:gd name="adj4" fmla="val -73722"/>
            </a:avLst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>
                <a:ea typeface="隶书" pitchFamily="49" charset="-122"/>
              </a:rPr>
              <a:t>二级间接寻址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4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4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5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4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4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4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4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build="p" bldLvl="5" autoUpdateAnimBg="0"/>
      <p:bldP spid="45118" grpId="0" animBg="1" autoUpdateAnimBg="0"/>
      <p:bldP spid="45121" grpId="0" build="p" bldLvl="5" autoUpdateAnimBg="0"/>
      <p:bldP spid="45122" grpId="0" animBg="1" autoUpdateAnimBg="0"/>
      <p:bldP spid="45134" grpId="0" animBg="1" autoUpdateAnimBg="0"/>
      <p:bldP spid="45135" grpId="0" animBg="1" autoUpdateAnimBg="0"/>
      <p:bldP spid="45143" grpId="0" animBg="1" autoUpdateAnimBg="0"/>
      <p:bldP spid="45144" grpId="0" animBg="1" autoUpdateAnimBg="0"/>
      <p:bldP spid="45145" grpId="0" animBg="1" autoUpdateAnimBg="0"/>
      <p:bldP spid="45146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239713" y="647700"/>
            <a:ext cx="8618537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sz="2000">
                <a:ea typeface="隶书" pitchFamily="49" charset="-122"/>
              </a:rPr>
              <a:t>定义形式：</a:t>
            </a:r>
            <a:r>
              <a:rPr lang="en-US" altLang="zh-CN" sz="2000">
                <a:ea typeface="隶书" pitchFamily="49" charset="-122"/>
              </a:rPr>
              <a:t>[</a:t>
            </a:r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存储类型</a:t>
            </a:r>
            <a:r>
              <a:rPr lang="en-US" altLang="zh-CN" sz="2000">
                <a:ea typeface="隶书" pitchFamily="49" charset="-122"/>
              </a:rPr>
              <a:t>]</a:t>
            </a:r>
            <a:r>
              <a:rPr lang="en-US" altLang="zh-CN" sz="2000">
                <a:solidFill>
                  <a:schemeClr val="tx2"/>
                </a:solidFill>
                <a:ea typeface="隶书" pitchFamily="49" charset="-122"/>
              </a:rPr>
              <a:t>   </a:t>
            </a:r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数据类型  </a:t>
            </a:r>
            <a:r>
              <a:rPr lang="zh-CN" altLang="en-US" sz="2000">
                <a:solidFill>
                  <a:schemeClr val="accent2"/>
                </a:solidFill>
                <a:ea typeface="隶书" pitchFamily="49" charset="-122"/>
              </a:rPr>
              <a:t>**</a:t>
            </a:r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指针名；</a:t>
            </a:r>
            <a:endParaRPr lang="zh-CN" altLang="en-US" sz="2000">
              <a:ea typeface="隶书" pitchFamily="49" charset="-122"/>
            </a:endParaRP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zh-CN" altLang="en-US" sz="2000">
                <a:ea typeface="隶书" pitchFamily="49" charset="-122"/>
              </a:rPr>
              <a:t>如  </a:t>
            </a:r>
            <a:r>
              <a:rPr lang="en-US" altLang="zh-CN" sz="2000">
                <a:ea typeface="隶书" pitchFamily="49" charset="-122"/>
              </a:rPr>
              <a:t>char   **p;</a:t>
            </a: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800100" y="4408488"/>
            <a:ext cx="77755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例  </a:t>
            </a:r>
            <a:r>
              <a:rPr lang="en-US" altLang="zh-CN"/>
              <a:t>int   i, **p;</a:t>
            </a:r>
          </a:p>
          <a:p>
            <a:pPr eaLnBrk="1" hangingPunct="1"/>
            <a:r>
              <a:rPr lang="en-US" altLang="zh-CN"/>
              <a:t>      p=&amp;i;       (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 altLang="zh-CN">
                <a:sym typeface="Symbol" pitchFamily="18" charset="2"/>
              </a:rPr>
              <a:t>)//p</a:t>
            </a:r>
            <a:r>
              <a:rPr lang="zh-CN" altLang="zh-CN">
                <a:sym typeface="Symbol" pitchFamily="18" charset="2"/>
              </a:rPr>
              <a:t>是二级指针，不能用变量地址为其赋值</a:t>
            </a:r>
            <a:endParaRPr lang="zh-CN" altLang="en-US"/>
          </a:p>
        </p:txBody>
      </p:sp>
      <p:sp>
        <p:nvSpPr>
          <p:cNvPr id="160772" name="AutoShape 4"/>
          <p:cNvSpPr>
            <a:spLocks noChangeArrowheads="1"/>
          </p:cNvSpPr>
          <p:nvPr/>
        </p:nvSpPr>
        <p:spPr bwMode="auto">
          <a:xfrm>
            <a:off x="1357313" y="1657350"/>
            <a:ext cx="2962275" cy="495300"/>
          </a:xfrm>
          <a:prstGeom prst="wedgeRectCallout">
            <a:avLst>
              <a:gd name="adj1" fmla="val 30227"/>
              <a:gd name="adj2" fmla="val -168588"/>
            </a:avLst>
          </a:prstGeom>
          <a:solidFill>
            <a:srgbClr val="FFF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>
                <a:ea typeface="隶书" pitchFamily="49" charset="-122"/>
              </a:rPr>
              <a:t>指针本身的存储类型</a:t>
            </a:r>
          </a:p>
        </p:txBody>
      </p:sp>
      <p:sp>
        <p:nvSpPr>
          <p:cNvPr id="160773" name="AutoShape 5"/>
          <p:cNvSpPr>
            <a:spLocks noChangeArrowheads="1"/>
          </p:cNvSpPr>
          <p:nvPr/>
        </p:nvSpPr>
        <p:spPr bwMode="auto">
          <a:xfrm>
            <a:off x="3414713" y="1638300"/>
            <a:ext cx="3571875" cy="495300"/>
          </a:xfrm>
          <a:prstGeom prst="wedgeRectCallout">
            <a:avLst>
              <a:gd name="adj1" fmla="val -14935"/>
              <a:gd name="adj2" fmla="val -183972"/>
            </a:avLst>
          </a:prstGeom>
          <a:solidFill>
            <a:srgbClr val="FFF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>
                <a:ea typeface="隶书" pitchFamily="49" charset="-122"/>
              </a:rPr>
              <a:t>最终目标变量的数据类型</a:t>
            </a:r>
          </a:p>
        </p:txBody>
      </p:sp>
      <p:sp>
        <p:nvSpPr>
          <p:cNvPr id="160774" name="AutoShape 6"/>
          <p:cNvSpPr>
            <a:spLocks noChangeArrowheads="1"/>
          </p:cNvSpPr>
          <p:nvPr/>
        </p:nvSpPr>
        <p:spPr bwMode="auto">
          <a:xfrm>
            <a:off x="5129213" y="1398588"/>
            <a:ext cx="3724275" cy="860425"/>
          </a:xfrm>
          <a:prstGeom prst="wedgeRectCallout">
            <a:avLst>
              <a:gd name="adj1" fmla="val -34528"/>
              <a:gd name="adj2" fmla="val -96125"/>
            </a:avLst>
          </a:prstGeom>
          <a:solidFill>
            <a:srgbClr val="FFF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en-US" altLang="zh-CN">
                <a:latin typeface="隶书" pitchFamily="49" charset="-122"/>
                <a:ea typeface="隶书" pitchFamily="49" charset="-122"/>
              </a:rPr>
              <a:t>*p</a:t>
            </a:r>
            <a:r>
              <a:rPr lang="zh-CN" altLang="zh-CN">
                <a:latin typeface="隶书" pitchFamily="49" charset="-122"/>
                <a:ea typeface="隶书" pitchFamily="49" charset="-122"/>
              </a:rPr>
              <a:t>是</a:t>
            </a:r>
            <a:r>
              <a:rPr lang="en-US" altLang="zh-CN">
                <a:latin typeface="隶书" pitchFamily="49" charset="-122"/>
                <a:ea typeface="隶书" pitchFamily="49" charset="-122"/>
              </a:rPr>
              <a:t>p</a:t>
            </a:r>
            <a:r>
              <a:rPr lang="zh-CN" altLang="zh-CN">
                <a:latin typeface="隶书" pitchFamily="49" charset="-122"/>
                <a:ea typeface="隶书" pitchFamily="49" charset="-122"/>
              </a:rPr>
              <a:t>间接指向对象的地址</a:t>
            </a:r>
          </a:p>
          <a:p>
            <a:pPr eaLnBrk="1" hangingPunct="1"/>
            <a:r>
              <a:rPr lang="zh-CN" altLang="zh-CN">
                <a:latin typeface="隶书" pitchFamily="49" charset="-122"/>
                <a:ea typeface="隶书" pitchFamily="49" charset="-122"/>
              </a:rPr>
              <a:t>**</a:t>
            </a:r>
            <a:r>
              <a:rPr lang="en-US" altLang="zh-CN">
                <a:latin typeface="隶书" pitchFamily="49" charset="-122"/>
                <a:ea typeface="隶书" pitchFamily="49" charset="-122"/>
              </a:rPr>
              <a:t>p</a:t>
            </a:r>
            <a:r>
              <a:rPr lang="zh-CN" altLang="zh-CN">
                <a:latin typeface="隶书" pitchFamily="49" charset="-122"/>
                <a:ea typeface="隶书" pitchFamily="49" charset="-122"/>
              </a:rPr>
              <a:t>是</a:t>
            </a:r>
            <a:r>
              <a:rPr lang="en-US" altLang="zh-CN">
                <a:latin typeface="隶书" pitchFamily="49" charset="-122"/>
                <a:ea typeface="隶书" pitchFamily="49" charset="-122"/>
              </a:rPr>
              <a:t>p</a:t>
            </a:r>
            <a:r>
              <a:rPr lang="zh-CN" altLang="zh-CN">
                <a:latin typeface="隶书" pitchFamily="49" charset="-122"/>
                <a:ea typeface="隶书" pitchFamily="49" charset="-122"/>
              </a:rPr>
              <a:t>间接指向对象的值</a:t>
            </a:r>
            <a:endParaRPr lang="zh-CN" altLang="en-US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60775" name="Text Box 7"/>
          <p:cNvSpPr txBox="1">
            <a:spLocks noChangeArrowheads="1"/>
          </p:cNvSpPr>
          <p:nvPr/>
        </p:nvSpPr>
        <p:spPr bwMode="auto">
          <a:xfrm>
            <a:off x="1228725" y="1776413"/>
            <a:ext cx="1922463" cy="232092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例 </a:t>
            </a:r>
            <a:r>
              <a:rPr lang="en-US" altLang="zh-CN">
                <a:sym typeface="Symbol" pitchFamily="18" charset="2"/>
              </a:rPr>
              <a:t>int  i=3;</a:t>
            </a:r>
            <a:r>
              <a:rPr lang="en-US" altLang="zh-CN"/>
              <a:t> </a:t>
            </a:r>
          </a:p>
          <a:p>
            <a:r>
              <a:rPr lang="en-US" altLang="zh-CN"/>
              <a:t>     </a:t>
            </a:r>
            <a:r>
              <a:rPr lang="en-US" altLang="zh-CN">
                <a:sym typeface="Symbol" pitchFamily="18" charset="2"/>
              </a:rPr>
              <a:t>int   *p1;</a:t>
            </a:r>
          </a:p>
          <a:p>
            <a:r>
              <a:rPr lang="en-US" altLang="zh-CN">
                <a:sym typeface="Symbol" pitchFamily="18" charset="2"/>
              </a:rPr>
              <a:t>     </a:t>
            </a:r>
            <a:r>
              <a:rPr lang="en-US" altLang="zh-CN"/>
              <a:t>int  </a:t>
            </a:r>
            <a:r>
              <a:rPr lang="en-US" altLang="zh-CN">
                <a:solidFill>
                  <a:srgbClr val="0000FF"/>
                </a:solidFill>
              </a:rPr>
              <a:t> **</a:t>
            </a:r>
            <a:r>
              <a:rPr lang="en-US" altLang="zh-CN"/>
              <a:t>p2; </a:t>
            </a:r>
          </a:p>
          <a:p>
            <a:r>
              <a:rPr lang="en-US" altLang="zh-CN">
                <a:sym typeface="Symbol" pitchFamily="18" charset="2"/>
              </a:rPr>
              <a:t>     p1=&amp;i;</a:t>
            </a:r>
          </a:p>
          <a:p>
            <a:r>
              <a:rPr lang="en-US" altLang="zh-CN">
                <a:sym typeface="Symbol" pitchFamily="18" charset="2"/>
              </a:rPr>
              <a:t>     p2=&amp;p1;</a:t>
            </a:r>
          </a:p>
          <a:p>
            <a:r>
              <a:rPr lang="en-US" altLang="zh-CN">
                <a:sym typeface="Symbol" pitchFamily="18" charset="2"/>
              </a:rPr>
              <a:t>     **p=5;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4862513" y="1885950"/>
            <a:ext cx="2001837" cy="2343150"/>
            <a:chOff x="3027" y="1644"/>
            <a:chExt cx="1261" cy="1476"/>
          </a:xfrm>
        </p:grpSpPr>
        <p:sp>
          <p:nvSpPr>
            <p:cNvPr id="73744" name="AutoShape 8"/>
            <p:cNvSpPr>
              <a:spLocks noChangeArrowheads="1"/>
            </p:cNvSpPr>
            <p:nvPr/>
          </p:nvSpPr>
          <p:spPr bwMode="auto">
            <a:xfrm>
              <a:off x="3324" y="1644"/>
              <a:ext cx="828" cy="1476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38100">
              <a:solidFill>
                <a:srgbClr val="339966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45" name="Line 9"/>
            <p:cNvSpPr>
              <a:spLocks noChangeShapeType="1"/>
            </p:cNvSpPr>
            <p:nvPr/>
          </p:nvSpPr>
          <p:spPr bwMode="auto">
            <a:xfrm>
              <a:off x="3312" y="1932"/>
              <a:ext cx="828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46" name="Line 10"/>
            <p:cNvSpPr>
              <a:spLocks noChangeShapeType="1"/>
            </p:cNvSpPr>
            <p:nvPr/>
          </p:nvSpPr>
          <p:spPr bwMode="auto">
            <a:xfrm>
              <a:off x="3312" y="2184"/>
              <a:ext cx="828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47" name="Line 11"/>
            <p:cNvSpPr>
              <a:spLocks noChangeShapeType="1"/>
            </p:cNvSpPr>
            <p:nvPr/>
          </p:nvSpPr>
          <p:spPr bwMode="auto">
            <a:xfrm>
              <a:off x="3312" y="2436"/>
              <a:ext cx="828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48" name="Line 12"/>
            <p:cNvSpPr>
              <a:spLocks noChangeShapeType="1"/>
            </p:cNvSpPr>
            <p:nvPr/>
          </p:nvSpPr>
          <p:spPr bwMode="auto">
            <a:xfrm>
              <a:off x="3312" y="2688"/>
              <a:ext cx="828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49" name="Text Box 13"/>
            <p:cNvSpPr txBox="1">
              <a:spLocks noChangeArrowheads="1"/>
            </p:cNvSpPr>
            <p:nvPr/>
          </p:nvSpPr>
          <p:spPr bwMode="auto">
            <a:xfrm>
              <a:off x="3166" y="1896"/>
              <a:ext cx="167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ea typeface="隶书" pitchFamily="49" charset="-122"/>
                </a:rPr>
                <a:t>i</a:t>
              </a:r>
            </a:p>
          </p:txBody>
        </p:sp>
        <p:sp>
          <p:nvSpPr>
            <p:cNvPr id="73750" name="Text Box 14"/>
            <p:cNvSpPr txBox="1">
              <a:spLocks noChangeArrowheads="1"/>
            </p:cNvSpPr>
            <p:nvPr/>
          </p:nvSpPr>
          <p:spPr bwMode="auto">
            <a:xfrm>
              <a:off x="3027" y="2160"/>
              <a:ext cx="30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ea typeface="隶书" pitchFamily="49" charset="-122"/>
                </a:rPr>
                <a:t>p1</a:t>
              </a:r>
            </a:p>
          </p:txBody>
        </p:sp>
        <p:sp>
          <p:nvSpPr>
            <p:cNvPr id="73751" name="Text Box 15"/>
            <p:cNvSpPr txBox="1">
              <a:spLocks noChangeArrowheads="1"/>
            </p:cNvSpPr>
            <p:nvPr/>
          </p:nvSpPr>
          <p:spPr bwMode="auto">
            <a:xfrm>
              <a:off x="3027" y="2436"/>
              <a:ext cx="30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ea typeface="隶书" pitchFamily="49" charset="-122"/>
                </a:rPr>
                <a:t>p2</a:t>
              </a:r>
            </a:p>
          </p:txBody>
        </p:sp>
        <p:sp>
          <p:nvSpPr>
            <p:cNvPr id="73752" name="Text Box 16"/>
            <p:cNvSpPr txBox="1">
              <a:spLocks noChangeArrowheads="1"/>
            </p:cNvSpPr>
            <p:nvPr/>
          </p:nvSpPr>
          <p:spPr bwMode="auto">
            <a:xfrm>
              <a:off x="3637" y="1908"/>
              <a:ext cx="21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en-US">
                  <a:ea typeface="隶书" pitchFamily="49" charset="-122"/>
                </a:rPr>
                <a:t>3</a:t>
              </a:r>
              <a:endParaRPr lang="en-US" altLang="zh-CN">
                <a:ea typeface="隶书" pitchFamily="49" charset="-122"/>
              </a:endParaRPr>
            </a:p>
          </p:txBody>
        </p:sp>
        <p:sp>
          <p:nvSpPr>
            <p:cNvPr id="73753" name="Text Box 17"/>
            <p:cNvSpPr txBox="1">
              <a:spLocks noChangeArrowheads="1"/>
            </p:cNvSpPr>
            <p:nvPr/>
          </p:nvSpPr>
          <p:spPr bwMode="auto">
            <a:xfrm>
              <a:off x="3610" y="2136"/>
              <a:ext cx="31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ea typeface="隶书" pitchFamily="49" charset="-122"/>
                </a:rPr>
                <a:t>&amp;i</a:t>
              </a:r>
            </a:p>
          </p:txBody>
        </p:sp>
        <p:sp>
          <p:nvSpPr>
            <p:cNvPr id="73754" name="Text Box 18"/>
            <p:cNvSpPr txBox="1">
              <a:spLocks noChangeArrowheads="1"/>
            </p:cNvSpPr>
            <p:nvPr/>
          </p:nvSpPr>
          <p:spPr bwMode="auto">
            <a:xfrm>
              <a:off x="3540" y="2376"/>
              <a:ext cx="455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ea typeface="隶书" pitchFamily="49" charset="-122"/>
                </a:rPr>
                <a:t>&amp;p1</a:t>
              </a:r>
            </a:p>
          </p:txBody>
        </p:sp>
        <p:sp>
          <p:nvSpPr>
            <p:cNvPr id="73755" name="Freeform 20"/>
            <p:cNvSpPr>
              <a:spLocks/>
            </p:cNvSpPr>
            <p:nvPr/>
          </p:nvSpPr>
          <p:spPr bwMode="auto">
            <a:xfrm>
              <a:off x="4140" y="2034"/>
              <a:ext cx="148" cy="270"/>
            </a:xfrm>
            <a:custGeom>
              <a:avLst/>
              <a:gdLst>
                <a:gd name="T0" fmla="*/ 12 w 148"/>
                <a:gd name="T1" fmla="*/ 270 h 270"/>
                <a:gd name="T2" fmla="*/ 132 w 148"/>
                <a:gd name="T3" fmla="*/ 186 h 270"/>
                <a:gd name="T4" fmla="*/ 108 w 148"/>
                <a:gd name="T5" fmla="*/ 30 h 270"/>
                <a:gd name="T6" fmla="*/ 0 w 148"/>
                <a:gd name="T7" fmla="*/ 6 h 2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8" h="270">
                  <a:moveTo>
                    <a:pt x="12" y="270"/>
                  </a:moveTo>
                  <a:cubicBezTo>
                    <a:pt x="64" y="248"/>
                    <a:pt x="116" y="226"/>
                    <a:pt x="132" y="186"/>
                  </a:cubicBezTo>
                  <a:cubicBezTo>
                    <a:pt x="148" y="146"/>
                    <a:pt x="130" y="60"/>
                    <a:pt x="108" y="30"/>
                  </a:cubicBezTo>
                  <a:cubicBezTo>
                    <a:pt x="86" y="0"/>
                    <a:pt x="16" y="8"/>
                    <a:pt x="0" y="6"/>
                  </a:cubicBezTo>
                </a:path>
              </a:pathLst>
            </a:custGeom>
            <a:noFill/>
            <a:ln w="38100" cap="flat" cmpd="sng">
              <a:solidFill>
                <a:srgbClr val="3399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56" name="Freeform 21"/>
            <p:cNvSpPr>
              <a:spLocks/>
            </p:cNvSpPr>
            <p:nvPr/>
          </p:nvSpPr>
          <p:spPr bwMode="auto">
            <a:xfrm>
              <a:off x="4140" y="2370"/>
              <a:ext cx="148" cy="270"/>
            </a:xfrm>
            <a:custGeom>
              <a:avLst/>
              <a:gdLst>
                <a:gd name="T0" fmla="*/ 12 w 148"/>
                <a:gd name="T1" fmla="*/ 270 h 270"/>
                <a:gd name="T2" fmla="*/ 132 w 148"/>
                <a:gd name="T3" fmla="*/ 186 h 270"/>
                <a:gd name="T4" fmla="*/ 108 w 148"/>
                <a:gd name="T5" fmla="*/ 30 h 270"/>
                <a:gd name="T6" fmla="*/ 0 w 148"/>
                <a:gd name="T7" fmla="*/ 6 h 2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8" h="270">
                  <a:moveTo>
                    <a:pt x="12" y="270"/>
                  </a:moveTo>
                  <a:cubicBezTo>
                    <a:pt x="64" y="248"/>
                    <a:pt x="116" y="226"/>
                    <a:pt x="132" y="186"/>
                  </a:cubicBezTo>
                  <a:cubicBezTo>
                    <a:pt x="148" y="146"/>
                    <a:pt x="130" y="60"/>
                    <a:pt x="108" y="30"/>
                  </a:cubicBezTo>
                  <a:cubicBezTo>
                    <a:pt x="86" y="0"/>
                    <a:pt x="16" y="8"/>
                    <a:pt x="0" y="6"/>
                  </a:cubicBezTo>
                </a:path>
              </a:pathLst>
            </a:custGeom>
            <a:noFill/>
            <a:ln w="38100" cap="flat" cmpd="sng">
              <a:solidFill>
                <a:srgbClr val="3399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400800" y="2305050"/>
            <a:ext cx="2205038" cy="914400"/>
            <a:chOff x="3996" y="1908"/>
            <a:chExt cx="1389" cy="576"/>
          </a:xfrm>
        </p:grpSpPr>
        <p:sp>
          <p:nvSpPr>
            <p:cNvPr id="73740" name="Line 22"/>
            <p:cNvSpPr>
              <a:spLocks noChangeShapeType="1"/>
            </p:cNvSpPr>
            <p:nvPr/>
          </p:nvSpPr>
          <p:spPr bwMode="auto">
            <a:xfrm flipH="1">
              <a:off x="3996" y="2028"/>
              <a:ext cx="54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41" name="Text Box 23"/>
            <p:cNvSpPr txBox="1">
              <a:spLocks noChangeArrowheads="1"/>
            </p:cNvSpPr>
            <p:nvPr/>
          </p:nvSpPr>
          <p:spPr bwMode="auto">
            <a:xfrm>
              <a:off x="4503" y="1908"/>
              <a:ext cx="88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rgbClr val="0000FF"/>
                  </a:solidFill>
                  <a:ea typeface="隶书" pitchFamily="49" charset="-122"/>
                </a:rPr>
                <a:t>**p2, *p1</a:t>
              </a:r>
            </a:p>
          </p:txBody>
        </p:sp>
        <p:sp>
          <p:nvSpPr>
            <p:cNvPr id="73742" name="Line 24"/>
            <p:cNvSpPr>
              <a:spLocks noChangeShapeType="1"/>
            </p:cNvSpPr>
            <p:nvPr/>
          </p:nvSpPr>
          <p:spPr bwMode="auto">
            <a:xfrm flipH="1">
              <a:off x="4032" y="2340"/>
              <a:ext cx="54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43" name="Text Box 25"/>
            <p:cNvSpPr txBox="1">
              <a:spLocks noChangeArrowheads="1"/>
            </p:cNvSpPr>
            <p:nvPr/>
          </p:nvSpPr>
          <p:spPr bwMode="auto">
            <a:xfrm>
              <a:off x="4539" y="2196"/>
              <a:ext cx="40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rgbClr val="0000FF"/>
                  </a:solidFill>
                  <a:ea typeface="隶书" pitchFamily="49" charset="-122"/>
                </a:rPr>
                <a:t>*p2</a:t>
              </a:r>
            </a:p>
          </p:txBody>
        </p:sp>
      </p:grpSp>
      <p:sp>
        <p:nvSpPr>
          <p:cNvPr id="160796" name="Rectangle 28"/>
          <p:cNvSpPr>
            <a:spLocks noChangeArrowheads="1"/>
          </p:cNvSpPr>
          <p:nvPr/>
        </p:nvSpPr>
        <p:spPr bwMode="auto">
          <a:xfrm>
            <a:off x="546100" y="5224463"/>
            <a:ext cx="77724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ea typeface="隶书" pitchFamily="49" charset="-122"/>
              </a:rPr>
              <a:t>多级指针</a:t>
            </a:r>
          </a:p>
        </p:txBody>
      </p:sp>
      <p:sp>
        <p:nvSpPr>
          <p:cNvPr id="160797" name="Text Box 29"/>
          <p:cNvSpPr txBox="1">
            <a:spLocks noChangeArrowheads="1"/>
          </p:cNvSpPr>
          <p:nvPr/>
        </p:nvSpPr>
        <p:spPr bwMode="auto">
          <a:xfrm>
            <a:off x="1673225" y="5792788"/>
            <a:ext cx="38401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例  三级指针     </a:t>
            </a:r>
            <a:r>
              <a:rPr lang="en-US" altLang="zh-CN"/>
              <a:t>int    ***p;</a:t>
            </a:r>
          </a:p>
          <a:p>
            <a:pPr eaLnBrk="1" hangingPunct="1"/>
            <a:r>
              <a:rPr lang="en-US" altLang="zh-CN"/>
              <a:t>      </a:t>
            </a:r>
            <a:r>
              <a:rPr lang="zh-CN" altLang="zh-CN"/>
              <a:t>四级指针     </a:t>
            </a:r>
            <a:r>
              <a:rPr lang="en-US" altLang="zh-CN"/>
              <a:t>char   ****p;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60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60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160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0" grpId="0" build="p" bldLvl="5" autoUpdateAnimBg="0"/>
      <p:bldP spid="160771" grpId="0" autoUpdateAnimBg="0"/>
      <p:bldP spid="160772" grpId="0" animBg="1" autoUpdateAnimBg="0"/>
      <p:bldP spid="160773" grpId="0" animBg="1" autoUpdateAnimBg="0"/>
      <p:bldP spid="160774" grpId="0" animBg="1" autoUpdateAnimBg="0"/>
      <p:bldP spid="160775" grpId="0" animBg="1" autoUpdateAnimBg="0"/>
      <p:bldP spid="160796" grpId="0" build="p" autoUpdateAnimBg="0"/>
      <p:bldP spid="160797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927600" y="1279525"/>
            <a:ext cx="4216400" cy="4625975"/>
            <a:chOff x="3104" y="806"/>
            <a:chExt cx="2656" cy="2914"/>
          </a:xfrm>
        </p:grpSpPr>
        <p:sp>
          <p:nvSpPr>
            <p:cNvPr id="74778" name="Text Box 3"/>
            <p:cNvSpPr txBox="1">
              <a:spLocks noChangeArrowheads="1"/>
            </p:cNvSpPr>
            <p:nvPr/>
          </p:nvSpPr>
          <p:spPr bwMode="auto">
            <a:xfrm>
              <a:off x="3283" y="2590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endParaRPr lang="zh-CN" altLang="zh-CN" sz="2000"/>
            </a:p>
          </p:txBody>
        </p:sp>
        <p:sp>
          <p:nvSpPr>
            <p:cNvPr id="74779" name="Freeform 4"/>
            <p:cNvSpPr>
              <a:spLocks/>
            </p:cNvSpPr>
            <p:nvPr/>
          </p:nvSpPr>
          <p:spPr bwMode="auto">
            <a:xfrm>
              <a:off x="3530" y="3364"/>
              <a:ext cx="1211" cy="356"/>
            </a:xfrm>
            <a:custGeom>
              <a:avLst/>
              <a:gdLst>
                <a:gd name="T0" fmla="*/ 0 w 1211"/>
                <a:gd name="T1" fmla="*/ 127 h 456"/>
                <a:gd name="T2" fmla="*/ 500 w 1211"/>
                <a:gd name="T3" fmla="*/ 32 h 456"/>
                <a:gd name="T4" fmla="*/ 1089 w 1211"/>
                <a:gd name="T5" fmla="*/ 319 h 456"/>
                <a:gd name="T6" fmla="*/ 1211 w 1211"/>
                <a:gd name="T7" fmla="*/ 258 h 4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0" name="Freeform 5"/>
            <p:cNvSpPr>
              <a:spLocks/>
            </p:cNvSpPr>
            <p:nvPr/>
          </p:nvSpPr>
          <p:spPr bwMode="auto">
            <a:xfrm>
              <a:off x="3531" y="3018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1" name="Rectangle 6"/>
            <p:cNvSpPr>
              <a:spLocks noChangeArrowheads="1"/>
            </p:cNvSpPr>
            <p:nvPr/>
          </p:nvSpPr>
          <p:spPr bwMode="auto">
            <a:xfrm>
              <a:off x="3530" y="806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74782" name="Line 7"/>
            <p:cNvSpPr>
              <a:spLocks noChangeShapeType="1"/>
            </p:cNvSpPr>
            <p:nvPr/>
          </p:nvSpPr>
          <p:spPr bwMode="auto">
            <a:xfrm>
              <a:off x="3542" y="124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3" name="Line 8"/>
            <p:cNvSpPr>
              <a:spLocks noChangeShapeType="1"/>
            </p:cNvSpPr>
            <p:nvPr/>
          </p:nvSpPr>
          <p:spPr bwMode="auto">
            <a:xfrm>
              <a:off x="3542" y="1500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4" name="Line 9"/>
            <p:cNvSpPr>
              <a:spLocks noChangeShapeType="1"/>
            </p:cNvSpPr>
            <p:nvPr/>
          </p:nvSpPr>
          <p:spPr bwMode="auto">
            <a:xfrm>
              <a:off x="3542" y="1733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5" name="Line 10"/>
            <p:cNvSpPr>
              <a:spLocks noChangeShapeType="1"/>
            </p:cNvSpPr>
            <p:nvPr/>
          </p:nvSpPr>
          <p:spPr bwMode="auto">
            <a:xfrm>
              <a:off x="3542" y="19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6" name="Line 11"/>
            <p:cNvSpPr>
              <a:spLocks noChangeShapeType="1"/>
            </p:cNvSpPr>
            <p:nvPr/>
          </p:nvSpPr>
          <p:spPr bwMode="auto">
            <a:xfrm>
              <a:off x="3530" y="224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7" name="Line 12"/>
            <p:cNvSpPr>
              <a:spLocks noChangeShapeType="1"/>
            </p:cNvSpPr>
            <p:nvPr/>
          </p:nvSpPr>
          <p:spPr bwMode="auto">
            <a:xfrm>
              <a:off x="3542" y="27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8" name="Line 13"/>
            <p:cNvSpPr>
              <a:spLocks noChangeShapeType="1"/>
            </p:cNvSpPr>
            <p:nvPr/>
          </p:nvSpPr>
          <p:spPr bwMode="auto">
            <a:xfrm>
              <a:off x="3530" y="3027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9" name="Line 14"/>
            <p:cNvSpPr>
              <a:spLocks noChangeShapeType="1"/>
            </p:cNvSpPr>
            <p:nvPr/>
          </p:nvSpPr>
          <p:spPr bwMode="auto">
            <a:xfrm>
              <a:off x="4741" y="3027"/>
              <a:ext cx="1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90" name="Line 15"/>
            <p:cNvSpPr>
              <a:spLocks noChangeShapeType="1"/>
            </p:cNvSpPr>
            <p:nvPr/>
          </p:nvSpPr>
          <p:spPr bwMode="auto">
            <a:xfrm>
              <a:off x="3542" y="25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3104" y="1134"/>
              <a:ext cx="472" cy="1464"/>
              <a:chOff x="3156" y="1134"/>
              <a:chExt cx="472" cy="1464"/>
            </a:xfrm>
          </p:grpSpPr>
          <p:sp>
            <p:nvSpPr>
              <p:cNvPr id="74827" name="Text Box 17"/>
              <p:cNvSpPr txBox="1">
                <a:spLocks noChangeArrowheads="1"/>
              </p:cNvSpPr>
              <p:nvPr/>
            </p:nvSpPr>
            <p:spPr bwMode="auto">
              <a:xfrm>
                <a:off x="3174" y="1134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2000</a:t>
                </a:r>
              </a:p>
            </p:txBody>
          </p:sp>
          <p:sp>
            <p:nvSpPr>
              <p:cNvPr id="74828" name="Text Box 18"/>
              <p:cNvSpPr txBox="1">
                <a:spLocks noChangeArrowheads="1"/>
              </p:cNvSpPr>
              <p:nvPr/>
            </p:nvSpPr>
            <p:spPr bwMode="auto">
              <a:xfrm>
                <a:off x="3175" y="2105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2008</a:t>
                </a:r>
                <a:endParaRPr lang="en-US" altLang="zh-CN" sz="2000">
                  <a:solidFill>
                    <a:srgbClr val="336600"/>
                  </a:solidFill>
                </a:endParaRPr>
              </a:p>
            </p:txBody>
          </p:sp>
          <p:sp>
            <p:nvSpPr>
              <p:cNvPr id="74829" name="Text Box 19"/>
              <p:cNvSpPr txBox="1">
                <a:spLocks noChangeArrowheads="1"/>
              </p:cNvSpPr>
              <p:nvPr/>
            </p:nvSpPr>
            <p:spPr bwMode="auto">
              <a:xfrm>
                <a:off x="3156" y="2348"/>
                <a:ext cx="47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200A</a:t>
                </a:r>
              </a:p>
            </p:txBody>
          </p:sp>
          <p:sp>
            <p:nvSpPr>
              <p:cNvPr id="74830" name="Text Box 20"/>
              <p:cNvSpPr txBox="1">
                <a:spLocks noChangeArrowheads="1"/>
              </p:cNvSpPr>
              <p:nvPr/>
            </p:nvSpPr>
            <p:spPr bwMode="auto">
              <a:xfrm>
                <a:off x="3174" y="1377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2002</a:t>
                </a:r>
              </a:p>
            </p:txBody>
          </p:sp>
          <p:sp>
            <p:nvSpPr>
              <p:cNvPr id="74831" name="Text Box 21"/>
              <p:cNvSpPr txBox="1">
                <a:spLocks noChangeArrowheads="1"/>
              </p:cNvSpPr>
              <p:nvPr/>
            </p:nvSpPr>
            <p:spPr bwMode="auto">
              <a:xfrm>
                <a:off x="3174" y="1620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2004</a:t>
                </a:r>
              </a:p>
            </p:txBody>
          </p:sp>
          <p:sp>
            <p:nvSpPr>
              <p:cNvPr id="74832" name="Text Box 22"/>
              <p:cNvSpPr txBox="1">
                <a:spLocks noChangeArrowheads="1"/>
              </p:cNvSpPr>
              <p:nvPr/>
            </p:nvSpPr>
            <p:spPr bwMode="auto">
              <a:xfrm>
                <a:off x="3174" y="1862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2006</a:t>
                </a:r>
              </a:p>
            </p:txBody>
          </p:sp>
        </p:grpSp>
        <p:sp>
          <p:nvSpPr>
            <p:cNvPr id="74792" name="Line 23"/>
            <p:cNvSpPr>
              <a:spLocks noChangeShapeType="1"/>
            </p:cNvSpPr>
            <p:nvPr/>
          </p:nvSpPr>
          <p:spPr bwMode="auto">
            <a:xfrm>
              <a:off x="3545" y="1380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793" name="Line 24"/>
            <p:cNvSpPr>
              <a:spLocks noChangeShapeType="1"/>
            </p:cNvSpPr>
            <p:nvPr/>
          </p:nvSpPr>
          <p:spPr bwMode="auto">
            <a:xfrm>
              <a:off x="3545" y="1896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794" name="Line 25"/>
            <p:cNvSpPr>
              <a:spLocks noChangeShapeType="1"/>
            </p:cNvSpPr>
            <p:nvPr/>
          </p:nvSpPr>
          <p:spPr bwMode="auto">
            <a:xfrm>
              <a:off x="3545" y="2154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795" name="Line 26"/>
            <p:cNvSpPr>
              <a:spLocks noChangeShapeType="1"/>
            </p:cNvSpPr>
            <p:nvPr/>
          </p:nvSpPr>
          <p:spPr bwMode="auto">
            <a:xfrm>
              <a:off x="3545" y="2412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796" name="Line 27"/>
            <p:cNvSpPr>
              <a:spLocks noChangeShapeType="1"/>
            </p:cNvSpPr>
            <p:nvPr/>
          </p:nvSpPr>
          <p:spPr bwMode="auto">
            <a:xfrm>
              <a:off x="3545" y="2670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797" name="Line 28"/>
            <p:cNvSpPr>
              <a:spLocks noChangeShapeType="1"/>
            </p:cNvSpPr>
            <p:nvPr/>
          </p:nvSpPr>
          <p:spPr bwMode="auto">
            <a:xfrm>
              <a:off x="3545" y="2928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798" name="Line 29"/>
            <p:cNvSpPr>
              <a:spLocks noChangeShapeType="1"/>
            </p:cNvSpPr>
            <p:nvPr/>
          </p:nvSpPr>
          <p:spPr bwMode="auto">
            <a:xfrm>
              <a:off x="3545" y="1638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" name="Group 30"/>
            <p:cNvGrpSpPr>
              <a:grpSpLocks/>
            </p:cNvGrpSpPr>
            <p:nvPr/>
          </p:nvGrpSpPr>
          <p:grpSpPr bwMode="auto">
            <a:xfrm>
              <a:off x="4673" y="1368"/>
              <a:ext cx="60" cy="1548"/>
              <a:chOff x="3960" y="1560"/>
              <a:chExt cx="60" cy="1548"/>
            </a:xfrm>
          </p:grpSpPr>
          <p:sp>
            <p:nvSpPr>
              <p:cNvPr id="74820" name="Line 31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821" name="Line 32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822" name="Line 33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823" name="Line 34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824" name="Line 35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825" name="Line 36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826" name="Line 37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4800" name="Text Box 38"/>
            <p:cNvSpPr txBox="1">
              <a:spLocks noChangeArrowheads="1"/>
            </p:cNvSpPr>
            <p:nvPr/>
          </p:nvSpPr>
          <p:spPr bwMode="auto">
            <a:xfrm>
              <a:off x="4027" y="12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74801" name="Text Box 39"/>
            <p:cNvSpPr txBox="1">
              <a:spLocks noChangeArrowheads="1"/>
            </p:cNvSpPr>
            <p:nvPr/>
          </p:nvSpPr>
          <p:spPr bwMode="auto">
            <a:xfrm>
              <a:off x="4039" y="149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FF3300"/>
                  </a:solidFill>
                </a:rPr>
                <a:t>2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4731" y="1125"/>
              <a:ext cx="689" cy="250"/>
              <a:chOff x="4402" y="1437"/>
              <a:chExt cx="689" cy="250"/>
            </a:xfrm>
          </p:grpSpPr>
          <p:sp>
            <p:nvSpPr>
              <p:cNvPr id="74818" name="Line 41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19" name="Text Box 42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50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/>
                  <a:t>变量</a:t>
                </a:r>
                <a:r>
                  <a:rPr lang="en-US" altLang="zh-CN" sz="2000"/>
                  <a:t>a</a:t>
                </a:r>
              </a:p>
            </p:txBody>
          </p:sp>
        </p:grpSp>
        <p:grpSp>
          <p:nvGrpSpPr>
            <p:cNvPr id="6" name="Group 43"/>
            <p:cNvGrpSpPr>
              <a:grpSpLocks/>
            </p:cNvGrpSpPr>
            <p:nvPr/>
          </p:nvGrpSpPr>
          <p:grpSpPr bwMode="auto">
            <a:xfrm>
              <a:off x="4731" y="1334"/>
              <a:ext cx="709" cy="288"/>
              <a:chOff x="4426" y="1886"/>
              <a:chExt cx="709" cy="288"/>
            </a:xfrm>
          </p:grpSpPr>
          <p:sp>
            <p:nvSpPr>
              <p:cNvPr id="74816" name="Line 44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17" name="Text Box 45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6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 </a:t>
                </a:r>
                <a:r>
                  <a:rPr lang="zh-CN" altLang="en-US" sz="2000"/>
                  <a:t>变量</a:t>
                </a:r>
                <a:r>
                  <a:rPr lang="en-US" altLang="zh-CN"/>
                  <a:t>b</a:t>
                </a:r>
                <a:endParaRPr lang="en-US" altLang="zh-CN" sz="2000"/>
              </a:p>
            </p:txBody>
          </p:sp>
        </p:grpSp>
        <p:sp>
          <p:nvSpPr>
            <p:cNvPr id="74804" name="Text Box 46"/>
            <p:cNvSpPr txBox="1">
              <a:spLocks noChangeArrowheads="1"/>
            </p:cNvSpPr>
            <p:nvPr/>
          </p:nvSpPr>
          <p:spPr bwMode="auto">
            <a:xfrm>
              <a:off x="3851" y="978"/>
              <a:ext cx="5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3300"/>
                  </a:solidFill>
                </a:rPr>
                <a:t>(main)</a:t>
              </a:r>
              <a:endParaRPr lang="en-US" altLang="zh-CN" sz="2000">
                <a:solidFill>
                  <a:schemeClr val="accent2"/>
                </a:solidFill>
              </a:endParaRPr>
            </a:p>
          </p:txBody>
        </p:sp>
        <p:grpSp>
          <p:nvGrpSpPr>
            <p:cNvPr id="7" name="Group 47"/>
            <p:cNvGrpSpPr>
              <a:grpSpLocks/>
            </p:cNvGrpSpPr>
            <p:nvPr/>
          </p:nvGrpSpPr>
          <p:grpSpPr bwMode="auto">
            <a:xfrm>
              <a:off x="4731" y="1574"/>
              <a:ext cx="1029" cy="288"/>
              <a:chOff x="4426" y="1886"/>
              <a:chExt cx="1029" cy="288"/>
            </a:xfrm>
          </p:grpSpPr>
          <p:sp>
            <p:nvSpPr>
              <p:cNvPr id="74814" name="Line 48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15" name="Text Box 49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9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 </a:t>
                </a:r>
                <a:r>
                  <a:rPr lang="zh-CN" altLang="en-US" sz="2000"/>
                  <a:t>指针变量</a:t>
                </a:r>
                <a:r>
                  <a:rPr lang="en-US" altLang="zh-CN"/>
                  <a:t>p</a:t>
                </a:r>
                <a:endParaRPr lang="en-US" altLang="zh-CN" sz="2000"/>
              </a:p>
            </p:txBody>
          </p:sp>
        </p:grpSp>
        <p:sp>
          <p:nvSpPr>
            <p:cNvPr id="74806" name="Text Box 50"/>
            <p:cNvSpPr txBox="1">
              <a:spLocks noChangeArrowheads="1"/>
            </p:cNvSpPr>
            <p:nvPr/>
          </p:nvSpPr>
          <p:spPr bwMode="auto">
            <a:xfrm>
              <a:off x="3911" y="1728"/>
              <a:ext cx="49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</a:rPr>
                <a:t>2000</a:t>
              </a:r>
            </a:p>
          </p:txBody>
        </p:sp>
        <p:grpSp>
          <p:nvGrpSpPr>
            <p:cNvPr id="8" name="Group 51"/>
            <p:cNvGrpSpPr>
              <a:grpSpLocks/>
            </p:cNvGrpSpPr>
            <p:nvPr/>
          </p:nvGrpSpPr>
          <p:grpSpPr bwMode="auto">
            <a:xfrm>
              <a:off x="4731" y="1838"/>
              <a:ext cx="1029" cy="288"/>
              <a:chOff x="4426" y="1886"/>
              <a:chExt cx="1029" cy="288"/>
            </a:xfrm>
          </p:grpSpPr>
          <p:sp>
            <p:nvSpPr>
              <p:cNvPr id="74812" name="Line 52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13" name="Text Box 53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9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 </a:t>
                </a:r>
                <a:r>
                  <a:rPr lang="zh-CN" altLang="en-US" sz="2000"/>
                  <a:t>指针变量</a:t>
                </a:r>
                <a:r>
                  <a:rPr lang="en-US" altLang="zh-CN"/>
                  <a:t>q</a:t>
                </a:r>
                <a:endParaRPr lang="en-US" altLang="zh-CN" sz="2000"/>
              </a:p>
            </p:txBody>
          </p:sp>
        </p:grpSp>
        <p:sp>
          <p:nvSpPr>
            <p:cNvPr id="74808" name="Text Box 54"/>
            <p:cNvSpPr txBox="1">
              <a:spLocks noChangeArrowheads="1"/>
            </p:cNvSpPr>
            <p:nvPr/>
          </p:nvSpPr>
          <p:spPr bwMode="auto">
            <a:xfrm>
              <a:off x="3911" y="1980"/>
              <a:ext cx="49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accent2"/>
                  </a:solidFill>
                </a:rPr>
                <a:t>2002</a:t>
              </a:r>
            </a:p>
          </p:txBody>
        </p:sp>
        <p:sp>
          <p:nvSpPr>
            <p:cNvPr id="74809" name="Line 55"/>
            <p:cNvSpPr>
              <a:spLocks noChangeShapeType="1"/>
            </p:cNvSpPr>
            <p:nvPr/>
          </p:nvSpPr>
          <p:spPr bwMode="auto">
            <a:xfrm>
              <a:off x="3530" y="326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10" name="Line 56"/>
            <p:cNvSpPr>
              <a:spLocks noChangeShapeType="1"/>
            </p:cNvSpPr>
            <p:nvPr/>
          </p:nvSpPr>
          <p:spPr bwMode="auto">
            <a:xfrm>
              <a:off x="3545" y="3156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811" name="Line 57"/>
            <p:cNvSpPr>
              <a:spLocks noChangeShapeType="1"/>
            </p:cNvSpPr>
            <p:nvPr/>
          </p:nvSpPr>
          <p:spPr bwMode="auto">
            <a:xfrm>
              <a:off x="4685" y="3144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4755" name="Text Box 59"/>
          <p:cNvSpPr txBox="1">
            <a:spLocks noChangeArrowheads="1"/>
          </p:cNvSpPr>
          <p:nvPr/>
        </p:nvSpPr>
        <p:spPr bwMode="auto">
          <a:xfrm>
            <a:off x="542925" y="384175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例  一级指针与二级指针</a:t>
            </a:r>
          </a:p>
        </p:txBody>
      </p:sp>
      <p:sp>
        <p:nvSpPr>
          <p:cNvPr id="181309" name="Text Box 61"/>
          <p:cNvSpPr txBox="1">
            <a:spLocks noChangeArrowheads="1"/>
          </p:cNvSpPr>
          <p:nvPr/>
        </p:nvSpPr>
        <p:spPr bwMode="auto">
          <a:xfrm>
            <a:off x="722313" y="835025"/>
            <a:ext cx="3546475" cy="5607050"/>
          </a:xfrm>
          <a:prstGeom prst="rect">
            <a:avLst/>
          </a:prstGeom>
          <a:solidFill>
            <a:schemeClr val="bg1"/>
          </a:solidFill>
          <a:ln w="38100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/>
              <a:t>#include &lt;stdio.h&gt;</a:t>
            </a:r>
          </a:p>
          <a:p>
            <a:r>
              <a:rPr lang="en-US" altLang="zh-CN">
                <a:solidFill>
                  <a:srgbClr val="0000FF"/>
                </a:solidFill>
              </a:rPr>
              <a:t>void swap(int *r,int *s)</a:t>
            </a:r>
            <a:endParaRPr lang="en-US" altLang="zh-CN"/>
          </a:p>
          <a:p>
            <a:r>
              <a:rPr lang="en-US" altLang="zh-CN"/>
              <a:t>{   int *t;</a:t>
            </a:r>
          </a:p>
          <a:p>
            <a:r>
              <a:rPr lang="en-US" altLang="zh-CN"/>
              <a:t>    t=r;</a:t>
            </a:r>
          </a:p>
          <a:p>
            <a:r>
              <a:rPr lang="en-US" altLang="zh-CN"/>
              <a:t>    r=s;</a:t>
            </a:r>
          </a:p>
          <a:p>
            <a:r>
              <a:rPr lang="en-US" altLang="zh-CN"/>
              <a:t>    s=t;</a:t>
            </a:r>
          </a:p>
          <a:p>
            <a:r>
              <a:rPr lang="en-US" altLang="zh-CN"/>
              <a:t>}</a:t>
            </a:r>
          </a:p>
          <a:p>
            <a:endParaRPr lang="en-US" altLang="zh-CN"/>
          </a:p>
          <a:p>
            <a:r>
              <a:rPr lang="en-US" altLang="zh-CN"/>
              <a:t>main()</a:t>
            </a:r>
          </a:p>
          <a:p>
            <a:r>
              <a:rPr lang="en-US" altLang="zh-CN"/>
              <a:t>{  int a=1,b=2,*p,*q;</a:t>
            </a:r>
          </a:p>
          <a:p>
            <a:r>
              <a:rPr lang="en-US" altLang="zh-CN"/>
              <a:t>   </a:t>
            </a:r>
            <a:r>
              <a:rPr lang="en-US" altLang="zh-CN">
                <a:solidFill>
                  <a:schemeClr val="accent2"/>
                </a:solidFill>
              </a:rPr>
              <a:t>p=&amp;a;</a:t>
            </a:r>
          </a:p>
          <a:p>
            <a:r>
              <a:rPr lang="en-US" altLang="zh-CN">
                <a:solidFill>
                  <a:schemeClr val="accent2"/>
                </a:solidFill>
              </a:rPr>
              <a:t>   q=&amp;b;</a:t>
            </a:r>
          </a:p>
          <a:p>
            <a:r>
              <a:rPr lang="en-US" altLang="zh-CN"/>
              <a:t>   </a:t>
            </a:r>
            <a:r>
              <a:rPr lang="en-US" altLang="zh-CN">
                <a:solidFill>
                  <a:srgbClr val="0000FF"/>
                </a:solidFill>
              </a:rPr>
              <a:t>swap(p,q);</a:t>
            </a:r>
            <a:endParaRPr lang="en-US" altLang="zh-CN"/>
          </a:p>
          <a:p>
            <a:r>
              <a:rPr lang="en-US" altLang="zh-CN"/>
              <a:t>   printf("%d,%d\n",*p,*q);</a:t>
            </a:r>
          </a:p>
          <a:p>
            <a:r>
              <a:rPr lang="en-US" altLang="zh-CN"/>
              <a:t>}</a:t>
            </a:r>
          </a:p>
        </p:txBody>
      </p:sp>
      <p:grpSp>
        <p:nvGrpSpPr>
          <p:cNvPr id="9" name="Group 62"/>
          <p:cNvGrpSpPr>
            <a:grpSpLocks/>
          </p:cNvGrpSpPr>
          <p:nvPr/>
        </p:nvGrpSpPr>
        <p:grpSpPr bwMode="auto">
          <a:xfrm>
            <a:off x="6223000" y="3962400"/>
            <a:ext cx="809625" cy="838200"/>
            <a:chOff x="3920" y="2496"/>
            <a:chExt cx="510" cy="528"/>
          </a:xfrm>
        </p:grpSpPr>
        <p:sp>
          <p:nvSpPr>
            <p:cNvPr id="74776" name="Text Box 63"/>
            <p:cNvSpPr txBox="1">
              <a:spLocks noChangeArrowheads="1"/>
            </p:cNvSpPr>
            <p:nvPr/>
          </p:nvSpPr>
          <p:spPr bwMode="auto">
            <a:xfrm>
              <a:off x="3920" y="2736"/>
              <a:ext cx="498" cy="288"/>
            </a:xfrm>
            <a:prstGeom prst="rect">
              <a:avLst/>
            </a:prstGeom>
            <a:solidFill>
              <a:srgbClr val="DDDDDD"/>
            </a:solidFill>
            <a:ln w="38100">
              <a:noFill/>
              <a:miter lim="800000"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  <a:ea typeface="隶书" pitchFamily="49" charset="-122"/>
                </a:rPr>
                <a:t>2002</a:t>
              </a:r>
              <a:endParaRPr lang="en-US" altLang="zh-CN">
                <a:ea typeface="隶书" pitchFamily="49" charset="-122"/>
              </a:endParaRPr>
            </a:p>
          </p:txBody>
        </p:sp>
        <p:sp>
          <p:nvSpPr>
            <p:cNvPr id="74777" name="Text Box 64"/>
            <p:cNvSpPr txBox="1">
              <a:spLocks noChangeArrowheads="1"/>
            </p:cNvSpPr>
            <p:nvPr/>
          </p:nvSpPr>
          <p:spPr bwMode="auto">
            <a:xfrm>
              <a:off x="3932" y="2496"/>
              <a:ext cx="498" cy="288"/>
            </a:xfrm>
            <a:prstGeom prst="rect">
              <a:avLst/>
            </a:prstGeom>
            <a:solidFill>
              <a:srgbClr val="DDDDDD"/>
            </a:solidFill>
            <a:ln w="38100">
              <a:noFill/>
              <a:miter lim="800000"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rgbClr val="0000FF"/>
                  </a:solidFill>
                  <a:ea typeface="隶书" pitchFamily="49" charset="-122"/>
                </a:rPr>
                <a:t>2000</a:t>
              </a:r>
              <a:endParaRPr lang="en-US" altLang="zh-CN">
                <a:ea typeface="隶书" pitchFamily="49" charset="-122"/>
              </a:endParaRPr>
            </a:p>
          </p:txBody>
        </p:sp>
      </p:grpSp>
      <p:grpSp>
        <p:nvGrpSpPr>
          <p:cNvPr id="10" name="Group 65"/>
          <p:cNvGrpSpPr>
            <a:grpSpLocks/>
          </p:cNvGrpSpPr>
          <p:nvPr/>
        </p:nvGrpSpPr>
        <p:grpSpPr bwMode="auto">
          <a:xfrm>
            <a:off x="3741738" y="2914650"/>
            <a:ext cx="1547812" cy="1676400"/>
            <a:chOff x="2357" y="1836"/>
            <a:chExt cx="975" cy="1056"/>
          </a:xfrm>
        </p:grpSpPr>
        <p:sp>
          <p:nvSpPr>
            <p:cNvPr id="74773" name="Freeform 66"/>
            <p:cNvSpPr>
              <a:spLocks/>
            </p:cNvSpPr>
            <p:nvPr/>
          </p:nvSpPr>
          <p:spPr bwMode="auto">
            <a:xfrm>
              <a:off x="2927" y="1836"/>
              <a:ext cx="378" cy="828"/>
            </a:xfrm>
            <a:custGeom>
              <a:avLst/>
              <a:gdLst>
                <a:gd name="T0" fmla="*/ 287 w 150"/>
                <a:gd name="T1" fmla="*/ 0 h 744"/>
                <a:gd name="T2" fmla="*/ 15 w 150"/>
                <a:gd name="T3" fmla="*/ 347 h 744"/>
                <a:gd name="T4" fmla="*/ 378 w 150"/>
                <a:gd name="T5" fmla="*/ 828 h 7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ap="flat" cmpd="sng">
              <a:solidFill>
                <a:srgbClr val="3399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774" name="Freeform 67"/>
            <p:cNvSpPr>
              <a:spLocks/>
            </p:cNvSpPr>
            <p:nvPr/>
          </p:nvSpPr>
          <p:spPr bwMode="auto">
            <a:xfrm>
              <a:off x="2862" y="2052"/>
              <a:ext cx="470" cy="840"/>
            </a:xfrm>
            <a:custGeom>
              <a:avLst/>
              <a:gdLst>
                <a:gd name="T0" fmla="*/ 470 w 182"/>
                <a:gd name="T1" fmla="*/ 0 h 756"/>
                <a:gd name="T2" fmla="*/ 5 w 182"/>
                <a:gd name="T3" fmla="*/ 520 h 756"/>
                <a:gd name="T4" fmla="*/ 439 w 182"/>
                <a:gd name="T5" fmla="*/ 840 h 7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775" name="Text Box 68"/>
            <p:cNvSpPr txBox="1">
              <a:spLocks noChangeArrowheads="1"/>
            </p:cNvSpPr>
            <p:nvPr/>
          </p:nvSpPr>
          <p:spPr bwMode="auto">
            <a:xfrm>
              <a:off x="2357" y="2148"/>
              <a:ext cx="627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rgbClr val="0000FF"/>
                  </a:solidFill>
                  <a:ea typeface="隶书" pitchFamily="49" charset="-122"/>
                </a:rPr>
                <a:t>COPY</a:t>
              </a:r>
              <a:endParaRPr lang="en-US" altLang="zh-CN">
                <a:ea typeface="隶书" pitchFamily="49" charset="-122"/>
              </a:endParaRPr>
            </a:p>
          </p:txBody>
        </p:sp>
      </p:grpSp>
      <p:grpSp>
        <p:nvGrpSpPr>
          <p:cNvPr id="11" name="Group 69"/>
          <p:cNvGrpSpPr>
            <a:grpSpLocks/>
          </p:cNvGrpSpPr>
          <p:nvPr/>
        </p:nvGrpSpPr>
        <p:grpSpPr bwMode="auto">
          <a:xfrm>
            <a:off x="6245225" y="3648075"/>
            <a:ext cx="2870200" cy="1354138"/>
            <a:chOff x="3934" y="2298"/>
            <a:chExt cx="1808" cy="853"/>
          </a:xfrm>
        </p:grpSpPr>
        <p:grpSp>
          <p:nvGrpSpPr>
            <p:cNvPr id="12" name="Group 70"/>
            <p:cNvGrpSpPr>
              <a:grpSpLocks/>
            </p:cNvGrpSpPr>
            <p:nvPr/>
          </p:nvGrpSpPr>
          <p:grpSpPr bwMode="auto">
            <a:xfrm>
              <a:off x="4747" y="2637"/>
              <a:ext cx="995" cy="250"/>
              <a:chOff x="4426" y="1917"/>
              <a:chExt cx="995" cy="250"/>
            </a:xfrm>
          </p:grpSpPr>
          <p:sp>
            <p:nvSpPr>
              <p:cNvPr id="74771" name="Line 71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72" name="Text Box 72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89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 </a:t>
                </a:r>
                <a:r>
                  <a:rPr lang="zh-CN" altLang="en-US" sz="2000"/>
                  <a:t>指针变量</a:t>
                </a:r>
                <a:r>
                  <a:rPr lang="en-US" altLang="zh-CN" sz="2000"/>
                  <a:t>s</a:t>
                </a:r>
              </a:p>
            </p:txBody>
          </p:sp>
        </p:grpSp>
        <p:grpSp>
          <p:nvGrpSpPr>
            <p:cNvPr id="13" name="Group 73"/>
            <p:cNvGrpSpPr>
              <a:grpSpLocks/>
            </p:cNvGrpSpPr>
            <p:nvPr/>
          </p:nvGrpSpPr>
          <p:grpSpPr bwMode="auto">
            <a:xfrm>
              <a:off x="4747" y="2385"/>
              <a:ext cx="986" cy="250"/>
              <a:chOff x="4426" y="1917"/>
              <a:chExt cx="986" cy="250"/>
            </a:xfrm>
          </p:grpSpPr>
          <p:sp>
            <p:nvSpPr>
              <p:cNvPr id="74769" name="Line 74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70" name="Text Box 75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88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 </a:t>
                </a:r>
                <a:r>
                  <a:rPr lang="zh-CN" altLang="en-US" sz="2000"/>
                  <a:t>指针变量</a:t>
                </a:r>
                <a:r>
                  <a:rPr lang="en-US" altLang="zh-CN" sz="2000"/>
                  <a:t>r</a:t>
                </a:r>
              </a:p>
            </p:txBody>
          </p:sp>
        </p:grpSp>
        <p:sp>
          <p:nvSpPr>
            <p:cNvPr id="74765" name="Text Box 76"/>
            <p:cNvSpPr txBox="1">
              <a:spLocks noChangeArrowheads="1"/>
            </p:cNvSpPr>
            <p:nvPr/>
          </p:nvSpPr>
          <p:spPr bwMode="auto">
            <a:xfrm>
              <a:off x="3934" y="2298"/>
              <a:ext cx="5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6600"/>
                  </a:solidFill>
                </a:rPr>
                <a:t>(swap)</a:t>
              </a:r>
              <a:endParaRPr lang="en-US" altLang="zh-CN" sz="2000">
                <a:solidFill>
                  <a:schemeClr val="accent2"/>
                </a:solidFill>
              </a:endParaRPr>
            </a:p>
          </p:txBody>
        </p:sp>
        <p:grpSp>
          <p:nvGrpSpPr>
            <p:cNvPr id="14" name="Group 77"/>
            <p:cNvGrpSpPr>
              <a:grpSpLocks/>
            </p:cNvGrpSpPr>
            <p:nvPr/>
          </p:nvGrpSpPr>
          <p:grpSpPr bwMode="auto">
            <a:xfrm>
              <a:off x="4765" y="2901"/>
              <a:ext cx="977" cy="250"/>
              <a:chOff x="4426" y="1917"/>
              <a:chExt cx="977" cy="250"/>
            </a:xfrm>
          </p:grpSpPr>
          <p:sp>
            <p:nvSpPr>
              <p:cNvPr id="74767" name="Line 78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68" name="Text Box 79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8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 </a:t>
                </a:r>
                <a:r>
                  <a:rPr lang="zh-CN" altLang="en-US" sz="2000"/>
                  <a:t>指针变量</a:t>
                </a:r>
                <a:r>
                  <a:rPr lang="en-US" altLang="zh-CN" sz="2000"/>
                  <a:t>t</a:t>
                </a:r>
              </a:p>
            </p:txBody>
          </p:sp>
        </p:grpSp>
      </p:grpSp>
      <p:sp>
        <p:nvSpPr>
          <p:cNvPr id="181328" name="Text Box 80"/>
          <p:cNvSpPr txBox="1">
            <a:spLocks noChangeArrowheads="1"/>
          </p:cNvSpPr>
          <p:nvPr/>
        </p:nvSpPr>
        <p:spPr bwMode="auto">
          <a:xfrm>
            <a:off x="6232525" y="4746625"/>
            <a:ext cx="793750" cy="45720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2000</a:t>
            </a:r>
          </a:p>
        </p:txBody>
      </p:sp>
      <p:sp>
        <p:nvSpPr>
          <p:cNvPr id="181329" name="Text Box 81"/>
          <p:cNvSpPr txBox="1">
            <a:spLocks noChangeArrowheads="1"/>
          </p:cNvSpPr>
          <p:nvPr/>
        </p:nvSpPr>
        <p:spPr bwMode="auto">
          <a:xfrm>
            <a:off x="6232525" y="3927475"/>
            <a:ext cx="793750" cy="45720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2002</a:t>
            </a:r>
          </a:p>
        </p:txBody>
      </p:sp>
      <p:sp>
        <p:nvSpPr>
          <p:cNvPr id="181330" name="Text Box 82"/>
          <p:cNvSpPr txBox="1">
            <a:spLocks noChangeArrowheads="1"/>
          </p:cNvSpPr>
          <p:nvPr/>
        </p:nvSpPr>
        <p:spPr bwMode="auto">
          <a:xfrm>
            <a:off x="6232525" y="4365625"/>
            <a:ext cx="793750" cy="45720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2000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8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8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8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309" grpId="0" animBg="1" autoUpdateAnimBg="0"/>
      <p:bldP spid="181328" grpId="0" animBg="1" autoUpdateAnimBg="0"/>
      <p:bldP spid="181329" grpId="0" animBg="1" autoUpdateAnimBg="0"/>
      <p:bldP spid="18133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idx="1"/>
          </p:nvPr>
        </p:nvSpPr>
        <p:spPr>
          <a:xfrm>
            <a:off x="1857375" y="782638"/>
            <a:ext cx="7772400" cy="2381250"/>
          </a:xfrm>
          <a:noFill/>
        </p:spPr>
        <p:txBody>
          <a:bodyPr/>
          <a:lstStyle/>
          <a:p>
            <a:pPr lvl="3" eaLnBrk="1" hangingPunct="1"/>
            <a:r>
              <a:rPr lang="zh-CN" altLang="en-US" smtClean="0"/>
              <a:t>对二维数组  </a:t>
            </a:r>
            <a:r>
              <a:rPr lang="en-US" altLang="zh-CN" smtClean="0"/>
              <a:t>int  a[3][4],</a:t>
            </a:r>
            <a:r>
              <a:rPr lang="zh-CN" altLang="zh-CN" smtClean="0"/>
              <a:t>有</a:t>
            </a:r>
          </a:p>
          <a:p>
            <a:pPr lvl="4" eaLnBrk="1" hangingPunct="1"/>
            <a:r>
              <a:rPr lang="en-US" altLang="zh-CN" smtClean="0"/>
              <a:t>a-----</a:t>
            </a:r>
            <a:r>
              <a:rPr lang="zh-CN" altLang="zh-CN" smtClean="0"/>
              <a:t>二维数组的首地址，即第0行的首地址</a:t>
            </a:r>
          </a:p>
          <a:p>
            <a:pPr lvl="4" eaLnBrk="1" hangingPunct="1"/>
            <a:r>
              <a:rPr lang="en-US" altLang="zh-CN" smtClean="0"/>
              <a:t>a+i-----</a:t>
            </a:r>
            <a:r>
              <a:rPr lang="zh-CN" altLang="zh-CN" smtClean="0"/>
              <a:t>第</a:t>
            </a:r>
            <a:r>
              <a:rPr lang="en-US" altLang="zh-CN" smtClean="0"/>
              <a:t>i</a:t>
            </a:r>
            <a:r>
              <a:rPr lang="zh-CN" altLang="zh-CN" smtClean="0">
                <a:solidFill>
                  <a:schemeClr val="accent2"/>
                </a:solidFill>
              </a:rPr>
              <a:t>行</a:t>
            </a:r>
            <a:r>
              <a:rPr lang="zh-CN" altLang="zh-CN" smtClean="0"/>
              <a:t>的首地址</a:t>
            </a:r>
          </a:p>
          <a:p>
            <a:pPr lvl="4" eaLnBrk="1" hangingPunct="1"/>
            <a:r>
              <a:rPr lang="en-US" altLang="zh-CN" smtClean="0"/>
              <a:t>a[i] </a:t>
            </a:r>
            <a:r>
              <a:rPr lang="en-US" altLang="zh-CN" smtClean="0">
                <a:sym typeface="Symbol" pitchFamily="18" charset="2"/>
              </a:rPr>
              <a:t> *(a+i)</a:t>
            </a:r>
            <a:r>
              <a:rPr lang="en-US" altLang="zh-CN" smtClean="0"/>
              <a:t>------</a:t>
            </a:r>
            <a:r>
              <a:rPr lang="zh-CN" altLang="zh-CN" smtClean="0"/>
              <a:t>第</a:t>
            </a:r>
            <a:r>
              <a:rPr lang="en-US" altLang="zh-CN" smtClean="0"/>
              <a:t>i</a:t>
            </a:r>
            <a:r>
              <a:rPr lang="zh-CN" altLang="zh-CN" smtClean="0"/>
              <a:t>行第0</a:t>
            </a:r>
            <a:r>
              <a:rPr lang="zh-CN" altLang="zh-CN" smtClean="0">
                <a:solidFill>
                  <a:schemeClr val="accent2"/>
                </a:solidFill>
              </a:rPr>
              <a:t>列</a:t>
            </a:r>
            <a:r>
              <a:rPr lang="zh-CN" altLang="zh-CN" smtClean="0"/>
              <a:t>的元素地址</a:t>
            </a:r>
          </a:p>
          <a:p>
            <a:pPr lvl="4" eaLnBrk="1" hangingPunct="1"/>
            <a:r>
              <a:rPr lang="en-US" altLang="zh-CN" smtClean="0"/>
              <a:t>a[i]+j </a:t>
            </a:r>
            <a:r>
              <a:rPr lang="en-US" altLang="zh-CN" smtClean="0">
                <a:sym typeface="Symbol" pitchFamily="18" charset="2"/>
              </a:rPr>
              <a:t> *(a+i)+j</a:t>
            </a:r>
            <a:r>
              <a:rPr lang="en-US" altLang="zh-CN" smtClean="0"/>
              <a:t> -----</a:t>
            </a:r>
            <a:r>
              <a:rPr lang="zh-CN" altLang="zh-CN" smtClean="0"/>
              <a:t>第</a:t>
            </a:r>
            <a:r>
              <a:rPr lang="en-US" altLang="zh-CN" smtClean="0"/>
              <a:t>i</a:t>
            </a:r>
            <a:r>
              <a:rPr lang="zh-CN" altLang="zh-CN" smtClean="0"/>
              <a:t>行第</a:t>
            </a:r>
            <a:r>
              <a:rPr lang="en-US" altLang="zh-CN" smtClean="0"/>
              <a:t>j</a:t>
            </a:r>
            <a:r>
              <a:rPr lang="zh-CN" altLang="zh-CN" smtClean="0">
                <a:solidFill>
                  <a:schemeClr val="accent2"/>
                </a:solidFill>
              </a:rPr>
              <a:t>列</a:t>
            </a:r>
            <a:r>
              <a:rPr lang="zh-CN" altLang="zh-CN" smtClean="0"/>
              <a:t>的元素地址</a:t>
            </a:r>
          </a:p>
          <a:p>
            <a:pPr lvl="4" eaLnBrk="1" hangingPunct="1"/>
            <a:r>
              <a:rPr lang="zh-CN" altLang="en-US" smtClean="0"/>
              <a:t>*</a:t>
            </a:r>
            <a:r>
              <a:rPr lang="en-US" altLang="zh-CN" smtClean="0"/>
              <a:t>(a[i]+j) </a:t>
            </a:r>
            <a:r>
              <a:rPr lang="en-US" altLang="zh-CN" smtClean="0">
                <a:sym typeface="Symbol" pitchFamily="18" charset="2"/>
              </a:rPr>
              <a:t> *(*(a+i)+j)  a[i][j]</a:t>
            </a: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2460625" y="3409950"/>
            <a:ext cx="66833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en-US" altLang="zh-CN" sz="2000">
                <a:ea typeface="隶书" pitchFamily="49" charset="-122"/>
              </a:rPr>
              <a:t>a+i=&amp;a[i]=a[i]=*(a+i) =&amp;a[i][0],                              </a:t>
            </a:r>
            <a:r>
              <a:rPr lang="zh-CN" altLang="zh-CN" sz="2000">
                <a:solidFill>
                  <a:srgbClr val="0000FF"/>
                </a:solidFill>
                <a:ea typeface="隶书" pitchFamily="49" charset="-122"/>
              </a:rPr>
              <a:t>值相等，含义不同</a:t>
            </a:r>
            <a:endParaRPr lang="zh-CN" altLang="zh-CN" sz="2000">
              <a:ea typeface="隶书" pitchFamily="49" charset="-122"/>
            </a:endParaRPr>
          </a:p>
          <a:p>
            <a:pPr marL="2057400" lvl="4" indent="-228600" eaLnBrk="1" hangingPunct="1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u"/>
            </a:pPr>
            <a:r>
              <a:rPr lang="en-US" altLang="zh-CN" sz="2000">
                <a:solidFill>
                  <a:schemeClr val="accent2"/>
                </a:solidFill>
                <a:ea typeface="隶书" pitchFamily="49" charset="-122"/>
              </a:rPr>
              <a:t>a+i </a:t>
            </a:r>
            <a:r>
              <a:rPr lang="en-US" altLang="zh-CN" sz="2000">
                <a:solidFill>
                  <a:schemeClr val="accent2"/>
                </a:solidFill>
                <a:ea typeface="隶书" pitchFamily="49" charset="-122"/>
                <a:sym typeface="Symbol" pitchFamily="18" charset="2"/>
              </a:rPr>
              <a:t></a:t>
            </a:r>
            <a:r>
              <a:rPr lang="en-US" altLang="zh-CN" sz="2000">
                <a:solidFill>
                  <a:schemeClr val="accent2"/>
                </a:solidFill>
                <a:ea typeface="隶书" pitchFamily="49" charset="-122"/>
              </a:rPr>
              <a:t> &amp;a[i],</a:t>
            </a:r>
            <a:r>
              <a:rPr lang="zh-CN" altLang="zh-CN" sz="2000">
                <a:ea typeface="隶书" pitchFamily="49" charset="-122"/>
              </a:rPr>
              <a:t>表示第</a:t>
            </a:r>
            <a:r>
              <a:rPr lang="en-US" altLang="zh-CN" sz="2000">
                <a:ea typeface="隶书" pitchFamily="49" charset="-122"/>
              </a:rPr>
              <a:t>i</a:t>
            </a:r>
            <a:r>
              <a:rPr lang="zh-CN" altLang="zh-CN" sz="2000">
                <a:ea typeface="隶书" pitchFamily="49" charset="-122"/>
              </a:rPr>
              <a:t>行首地址，指向行</a:t>
            </a:r>
          </a:p>
          <a:p>
            <a:pPr marL="2057400" lvl="4" indent="-228600" eaLnBrk="1" hangingPunct="1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u"/>
            </a:pPr>
            <a:r>
              <a:rPr lang="en-US" altLang="zh-CN" sz="2000">
                <a:solidFill>
                  <a:srgbClr val="669900"/>
                </a:solidFill>
                <a:ea typeface="隶书" pitchFamily="49" charset="-122"/>
              </a:rPr>
              <a:t>a[i] </a:t>
            </a:r>
            <a:r>
              <a:rPr lang="en-US" altLang="zh-CN" sz="2000">
                <a:solidFill>
                  <a:srgbClr val="669900"/>
                </a:solidFill>
                <a:ea typeface="隶书" pitchFamily="49" charset="-122"/>
                <a:sym typeface="Symbol" pitchFamily="18" charset="2"/>
              </a:rPr>
              <a:t></a:t>
            </a:r>
            <a:r>
              <a:rPr lang="en-US" altLang="zh-CN" sz="2000">
                <a:solidFill>
                  <a:srgbClr val="669900"/>
                </a:solidFill>
                <a:ea typeface="隶书" pitchFamily="49" charset="-122"/>
              </a:rPr>
              <a:t> *(a+i) </a:t>
            </a:r>
            <a:r>
              <a:rPr lang="en-US" altLang="zh-CN" sz="2000">
                <a:solidFill>
                  <a:srgbClr val="669900"/>
                </a:solidFill>
                <a:ea typeface="隶书" pitchFamily="49" charset="-122"/>
                <a:sym typeface="Symbol" pitchFamily="18" charset="2"/>
              </a:rPr>
              <a:t></a:t>
            </a:r>
            <a:r>
              <a:rPr lang="en-US" altLang="zh-CN" sz="2000">
                <a:solidFill>
                  <a:srgbClr val="669900"/>
                </a:solidFill>
                <a:ea typeface="隶书" pitchFamily="49" charset="-122"/>
              </a:rPr>
              <a:t> &amp;a[i][0]</a:t>
            </a:r>
            <a:r>
              <a:rPr lang="zh-CN" altLang="en-US" sz="2000">
                <a:solidFill>
                  <a:srgbClr val="669900"/>
                </a:solidFill>
                <a:ea typeface="隶书" pitchFamily="49" charset="-122"/>
              </a:rPr>
              <a:t>，</a:t>
            </a:r>
            <a:r>
              <a:rPr lang="zh-CN" altLang="zh-CN" sz="2000">
                <a:ea typeface="隶书" pitchFamily="49" charset="-122"/>
              </a:rPr>
              <a:t>表示第</a:t>
            </a:r>
            <a:r>
              <a:rPr lang="en-US" altLang="zh-CN" sz="2000">
                <a:ea typeface="隶书" pitchFamily="49" charset="-122"/>
              </a:rPr>
              <a:t>i</a:t>
            </a:r>
            <a:r>
              <a:rPr lang="zh-CN" altLang="zh-CN" sz="2000">
                <a:ea typeface="隶书" pitchFamily="49" charset="-122"/>
              </a:rPr>
              <a:t>行第0列元素地址，指向列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0" y="400050"/>
            <a:ext cx="3689350" cy="5937250"/>
            <a:chOff x="538" y="304"/>
            <a:chExt cx="2761" cy="3740"/>
          </a:xfrm>
        </p:grpSpPr>
        <p:sp>
          <p:nvSpPr>
            <p:cNvPr id="38917" name="Text Box 63"/>
            <p:cNvSpPr txBox="1">
              <a:spLocks noChangeArrowheads="1"/>
            </p:cNvSpPr>
            <p:nvPr/>
          </p:nvSpPr>
          <p:spPr bwMode="auto">
            <a:xfrm>
              <a:off x="1679" y="304"/>
              <a:ext cx="13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/>
                <a:t>int  a[3][4];</a:t>
              </a:r>
            </a:p>
          </p:txBody>
        </p:sp>
        <p:grpSp>
          <p:nvGrpSpPr>
            <p:cNvPr id="3" name="Group 64"/>
            <p:cNvGrpSpPr>
              <a:grpSpLocks/>
            </p:cNvGrpSpPr>
            <p:nvPr/>
          </p:nvGrpSpPr>
          <p:grpSpPr bwMode="auto">
            <a:xfrm>
              <a:off x="840" y="564"/>
              <a:ext cx="1206" cy="3480"/>
              <a:chOff x="537" y="638"/>
              <a:chExt cx="1206" cy="3480"/>
            </a:xfrm>
          </p:grpSpPr>
          <p:grpSp>
            <p:nvGrpSpPr>
              <p:cNvPr id="4" name="Group 65"/>
              <p:cNvGrpSpPr>
                <a:grpSpLocks/>
              </p:cNvGrpSpPr>
              <p:nvPr/>
            </p:nvGrpSpPr>
            <p:grpSpPr bwMode="auto">
              <a:xfrm>
                <a:off x="1043" y="850"/>
                <a:ext cx="700" cy="3268"/>
                <a:chOff x="1043" y="850"/>
                <a:chExt cx="700" cy="3268"/>
              </a:xfrm>
            </p:grpSpPr>
            <p:sp>
              <p:nvSpPr>
                <p:cNvPr id="38969" name="Line 66"/>
                <p:cNvSpPr>
                  <a:spLocks noChangeShapeType="1"/>
                </p:cNvSpPr>
                <p:nvPr/>
              </p:nvSpPr>
              <p:spPr bwMode="auto">
                <a:xfrm>
                  <a:off x="1043" y="1966"/>
                  <a:ext cx="686" cy="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70" name="Line 67"/>
                <p:cNvSpPr>
                  <a:spLocks noChangeShapeType="1"/>
                </p:cNvSpPr>
                <p:nvPr/>
              </p:nvSpPr>
              <p:spPr bwMode="auto">
                <a:xfrm>
                  <a:off x="1057" y="2977"/>
                  <a:ext cx="686" cy="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" name="Group 68"/>
                <p:cNvGrpSpPr>
                  <a:grpSpLocks/>
                </p:cNvGrpSpPr>
                <p:nvPr/>
              </p:nvGrpSpPr>
              <p:grpSpPr bwMode="auto">
                <a:xfrm>
                  <a:off x="1043" y="850"/>
                  <a:ext cx="686" cy="3268"/>
                  <a:chOff x="1043" y="850"/>
                  <a:chExt cx="686" cy="3268"/>
                </a:xfrm>
              </p:grpSpPr>
              <p:sp>
                <p:nvSpPr>
                  <p:cNvPr id="38972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1043" y="852"/>
                    <a:ext cx="686" cy="3266"/>
                  </a:xfrm>
                  <a:prstGeom prst="rect">
                    <a:avLst/>
                  </a:prstGeom>
                  <a:noFill/>
                  <a:ln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73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1" y="850"/>
                    <a:ext cx="443" cy="250"/>
                  </a:xfrm>
                  <a:prstGeom prst="rect">
                    <a:avLst/>
                  </a:prstGeom>
                  <a:noFill/>
                  <a:ln w="9525" cap="rnd">
                    <a:noFill/>
                    <a:prstDash val="sysDot"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CN" sz="2000">
                        <a:solidFill>
                          <a:schemeClr val="tx2"/>
                        </a:solidFill>
                      </a:rPr>
                      <a:t>a[0]</a:t>
                    </a:r>
                    <a:endParaRPr lang="en-US" altLang="zh-CN" sz="2000"/>
                  </a:p>
                </p:txBody>
              </p:sp>
              <p:sp>
                <p:nvSpPr>
                  <p:cNvPr id="38974" name="Text Box 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25" y="1935"/>
                    <a:ext cx="443" cy="250"/>
                  </a:xfrm>
                  <a:prstGeom prst="rect">
                    <a:avLst/>
                  </a:prstGeom>
                  <a:noFill/>
                  <a:ln w="9525" cap="rnd">
                    <a:noFill/>
                    <a:prstDash val="sysDot"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CN" sz="2000">
                        <a:solidFill>
                          <a:srgbClr val="339933"/>
                        </a:solidFill>
                      </a:rPr>
                      <a:t>a[1]</a:t>
                    </a:r>
                    <a:endParaRPr lang="en-US" altLang="zh-CN" sz="2000"/>
                  </a:p>
                </p:txBody>
              </p:sp>
              <p:sp>
                <p:nvSpPr>
                  <p:cNvPr id="38975" name="Text Box 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90" y="2957"/>
                    <a:ext cx="443" cy="250"/>
                  </a:xfrm>
                  <a:prstGeom prst="rect">
                    <a:avLst/>
                  </a:prstGeom>
                  <a:noFill/>
                  <a:ln w="9525" cap="rnd">
                    <a:noFill/>
                    <a:prstDash val="sysDot"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CN" sz="2000">
                        <a:solidFill>
                          <a:srgbClr val="FF9900"/>
                        </a:solidFill>
                      </a:rPr>
                      <a:t>a[2]</a:t>
                    </a:r>
                    <a:endParaRPr lang="en-US" altLang="zh-CN" sz="2000"/>
                  </a:p>
                </p:txBody>
              </p:sp>
            </p:grpSp>
          </p:grpSp>
          <p:sp>
            <p:nvSpPr>
              <p:cNvPr id="38963" name="Line 73"/>
              <p:cNvSpPr>
                <a:spLocks noChangeShapeType="1"/>
              </p:cNvSpPr>
              <p:nvPr/>
            </p:nvSpPr>
            <p:spPr bwMode="auto">
              <a:xfrm>
                <a:off x="621" y="866"/>
                <a:ext cx="4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64" name="Line 74"/>
              <p:cNvSpPr>
                <a:spLocks noChangeShapeType="1"/>
              </p:cNvSpPr>
              <p:nvPr/>
            </p:nvSpPr>
            <p:spPr bwMode="auto">
              <a:xfrm>
                <a:off x="606" y="1962"/>
                <a:ext cx="4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65" name="Line 75"/>
              <p:cNvSpPr>
                <a:spLocks noChangeShapeType="1"/>
              </p:cNvSpPr>
              <p:nvPr/>
            </p:nvSpPr>
            <p:spPr bwMode="auto">
              <a:xfrm>
                <a:off x="606" y="2973"/>
                <a:ext cx="4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66" name="Text Box 76"/>
              <p:cNvSpPr txBox="1">
                <a:spLocks noChangeArrowheads="1"/>
              </p:cNvSpPr>
              <p:nvPr/>
            </p:nvSpPr>
            <p:spPr bwMode="auto">
              <a:xfrm>
                <a:off x="629" y="638"/>
                <a:ext cx="5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2000</a:t>
                </a:r>
              </a:p>
            </p:txBody>
          </p:sp>
          <p:sp>
            <p:nvSpPr>
              <p:cNvPr id="38967" name="Text Box 77"/>
              <p:cNvSpPr txBox="1">
                <a:spLocks noChangeArrowheads="1"/>
              </p:cNvSpPr>
              <p:nvPr/>
            </p:nvSpPr>
            <p:spPr bwMode="auto">
              <a:xfrm>
                <a:off x="537" y="1746"/>
                <a:ext cx="5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2008</a:t>
                </a:r>
              </a:p>
            </p:txBody>
          </p:sp>
          <p:sp>
            <p:nvSpPr>
              <p:cNvPr id="38968" name="Text Box 78"/>
              <p:cNvSpPr txBox="1">
                <a:spLocks noChangeArrowheads="1"/>
              </p:cNvSpPr>
              <p:nvPr/>
            </p:nvSpPr>
            <p:spPr bwMode="auto">
              <a:xfrm>
                <a:off x="593" y="2744"/>
                <a:ext cx="5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2016</a:t>
                </a:r>
              </a:p>
            </p:txBody>
          </p:sp>
        </p:grpSp>
        <p:grpSp>
          <p:nvGrpSpPr>
            <p:cNvPr id="6" name="Group 79"/>
            <p:cNvGrpSpPr>
              <a:grpSpLocks/>
            </p:cNvGrpSpPr>
            <p:nvPr/>
          </p:nvGrpSpPr>
          <p:grpSpPr bwMode="auto">
            <a:xfrm>
              <a:off x="1925" y="881"/>
              <a:ext cx="585" cy="2133"/>
              <a:chOff x="1925" y="881"/>
              <a:chExt cx="1365" cy="2133"/>
            </a:xfrm>
          </p:grpSpPr>
          <p:sp>
            <p:nvSpPr>
              <p:cNvPr id="38959" name="Line 80"/>
              <p:cNvSpPr>
                <a:spLocks noChangeShapeType="1"/>
              </p:cNvSpPr>
              <p:nvPr/>
            </p:nvSpPr>
            <p:spPr bwMode="auto">
              <a:xfrm>
                <a:off x="1951" y="881"/>
                <a:ext cx="13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60" name="Line 81"/>
              <p:cNvSpPr>
                <a:spLocks noChangeShapeType="1"/>
              </p:cNvSpPr>
              <p:nvPr/>
            </p:nvSpPr>
            <p:spPr bwMode="auto">
              <a:xfrm>
                <a:off x="1941" y="1970"/>
                <a:ext cx="13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61" name="Line 82"/>
              <p:cNvSpPr>
                <a:spLocks noChangeShapeType="1"/>
              </p:cNvSpPr>
              <p:nvPr/>
            </p:nvSpPr>
            <p:spPr bwMode="auto">
              <a:xfrm>
                <a:off x="1925" y="3013"/>
                <a:ext cx="132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83"/>
            <p:cNvGrpSpPr>
              <a:grpSpLocks/>
            </p:cNvGrpSpPr>
            <p:nvPr/>
          </p:nvGrpSpPr>
          <p:grpSpPr bwMode="auto">
            <a:xfrm>
              <a:off x="2096" y="626"/>
              <a:ext cx="1203" cy="3362"/>
              <a:chOff x="2876" y="638"/>
              <a:chExt cx="1203" cy="3362"/>
            </a:xfrm>
          </p:grpSpPr>
          <p:sp>
            <p:nvSpPr>
              <p:cNvPr id="38925" name="Line 84"/>
              <p:cNvSpPr>
                <a:spLocks noChangeShapeType="1"/>
              </p:cNvSpPr>
              <p:nvPr/>
            </p:nvSpPr>
            <p:spPr bwMode="auto">
              <a:xfrm>
                <a:off x="2911" y="1115"/>
                <a:ext cx="3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26" name="Text Box 85"/>
              <p:cNvSpPr txBox="1">
                <a:spLocks noChangeArrowheads="1"/>
              </p:cNvSpPr>
              <p:nvPr/>
            </p:nvSpPr>
            <p:spPr bwMode="auto">
              <a:xfrm>
                <a:off x="2887" y="638"/>
                <a:ext cx="5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2000</a:t>
                </a:r>
              </a:p>
            </p:txBody>
          </p:sp>
          <p:sp>
            <p:nvSpPr>
              <p:cNvPr id="38927" name="Text Box 86"/>
              <p:cNvSpPr txBox="1">
                <a:spLocks noChangeArrowheads="1"/>
              </p:cNvSpPr>
              <p:nvPr/>
            </p:nvSpPr>
            <p:spPr bwMode="auto">
              <a:xfrm>
                <a:off x="2887" y="882"/>
                <a:ext cx="5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2002</a:t>
                </a:r>
              </a:p>
            </p:txBody>
          </p:sp>
          <p:sp>
            <p:nvSpPr>
              <p:cNvPr id="38928" name="Line 87"/>
              <p:cNvSpPr>
                <a:spLocks noChangeShapeType="1"/>
              </p:cNvSpPr>
              <p:nvPr/>
            </p:nvSpPr>
            <p:spPr bwMode="auto">
              <a:xfrm flipV="1">
                <a:off x="2921" y="2214"/>
                <a:ext cx="33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29" name="Line 88"/>
              <p:cNvSpPr>
                <a:spLocks noChangeShapeType="1"/>
              </p:cNvSpPr>
              <p:nvPr/>
            </p:nvSpPr>
            <p:spPr bwMode="auto">
              <a:xfrm>
                <a:off x="2900" y="3259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0" name="Text Box 89"/>
              <p:cNvSpPr txBox="1">
                <a:spLocks noChangeArrowheads="1"/>
              </p:cNvSpPr>
              <p:nvPr/>
            </p:nvSpPr>
            <p:spPr bwMode="auto">
              <a:xfrm>
                <a:off x="2876" y="1745"/>
                <a:ext cx="5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2008</a:t>
                </a:r>
              </a:p>
            </p:txBody>
          </p:sp>
          <p:sp>
            <p:nvSpPr>
              <p:cNvPr id="38931" name="Text Box 90"/>
              <p:cNvSpPr txBox="1">
                <a:spLocks noChangeArrowheads="1"/>
              </p:cNvSpPr>
              <p:nvPr/>
            </p:nvSpPr>
            <p:spPr bwMode="auto">
              <a:xfrm>
                <a:off x="2876" y="1989"/>
                <a:ext cx="5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2010</a:t>
                </a:r>
              </a:p>
            </p:txBody>
          </p:sp>
          <p:sp>
            <p:nvSpPr>
              <p:cNvPr id="38932" name="Text Box 91"/>
              <p:cNvSpPr txBox="1">
                <a:spLocks noChangeArrowheads="1"/>
              </p:cNvSpPr>
              <p:nvPr/>
            </p:nvSpPr>
            <p:spPr bwMode="auto">
              <a:xfrm>
                <a:off x="2885" y="2790"/>
                <a:ext cx="5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2016</a:t>
                </a:r>
              </a:p>
            </p:txBody>
          </p:sp>
          <p:sp>
            <p:nvSpPr>
              <p:cNvPr id="38933" name="Text Box 92"/>
              <p:cNvSpPr txBox="1">
                <a:spLocks noChangeArrowheads="1"/>
              </p:cNvSpPr>
              <p:nvPr/>
            </p:nvSpPr>
            <p:spPr bwMode="auto">
              <a:xfrm>
                <a:off x="2885" y="3034"/>
                <a:ext cx="5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2018</a:t>
                </a:r>
              </a:p>
            </p:txBody>
          </p:sp>
          <p:grpSp>
            <p:nvGrpSpPr>
              <p:cNvPr id="8" name="Group 93"/>
              <p:cNvGrpSpPr>
                <a:grpSpLocks/>
              </p:cNvGrpSpPr>
              <p:nvPr/>
            </p:nvGrpSpPr>
            <p:grpSpPr bwMode="auto">
              <a:xfrm>
                <a:off x="3286" y="767"/>
                <a:ext cx="793" cy="3233"/>
                <a:chOff x="2983" y="841"/>
                <a:chExt cx="793" cy="3233"/>
              </a:xfrm>
            </p:grpSpPr>
            <p:sp>
              <p:nvSpPr>
                <p:cNvPr id="38935" name="Rectangle 94"/>
                <p:cNvSpPr>
                  <a:spLocks noChangeArrowheads="1"/>
                </p:cNvSpPr>
                <p:nvPr/>
              </p:nvSpPr>
              <p:spPr bwMode="auto">
                <a:xfrm>
                  <a:off x="2983" y="841"/>
                  <a:ext cx="747" cy="3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36" name="Line 95"/>
                <p:cNvSpPr>
                  <a:spLocks noChangeShapeType="1"/>
                </p:cNvSpPr>
                <p:nvPr/>
              </p:nvSpPr>
              <p:spPr bwMode="auto">
                <a:xfrm>
                  <a:off x="2998" y="1091"/>
                  <a:ext cx="74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37" name="Line 96"/>
                <p:cNvSpPr>
                  <a:spLocks noChangeShapeType="1"/>
                </p:cNvSpPr>
                <p:nvPr/>
              </p:nvSpPr>
              <p:spPr bwMode="auto">
                <a:xfrm>
                  <a:off x="2986" y="1366"/>
                  <a:ext cx="74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38" name="Line 97"/>
                <p:cNvSpPr>
                  <a:spLocks noChangeShapeType="1"/>
                </p:cNvSpPr>
                <p:nvPr/>
              </p:nvSpPr>
              <p:spPr bwMode="auto">
                <a:xfrm>
                  <a:off x="2986" y="1916"/>
                  <a:ext cx="74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39" name="Line 98"/>
                <p:cNvSpPr>
                  <a:spLocks noChangeShapeType="1"/>
                </p:cNvSpPr>
                <p:nvPr/>
              </p:nvSpPr>
              <p:spPr bwMode="auto">
                <a:xfrm>
                  <a:off x="2986" y="2192"/>
                  <a:ext cx="73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40" name="Line 99"/>
                <p:cNvSpPr>
                  <a:spLocks noChangeShapeType="1"/>
                </p:cNvSpPr>
                <p:nvPr/>
              </p:nvSpPr>
              <p:spPr bwMode="auto">
                <a:xfrm>
                  <a:off x="2986" y="2467"/>
                  <a:ext cx="74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41" name="Line 100"/>
                <p:cNvSpPr>
                  <a:spLocks noChangeShapeType="1"/>
                </p:cNvSpPr>
                <p:nvPr/>
              </p:nvSpPr>
              <p:spPr bwMode="auto">
                <a:xfrm>
                  <a:off x="2986" y="3018"/>
                  <a:ext cx="74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42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2986" y="3293"/>
                  <a:ext cx="754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43" name="Line 102"/>
                <p:cNvSpPr>
                  <a:spLocks noChangeShapeType="1"/>
                </p:cNvSpPr>
                <p:nvPr/>
              </p:nvSpPr>
              <p:spPr bwMode="auto">
                <a:xfrm>
                  <a:off x="2986" y="3569"/>
                  <a:ext cx="74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44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3112" y="842"/>
                  <a:ext cx="66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chemeClr val="tx2"/>
                      </a:solidFill>
                    </a:rPr>
                    <a:t>a[0]</a:t>
                  </a:r>
                  <a:r>
                    <a:rPr lang="en-US" altLang="zh-CN" sz="2000"/>
                    <a:t>[0]</a:t>
                  </a:r>
                </a:p>
              </p:txBody>
            </p:sp>
            <p:sp>
              <p:nvSpPr>
                <p:cNvPr id="38945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3112" y="1112"/>
                  <a:ext cx="66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chemeClr val="tx2"/>
                      </a:solidFill>
                    </a:rPr>
                    <a:t>a[0]</a:t>
                  </a:r>
                  <a:r>
                    <a:rPr lang="en-US" altLang="zh-CN" sz="2000"/>
                    <a:t>[1]</a:t>
                  </a:r>
                </a:p>
              </p:txBody>
            </p:sp>
            <p:sp>
              <p:nvSpPr>
                <p:cNvPr id="38946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3112" y="1923"/>
                  <a:ext cx="66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rgbClr val="339933"/>
                      </a:solidFill>
                    </a:rPr>
                    <a:t>a[1]</a:t>
                  </a:r>
                  <a:r>
                    <a:rPr lang="en-US" altLang="zh-CN" sz="2000"/>
                    <a:t>[0]</a:t>
                  </a:r>
                </a:p>
              </p:txBody>
            </p:sp>
            <p:sp>
              <p:nvSpPr>
                <p:cNvPr id="38947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3112" y="2193"/>
                  <a:ext cx="66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rgbClr val="339933"/>
                      </a:solidFill>
                    </a:rPr>
                    <a:t>a[1]</a:t>
                  </a:r>
                  <a:r>
                    <a:rPr lang="en-US" altLang="zh-CN" sz="2000"/>
                    <a:t>[1]</a:t>
                  </a:r>
                </a:p>
              </p:txBody>
            </p:sp>
            <p:sp>
              <p:nvSpPr>
                <p:cNvPr id="38948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3112" y="3004"/>
                  <a:ext cx="66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rgbClr val="FF9900"/>
                      </a:solidFill>
                    </a:rPr>
                    <a:t>a[2]</a:t>
                  </a:r>
                  <a:r>
                    <a:rPr lang="en-US" altLang="zh-CN" sz="2000"/>
                    <a:t>[0]</a:t>
                  </a:r>
                </a:p>
              </p:txBody>
            </p:sp>
            <p:sp>
              <p:nvSpPr>
                <p:cNvPr id="38949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3112" y="3275"/>
                  <a:ext cx="66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rgbClr val="FF9900"/>
                      </a:solidFill>
                    </a:rPr>
                    <a:t>a[2]</a:t>
                  </a:r>
                  <a:r>
                    <a:rPr lang="en-US" altLang="zh-CN" sz="2000"/>
                    <a:t>[1]</a:t>
                  </a:r>
                </a:p>
              </p:txBody>
            </p:sp>
            <p:sp>
              <p:nvSpPr>
                <p:cNvPr id="38950" name="Line 109"/>
                <p:cNvSpPr>
                  <a:spLocks noChangeShapeType="1"/>
                </p:cNvSpPr>
                <p:nvPr/>
              </p:nvSpPr>
              <p:spPr bwMode="auto">
                <a:xfrm>
                  <a:off x="2986" y="1641"/>
                  <a:ext cx="74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51" name="Line 110"/>
                <p:cNvSpPr>
                  <a:spLocks noChangeShapeType="1"/>
                </p:cNvSpPr>
                <p:nvPr/>
              </p:nvSpPr>
              <p:spPr bwMode="auto">
                <a:xfrm>
                  <a:off x="2986" y="2742"/>
                  <a:ext cx="74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52" name="Line 111"/>
                <p:cNvSpPr>
                  <a:spLocks noChangeShapeType="1"/>
                </p:cNvSpPr>
                <p:nvPr/>
              </p:nvSpPr>
              <p:spPr bwMode="auto">
                <a:xfrm>
                  <a:off x="2998" y="3845"/>
                  <a:ext cx="74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53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3112" y="1382"/>
                  <a:ext cx="66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chemeClr val="tx2"/>
                      </a:solidFill>
                    </a:rPr>
                    <a:t>a[0]</a:t>
                  </a:r>
                  <a:r>
                    <a:rPr lang="en-US" altLang="zh-CN" sz="2000"/>
                    <a:t>[2]</a:t>
                  </a:r>
                </a:p>
              </p:txBody>
            </p:sp>
            <p:sp>
              <p:nvSpPr>
                <p:cNvPr id="38954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3112" y="1653"/>
                  <a:ext cx="66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chemeClr val="tx2"/>
                      </a:solidFill>
                    </a:rPr>
                    <a:t>a[0]</a:t>
                  </a:r>
                  <a:r>
                    <a:rPr lang="en-US" altLang="zh-CN" sz="2000"/>
                    <a:t>[3]</a:t>
                  </a:r>
                </a:p>
              </p:txBody>
            </p:sp>
            <p:sp>
              <p:nvSpPr>
                <p:cNvPr id="38955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3112" y="2464"/>
                  <a:ext cx="66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rgbClr val="339933"/>
                      </a:solidFill>
                    </a:rPr>
                    <a:t>a[1]</a:t>
                  </a:r>
                  <a:r>
                    <a:rPr lang="en-US" altLang="zh-CN" sz="2000"/>
                    <a:t>[2]</a:t>
                  </a:r>
                </a:p>
              </p:txBody>
            </p:sp>
            <p:sp>
              <p:nvSpPr>
                <p:cNvPr id="38956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3112" y="2734"/>
                  <a:ext cx="66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rgbClr val="339933"/>
                      </a:solidFill>
                    </a:rPr>
                    <a:t>a[1]</a:t>
                  </a:r>
                  <a:r>
                    <a:rPr lang="en-US" altLang="zh-CN" sz="2000"/>
                    <a:t>[3]</a:t>
                  </a:r>
                </a:p>
              </p:txBody>
            </p:sp>
            <p:sp>
              <p:nvSpPr>
                <p:cNvPr id="38957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3112" y="3545"/>
                  <a:ext cx="66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rgbClr val="FF9900"/>
                      </a:solidFill>
                    </a:rPr>
                    <a:t>a[2]</a:t>
                  </a:r>
                  <a:r>
                    <a:rPr lang="en-US" altLang="zh-CN" sz="2000"/>
                    <a:t>[2]</a:t>
                  </a:r>
                </a:p>
              </p:txBody>
            </p:sp>
            <p:sp>
              <p:nvSpPr>
                <p:cNvPr id="38958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3112" y="3816"/>
                  <a:ext cx="66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rgbClr val="FF9900"/>
                      </a:solidFill>
                    </a:rPr>
                    <a:t>a[2]</a:t>
                  </a:r>
                  <a:r>
                    <a:rPr lang="en-US" altLang="zh-CN" sz="2000"/>
                    <a:t>[3]</a:t>
                  </a:r>
                </a:p>
              </p:txBody>
            </p:sp>
          </p:grpSp>
        </p:grpSp>
        <p:grpSp>
          <p:nvGrpSpPr>
            <p:cNvPr id="9" name="Group 118"/>
            <p:cNvGrpSpPr>
              <a:grpSpLocks/>
            </p:cNvGrpSpPr>
            <p:nvPr/>
          </p:nvGrpSpPr>
          <p:grpSpPr bwMode="auto">
            <a:xfrm>
              <a:off x="538" y="636"/>
              <a:ext cx="510" cy="2339"/>
              <a:chOff x="274" y="708"/>
              <a:chExt cx="510" cy="2339"/>
            </a:xfrm>
          </p:grpSpPr>
          <p:sp>
            <p:nvSpPr>
              <p:cNvPr id="38922" name="Text Box 119"/>
              <p:cNvSpPr txBox="1">
                <a:spLocks noChangeArrowheads="1"/>
              </p:cNvSpPr>
              <p:nvPr/>
            </p:nvSpPr>
            <p:spPr bwMode="auto">
              <a:xfrm>
                <a:off x="407" y="708"/>
                <a:ext cx="23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>
                    <a:solidFill>
                      <a:schemeClr val="accent2"/>
                    </a:solidFill>
                  </a:rPr>
                  <a:t>a</a:t>
                </a:r>
              </a:p>
            </p:txBody>
          </p:sp>
          <p:sp>
            <p:nvSpPr>
              <p:cNvPr id="38923" name="Text Box 120"/>
              <p:cNvSpPr txBox="1">
                <a:spLocks noChangeArrowheads="1"/>
              </p:cNvSpPr>
              <p:nvPr/>
            </p:nvSpPr>
            <p:spPr bwMode="auto">
              <a:xfrm>
                <a:off x="274" y="1797"/>
                <a:ext cx="48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>
                    <a:solidFill>
                      <a:schemeClr val="accent2"/>
                    </a:solidFill>
                  </a:rPr>
                  <a:t>a+1</a:t>
                </a:r>
              </a:p>
            </p:txBody>
          </p:sp>
          <p:sp>
            <p:nvSpPr>
              <p:cNvPr id="38924" name="Text Box 121"/>
              <p:cNvSpPr txBox="1">
                <a:spLocks noChangeArrowheads="1"/>
              </p:cNvSpPr>
              <p:nvPr/>
            </p:nvSpPr>
            <p:spPr bwMode="auto">
              <a:xfrm>
                <a:off x="303" y="2759"/>
                <a:ext cx="48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>
                    <a:solidFill>
                      <a:schemeClr val="accent2"/>
                    </a:solidFill>
                  </a:rPr>
                  <a:t>a+2</a:t>
                </a:r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7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7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7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7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build="p" bldLvl="5" autoUpdateAnimBg="0"/>
      <p:bldP spid="97285" grpId="0" build="p" bldLvl="5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927600" y="1279525"/>
            <a:ext cx="4216400" cy="4625975"/>
            <a:chOff x="3104" y="806"/>
            <a:chExt cx="2656" cy="2914"/>
          </a:xfrm>
        </p:grpSpPr>
        <p:sp>
          <p:nvSpPr>
            <p:cNvPr id="75782" name="Text Box 109"/>
            <p:cNvSpPr txBox="1">
              <a:spLocks noChangeArrowheads="1"/>
            </p:cNvSpPr>
            <p:nvPr/>
          </p:nvSpPr>
          <p:spPr bwMode="auto">
            <a:xfrm>
              <a:off x="3283" y="2590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endParaRPr lang="zh-CN" altLang="zh-CN" sz="2000"/>
            </a:p>
          </p:txBody>
        </p:sp>
        <p:sp>
          <p:nvSpPr>
            <p:cNvPr id="75783" name="Freeform 110"/>
            <p:cNvSpPr>
              <a:spLocks/>
            </p:cNvSpPr>
            <p:nvPr/>
          </p:nvSpPr>
          <p:spPr bwMode="auto">
            <a:xfrm>
              <a:off x="3530" y="3364"/>
              <a:ext cx="1211" cy="356"/>
            </a:xfrm>
            <a:custGeom>
              <a:avLst/>
              <a:gdLst>
                <a:gd name="T0" fmla="*/ 0 w 1211"/>
                <a:gd name="T1" fmla="*/ 127 h 456"/>
                <a:gd name="T2" fmla="*/ 500 w 1211"/>
                <a:gd name="T3" fmla="*/ 32 h 456"/>
                <a:gd name="T4" fmla="*/ 1089 w 1211"/>
                <a:gd name="T5" fmla="*/ 319 h 456"/>
                <a:gd name="T6" fmla="*/ 1211 w 1211"/>
                <a:gd name="T7" fmla="*/ 258 h 4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4" name="Freeform 111"/>
            <p:cNvSpPr>
              <a:spLocks/>
            </p:cNvSpPr>
            <p:nvPr/>
          </p:nvSpPr>
          <p:spPr bwMode="auto">
            <a:xfrm>
              <a:off x="3531" y="3018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5" name="Rectangle 112"/>
            <p:cNvSpPr>
              <a:spLocks noChangeArrowheads="1"/>
            </p:cNvSpPr>
            <p:nvPr/>
          </p:nvSpPr>
          <p:spPr bwMode="auto">
            <a:xfrm>
              <a:off x="3530" y="806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75786" name="Line 113"/>
            <p:cNvSpPr>
              <a:spLocks noChangeShapeType="1"/>
            </p:cNvSpPr>
            <p:nvPr/>
          </p:nvSpPr>
          <p:spPr bwMode="auto">
            <a:xfrm>
              <a:off x="3542" y="124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7" name="Line 114"/>
            <p:cNvSpPr>
              <a:spLocks noChangeShapeType="1"/>
            </p:cNvSpPr>
            <p:nvPr/>
          </p:nvSpPr>
          <p:spPr bwMode="auto">
            <a:xfrm>
              <a:off x="3542" y="1500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8" name="Line 115"/>
            <p:cNvSpPr>
              <a:spLocks noChangeShapeType="1"/>
            </p:cNvSpPr>
            <p:nvPr/>
          </p:nvSpPr>
          <p:spPr bwMode="auto">
            <a:xfrm>
              <a:off x="3542" y="1733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9" name="Line 116"/>
            <p:cNvSpPr>
              <a:spLocks noChangeShapeType="1"/>
            </p:cNvSpPr>
            <p:nvPr/>
          </p:nvSpPr>
          <p:spPr bwMode="auto">
            <a:xfrm>
              <a:off x="3542" y="19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0" name="Line 117"/>
            <p:cNvSpPr>
              <a:spLocks noChangeShapeType="1"/>
            </p:cNvSpPr>
            <p:nvPr/>
          </p:nvSpPr>
          <p:spPr bwMode="auto">
            <a:xfrm>
              <a:off x="3530" y="224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1" name="Line 118"/>
            <p:cNvSpPr>
              <a:spLocks noChangeShapeType="1"/>
            </p:cNvSpPr>
            <p:nvPr/>
          </p:nvSpPr>
          <p:spPr bwMode="auto">
            <a:xfrm>
              <a:off x="3542" y="27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2" name="Line 119"/>
            <p:cNvSpPr>
              <a:spLocks noChangeShapeType="1"/>
            </p:cNvSpPr>
            <p:nvPr/>
          </p:nvSpPr>
          <p:spPr bwMode="auto">
            <a:xfrm>
              <a:off x="3530" y="3027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3" name="Line 120"/>
            <p:cNvSpPr>
              <a:spLocks noChangeShapeType="1"/>
            </p:cNvSpPr>
            <p:nvPr/>
          </p:nvSpPr>
          <p:spPr bwMode="auto">
            <a:xfrm>
              <a:off x="4741" y="3027"/>
              <a:ext cx="1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4" name="Line 122"/>
            <p:cNvSpPr>
              <a:spLocks noChangeShapeType="1"/>
            </p:cNvSpPr>
            <p:nvPr/>
          </p:nvSpPr>
          <p:spPr bwMode="auto">
            <a:xfrm>
              <a:off x="3542" y="25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123"/>
            <p:cNvGrpSpPr>
              <a:grpSpLocks/>
            </p:cNvGrpSpPr>
            <p:nvPr/>
          </p:nvGrpSpPr>
          <p:grpSpPr bwMode="auto">
            <a:xfrm>
              <a:off x="3104" y="1134"/>
              <a:ext cx="472" cy="1464"/>
              <a:chOff x="3156" y="1134"/>
              <a:chExt cx="472" cy="1464"/>
            </a:xfrm>
          </p:grpSpPr>
          <p:sp>
            <p:nvSpPr>
              <p:cNvPr id="75831" name="Text Box 124"/>
              <p:cNvSpPr txBox="1">
                <a:spLocks noChangeArrowheads="1"/>
              </p:cNvSpPr>
              <p:nvPr/>
            </p:nvSpPr>
            <p:spPr bwMode="auto">
              <a:xfrm>
                <a:off x="3174" y="1134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2000</a:t>
                </a:r>
              </a:p>
            </p:txBody>
          </p:sp>
          <p:sp>
            <p:nvSpPr>
              <p:cNvPr id="75832" name="Text Box 125"/>
              <p:cNvSpPr txBox="1">
                <a:spLocks noChangeArrowheads="1"/>
              </p:cNvSpPr>
              <p:nvPr/>
            </p:nvSpPr>
            <p:spPr bwMode="auto">
              <a:xfrm>
                <a:off x="3175" y="2105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2008</a:t>
                </a:r>
                <a:endParaRPr lang="en-US" altLang="zh-CN" sz="2000">
                  <a:solidFill>
                    <a:srgbClr val="336600"/>
                  </a:solidFill>
                </a:endParaRPr>
              </a:p>
            </p:txBody>
          </p:sp>
          <p:sp>
            <p:nvSpPr>
              <p:cNvPr id="75833" name="Text Box 126"/>
              <p:cNvSpPr txBox="1">
                <a:spLocks noChangeArrowheads="1"/>
              </p:cNvSpPr>
              <p:nvPr/>
            </p:nvSpPr>
            <p:spPr bwMode="auto">
              <a:xfrm>
                <a:off x="3156" y="2348"/>
                <a:ext cx="47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200A</a:t>
                </a:r>
              </a:p>
            </p:txBody>
          </p:sp>
          <p:sp>
            <p:nvSpPr>
              <p:cNvPr id="75834" name="Text Box 127"/>
              <p:cNvSpPr txBox="1">
                <a:spLocks noChangeArrowheads="1"/>
              </p:cNvSpPr>
              <p:nvPr/>
            </p:nvSpPr>
            <p:spPr bwMode="auto">
              <a:xfrm>
                <a:off x="3174" y="1377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2002</a:t>
                </a:r>
              </a:p>
            </p:txBody>
          </p:sp>
          <p:sp>
            <p:nvSpPr>
              <p:cNvPr id="75835" name="Text Box 128"/>
              <p:cNvSpPr txBox="1">
                <a:spLocks noChangeArrowheads="1"/>
              </p:cNvSpPr>
              <p:nvPr/>
            </p:nvSpPr>
            <p:spPr bwMode="auto">
              <a:xfrm>
                <a:off x="3174" y="1620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2004</a:t>
                </a:r>
              </a:p>
            </p:txBody>
          </p:sp>
          <p:sp>
            <p:nvSpPr>
              <p:cNvPr id="75836" name="Text Box 129"/>
              <p:cNvSpPr txBox="1">
                <a:spLocks noChangeArrowheads="1"/>
              </p:cNvSpPr>
              <p:nvPr/>
            </p:nvSpPr>
            <p:spPr bwMode="auto">
              <a:xfrm>
                <a:off x="3174" y="1862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2006</a:t>
                </a:r>
              </a:p>
            </p:txBody>
          </p:sp>
        </p:grpSp>
        <p:sp>
          <p:nvSpPr>
            <p:cNvPr id="75796" name="Line 131"/>
            <p:cNvSpPr>
              <a:spLocks noChangeShapeType="1"/>
            </p:cNvSpPr>
            <p:nvPr/>
          </p:nvSpPr>
          <p:spPr bwMode="auto">
            <a:xfrm>
              <a:off x="3545" y="1380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797" name="Line 132"/>
            <p:cNvSpPr>
              <a:spLocks noChangeShapeType="1"/>
            </p:cNvSpPr>
            <p:nvPr/>
          </p:nvSpPr>
          <p:spPr bwMode="auto">
            <a:xfrm>
              <a:off x="3545" y="1896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798" name="Line 133"/>
            <p:cNvSpPr>
              <a:spLocks noChangeShapeType="1"/>
            </p:cNvSpPr>
            <p:nvPr/>
          </p:nvSpPr>
          <p:spPr bwMode="auto">
            <a:xfrm>
              <a:off x="3545" y="2154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799" name="Line 134"/>
            <p:cNvSpPr>
              <a:spLocks noChangeShapeType="1"/>
            </p:cNvSpPr>
            <p:nvPr/>
          </p:nvSpPr>
          <p:spPr bwMode="auto">
            <a:xfrm>
              <a:off x="3545" y="2412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800" name="Line 135"/>
            <p:cNvSpPr>
              <a:spLocks noChangeShapeType="1"/>
            </p:cNvSpPr>
            <p:nvPr/>
          </p:nvSpPr>
          <p:spPr bwMode="auto">
            <a:xfrm>
              <a:off x="3545" y="2670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801" name="Line 136"/>
            <p:cNvSpPr>
              <a:spLocks noChangeShapeType="1"/>
            </p:cNvSpPr>
            <p:nvPr/>
          </p:nvSpPr>
          <p:spPr bwMode="auto">
            <a:xfrm>
              <a:off x="3545" y="2928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802" name="Line 137"/>
            <p:cNvSpPr>
              <a:spLocks noChangeShapeType="1"/>
            </p:cNvSpPr>
            <p:nvPr/>
          </p:nvSpPr>
          <p:spPr bwMode="auto">
            <a:xfrm>
              <a:off x="3545" y="1638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" name="Group 138"/>
            <p:cNvGrpSpPr>
              <a:grpSpLocks/>
            </p:cNvGrpSpPr>
            <p:nvPr/>
          </p:nvGrpSpPr>
          <p:grpSpPr bwMode="auto">
            <a:xfrm>
              <a:off x="4673" y="1368"/>
              <a:ext cx="60" cy="1548"/>
              <a:chOff x="3960" y="1560"/>
              <a:chExt cx="60" cy="1548"/>
            </a:xfrm>
          </p:grpSpPr>
          <p:sp>
            <p:nvSpPr>
              <p:cNvPr id="75824" name="Line 139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825" name="Line 140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826" name="Line 141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827" name="Line 142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828" name="Line 143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829" name="Line 144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830" name="Line 145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5804" name="Text Box 146"/>
            <p:cNvSpPr txBox="1">
              <a:spLocks noChangeArrowheads="1"/>
            </p:cNvSpPr>
            <p:nvPr/>
          </p:nvSpPr>
          <p:spPr bwMode="auto">
            <a:xfrm>
              <a:off x="4027" y="12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75805" name="Text Box 147"/>
            <p:cNvSpPr txBox="1">
              <a:spLocks noChangeArrowheads="1"/>
            </p:cNvSpPr>
            <p:nvPr/>
          </p:nvSpPr>
          <p:spPr bwMode="auto">
            <a:xfrm>
              <a:off x="4039" y="149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FF3300"/>
                  </a:solidFill>
                </a:rPr>
                <a:t>2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grpSp>
          <p:nvGrpSpPr>
            <p:cNvPr id="5" name="Group 163"/>
            <p:cNvGrpSpPr>
              <a:grpSpLocks/>
            </p:cNvGrpSpPr>
            <p:nvPr/>
          </p:nvGrpSpPr>
          <p:grpSpPr bwMode="auto">
            <a:xfrm>
              <a:off x="4731" y="1125"/>
              <a:ext cx="689" cy="250"/>
              <a:chOff x="4402" y="1437"/>
              <a:chExt cx="689" cy="250"/>
            </a:xfrm>
          </p:grpSpPr>
          <p:sp>
            <p:nvSpPr>
              <p:cNvPr id="75822" name="Line 164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23" name="Text Box 165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50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/>
                  <a:t>变量</a:t>
                </a:r>
                <a:r>
                  <a:rPr lang="en-US" altLang="zh-CN" sz="2000"/>
                  <a:t>a</a:t>
                </a:r>
              </a:p>
            </p:txBody>
          </p:sp>
        </p:grpSp>
        <p:grpSp>
          <p:nvGrpSpPr>
            <p:cNvPr id="6" name="Group 166"/>
            <p:cNvGrpSpPr>
              <a:grpSpLocks/>
            </p:cNvGrpSpPr>
            <p:nvPr/>
          </p:nvGrpSpPr>
          <p:grpSpPr bwMode="auto">
            <a:xfrm>
              <a:off x="4731" y="1334"/>
              <a:ext cx="709" cy="288"/>
              <a:chOff x="4426" y="1886"/>
              <a:chExt cx="709" cy="288"/>
            </a:xfrm>
          </p:grpSpPr>
          <p:sp>
            <p:nvSpPr>
              <p:cNvPr id="75820" name="Line 167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21" name="Text Box 168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6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 </a:t>
                </a:r>
                <a:r>
                  <a:rPr lang="zh-CN" altLang="en-US" sz="2000"/>
                  <a:t>变量</a:t>
                </a:r>
                <a:r>
                  <a:rPr lang="en-US" altLang="zh-CN"/>
                  <a:t>b</a:t>
                </a:r>
                <a:endParaRPr lang="en-US" altLang="zh-CN" sz="2000"/>
              </a:p>
            </p:txBody>
          </p:sp>
        </p:grpSp>
        <p:sp>
          <p:nvSpPr>
            <p:cNvPr id="75808" name="Text Box 169"/>
            <p:cNvSpPr txBox="1">
              <a:spLocks noChangeArrowheads="1"/>
            </p:cNvSpPr>
            <p:nvPr/>
          </p:nvSpPr>
          <p:spPr bwMode="auto">
            <a:xfrm>
              <a:off x="3851" y="978"/>
              <a:ext cx="5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3300"/>
                  </a:solidFill>
                </a:rPr>
                <a:t>(main)</a:t>
              </a:r>
              <a:endParaRPr lang="en-US" altLang="zh-CN" sz="2000">
                <a:solidFill>
                  <a:schemeClr val="accent2"/>
                </a:solidFill>
              </a:endParaRPr>
            </a:p>
          </p:txBody>
        </p:sp>
        <p:grpSp>
          <p:nvGrpSpPr>
            <p:cNvPr id="7" name="Group 170"/>
            <p:cNvGrpSpPr>
              <a:grpSpLocks/>
            </p:cNvGrpSpPr>
            <p:nvPr/>
          </p:nvGrpSpPr>
          <p:grpSpPr bwMode="auto">
            <a:xfrm>
              <a:off x="4731" y="1574"/>
              <a:ext cx="1029" cy="288"/>
              <a:chOff x="4426" y="1886"/>
              <a:chExt cx="1029" cy="288"/>
            </a:xfrm>
          </p:grpSpPr>
          <p:sp>
            <p:nvSpPr>
              <p:cNvPr id="75818" name="Line 171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19" name="Text Box 172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9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 </a:t>
                </a:r>
                <a:r>
                  <a:rPr lang="zh-CN" altLang="en-US" sz="2000"/>
                  <a:t>指针变量</a:t>
                </a:r>
                <a:r>
                  <a:rPr lang="en-US" altLang="zh-CN"/>
                  <a:t>p</a:t>
                </a:r>
                <a:endParaRPr lang="en-US" altLang="zh-CN" sz="2000"/>
              </a:p>
            </p:txBody>
          </p:sp>
        </p:grpSp>
        <p:sp>
          <p:nvSpPr>
            <p:cNvPr id="75810" name="Text Box 173"/>
            <p:cNvSpPr txBox="1">
              <a:spLocks noChangeArrowheads="1"/>
            </p:cNvSpPr>
            <p:nvPr/>
          </p:nvSpPr>
          <p:spPr bwMode="auto">
            <a:xfrm>
              <a:off x="3911" y="1728"/>
              <a:ext cx="49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</a:rPr>
                <a:t>2000</a:t>
              </a:r>
            </a:p>
          </p:txBody>
        </p:sp>
        <p:grpSp>
          <p:nvGrpSpPr>
            <p:cNvPr id="8" name="Group 174"/>
            <p:cNvGrpSpPr>
              <a:grpSpLocks/>
            </p:cNvGrpSpPr>
            <p:nvPr/>
          </p:nvGrpSpPr>
          <p:grpSpPr bwMode="auto">
            <a:xfrm>
              <a:off x="4731" y="1838"/>
              <a:ext cx="1029" cy="288"/>
              <a:chOff x="4426" y="1886"/>
              <a:chExt cx="1029" cy="288"/>
            </a:xfrm>
          </p:grpSpPr>
          <p:sp>
            <p:nvSpPr>
              <p:cNvPr id="75816" name="Line 175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17" name="Text Box 176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9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 </a:t>
                </a:r>
                <a:r>
                  <a:rPr lang="zh-CN" altLang="en-US" sz="2000"/>
                  <a:t>指针变量</a:t>
                </a:r>
                <a:r>
                  <a:rPr lang="en-US" altLang="zh-CN"/>
                  <a:t>q</a:t>
                </a:r>
                <a:endParaRPr lang="en-US" altLang="zh-CN" sz="2000"/>
              </a:p>
            </p:txBody>
          </p:sp>
        </p:grpSp>
        <p:sp>
          <p:nvSpPr>
            <p:cNvPr id="75812" name="Text Box 177"/>
            <p:cNvSpPr txBox="1">
              <a:spLocks noChangeArrowheads="1"/>
            </p:cNvSpPr>
            <p:nvPr/>
          </p:nvSpPr>
          <p:spPr bwMode="auto">
            <a:xfrm>
              <a:off x="3911" y="1980"/>
              <a:ext cx="49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accent2"/>
                  </a:solidFill>
                </a:rPr>
                <a:t>2002</a:t>
              </a:r>
            </a:p>
          </p:txBody>
        </p:sp>
        <p:sp>
          <p:nvSpPr>
            <p:cNvPr id="75813" name="Line 178"/>
            <p:cNvSpPr>
              <a:spLocks noChangeShapeType="1"/>
            </p:cNvSpPr>
            <p:nvPr/>
          </p:nvSpPr>
          <p:spPr bwMode="auto">
            <a:xfrm>
              <a:off x="3530" y="326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4" name="Line 179"/>
            <p:cNvSpPr>
              <a:spLocks noChangeShapeType="1"/>
            </p:cNvSpPr>
            <p:nvPr/>
          </p:nvSpPr>
          <p:spPr bwMode="auto">
            <a:xfrm>
              <a:off x="3545" y="3156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815" name="Line 180"/>
            <p:cNvSpPr>
              <a:spLocks noChangeShapeType="1"/>
            </p:cNvSpPr>
            <p:nvPr/>
          </p:nvSpPr>
          <p:spPr bwMode="auto">
            <a:xfrm>
              <a:off x="4685" y="3144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542925" y="384175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例  一级指针与二级指针</a:t>
            </a:r>
          </a:p>
        </p:txBody>
      </p:sp>
      <p:sp>
        <p:nvSpPr>
          <p:cNvPr id="75780" name="Text Box 107"/>
          <p:cNvSpPr txBox="1">
            <a:spLocks noChangeArrowheads="1"/>
          </p:cNvSpPr>
          <p:nvPr/>
        </p:nvSpPr>
        <p:spPr bwMode="auto">
          <a:xfrm>
            <a:off x="722313" y="835025"/>
            <a:ext cx="3546475" cy="5607050"/>
          </a:xfrm>
          <a:prstGeom prst="rect">
            <a:avLst/>
          </a:prstGeom>
          <a:solidFill>
            <a:schemeClr val="bg1"/>
          </a:solidFill>
          <a:ln w="38100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/>
              <a:t>#include &lt;stdio.h&gt;</a:t>
            </a:r>
          </a:p>
          <a:p>
            <a:r>
              <a:rPr lang="en-US" altLang="zh-CN">
                <a:solidFill>
                  <a:srgbClr val="0000FF"/>
                </a:solidFill>
              </a:rPr>
              <a:t>void swap(int *r,int *s)</a:t>
            </a:r>
            <a:endParaRPr lang="en-US" altLang="zh-CN"/>
          </a:p>
          <a:p>
            <a:r>
              <a:rPr lang="en-US" altLang="zh-CN"/>
              <a:t>{   int *t;</a:t>
            </a:r>
          </a:p>
          <a:p>
            <a:r>
              <a:rPr lang="en-US" altLang="zh-CN"/>
              <a:t>    t=r;</a:t>
            </a:r>
          </a:p>
          <a:p>
            <a:r>
              <a:rPr lang="en-US" altLang="zh-CN"/>
              <a:t>    r=s;</a:t>
            </a:r>
          </a:p>
          <a:p>
            <a:r>
              <a:rPr lang="en-US" altLang="zh-CN"/>
              <a:t>    s=t;</a:t>
            </a:r>
          </a:p>
          <a:p>
            <a:r>
              <a:rPr lang="en-US" altLang="zh-CN"/>
              <a:t>}</a:t>
            </a:r>
          </a:p>
          <a:p>
            <a:endParaRPr lang="en-US" altLang="zh-CN"/>
          </a:p>
          <a:p>
            <a:r>
              <a:rPr lang="en-US" altLang="zh-CN"/>
              <a:t>main()</a:t>
            </a:r>
          </a:p>
          <a:p>
            <a:r>
              <a:rPr lang="en-US" altLang="zh-CN"/>
              <a:t>{  int a=1,b=2,*p,*q;</a:t>
            </a:r>
          </a:p>
          <a:p>
            <a:r>
              <a:rPr lang="en-US" altLang="zh-CN"/>
              <a:t>   </a:t>
            </a:r>
            <a:r>
              <a:rPr lang="en-US" altLang="zh-CN">
                <a:solidFill>
                  <a:schemeClr val="accent2"/>
                </a:solidFill>
              </a:rPr>
              <a:t>p=&amp;a;</a:t>
            </a:r>
          </a:p>
          <a:p>
            <a:r>
              <a:rPr lang="en-US" altLang="zh-CN">
                <a:solidFill>
                  <a:schemeClr val="accent2"/>
                </a:solidFill>
              </a:rPr>
              <a:t>   q=&amp;b;</a:t>
            </a:r>
          </a:p>
          <a:p>
            <a:r>
              <a:rPr lang="en-US" altLang="zh-CN"/>
              <a:t>   </a:t>
            </a:r>
            <a:r>
              <a:rPr lang="en-US" altLang="zh-CN">
                <a:solidFill>
                  <a:srgbClr val="0000FF"/>
                </a:solidFill>
              </a:rPr>
              <a:t>swap(p,q);</a:t>
            </a:r>
            <a:endParaRPr lang="en-US" altLang="zh-CN"/>
          </a:p>
          <a:p>
            <a:r>
              <a:rPr lang="en-US" altLang="zh-CN"/>
              <a:t>   printf("%d,%d\n",*p,*q);</a:t>
            </a:r>
          </a:p>
          <a:p>
            <a:r>
              <a:rPr lang="en-US" altLang="zh-CN"/>
              <a:t>}</a:t>
            </a:r>
          </a:p>
        </p:txBody>
      </p:sp>
      <p:sp>
        <p:nvSpPr>
          <p:cNvPr id="107711" name="Text Box 191"/>
          <p:cNvSpPr txBox="1">
            <a:spLocks noChangeArrowheads="1"/>
          </p:cNvSpPr>
          <p:nvPr/>
        </p:nvSpPr>
        <p:spPr bwMode="auto">
          <a:xfrm>
            <a:off x="4757738" y="5821363"/>
            <a:ext cx="1449387" cy="4953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输出</a:t>
            </a:r>
            <a:r>
              <a:rPr lang="en-US" altLang="zh-CN"/>
              <a:t>:  1,2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711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59"/>
          <p:cNvSpPr txBox="1">
            <a:spLocks noChangeArrowheads="1"/>
          </p:cNvSpPr>
          <p:nvPr/>
        </p:nvSpPr>
        <p:spPr bwMode="auto">
          <a:xfrm>
            <a:off x="542925" y="384175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例  一级指针与二级指针</a:t>
            </a:r>
          </a:p>
        </p:txBody>
      </p:sp>
      <p:sp>
        <p:nvSpPr>
          <p:cNvPr id="76803" name="Text Box 61"/>
          <p:cNvSpPr txBox="1">
            <a:spLocks noChangeArrowheads="1"/>
          </p:cNvSpPr>
          <p:nvPr/>
        </p:nvSpPr>
        <p:spPr bwMode="auto">
          <a:xfrm>
            <a:off x="722313" y="835025"/>
            <a:ext cx="3546475" cy="5607050"/>
          </a:xfrm>
          <a:prstGeom prst="rect">
            <a:avLst/>
          </a:prstGeom>
          <a:solidFill>
            <a:schemeClr val="bg1"/>
          </a:solidFill>
          <a:ln w="38100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/>
              <a:t>#include &lt;stdio.h&gt;</a:t>
            </a:r>
          </a:p>
          <a:p>
            <a:r>
              <a:rPr lang="en-US" altLang="zh-CN">
                <a:solidFill>
                  <a:srgbClr val="0000FF"/>
                </a:solidFill>
              </a:rPr>
              <a:t>void swap(int *r,int *s)</a:t>
            </a:r>
            <a:endParaRPr lang="en-US" altLang="zh-CN"/>
          </a:p>
          <a:p>
            <a:r>
              <a:rPr lang="en-US" altLang="zh-CN"/>
              <a:t>{   int *t;</a:t>
            </a:r>
          </a:p>
          <a:p>
            <a:r>
              <a:rPr lang="en-US" altLang="zh-CN"/>
              <a:t>    t=r;</a:t>
            </a:r>
          </a:p>
          <a:p>
            <a:r>
              <a:rPr lang="en-US" altLang="zh-CN"/>
              <a:t>    r=s;</a:t>
            </a:r>
          </a:p>
          <a:p>
            <a:r>
              <a:rPr lang="en-US" altLang="zh-CN"/>
              <a:t>    s=t;</a:t>
            </a:r>
          </a:p>
          <a:p>
            <a:r>
              <a:rPr lang="en-US" altLang="zh-CN"/>
              <a:t>}</a:t>
            </a:r>
          </a:p>
          <a:p>
            <a:endParaRPr lang="en-US" altLang="zh-CN"/>
          </a:p>
          <a:p>
            <a:r>
              <a:rPr lang="en-US" altLang="zh-CN"/>
              <a:t>main()</a:t>
            </a:r>
          </a:p>
          <a:p>
            <a:r>
              <a:rPr lang="en-US" altLang="zh-CN"/>
              <a:t>{  int a=1,b=2,*p,*q;</a:t>
            </a:r>
          </a:p>
          <a:p>
            <a:r>
              <a:rPr lang="en-US" altLang="zh-CN"/>
              <a:t>   </a:t>
            </a:r>
            <a:r>
              <a:rPr lang="en-US" altLang="zh-CN">
                <a:solidFill>
                  <a:schemeClr val="accent2"/>
                </a:solidFill>
              </a:rPr>
              <a:t>p=&amp;a;</a:t>
            </a:r>
          </a:p>
          <a:p>
            <a:r>
              <a:rPr lang="en-US" altLang="zh-CN">
                <a:solidFill>
                  <a:schemeClr val="accent2"/>
                </a:solidFill>
              </a:rPr>
              <a:t>   q=&amp;b;</a:t>
            </a:r>
          </a:p>
          <a:p>
            <a:r>
              <a:rPr lang="en-US" altLang="zh-CN"/>
              <a:t>   </a:t>
            </a:r>
            <a:r>
              <a:rPr lang="en-US" altLang="zh-CN">
                <a:solidFill>
                  <a:srgbClr val="0000FF"/>
                </a:solidFill>
              </a:rPr>
              <a:t>swap(p,q);</a:t>
            </a:r>
            <a:endParaRPr lang="en-US" altLang="zh-CN"/>
          </a:p>
          <a:p>
            <a:r>
              <a:rPr lang="en-US" altLang="zh-CN"/>
              <a:t>   printf("%d,%d\n",*p,*q);</a:t>
            </a:r>
          </a:p>
          <a:p>
            <a:r>
              <a:rPr lang="en-US" altLang="zh-CN"/>
              <a:t>}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6804025" y="306388"/>
            <a:ext cx="1370013" cy="1120775"/>
            <a:chOff x="1382" y="928"/>
            <a:chExt cx="863" cy="706"/>
          </a:xfrm>
        </p:grpSpPr>
        <p:sp>
          <p:nvSpPr>
            <p:cNvPr id="76843" name="Rectangle 63"/>
            <p:cNvSpPr>
              <a:spLocks noChangeArrowheads="1"/>
            </p:cNvSpPr>
            <p:nvPr/>
          </p:nvSpPr>
          <p:spPr bwMode="auto">
            <a:xfrm>
              <a:off x="1856" y="1000"/>
              <a:ext cx="389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44" name="Rectangle 64"/>
            <p:cNvSpPr>
              <a:spLocks noChangeArrowheads="1"/>
            </p:cNvSpPr>
            <p:nvPr/>
          </p:nvSpPr>
          <p:spPr bwMode="auto">
            <a:xfrm>
              <a:off x="1840" y="1385"/>
              <a:ext cx="389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45" name="Text Box 65"/>
            <p:cNvSpPr txBox="1">
              <a:spLocks noChangeArrowheads="1"/>
            </p:cNvSpPr>
            <p:nvPr/>
          </p:nvSpPr>
          <p:spPr bwMode="auto">
            <a:xfrm>
              <a:off x="1975" y="983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a</a:t>
              </a:r>
            </a:p>
          </p:txBody>
        </p:sp>
        <p:sp>
          <p:nvSpPr>
            <p:cNvPr id="76846" name="Text Box 66"/>
            <p:cNvSpPr txBox="1">
              <a:spLocks noChangeArrowheads="1"/>
            </p:cNvSpPr>
            <p:nvPr/>
          </p:nvSpPr>
          <p:spPr bwMode="auto">
            <a:xfrm>
              <a:off x="1930" y="138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b</a:t>
              </a:r>
            </a:p>
          </p:txBody>
        </p:sp>
        <p:sp>
          <p:nvSpPr>
            <p:cNvPr id="76847" name="Line 67"/>
            <p:cNvSpPr>
              <a:spLocks noChangeShapeType="1"/>
            </p:cNvSpPr>
            <p:nvPr/>
          </p:nvSpPr>
          <p:spPr bwMode="auto">
            <a:xfrm>
              <a:off x="1589" y="1111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48" name="Text Box 68"/>
            <p:cNvSpPr txBox="1">
              <a:spLocks noChangeArrowheads="1"/>
            </p:cNvSpPr>
            <p:nvPr/>
          </p:nvSpPr>
          <p:spPr bwMode="auto">
            <a:xfrm>
              <a:off x="1397" y="92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p</a:t>
              </a:r>
            </a:p>
          </p:txBody>
        </p:sp>
        <p:sp>
          <p:nvSpPr>
            <p:cNvPr id="76849" name="Line 69"/>
            <p:cNvSpPr>
              <a:spLocks noChangeShapeType="1"/>
            </p:cNvSpPr>
            <p:nvPr/>
          </p:nvSpPr>
          <p:spPr bwMode="auto">
            <a:xfrm>
              <a:off x="1574" y="1507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50" name="Text Box 70"/>
            <p:cNvSpPr txBox="1">
              <a:spLocks noChangeArrowheads="1"/>
            </p:cNvSpPr>
            <p:nvPr/>
          </p:nvSpPr>
          <p:spPr bwMode="auto">
            <a:xfrm>
              <a:off x="1382" y="13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q</a:t>
              </a:r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6804025" y="1543050"/>
            <a:ext cx="1370013" cy="1755775"/>
            <a:chOff x="2889" y="728"/>
            <a:chExt cx="863" cy="1106"/>
          </a:xfrm>
        </p:grpSpPr>
        <p:grpSp>
          <p:nvGrpSpPr>
            <p:cNvPr id="4" name="Group 72"/>
            <p:cNvGrpSpPr>
              <a:grpSpLocks/>
            </p:cNvGrpSpPr>
            <p:nvPr/>
          </p:nvGrpSpPr>
          <p:grpSpPr bwMode="auto">
            <a:xfrm>
              <a:off x="2889" y="947"/>
              <a:ext cx="863" cy="706"/>
              <a:chOff x="1382" y="928"/>
              <a:chExt cx="863" cy="706"/>
            </a:xfrm>
          </p:grpSpPr>
          <p:sp>
            <p:nvSpPr>
              <p:cNvPr id="76835" name="Rectangle 73"/>
              <p:cNvSpPr>
                <a:spLocks noChangeArrowheads="1"/>
              </p:cNvSpPr>
              <p:nvPr/>
            </p:nvSpPr>
            <p:spPr bwMode="auto">
              <a:xfrm>
                <a:off x="1856" y="1000"/>
                <a:ext cx="389" cy="2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36" name="Rectangle 74"/>
              <p:cNvSpPr>
                <a:spLocks noChangeArrowheads="1"/>
              </p:cNvSpPr>
              <p:nvPr/>
            </p:nvSpPr>
            <p:spPr bwMode="auto">
              <a:xfrm>
                <a:off x="1840" y="1385"/>
                <a:ext cx="389" cy="2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37" name="Text Box 75"/>
              <p:cNvSpPr txBox="1">
                <a:spLocks noChangeArrowheads="1"/>
              </p:cNvSpPr>
              <p:nvPr/>
            </p:nvSpPr>
            <p:spPr bwMode="auto">
              <a:xfrm>
                <a:off x="1975" y="983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a</a:t>
                </a:r>
              </a:p>
            </p:txBody>
          </p:sp>
          <p:sp>
            <p:nvSpPr>
              <p:cNvPr id="76838" name="Text Box 76"/>
              <p:cNvSpPr txBox="1">
                <a:spLocks noChangeArrowheads="1"/>
              </p:cNvSpPr>
              <p:nvPr/>
            </p:nvSpPr>
            <p:spPr bwMode="auto">
              <a:xfrm>
                <a:off x="1930" y="1384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b</a:t>
                </a:r>
              </a:p>
            </p:txBody>
          </p:sp>
          <p:sp>
            <p:nvSpPr>
              <p:cNvPr id="76839" name="Line 77"/>
              <p:cNvSpPr>
                <a:spLocks noChangeShapeType="1"/>
              </p:cNvSpPr>
              <p:nvPr/>
            </p:nvSpPr>
            <p:spPr bwMode="auto">
              <a:xfrm>
                <a:off x="1589" y="1111"/>
                <a:ext cx="2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40" name="Text Box 78"/>
              <p:cNvSpPr txBox="1">
                <a:spLocks noChangeArrowheads="1"/>
              </p:cNvSpPr>
              <p:nvPr/>
            </p:nvSpPr>
            <p:spPr bwMode="auto">
              <a:xfrm>
                <a:off x="1397" y="92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p</a:t>
                </a:r>
              </a:p>
            </p:txBody>
          </p:sp>
          <p:sp>
            <p:nvSpPr>
              <p:cNvPr id="76841" name="Line 79"/>
              <p:cNvSpPr>
                <a:spLocks noChangeShapeType="1"/>
              </p:cNvSpPr>
              <p:nvPr/>
            </p:nvSpPr>
            <p:spPr bwMode="auto">
              <a:xfrm>
                <a:off x="1574" y="1507"/>
                <a:ext cx="2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42" name="Text Box 80"/>
              <p:cNvSpPr txBox="1">
                <a:spLocks noChangeArrowheads="1"/>
              </p:cNvSpPr>
              <p:nvPr/>
            </p:nvSpPr>
            <p:spPr bwMode="auto">
              <a:xfrm>
                <a:off x="1382" y="1324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q</a:t>
                </a:r>
              </a:p>
            </p:txBody>
          </p:sp>
        </p:grpSp>
        <p:sp>
          <p:nvSpPr>
            <p:cNvPr id="76831" name="Line 81"/>
            <p:cNvSpPr>
              <a:spLocks noChangeShapeType="1"/>
            </p:cNvSpPr>
            <p:nvPr/>
          </p:nvSpPr>
          <p:spPr bwMode="auto">
            <a:xfrm>
              <a:off x="3167" y="911"/>
              <a:ext cx="20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32" name="Text Box 82"/>
            <p:cNvSpPr txBox="1">
              <a:spLocks noChangeArrowheads="1"/>
            </p:cNvSpPr>
            <p:nvPr/>
          </p:nvSpPr>
          <p:spPr bwMode="auto">
            <a:xfrm>
              <a:off x="3009" y="728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r</a:t>
              </a:r>
            </a:p>
          </p:txBody>
        </p:sp>
        <p:sp>
          <p:nvSpPr>
            <p:cNvPr id="76833" name="Line 83"/>
            <p:cNvSpPr>
              <a:spLocks noChangeShapeType="1"/>
            </p:cNvSpPr>
            <p:nvPr/>
          </p:nvSpPr>
          <p:spPr bwMode="auto">
            <a:xfrm flipV="1">
              <a:off x="3145" y="1555"/>
              <a:ext cx="20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34" name="Text Box 84"/>
            <p:cNvSpPr txBox="1">
              <a:spLocks noChangeArrowheads="1"/>
            </p:cNvSpPr>
            <p:nvPr/>
          </p:nvSpPr>
          <p:spPr bwMode="auto">
            <a:xfrm>
              <a:off x="3009" y="1584"/>
              <a:ext cx="17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s</a:t>
              </a:r>
            </a:p>
          </p:txBody>
        </p:sp>
      </p:grpSp>
      <p:grpSp>
        <p:nvGrpSpPr>
          <p:cNvPr id="5" name="Group 85"/>
          <p:cNvGrpSpPr>
            <a:grpSpLocks/>
          </p:cNvGrpSpPr>
          <p:nvPr/>
        </p:nvGrpSpPr>
        <p:grpSpPr bwMode="auto">
          <a:xfrm>
            <a:off x="6804025" y="3416300"/>
            <a:ext cx="1370013" cy="1755775"/>
            <a:chOff x="2889" y="728"/>
            <a:chExt cx="863" cy="1106"/>
          </a:xfrm>
        </p:grpSpPr>
        <p:grpSp>
          <p:nvGrpSpPr>
            <p:cNvPr id="6" name="Group 86"/>
            <p:cNvGrpSpPr>
              <a:grpSpLocks/>
            </p:cNvGrpSpPr>
            <p:nvPr/>
          </p:nvGrpSpPr>
          <p:grpSpPr bwMode="auto">
            <a:xfrm>
              <a:off x="2889" y="947"/>
              <a:ext cx="863" cy="706"/>
              <a:chOff x="1382" y="928"/>
              <a:chExt cx="863" cy="706"/>
            </a:xfrm>
          </p:grpSpPr>
          <p:sp>
            <p:nvSpPr>
              <p:cNvPr id="76822" name="Rectangle 87"/>
              <p:cNvSpPr>
                <a:spLocks noChangeArrowheads="1"/>
              </p:cNvSpPr>
              <p:nvPr/>
            </p:nvSpPr>
            <p:spPr bwMode="auto">
              <a:xfrm>
                <a:off x="1856" y="1000"/>
                <a:ext cx="389" cy="2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23" name="Rectangle 88"/>
              <p:cNvSpPr>
                <a:spLocks noChangeArrowheads="1"/>
              </p:cNvSpPr>
              <p:nvPr/>
            </p:nvSpPr>
            <p:spPr bwMode="auto">
              <a:xfrm>
                <a:off x="1840" y="1385"/>
                <a:ext cx="389" cy="2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24" name="Text Box 89"/>
              <p:cNvSpPr txBox="1">
                <a:spLocks noChangeArrowheads="1"/>
              </p:cNvSpPr>
              <p:nvPr/>
            </p:nvSpPr>
            <p:spPr bwMode="auto">
              <a:xfrm>
                <a:off x="1975" y="983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a</a:t>
                </a:r>
              </a:p>
            </p:txBody>
          </p:sp>
          <p:sp>
            <p:nvSpPr>
              <p:cNvPr id="76825" name="Text Box 90"/>
              <p:cNvSpPr txBox="1">
                <a:spLocks noChangeArrowheads="1"/>
              </p:cNvSpPr>
              <p:nvPr/>
            </p:nvSpPr>
            <p:spPr bwMode="auto">
              <a:xfrm>
                <a:off x="1930" y="1384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b</a:t>
                </a:r>
              </a:p>
            </p:txBody>
          </p:sp>
          <p:sp>
            <p:nvSpPr>
              <p:cNvPr id="76826" name="Line 91"/>
              <p:cNvSpPr>
                <a:spLocks noChangeShapeType="1"/>
              </p:cNvSpPr>
              <p:nvPr/>
            </p:nvSpPr>
            <p:spPr bwMode="auto">
              <a:xfrm>
                <a:off x="1589" y="1111"/>
                <a:ext cx="2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27" name="Text Box 92"/>
              <p:cNvSpPr txBox="1">
                <a:spLocks noChangeArrowheads="1"/>
              </p:cNvSpPr>
              <p:nvPr/>
            </p:nvSpPr>
            <p:spPr bwMode="auto">
              <a:xfrm>
                <a:off x="1397" y="92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p</a:t>
                </a:r>
              </a:p>
            </p:txBody>
          </p:sp>
          <p:sp>
            <p:nvSpPr>
              <p:cNvPr id="76828" name="Line 93"/>
              <p:cNvSpPr>
                <a:spLocks noChangeShapeType="1"/>
              </p:cNvSpPr>
              <p:nvPr/>
            </p:nvSpPr>
            <p:spPr bwMode="auto">
              <a:xfrm>
                <a:off x="1574" y="1507"/>
                <a:ext cx="2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29" name="Text Box 94"/>
              <p:cNvSpPr txBox="1">
                <a:spLocks noChangeArrowheads="1"/>
              </p:cNvSpPr>
              <p:nvPr/>
            </p:nvSpPr>
            <p:spPr bwMode="auto">
              <a:xfrm>
                <a:off x="1382" y="1324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q</a:t>
                </a:r>
              </a:p>
            </p:txBody>
          </p:sp>
        </p:grpSp>
        <p:sp>
          <p:nvSpPr>
            <p:cNvPr id="76818" name="Line 95"/>
            <p:cNvSpPr>
              <a:spLocks noChangeShapeType="1"/>
            </p:cNvSpPr>
            <p:nvPr/>
          </p:nvSpPr>
          <p:spPr bwMode="auto">
            <a:xfrm>
              <a:off x="3167" y="911"/>
              <a:ext cx="20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9" name="Text Box 96"/>
            <p:cNvSpPr txBox="1">
              <a:spLocks noChangeArrowheads="1"/>
            </p:cNvSpPr>
            <p:nvPr/>
          </p:nvSpPr>
          <p:spPr bwMode="auto">
            <a:xfrm>
              <a:off x="3009" y="728"/>
              <a:ext cx="17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s</a:t>
              </a:r>
            </a:p>
          </p:txBody>
        </p:sp>
        <p:sp>
          <p:nvSpPr>
            <p:cNvPr id="76820" name="Line 97"/>
            <p:cNvSpPr>
              <a:spLocks noChangeShapeType="1"/>
            </p:cNvSpPr>
            <p:nvPr/>
          </p:nvSpPr>
          <p:spPr bwMode="auto">
            <a:xfrm flipV="1">
              <a:off x="3145" y="1555"/>
              <a:ext cx="20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1" name="Text Box 98"/>
            <p:cNvSpPr txBox="1">
              <a:spLocks noChangeArrowheads="1"/>
            </p:cNvSpPr>
            <p:nvPr/>
          </p:nvSpPr>
          <p:spPr bwMode="auto">
            <a:xfrm>
              <a:off x="3009" y="1584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r</a:t>
              </a:r>
            </a:p>
          </p:txBody>
        </p:sp>
      </p:grpSp>
      <p:grpSp>
        <p:nvGrpSpPr>
          <p:cNvPr id="7" name="Group 99"/>
          <p:cNvGrpSpPr>
            <a:grpSpLocks/>
          </p:cNvGrpSpPr>
          <p:nvPr/>
        </p:nvGrpSpPr>
        <p:grpSpPr bwMode="auto">
          <a:xfrm>
            <a:off x="6804025" y="5289550"/>
            <a:ext cx="1370013" cy="1120775"/>
            <a:chOff x="1382" y="928"/>
            <a:chExt cx="863" cy="706"/>
          </a:xfrm>
        </p:grpSpPr>
        <p:sp>
          <p:nvSpPr>
            <p:cNvPr id="76809" name="Rectangle 100"/>
            <p:cNvSpPr>
              <a:spLocks noChangeArrowheads="1"/>
            </p:cNvSpPr>
            <p:nvPr/>
          </p:nvSpPr>
          <p:spPr bwMode="auto">
            <a:xfrm>
              <a:off x="1856" y="1000"/>
              <a:ext cx="389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0" name="Rectangle 101"/>
            <p:cNvSpPr>
              <a:spLocks noChangeArrowheads="1"/>
            </p:cNvSpPr>
            <p:nvPr/>
          </p:nvSpPr>
          <p:spPr bwMode="auto">
            <a:xfrm>
              <a:off x="1840" y="1385"/>
              <a:ext cx="389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1" name="Text Box 102"/>
            <p:cNvSpPr txBox="1">
              <a:spLocks noChangeArrowheads="1"/>
            </p:cNvSpPr>
            <p:nvPr/>
          </p:nvSpPr>
          <p:spPr bwMode="auto">
            <a:xfrm>
              <a:off x="1975" y="983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a</a:t>
              </a:r>
            </a:p>
          </p:txBody>
        </p:sp>
        <p:sp>
          <p:nvSpPr>
            <p:cNvPr id="76812" name="Text Box 103"/>
            <p:cNvSpPr txBox="1">
              <a:spLocks noChangeArrowheads="1"/>
            </p:cNvSpPr>
            <p:nvPr/>
          </p:nvSpPr>
          <p:spPr bwMode="auto">
            <a:xfrm>
              <a:off x="1930" y="138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b</a:t>
              </a:r>
            </a:p>
          </p:txBody>
        </p:sp>
        <p:sp>
          <p:nvSpPr>
            <p:cNvPr id="76813" name="Line 104"/>
            <p:cNvSpPr>
              <a:spLocks noChangeShapeType="1"/>
            </p:cNvSpPr>
            <p:nvPr/>
          </p:nvSpPr>
          <p:spPr bwMode="auto">
            <a:xfrm>
              <a:off x="1589" y="1111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4" name="Text Box 105"/>
            <p:cNvSpPr txBox="1">
              <a:spLocks noChangeArrowheads="1"/>
            </p:cNvSpPr>
            <p:nvPr/>
          </p:nvSpPr>
          <p:spPr bwMode="auto">
            <a:xfrm>
              <a:off x="1397" y="92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p</a:t>
              </a:r>
            </a:p>
          </p:txBody>
        </p:sp>
        <p:sp>
          <p:nvSpPr>
            <p:cNvPr id="76815" name="Line 106"/>
            <p:cNvSpPr>
              <a:spLocks noChangeShapeType="1"/>
            </p:cNvSpPr>
            <p:nvPr/>
          </p:nvSpPr>
          <p:spPr bwMode="auto">
            <a:xfrm>
              <a:off x="1574" y="1507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6" name="Text Box 107"/>
            <p:cNvSpPr txBox="1">
              <a:spLocks noChangeArrowheads="1"/>
            </p:cNvSpPr>
            <p:nvPr/>
          </p:nvSpPr>
          <p:spPr bwMode="auto">
            <a:xfrm>
              <a:off x="1382" y="13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q</a:t>
              </a:r>
            </a:p>
          </p:txBody>
        </p:sp>
      </p:grpSp>
      <p:sp>
        <p:nvSpPr>
          <p:cNvPr id="183404" name="Text Box 108"/>
          <p:cNvSpPr txBox="1">
            <a:spLocks noChangeArrowheads="1"/>
          </p:cNvSpPr>
          <p:nvPr/>
        </p:nvSpPr>
        <p:spPr bwMode="auto">
          <a:xfrm>
            <a:off x="4757738" y="5821363"/>
            <a:ext cx="1449387" cy="4953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输出</a:t>
            </a:r>
            <a:r>
              <a:rPr lang="en-US" altLang="zh-CN"/>
              <a:t>:  1,2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83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404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3"/>
          <p:cNvSpPr txBox="1">
            <a:spLocks noChangeArrowheads="1"/>
          </p:cNvSpPr>
          <p:nvPr/>
        </p:nvSpPr>
        <p:spPr bwMode="auto">
          <a:xfrm>
            <a:off x="333375" y="292100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例  一级指针与二级指针</a:t>
            </a:r>
          </a:p>
        </p:txBody>
      </p:sp>
      <p:sp>
        <p:nvSpPr>
          <p:cNvPr id="165995" name="Text Box 107"/>
          <p:cNvSpPr txBox="1">
            <a:spLocks noChangeArrowheads="1"/>
          </p:cNvSpPr>
          <p:nvPr/>
        </p:nvSpPr>
        <p:spPr bwMode="auto">
          <a:xfrm>
            <a:off x="874713" y="873125"/>
            <a:ext cx="3546475" cy="5607050"/>
          </a:xfrm>
          <a:prstGeom prst="rect">
            <a:avLst/>
          </a:prstGeom>
          <a:solidFill>
            <a:schemeClr val="bg1"/>
          </a:solidFill>
          <a:ln w="38100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/>
              <a:t>#include &lt;stdio.h&gt;</a:t>
            </a:r>
          </a:p>
          <a:p>
            <a:r>
              <a:rPr lang="en-US" altLang="zh-CN">
                <a:solidFill>
                  <a:schemeClr val="accent2"/>
                </a:solidFill>
              </a:rPr>
              <a:t>void swap(int **r,int **s)</a:t>
            </a:r>
            <a:endParaRPr lang="en-US" altLang="zh-CN"/>
          </a:p>
          <a:p>
            <a:r>
              <a:rPr lang="en-US" altLang="zh-CN"/>
              <a:t>{   int *t;</a:t>
            </a:r>
          </a:p>
          <a:p>
            <a:r>
              <a:rPr lang="en-US" altLang="zh-CN"/>
              <a:t>    t=*r;</a:t>
            </a:r>
          </a:p>
          <a:p>
            <a:r>
              <a:rPr lang="en-US" altLang="zh-CN"/>
              <a:t>    *r=*s;</a:t>
            </a:r>
          </a:p>
          <a:p>
            <a:r>
              <a:rPr lang="en-US" altLang="zh-CN"/>
              <a:t>    *s=t;</a:t>
            </a:r>
          </a:p>
          <a:p>
            <a:r>
              <a:rPr lang="en-US" altLang="zh-CN"/>
              <a:t>}</a:t>
            </a:r>
          </a:p>
          <a:p>
            <a:endParaRPr lang="en-US" altLang="zh-CN"/>
          </a:p>
          <a:p>
            <a:r>
              <a:rPr lang="en-US" altLang="zh-CN"/>
              <a:t>main()</a:t>
            </a:r>
          </a:p>
          <a:p>
            <a:r>
              <a:rPr lang="en-US" altLang="zh-CN"/>
              <a:t>{  int a=1,b=2,*p,*q;</a:t>
            </a:r>
          </a:p>
          <a:p>
            <a:r>
              <a:rPr lang="en-US" altLang="zh-CN"/>
              <a:t>   p=&amp;a;</a:t>
            </a:r>
          </a:p>
          <a:p>
            <a:r>
              <a:rPr lang="en-US" altLang="zh-CN"/>
              <a:t>   q=&amp;b;</a:t>
            </a:r>
          </a:p>
          <a:p>
            <a:r>
              <a:rPr lang="en-US" altLang="zh-CN"/>
              <a:t>   </a:t>
            </a:r>
            <a:r>
              <a:rPr lang="en-US" altLang="zh-CN">
                <a:solidFill>
                  <a:srgbClr val="0000FF"/>
                </a:solidFill>
              </a:rPr>
              <a:t>swap(&amp;p,&amp;q);</a:t>
            </a:r>
            <a:endParaRPr lang="en-US" altLang="zh-CN"/>
          </a:p>
          <a:p>
            <a:r>
              <a:rPr lang="en-US" altLang="zh-CN"/>
              <a:t>   printf("%d,%d\n",*p,*q);</a:t>
            </a:r>
          </a:p>
          <a:p>
            <a:r>
              <a:rPr lang="en-US" altLang="zh-CN"/>
              <a:t>}</a:t>
            </a:r>
          </a:p>
        </p:txBody>
      </p:sp>
      <p:grpSp>
        <p:nvGrpSpPr>
          <p:cNvPr id="2" name="Group 108"/>
          <p:cNvGrpSpPr>
            <a:grpSpLocks/>
          </p:cNvGrpSpPr>
          <p:nvPr/>
        </p:nvGrpSpPr>
        <p:grpSpPr bwMode="auto">
          <a:xfrm>
            <a:off x="4927600" y="1279525"/>
            <a:ext cx="4216400" cy="4625975"/>
            <a:chOff x="3104" y="806"/>
            <a:chExt cx="2656" cy="2914"/>
          </a:xfrm>
        </p:grpSpPr>
        <p:sp>
          <p:nvSpPr>
            <p:cNvPr id="77850" name="Text Box 109"/>
            <p:cNvSpPr txBox="1">
              <a:spLocks noChangeArrowheads="1"/>
            </p:cNvSpPr>
            <p:nvPr/>
          </p:nvSpPr>
          <p:spPr bwMode="auto">
            <a:xfrm>
              <a:off x="3283" y="2590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endParaRPr lang="zh-CN" altLang="zh-CN" sz="2000"/>
            </a:p>
          </p:txBody>
        </p:sp>
        <p:sp>
          <p:nvSpPr>
            <p:cNvPr id="77851" name="Freeform 110"/>
            <p:cNvSpPr>
              <a:spLocks/>
            </p:cNvSpPr>
            <p:nvPr/>
          </p:nvSpPr>
          <p:spPr bwMode="auto">
            <a:xfrm>
              <a:off x="3530" y="3364"/>
              <a:ext cx="1211" cy="356"/>
            </a:xfrm>
            <a:custGeom>
              <a:avLst/>
              <a:gdLst>
                <a:gd name="T0" fmla="*/ 0 w 1211"/>
                <a:gd name="T1" fmla="*/ 127 h 456"/>
                <a:gd name="T2" fmla="*/ 500 w 1211"/>
                <a:gd name="T3" fmla="*/ 32 h 456"/>
                <a:gd name="T4" fmla="*/ 1089 w 1211"/>
                <a:gd name="T5" fmla="*/ 319 h 456"/>
                <a:gd name="T6" fmla="*/ 1211 w 1211"/>
                <a:gd name="T7" fmla="*/ 258 h 4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2" name="Freeform 111"/>
            <p:cNvSpPr>
              <a:spLocks/>
            </p:cNvSpPr>
            <p:nvPr/>
          </p:nvSpPr>
          <p:spPr bwMode="auto">
            <a:xfrm>
              <a:off x="3531" y="3018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3" name="Rectangle 112"/>
            <p:cNvSpPr>
              <a:spLocks noChangeArrowheads="1"/>
            </p:cNvSpPr>
            <p:nvPr/>
          </p:nvSpPr>
          <p:spPr bwMode="auto">
            <a:xfrm>
              <a:off x="3530" y="806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77854" name="Line 113"/>
            <p:cNvSpPr>
              <a:spLocks noChangeShapeType="1"/>
            </p:cNvSpPr>
            <p:nvPr/>
          </p:nvSpPr>
          <p:spPr bwMode="auto">
            <a:xfrm>
              <a:off x="3542" y="124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5" name="Line 114"/>
            <p:cNvSpPr>
              <a:spLocks noChangeShapeType="1"/>
            </p:cNvSpPr>
            <p:nvPr/>
          </p:nvSpPr>
          <p:spPr bwMode="auto">
            <a:xfrm>
              <a:off x="3542" y="1500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6" name="Line 115"/>
            <p:cNvSpPr>
              <a:spLocks noChangeShapeType="1"/>
            </p:cNvSpPr>
            <p:nvPr/>
          </p:nvSpPr>
          <p:spPr bwMode="auto">
            <a:xfrm>
              <a:off x="3542" y="1733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7" name="Line 116"/>
            <p:cNvSpPr>
              <a:spLocks noChangeShapeType="1"/>
            </p:cNvSpPr>
            <p:nvPr/>
          </p:nvSpPr>
          <p:spPr bwMode="auto">
            <a:xfrm>
              <a:off x="3542" y="19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8" name="Line 117"/>
            <p:cNvSpPr>
              <a:spLocks noChangeShapeType="1"/>
            </p:cNvSpPr>
            <p:nvPr/>
          </p:nvSpPr>
          <p:spPr bwMode="auto">
            <a:xfrm>
              <a:off x="3530" y="224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9" name="Line 118"/>
            <p:cNvSpPr>
              <a:spLocks noChangeShapeType="1"/>
            </p:cNvSpPr>
            <p:nvPr/>
          </p:nvSpPr>
          <p:spPr bwMode="auto">
            <a:xfrm>
              <a:off x="3542" y="27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60" name="Line 119"/>
            <p:cNvSpPr>
              <a:spLocks noChangeShapeType="1"/>
            </p:cNvSpPr>
            <p:nvPr/>
          </p:nvSpPr>
          <p:spPr bwMode="auto">
            <a:xfrm>
              <a:off x="3530" y="3027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61" name="Line 120"/>
            <p:cNvSpPr>
              <a:spLocks noChangeShapeType="1"/>
            </p:cNvSpPr>
            <p:nvPr/>
          </p:nvSpPr>
          <p:spPr bwMode="auto">
            <a:xfrm>
              <a:off x="4741" y="3027"/>
              <a:ext cx="1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62" name="Line 121"/>
            <p:cNvSpPr>
              <a:spLocks noChangeShapeType="1"/>
            </p:cNvSpPr>
            <p:nvPr/>
          </p:nvSpPr>
          <p:spPr bwMode="auto">
            <a:xfrm>
              <a:off x="3542" y="25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122"/>
            <p:cNvGrpSpPr>
              <a:grpSpLocks/>
            </p:cNvGrpSpPr>
            <p:nvPr/>
          </p:nvGrpSpPr>
          <p:grpSpPr bwMode="auto">
            <a:xfrm>
              <a:off x="3104" y="1134"/>
              <a:ext cx="472" cy="1464"/>
              <a:chOff x="3156" y="1134"/>
              <a:chExt cx="472" cy="1464"/>
            </a:xfrm>
          </p:grpSpPr>
          <p:sp>
            <p:nvSpPr>
              <p:cNvPr id="77899" name="Text Box 123"/>
              <p:cNvSpPr txBox="1">
                <a:spLocks noChangeArrowheads="1"/>
              </p:cNvSpPr>
              <p:nvPr/>
            </p:nvSpPr>
            <p:spPr bwMode="auto">
              <a:xfrm>
                <a:off x="3174" y="1134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2000</a:t>
                </a:r>
              </a:p>
            </p:txBody>
          </p:sp>
          <p:sp>
            <p:nvSpPr>
              <p:cNvPr id="77900" name="Text Box 124"/>
              <p:cNvSpPr txBox="1">
                <a:spLocks noChangeArrowheads="1"/>
              </p:cNvSpPr>
              <p:nvPr/>
            </p:nvSpPr>
            <p:spPr bwMode="auto">
              <a:xfrm>
                <a:off x="3175" y="2105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2008</a:t>
                </a:r>
                <a:endParaRPr lang="en-US" altLang="zh-CN" sz="2000">
                  <a:solidFill>
                    <a:srgbClr val="336600"/>
                  </a:solidFill>
                </a:endParaRPr>
              </a:p>
            </p:txBody>
          </p:sp>
          <p:sp>
            <p:nvSpPr>
              <p:cNvPr id="77901" name="Text Box 125"/>
              <p:cNvSpPr txBox="1">
                <a:spLocks noChangeArrowheads="1"/>
              </p:cNvSpPr>
              <p:nvPr/>
            </p:nvSpPr>
            <p:spPr bwMode="auto">
              <a:xfrm>
                <a:off x="3156" y="2348"/>
                <a:ext cx="47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200A</a:t>
                </a:r>
              </a:p>
            </p:txBody>
          </p:sp>
          <p:sp>
            <p:nvSpPr>
              <p:cNvPr id="77902" name="Text Box 126"/>
              <p:cNvSpPr txBox="1">
                <a:spLocks noChangeArrowheads="1"/>
              </p:cNvSpPr>
              <p:nvPr/>
            </p:nvSpPr>
            <p:spPr bwMode="auto">
              <a:xfrm>
                <a:off x="3174" y="1377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2002</a:t>
                </a:r>
              </a:p>
            </p:txBody>
          </p:sp>
          <p:sp>
            <p:nvSpPr>
              <p:cNvPr id="77903" name="Text Box 127"/>
              <p:cNvSpPr txBox="1">
                <a:spLocks noChangeArrowheads="1"/>
              </p:cNvSpPr>
              <p:nvPr/>
            </p:nvSpPr>
            <p:spPr bwMode="auto">
              <a:xfrm>
                <a:off x="3174" y="1620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2004</a:t>
                </a:r>
              </a:p>
            </p:txBody>
          </p:sp>
          <p:sp>
            <p:nvSpPr>
              <p:cNvPr id="77904" name="Text Box 128"/>
              <p:cNvSpPr txBox="1">
                <a:spLocks noChangeArrowheads="1"/>
              </p:cNvSpPr>
              <p:nvPr/>
            </p:nvSpPr>
            <p:spPr bwMode="auto">
              <a:xfrm>
                <a:off x="3174" y="1862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2006</a:t>
                </a:r>
              </a:p>
            </p:txBody>
          </p:sp>
        </p:grpSp>
        <p:sp>
          <p:nvSpPr>
            <p:cNvPr id="77864" name="Line 129"/>
            <p:cNvSpPr>
              <a:spLocks noChangeShapeType="1"/>
            </p:cNvSpPr>
            <p:nvPr/>
          </p:nvSpPr>
          <p:spPr bwMode="auto">
            <a:xfrm>
              <a:off x="3545" y="1380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865" name="Line 130"/>
            <p:cNvSpPr>
              <a:spLocks noChangeShapeType="1"/>
            </p:cNvSpPr>
            <p:nvPr/>
          </p:nvSpPr>
          <p:spPr bwMode="auto">
            <a:xfrm>
              <a:off x="3545" y="1896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866" name="Line 131"/>
            <p:cNvSpPr>
              <a:spLocks noChangeShapeType="1"/>
            </p:cNvSpPr>
            <p:nvPr/>
          </p:nvSpPr>
          <p:spPr bwMode="auto">
            <a:xfrm>
              <a:off x="3545" y="2154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867" name="Line 132"/>
            <p:cNvSpPr>
              <a:spLocks noChangeShapeType="1"/>
            </p:cNvSpPr>
            <p:nvPr/>
          </p:nvSpPr>
          <p:spPr bwMode="auto">
            <a:xfrm>
              <a:off x="3545" y="2412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868" name="Line 133"/>
            <p:cNvSpPr>
              <a:spLocks noChangeShapeType="1"/>
            </p:cNvSpPr>
            <p:nvPr/>
          </p:nvSpPr>
          <p:spPr bwMode="auto">
            <a:xfrm>
              <a:off x="3545" y="2670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869" name="Line 134"/>
            <p:cNvSpPr>
              <a:spLocks noChangeShapeType="1"/>
            </p:cNvSpPr>
            <p:nvPr/>
          </p:nvSpPr>
          <p:spPr bwMode="auto">
            <a:xfrm>
              <a:off x="3545" y="2928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870" name="Line 135"/>
            <p:cNvSpPr>
              <a:spLocks noChangeShapeType="1"/>
            </p:cNvSpPr>
            <p:nvPr/>
          </p:nvSpPr>
          <p:spPr bwMode="auto">
            <a:xfrm>
              <a:off x="3545" y="1638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" name="Group 136"/>
            <p:cNvGrpSpPr>
              <a:grpSpLocks/>
            </p:cNvGrpSpPr>
            <p:nvPr/>
          </p:nvGrpSpPr>
          <p:grpSpPr bwMode="auto">
            <a:xfrm>
              <a:off x="4673" y="1368"/>
              <a:ext cx="60" cy="1548"/>
              <a:chOff x="3960" y="1560"/>
              <a:chExt cx="60" cy="1548"/>
            </a:xfrm>
          </p:grpSpPr>
          <p:sp>
            <p:nvSpPr>
              <p:cNvPr id="77892" name="Line 137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893" name="Line 138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894" name="Line 139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895" name="Line 140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896" name="Line 141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897" name="Line 142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898" name="Line 143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7872" name="Text Box 144"/>
            <p:cNvSpPr txBox="1">
              <a:spLocks noChangeArrowheads="1"/>
            </p:cNvSpPr>
            <p:nvPr/>
          </p:nvSpPr>
          <p:spPr bwMode="auto">
            <a:xfrm>
              <a:off x="4027" y="12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77873" name="Text Box 145"/>
            <p:cNvSpPr txBox="1">
              <a:spLocks noChangeArrowheads="1"/>
            </p:cNvSpPr>
            <p:nvPr/>
          </p:nvSpPr>
          <p:spPr bwMode="auto">
            <a:xfrm>
              <a:off x="4039" y="149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FF3300"/>
                  </a:solidFill>
                </a:rPr>
                <a:t>2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grpSp>
          <p:nvGrpSpPr>
            <p:cNvPr id="5" name="Group 146"/>
            <p:cNvGrpSpPr>
              <a:grpSpLocks/>
            </p:cNvGrpSpPr>
            <p:nvPr/>
          </p:nvGrpSpPr>
          <p:grpSpPr bwMode="auto">
            <a:xfrm>
              <a:off x="4731" y="1125"/>
              <a:ext cx="689" cy="250"/>
              <a:chOff x="4402" y="1437"/>
              <a:chExt cx="689" cy="250"/>
            </a:xfrm>
          </p:grpSpPr>
          <p:sp>
            <p:nvSpPr>
              <p:cNvPr id="77890" name="Line 147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1" name="Text Box 148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50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/>
                  <a:t>变量</a:t>
                </a:r>
                <a:r>
                  <a:rPr lang="en-US" altLang="zh-CN" sz="2000"/>
                  <a:t>a</a:t>
                </a:r>
              </a:p>
            </p:txBody>
          </p:sp>
        </p:grpSp>
        <p:grpSp>
          <p:nvGrpSpPr>
            <p:cNvPr id="6" name="Group 149"/>
            <p:cNvGrpSpPr>
              <a:grpSpLocks/>
            </p:cNvGrpSpPr>
            <p:nvPr/>
          </p:nvGrpSpPr>
          <p:grpSpPr bwMode="auto">
            <a:xfrm>
              <a:off x="4731" y="1334"/>
              <a:ext cx="709" cy="288"/>
              <a:chOff x="4426" y="1886"/>
              <a:chExt cx="709" cy="288"/>
            </a:xfrm>
          </p:grpSpPr>
          <p:sp>
            <p:nvSpPr>
              <p:cNvPr id="77888" name="Line 150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9" name="Text Box 151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6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 </a:t>
                </a:r>
                <a:r>
                  <a:rPr lang="zh-CN" altLang="en-US" sz="2000"/>
                  <a:t>变量</a:t>
                </a:r>
                <a:r>
                  <a:rPr lang="en-US" altLang="zh-CN"/>
                  <a:t>b</a:t>
                </a:r>
                <a:endParaRPr lang="en-US" altLang="zh-CN" sz="2000"/>
              </a:p>
            </p:txBody>
          </p:sp>
        </p:grpSp>
        <p:sp>
          <p:nvSpPr>
            <p:cNvPr id="77876" name="Text Box 152"/>
            <p:cNvSpPr txBox="1">
              <a:spLocks noChangeArrowheads="1"/>
            </p:cNvSpPr>
            <p:nvPr/>
          </p:nvSpPr>
          <p:spPr bwMode="auto">
            <a:xfrm>
              <a:off x="3851" y="978"/>
              <a:ext cx="5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3300"/>
                  </a:solidFill>
                </a:rPr>
                <a:t>(main)</a:t>
              </a:r>
              <a:endParaRPr lang="en-US" altLang="zh-CN" sz="2000">
                <a:solidFill>
                  <a:schemeClr val="accent2"/>
                </a:solidFill>
              </a:endParaRPr>
            </a:p>
          </p:txBody>
        </p:sp>
        <p:grpSp>
          <p:nvGrpSpPr>
            <p:cNvPr id="7" name="Group 153"/>
            <p:cNvGrpSpPr>
              <a:grpSpLocks/>
            </p:cNvGrpSpPr>
            <p:nvPr/>
          </p:nvGrpSpPr>
          <p:grpSpPr bwMode="auto">
            <a:xfrm>
              <a:off x="4731" y="1574"/>
              <a:ext cx="1029" cy="288"/>
              <a:chOff x="4426" y="1886"/>
              <a:chExt cx="1029" cy="288"/>
            </a:xfrm>
          </p:grpSpPr>
          <p:sp>
            <p:nvSpPr>
              <p:cNvPr id="77886" name="Line 154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7" name="Text Box 155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9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 </a:t>
                </a:r>
                <a:r>
                  <a:rPr lang="zh-CN" altLang="en-US" sz="2000"/>
                  <a:t>指针变量</a:t>
                </a:r>
                <a:r>
                  <a:rPr lang="en-US" altLang="zh-CN"/>
                  <a:t>p</a:t>
                </a:r>
                <a:endParaRPr lang="en-US" altLang="zh-CN" sz="2000"/>
              </a:p>
            </p:txBody>
          </p:sp>
        </p:grpSp>
        <p:sp>
          <p:nvSpPr>
            <p:cNvPr id="77878" name="Text Box 156"/>
            <p:cNvSpPr txBox="1">
              <a:spLocks noChangeArrowheads="1"/>
            </p:cNvSpPr>
            <p:nvPr/>
          </p:nvSpPr>
          <p:spPr bwMode="auto">
            <a:xfrm>
              <a:off x="3911" y="1728"/>
              <a:ext cx="49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</a:rPr>
                <a:t>2000</a:t>
              </a:r>
            </a:p>
          </p:txBody>
        </p:sp>
        <p:grpSp>
          <p:nvGrpSpPr>
            <p:cNvPr id="8" name="Group 157"/>
            <p:cNvGrpSpPr>
              <a:grpSpLocks/>
            </p:cNvGrpSpPr>
            <p:nvPr/>
          </p:nvGrpSpPr>
          <p:grpSpPr bwMode="auto">
            <a:xfrm>
              <a:off x="4731" y="1838"/>
              <a:ext cx="1029" cy="288"/>
              <a:chOff x="4426" y="1886"/>
              <a:chExt cx="1029" cy="288"/>
            </a:xfrm>
          </p:grpSpPr>
          <p:sp>
            <p:nvSpPr>
              <p:cNvPr id="77884" name="Line 158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5" name="Text Box 159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9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 </a:t>
                </a:r>
                <a:r>
                  <a:rPr lang="zh-CN" altLang="en-US" sz="2000"/>
                  <a:t>指针变量</a:t>
                </a:r>
                <a:r>
                  <a:rPr lang="en-US" altLang="zh-CN"/>
                  <a:t>q</a:t>
                </a:r>
                <a:endParaRPr lang="en-US" altLang="zh-CN" sz="2000"/>
              </a:p>
            </p:txBody>
          </p:sp>
        </p:grpSp>
        <p:sp>
          <p:nvSpPr>
            <p:cNvPr id="77880" name="Text Box 160"/>
            <p:cNvSpPr txBox="1">
              <a:spLocks noChangeArrowheads="1"/>
            </p:cNvSpPr>
            <p:nvPr/>
          </p:nvSpPr>
          <p:spPr bwMode="auto">
            <a:xfrm>
              <a:off x="3911" y="1980"/>
              <a:ext cx="49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accent2"/>
                  </a:solidFill>
                </a:rPr>
                <a:t>2002</a:t>
              </a:r>
            </a:p>
          </p:txBody>
        </p:sp>
        <p:sp>
          <p:nvSpPr>
            <p:cNvPr id="77881" name="Line 161"/>
            <p:cNvSpPr>
              <a:spLocks noChangeShapeType="1"/>
            </p:cNvSpPr>
            <p:nvPr/>
          </p:nvSpPr>
          <p:spPr bwMode="auto">
            <a:xfrm>
              <a:off x="3530" y="326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82" name="Line 162"/>
            <p:cNvSpPr>
              <a:spLocks noChangeShapeType="1"/>
            </p:cNvSpPr>
            <p:nvPr/>
          </p:nvSpPr>
          <p:spPr bwMode="auto">
            <a:xfrm>
              <a:off x="3545" y="3156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883" name="Line 163"/>
            <p:cNvSpPr>
              <a:spLocks noChangeShapeType="1"/>
            </p:cNvSpPr>
            <p:nvPr/>
          </p:nvSpPr>
          <p:spPr bwMode="auto">
            <a:xfrm>
              <a:off x="4685" y="3144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" name="Group 164"/>
          <p:cNvGrpSpPr>
            <a:grpSpLocks/>
          </p:cNvGrpSpPr>
          <p:nvPr/>
        </p:nvGrpSpPr>
        <p:grpSpPr bwMode="auto">
          <a:xfrm>
            <a:off x="6223000" y="3962400"/>
            <a:ext cx="809625" cy="838200"/>
            <a:chOff x="3920" y="2496"/>
            <a:chExt cx="510" cy="528"/>
          </a:xfrm>
        </p:grpSpPr>
        <p:sp>
          <p:nvSpPr>
            <p:cNvPr id="77848" name="Text Box 165"/>
            <p:cNvSpPr txBox="1">
              <a:spLocks noChangeArrowheads="1"/>
            </p:cNvSpPr>
            <p:nvPr/>
          </p:nvSpPr>
          <p:spPr bwMode="auto">
            <a:xfrm>
              <a:off x="3920" y="2736"/>
              <a:ext cx="498" cy="288"/>
            </a:xfrm>
            <a:prstGeom prst="rect">
              <a:avLst/>
            </a:prstGeom>
            <a:solidFill>
              <a:srgbClr val="DDDDDD"/>
            </a:solidFill>
            <a:ln w="38100">
              <a:noFill/>
              <a:miter lim="800000"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  <a:ea typeface="隶书" pitchFamily="49" charset="-122"/>
                </a:rPr>
                <a:t>2006</a:t>
              </a:r>
              <a:endParaRPr lang="en-US" altLang="zh-CN">
                <a:ea typeface="隶书" pitchFamily="49" charset="-122"/>
              </a:endParaRPr>
            </a:p>
          </p:txBody>
        </p:sp>
        <p:sp>
          <p:nvSpPr>
            <p:cNvPr id="77849" name="Text Box 166"/>
            <p:cNvSpPr txBox="1">
              <a:spLocks noChangeArrowheads="1"/>
            </p:cNvSpPr>
            <p:nvPr/>
          </p:nvSpPr>
          <p:spPr bwMode="auto">
            <a:xfrm>
              <a:off x="3932" y="2496"/>
              <a:ext cx="498" cy="288"/>
            </a:xfrm>
            <a:prstGeom prst="rect">
              <a:avLst/>
            </a:prstGeom>
            <a:solidFill>
              <a:srgbClr val="DDDDDD"/>
            </a:solidFill>
            <a:ln w="38100">
              <a:noFill/>
              <a:miter lim="800000"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rgbClr val="0000FF"/>
                  </a:solidFill>
                  <a:ea typeface="隶书" pitchFamily="49" charset="-122"/>
                </a:rPr>
                <a:t>2004</a:t>
              </a:r>
              <a:endParaRPr lang="en-US" altLang="zh-CN">
                <a:ea typeface="隶书" pitchFamily="49" charset="-122"/>
              </a:endParaRPr>
            </a:p>
          </p:txBody>
        </p:sp>
      </p:grpSp>
      <p:grpSp>
        <p:nvGrpSpPr>
          <p:cNvPr id="10" name="Group 167"/>
          <p:cNvGrpSpPr>
            <a:grpSpLocks/>
          </p:cNvGrpSpPr>
          <p:nvPr/>
        </p:nvGrpSpPr>
        <p:grpSpPr bwMode="auto">
          <a:xfrm>
            <a:off x="3741738" y="2914650"/>
            <a:ext cx="1547812" cy="1676400"/>
            <a:chOff x="2357" y="1836"/>
            <a:chExt cx="975" cy="1056"/>
          </a:xfrm>
        </p:grpSpPr>
        <p:sp>
          <p:nvSpPr>
            <p:cNvPr id="77845" name="Freeform 168"/>
            <p:cNvSpPr>
              <a:spLocks/>
            </p:cNvSpPr>
            <p:nvPr/>
          </p:nvSpPr>
          <p:spPr bwMode="auto">
            <a:xfrm>
              <a:off x="2927" y="1836"/>
              <a:ext cx="378" cy="828"/>
            </a:xfrm>
            <a:custGeom>
              <a:avLst/>
              <a:gdLst>
                <a:gd name="T0" fmla="*/ 287 w 150"/>
                <a:gd name="T1" fmla="*/ 0 h 744"/>
                <a:gd name="T2" fmla="*/ 15 w 150"/>
                <a:gd name="T3" fmla="*/ 347 h 744"/>
                <a:gd name="T4" fmla="*/ 378 w 150"/>
                <a:gd name="T5" fmla="*/ 828 h 7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ap="flat" cmpd="sng">
              <a:solidFill>
                <a:srgbClr val="3399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846" name="Freeform 169"/>
            <p:cNvSpPr>
              <a:spLocks/>
            </p:cNvSpPr>
            <p:nvPr/>
          </p:nvSpPr>
          <p:spPr bwMode="auto">
            <a:xfrm>
              <a:off x="2862" y="2052"/>
              <a:ext cx="470" cy="840"/>
            </a:xfrm>
            <a:custGeom>
              <a:avLst/>
              <a:gdLst>
                <a:gd name="T0" fmla="*/ 470 w 182"/>
                <a:gd name="T1" fmla="*/ 0 h 756"/>
                <a:gd name="T2" fmla="*/ 5 w 182"/>
                <a:gd name="T3" fmla="*/ 520 h 756"/>
                <a:gd name="T4" fmla="*/ 439 w 182"/>
                <a:gd name="T5" fmla="*/ 840 h 7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847" name="Text Box 170"/>
            <p:cNvSpPr txBox="1">
              <a:spLocks noChangeArrowheads="1"/>
            </p:cNvSpPr>
            <p:nvPr/>
          </p:nvSpPr>
          <p:spPr bwMode="auto">
            <a:xfrm>
              <a:off x="2357" y="2148"/>
              <a:ext cx="627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rgbClr val="0000FF"/>
                  </a:solidFill>
                  <a:ea typeface="隶书" pitchFamily="49" charset="-122"/>
                </a:rPr>
                <a:t>COPY</a:t>
              </a:r>
              <a:endParaRPr lang="en-US" altLang="zh-CN">
                <a:ea typeface="隶书" pitchFamily="49" charset="-122"/>
              </a:endParaRPr>
            </a:p>
          </p:txBody>
        </p:sp>
      </p:grpSp>
      <p:grpSp>
        <p:nvGrpSpPr>
          <p:cNvPr id="11" name="Group 171"/>
          <p:cNvGrpSpPr>
            <a:grpSpLocks/>
          </p:cNvGrpSpPr>
          <p:nvPr/>
        </p:nvGrpSpPr>
        <p:grpSpPr bwMode="auto">
          <a:xfrm>
            <a:off x="6245225" y="3648075"/>
            <a:ext cx="2933700" cy="1354138"/>
            <a:chOff x="3934" y="2298"/>
            <a:chExt cx="1848" cy="853"/>
          </a:xfrm>
        </p:grpSpPr>
        <p:grpSp>
          <p:nvGrpSpPr>
            <p:cNvPr id="12" name="Group 172"/>
            <p:cNvGrpSpPr>
              <a:grpSpLocks/>
            </p:cNvGrpSpPr>
            <p:nvPr/>
          </p:nvGrpSpPr>
          <p:grpSpPr bwMode="auto">
            <a:xfrm>
              <a:off x="4747" y="2637"/>
              <a:ext cx="1035" cy="250"/>
              <a:chOff x="4426" y="1917"/>
              <a:chExt cx="1035" cy="250"/>
            </a:xfrm>
          </p:grpSpPr>
          <p:sp>
            <p:nvSpPr>
              <p:cNvPr id="77843" name="Line 173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44" name="Text Box 174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9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  </a:t>
                </a:r>
                <a:r>
                  <a:rPr lang="zh-CN" altLang="en-US" sz="2000"/>
                  <a:t>二级指针</a:t>
                </a:r>
                <a:r>
                  <a:rPr lang="en-US" altLang="zh-CN" sz="2000"/>
                  <a:t>s</a:t>
                </a:r>
              </a:p>
            </p:txBody>
          </p:sp>
        </p:grpSp>
        <p:grpSp>
          <p:nvGrpSpPr>
            <p:cNvPr id="13" name="Group 175"/>
            <p:cNvGrpSpPr>
              <a:grpSpLocks/>
            </p:cNvGrpSpPr>
            <p:nvPr/>
          </p:nvGrpSpPr>
          <p:grpSpPr bwMode="auto">
            <a:xfrm>
              <a:off x="4747" y="2385"/>
              <a:ext cx="986" cy="250"/>
              <a:chOff x="4426" y="1917"/>
              <a:chExt cx="986" cy="250"/>
            </a:xfrm>
          </p:grpSpPr>
          <p:sp>
            <p:nvSpPr>
              <p:cNvPr id="77841" name="Line 176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42" name="Text Box 177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88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 </a:t>
                </a:r>
                <a:r>
                  <a:rPr lang="zh-CN" altLang="en-US" sz="2000"/>
                  <a:t>二级指针</a:t>
                </a:r>
                <a:r>
                  <a:rPr lang="en-US" altLang="zh-CN" sz="2000"/>
                  <a:t>r</a:t>
                </a:r>
              </a:p>
            </p:txBody>
          </p:sp>
        </p:grpSp>
        <p:sp>
          <p:nvSpPr>
            <p:cNvPr id="77837" name="Text Box 178"/>
            <p:cNvSpPr txBox="1">
              <a:spLocks noChangeArrowheads="1"/>
            </p:cNvSpPr>
            <p:nvPr/>
          </p:nvSpPr>
          <p:spPr bwMode="auto">
            <a:xfrm>
              <a:off x="3934" y="2298"/>
              <a:ext cx="5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6600"/>
                  </a:solidFill>
                </a:rPr>
                <a:t>(swap)</a:t>
              </a:r>
              <a:endParaRPr lang="en-US" altLang="zh-CN" sz="2000">
                <a:solidFill>
                  <a:schemeClr val="accent2"/>
                </a:solidFill>
              </a:endParaRPr>
            </a:p>
          </p:txBody>
        </p:sp>
        <p:grpSp>
          <p:nvGrpSpPr>
            <p:cNvPr id="14" name="Group 179"/>
            <p:cNvGrpSpPr>
              <a:grpSpLocks/>
            </p:cNvGrpSpPr>
            <p:nvPr/>
          </p:nvGrpSpPr>
          <p:grpSpPr bwMode="auto">
            <a:xfrm>
              <a:off x="4765" y="2901"/>
              <a:ext cx="977" cy="250"/>
              <a:chOff x="4426" y="1917"/>
              <a:chExt cx="977" cy="250"/>
            </a:xfrm>
          </p:grpSpPr>
          <p:sp>
            <p:nvSpPr>
              <p:cNvPr id="77839" name="Line 180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40" name="Text Box 181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8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 </a:t>
                </a:r>
                <a:r>
                  <a:rPr lang="zh-CN" altLang="en-US" sz="2000"/>
                  <a:t>指针变量</a:t>
                </a:r>
                <a:r>
                  <a:rPr lang="en-US" altLang="zh-CN" sz="2000"/>
                  <a:t>t</a:t>
                </a:r>
              </a:p>
            </p:txBody>
          </p:sp>
        </p:grpSp>
      </p:grpSp>
      <p:sp>
        <p:nvSpPr>
          <p:cNvPr id="166070" name="Text Box 182"/>
          <p:cNvSpPr txBox="1">
            <a:spLocks noChangeArrowheads="1"/>
          </p:cNvSpPr>
          <p:nvPr/>
        </p:nvSpPr>
        <p:spPr bwMode="auto">
          <a:xfrm>
            <a:off x="6197600" y="3108325"/>
            <a:ext cx="793750" cy="45720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2000</a:t>
            </a:r>
          </a:p>
        </p:txBody>
      </p:sp>
      <p:sp>
        <p:nvSpPr>
          <p:cNvPr id="166071" name="Text Box 183"/>
          <p:cNvSpPr txBox="1">
            <a:spLocks noChangeArrowheads="1"/>
          </p:cNvSpPr>
          <p:nvPr/>
        </p:nvSpPr>
        <p:spPr bwMode="auto">
          <a:xfrm>
            <a:off x="6194425" y="2727325"/>
            <a:ext cx="793750" cy="45720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2002</a:t>
            </a:r>
          </a:p>
        </p:txBody>
      </p:sp>
      <p:sp>
        <p:nvSpPr>
          <p:cNvPr id="166072" name="Text Box 184"/>
          <p:cNvSpPr txBox="1">
            <a:spLocks noChangeArrowheads="1"/>
          </p:cNvSpPr>
          <p:nvPr/>
        </p:nvSpPr>
        <p:spPr bwMode="auto">
          <a:xfrm>
            <a:off x="6194425" y="4784725"/>
            <a:ext cx="793750" cy="45720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2000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59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660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660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660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95" grpId="0" animBg="1" autoUpdateAnimBg="0"/>
      <p:bldP spid="166070" grpId="0" animBg="1" autoUpdateAnimBg="0"/>
      <p:bldP spid="166071" grpId="0" animBg="1" autoUpdateAnimBg="0"/>
      <p:bldP spid="166072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3"/>
          <p:cNvSpPr txBox="1">
            <a:spLocks noChangeArrowheads="1"/>
          </p:cNvSpPr>
          <p:nvPr/>
        </p:nvSpPr>
        <p:spPr bwMode="auto">
          <a:xfrm>
            <a:off x="298450" y="292100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例  一级指针与二级指针</a:t>
            </a:r>
          </a:p>
        </p:txBody>
      </p:sp>
      <p:sp>
        <p:nvSpPr>
          <p:cNvPr id="78851" name="Text Box 5"/>
          <p:cNvSpPr txBox="1">
            <a:spLocks noChangeArrowheads="1"/>
          </p:cNvSpPr>
          <p:nvPr/>
        </p:nvSpPr>
        <p:spPr bwMode="auto">
          <a:xfrm>
            <a:off x="839788" y="873125"/>
            <a:ext cx="3546475" cy="5607050"/>
          </a:xfrm>
          <a:prstGeom prst="rect">
            <a:avLst/>
          </a:prstGeom>
          <a:solidFill>
            <a:schemeClr val="bg1"/>
          </a:solidFill>
          <a:ln w="38100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/>
              <a:t>#include &lt;stdio.h&gt;</a:t>
            </a:r>
          </a:p>
          <a:p>
            <a:r>
              <a:rPr lang="en-US" altLang="zh-CN">
                <a:solidFill>
                  <a:schemeClr val="accent2"/>
                </a:solidFill>
              </a:rPr>
              <a:t>void swap(int **r,int **s)</a:t>
            </a:r>
            <a:endParaRPr lang="en-US" altLang="zh-CN"/>
          </a:p>
          <a:p>
            <a:r>
              <a:rPr lang="en-US" altLang="zh-CN"/>
              <a:t>{   int *t;</a:t>
            </a:r>
          </a:p>
          <a:p>
            <a:r>
              <a:rPr lang="en-US" altLang="zh-CN"/>
              <a:t>    t=*r;</a:t>
            </a:r>
          </a:p>
          <a:p>
            <a:r>
              <a:rPr lang="en-US" altLang="zh-CN"/>
              <a:t>    *r=*s;</a:t>
            </a:r>
          </a:p>
          <a:p>
            <a:r>
              <a:rPr lang="en-US" altLang="zh-CN"/>
              <a:t>    *s=t;</a:t>
            </a:r>
          </a:p>
          <a:p>
            <a:r>
              <a:rPr lang="en-US" altLang="zh-CN"/>
              <a:t>}</a:t>
            </a:r>
          </a:p>
          <a:p>
            <a:endParaRPr lang="en-US" altLang="zh-CN"/>
          </a:p>
          <a:p>
            <a:r>
              <a:rPr lang="en-US" altLang="zh-CN"/>
              <a:t>main()</a:t>
            </a:r>
          </a:p>
          <a:p>
            <a:r>
              <a:rPr lang="en-US" altLang="zh-CN"/>
              <a:t>{  int a=1,b=2,*p,*q;</a:t>
            </a:r>
          </a:p>
          <a:p>
            <a:r>
              <a:rPr lang="en-US" altLang="zh-CN"/>
              <a:t>   p=&amp;a;</a:t>
            </a:r>
          </a:p>
          <a:p>
            <a:r>
              <a:rPr lang="en-US" altLang="zh-CN"/>
              <a:t>   q=&amp;b;</a:t>
            </a:r>
          </a:p>
          <a:p>
            <a:r>
              <a:rPr lang="en-US" altLang="zh-CN"/>
              <a:t>   </a:t>
            </a:r>
            <a:r>
              <a:rPr lang="en-US" altLang="zh-CN">
                <a:solidFill>
                  <a:srgbClr val="0000FF"/>
                </a:solidFill>
              </a:rPr>
              <a:t>swap(&amp;p,&amp;q);</a:t>
            </a:r>
            <a:endParaRPr lang="en-US" altLang="zh-CN"/>
          </a:p>
          <a:p>
            <a:r>
              <a:rPr lang="en-US" altLang="zh-CN"/>
              <a:t>   printf("%d,%d\n",*p,*q);</a:t>
            </a:r>
          </a:p>
          <a:p>
            <a:r>
              <a:rPr lang="en-US" altLang="zh-CN"/>
              <a:t>}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892675" y="1279525"/>
            <a:ext cx="4216400" cy="4625975"/>
            <a:chOff x="3104" y="806"/>
            <a:chExt cx="2656" cy="2914"/>
          </a:xfrm>
        </p:grpSpPr>
        <p:sp>
          <p:nvSpPr>
            <p:cNvPr id="78856" name="Text Box 7"/>
            <p:cNvSpPr txBox="1">
              <a:spLocks noChangeArrowheads="1"/>
            </p:cNvSpPr>
            <p:nvPr/>
          </p:nvSpPr>
          <p:spPr bwMode="auto">
            <a:xfrm>
              <a:off x="3283" y="2590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endParaRPr lang="zh-CN" altLang="zh-CN" sz="2000"/>
            </a:p>
          </p:txBody>
        </p:sp>
        <p:sp>
          <p:nvSpPr>
            <p:cNvPr id="78857" name="Freeform 8"/>
            <p:cNvSpPr>
              <a:spLocks/>
            </p:cNvSpPr>
            <p:nvPr/>
          </p:nvSpPr>
          <p:spPr bwMode="auto">
            <a:xfrm>
              <a:off x="3530" y="3364"/>
              <a:ext cx="1211" cy="356"/>
            </a:xfrm>
            <a:custGeom>
              <a:avLst/>
              <a:gdLst>
                <a:gd name="T0" fmla="*/ 0 w 1211"/>
                <a:gd name="T1" fmla="*/ 127 h 456"/>
                <a:gd name="T2" fmla="*/ 500 w 1211"/>
                <a:gd name="T3" fmla="*/ 32 h 456"/>
                <a:gd name="T4" fmla="*/ 1089 w 1211"/>
                <a:gd name="T5" fmla="*/ 319 h 456"/>
                <a:gd name="T6" fmla="*/ 1211 w 1211"/>
                <a:gd name="T7" fmla="*/ 258 h 4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8" name="Freeform 9"/>
            <p:cNvSpPr>
              <a:spLocks/>
            </p:cNvSpPr>
            <p:nvPr/>
          </p:nvSpPr>
          <p:spPr bwMode="auto">
            <a:xfrm>
              <a:off x="3531" y="3018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9" name="Rectangle 10"/>
            <p:cNvSpPr>
              <a:spLocks noChangeArrowheads="1"/>
            </p:cNvSpPr>
            <p:nvPr/>
          </p:nvSpPr>
          <p:spPr bwMode="auto">
            <a:xfrm>
              <a:off x="3530" y="806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78860" name="Line 11"/>
            <p:cNvSpPr>
              <a:spLocks noChangeShapeType="1"/>
            </p:cNvSpPr>
            <p:nvPr/>
          </p:nvSpPr>
          <p:spPr bwMode="auto">
            <a:xfrm>
              <a:off x="3542" y="124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1" name="Line 12"/>
            <p:cNvSpPr>
              <a:spLocks noChangeShapeType="1"/>
            </p:cNvSpPr>
            <p:nvPr/>
          </p:nvSpPr>
          <p:spPr bwMode="auto">
            <a:xfrm>
              <a:off x="3542" y="1500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2" name="Line 13"/>
            <p:cNvSpPr>
              <a:spLocks noChangeShapeType="1"/>
            </p:cNvSpPr>
            <p:nvPr/>
          </p:nvSpPr>
          <p:spPr bwMode="auto">
            <a:xfrm>
              <a:off x="3542" y="1733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3" name="Line 14"/>
            <p:cNvSpPr>
              <a:spLocks noChangeShapeType="1"/>
            </p:cNvSpPr>
            <p:nvPr/>
          </p:nvSpPr>
          <p:spPr bwMode="auto">
            <a:xfrm>
              <a:off x="3542" y="19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4" name="Line 15"/>
            <p:cNvSpPr>
              <a:spLocks noChangeShapeType="1"/>
            </p:cNvSpPr>
            <p:nvPr/>
          </p:nvSpPr>
          <p:spPr bwMode="auto">
            <a:xfrm>
              <a:off x="3530" y="224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5" name="Line 16"/>
            <p:cNvSpPr>
              <a:spLocks noChangeShapeType="1"/>
            </p:cNvSpPr>
            <p:nvPr/>
          </p:nvSpPr>
          <p:spPr bwMode="auto">
            <a:xfrm>
              <a:off x="3542" y="27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6" name="Line 17"/>
            <p:cNvSpPr>
              <a:spLocks noChangeShapeType="1"/>
            </p:cNvSpPr>
            <p:nvPr/>
          </p:nvSpPr>
          <p:spPr bwMode="auto">
            <a:xfrm>
              <a:off x="3530" y="3027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7" name="Line 18"/>
            <p:cNvSpPr>
              <a:spLocks noChangeShapeType="1"/>
            </p:cNvSpPr>
            <p:nvPr/>
          </p:nvSpPr>
          <p:spPr bwMode="auto">
            <a:xfrm>
              <a:off x="4741" y="3027"/>
              <a:ext cx="1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8" name="Line 19"/>
            <p:cNvSpPr>
              <a:spLocks noChangeShapeType="1"/>
            </p:cNvSpPr>
            <p:nvPr/>
          </p:nvSpPr>
          <p:spPr bwMode="auto">
            <a:xfrm>
              <a:off x="3542" y="25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3104" y="1134"/>
              <a:ext cx="472" cy="1464"/>
              <a:chOff x="3156" y="1134"/>
              <a:chExt cx="472" cy="1464"/>
            </a:xfrm>
          </p:grpSpPr>
          <p:sp>
            <p:nvSpPr>
              <p:cNvPr id="78905" name="Text Box 21"/>
              <p:cNvSpPr txBox="1">
                <a:spLocks noChangeArrowheads="1"/>
              </p:cNvSpPr>
              <p:nvPr/>
            </p:nvSpPr>
            <p:spPr bwMode="auto">
              <a:xfrm>
                <a:off x="3174" y="1134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2000</a:t>
                </a:r>
              </a:p>
            </p:txBody>
          </p:sp>
          <p:sp>
            <p:nvSpPr>
              <p:cNvPr id="78906" name="Text Box 22"/>
              <p:cNvSpPr txBox="1">
                <a:spLocks noChangeArrowheads="1"/>
              </p:cNvSpPr>
              <p:nvPr/>
            </p:nvSpPr>
            <p:spPr bwMode="auto">
              <a:xfrm>
                <a:off x="3175" y="2105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2008</a:t>
                </a:r>
                <a:endParaRPr lang="en-US" altLang="zh-CN" sz="2000">
                  <a:solidFill>
                    <a:srgbClr val="336600"/>
                  </a:solidFill>
                </a:endParaRPr>
              </a:p>
            </p:txBody>
          </p:sp>
          <p:sp>
            <p:nvSpPr>
              <p:cNvPr id="78907" name="Text Box 23"/>
              <p:cNvSpPr txBox="1">
                <a:spLocks noChangeArrowheads="1"/>
              </p:cNvSpPr>
              <p:nvPr/>
            </p:nvSpPr>
            <p:spPr bwMode="auto">
              <a:xfrm>
                <a:off x="3156" y="2348"/>
                <a:ext cx="47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200A</a:t>
                </a:r>
              </a:p>
            </p:txBody>
          </p:sp>
          <p:sp>
            <p:nvSpPr>
              <p:cNvPr id="78908" name="Text Box 24"/>
              <p:cNvSpPr txBox="1">
                <a:spLocks noChangeArrowheads="1"/>
              </p:cNvSpPr>
              <p:nvPr/>
            </p:nvSpPr>
            <p:spPr bwMode="auto">
              <a:xfrm>
                <a:off x="3174" y="1377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2002</a:t>
                </a:r>
              </a:p>
            </p:txBody>
          </p:sp>
          <p:sp>
            <p:nvSpPr>
              <p:cNvPr id="78909" name="Text Box 25"/>
              <p:cNvSpPr txBox="1">
                <a:spLocks noChangeArrowheads="1"/>
              </p:cNvSpPr>
              <p:nvPr/>
            </p:nvSpPr>
            <p:spPr bwMode="auto">
              <a:xfrm>
                <a:off x="3174" y="1620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2004</a:t>
                </a:r>
              </a:p>
            </p:txBody>
          </p:sp>
          <p:sp>
            <p:nvSpPr>
              <p:cNvPr id="78910" name="Text Box 26"/>
              <p:cNvSpPr txBox="1">
                <a:spLocks noChangeArrowheads="1"/>
              </p:cNvSpPr>
              <p:nvPr/>
            </p:nvSpPr>
            <p:spPr bwMode="auto">
              <a:xfrm>
                <a:off x="3174" y="1862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2006</a:t>
                </a:r>
              </a:p>
            </p:txBody>
          </p:sp>
        </p:grpSp>
        <p:sp>
          <p:nvSpPr>
            <p:cNvPr id="78870" name="Line 27"/>
            <p:cNvSpPr>
              <a:spLocks noChangeShapeType="1"/>
            </p:cNvSpPr>
            <p:nvPr/>
          </p:nvSpPr>
          <p:spPr bwMode="auto">
            <a:xfrm>
              <a:off x="3545" y="1380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71" name="Line 28"/>
            <p:cNvSpPr>
              <a:spLocks noChangeShapeType="1"/>
            </p:cNvSpPr>
            <p:nvPr/>
          </p:nvSpPr>
          <p:spPr bwMode="auto">
            <a:xfrm>
              <a:off x="3545" y="1896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72" name="Line 29"/>
            <p:cNvSpPr>
              <a:spLocks noChangeShapeType="1"/>
            </p:cNvSpPr>
            <p:nvPr/>
          </p:nvSpPr>
          <p:spPr bwMode="auto">
            <a:xfrm>
              <a:off x="3545" y="2154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73" name="Line 30"/>
            <p:cNvSpPr>
              <a:spLocks noChangeShapeType="1"/>
            </p:cNvSpPr>
            <p:nvPr/>
          </p:nvSpPr>
          <p:spPr bwMode="auto">
            <a:xfrm>
              <a:off x="3545" y="2412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74" name="Line 31"/>
            <p:cNvSpPr>
              <a:spLocks noChangeShapeType="1"/>
            </p:cNvSpPr>
            <p:nvPr/>
          </p:nvSpPr>
          <p:spPr bwMode="auto">
            <a:xfrm>
              <a:off x="3545" y="2670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75" name="Line 32"/>
            <p:cNvSpPr>
              <a:spLocks noChangeShapeType="1"/>
            </p:cNvSpPr>
            <p:nvPr/>
          </p:nvSpPr>
          <p:spPr bwMode="auto">
            <a:xfrm>
              <a:off x="3545" y="2928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76" name="Line 33"/>
            <p:cNvSpPr>
              <a:spLocks noChangeShapeType="1"/>
            </p:cNvSpPr>
            <p:nvPr/>
          </p:nvSpPr>
          <p:spPr bwMode="auto">
            <a:xfrm>
              <a:off x="3545" y="1638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4673" y="1368"/>
              <a:ext cx="60" cy="1548"/>
              <a:chOff x="3960" y="1560"/>
              <a:chExt cx="60" cy="1548"/>
            </a:xfrm>
          </p:grpSpPr>
          <p:sp>
            <p:nvSpPr>
              <p:cNvPr id="78898" name="Line 35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8899" name="Line 36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8900" name="Line 37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8901" name="Line 38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8902" name="Line 39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8903" name="Line 40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8904" name="Line 41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8878" name="Text Box 42"/>
            <p:cNvSpPr txBox="1">
              <a:spLocks noChangeArrowheads="1"/>
            </p:cNvSpPr>
            <p:nvPr/>
          </p:nvSpPr>
          <p:spPr bwMode="auto">
            <a:xfrm>
              <a:off x="4027" y="12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78879" name="Text Box 43"/>
            <p:cNvSpPr txBox="1">
              <a:spLocks noChangeArrowheads="1"/>
            </p:cNvSpPr>
            <p:nvPr/>
          </p:nvSpPr>
          <p:spPr bwMode="auto">
            <a:xfrm>
              <a:off x="4039" y="149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FF3300"/>
                  </a:solidFill>
                </a:rPr>
                <a:t>2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4731" y="1125"/>
              <a:ext cx="689" cy="250"/>
              <a:chOff x="4402" y="1437"/>
              <a:chExt cx="689" cy="250"/>
            </a:xfrm>
          </p:grpSpPr>
          <p:sp>
            <p:nvSpPr>
              <p:cNvPr id="78896" name="Line 45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97" name="Text Box 46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50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/>
                  <a:t>变量</a:t>
                </a:r>
                <a:r>
                  <a:rPr lang="en-US" altLang="zh-CN" sz="2000"/>
                  <a:t>a</a:t>
                </a:r>
              </a:p>
            </p:txBody>
          </p:sp>
        </p:grpSp>
        <p:grpSp>
          <p:nvGrpSpPr>
            <p:cNvPr id="6" name="Group 47"/>
            <p:cNvGrpSpPr>
              <a:grpSpLocks/>
            </p:cNvGrpSpPr>
            <p:nvPr/>
          </p:nvGrpSpPr>
          <p:grpSpPr bwMode="auto">
            <a:xfrm>
              <a:off x="4731" y="1334"/>
              <a:ext cx="709" cy="288"/>
              <a:chOff x="4426" y="1886"/>
              <a:chExt cx="709" cy="288"/>
            </a:xfrm>
          </p:grpSpPr>
          <p:sp>
            <p:nvSpPr>
              <p:cNvPr id="78894" name="Line 48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95" name="Text Box 49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6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 </a:t>
                </a:r>
                <a:r>
                  <a:rPr lang="zh-CN" altLang="en-US" sz="2000"/>
                  <a:t>变量</a:t>
                </a:r>
                <a:r>
                  <a:rPr lang="en-US" altLang="zh-CN"/>
                  <a:t>b</a:t>
                </a:r>
                <a:endParaRPr lang="en-US" altLang="zh-CN" sz="2000"/>
              </a:p>
            </p:txBody>
          </p:sp>
        </p:grpSp>
        <p:sp>
          <p:nvSpPr>
            <p:cNvPr id="78882" name="Text Box 50"/>
            <p:cNvSpPr txBox="1">
              <a:spLocks noChangeArrowheads="1"/>
            </p:cNvSpPr>
            <p:nvPr/>
          </p:nvSpPr>
          <p:spPr bwMode="auto">
            <a:xfrm>
              <a:off x="3851" y="978"/>
              <a:ext cx="5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3300"/>
                  </a:solidFill>
                </a:rPr>
                <a:t>(main)</a:t>
              </a:r>
              <a:endParaRPr lang="en-US" altLang="zh-CN" sz="2000">
                <a:solidFill>
                  <a:schemeClr val="accent2"/>
                </a:solidFill>
              </a:endParaRPr>
            </a:p>
          </p:txBody>
        </p:sp>
        <p:grpSp>
          <p:nvGrpSpPr>
            <p:cNvPr id="7" name="Group 51"/>
            <p:cNvGrpSpPr>
              <a:grpSpLocks/>
            </p:cNvGrpSpPr>
            <p:nvPr/>
          </p:nvGrpSpPr>
          <p:grpSpPr bwMode="auto">
            <a:xfrm>
              <a:off x="4731" y="1574"/>
              <a:ext cx="1029" cy="288"/>
              <a:chOff x="4426" y="1886"/>
              <a:chExt cx="1029" cy="288"/>
            </a:xfrm>
          </p:grpSpPr>
          <p:sp>
            <p:nvSpPr>
              <p:cNvPr id="78892" name="Line 52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93" name="Text Box 53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9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 </a:t>
                </a:r>
                <a:r>
                  <a:rPr lang="zh-CN" altLang="en-US" sz="2000"/>
                  <a:t>指针变量</a:t>
                </a:r>
                <a:r>
                  <a:rPr lang="en-US" altLang="zh-CN"/>
                  <a:t>p</a:t>
                </a:r>
                <a:endParaRPr lang="en-US" altLang="zh-CN" sz="2000"/>
              </a:p>
            </p:txBody>
          </p:sp>
        </p:grpSp>
        <p:sp>
          <p:nvSpPr>
            <p:cNvPr id="78884" name="Text Box 54"/>
            <p:cNvSpPr txBox="1">
              <a:spLocks noChangeArrowheads="1"/>
            </p:cNvSpPr>
            <p:nvPr/>
          </p:nvSpPr>
          <p:spPr bwMode="auto">
            <a:xfrm>
              <a:off x="3911" y="1728"/>
              <a:ext cx="49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</a:rPr>
                <a:t>2000</a:t>
              </a:r>
            </a:p>
          </p:txBody>
        </p:sp>
        <p:grpSp>
          <p:nvGrpSpPr>
            <p:cNvPr id="8" name="Group 55"/>
            <p:cNvGrpSpPr>
              <a:grpSpLocks/>
            </p:cNvGrpSpPr>
            <p:nvPr/>
          </p:nvGrpSpPr>
          <p:grpSpPr bwMode="auto">
            <a:xfrm>
              <a:off x="4731" y="1838"/>
              <a:ext cx="1029" cy="288"/>
              <a:chOff x="4426" y="1886"/>
              <a:chExt cx="1029" cy="288"/>
            </a:xfrm>
          </p:grpSpPr>
          <p:sp>
            <p:nvSpPr>
              <p:cNvPr id="78890" name="Line 56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91" name="Text Box 57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9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  </a:t>
                </a:r>
                <a:r>
                  <a:rPr lang="zh-CN" altLang="en-US" sz="2000"/>
                  <a:t>指针变量</a:t>
                </a:r>
                <a:r>
                  <a:rPr lang="en-US" altLang="zh-CN"/>
                  <a:t>q</a:t>
                </a:r>
                <a:endParaRPr lang="en-US" altLang="zh-CN" sz="2000"/>
              </a:p>
            </p:txBody>
          </p:sp>
        </p:grpSp>
        <p:sp>
          <p:nvSpPr>
            <p:cNvPr id="78886" name="Text Box 58"/>
            <p:cNvSpPr txBox="1">
              <a:spLocks noChangeArrowheads="1"/>
            </p:cNvSpPr>
            <p:nvPr/>
          </p:nvSpPr>
          <p:spPr bwMode="auto">
            <a:xfrm>
              <a:off x="3911" y="1980"/>
              <a:ext cx="49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accent2"/>
                  </a:solidFill>
                </a:rPr>
                <a:t>2002</a:t>
              </a:r>
            </a:p>
          </p:txBody>
        </p:sp>
        <p:sp>
          <p:nvSpPr>
            <p:cNvPr id="78887" name="Line 59"/>
            <p:cNvSpPr>
              <a:spLocks noChangeShapeType="1"/>
            </p:cNvSpPr>
            <p:nvPr/>
          </p:nvSpPr>
          <p:spPr bwMode="auto">
            <a:xfrm>
              <a:off x="3530" y="326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8" name="Line 60"/>
            <p:cNvSpPr>
              <a:spLocks noChangeShapeType="1"/>
            </p:cNvSpPr>
            <p:nvPr/>
          </p:nvSpPr>
          <p:spPr bwMode="auto">
            <a:xfrm>
              <a:off x="3545" y="3156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89" name="Line 61"/>
            <p:cNvSpPr>
              <a:spLocks noChangeShapeType="1"/>
            </p:cNvSpPr>
            <p:nvPr/>
          </p:nvSpPr>
          <p:spPr bwMode="auto">
            <a:xfrm>
              <a:off x="4685" y="3144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8853" name="Text Box 80"/>
          <p:cNvSpPr txBox="1">
            <a:spLocks noChangeArrowheads="1"/>
          </p:cNvSpPr>
          <p:nvPr/>
        </p:nvSpPr>
        <p:spPr bwMode="auto">
          <a:xfrm>
            <a:off x="6162675" y="3108325"/>
            <a:ext cx="793750" cy="45720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2000</a:t>
            </a:r>
          </a:p>
        </p:txBody>
      </p:sp>
      <p:sp>
        <p:nvSpPr>
          <p:cNvPr id="78854" name="Text Box 81"/>
          <p:cNvSpPr txBox="1">
            <a:spLocks noChangeArrowheads="1"/>
          </p:cNvSpPr>
          <p:nvPr/>
        </p:nvSpPr>
        <p:spPr bwMode="auto">
          <a:xfrm>
            <a:off x="6159500" y="2727325"/>
            <a:ext cx="793750" cy="45720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2002</a:t>
            </a:r>
          </a:p>
        </p:txBody>
      </p:sp>
      <p:sp>
        <p:nvSpPr>
          <p:cNvPr id="182355" name="Text Box 83"/>
          <p:cNvSpPr txBox="1">
            <a:spLocks noChangeArrowheads="1"/>
          </p:cNvSpPr>
          <p:nvPr/>
        </p:nvSpPr>
        <p:spPr bwMode="auto">
          <a:xfrm>
            <a:off x="4757738" y="5821363"/>
            <a:ext cx="1449387" cy="4953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输出</a:t>
            </a:r>
            <a:r>
              <a:rPr lang="en-US" altLang="zh-CN"/>
              <a:t>:  2,1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355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298450" y="292100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例  一级指针与二级指针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839788" y="873125"/>
            <a:ext cx="3546475" cy="5607050"/>
          </a:xfrm>
          <a:prstGeom prst="rect">
            <a:avLst/>
          </a:prstGeom>
          <a:solidFill>
            <a:schemeClr val="bg1"/>
          </a:solidFill>
          <a:ln w="38100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/>
              <a:t>#include &lt;stdio.h&gt;</a:t>
            </a:r>
          </a:p>
          <a:p>
            <a:r>
              <a:rPr lang="en-US" altLang="zh-CN">
                <a:solidFill>
                  <a:schemeClr val="accent2"/>
                </a:solidFill>
              </a:rPr>
              <a:t>void swap(int **r,int **s)</a:t>
            </a:r>
            <a:endParaRPr lang="en-US" altLang="zh-CN"/>
          </a:p>
          <a:p>
            <a:r>
              <a:rPr lang="en-US" altLang="zh-CN"/>
              <a:t>{   int *t;</a:t>
            </a:r>
          </a:p>
          <a:p>
            <a:r>
              <a:rPr lang="en-US" altLang="zh-CN"/>
              <a:t>    t=*r;</a:t>
            </a:r>
          </a:p>
          <a:p>
            <a:r>
              <a:rPr lang="en-US" altLang="zh-CN"/>
              <a:t>    *r=*s;</a:t>
            </a:r>
          </a:p>
          <a:p>
            <a:r>
              <a:rPr lang="en-US" altLang="zh-CN"/>
              <a:t>    *s=t;</a:t>
            </a:r>
          </a:p>
          <a:p>
            <a:r>
              <a:rPr lang="en-US" altLang="zh-CN"/>
              <a:t>}</a:t>
            </a:r>
          </a:p>
          <a:p>
            <a:endParaRPr lang="en-US" altLang="zh-CN"/>
          </a:p>
          <a:p>
            <a:r>
              <a:rPr lang="en-US" altLang="zh-CN"/>
              <a:t>main()</a:t>
            </a:r>
          </a:p>
          <a:p>
            <a:r>
              <a:rPr lang="en-US" altLang="zh-CN"/>
              <a:t>{  int a=1,b=2,*p,*q;</a:t>
            </a:r>
          </a:p>
          <a:p>
            <a:r>
              <a:rPr lang="en-US" altLang="zh-CN"/>
              <a:t>   p=&amp;a;</a:t>
            </a:r>
          </a:p>
          <a:p>
            <a:r>
              <a:rPr lang="en-US" altLang="zh-CN"/>
              <a:t>   q=&amp;b;</a:t>
            </a:r>
          </a:p>
          <a:p>
            <a:r>
              <a:rPr lang="en-US" altLang="zh-CN"/>
              <a:t>   </a:t>
            </a:r>
            <a:r>
              <a:rPr lang="en-US" altLang="zh-CN">
                <a:solidFill>
                  <a:srgbClr val="0000FF"/>
                </a:solidFill>
              </a:rPr>
              <a:t>swap(&amp;p,&amp;q);</a:t>
            </a:r>
            <a:endParaRPr lang="en-US" altLang="zh-CN"/>
          </a:p>
          <a:p>
            <a:r>
              <a:rPr lang="en-US" altLang="zh-CN"/>
              <a:t>   printf("%d,%d\n",*p,*q);</a:t>
            </a:r>
          </a:p>
          <a:p>
            <a:r>
              <a:rPr lang="en-US" altLang="zh-CN"/>
              <a:t>}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7148513" y="412750"/>
            <a:ext cx="1370012" cy="1120775"/>
            <a:chOff x="1382" y="928"/>
            <a:chExt cx="863" cy="706"/>
          </a:xfrm>
        </p:grpSpPr>
        <p:sp>
          <p:nvSpPr>
            <p:cNvPr id="79925" name="Rectangle 65"/>
            <p:cNvSpPr>
              <a:spLocks noChangeArrowheads="1"/>
            </p:cNvSpPr>
            <p:nvPr/>
          </p:nvSpPr>
          <p:spPr bwMode="auto">
            <a:xfrm>
              <a:off x="1856" y="1000"/>
              <a:ext cx="389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26" name="Rectangle 66"/>
            <p:cNvSpPr>
              <a:spLocks noChangeArrowheads="1"/>
            </p:cNvSpPr>
            <p:nvPr/>
          </p:nvSpPr>
          <p:spPr bwMode="auto">
            <a:xfrm>
              <a:off x="1840" y="1385"/>
              <a:ext cx="389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27" name="Text Box 67"/>
            <p:cNvSpPr txBox="1">
              <a:spLocks noChangeArrowheads="1"/>
            </p:cNvSpPr>
            <p:nvPr/>
          </p:nvSpPr>
          <p:spPr bwMode="auto">
            <a:xfrm>
              <a:off x="1975" y="983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a</a:t>
              </a:r>
            </a:p>
          </p:txBody>
        </p:sp>
        <p:sp>
          <p:nvSpPr>
            <p:cNvPr id="79928" name="Text Box 68"/>
            <p:cNvSpPr txBox="1">
              <a:spLocks noChangeArrowheads="1"/>
            </p:cNvSpPr>
            <p:nvPr/>
          </p:nvSpPr>
          <p:spPr bwMode="auto">
            <a:xfrm>
              <a:off x="1930" y="138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b</a:t>
              </a:r>
            </a:p>
          </p:txBody>
        </p:sp>
        <p:sp>
          <p:nvSpPr>
            <p:cNvPr id="79929" name="Line 69"/>
            <p:cNvSpPr>
              <a:spLocks noChangeShapeType="1"/>
            </p:cNvSpPr>
            <p:nvPr/>
          </p:nvSpPr>
          <p:spPr bwMode="auto">
            <a:xfrm>
              <a:off x="1589" y="1111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30" name="Text Box 70"/>
            <p:cNvSpPr txBox="1">
              <a:spLocks noChangeArrowheads="1"/>
            </p:cNvSpPr>
            <p:nvPr/>
          </p:nvSpPr>
          <p:spPr bwMode="auto">
            <a:xfrm>
              <a:off x="1397" y="92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p</a:t>
              </a:r>
            </a:p>
          </p:txBody>
        </p:sp>
        <p:sp>
          <p:nvSpPr>
            <p:cNvPr id="79931" name="Line 71"/>
            <p:cNvSpPr>
              <a:spLocks noChangeShapeType="1"/>
            </p:cNvSpPr>
            <p:nvPr/>
          </p:nvSpPr>
          <p:spPr bwMode="auto">
            <a:xfrm>
              <a:off x="1574" y="1507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32" name="Text Box 72"/>
            <p:cNvSpPr txBox="1">
              <a:spLocks noChangeArrowheads="1"/>
            </p:cNvSpPr>
            <p:nvPr/>
          </p:nvSpPr>
          <p:spPr bwMode="auto">
            <a:xfrm>
              <a:off x="1382" y="13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q</a:t>
              </a:r>
            </a:p>
          </p:txBody>
        </p: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7148513" y="5327650"/>
            <a:ext cx="1370012" cy="1120775"/>
            <a:chOff x="1382" y="928"/>
            <a:chExt cx="863" cy="706"/>
          </a:xfrm>
        </p:grpSpPr>
        <p:sp>
          <p:nvSpPr>
            <p:cNvPr id="79917" name="Rectangle 74"/>
            <p:cNvSpPr>
              <a:spLocks noChangeArrowheads="1"/>
            </p:cNvSpPr>
            <p:nvPr/>
          </p:nvSpPr>
          <p:spPr bwMode="auto">
            <a:xfrm>
              <a:off x="1856" y="1000"/>
              <a:ext cx="389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18" name="Rectangle 75"/>
            <p:cNvSpPr>
              <a:spLocks noChangeArrowheads="1"/>
            </p:cNvSpPr>
            <p:nvPr/>
          </p:nvSpPr>
          <p:spPr bwMode="auto">
            <a:xfrm>
              <a:off x="1840" y="1385"/>
              <a:ext cx="389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19" name="Text Box 76"/>
            <p:cNvSpPr txBox="1">
              <a:spLocks noChangeArrowheads="1"/>
            </p:cNvSpPr>
            <p:nvPr/>
          </p:nvSpPr>
          <p:spPr bwMode="auto">
            <a:xfrm>
              <a:off x="1975" y="9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b</a:t>
              </a:r>
            </a:p>
          </p:txBody>
        </p:sp>
        <p:sp>
          <p:nvSpPr>
            <p:cNvPr id="79920" name="Text Box 77"/>
            <p:cNvSpPr txBox="1">
              <a:spLocks noChangeArrowheads="1"/>
            </p:cNvSpPr>
            <p:nvPr/>
          </p:nvSpPr>
          <p:spPr bwMode="auto">
            <a:xfrm>
              <a:off x="1930" y="1384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a</a:t>
              </a:r>
            </a:p>
          </p:txBody>
        </p:sp>
        <p:sp>
          <p:nvSpPr>
            <p:cNvPr id="79921" name="Line 78"/>
            <p:cNvSpPr>
              <a:spLocks noChangeShapeType="1"/>
            </p:cNvSpPr>
            <p:nvPr/>
          </p:nvSpPr>
          <p:spPr bwMode="auto">
            <a:xfrm>
              <a:off x="1589" y="1111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22" name="Text Box 79"/>
            <p:cNvSpPr txBox="1">
              <a:spLocks noChangeArrowheads="1"/>
            </p:cNvSpPr>
            <p:nvPr/>
          </p:nvSpPr>
          <p:spPr bwMode="auto">
            <a:xfrm>
              <a:off x="1397" y="92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p</a:t>
              </a:r>
            </a:p>
          </p:txBody>
        </p:sp>
        <p:sp>
          <p:nvSpPr>
            <p:cNvPr id="79923" name="Line 80"/>
            <p:cNvSpPr>
              <a:spLocks noChangeShapeType="1"/>
            </p:cNvSpPr>
            <p:nvPr/>
          </p:nvSpPr>
          <p:spPr bwMode="auto">
            <a:xfrm>
              <a:off x="1574" y="1507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24" name="Text Box 81"/>
            <p:cNvSpPr txBox="1">
              <a:spLocks noChangeArrowheads="1"/>
            </p:cNvSpPr>
            <p:nvPr/>
          </p:nvSpPr>
          <p:spPr bwMode="auto">
            <a:xfrm>
              <a:off x="1382" y="13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q</a:t>
              </a:r>
            </a:p>
          </p:txBody>
        </p:sp>
      </p:grpSp>
      <p:grpSp>
        <p:nvGrpSpPr>
          <p:cNvPr id="4" name="Group 82"/>
          <p:cNvGrpSpPr>
            <a:grpSpLocks/>
          </p:cNvGrpSpPr>
          <p:nvPr/>
        </p:nvGrpSpPr>
        <p:grpSpPr bwMode="auto">
          <a:xfrm>
            <a:off x="6126163" y="1685925"/>
            <a:ext cx="2392362" cy="1666875"/>
            <a:chOff x="1329" y="2339"/>
            <a:chExt cx="1507" cy="1050"/>
          </a:xfrm>
        </p:grpSpPr>
        <p:grpSp>
          <p:nvGrpSpPr>
            <p:cNvPr id="5" name="Group 83"/>
            <p:cNvGrpSpPr>
              <a:grpSpLocks/>
            </p:cNvGrpSpPr>
            <p:nvPr/>
          </p:nvGrpSpPr>
          <p:grpSpPr bwMode="auto">
            <a:xfrm>
              <a:off x="1329" y="2528"/>
              <a:ext cx="1507" cy="683"/>
              <a:chOff x="1971" y="2585"/>
              <a:chExt cx="1507" cy="683"/>
            </a:xfrm>
          </p:grpSpPr>
          <p:sp>
            <p:nvSpPr>
              <p:cNvPr id="79903" name="Rectangle 84"/>
              <p:cNvSpPr>
                <a:spLocks noChangeArrowheads="1"/>
              </p:cNvSpPr>
              <p:nvPr/>
            </p:nvSpPr>
            <p:spPr bwMode="auto">
              <a:xfrm>
                <a:off x="3089" y="2634"/>
                <a:ext cx="389" cy="2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4" name="Rectangle 85"/>
              <p:cNvSpPr>
                <a:spLocks noChangeArrowheads="1"/>
              </p:cNvSpPr>
              <p:nvPr/>
            </p:nvSpPr>
            <p:spPr bwMode="auto">
              <a:xfrm>
                <a:off x="3073" y="3019"/>
                <a:ext cx="389" cy="2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5" name="Text Box 86"/>
              <p:cNvSpPr txBox="1">
                <a:spLocks noChangeArrowheads="1"/>
              </p:cNvSpPr>
              <p:nvPr/>
            </p:nvSpPr>
            <p:spPr bwMode="auto">
              <a:xfrm>
                <a:off x="3208" y="2617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a</a:t>
                </a:r>
              </a:p>
            </p:txBody>
          </p:sp>
          <p:sp>
            <p:nvSpPr>
              <p:cNvPr id="79906" name="Text Box 87"/>
              <p:cNvSpPr txBox="1">
                <a:spLocks noChangeArrowheads="1"/>
              </p:cNvSpPr>
              <p:nvPr/>
            </p:nvSpPr>
            <p:spPr bwMode="auto">
              <a:xfrm>
                <a:off x="3163" y="301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b</a:t>
                </a:r>
              </a:p>
            </p:txBody>
          </p:sp>
          <p:sp>
            <p:nvSpPr>
              <p:cNvPr id="79907" name="Line 88"/>
              <p:cNvSpPr>
                <a:spLocks noChangeShapeType="1"/>
              </p:cNvSpPr>
              <p:nvPr/>
            </p:nvSpPr>
            <p:spPr bwMode="auto">
              <a:xfrm>
                <a:off x="2822" y="2745"/>
                <a:ext cx="2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8" name="Text Box 89"/>
              <p:cNvSpPr txBox="1">
                <a:spLocks noChangeArrowheads="1"/>
              </p:cNvSpPr>
              <p:nvPr/>
            </p:nvSpPr>
            <p:spPr bwMode="auto">
              <a:xfrm>
                <a:off x="1986" y="2585"/>
                <a:ext cx="1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r</a:t>
                </a:r>
              </a:p>
            </p:txBody>
          </p:sp>
          <p:sp>
            <p:nvSpPr>
              <p:cNvPr id="79909" name="Line 90"/>
              <p:cNvSpPr>
                <a:spLocks noChangeShapeType="1"/>
              </p:cNvSpPr>
              <p:nvPr/>
            </p:nvSpPr>
            <p:spPr bwMode="auto">
              <a:xfrm>
                <a:off x="2807" y="3141"/>
                <a:ext cx="2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10" name="Text Box 91"/>
              <p:cNvSpPr txBox="1">
                <a:spLocks noChangeArrowheads="1"/>
              </p:cNvSpPr>
              <p:nvPr/>
            </p:nvSpPr>
            <p:spPr bwMode="auto">
              <a:xfrm>
                <a:off x="1971" y="2981"/>
                <a:ext cx="17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s</a:t>
                </a:r>
              </a:p>
            </p:txBody>
          </p:sp>
          <p:sp>
            <p:nvSpPr>
              <p:cNvPr id="79911" name="Rectangle 92"/>
              <p:cNvSpPr>
                <a:spLocks noChangeArrowheads="1"/>
              </p:cNvSpPr>
              <p:nvPr/>
            </p:nvSpPr>
            <p:spPr bwMode="auto">
              <a:xfrm>
                <a:off x="2429" y="2630"/>
                <a:ext cx="389" cy="2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12" name="Rectangle 93"/>
              <p:cNvSpPr>
                <a:spLocks noChangeArrowheads="1"/>
              </p:cNvSpPr>
              <p:nvPr/>
            </p:nvSpPr>
            <p:spPr bwMode="auto">
              <a:xfrm>
                <a:off x="2413" y="3015"/>
                <a:ext cx="389" cy="2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13" name="Text Box 94"/>
              <p:cNvSpPr txBox="1">
                <a:spLocks noChangeArrowheads="1"/>
              </p:cNvSpPr>
              <p:nvPr/>
            </p:nvSpPr>
            <p:spPr bwMode="auto">
              <a:xfrm>
                <a:off x="2548" y="2602"/>
                <a:ext cx="1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endParaRPr lang="zh-CN" altLang="zh-CN" sz="2000"/>
              </a:p>
            </p:txBody>
          </p:sp>
          <p:sp>
            <p:nvSpPr>
              <p:cNvPr id="79914" name="Text Box 95"/>
              <p:cNvSpPr txBox="1">
                <a:spLocks noChangeArrowheads="1"/>
              </p:cNvSpPr>
              <p:nvPr/>
            </p:nvSpPr>
            <p:spPr bwMode="auto">
              <a:xfrm>
                <a:off x="2503" y="3003"/>
                <a:ext cx="1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endParaRPr lang="zh-CN" altLang="zh-CN" sz="2000"/>
              </a:p>
            </p:txBody>
          </p:sp>
          <p:sp>
            <p:nvSpPr>
              <p:cNvPr id="79915" name="Line 96"/>
              <p:cNvSpPr>
                <a:spLocks noChangeShapeType="1"/>
              </p:cNvSpPr>
              <p:nvPr/>
            </p:nvSpPr>
            <p:spPr bwMode="auto">
              <a:xfrm>
                <a:off x="2184" y="2752"/>
                <a:ext cx="2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16" name="Line 97"/>
              <p:cNvSpPr>
                <a:spLocks noChangeShapeType="1"/>
              </p:cNvSpPr>
              <p:nvPr/>
            </p:nvSpPr>
            <p:spPr bwMode="auto">
              <a:xfrm>
                <a:off x="2169" y="3148"/>
                <a:ext cx="2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9901" name="Text Box 98"/>
            <p:cNvSpPr txBox="1">
              <a:spLocks noChangeArrowheads="1"/>
            </p:cNvSpPr>
            <p:nvPr/>
          </p:nvSpPr>
          <p:spPr bwMode="auto">
            <a:xfrm>
              <a:off x="1898" y="233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p</a:t>
              </a:r>
            </a:p>
          </p:txBody>
        </p:sp>
        <p:sp>
          <p:nvSpPr>
            <p:cNvPr id="79902" name="Text Box 99"/>
            <p:cNvSpPr txBox="1">
              <a:spLocks noChangeArrowheads="1"/>
            </p:cNvSpPr>
            <p:nvPr/>
          </p:nvSpPr>
          <p:spPr bwMode="auto">
            <a:xfrm>
              <a:off x="1898" y="313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q</a:t>
              </a:r>
            </a:p>
          </p:txBody>
        </p:sp>
      </p:grpSp>
      <p:grpSp>
        <p:nvGrpSpPr>
          <p:cNvPr id="6" name="Group 100"/>
          <p:cNvGrpSpPr>
            <a:grpSpLocks/>
          </p:cNvGrpSpPr>
          <p:nvPr/>
        </p:nvGrpSpPr>
        <p:grpSpPr bwMode="auto">
          <a:xfrm>
            <a:off x="6126163" y="3506788"/>
            <a:ext cx="2392362" cy="1666875"/>
            <a:chOff x="3043" y="2335"/>
            <a:chExt cx="1507" cy="1050"/>
          </a:xfrm>
        </p:grpSpPr>
        <p:grpSp>
          <p:nvGrpSpPr>
            <p:cNvPr id="7" name="Group 101"/>
            <p:cNvGrpSpPr>
              <a:grpSpLocks/>
            </p:cNvGrpSpPr>
            <p:nvPr/>
          </p:nvGrpSpPr>
          <p:grpSpPr bwMode="auto">
            <a:xfrm>
              <a:off x="3043" y="2528"/>
              <a:ext cx="1507" cy="683"/>
              <a:chOff x="3000" y="2625"/>
              <a:chExt cx="1507" cy="683"/>
            </a:xfrm>
          </p:grpSpPr>
          <p:sp>
            <p:nvSpPr>
              <p:cNvPr id="79886" name="Rectangle 102"/>
              <p:cNvSpPr>
                <a:spLocks noChangeArrowheads="1"/>
              </p:cNvSpPr>
              <p:nvPr/>
            </p:nvSpPr>
            <p:spPr bwMode="auto">
              <a:xfrm>
                <a:off x="4118" y="2674"/>
                <a:ext cx="389" cy="2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87" name="Rectangle 103"/>
              <p:cNvSpPr>
                <a:spLocks noChangeArrowheads="1"/>
              </p:cNvSpPr>
              <p:nvPr/>
            </p:nvSpPr>
            <p:spPr bwMode="auto">
              <a:xfrm>
                <a:off x="4102" y="3059"/>
                <a:ext cx="389" cy="2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88" name="Text Box 104"/>
              <p:cNvSpPr txBox="1">
                <a:spLocks noChangeArrowheads="1"/>
              </p:cNvSpPr>
              <p:nvPr/>
            </p:nvSpPr>
            <p:spPr bwMode="auto">
              <a:xfrm>
                <a:off x="4237" y="2657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a</a:t>
                </a:r>
              </a:p>
            </p:txBody>
          </p:sp>
          <p:sp>
            <p:nvSpPr>
              <p:cNvPr id="79889" name="Text Box 105"/>
              <p:cNvSpPr txBox="1">
                <a:spLocks noChangeArrowheads="1"/>
              </p:cNvSpPr>
              <p:nvPr/>
            </p:nvSpPr>
            <p:spPr bwMode="auto">
              <a:xfrm>
                <a:off x="4192" y="305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b</a:t>
                </a:r>
              </a:p>
            </p:txBody>
          </p:sp>
          <p:sp>
            <p:nvSpPr>
              <p:cNvPr id="79890" name="Line 106"/>
              <p:cNvSpPr>
                <a:spLocks noChangeShapeType="1"/>
              </p:cNvSpPr>
              <p:nvPr/>
            </p:nvSpPr>
            <p:spPr bwMode="auto">
              <a:xfrm>
                <a:off x="3851" y="2785"/>
                <a:ext cx="234" cy="3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91" name="Text Box 107"/>
              <p:cNvSpPr txBox="1">
                <a:spLocks noChangeArrowheads="1"/>
              </p:cNvSpPr>
              <p:nvPr/>
            </p:nvSpPr>
            <p:spPr bwMode="auto">
              <a:xfrm>
                <a:off x="3015" y="2625"/>
                <a:ext cx="1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r</a:t>
                </a:r>
              </a:p>
            </p:txBody>
          </p:sp>
          <p:sp>
            <p:nvSpPr>
              <p:cNvPr id="79892" name="Line 108"/>
              <p:cNvSpPr>
                <a:spLocks noChangeShapeType="1"/>
              </p:cNvSpPr>
              <p:nvPr/>
            </p:nvSpPr>
            <p:spPr bwMode="auto">
              <a:xfrm flipV="1">
                <a:off x="3836" y="2826"/>
                <a:ext cx="289" cy="3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93" name="Text Box 109"/>
              <p:cNvSpPr txBox="1">
                <a:spLocks noChangeArrowheads="1"/>
              </p:cNvSpPr>
              <p:nvPr/>
            </p:nvSpPr>
            <p:spPr bwMode="auto">
              <a:xfrm>
                <a:off x="3000" y="3021"/>
                <a:ext cx="17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s</a:t>
                </a:r>
              </a:p>
            </p:txBody>
          </p:sp>
          <p:sp>
            <p:nvSpPr>
              <p:cNvPr id="79894" name="Rectangle 110"/>
              <p:cNvSpPr>
                <a:spLocks noChangeArrowheads="1"/>
              </p:cNvSpPr>
              <p:nvPr/>
            </p:nvSpPr>
            <p:spPr bwMode="auto">
              <a:xfrm>
                <a:off x="3458" y="2670"/>
                <a:ext cx="389" cy="2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95" name="Rectangle 111"/>
              <p:cNvSpPr>
                <a:spLocks noChangeArrowheads="1"/>
              </p:cNvSpPr>
              <p:nvPr/>
            </p:nvSpPr>
            <p:spPr bwMode="auto">
              <a:xfrm>
                <a:off x="3442" y="3055"/>
                <a:ext cx="389" cy="2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96" name="Text Box 112"/>
              <p:cNvSpPr txBox="1">
                <a:spLocks noChangeArrowheads="1"/>
              </p:cNvSpPr>
              <p:nvPr/>
            </p:nvSpPr>
            <p:spPr bwMode="auto">
              <a:xfrm>
                <a:off x="3577" y="2642"/>
                <a:ext cx="1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endParaRPr lang="zh-CN" altLang="zh-CN" sz="2000"/>
              </a:p>
            </p:txBody>
          </p:sp>
          <p:sp>
            <p:nvSpPr>
              <p:cNvPr id="79897" name="Text Box 113"/>
              <p:cNvSpPr txBox="1">
                <a:spLocks noChangeArrowheads="1"/>
              </p:cNvSpPr>
              <p:nvPr/>
            </p:nvSpPr>
            <p:spPr bwMode="auto">
              <a:xfrm>
                <a:off x="3532" y="3043"/>
                <a:ext cx="1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endParaRPr lang="zh-CN" altLang="zh-CN" sz="2000"/>
              </a:p>
            </p:txBody>
          </p:sp>
          <p:sp>
            <p:nvSpPr>
              <p:cNvPr id="79898" name="Line 114"/>
              <p:cNvSpPr>
                <a:spLocks noChangeShapeType="1"/>
              </p:cNvSpPr>
              <p:nvPr/>
            </p:nvSpPr>
            <p:spPr bwMode="auto">
              <a:xfrm>
                <a:off x="3213" y="2792"/>
                <a:ext cx="2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99" name="Line 115"/>
              <p:cNvSpPr>
                <a:spLocks noChangeShapeType="1"/>
              </p:cNvSpPr>
              <p:nvPr/>
            </p:nvSpPr>
            <p:spPr bwMode="auto">
              <a:xfrm>
                <a:off x="3198" y="3188"/>
                <a:ext cx="2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9884" name="Text Box 116"/>
            <p:cNvSpPr txBox="1">
              <a:spLocks noChangeArrowheads="1"/>
            </p:cNvSpPr>
            <p:nvPr/>
          </p:nvSpPr>
          <p:spPr bwMode="auto">
            <a:xfrm>
              <a:off x="3595" y="233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p</a:t>
              </a:r>
            </a:p>
          </p:txBody>
        </p:sp>
        <p:sp>
          <p:nvSpPr>
            <p:cNvPr id="79885" name="Text Box 117"/>
            <p:cNvSpPr txBox="1">
              <a:spLocks noChangeArrowheads="1"/>
            </p:cNvSpPr>
            <p:nvPr/>
          </p:nvSpPr>
          <p:spPr bwMode="auto">
            <a:xfrm>
              <a:off x="3595" y="313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q</a:t>
              </a:r>
            </a:p>
          </p:txBody>
        </p:sp>
      </p:grpSp>
      <p:sp>
        <p:nvSpPr>
          <p:cNvPr id="184438" name="Text Box 118"/>
          <p:cNvSpPr txBox="1">
            <a:spLocks noChangeArrowheads="1"/>
          </p:cNvSpPr>
          <p:nvPr/>
        </p:nvSpPr>
        <p:spPr bwMode="auto">
          <a:xfrm>
            <a:off x="4757738" y="5821363"/>
            <a:ext cx="1449387" cy="4953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输出</a:t>
            </a:r>
            <a:r>
              <a:rPr lang="en-US" altLang="zh-CN"/>
              <a:t>:  2,1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8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38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603250" y="576263"/>
            <a:ext cx="368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例  用二级指针处理字符串</a:t>
            </a:r>
          </a:p>
        </p:txBody>
      </p:sp>
      <p:sp>
        <p:nvSpPr>
          <p:cNvPr id="161826" name="Text Box 34"/>
          <p:cNvSpPr txBox="1">
            <a:spLocks noChangeArrowheads="1"/>
          </p:cNvSpPr>
          <p:nvPr/>
        </p:nvSpPr>
        <p:spPr bwMode="auto">
          <a:xfrm>
            <a:off x="381000" y="1198563"/>
            <a:ext cx="6524625" cy="414655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#define  NULL   0</a:t>
            </a:r>
          </a:p>
          <a:p>
            <a:r>
              <a:rPr lang="en-US" altLang="zh-CN"/>
              <a:t>void main()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   </a:t>
            </a:r>
            <a:r>
              <a:rPr lang="en-US" altLang="zh-CN">
                <a:solidFill>
                  <a:srgbClr val="0000FF"/>
                </a:solidFill>
              </a:rPr>
              <a:t>char **p;</a:t>
            </a:r>
            <a:endParaRPr lang="en-US" altLang="zh-CN"/>
          </a:p>
          <a:p>
            <a:r>
              <a:rPr lang="en-US" altLang="zh-CN"/>
              <a:t>   char *name[]={"hello","good","world","bye",""};</a:t>
            </a:r>
          </a:p>
          <a:p>
            <a:r>
              <a:rPr lang="en-US" altLang="zh-CN"/>
              <a:t>   </a:t>
            </a:r>
            <a:r>
              <a:rPr lang="en-US" altLang="zh-CN">
                <a:solidFill>
                  <a:schemeClr val="accent2"/>
                </a:solidFill>
              </a:rPr>
              <a:t>p=name+1;</a:t>
            </a:r>
            <a:endParaRPr lang="en-US" altLang="zh-CN"/>
          </a:p>
          <a:p>
            <a:r>
              <a:rPr lang="en-US" altLang="zh-CN"/>
              <a:t>   printf("%o : %s   ", </a:t>
            </a:r>
            <a:r>
              <a:rPr lang="en-US" altLang="zh-CN">
                <a:solidFill>
                  <a:schemeClr val="accent2"/>
                </a:solidFill>
              </a:rPr>
              <a:t>*p,*p</a:t>
            </a:r>
            <a:r>
              <a:rPr lang="en-US" altLang="zh-CN"/>
              <a:t>);</a:t>
            </a:r>
          </a:p>
          <a:p>
            <a:r>
              <a:rPr lang="en-US" altLang="zh-CN"/>
              <a:t>   p+=2;</a:t>
            </a:r>
          </a:p>
          <a:p>
            <a:r>
              <a:rPr lang="en-US" altLang="zh-CN"/>
              <a:t>   while</a:t>
            </a:r>
            <a:r>
              <a:rPr lang="en-US" altLang="zh-CN">
                <a:solidFill>
                  <a:srgbClr val="0000FF"/>
                </a:solidFill>
              </a:rPr>
              <a:t>(**p!=NULL</a:t>
            </a:r>
            <a:r>
              <a:rPr lang="en-US" altLang="zh-CN"/>
              <a:t>)</a:t>
            </a:r>
          </a:p>
          <a:p>
            <a:r>
              <a:rPr lang="en-US" altLang="zh-CN"/>
              <a:t>         printf("%s\n",</a:t>
            </a:r>
            <a:r>
              <a:rPr lang="en-US" altLang="zh-CN">
                <a:solidFill>
                  <a:srgbClr val="990000"/>
                </a:solidFill>
              </a:rPr>
              <a:t>*p++</a:t>
            </a:r>
            <a:r>
              <a:rPr lang="en-US" altLang="zh-CN"/>
              <a:t>);</a:t>
            </a:r>
          </a:p>
          <a:p>
            <a:r>
              <a:rPr lang="en-US" altLang="zh-CN"/>
              <a:t>}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4610100" y="3702050"/>
            <a:ext cx="4148138" cy="2546350"/>
            <a:chOff x="2904" y="2332"/>
            <a:chExt cx="2613" cy="160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584" y="2332"/>
              <a:ext cx="1933" cy="1604"/>
              <a:chOff x="3174" y="1241"/>
              <a:chExt cx="1933" cy="1604"/>
            </a:xfrm>
          </p:grpSpPr>
          <p:sp>
            <p:nvSpPr>
              <p:cNvPr id="80915" name="Rectangle 7"/>
              <p:cNvSpPr>
                <a:spLocks noChangeArrowheads="1"/>
              </p:cNvSpPr>
              <p:nvPr/>
            </p:nvSpPr>
            <p:spPr bwMode="auto">
              <a:xfrm>
                <a:off x="3234" y="1466"/>
                <a:ext cx="901" cy="131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16" name="Line 8"/>
              <p:cNvSpPr>
                <a:spLocks noChangeShapeType="1"/>
              </p:cNvSpPr>
              <p:nvPr/>
            </p:nvSpPr>
            <p:spPr bwMode="auto">
              <a:xfrm flipV="1">
                <a:off x="3234" y="1744"/>
                <a:ext cx="9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17" name="Line 9"/>
              <p:cNvSpPr>
                <a:spLocks noChangeShapeType="1"/>
              </p:cNvSpPr>
              <p:nvPr/>
            </p:nvSpPr>
            <p:spPr bwMode="auto">
              <a:xfrm>
                <a:off x="3234" y="2011"/>
                <a:ext cx="90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18" name="Line 10"/>
              <p:cNvSpPr>
                <a:spLocks noChangeShapeType="1"/>
              </p:cNvSpPr>
              <p:nvPr/>
            </p:nvSpPr>
            <p:spPr bwMode="auto">
              <a:xfrm>
                <a:off x="3234" y="2267"/>
                <a:ext cx="90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19" name="Line 11"/>
              <p:cNvSpPr>
                <a:spLocks noChangeShapeType="1"/>
              </p:cNvSpPr>
              <p:nvPr/>
            </p:nvSpPr>
            <p:spPr bwMode="auto">
              <a:xfrm>
                <a:off x="3234" y="2533"/>
                <a:ext cx="90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20" name="Text Box 12"/>
              <p:cNvSpPr txBox="1">
                <a:spLocks noChangeArrowheads="1"/>
              </p:cNvSpPr>
              <p:nvPr/>
            </p:nvSpPr>
            <p:spPr bwMode="auto">
              <a:xfrm>
                <a:off x="3357" y="1486"/>
                <a:ext cx="64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000"/>
                  <a:t>name[0]</a:t>
                </a:r>
              </a:p>
            </p:txBody>
          </p:sp>
          <p:sp>
            <p:nvSpPr>
              <p:cNvPr id="80921" name="Text Box 13"/>
              <p:cNvSpPr txBox="1">
                <a:spLocks noChangeArrowheads="1"/>
              </p:cNvSpPr>
              <p:nvPr/>
            </p:nvSpPr>
            <p:spPr bwMode="auto">
              <a:xfrm>
                <a:off x="3368" y="1752"/>
                <a:ext cx="64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000"/>
                  <a:t>name[1]</a:t>
                </a:r>
              </a:p>
            </p:txBody>
          </p:sp>
          <p:sp>
            <p:nvSpPr>
              <p:cNvPr id="80922" name="Text Box 14"/>
              <p:cNvSpPr txBox="1">
                <a:spLocks noChangeArrowheads="1"/>
              </p:cNvSpPr>
              <p:nvPr/>
            </p:nvSpPr>
            <p:spPr bwMode="auto">
              <a:xfrm>
                <a:off x="3368" y="2008"/>
                <a:ext cx="64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000"/>
                  <a:t>name[2]</a:t>
                </a:r>
              </a:p>
            </p:txBody>
          </p:sp>
          <p:sp>
            <p:nvSpPr>
              <p:cNvPr id="80923" name="Text Box 15"/>
              <p:cNvSpPr txBox="1">
                <a:spLocks noChangeArrowheads="1"/>
              </p:cNvSpPr>
              <p:nvPr/>
            </p:nvSpPr>
            <p:spPr bwMode="auto">
              <a:xfrm>
                <a:off x="3368" y="2286"/>
                <a:ext cx="64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000"/>
                  <a:t>name[3]</a:t>
                </a:r>
              </a:p>
            </p:txBody>
          </p:sp>
          <p:sp>
            <p:nvSpPr>
              <p:cNvPr id="80924" name="Text Box 16"/>
              <p:cNvSpPr txBox="1">
                <a:spLocks noChangeArrowheads="1"/>
              </p:cNvSpPr>
              <p:nvPr/>
            </p:nvSpPr>
            <p:spPr bwMode="auto">
              <a:xfrm>
                <a:off x="3368" y="2552"/>
                <a:ext cx="64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000"/>
                  <a:t>name[4]</a:t>
                </a:r>
              </a:p>
            </p:txBody>
          </p:sp>
          <p:sp>
            <p:nvSpPr>
              <p:cNvPr id="80925" name="Text Box 17"/>
              <p:cNvSpPr txBox="1">
                <a:spLocks noChangeArrowheads="1"/>
              </p:cNvSpPr>
              <p:nvPr/>
            </p:nvSpPr>
            <p:spPr bwMode="auto">
              <a:xfrm>
                <a:off x="3174" y="1241"/>
                <a:ext cx="104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000"/>
                  <a:t>char *name[5]</a:t>
                </a:r>
              </a:p>
            </p:txBody>
          </p:sp>
          <p:sp>
            <p:nvSpPr>
              <p:cNvPr id="80926" name="Text Box 18"/>
              <p:cNvSpPr txBox="1">
                <a:spLocks noChangeArrowheads="1"/>
              </p:cNvSpPr>
              <p:nvPr/>
            </p:nvSpPr>
            <p:spPr bwMode="auto">
              <a:xfrm>
                <a:off x="4612" y="2028"/>
                <a:ext cx="495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000"/>
                  <a:t>world</a:t>
                </a:r>
              </a:p>
            </p:txBody>
          </p:sp>
          <p:sp>
            <p:nvSpPr>
              <p:cNvPr id="80927" name="Text Box 19"/>
              <p:cNvSpPr txBox="1">
                <a:spLocks noChangeArrowheads="1"/>
              </p:cNvSpPr>
              <p:nvPr/>
            </p:nvSpPr>
            <p:spPr bwMode="auto">
              <a:xfrm>
                <a:off x="4612" y="2308"/>
                <a:ext cx="35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000"/>
                  <a:t>bye</a:t>
                </a:r>
              </a:p>
            </p:txBody>
          </p:sp>
          <p:sp>
            <p:nvSpPr>
              <p:cNvPr id="80928" name="Text Box 20"/>
              <p:cNvSpPr txBox="1">
                <a:spLocks noChangeArrowheads="1"/>
              </p:cNvSpPr>
              <p:nvPr/>
            </p:nvSpPr>
            <p:spPr bwMode="auto">
              <a:xfrm>
                <a:off x="4612" y="2589"/>
                <a:ext cx="246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000"/>
                  <a:t>\0</a:t>
                </a:r>
              </a:p>
            </p:txBody>
          </p:sp>
          <p:sp>
            <p:nvSpPr>
              <p:cNvPr id="80929" name="Line 21"/>
              <p:cNvSpPr>
                <a:spLocks noChangeShapeType="1"/>
              </p:cNvSpPr>
              <p:nvPr/>
            </p:nvSpPr>
            <p:spPr bwMode="auto">
              <a:xfrm>
                <a:off x="4146" y="160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30" name="Line 22"/>
              <p:cNvSpPr>
                <a:spLocks noChangeShapeType="1"/>
              </p:cNvSpPr>
              <p:nvPr/>
            </p:nvSpPr>
            <p:spPr bwMode="auto">
              <a:xfrm>
                <a:off x="4142" y="1896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31" name="Line 23"/>
              <p:cNvSpPr>
                <a:spLocks noChangeShapeType="1"/>
              </p:cNvSpPr>
              <p:nvPr/>
            </p:nvSpPr>
            <p:spPr bwMode="auto">
              <a:xfrm>
                <a:off x="4154" y="214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32" name="Line 24"/>
              <p:cNvSpPr>
                <a:spLocks noChangeShapeType="1"/>
              </p:cNvSpPr>
              <p:nvPr/>
            </p:nvSpPr>
            <p:spPr bwMode="auto">
              <a:xfrm>
                <a:off x="4132" y="2385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33" name="Line 25"/>
              <p:cNvSpPr>
                <a:spLocks noChangeShapeType="1"/>
              </p:cNvSpPr>
              <p:nvPr/>
            </p:nvSpPr>
            <p:spPr bwMode="auto">
              <a:xfrm>
                <a:off x="4142" y="2662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34" name="Rectangle 26"/>
              <p:cNvSpPr>
                <a:spLocks noChangeArrowheads="1"/>
              </p:cNvSpPr>
              <p:nvPr/>
            </p:nvSpPr>
            <p:spPr bwMode="auto">
              <a:xfrm>
                <a:off x="4612" y="1467"/>
                <a:ext cx="441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en-US" altLang="zh-CN" sz="2000"/>
                  <a:t>hello</a:t>
                </a:r>
              </a:p>
            </p:txBody>
          </p:sp>
          <p:sp>
            <p:nvSpPr>
              <p:cNvPr id="80935" name="Text Box 27"/>
              <p:cNvSpPr txBox="1">
                <a:spLocks noChangeArrowheads="1"/>
              </p:cNvSpPr>
              <p:nvPr/>
            </p:nvSpPr>
            <p:spPr bwMode="auto">
              <a:xfrm>
                <a:off x="4612" y="1747"/>
                <a:ext cx="44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good</a:t>
                </a:r>
              </a:p>
            </p:txBody>
          </p:sp>
        </p:grpSp>
        <p:grpSp>
          <p:nvGrpSpPr>
            <p:cNvPr id="4" name="Group 28"/>
            <p:cNvGrpSpPr>
              <a:grpSpLocks/>
            </p:cNvGrpSpPr>
            <p:nvPr/>
          </p:nvGrpSpPr>
          <p:grpSpPr bwMode="auto">
            <a:xfrm>
              <a:off x="2904" y="2417"/>
              <a:ext cx="774" cy="250"/>
              <a:chOff x="2568" y="2561"/>
              <a:chExt cx="774" cy="250"/>
            </a:xfrm>
          </p:grpSpPr>
          <p:sp>
            <p:nvSpPr>
              <p:cNvPr id="80913" name="Line 29"/>
              <p:cNvSpPr>
                <a:spLocks noChangeShapeType="1"/>
              </p:cNvSpPr>
              <p:nvPr/>
            </p:nvSpPr>
            <p:spPr bwMode="auto">
              <a:xfrm>
                <a:off x="2967" y="2703"/>
                <a:ext cx="3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14" name="Text Box 30"/>
              <p:cNvSpPr txBox="1">
                <a:spLocks noChangeArrowheads="1"/>
              </p:cNvSpPr>
              <p:nvPr/>
            </p:nvSpPr>
            <p:spPr bwMode="auto">
              <a:xfrm>
                <a:off x="2568" y="2561"/>
                <a:ext cx="46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name</a:t>
                </a:r>
              </a:p>
            </p:txBody>
          </p:sp>
        </p:grpSp>
        <p:grpSp>
          <p:nvGrpSpPr>
            <p:cNvPr id="5" name="Group 31"/>
            <p:cNvGrpSpPr>
              <a:grpSpLocks/>
            </p:cNvGrpSpPr>
            <p:nvPr/>
          </p:nvGrpSpPr>
          <p:grpSpPr bwMode="auto">
            <a:xfrm>
              <a:off x="2976" y="2729"/>
              <a:ext cx="714" cy="250"/>
              <a:chOff x="2616" y="3137"/>
              <a:chExt cx="714" cy="250"/>
            </a:xfrm>
          </p:grpSpPr>
          <p:sp>
            <p:nvSpPr>
              <p:cNvPr id="80911" name="Line 32"/>
              <p:cNvSpPr>
                <a:spLocks noChangeShapeType="1"/>
              </p:cNvSpPr>
              <p:nvPr/>
            </p:nvSpPr>
            <p:spPr bwMode="auto">
              <a:xfrm>
                <a:off x="2763" y="3243"/>
                <a:ext cx="567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12" name="Text Box 33"/>
              <p:cNvSpPr txBox="1">
                <a:spLocks noChangeArrowheads="1"/>
              </p:cNvSpPr>
              <p:nvPr/>
            </p:nvSpPr>
            <p:spPr bwMode="auto">
              <a:xfrm>
                <a:off x="2616" y="3137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0000FF"/>
                    </a:solidFill>
                  </a:rPr>
                  <a:t>p</a:t>
                </a:r>
              </a:p>
            </p:txBody>
          </p:sp>
        </p:grpSp>
      </p:grpSp>
      <p:sp>
        <p:nvSpPr>
          <p:cNvPr id="161828" name="Text Box 36"/>
          <p:cNvSpPr txBox="1">
            <a:spLocks noChangeArrowheads="1"/>
          </p:cNvSpPr>
          <p:nvPr/>
        </p:nvSpPr>
        <p:spPr bwMode="auto">
          <a:xfrm>
            <a:off x="1462088" y="5546725"/>
            <a:ext cx="1954212" cy="701675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/>
              <a:t>运行结果：</a:t>
            </a:r>
          </a:p>
          <a:p>
            <a:pPr eaLnBrk="1" hangingPunct="1"/>
            <a:r>
              <a:rPr lang="en-US" altLang="zh-CN" sz="2000"/>
              <a:t>644 :  good    bye</a:t>
            </a:r>
          </a:p>
        </p:txBody>
      </p:sp>
      <p:sp>
        <p:nvSpPr>
          <p:cNvPr id="161829" name="AutoShape 37"/>
          <p:cNvSpPr>
            <a:spLocks noChangeArrowheads="1"/>
          </p:cNvSpPr>
          <p:nvPr/>
        </p:nvSpPr>
        <p:spPr bwMode="auto">
          <a:xfrm>
            <a:off x="4714875" y="1131888"/>
            <a:ext cx="4029075" cy="860425"/>
          </a:xfrm>
          <a:prstGeom prst="wedgeRectCallout">
            <a:avLst>
              <a:gd name="adj1" fmla="val -82505"/>
              <a:gd name="adj2" fmla="val 227120"/>
            </a:avLst>
          </a:prstGeom>
          <a:solidFill>
            <a:srgbClr val="FFF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zh-CN" altLang="zh-CN">
                <a:latin typeface="隶书" pitchFamily="49" charset="-122"/>
                <a:ea typeface="隶书" pitchFamily="49" charset="-122"/>
              </a:rPr>
              <a:t>用</a:t>
            </a:r>
            <a:r>
              <a:rPr lang="zh-CN" altLang="zh-CN">
                <a:ea typeface="隶书" pitchFamily="49" charset="-122"/>
              </a:rPr>
              <a:t>*</a:t>
            </a:r>
            <a:r>
              <a:rPr lang="en-US" altLang="zh-CN">
                <a:ea typeface="隶书" pitchFamily="49" charset="-122"/>
              </a:rPr>
              <a:t>p</a:t>
            </a:r>
            <a:r>
              <a:rPr lang="zh-CN" altLang="zh-CN">
                <a:latin typeface="隶书" pitchFamily="49" charset="-122"/>
                <a:ea typeface="隶书" pitchFamily="49" charset="-122"/>
              </a:rPr>
              <a:t>可输出</a:t>
            </a:r>
            <a:r>
              <a:rPr lang="zh-CN" altLang="zh-CN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地址</a:t>
            </a:r>
            <a:r>
              <a:rPr lang="zh-CN" altLang="zh-CN">
                <a:ea typeface="隶书" pitchFamily="49" charset="-122"/>
              </a:rPr>
              <a:t>(%</a:t>
            </a:r>
            <a:r>
              <a:rPr lang="en-US" altLang="zh-CN">
                <a:ea typeface="隶书" pitchFamily="49" charset="-122"/>
              </a:rPr>
              <a:t>o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或</a:t>
            </a:r>
            <a:r>
              <a:rPr lang="en-US" altLang="zh-CN">
                <a:ea typeface="隶书" pitchFamily="49" charset="-122"/>
              </a:rPr>
              <a:t>%x</a:t>
            </a:r>
            <a:r>
              <a:rPr lang="en-US" altLang="zh-CN">
                <a:latin typeface="隶书" pitchFamily="49" charset="-122"/>
                <a:ea typeface="隶书" pitchFamily="49" charset="-122"/>
              </a:rPr>
              <a:t>), </a:t>
            </a:r>
          </a:p>
          <a:p>
            <a:pPr eaLnBrk="1" hangingPunct="1"/>
            <a:r>
              <a:rPr lang="zh-CN" altLang="zh-CN">
                <a:latin typeface="隶书" pitchFamily="49" charset="-122"/>
                <a:ea typeface="隶书" pitchFamily="49" charset="-122"/>
              </a:rPr>
              <a:t>也可用它输出</a:t>
            </a:r>
            <a:r>
              <a:rPr lang="zh-CN" altLang="zh-CN">
                <a:solidFill>
                  <a:srgbClr val="339933"/>
                </a:solidFill>
                <a:latin typeface="隶书" pitchFamily="49" charset="-122"/>
                <a:ea typeface="隶书" pitchFamily="49" charset="-122"/>
              </a:rPr>
              <a:t>字符串</a:t>
            </a:r>
            <a:r>
              <a:rPr lang="zh-CN" altLang="zh-CN">
                <a:latin typeface="隶书" pitchFamily="49" charset="-122"/>
                <a:ea typeface="隶书" pitchFamily="49" charset="-122"/>
              </a:rPr>
              <a:t>(</a:t>
            </a:r>
            <a:r>
              <a:rPr lang="zh-CN" altLang="zh-CN">
                <a:ea typeface="隶书" pitchFamily="49" charset="-122"/>
              </a:rPr>
              <a:t>%</a:t>
            </a:r>
            <a:r>
              <a:rPr lang="en-US" altLang="zh-CN">
                <a:ea typeface="隶书" pitchFamily="49" charset="-122"/>
              </a:rPr>
              <a:t>s)</a:t>
            </a:r>
            <a:endParaRPr lang="en-US" altLang="zh-CN"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4708525" y="5070475"/>
            <a:ext cx="1082675" cy="457200"/>
            <a:chOff x="2966" y="3194"/>
            <a:chExt cx="682" cy="288"/>
          </a:xfrm>
        </p:grpSpPr>
        <p:sp>
          <p:nvSpPr>
            <p:cNvPr id="80906" name="Line 39"/>
            <p:cNvSpPr>
              <a:spLocks noChangeShapeType="1"/>
            </p:cNvSpPr>
            <p:nvPr/>
          </p:nvSpPr>
          <p:spPr bwMode="auto">
            <a:xfrm flipV="1">
              <a:off x="3192" y="3360"/>
              <a:ext cx="456" cy="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07" name="Text Box 40"/>
            <p:cNvSpPr txBox="1">
              <a:spLocks noChangeArrowheads="1"/>
            </p:cNvSpPr>
            <p:nvPr/>
          </p:nvSpPr>
          <p:spPr bwMode="auto">
            <a:xfrm>
              <a:off x="2966" y="3194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</a:rPr>
                <a:t>p</a:t>
              </a:r>
            </a:p>
          </p:txBody>
        </p:sp>
      </p:grpSp>
      <p:sp>
        <p:nvSpPr>
          <p:cNvPr id="161834" name="Text Box 42"/>
          <p:cNvSpPr txBox="1">
            <a:spLocks noChangeArrowheads="1"/>
          </p:cNvSpPr>
          <p:nvPr/>
        </p:nvSpPr>
        <p:spPr bwMode="auto">
          <a:xfrm>
            <a:off x="2814638" y="4922838"/>
            <a:ext cx="1352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altLang="zh-CN">
                <a:solidFill>
                  <a:srgbClr val="0000FF"/>
                </a:solidFill>
              </a:rPr>
              <a:t>*(p++)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1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618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61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6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build="p" autoUpdateAnimBg="0"/>
      <p:bldP spid="161826" grpId="0" animBg="1" autoUpdateAnimBg="0"/>
      <p:bldP spid="161828" grpId="0" animBg="1" autoUpdateAnimBg="0"/>
      <p:bldP spid="161829" grpId="0" animBg="1" autoUpdateAnimBg="0"/>
      <p:bldP spid="161834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1" name="Rectangle 51"/>
          <p:cNvSpPr>
            <a:spLocks noChangeArrowheads="1"/>
          </p:cNvSpPr>
          <p:nvPr/>
        </p:nvSpPr>
        <p:spPr bwMode="auto">
          <a:xfrm>
            <a:off x="0" y="473075"/>
            <a:ext cx="882967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ea typeface="隶书" pitchFamily="49" charset="-122"/>
              </a:rPr>
              <a:t>二级指针与指针数组的关系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>
                <a:ea typeface="隶书" pitchFamily="49" charset="-122"/>
              </a:rPr>
              <a:t>	</a:t>
            </a:r>
            <a:r>
              <a:rPr lang="en-US" altLang="zh-CN">
                <a:ea typeface="隶书" pitchFamily="49" charset="-122"/>
              </a:rPr>
              <a:t>int  **p   </a:t>
            </a:r>
            <a:r>
              <a:rPr lang="zh-CN" altLang="en-US">
                <a:ea typeface="隶书" pitchFamily="49" charset="-122"/>
              </a:rPr>
              <a:t>与  </a:t>
            </a:r>
            <a:r>
              <a:rPr lang="en-US" altLang="zh-CN">
                <a:ea typeface="隶书" pitchFamily="49" charset="-122"/>
              </a:rPr>
              <a:t>int  *q[10]          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zh-CN" sz="2000">
                <a:ea typeface="隶书" pitchFamily="49" charset="-122"/>
              </a:rPr>
              <a:t>指针数组名是二级指针</a:t>
            </a:r>
            <a:r>
              <a:rPr lang="zh-CN" altLang="zh-CN" sz="2000">
                <a:solidFill>
                  <a:srgbClr val="0000FF"/>
                </a:solidFill>
                <a:ea typeface="隶书" pitchFamily="49" charset="-122"/>
              </a:rPr>
              <a:t>常量</a:t>
            </a:r>
            <a:endParaRPr lang="zh-CN" altLang="zh-CN" sz="2000">
              <a:ea typeface="隶书" pitchFamily="49" charset="-122"/>
            </a:endParaRP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en-US" altLang="zh-CN" sz="2000">
                <a:ea typeface="隶书" pitchFamily="49" charset="-122"/>
              </a:rPr>
              <a:t>p=q;   p+i </a:t>
            </a:r>
            <a:r>
              <a:rPr lang="zh-CN" altLang="zh-CN" sz="2000">
                <a:ea typeface="隶书" pitchFamily="49" charset="-122"/>
              </a:rPr>
              <a:t>是</a:t>
            </a:r>
            <a:r>
              <a:rPr lang="en-US" altLang="zh-CN" sz="2000">
                <a:ea typeface="隶书" pitchFamily="49" charset="-122"/>
              </a:rPr>
              <a:t>q[i]</a:t>
            </a:r>
            <a:r>
              <a:rPr lang="zh-CN" altLang="zh-CN" sz="2000">
                <a:ea typeface="隶书" pitchFamily="49" charset="-122"/>
              </a:rPr>
              <a:t>的地址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zh-CN" sz="2000">
                <a:ea typeface="隶书" pitchFamily="49" charset="-122"/>
              </a:rPr>
              <a:t>指针数组作形参，</a:t>
            </a:r>
            <a:r>
              <a:rPr lang="en-US" altLang="zh-CN" sz="2000">
                <a:ea typeface="隶书" pitchFamily="49" charset="-122"/>
              </a:rPr>
              <a:t>int  *q[ ]</a:t>
            </a:r>
            <a:r>
              <a:rPr lang="zh-CN" altLang="zh-CN" sz="2000">
                <a:ea typeface="隶书" pitchFamily="49" charset="-122"/>
              </a:rPr>
              <a:t>与</a:t>
            </a:r>
            <a:r>
              <a:rPr lang="en-US" altLang="zh-CN" sz="2000">
                <a:ea typeface="隶书" pitchFamily="49" charset="-122"/>
              </a:rPr>
              <a:t>int **q</a:t>
            </a:r>
            <a:r>
              <a:rPr lang="zh-CN" altLang="zh-CN" sz="2000">
                <a:ea typeface="隶书" pitchFamily="49" charset="-122"/>
              </a:rPr>
              <a:t>完全等价；但作为变量定义两者不同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zh-CN" sz="2000">
                <a:ea typeface="隶书" pitchFamily="49" charset="-122"/>
              </a:rPr>
              <a:t>系统只给</a:t>
            </a:r>
            <a:r>
              <a:rPr lang="en-US" altLang="zh-CN" sz="2000">
                <a:ea typeface="隶书" pitchFamily="49" charset="-122"/>
              </a:rPr>
              <a:t>p</a:t>
            </a:r>
            <a:r>
              <a:rPr lang="zh-CN" altLang="zh-CN" sz="2000">
                <a:ea typeface="隶书" pitchFamily="49" charset="-122"/>
              </a:rPr>
              <a:t>分配能保存一个指针值的内存区；而给</a:t>
            </a:r>
            <a:r>
              <a:rPr lang="en-US" altLang="zh-CN" sz="2000">
                <a:ea typeface="隶书" pitchFamily="49" charset="-122"/>
              </a:rPr>
              <a:t>q</a:t>
            </a:r>
            <a:r>
              <a:rPr lang="zh-CN" altLang="zh-CN" sz="2000">
                <a:ea typeface="隶书" pitchFamily="49" charset="-122"/>
              </a:rPr>
              <a:t>分配10块内存区，每块可保存一个指针值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1" grpId="0" build="p" bldLvl="5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idx="1"/>
          </p:nvPr>
        </p:nvSpPr>
        <p:spPr>
          <a:xfrm>
            <a:off x="333375" y="341313"/>
            <a:ext cx="8548688" cy="1782762"/>
          </a:xfrm>
        </p:spPr>
        <p:txBody>
          <a:bodyPr/>
          <a:lstStyle/>
          <a:p>
            <a:pPr lvl="1" eaLnBrk="1" hangingPunct="1"/>
            <a:r>
              <a:rPr lang="zh-CN" altLang="en-US" smtClean="0"/>
              <a:t>命令行参数</a:t>
            </a:r>
          </a:p>
          <a:p>
            <a:pPr lvl="2" eaLnBrk="1" hangingPunct="1"/>
            <a:r>
              <a:rPr lang="zh-CN" altLang="en-US" smtClean="0"/>
              <a:t>命令行：在操作系统状态下，为执行某个程序而键入的一行字符</a:t>
            </a:r>
          </a:p>
          <a:p>
            <a:pPr lvl="2" eaLnBrk="1" hangingPunct="1"/>
            <a:r>
              <a:rPr lang="zh-CN" altLang="en-US" smtClean="0"/>
              <a:t>命令行一般形式：</a:t>
            </a:r>
            <a:r>
              <a:rPr lang="zh-CN" altLang="en-US" smtClean="0">
                <a:solidFill>
                  <a:srgbClr val="990000"/>
                </a:solidFill>
              </a:rPr>
              <a:t>命令名</a:t>
            </a:r>
            <a:r>
              <a:rPr lang="zh-CN" altLang="en-US" smtClean="0">
                <a:solidFill>
                  <a:schemeClr val="tx2"/>
                </a:solidFill>
              </a:rPr>
              <a:t>   参数</a:t>
            </a:r>
            <a:r>
              <a:rPr lang="en-US" altLang="zh-CN" smtClean="0">
                <a:solidFill>
                  <a:schemeClr val="tx2"/>
                </a:solidFill>
              </a:rPr>
              <a:t>1   </a:t>
            </a:r>
            <a:r>
              <a:rPr lang="zh-CN" altLang="en-US" smtClean="0">
                <a:solidFill>
                  <a:schemeClr val="tx2"/>
                </a:solidFill>
              </a:rPr>
              <a:t>参数</a:t>
            </a:r>
            <a:r>
              <a:rPr lang="en-US" altLang="zh-CN" smtClean="0">
                <a:solidFill>
                  <a:schemeClr val="tx2"/>
                </a:solidFill>
              </a:rPr>
              <a:t>2………</a:t>
            </a:r>
            <a:r>
              <a:rPr lang="zh-CN" altLang="en-US" smtClean="0">
                <a:solidFill>
                  <a:schemeClr val="tx2"/>
                </a:solidFill>
              </a:rPr>
              <a:t>参数</a:t>
            </a:r>
            <a:r>
              <a:rPr lang="en-US" altLang="zh-CN" smtClean="0">
                <a:solidFill>
                  <a:schemeClr val="tx2"/>
                </a:solidFill>
              </a:rPr>
              <a:t>n</a:t>
            </a:r>
          </a:p>
          <a:p>
            <a:pPr lvl="2" eaLnBrk="1" hangingPunct="1"/>
            <a:endParaRPr lang="en-US" altLang="zh-CN" smtClean="0">
              <a:solidFill>
                <a:schemeClr val="tx2"/>
              </a:solidFill>
            </a:endParaRP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824038" y="3008313"/>
            <a:ext cx="3905250" cy="1225550"/>
          </a:xfrm>
          <a:prstGeom prst="rect">
            <a:avLst/>
          </a:prstGeom>
          <a:solidFill>
            <a:srgbClr val="FFF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en-US" altLang="zh-CN">
                <a:ea typeface="隶书" pitchFamily="49" charset="-122"/>
              </a:rPr>
              <a:t>main(int</a:t>
            </a:r>
            <a:r>
              <a:rPr lang="en-US" altLang="zh-CN">
                <a:solidFill>
                  <a:srgbClr val="0000FF"/>
                </a:solidFill>
                <a:ea typeface="隶书" pitchFamily="49" charset="-122"/>
              </a:rPr>
              <a:t>   argc,  </a:t>
            </a:r>
            <a:r>
              <a:rPr lang="en-US" altLang="zh-CN">
                <a:ea typeface="隶书" pitchFamily="49" charset="-122"/>
              </a:rPr>
              <a:t>char  *</a:t>
            </a:r>
            <a:r>
              <a:rPr lang="en-US" altLang="zh-CN">
                <a:solidFill>
                  <a:srgbClr val="0000FF"/>
                </a:solidFill>
                <a:ea typeface="隶书" pitchFamily="49" charset="-122"/>
              </a:rPr>
              <a:t>argv</a:t>
            </a:r>
            <a:r>
              <a:rPr lang="en-US" altLang="zh-CN">
                <a:ea typeface="隶书" pitchFamily="49" charset="-122"/>
              </a:rPr>
              <a:t>[])</a:t>
            </a:r>
            <a:endParaRPr lang="en-US" altLang="zh-CN">
              <a:solidFill>
                <a:srgbClr val="0000FF"/>
              </a:solidFill>
              <a:ea typeface="隶书" pitchFamily="49" charset="-122"/>
            </a:endParaRPr>
          </a:p>
          <a:p>
            <a:pPr eaLnBrk="1" hangingPunct="1"/>
            <a:r>
              <a:rPr lang="en-US" altLang="zh-CN">
                <a:ea typeface="隶书" pitchFamily="49" charset="-122"/>
              </a:rPr>
              <a:t>{   ………</a:t>
            </a:r>
          </a:p>
          <a:p>
            <a:pPr eaLnBrk="1" hangingPunct="1"/>
            <a:r>
              <a:rPr lang="en-US" altLang="zh-CN">
                <a:ea typeface="隶书" pitchFamily="49" charset="-122"/>
              </a:rPr>
              <a:t>}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47663" y="4148138"/>
            <a:ext cx="8548687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zh-CN">
                <a:ea typeface="隶书" pitchFamily="49" charset="-122"/>
              </a:rPr>
              <a:t>命令行参数传递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323850" y="2551113"/>
            <a:ext cx="8548688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ea typeface="隶书" pitchFamily="49" charset="-122"/>
              </a:rPr>
              <a:t>带参数的</a:t>
            </a:r>
            <a:r>
              <a:rPr lang="en-US" altLang="zh-CN">
                <a:ea typeface="隶书" pitchFamily="49" charset="-122"/>
              </a:rPr>
              <a:t>main</a:t>
            </a:r>
            <a:r>
              <a:rPr lang="zh-CN" altLang="zh-CN">
                <a:ea typeface="隶书" pitchFamily="49" charset="-122"/>
              </a:rPr>
              <a:t>函数形式：</a:t>
            </a:r>
            <a:endParaRPr lang="zh-CN" altLang="en-US">
              <a:solidFill>
                <a:schemeClr val="tx2"/>
              </a:solidFill>
              <a:ea typeface="隶书" pitchFamily="49" charset="-122"/>
            </a:endParaRP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1744663" y="2114550"/>
            <a:ext cx="3814612" cy="371513"/>
          </a:xfrm>
          <a:prstGeom prst="rect">
            <a:avLst/>
          </a:prstGeom>
          <a:solidFill>
            <a:srgbClr val="FFF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 smtClean="0">
                <a:ea typeface="隶书" pitchFamily="49" charset="-122"/>
              </a:rPr>
              <a:t>D:\test</a:t>
            </a:r>
            <a:r>
              <a:rPr lang="en-US" altLang="zh-CN" smtClean="0">
                <a:ea typeface="隶书" pitchFamily="49" charset="-122"/>
              </a:rPr>
              <a:t>&gt;</a:t>
            </a:r>
            <a:r>
              <a:rPr lang="en-US" altLang="zh-CN" smtClean="0">
                <a:solidFill>
                  <a:srgbClr val="0000FF"/>
                </a:solidFill>
                <a:ea typeface="隶书" pitchFamily="49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隶书" pitchFamily="49" charset="-122"/>
              </a:rPr>
              <a:t>copy</a:t>
            </a:r>
            <a:r>
              <a:rPr lang="en-US" altLang="zh-CN">
                <a:solidFill>
                  <a:schemeClr val="bg2"/>
                </a:solidFill>
                <a:ea typeface="隶书" pitchFamily="49" charset="-122"/>
              </a:rPr>
              <a:t>[.exe]</a:t>
            </a:r>
            <a:r>
              <a:rPr lang="en-US" altLang="zh-CN">
                <a:ea typeface="隶书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ea typeface="隶书" pitchFamily="49" charset="-122"/>
              </a:rPr>
              <a:t>source.c</a:t>
            </a:r>
            <a:r>
              <a:rPr lang="en-US" altLang="zh-CN" dirty="0">
                <a:ea typeface="隶书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ea typeface="隶书" pitchFamily="49" charset="-122"/>
              </a:rPr>
              <a:t>temp.c</a:t>
            </a:r>
            <a:endParaRPr lang="en-US" altLang="zh-CN" dirty="0">
              <a:solidFill>
                <a:srgbClr val="0000FF"/>
              </a:solidFill>
              <a:ea typeface="隶书" pitchFamily="49" charset="-122"/>
            </a:endParaRPr>
          </a:p>
        </p:txBody>
      </p:sp>
      <p:sp>
        <p:nvSpPr>
          <p:cNvPr id="48135" name="AutoShape 7"/>
          <p:cNvSpPr>
            <a:spLocks noChangeArrowheads="1"/>
          </p:cNvSpPr>
          <p:nvPr/>
        </p:nvSpPr>
        <p:spPr bwMode="auto">
          <a:xfrm>
            <a:off x="5114925" y="2933700"/>
            <a:ext cx="3724275" cy="495300"/>
          </a:xfrm>
          <a:prstGeom prst="wedgeRectCallout">
            <a:avLst>
              <a:gd name="adj1" fmla="val -57546"/>
              <a:gd name="adj2" fmla="val -107051"/>
            </a:avLst>
          </a:prstGeom>
          <a:solidFill>
            <a:srgbClr val="FFFFFF"/>
          </a:solidFill>
          <a:ln w="38100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>
                <a:ea typeface="隶书" pitchFamily="49" charset="-122"/>
              </a:rPr>
              <a:t>有</a:t>
            </a:r>
            <a:r>
              <a:rPr lang="en-US" altLang="zh-CN">
                <a:ea typeface="隶书" pitchFamily="49" charset="-122"/>
              </a:rPr>
              <a:t>3</a:t>
            </a:r>
            <a:r>
              <a:rPr lang="zh-CN" altLang="en-US">
                <a:ea typeface="隶书" pitchFamily="49" charset="-122"/>
              </a:rPr>
              <a:t>个字符串参数的命令行</a:t>
            </a:r>
          </a:p>
        </p:txBody>
      </p:sp>
      <p:sp>
        <p:nvSpPr>
          <p:cNvPr id="48136" name="AutoShape 8"/>
          <p:cNvSpPr>
            <a:spLocks noChangeArrowheads="1"/>
          </p:cNvSpPr>
          <p:nvPr/>
        </p:nvSpPr>
        <p:spPr bwMode="auto">
          <a:xfrm>
            <a:off x="1228725" y="4552950"/>
            <a:ext cx="2657475" cy="495300"/>
          </a:xfrm>
          <a:prstGeom prst="wedgeRectCallout">
            <a:avLst>
              <a:gd name="adj1" fmla="val 29389"/>
              <a:gd name="adj2" fmla="val -264745"/>
            </a:avLst>
          </a:prstGeom>
          <a:solidFill>
            <a:srgbClr val="FFFFFF"/>
          </a:solidFill>
          <a:ln w="38100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zh-CN">
                <a:ea typeface="隶书" pitchFamily="49" charset="-122"/>
              </a:rPr>
              <a:t>命令行中参数个数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48137" name="AutoShape 9"/>
          <p:cNvSpPr>
            <a:spLocks noChangeArrowheads="1"/>
          </p:cNvSpPr>
          <p:nvPr/>
        </p:nvSpPr>
        <p:spPr bwMode="auto">
          <a:xfrm>
            <a:off x="4276725" y="4522788"/>
            <a:ext cx="2962275" cy="860425"/>
          </a:xfrm>
          <a:prstGeom prst="wedgeRectCallout">
            <a:avLst>
              <a:gd name="adj1" fmla="val -21491"/>
              <a:gd name="adj2" fmla="val -165866"/>
            </a:avLst>
          </a:prstGeom>
          <a:solidFill>
            <a:srgbClr val="FFFFFF"/>
          </a:solidFill>
          <a:ln w="38100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zh-CN" altLang="zh-CN">
                <a:ea typeface="隶书" pitchFamily="49" charset="-122"/>
              </a:rPr>
              <a:t>元素指向命令行参数</a:t>
            </a:r>
          </a:p>
          <a:p>
            <a:pPr eaLnBrk="1" hangingPunct="1"/>
            <a:r>
              <a:rPr lang="zh-CN" altLang="zh-CN">
                <a:ea typeface="隶书" pitchFamily="49" charset="-122"/>
              </a:rPr>
              <a:t>中各字符串首地址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48138" name="AutoShape 10"/>
          <p:cNvSpPr>
            <a:spLocks noChangeArrowheads="1"/>
          </p:cNvSpPr>
          <p:nvPr/>
        </p:nvSpPr>
        <p:spPr bwMode="auto">
          <a:xfrm>
            <a:off x="3268663" y="4552950"/>
            <a:ext cx="1743075" cy="495300"/>
          </a:xfrm>
          <a:prstGeom prst="wedgeRectCallout">
            <a:avLst>
              <a:gd name="adj1" fmla="val -12843"/>
              <a:gd name="adj2" fmla="val -253204"/>
            </a:avLst>
          </a:prstGeom>
          <a:solidFill>
            <a:srgbClr val="FFFFFF"/>
          </a:solidFill>
          <a:ln w="38100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zh-CN">
                <a:latin typeface="隶书" pitchFamily="49" charset="-122"/>
                <a:ea typeface="隶书" pitchFamily="49" charset="-122"/>
              </a:rPr>
              <a:t>形参名任意</a:t>
            </a:r>
            <a:endParaRPr lang="zh-CN" altLang="en-US"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024313" y="4160838"/>
            <a:ext cx="4875212" cy="1858962"/>
            <a:chOff x="1143" y="2825"/>
            <a:chExt cx="3071" cy="1171"/>
          </a:xfrm>
        </p:grpSpPr>
        <p:sp>
          <p:nvSpPr>
            <p:cNvPr id="82957" name="Rectangle 11"/>
            <p:cNvSpPr>
              <a:spLocks noChangeArrowheads="1"/>
            </p:cNvSpPr>
            <p:nvPr/>
          </p:nvSpPr>
          <p:spPr bwMode="auto">
            <a:xfrm>
              <a:off x="1143" y="3684"/>
              <a:ext cx="1098" cy="31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3399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>
                  <a:ea typeface="隶书" pitchFamily="49" charset="-122"/>
                </a:rPr>
                <a:t>命令行</a:t>
              </a:r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实参</a:t>
              </a:r>
              <a:endParaRPr lang="zh-CN" altLang="en-US">
                <a:ea typeface="隶书" pitchFamily="49" charset="-122"/>
              </a:endParaRPr>
            </a:p>
          </p:txBody>
        </p:sp>
        <p:sp>
          <p:nvSpPr>
            <p:cNvPr id="82958" name="Rectangle 12"/>
            <p:cNvSpPr>
              <a:spLocks noChangeArrowheads="1"/>
            </p:cNvSpPr>
            <p:nvPr/>
          </p:nvSpPr>
          <p:spPr bwMode="auto">
            <a:xfrm>
              <a:off x="3181" y="3684"/>
              <a:ext cx="1033" cy="31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3399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ea typeface="隶书" pitchFamily="49" charset="-122"/>
                </a:rPr>
                <a:t>main(</a:t>
              </a:r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形参</a:t>
              </a:r>
              <a:r>
                <a:rPr lang="en-US" altLang="zh-CN">
                  <a:ea typeface="隶书" pitchFamily="49" charset="-122"/>
                </a:rPr>
                <a:t>)</a:t>
              </a:r>
            </a:p>
          </p:txBody>
        </p:sp>
        <p:cxnSp>
          <p:nvCxnSpPr>
            <p:cNvPr id="82959" name="AutoShape 13"/>
            <p:cNvCxnSpPr>
              <a:cxnSpLocks noChangeShapeType="1"/>
              <a:stCxn id="82957" idx="0"/>
              <a:endCxn id="82958" idx="0"/>
            </p:cNvCxnSpPr>
            <p:nvPr/>
          </p:nvCxnSpPr>
          <p:spPr bwMode="auto">
            <a:xfrm rot="5400000" flipV="1">
              <a:off x="2694" y="2670"/>
              <a:ext cx="1" cy="2006"/>
            </a:xfrm>
            <a:prstGeom prst="curvedConnector3">
              <a:avLst>
                <a:gd name="adj1" fmla="val -26400005"/>
              </a:avLst>
            </a:prstGeom>
            <a:noFill/>
            <a:ln w="38100">
              <a:solidFill>
                <a:srgbClr val="339966"/>
              </a:solidFill>
              <a:prstDash val="dash"/>
              <a:round/>
              <a:headEnd/>
              <a:tailEnd type="triangle" w="med" len="med"/>
            </a:ln>
            <a:effectLst/>
          </p:spPr>
        </p:cxnSp>
        <p:sp>
          <p:nvSpPr>
            <p:cNvPr id="82960" name="Rectangle 14"/>
            <p:cNvSpPr>
              <a:spLocks noChangeArrowheads="1"/>
            </p:cNvSpPr>
            <p:nvPr/>
          </p:nvSpPr>
          <p:spPr bwMode="auto">
            <a:xfrm>
              <a:off x="2020" y="2825"/>
              <a:ext cx="1482" cy="54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3399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zh-CN">
                  <a:latin typeface="隶书" pitchFamily="49" charset="-122"/>
                  <a:ea typeface="隶书" pitchFamily="49" charset="-122"/>
                </a:rPr>
                <a:t>系统自动调用</a:t>
              </a:r>
            </a:p>
            <a:p>
              <a:pPr algn="ctr" eaLnBrk="1" hangingPunct="1"/>
              <a:r>
                <a:rPr lang="en-US" altLang="zh-CN">
                  <a:latin typeface="隶书" pitchFamily="49" charset="-122"/>
                  <a:ea typeface="隶书" pitchFamily="49" charset="-122"/>
                </a:rPr>
                <a:t>main</a:t>
              </a:r>
              <a:r>
                <a:rPr lang="zh-CN" altLang="zh-CN">
                  <a:latin typeface="隶书" pitchFamily="49" charset="-122"/>
                  <a:ea typeface="隶书" pitchFamily="49" charset="-122"/>
                </a:rPr>
                <a:t>函数时传递</a:t>
              </a:r>
              <a:endParaRPr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48143" name="AutoShape 15"/>
          <p:cNvSpPr>
            <a:spLocks noChangeArrowheads="1"/>
          </p:cNvSpPr>
          <p:nvPr/>
        </p:nvSpPr>
        <p:spPr bwMode="auto">
          <a:xfrm>
            <a:off x="1555750" y="6134100"/>
            <a:ext cx="5273675" cy="495300"/>
          </a:xfrm>
          <a:prstGeom prst="wedgeRectCallout">
            <a:avLst>
              <a:gd name="adj1" fmla="val -6894"/>
              <a:gd name="adj2" fmla="val -126282"/>
            </a:avLst>
          </a:prstGeom>
          <a:solidFill>
            <a:srgbClr val="FFFFFF"/>
          </a:solidFill>
          <a:ln w="38100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>
                <a:ea typeface="隶书" pitchFamily="49" charset="-122"/>
              </a:rPr>
              <a:t>第一个参数</a:t>
            </a:r>
            <a:r>
              <a:rPr lang="en-US" altLang="zh-CN">
                <a:ea typeface="隶书" pitchFamily="49" charset="-122"/>
              </a:rPr>
              <a:t>: </a:t>
            </a:r>
            <a:r>
              <a:rPr lang="en-US" altLang="zh-CN"/>
              <a:t>main</a:t>
            </a:r>
            <a:r>
              <a:rPr lang="zh-CN" altLang="zh-CN">
                <a:ea typeface="隶书" pitchFamily="49" charset="-122"/>
              </a:rPr>
              <a:t>所在的</a:t>
            </a:r>
            <a:r>
              <a:rPr lang="zh-CN" altLang="zh-CN" b="1" i="1">
                <a:solidFill>
                  <a:schemeClr val="accent2"/>
                </a:solidFill>
                <a:ea typeface="隶书" pitchFamily="49" charset="-122"/>
              </a:rPr>
              <a:t>可执行文件名</a:t>
            </a:r>
            <a:endParaRPr lang="zh-CN" altLang="en-US" b="1" i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build="p" bldLvl="5" autoUpdateAnimBg="0"/>
      <p:bldP spid="48131" grpId="0" animBg="1" autoUpdateAnimBg="0"/>
      <p:bldP spid="48132" grpId="0" build="p" bldLvl="4" autoUpdateAnimBg="0"/>
      <p:bldP spid="48133" grpId="0" build="p" bldLvl="5" autoUpdateAnimBg="0"/>
      <p:bldP spid="48134" grpId="0" animBg="1" autoUpdateAnimBg="0"/>
      <p:bldP spid="48135" grpId="0" animBg="1" autoUpdateAnimBg="0"/>
      <p:bldP spid="48136" grpId="0" animBg="1" autoUpdateAnimBg="0"/>
      <p:bldP spid="48137" grpId="0" animBg="1" autoUpdateAnimBg="0"/>
      <p:bldP spid="48138" grpId="0" animBg="1" autoUpdateAnimBg="0"/>
      <p:bldP spid="48143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125788" y="247650"/>
          <a:ext cx="887412" cy="652463"/>
        </p:xfrm>
        <a:graphic>
          <a:graphicData uri="http://schemas.openxmlformats.org/presentationml/2006/ole">
            <p:oleObj spid="_x0000_s7170" name="包" r:id="rId3" imgW="651753" imgH="476655" progId="Package">
              <p:embed/>
            </p:oleObj>
          </a:graphicData>
        </a:graphic>
      </p:graphicFrame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312738" y="171450"/>
            <a:ext cx="2774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例  输出命令行参数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463550" y="884238"/>
            <a:ext cx="3679825" cy="305117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/*test.c*/</a:t>
            </a:r>
          </a:p>
          <a:p>
            <a:r>
              <a:rPr lang="en-US" altLang="zh-CN">
                <a:solidFill>
                  <a:schemeClr val="accent2"/>
                </a:solidFill>
              </a:rPr>
              <a:t>main(int  argc, char *argv[])</a:t>
            </a:r>
            <a:endParaRPr lang="en-US" altLang="zh-CN"/>
          </a:p>
          <a:p>
            <a:r>
              <a:rPr lang="en-US" altLang="zh-CN"/>
              <a:t>{   while(argc&gt;1)</a:t>
            </a:r>
          </a:p>
          <a:p>
            <a:r>
              <a:rPr lang="en-US" altLang="zh-CN"/>
              <a:t>    {  ++argv;</a:t>
            </a:r>
          </a:p>
          <a:p>
            <a:r>
              <a:rPr lang="en-US" altLang="zh-CN"/>
              <a:t>       printf("%s\n",*argv);</a:t>
            </a:r>
          </a:p>
          <a:p>
            <a:r>
              <a:rPr lang="en-US" altLang="zh-CN"/>
              <a:t>       --argc;</a:t>
            </a:r>
          </a:p>
          <a:p>
            <a:r>
              <a:rPr lang="en-US" altLang="zh-CN"/>
              <a:t>    }</a:t>
            </a:r>
          </a:p>
          <a:p>
            <a:r>
              <a:rPr lang="en-US" altLang="zh-CN"/>
              <a:t>}</a:t>
            </a: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4456113" y="520700"/>
            <a:ext cx="3756025" cy="159067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main(int  argc, char  *argv[])</a:t>
            </a:r>
            <a:endParaRPr lang="en-US" altLang="zh-CN"/>
          </a:p>
          <a:p>
            <a:r>
              <a:rPr lang="en-US" altLang="zh-CN"/>
              <a:t>{   while(argc--&gt;0)</a:t>
            </a:r>
          </a:p>
          <a:p>
            <a:r>
              <a:rPr lang="en-US" altLang="zh-CN"/>
              <a:t>      printf("%s\n",*argv++);</a:t>
            </a:r>
          </a:p>
          <a:p>
            <a:r>
              <a:rPr lang="en-US" altLang="zh-CN"/>
              <a:t>}</a:t>
            </a: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461963" y="4008438"/>
            <a:ext cx="6116637" cy="860425"/>
          </a:xfrm>
          <a:prstGeom prst="rect">
            <a:avLst/>
          </a:prstGeom>
          <a:solidFill>
            <a:srgbClr val="FFF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en-US" altLang="zh-CN">
                <a:ea typeface="隶书" pitchFamily="49" charset="-122"/>
              </a:rPr>
              <a:t>1.  </a:t>
            </a:r>
            <a:r>
              <a:rPr lang="zh-CN" altLang="en-US">
                <a:ea typeface="隶书" pitchFamily="49" charset="-122"/>
              </a:rPr>
              <a:t>编译、链接</a:t>
            </a:r>
            <a:r>
              <a:rPr lang="en-US" altLang="zh-CN">
                <a:ea typeface="隶书" pitchFamily="49" charset="-122"/>
              </a:rPr>
              <a:t>test.c</a:t>
            </a:r>
            <a:r>
              <a:rPr lang="zh-CN" altLang="en-US">
                <a:ea typeface="隶书" pitchFamily="49" charset="-122"/>
              </a:rPr>
              <a:t>，生成可执行文件</a:t>
            </a:r>
            <a:r>
              <a:rPr lang="en-US" altLang="zh-CN">
                <a:solidFill>
                  <a:srgbClr val="0000FF"/>
                </a:solidFill>
                <a:ea typeface="隶书" pitchFamily="49" charset="-122"/>
              </a:rPr>
              <a:t>test.exe</a:t>
            </a:r>
            <a:endParaRPr lang="en-US" altLang="zh-CN">
              <a:ea typeface="隶书" pitchFamily="49" charset="-122"/>
            </a:endParaRPr>
          </a:p>
          <a:p>
            <a:pPr eaLnBrk="1" hangingPunct="1"/>
            <a:r>
              <a:rPr lang="en-US" altLang="zh-CN">
                <a:ea typeface="隶书" pitchFamily="49" charset="-122"/>
              </a:rPr>
              <a:t>2.  </a:t>
            </a:r>
            <a:r>
              <a:rPr lang="zh-CN" altLang="en-US">
                <a:ea typeface="隶书" pitchFamily="49" charset="-122"/>
              </a:rPr>
              <a:t>在</a:t>
            </a:r>
            <a:r>
              <a:rPr lang="en-US" altLang="zh-CN">
                <a:ea typeface="隶书" pitchFamily="49" charset="-122"/>
              </a:rPr>
              <a:t>DOS</a:t>
            </a:r>
            <a:r>
              <a:rPr lang="zh-CN" altLang="en-US">
                <a:ea typeface="隶书" pitchFamily="49" charset="-122"/>
              </a:rPr>
              <a:t>状态下运行</a:t>
            </a:r>
            <a:r>
              <a:rPr lang="en-US" altLang="zh-CN">
                <a:solidFill>
                  <a:schemeClr val="bg2"/>
                </a:solidFill>
                <a:ea typeface="隶书" pitchFamily="49" charset="-122"/>
              </a:rPr>
              <a:t>(test.exe</a:t>
            </a:r>
            <a:r>
              <a:rPr lang="zh-CN" altLang="zh-CN">
                <a:solidFill>
                  <a:schemeClr val="bg2"/>
                </a:solidFill>
                <a:ea typeface="隶书" pitchFamily="49" charset="-122"/>
              </a:rPr>
              <a:t>所在路径下）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461963" y="4953000"/>
            <a:ext cx="5295900" cy="495300"/>
          </a:xfrm>
          <a:prstGeom prst="rect">
            <a:avLst/>
          </a:prstGeom>
          <a:solidFill>
            <a:srgbClr val="FFF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zh-CN" altLang="en-US">
                <a:ea typeface="隶书" pitchFamily="49" charset="-122"/>
              </a:rPr>
              <a:t>例如： </a:t>
            </a:r>
            <a:r>
              <a:rPr lang="en-US" altLang="zh-CN">
                <a:ea typeface="隶书" pitchFamily="49" charset="-122"/>
              </a:rPr>
              <a:t>C:\TC&gt;</a:t>
            </a:r>
            <a:r>
              <a:rPr lang="en-US" altLang="zh-CN">
                <a:solidFill>
                  <a:srgbClr val="0000FF"/>
                </a:solidFill>
                <a:ea typeface="隶书" pitchFamily="49" charset="-122"/>
              </a:rPr>
              <a:t> test</a:t>
            </a:r>
            <a:r>
              <a:rPr lang="en-US" altLang="zh-CN">
                <a:solidFill>
                  <a:schemeClr val="bg2"/>
                </a:solidFill>
                <a:ea typeface="隶书" pitchFamily="49" charset="-122"/>
              </a:rPr>
              <a:t>[.exe]</a:t>
            </a:r>
            <a:r>
              <a:rPr lang="en-US" altLang="zh-CN">
                <a:ea typeface="隶书" pitchFamily="49" charset="-122"/>
              </a:rPr>
              <a:t>   </a:t>
            </a:r>
            <a:r>
              <a:rPr lang="en-US" altLang="zh-CN">
                <a:solidFill>
                  <a:srgbClr val="000099"/>
                </a:solidFill>
                <a:ea typeface="隶书" pitchFamily="49" charset="-122"/>
              </a:rPr>
              <a:t> hello </a:t>
            </a:r>
            <a:r>
              <a:rPr lang="en-US" altLang="zh-CN">
                <a:ea typeface="隶书" pitchFamily="49" charset="-122"/>
              </a:rPr>
              <a:t>  </a:t>
            </a:r>
            <a:r>
              <a:rPr lang="en-US" altLang="zh-CN">
                <a:solidFill>
                  <a:srgbClr val="000099"/>
                </a:solidFill>
                <a:ea typeface="隶书" pitchFamily="49" charset="-122"/>
              </a:rPr>
              <a:t>world!</a:t>
            </a:r>
            <a:endParaRPr lang="en-US" altLang="zh-CN">
              <a:ea typeface="隶书" pitchFamily="49" charset="-122"/>
            </a:endParaRP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1604963" y="5524500"/>
            <a:ext cx="2130425" cy="701675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/>
              <a:t>运行结果：</a:t>
            </a:r>
            <a:r>
              <a:rPr lang="en-US" altLang="zh-CN" sz="2000"/>
              <a:t>hello</a:t>
            </a:r>
          </a:p>
          <a:p>
            <a:pPr eaLnBrk="1" hangingPunct="1"/>
            <a:r>
              <a:rPr lang="en-US" altLang="zh-CN" sz="2000"/>
              <a:t>                    world!</a:t>
            </a:r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4805363" y="5581650"/>
            <a:ext cx="2130425" cy="1006475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/>
              <a:t>运行结果：</a:t>
            </a:r>
            <a:r>
              <a:rPr lang="en-US" altLang="zh-CN" sz="2000"/>
              <a:t>test</a:t>
            </a:r>
          </a:p>
          <a:p>
            <a:pPr eaLnBrk="1" hangingPunct="1"/>
            <a:r>
              <a:rPr lang="en-US" altLang="zh-CN" sz="2000"/>
              <a:t>                    hello</a:t>
            </a:r>
          </a:p>
          <a:p>
            <a:pPr eaLnBrk="1" hangingPunct="1"/>
            <a:r>
              <a:rPr lang="en-US" altLang="zh-CN" sz="2000"/>
              <a:t>                    world!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287838" y="2197100"/>
            <a:ext cx="4094162" cy="1655763"/>
            <a:chOff x="3181" y="1540"/>
            <a:chExt cx="2579" cy="1043"/>
          </a:xfrm>
        </p:grpSpPr>
        <p:sp>
          <p:nvSpPr>
            <p:cNvPr id="83979" name="Rectangle 15"/>
            <p:cNvSpPr>
              <a:spLocks noChangeArrowheads="1"/>
            </p:cNvSpPr>
            <p:nvPr/>
          </p:nvSpPr>
          <p:spPr bwMode="auto">
            <a:xfrm>
              <a:off x="3887" y="1765"/>
              <a:ext cx="901" cy="7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0" name="Line 16"/>
            <p:cNvSpPr>
              <a:spLocks noChangeShapeType="1"/>
            </p:cNvSpPr>
            <p:nvPr/>
          </p:nvSpPr>
          <p:spPr bwMode="auto">
            <a:xfrm flipV="1">
              <a:off x="3887" y="2043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1" name="Line 17"/>
            <p:cNvSpPr>
              <a:spLocks noChangeShapeType="1"/>
            </p:cNvSpPr>
            <p:nvPr/>
          </p:nvSpPr>
          <p:spPr bwMode="auto">
            <a:xfrm>
              <a:off x="3887" y="2310"/>
              <a:ext cx="9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2" name="Text Box 20"/>
            <p:cNvSpPr txBox="1">
              <a:spLocks noChangeArrowheads="1"/>
            </p:cNvSpPr>
            <p:nvPr/>
          </p:nvSpPr>
          <p:spPr bwMode="auto">
            <a:xfrm>
              <a:off x="4010" y="1785"/>
              <a:ext cx="5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000"/>
                <a:t>argv[0]</a:t>
              </a:r>
            </a:p>
          </p:txBody>
        </p:sp>
        <p:sp>
          <p:nvSpPr>
            <p:cNvPr id="83983" name="Text Box 21"/>
            <p:cNvSpPr txBox="1">
              <a:spLocks noChangeArrowheads="1"/>
            </p:cNvSpPr>
            <p:nvPr/>
          </p:nvSpPr>
          <p:spPr bwMode="auto">
            <a:xfrm>
              <a:off x="4021" y="2051"/>
              <a:ext cx="5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000"/>
                <a:t>argv[1]</a:t>
              </a:r>
            </a:p>
          </p:txBody>
        </p:sp>
        <p:sp>
          <p:nvSpPr>
            <p:cNvPr id="83984" name="Text Box 22"/>
            <p:cNvSpPr txBox="1">
              <a:spLocks noChangeArrowheads="1"/>
            </p:cNvSpPr>
            <p:nvPr/>
          </p:nvSpPr>
          <p:spPr bwMode="auto">
            <a:xfrm>
              <a:off x="4021" y="2307"/>
              <a:ext cx="5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000"/>
                <a:t>argv[2]</a:t>
              </a:r>
            </a:p>
          </p:txBody>
        </p:sp>
        <p:sp>
          <p:nvSpPr>
            <p:cNvPr id="83985" name="Text Box 25"/>
            <p:cNvSpPr txBox="1">
              <a:spLocks noChangeArrowheads="1"/>
            </p:cNvSpPr>
            <p:nvPr/>
          </p:nvSpPr>
          <p:spPr bwMode="auto">
            <a:xfrm>
              <a:off x="3827" y="1540"/>
              <a:ext cx="9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000"/>
                <a:t>char *</a:t>
              </a:r>
              <a:r>
                <a:rPr lang="en-US" altLang="zh-CN" sz="2000">
                  <a:solidFill>
                    <a:schemeClr val="accent2"/>
                  </a:solidFill>
                </a:rPr>
                <a:t>argv</a:t>
              </a:r>
              <a:r>
                <a:rPr lang="en-US" altLang="zh-CN" sz="2000"/>
                <a:t>[]</a:t>
              </a:r>
            </a:p>
          </p:txBody>
        </p:sp>
        <p:sp>
          <p:nvSpPr>
            <p:cNvPr id="83986" name="Text Box 26"/>
            <p:cNvSpPr txBox="1">
              <a:spLocks noChangeArrowheads="1"/>
            </p:cNvSpPr>
            <p:nvPr/>
          </p:nvSpPr>
          <p:spPr bwMode="auto">
            <a:xfrm>
              <a:off x="5265" y="2327"/>
              <a:ext cx="495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000"/>
                <a:t>world</a:t>
              </a:r>
            </a:p>
          </p:txBody>
        </p:sp>
        <p:sp>
          <p:nvSpPr>
            <p:cNvPr id="83987" name="Line 29"/>
            <p:cNvSpPr>
              <a:spLocks noChangeShapeType="1"/>
            </p:cNvSpPr>
            <p:nvPr/>
          </p:nvSpPr>
          <p:spPr bwMode="auto">
            <a:xfrm>
              <a:off x="4799" y="1899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8" name="Line 30"/>
            <p:cNvSpPr>
              <a:spLocks noChangeShapeType="1"/>
            </p:cNvSpPr>
            <p:nvPr/>
          </p:nvSpPr>
          <p:spPr bwMode="auto">
            <a:xfrm>
              <a:off x="4795" y="2195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9" name="Line 31"/>
            <p:cNvSpPr>
              <a:spLocks noChangeShapeType="1"/>
            </p:cNvSpPr>
            <p:nvPr/>
          </p:nvSpPr>
          <p:spPr bwMode="auto">
            <a:xfrm>
              <a:off x="4807" y="2439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0" name="Rectangle 34"/>
            <p:cNvSpPr>
              <a:spLocks noChangeArrowheads="1"/>
            </p:cNvSpPr>
            <p:nvPr/>
          </p:nvSpPr>
          <p:spPr bwMode="auto">
            <a:xfrm>
              <a:off x="5265" y="1766"/>
              <a:ext cx="343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altLang="zh-CN" sz="2000"/>
                <a:t>test</a:t>
              </a:r>
            </a:p>
          </p:txBody>
        </p:sp>
        <p:sp>
          <p:nvSpPr>
            <p:cNvPr id="83991" name="Text Box 35"/>
            <p:cNvSpPr txBox="1">
              <a:spLocks noChangeArrowheads="1"/>
            </p:cNvSpPr>
            <p:nvPr/>
          </p:nvSpPr>
          <p:spPr bwMode="auto">
            <a:xfrm>
              <a:off x="5265" y="2046"/>
              <a:ext cx="441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hello</a:t>
              </a:r>
            </a:p>
          </p:txBody>
        </p:sp>
        <p:sp>
          <p:nvSpPr>
            <p:cNvPr id="83992" name="Line 37"/>
            <p:cNvSpPr>
              <a:spLocks noChangeShapeType="1"/>
            </p:cNvSpPr>
            <p:nvPr/>
          </p:nvSpPr>
          <p:spPr bwMode="auto">
            <a:xfrm>
              <a:off x="3546" y="1767"/>
              <a:ext cx="37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3" name="Text Box 38"/>
            <p:cNvSpPr txBox="1">
              <a:spLocks noChangeArrowheads="1"/>
            </p:cNvSpPr>
            <p:nvPr/>
          </p:nvSpPr>
          <p:spPr bwMode="auto">
            <a:xfrm>
              <a:off x="3207" y="1637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0000FF"/>
                  </a:solidFill>
                </a:rPr>
                <a:t>argv</a:t>
              </a:r>
            </a:p>
          </p:txBody>
        </p:sp>
        <p:sp>
          <p:nvSpPr>
            <p:cNvPr id="83994" name="Text Box 42"/>
            <p:cNvSpPr txBox="1">
              <a:spLocks noChangeArrowheads="1"/>
            </p:cNvSpPr>
            <p:nvPr/>
          </p:nvSpPr>
          <p:spPr bwMode="auto">
            <a:xfrm>
              <a:off x="3181" y="1980"/>
              <a:ext cx="672" cy="312"/>
            </a:xfrm>
            <a:prstGeom prst="rect">
              <a:avLst/>
            </a:prstGeom>
            <a:noFill/>
            <a:ln w="38100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  <a:ea typeface="隶书" pitchFamily="49" charset="-122"/>
                </a:rPr>
                <a:t>argc</a:t>
              </a:r>
              <a:r>
                <a:rPr lang="en-US" altLang="zh-CN">
                  <a:ea typeface="隶书" pitchFamily="49" charset="-122"/>
                </a:rPr>
                <a:t>=3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build="p" autoUpdateAnimBg="0"/>
      <p:bldP spid="49158" grpId="0" animBg="1" autoUpdateAnimBg="0"/>
      <p:bldP spid="49160" grpId="0" animBg="1" autoUpdateAnimBg="0"/>
      <p:bldP spid="49161" grpId="0" animBg="1" autoUpdateAnimBg="0"/>
      <p:bldP spid="49162" grpId="0" animBg="1" autoUpdateAnimBg="0"/>
      <p:bldP spid="49163" grpId="0" animBg="1" autoUpdateAnimBg="0"/>
      <p:bldP spid="49164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0" y="533400"/>
            <a:ext cx="8675688" cy="5424488"/>
            <a:chOff x="133" y="660"/>
            <a:chExt cx="5465" cy="3417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33" y="988"/>
              <a:ext cx="5465" cy="3089"/>
              <a:chOff x="133" y="988"/>
              <a:chExt cx="5465" cy="3089"/>
            </a:xfrm>
          </p:grpSpPr>
          <p:sp>
            <p:nvSpPr>
              <p:cNvPr id="84997" name="Rectangle 4"/>
              <p:cNvSpPr>
                <a:spLocks noChangeArrowheads="1"/>
              </p:cNvSpPr>
              <p:nvPr/>
            </p:nvSpPr>
            <p:spPr bwMode="auto">
              <a:xfrm>
                <a:off x="133" y="988"/>
                <a:ext cx="5457" cy="3089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84998" name="Line 5"/>
              <p:cNvSpPr>
                <a:spLocks noChangeShapeType="1"/>
              </p:cNvSpPr>
              <p:nvPr/>
            </p:nvSpPr>
            <p:spPr bwMode="auto">
              <a:xfrm flipV="1">
                <a:off x="133" y="1266"/>
                <a:ext cx="544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999" name="Line 6"/>
              <p:cNvSpPr>
                <a:spLocks noChangeShapeType="1"/>
              </p:cNvSpPr>
              <p:nvPr/>
            </p:nvSpPr>
            <p:spPr bwMode="auto">
              <a:xfrm flipV="1">
                <a:off x="151" y="1540"/>
                <a:ext cx="544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00" name="Line 7"/>
              <p:cNvSpPr>
                <a:spLocks noChangeShapeType="1"/>
              </p:cNvSpPr>
              <p:nvPr/>
            </p:nvSpPr>
            <p:spPr bwMode="auto">
              <a:xfrm flipV="1">
                <a:off x="152" y="1840"/>
                <a:ext cx="544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01" name="Line 8"/>
              <p:cNvSpPr>
                <a:spLocks noChangeShapeType="1"/>
              </p:cNvSpPr>
              <p:nvPr/>
            </p:nvSpPr>
            <p:spPr bwMode="auto">
              <a:xfrm flipV="1">
                <a:off x="140" y="2151"/>
                <a:ext cx="544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02" name="Line 9"/>
              <p:cNvSpPr>
                <a:spLocks noChangeShapeType="1"/>
              </p:cNvSpPr>
              <p:nvPr/>
            </p:nvSpPr>
            <p:spPr bwMode="auto">
              <a:xfrm flipV="1">
                <a:off x="140" y="2473"/>
                <a:ext cx="544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03" name="Line 10"/>
              <p:cNvSpPr>
                <a:spLocks noChangeShapeType="1"/>
              </p:cNvSpPr>
              <p:nvPr/>
            </p:nvSpPr>
            <p:spPr bwMode="auto">
              <a:xfrm flipV="1">
                <a:off x="151" y="2773"/>
                <a:ext cx="544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04" name="Line 11"/>
              <p:cNvSpPr>
                <a:spLocks noChangeShapeType="1"/>
              </p:cNvSpPr>
              <p:nvPr/>
            </p:nvSpPr>
            <p:spPr bwMode="auto">
              <a:xfrm flipV="1">
                <a:off x="140" y="3106"/>
                <a:ext cx="544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05" name="Line 12"/>
              <p:cNvSpPr>
                <a:spLocks noChangeShapeType="1"/>
              </p:cNvSpPr>
              <p:nvPr/>
            </p:nvSpPr>
            <p:spPr bwMode="auto">
              <a:xfrm flipV="1">
                <a:off x="151" y="3429"/>
                <a:ext cx="544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06" name="Line 13"/>
              <p:cNvSpPr>
                <a:spLocks noChangeShapeType="1"/>
              </p:cNvSpPr>
              <p:nvPr/>
            </p:nvSpPr>
            <p:spPr bwMode="auto">
              <a:xfrm flipV="1">
                <a:off x="151" y="3762"/>
                <a:ext cx="544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07" name="Line 14"/>
              <p:cNvSpPr>
                <a:spLocks noChangeShapeType="1"/>
              </p:cNvSpPr>
              <p:nvPr/>
            </p:nvSpPr>
            <p:spPr bwMode="auto">
              <a:xfrm>
                <a:off x="1178" y="989"/>
                <a:ext cx="0" cy="3088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08" name="Text Box 15"/>
              <p:cNvSpPr txBox="1">
                <a:spLocks noChangeArrowheads="1"/>
              </p:cNvSpPr>
              <p:nvPr/>
            </p:nvSpPr>
            <p:spPr bwMode="auto">
              <a:xfrm>
                <a:off x="383" y="1009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/>
                  <a:t>定义</a:t>
                </a:r>
              </a:p>
            </p:txBody>
          </p:sp>
          <p:sp>
            <p:nvSpPr>
              <p:cNvPr id="85009" name="Text Box 16"/>
              <p:cNvSpPr txBox="1">
                <a:spLocks noChangeArrowheads="1"/>
              </p:cNvSpPr>
              <p:nvPr/>
            </p:nvSpPr>
            <p:spPr bwMode="auto">
              <a:xfrm>
                <a:off x="2905" y="997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/>
                  <a:t>含义</a:t>
                </a:r>
              </a:p>
            </p:txBody>
          </p:sp>
          <p:sp>
            <p:nvSpPr>
              <p:cNvPr id="85010" name="Text Box 17"/>
              <p:cNvSpPr txBox="1">
                <a:spLocks noChangeArrowheads="1"/>
              </p:cNvSpPr>
              <p:nvPr/>
            </p:nvSpPr>
            <p:spPr bwMode="auto">
              <a:xfrm>
                <a:off x="356" y="1286"/>
                <a:ext cx="45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int  i;</a:t>
                </a:r>
              </a:p>
            </p:txBody>
          </p:sp>
          <p:sp>
            <p:nvSpPr>
              <p:cNvPr id="85011" name="Text Box 18"/>
              <p:cNvSpPr txBox="1">
                <a:spLocks noChangeArrowheads="1"/>
              </p:cNvSpPr>
              <p:nvPr/>
            </p:nvSpPr>
            <p:spPr bwMode="auto">
              <a:xfrm>
                <a:off x="356" y="1593"/>
                <a:ext cx="56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int  *p;</a:t>
                </a:r>
              </a:p>
            </p:txBody>
          </p:sp>
          <p:sp>
            <p:nvSpPr>
              <p:cNvPr id="85012" name="Text Box 19"/>
              <p:cNvSpPr txBox="1">
                <a:spLocks noChangeArrowheads="1"/>
              </p:cNvSpPr>
              <p:nvPr/>
            </p:nvSpPr>
            <p:spPr bwMode="auto">
              <a:xfrm>
                <a:off x="356" y="1882"/>
                <a:ext cx="66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int  a[n];</a:t>
                </a:r>
              </a:p>
            </p:txBody>
          </p:sp>
          <p:sp>
            <p:nvSpPr>
              <p:cNvPr id="85013" name="Text Box 20"/>
              <p:cNvSpPr txBox="1">
                <a:spLocks noChangeArrowheads="1"/>
              </p:cNvSpPr>
              <p:nvPr/>
            </p:nvSpPr>
            <p:spPr bwMode="auto">
              <a:xfrm>
                <a:off x="356" y="2204"/>
                <a:ext cx="75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int  *p[n];</a:t>
                </a:r>
              </a:p>
            </p:txBody>
          </p:sp>
          <p:sp>
            <p:nvSpPr>
              <p:cNvPr id="85014" name="Text Box 21"/>
              <p:cNvSpPr txBox="1">
                <a:spLocks noChangeArrowheads="1"/>
              </p:cNvSpPr>
              <p:nvPr/>
            </p:nvSpPr>
            <p:spPr bwMode="auto">
              <a:xfrm>
                <a:off x="356" y="2500"/>
                <a:ext cx="8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int  (*p)[n];</a:t>
                </a:r>
              </a:p>
            </p:txBody>
          </p:sp>
          <p:sp>
            <p:nvSpPr>
              <p:cNvPr id="85015" name="Text Box 22"/>
              <p:cNvSpPr txBox="1">
                <a:spLocks noChangeArrowheads="1"/>
              </p:cNvSpPr>
              <p:nvPr/>
            </p:nvSpPr>
            <p:spPr bwMode="auto">
              <a:xfrm>
                <a:off x="356" y="2796"/>
                <a:ext cx="5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int f();</a:t>
                </a:r>
              </a:p>
            </p:txBody>
          </p:sp>
          <p:sp>
            <p:nvSpPr>
              <p:cNvPr id="85016" name="Text Box 23"/>
              <p:cNvSpPr txBox="1">
                <a:spLocks noChangeArrowheads="1"/>
              </p:cNvSpPr>
              <p:nvPr/>
            </p:nvSpPr>
            <p:spPr bwMode="auto">
              <a:xfrm>
                <a:off x="356" y="3126"/>
                <a:ext cx="63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int *p();</a:t>
                </a:r>
              </a:p>
            </p:txBody>
          </p:sp>
          <p:sp>
            <p:nvSpPr>
              <p:cNvPr id="85017" name="Text Box 24"/>
              <p:cNvSpPr txBox="1">
                <a:spLocks noChangeArrowheads="1"/>
              </p:cNvSpPr>
              <p:nvPr/>
            </p:nvSpPr>
            <p:spPr bwMode="auto">
              <a:xfrm>
                <a:off x="356" y="3477"/>
                <a:ext cx="7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int (*p)();</a:t>
                </a:r>
              </a:p>
            </p:txBody>
          </p:sp>
          <p:sp>
            <p:nvSpPr>
              <p:cNvPr id="85018" name="Text Box 25"/>
              <p:cNvSpPr txBox="1">
                <a:spLocks noChangeArrowheads="1"/>
              </p:cNvSpPr>
              <p:nvPr/>
            </p:nvSpPr>
            <p:spPr bwMode="auto">
              <a:xfrm>
                <a:off x="367" y="3811"/>
                <a:ext cx="60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int **p;</a:t>
                </a:r>
              </a:p>
            </p:txBody>
          </p:sp>
          <p:sp>
            <p:nvSpPr>
              <p:cNvPr id="85019" name="Text Box 26"/>
              <p:cNvSpPr txBox="1">
                <a:spLocks noChangeArrowheads="1"/>
              </p:cNvSpPr>
              <p:nvPr/>
            </p:nvSpPr>
            <p:spPr bwMode="auto">
              <a:xfrm>
                <a:off x="1620" y="1297"/>
                <a:ext cx="112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/>
                  <a:t>定义整型变量</a:t>
                </a:r>
                <a:r>
                  <a:rPr lang="en-US" altLang="zh-CN" sz="2000"/>
                  <a:t>i</a:t>
                </a:r>
              </a:p>
            </p:txBody>
          </p:sp>
          <p:sp>
            <p:nvSpPr>
              <p:cNvPr id="85020" name="Text Box 27"/>
              <p:cNvSpPr txBox="1">
                <a:spLocks noChangeArrowheads="1"/>
              </p:cNvSpPr>
              <p:nvPr/>
            </p:nvSpPr>
            <p:spPr bwMode="auto">
              <a:xfrm>
                <a:off x="1624" y="1564"/>
                <a:ext cx="21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p</a:t>
                </a:r>
                <a:r>
                  <a:rPr lang="zh-CN" altLang="zh-CN" sz="2000"/>
                  <a:t>为指向整型数据的指针变量</a:t>
                </a:r>
                <a:endParaRPr lang="zh-CN" altLang="en-US" sz="2000"/>
              </a:p>
            </p:txBody>
          </p:sp>
          <p:sp>
            <p:nvSpPr>
              <p:cNvPr id="85021" name="Text Box 28"/>
              <p:cNvSpPr txBox="1">
                <a:spLocks noChangeArrowheads="1"/>
              </p:cNvSpPr>
              <p:nvPr/>
            </p:nvSpPr>
            <p:spPr bwMode="auto">
              <a:xfrm>
                <a:off x="1585" y="1886"/>
                <a:ext cx="20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/>
                  <a:t>定义含</a:t>
                </a:r>
                <a:r>
                  <a:rPr lang="en-US" altLang="zh-CN" sz="2000"/>
                  <a:t>n</a:t>
                </a:r>
                <a:r>
                  <a:rPr lang="zh-CN" altLang="zh-CN" sz="2000"/>
                  <a:t>个元素的整型数组</a:t>
                </a:r>
                <a:r>
                  <a:rPr lang="en-US" altLang="zh-CN" sz="2000"/>
                  <a:t>a</a:t>
                </a:r>
              </a:p>
            </p:txBody>
          </p:sp>
          <p:sp>
            <p:nvSpPr>
              <p:cNvPr id="85022" name="Text Box 29"/>
              <p:cNvSpPr txBox="1">
                <a:spLocks noChangeArrowheads="1"/>
              </p:cNvSpPr>
              <p:nvPr/>
            </p:nvSpPr>
            <p:spPr bwMode="auto">
              <a:xfrm>
                <a:off x="1620" y="2198"/>
                <a:ext cx="33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n</a:t>
                </a:r>
                <a:r>
                  <a:rPr lang="zh-CN" altLang="zh-CN" sz="2000"/>
                  <a:t>个指向整型数据的指针变量组成的指针数组</a:t>
                </a:r>
                <a:r>
                  <a:rPr lang="en-US" altLang="zh-CN" sz="2000"/>
                  <a:t>p</a:t>
                </a:r>
              </a:p>
            </p:txBody>
          </p:sp>
          <p:sp>
            <p:nvSpPr>
              <p:cNvPr id="85023" name="Text Box 30"/>
              <p:cNvSpPr txBox="1">
                <a:spLocks noChangeArrowheads="1"/>
              </p:cNvSpPr>
              <p:nvPr/>
            </p:nvSpPr>
            <p:spPr bwMode="auto">
              <a:xfrm>
                <a:off x="1620" y="2508"/>
                <a:ext cx="33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p</a:t>
                </a:r>
                <a:r>
                  <a:rPr lang="zh-CN" altLang="zh-CN" sz="2000"/>
                  <a:t>为指向含</a:t>
                </a:r>
                <a:r>
                  <a:rPr lang="en-US" altLang="zh-CN" sz="2000"/>
                  <a:t>n</a:t>
                </a:r>
                <a:r>
                  <a:rPr lang="zh-CN" altLang="zh-CN" sz="2000"/>
                  <a:t>个元素的一维整型数组的指针变量</a:t>
                </a:r>
                <a:endParaRPr lang="zh-CN" altLang="en-US" sz="2000"/>
              </a:p>
            </p:txBody>
          </p:sp>
          <p:sp>
            <p:nvSpPr>
              <p:cNvPr id="85024" name="Text Box 31"/>
              <p:cNvSpPr txBox="1">
                <a:spLocks noChangeArrowheads="1"/>
              </p:cNvSpPr>
              <p:nvPr/>
            </p:nvSpPr>
            <p:spPr bwMode="auto">
              <a:xfrm>
                <a:off x="1620" y="2842"/>
                <a:ext cx="16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f</a:t>
                </a:r>
                <a:r>
                  <a:rPr lang="zh-CN" altLang="zh-CN" sz="2000"/>
                  <a:t>为返回整型数的函数</a:t>
                </a:r>
                <a:endParaRPr lang="zh-CN" altLang="en-US" sz="2000"/>
              </a:p>
            </p:txBody>
          </p:sp>
          <p:sp>
            <p:nvSpPr>
              <p:cNvPr id="85025" name="Text Box 32"/>
              <p:cNvSpPr txBox="1">
                <a:spLocks noChangeArrowheads="1"/>
              </p:cNvSpPr>
              <p:nvPr/>
            </p:nvSpPr>
            <p:spPr bwMode="auto">
              <a:xfrm>
                <a:off x="1620" y="3153"/>
                <a:ext cx="33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p</a:t>
                </a:r>
                <a:r>
                  <a:rPr lang="zh-CN" altLang="zh-CN" sz="2000"/>
                  <a:t>为返回指针的函数，该指针指向一个整型数据</a:t>
                </a:r>
                <a:endParaRPr lang="zh-CN" altLang="en-US" sz="2000"/>
              </a:p>
            </p:txBody>
          </p:sp>
          <p:sp>
            <p:nvSpPr>
              <p:cNvPr id="85026" name="Text Box 33"/>
              <p:cNvSpPr txBox="1">
                <a:spLocks noChangeArrowheads="1"/>
              </p:cNvSpPr>
              <p:nvPr/>
            </p:nvSpPr>
            <p:spPr bwMode="auto">
              <a:xfrm>
                <a:off x="1620" y="3530"/>
                <a:ext cx="32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p</a:t>
                </a:r>
                <a:r>
                  <a:rPr lang="zh-CN" altLang="zh-CN" sz="2000"/>
                  <a:t>为指向函数的指针变量，该函数返回整型数</a:t>
                </a:r>
                <a:endParaRPr lang="zh-CN" altLang="en-US" sz="2000"/>
              </a:p>
            </p:txBody>
          </p:sp>
          <p:sp>
            <p:nvSpPr>
              <p:cNvPr id="85027" name="Text Box 34"/>
              <p:cNvSpPr txBox="1">
                <a:spLocks noChangeArrowheads="1"/>
              </p:cNvSpPr>
              <p:nvPr/>
            </p:nvSpPr>
            <p:spPr bwMode="auto">
              <a:xfrm>
                <a:off x="1664" y="3786"/>
                <a:ext cx="37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p</a:t>
                </a:r>
                <a:r>
                  <a:rPr lang="zh-CN" altLang="zh-CN" sz="2000"/>
                  <a:t>为指针变量，它指向一个指向整型数据的指针变量</a:t>
                </a:r>
                <a:endParaRPr lang="zh-CN" altLang="en-US" sz="2000"/>
              </a:p>
            </p:txBody>
          </p:sp>
        </p:grpSp>
        <p:sp>
          <p:nvSpPr>
            <p:cNvPr id="84996" name="Text Box 36"/>
            <p:cNvSpPr txBox="1">
              <a:spLocks noChangeArrowheads="1"/>
            </p:cNvSpPr>
            <p:nvPr/>
          </p:nvSpPr>
          <p:spPr bwMode="auto">
            <a:xfrm>
              <a:off x="2151" y="660"/>
              <a:ext cx="145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>
                  <a:ea typeface="隶书" pitchFamily="49" charset="-122"/>
                </a:rPr>
                <a:t>指针的数据类型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438150" y="514350"/>
            <a:ext cx="1824038" cy="5753100"/>
            <a:chOff x="276" y="324"/>
            <a:chExt cx="1149" cy="3624"/>
          </a:xfrm>
        </p:grpSpPr>
        <p:sp>
          <p:nvSpPr>
            <p:cNvPr id="39950" name="Text Box 3"/>
            <p:cNvSpPr txBox="1">
              <a:spLocks noChangeArrowheads="1"/>
            </p:cNvSpPr>
            <p:nvPr/>
          </p:nvSpPr>
          <p:spPr bwMode="auto">
            <a:xfrm>
              <a:off x="276" y="324"/>
              <a:ext cx="114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/>
                <a:t>int  a[3][4];</a:t>
              </a:r>
            </a:p>
          </p:txBody>
        </p:sp>
        <p:grpSp>
          <p:nvGrpSpPr>
            <p:cNvPr id="3" name="Group 62"/>
            <p:cNvGrpSpPr>
              <a:grpSpLocks/>
            </p:cNvGrpSpPr>
            <p:nvPr/>
          </p:nvGrpSpPr>
          <p:grpSpPr bwMode="auto">
            <a:xfrm>
              <a:off x="456" y="715"/>
              <a:ext cx="668" cy="3233"/>
              <a:chOff x="1656" y="703"/>
              <a:chExt cx="668" cy="3233"/>
            </a:xfrm>
          </p:grpSpPr>
          <p:sp>
            <p:nvSpPr>
              <p:cNvPr id="39952" name="Rectangle 34"/>
              <p:cNvSpPr>
                <a:spLocks noChangeArrowheads="1"/>
              </p:cNvSpPr>
              <p:nvPr/>
            </p:nvSpPr>
            <p:spPr bwMode="auto">
              <a:xfrm>
                <a:off x="1656" y="703"/>
                <a:ext cx="629" cy="3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3" name="Line 35"/>
              <p:cNvSpPr>
                <a:spLocks noChangeShapeType="1"/>
              </p:cNvSpPr>
              <p:nvPr/>
            </p:nvSpPr>
            <p:spPr bwMode="auto">
              <a:xfrm>
                <a:off x="1669" y="953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4" name="Line 36"/>
              <p:cNvSpPr>
                <a:spLocks noChangeShapeType="1"/>
              </p:cNvSpPr>
              <p:nvPr/>
            </p:nvSpPr>
            <p:spPr bwMode="auto">
              <a:xfrm>
                <a:off x="1659" y="1228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5" name="Line 37"/>
              <p:cNvSpPr>
                <a:spLocks noChangeShapeType="1"/>
              </p:cNvSpPr>
              <p:nvPr/>
            </p:nvSpPr>
            <p:spPr bwMode="auto">
              <a:xfrm>
                <a:off x="1659" y="1778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6" name="Line 38"/>
              <p:cNvSpPr>
                <a:spLocks noChangeShapeType="1"/>
              </p:cNvSpPr>
              <p:nvPr/>
            </p:nvSpPr>
            <p:spPr bwMode="auto">
              <a:xfrm>
                <a:off x="1659" y="2054"/>
                <a:ext cx="62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7" name="Line 39"/>
              <p:cNvSpPr>
                <a:spLocks noChangeShapeType="1"/>
              </p:cNvSpPr>
              <p:nvPr/>
            </p:nvSpPr>
            <p:spPr bwMode="auto">
              <a:xfrm>
                <a:off x="1659" y="2329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8" name="Line 40"/>
              <p:cNvSpPr>
                <a:spLocks noChangeShapeType="1"/>
              </p:cNvSpPr>
              <p:nvPr/>
            </p:nvSpPr>
            <p:spPr bwMode="auto">
              <a:xfrm>
                <a:off x="1659" y="2880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9" name="Line 41"/>
              <p:cNvSpPr>
                <a:spLocks noChangeShapeType="1"/>
              </p:cNvSpPr>
              <p:nvPr/>
            </p:nvSpPr>
            <p:spPr bwMode="auto">
              <a:xfrm flipV="1">
                <a:off x="1659" y="3155"/>
                <a:ext cx="635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0" name="Line 42"/>
              <p:cNvSpPr>
                <a:spLocks noChangeShapeType="1"/>
              </p:cNvSpPr>
              <p:nvPr/>
            </p:nvSpPr>
            <p:spPr bwMode="auto">
              <a:xfrm>
                <a:off x="1659" y="3431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1" name="Text Box 43"/>
              <p:cNvSpPr txBox="1">
                <a:spLocks noChangeArrowheads="1"/>
              </p:cNvSpPr>
              <p:nvPr/>
            </p:nvSpPr>
            <p:spPr bwMode="auto">
              <a:xfrm>
                <a:off x="1765" y="704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tx2"/>
                    </a:solidFill>
                  </a:rPr>
                  <a:t>a[0]</a:t>
                </a:r>
                <a:r>
                  <a:rPr lang="en-US" altLang="zh-CN" sz="2000"/>
                  <a:t>[0]</a:t>
                </a:r>
              </a:p>
            </p:txBody>
          </p:sp>
          <p:sp>
            <p:nvSpPr>
              <p:cNvPr id="39962" name="Text Box 44"/>
              <p:cNvSpPr txBox="1">
                <a:spLocks noChangeArrowheads="1"/>
              </p:cNvSpPr>
              <p:nvPr/>
            </p:nvSpPr>
            <p:spPr bwMode="auto">
              <a:xfrm>
                <a:off x="1765" y="974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tx2"/>
                    </a:solidFill>
                  </a:rPr>
                  <a:t>a[0]</a:t>
                </a:r>
                <a:r>
                  <a:rPr lang="en-US" altLang="zh-CN" sz="2000"/>
                  <a:t>[1]</a:t>
                </a:r>
              </a:p>
            </p:txBody>
          </p:sp>
          <p:sp>
            <p:nvSpPr>
              <p:cNvPr id="39963" name="Text Box 45"/>
              <p:cNvSpPr txBox="1">
                <a:spLocks noChangeArrowheads="1"/>
              </p:cNvSpPr>
              <p:nvPr/>
            </p:nvSpPr>
            <p:spPr bwMode="auto">
              <a:xfrm>
                <a:off x="1765" y="1785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339933"/>
                    </a:solidFill>
                  </a:rPr>
                  <a:t>a[1]</a:t>
                </a:r>
                <a:r>
                  <a:rPr lang="en-US" altLang="zh-CN" sz="2000"/>
                  <a:t>[0]</a:t>
                </a:r>
              </a:p>
            </p:txBody>
          </p:sp>
          <p:sp>
            <p:nvSpPr>
              <p:cNvPr id="39964" name="Text Box 46"/>
              <p:cNvSpPr txBox="1">
                <a:spLocks noChangeArrowheads="1"/>
              </p:cNvSpPr>
              <p:nvPr/>
            </p:nvSpPr>
            <p:spPr bwMode="auto">
              <a:xfrm>
                <a:off x="1765" y="2055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339933"/>
                    </a:solidFill>
                  </a:rPr>
                  <a:t>a[1]</a:t>
                </a:r>
                <a:r>
                  <a:rPr lang="en-US" altLang="zh-CN" sz="2000"/>
                  <a:t>[1]</a:t>
                </a:r>
              </a:p>
            </p:txBody>
          </p:sp>
          <p:sp>
            <p:nvSpPr>
              <p:cNvPr id="39965" name="Text Box 47"/>
              <p:cNvSpPr txBox="1">
                <a:spLocks noChangeArrowheads="1"/>
              </p:cNvSpPr>
              <p:nvPr/>
            </p:nvSpPr>
            <p:spPr bwMode="auto">
              <a:xfrm>
                <a:off x="1765" y="2866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FF9900"/>
                    </a:solidFill>
                  </a:rPr>
                  <a:t>a[2]</a:t>
                </a:r>
                <a:r>
                  <a:rPr lang="en-US" altLang="zh-CN" sz="2000"/>
                  <a:t>[0]</a:t>
                </a:r>
              </a:p>
            </p:txBody>
          </p:sp>
          <p:sp>
            <p:nvSpPr>
              <p:cNvPr id="39966" name="Text Box 48"/>
              <p:cNvSpPr txBox="1">
                <a:spLocks noChangeArrowheads="1"/>
              </p:cNvSpPr>
              <p:nvPr/>
            </p:nvSpPr>
            <p:spPr bwMode="auto">
              <a:xfrm>
                <a:off x="1765" y="3137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FF9900"/>
                    </a:solidFill>
                  </a:rPr>
                  <a:t>a[2]</a:t>
                </a:r>
                <a:r>
                  <a:rPr lang="en-US" altLang="zh-CN" sz="2000"/>
                  <a:t>[1]</a:t>
                </a:r>
              </a:p>
            </p:txBody>
          </p:sp>
          <p:sp>
            <p:nvSpPr>
              <p:cNvPr id="39967" name="Line 49"/>
              <p:cNvSpPr>
                <a:spLocks noChangeShapeType="1"/>
              </p:cNvSpPr>
              <p:nvPr/>
            </p:nvSpPr>
            <p:spPr bwMode="auto">
              <a:xfrm>
                <a:off x="1659" y="1503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8" name="Line 50"/>
              <p:cNvSpPr>
                <a:spLocks noChangeShapeType="1"/>
              </p:cNvSpPr>
              <p:nvPr/>
            </p:nvSpPr>
            <p:spPr bwMode="auto">
              <a:xfrm>
                <a:off x="1659" y="2604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9" name="Line 51"/>
              <p:cNvSpPr>
                <a:spLocks noChangeShapeType="1"/>
              </p:cNvSpPr>
              <p:nvPr/>
            </p:nvSpPr>
            <p:spPr bwMode="auto">
              <a:xfrm>
                <a:off x="1669" y="3707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0" name="Text Box 52"/>
              <p:cNvSpPr txBox="1">
                <a:spLocks noChangeArrowheads="1"/>
              </p:cNvSpPr>
              <p:nvPr/>
            </p:nvSpPr>
            <p:spPr bwMode="auto">
              <a:xfrm>
                <a:off x="1765" y="1244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tx2"/>
                    </a:solidFill>
                  </a:rPr>
                  <a:t>a[0]</a:t>
                </a:r>
                <a:r>
                  <a:rPr lang="en-US" altLang="zh-CN" sz="2000"/>
                  <a:t>[2]</a:t>
                </a:r>
              </a:p>
            </p:txBody>
          </p:sp>
          <p:sp>
            <p:nvSpPr>
              <p:cNvPr id="39971" name="Text Box 53"/>
              <p:cNvSpPr txBox="1">
                <a:spLocks noChangeArrowheads="1"/>
              </p:cNvSpPr>
              <p:nvPr/>
            </p:nvSpPr>
            <p:spPr bwMode="auto">
              <a:xfrm>
                <a:off x="1765" y="1515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tx2"/>
                    </a:solidFill>
                  </a:rPr>
                  <a:t>a[0]</a:t>
                </a:r>
                <a:r>
                  <a:rPr lang="en-US" altLang="zh-CN" sz="2000"/>
                  <a:t>[3]</a:t>
                </a:r>
              </a:p>
            </p:txBody>
          </p:sp>
          <p:sp>
            <p:nvSpPr>
              <p:cNvPr id="39972" name="Text Box 54"/>
              <p:cNvSpPr txBox="1">
                <a:spLocks noChangeArrowheads="1"/>
              </p:cNvSpPr>
              <p:nvPr/>
            </p:nvSpPr>
            <p:spPr bwMode="auto">
              <a:xfrm>
                <a:off x="1765" y="2326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339933"/>
                    </a:solidFill>
                  </a:rPr>
                  <a:t>a[1]</a:t>
                </a:r>
                <a:r>
                  <a:rPr lang="en-US" altLang="zh-CN" sz="2000"/>
                  <a:t>[2]</a:t>
                </a:r>
              </a:p>
            </p:txBody>
          </p:sp>
          <p:sp>
            <p:nvSpPr>
              <p:cNvPr id="39973" name="Text Box 55"/>
              <p:cNvSpPr txBox="1">
                <a:spLocks noChangeArrowheads="1"/>
              </p:cNvSpPr>
              <p:nvPr/>
            </p:nvSpPr>
            <p:spPr bwMode="auto">
              <a:xfrm>
                <a:off x="1765" y="2596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339933"/>
                    </a:solidFill>
                  </a:rPr>
                  <a:t>a[1]</a:t>
                </a:r>
                <a:r>
                  <a:rPr lang="en-US" altLang="zh-CN" sz="2000"/>
                  <a:t>[3]</a:t>
                </a:r>
              </a:p>
            </p:txBody>
          </p:sp>
          <p:sp>
            <p:nvSpPr>
              <p:cNvPr id="39974" name="Text Box 56"/>
              <p:cNvSpPr txBox="1">
                <a:spLocks noChangeArrowheads="1"/>
              </p:cNvSpPr>
              <p:nvPr/>
            </p:nvSpPr>
            <p:spPr bwMode="auto">
              <a:xfrm>
                <a:off x="1765" y="3407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FF9900"/>
                    </a:solidFill>
                  </a:rPr>
                  <a:t>a[2]</a:t>
                </a:r>
                <a:r>
                  <a:rPr lang="en-US" altLang="zh-CN" sz="2000"/>
                  <a:t>[2]</a:t>
                </a:r>
              </a:p>
            </p:txBody>
          </p:sp>
          <p:sp>
            <p:nvSpPr>
              <p:cNvPr id="39975" name="Text Box 57"/>
              <p:cNvSpPr txBox="1">
                <a:spLocks noChangeArrowheads="1"/>
              </p:cNvSpPr>
              <p:nvPr/>
            </p:nvSpPr>
            <p:spPr bwMode="auto">
              <a:xfrm>
                <a:off x="1765" y="3678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FF9900"/>
                    </a:solidFill>
                  </a:rPr>
                  <a:t>a[2]</a:t>
                </a:r>
                <a:r>
                  <a:rPr lang="en-US" altLang="zh-CN" sz="2000"/>
                  <a:t>[3]</a:t>
                </a:r>
              </a:p>
            </p:txBody>
          </p:sp>
        </p:grpSp>
      </p:grpSp>
      <p:sp>
        <p:nvSpPr>
          <p:cNvPr id="171072" name="Text Box 64"/>
          <p:cNvSpPr txBox="1">
            <a:spLocks noChangeArrowheads="1"/>
          </p:cNvSpPr>
          <p:nvPr/>
        </p:nvSpPr>
        <p:spPr bwMode="auto">
          <a:xfrm>
            <a:off x="5607050" y="3670300"/>
            <a:ext cx="35369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二维数组元素表示形式：</a:t>
            </a:r>
          </a:p>
          <a:p>
            <a:pPr eaLnBrk="1" hangingPunct="1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a[1][2]</a:t>
            </a:r>
          </a:p>
          <a:p>
            <a:pPr eaLnBrk="1" hangingPunct="1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）*</a:t>
            </a:r>
            <a:r>
              <a:rPr lang="en-US" altLang="zh-CN"/>
              <a:t>(a[1]+2)</a:t>
            </a:r>
          </a:p>
          <a:p>
            <a:pPr eaLnBrk="1" hangingPunct="1"/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）*</a:t>
            </a:r>
            <a:r>
              <a:rPr lang="en-US" altLang="zh-CN"/>
              <a:t>(*(a+1)+2)</a:t>
            </a:r>
          </a:p>
          <a:p>
            <a:pPr eaLnBrk="1" hangingPunct="1"/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）*</a:t>
            </a:r>
            <a:r>
              <a:rPr lang="en-US" altLang="zh-CN"/>
              <a:t>(&amp;a[0][0]+1*4+2)</a:t>
            </a:r>
          </a:p>
        </p:txBody>
      </p:sp>
      <p:sp>
        <p:nvSpPr>
          <p:cNvPr id="171073" name="Line 65"/>
          <p:cNvSpPr>
            <a:spLocks noChangeShapeType="1"/>
          </p:cNvSpPr>
          <p:nvPr/>
        </p:nvSpPr>
        <p:spPr bwMode="auto">
          <a:xfrm flipH="1">
            <a:off x="1695450" y="28194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1074" name="Text Box 66"/>
          <p:cNvSpPr txBox="1">
            <a:spLocks noChangeArrowheads="1"/>
          </p:cNvSpPr>
          <p:nvPr/>
        </p:nvSpPr>
        <p:spPr bwMode="auto">
          <a:xfrm>
            <a:off x="2995613" y="687388"/>
            <a:ext cx="2103437" cy="22828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/>
              <a:t>地址表示：</a:t>
            </a:r>
          </a:p>
          <a:p>
            <a:r>
              <a:rPr lang="en-US" altLang="zh-CN"/>
              <a:t>(1)  </a:t>
            </a:r>
            <a:r>
              <a:rPr lang="en-US" altLang="zh-CN">
                <a:solidFill>
                  <a:schemeClr val="accent2"/>
                </a:solidFill>
              </a:rPr>
              <a:t>a+1</a:t>
            </a:r>
            <a:r>
              <a:rPr lang="en-US" altLang="zh-CN"/>
              <a:t>     </a:t>
            </a:r>
          </a:p>
          <a:p>
            <a:r>
              <a:rPr lang="en-US" altLang="zh-CN"/>
              <a:t>(2)  &amp;a[1][0]</a:t>
            </a:r>
          </a:p>
          <a:p>
            <a:r>
              <a:rPr lang="en-US" altLang="zh-CN"/>
              <a:t>(3) a[1]</a:t>
            </a:r>
          </a:p>
          <a:p>
            <a:r>
              <a:rPr lang="en-US" altLang="zh-CN"/>
              <a:t>(4) *(a+1)</a:t>
            </a:r>
          </a:p>
          <a:p>
            <a:r>
              <a:rPr lang="en-US" altLang="zh-CN"/>
              <a:t>(5)(int  *) (a+1)</a:t>
            </a:r>
          </a:p>
        </p:txBody>
      </p: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5086350" y="971550"/>
            <a:ext cx="1957388" cy="457200"/>
            <a:chOff x="3204" y="612"/>
            <a:chExt cx="1233" cy="288"/>
          </a:xfrm>
        </p:grpSpPr>
        <p:sp>
          <p:nvSpPr>
            <p:cNvPr id="39948" name="Line 67"/>
            <p:cNvSpPr>
              <a:spLocks noChangeShapeType="1"/>
            </p:cNvSpPr>
            <p:nvPr/>
          </p:nvSpPr>
          <p:spPr bwMode="auto">
            <a:xfrm flipH="1">
              <a:off x="3204" y="768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49" name="Text Box 68"/>
            <p:cNvSpPr txBox="1">
              <a:spLocks noChangeArrowheads="1"/>
            </p:cNvSpPr>
            <p:nvPr/>
          </p:nvSpPr>
          <p:spPr bwMode="auto">
            <a:xfrm>
              <a:off x="3747" y="612"/>
              <a:ext cx="69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/>
                <a:t>行指针</a:t>
              </a:r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5581650" y="1524000"/>
            <a:ext cx="1214438" cy="1333500"/>
            <a:chOff x="3516" y="960"/>
            <a:chExt cx="765" cy="840"/>
          </a:xfrm>
        </p:grpSpPr>
        <p:sp>
          <p:nvSpPr>
            <p:cNvPr id="39946" name="AutoShape 70"/>
            <p:cNvSpPr>
              <a:spLocks/>
            </p:cNvSpPr>
            <p:nvPr/>
          </p:nvSpPr>
          <p:spPr bwMode="auto">
            <a:xfrm>
              <a:off x="3516" y="960"/>
              <a:ext cx="48" cy="840"/>
            </a:xfrm>
            <a:prstGeom prst="rightBrace">
              <a:avLst>
                <a:gd name="adj1" fmla="val 145833"/>
                <a:gd name="adj2" fmla="val 50000"/>
              </a:avLst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47" name="Text Box 73"/>
            <p:cNvSpPr txBox="1">
              <a:spLocks noChangeArrowheads="1"/>
            </p:cNvSpPr>
            <p:nvPr/>
          </p:nvSpPr>
          <p:spPr bwMode="auto">
            <a:xfrm>
              <a:off x="3591" y="1236"/>
              <a:ext cx="69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/>
                <a:t>列指针</a:t>
              </a:r>
            </a:p>
          </p:txBody>
        </p:sp>
      </p:grpSp>
      <p:sp>
        <p:nvSpPr>
          <p:cNvPr id="171083" name="Line 75"/>
          <p:cNvSpPr>
            <a:spLocks noChangeShapeType="1"/>
          </p:cNvSpPr>
          <p:nvPr/>
        </p:nvSpPr>
        <p:spPr bwMode="auto">
          <a:xfrm flipH="1">
            <a:off x="1695450" y="3714750"/>
            <a:ext cx="533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1085" name="Text Box 77"/>
          <p:cNvSpPr txBox="1">
            <a:spLocks noChangeArrowheads="1"/>
          </p:cNvSpPr>
          <p:nvPr/>
        </p:nvSpPr>
        <p:spPr bwMode="auto">
          <a:xfrm>
            <a:off x="2824163" y="3670300"/>
            <a:ext cx="2571750" cy="19177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/>
              <a:t>地址表示：</a:t>
            </a:r>
          </a:p>
          <a:p>
            <a:r>
              <a:rPr lang="en-US" altLang="zh-CN"/>
              <a:t>(1)  &amp;a[1][2]</a:t>
            </a:r>
          </a:p>
          <a:p>
            <a:r>
              <a:rPr lang="en-US" altLang="zh-CN"/>
              <a:t>(2) a[1]+2</a:t>
            </a:r>
          </a:p>
          <a:p>
            <a:r>
              <a:rPr lang="en-US" altLang="zh-CN"/>
              <a:t>(3) *(a+1)+2</a:t>
            </a:r>
          </a:p>
          <a:p>
            <a:r>
              <a:rPr lang="en-US" altLang="zh-CN"/>
              <a:t>(4)&amp;a[0][0]+1*4+2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1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1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1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71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71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71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7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71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71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71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71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171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171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1710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1710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1710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1710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72" grpId="0" build="p" autoUpdateAnimBg="0"/>
      <p:bldP spid="171073" grpId="0" animBg="1"/>
      <p:bldP spid="171074" grpId="0" build="p" autoUpdateAnimBg="0"/>
      <p:bldP spid="171083" grpId="0" animBg="1"/>
      <p:bldP spid="171085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0" y="735013"/>
            <a:ext cx="3043238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例   下列定义的含义</a:t>
            </a:r>
          </a:p>
          <a:p>
            <a:pPr eaLnBrk="1" hangingPunct="1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int  *p[3];</a:t>
            </a:r>
          </a:p>
          <a:p>
            <a:pPr eaLnBrk="1" hangingPunct="1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int   (*p)[3];</a:t>
            </a:r>
          </a:p>
          <a:p>
            <a:pPr eaLnBrk="1" hangingPunct="1"/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int  *p(int);</a:t>
            </a:r>
          </a:p>
          <a:p>
            <a:pPr eaLnBrk="1" hangingPunct="1"/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en-US" altLang="zh-CN"/>
              <a:t>int  (*p)(int);</a:t>
            </a:r>
          </a:p>
          <a:p>
            <a:pPr eaLnBrk="1" hangingPunct="1"/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</a:t>
            </a:r>
            <a:r>
              <a:rPr lang="en-US" altLang="zh-CN"/>
              <a:t>int  *(*p)(int);</a:t>
            </a:r>
          </a:p>
          <a:p>
            <a:pPr eaLnBrk="1" hangingPunct="1"/>
            <a:r>
              <a:rPr lang="zh-CN" altLang="en-US"/>
              <a:t>（</a:t>
            </a:r>
            <a:r>
              <a:rPr lang="en-US" altLang="zh-CN"/>
              <a:t>6</a:t>
            </a:r>
            <a:r>
              <a:rPr lang="zh-CN" altLang="en-US"/>
              <a:t>）</a:t>
            </a:r>
            <a:r>
              <a:rPr lang="en-US" altLang="zh-CN"/>
              <a:t>int (*p[3])(int);</a:t>
            </a:r>
          </a:p>
          <a:p>
            <a:pPr eaLnBrk="1" hangingPunct="1"/>
            <a:r>
              <a:rPr lang="zh-CN" altLang="en-US"/>
              <a:t>（</a:t>
            </a:r>
            <a:r>
              <a:rPr lang="en-US" altLang="zh-CN"/>
              <a:t>7</a:t>
            </a:r>
            <a:r>
              <a:rPr lang="zh-CN" altLang="en-US"/>
              <a:t>）</a:t>
            </a:r>
            <a:r>
              <a:rPr lang="en-US" altLang="zh-CN"/>
              <a:t>int  *(*p[3])(int);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946400" y="3378200"/>
            <a:ext cx="5816600" cy="457200"/>
            <a:chOff x="2500" y="2128"/>
            <a:chExt cx="3664" cy="288"/>
          </a:xfrm>
        </p:grpSpPr>
        <p:sp>
          <p:nvSpPr>
            <p:cNvPr id="86038" name="Text Box 3"/>
            <p:cNvSpPr txBox="1">
              <a:spLocks noChangeArrowheads="1"/>
            </p:cNvSpPr>
            <p:nvPr/>
          </p:nvSpPr>
          <p:spPr bwMode="auto">
            <a:xfrm>
              <a:off x="3158" y="2128"/>
              <a:ext cx="30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zh-CN">
                  <a:solidFill>
                    <a:srgbClr val="990000"/>
                  </a:solidFill>
                </a:rPr>
                <a:t>函数指针数组，函数返回</a:t>
              </a:r>
              <a:r>
                <a:rPr lang="en-US" altLang="zh-CN">
                  <a:solidFill>
                    <a:srgbClr val="990000"/>
                  </a:solidFill>
                </a:rPr>
                <a:t>int</a:t>
              </a:r>
              <a:r>
                <a:rPr lang="zh-CN" altLang="zh-CN">
                  <a:solidFill>
                    <a:srgbClr val="990000"/>
                  </a:solidFill>
                </a:rPr>
                <a:t>型指针</a:t>
              </a:r>
              <a:endParaRPr lang="zh-CN" altLang="en-US">
                <a:solidFill>
                  <a:srgbClr val="990000"/>
                </a:solidFill>
              </a:endParaRPr>
            </a:p>
          </p:txBody>
        </p:sp>
        <p:sp>
          <p:nvSpPr>
            <p:cNvPr id="86039" name="Line 10"/>
            <p:cNvSpPr>
              <a:spLocks noChangeShapeType="1"/>
            </p:cNvSpPr>
            <p:nvPr/>
          </p:nvSpPr>
          <p:spPr bwMode="auto">
            <a:xfrm flipH="1">
              <a:off x="2500" y="2250"/>
              <a:ext cx="57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946400" y="1068388"/>
            <a:ext cx="2447925" cy="457200"/>
            <a:chOff x="2500" y="673"/>
            <a:chExt cx="1542" cy="288"/>
          </a:xfrm>
        </p:grpSpPr>
        <p:sp>
          <p:nvSpPr>
            <p:cNvPr id="86036" name="Line 4"/>
            <p:cNvSpPr>
              <a:spLocks noChangeShapeType="1"/>
            </p:cNvSpPr>
            <p:nvPr/>
          </p:nvSpPr>
          <p:spPr bwMode="auto">
            <a:xfrm flipH="1">
              <a:off x="2500" y="823"/>
              <a:ext cx="57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37" name="Text Box 12"/>
            <p:cNvSpPr txBox="1">
              <a:spLocks noChangeArrowheads="1"/>
            </p:cNvSpPr>
            <p:nvPr/>
          </p:nvSpPr>
          <p:spPr bwMode="auto">
            <a:xfrm>
              <a:off x="3158" y="673"/>
              <a:ext cx="884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>
                  <a:solidFill>
                    <a:srgbClr val="990000"/>
                  </a:solidFill>
                </a:rPr>
                <a:t>指针数组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2946400" y="1454150"/>
            <a:ext cx="3971925" cy="457200"/>
            <a:chOff x="2500" y="916"/>
            <a:chExt cx="2502" cy="288"/>
          </a:xfrm>
        </p:grpSpPr>
        <p:sp>
          <p:nvSpPr>
            <p:cNvPr id="86034" name="Line 5"/>
            <p:cNvSpPr>
              <a:spLocks noChangeShapeType="1"/>
            </p:cNvSpPr>
            <p:nvPr/>
          </p:nvSpPr>
          <p:spPr bwMode="auto">
            <a:xfrm flipH="1">
              <a:off x="2500" y="1060"/>
              <a:ext cx="57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35" name="Text Box 13"/>
            <p:cNvSpPr txBox="1">
              <a:spLocks noChangeArrowheads="1"/>
            </p:cNvSpPr>
            <p:nvPr/>
          </p:nvSpPr>
          <p:spPr bwMode="auto">
            <a:xfrm>
              <a:off x="3158" y="916"/>
              <a:ext cx="1844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00"/>
                  </a:solidFill>
                </a:rPr>
                <a:t>指向一维数组的指针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946400" y="1838325"/>
            <a:ext cx="3362325" cy="457200"/>
            <a:chOff x="2500" y="1158"/>
            <a:chExt cx="2118" cy="288"/>
          </a:xfrm>
        </p:grpSpPr>
        <p:sp>
          <p:nvSpPr>
            <p:cNvPr id="86032" name="Line 6"/>
            <p:cNvSpPr>
              <a:spLocks noChangeShapeType="1"/>
            </p:cNvSpPr>
            <p:nvPr/>
          </p:nvSpPr>
          <p:spPr bwMode="auto">
            <a:xfrm flipH="1">
              <a:off x="2500" y="1298"/>
              <a:ext cx="57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33" name="Text Box 14"/>
            <p:cNvSpPr txBox="1">
              <a:spLocks noChangeArrowheads="1"/>
            </p:cNvSpPr>
            <p:nvPr/>
          </p:nvSpPr>
          <p:spPr bwMode="auto">
            <a:xfrm>
              <a:off x="3158" y="1158"/>
              <a:ext cx="146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00"/>
                  </a:solidFill>
                </a:rPr>
                <a:t>返回指针的函数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2946400" y="2224088"/>
            <a:ext cx="6121400" cy="457200"/>
            <a:chOff x="2500" y="1401"/>
            <a:chExt cx="3856" cy="288"/>
          </a:xfrm>
        </p:grpSpPr>
        <p:sp>
          <p:nvSpPr>
            <p:cNvPr id="86030" name="Line 7"/>
            <p:cNvSpPr>
              <a:spLocks noChangeShapeType="1"/>
            </p:cNvSpPr>
            <p:nvPr/>
          </p:nvSpPr>
          <p:spPr bwMode="auto">
            <a:xfrm flipH="1">
              <a:off x="2500" y="1536"/>
              <a:ext cx="57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31" name="Text Box 15"/>
            <p:cNvSpPr txBox="1">
              <a:spLocks noChangeArrowheads="1"/>
            </p:cNvSpPr>
            <p:nvPr/>
          </p:nvSpPr>
          <p:spPr bwMode="auto">
            <a:xfrm>
              <a:off x="3158" y="1401"/>
              <a:ext cx="319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00"/>
                  </a:solidFill>
                </a:rPr>
                <a:t>指向函数的指针，函数返回</a:t>
              </a:r>
              <a:r>
                <a:rPr lang="en-US" altLang="zh-CN">
                  <a:solidFill>
                    <a:srgbClr val="990000"/>
                  </a:solidFill>
                </a:rPr>
                <a:t>int</a:t>
              </a:r>
              <a:r>
                <a:rPr lang="zh-CN" altLang="zh-CN">
                  <a:solidFill>
                    <a:srgbClr val="990000"/>
                  </a:solidFill>
                </a:rPr>
                <a:t>型变量</a:t>
              </a:r>
              <a:endParaRPr lang="zh-CN" altLang="en-US">
                <a:solidFill>
                  <a:srgbClr val="990000"/>
                </a:solidFill>
              </a:endParaRPr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2946400" y="2608263"/>
            <a:ext cx="6197600" cy="457200"/>
            <a:chOff x="2500" y="1643"/>
            <a:chExt cx="3904" cy="288"/>
          </a:xfrm>
        </p:grpSpPr>
        <p:sp>
          <p:nvSpPr>
            <p:cNvPr id="86028" name="Line 8"/>
            <p:cNvSpPr>
              <a:spLocks noChangeShapeType="1"/>
            </p:cNvSpPr>
            <p:nvPr/>
          </p:nvSpPr>
          <p:spPr bwMode="auto">
            <a:xfrm flipH="1">
              <a:off x="2500" y="1774"/>
              <a:ext cx="57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29" name="Text Box 16"/>
            <p:cNvSpPr txBox="1">
              <a:spLocks noChangeArrowheads="1"/>
            </p:cNvSpPr>
            <p:nvPr/>
          </p:nvSpPr>
          <p:spPr bwMode="auto">
            <a:xfrm>
              <a:off x="3158" y="1643"/>
              <a:ext cx="324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00"/>
                  </a:solidFill>
                </a:rPr>
                <a:t>指向函数的指针，函数返回</a:t>
              </a:r>
              <a:r>
                <a:rPr lang="en-US" altLang="zh-CN">
                  <a:solidFill>
                    <a:srgbClr val="990000"/>
                  </a:solidFill>
                </a:rPr>
                <a:t>int </a:t>
              </a:r>
              <a:r>
                <a:rPr lang="zh-CN" altLang="zh-CN">
                  <a:solidFill>
                    <a:srgbClr val="990000"/>
                  </a:solidFill>
                </a:rPr>
                <a:t>型指针</a:t>
              </a:r>
              <a:endParaRPr lang="zh-CN" altLang="en-US">
                <a:solidFill>
                  <a:srgbClr val="990000"/>
                </a:solidFill>
              </a:endParaRP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2946400" y="2994025"/>
            <a:ext cx="5816600" cy="457200"/>
            <a:chOff x="2500" y="1886"/>
            <a:chExt cx="3664" cy="288"/>
          </a:xfrm>
        </p:grpSpPr>
        <p:sp>
          <p:nvSpPr>
            <p:cNvPr id="86026" name="Line 9"/>
            <p:cNvSpPr>
              <a:spLocks noChangeShapeType="1"/>
            </p:cNvSpPr>
            <p:nvPr/>
          </p:nvSpPr>
          <p:spPr bwMode="auto">
            <a:xfrm flipH="1">
              <a:off x="2500" y="2012"/>
              <a:ext cx="57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27" name="Text Box 17"/>
            <p:cNvSpPr txBox="1">
              <a:spLocks noChangeArrowheads="1"/>
            </p:cNvSpPr>
            <p:nvPr/>
          </p:nvSpPr>
          <p:spPr bwMode="auto">
            <a:xfrm>
              <a:off x="3158" y="1886"/>
              <a:ext cx="300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>
                  <a:solidFill>
                    <a:srgbClr val="990000"/>
                  </a:solidFill>
                </a:rPr>
                <a:t>函数指针数组，函数返回</a:t>
              </a:r>
              <a:r>
                <a:rPr lang="en-US" altLang="zh-CN">
                  <a:solidFill>
                    <a:srgbClr val="990000"/>
                  </a:solidFill>
                </a:rPr>
                <a:t>int</a:t>
              </a:r>
              <a:r>
                <a:rPr lang="zh-CN" altLang="zh-CN">
                  <a:solidFill>
                    <a:srgbClr val="990000"/>
                  </a:solidFill>
                </a:rPr>
                <a:t>型变量</a:t>
              </a:r>
              <a:endParaRPr lang="zh-CN" altLang="en-US">
                <a:solidFill>
                  <a:srgbClr val="990000"/>
                </a:solidFill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47650" y="987425"/>
            <a:ext cx="8643938" cy="3316288"/>
            <a:chOff x="156" y="622"/>
            <a:chExt cx="5445" cy="2089"/>
          </a:xfrm>
        </p:grpSpPr>
        <p:sp>
          <p:nvSpPr>
            <p:cNvPr id="40963" name="Rectangle 3"/>
            <p:cNvSpPr>
              <a:spLocks noChangeArrowheads="1"/>
            </p:cNvSpPr>
            <p:nvPr/>
          </p:nvSpPr>
          <p:spPr bwMode="auto">
            <a:xfrm>
              <a:off x="167" y="633"/>
              <a:ext cx="5434" cy="207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40964" name="Line 4"/>
            <p:cNvSpPr>
              <a:spLocks noChangeShapeType="1"/>
            </p:cNvSpPr>
            <p:nvPr/>
          </p:nvSpPr>
          <p:spPr bwMode="auto">
            <a:xfrm>
              <a:off x="156" y="911"/>
              <a:ext cx="543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Text Box 5"/>
            <p:cNvSpPr txBox="1">
              <a:spLocks noChangeArrowheads="1"/>
            </p:cNvSpPr>
            <p:nvPr/>
          </p:nvSpPr>
          <p:spPr bwMode="auto">
            <a:xfrm>
              <a:off x="745" y="630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/>
                <a:t>表示形式</a:t>
              </a:r>
            </a:p>
          </p:txBody>
        </p:sp>
        <p:sp>
          <p:nvSpPr>
            <p:cNvPr id="40966" name="Text Box 6"/>
            <p:cNvSpPr txBox="1">
              <a:spLocks noChangeArrowheads="1"/>
            </p:cNvSpPr>
            <p:nvPr/>
          </p:nvSpPr>
          <p:spPr bwMode="auto">
            <a:xfrm>
              <a:off x="3139" y="652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/>
                <a:t>含义</a:t>
              </a:r>
            </a:p>
          </p:txBody>
        </p:sp>
        <p:sp>
          <p:nvSpPr>
            <p:cNvPr id="40967" name="Text Box 7"/>
            <p:cNvSpPr txBox="1">
              <a:spLocks noChangeArrowheads="1"/>
            </p:cNvSpPr>
            <p:nvPr/>
          </p:nvSpPr>
          <p:spPr bwMode="auto">
            <a:xfrm>
              <a:off x="4760" y="642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/>
                <a:t>地址</a:t>
              </a:r>
            </a:p>
          </p:txBody>
        </p:sp>
        <p:sp>
          <p:nvSpPr>
            <p:cNvPr id="40968" name="Line 8"/>
            <p:cNvSpPr>
              <a:spLocks noChangeShapeType="1"/>
            </p:cNvSpPr>
            <p:nvPr/>
          </p:nvSpPr>
          <p:spPr bwMode="auto">
            <a:xfrm>
              <a:off x="4423" y="622"/>
              <a:ext cx="0" cy="2067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Line 9"/>
            <p:cNvSpPr>
              <a:spLocks noChangeShapeType="1"/>
            </p:cNvSpPr>
            <p:nvPr/>
          </p:nvSpPr>
          <p:spPr bwMode="auto">
            <a:xfrm>
              <a:off x="156" y="1222"/>
              <a:ext cx="542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Text Box 10"/>
            <p:cNvSpPr txBox="1">
              <a:spLocks noChangeArrowheads="1"/>
            </p:cNvSpPr>
            <p:nvPr/>
          </p:nvSpPr>
          <p:spPr bwMode="auto">
            <a:xfrm>
              <a:off x="596" y="930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a</a:t>
              </a:r>
            </a:p>
          </p:txBody>
        </p:sp>
        <p:sp>
          <p:nvSpPr>
            <p:cNvPr id="40971" name="Text Box 11"/>
            <p:cNvSpPr txBox="1">
              <a:spLocks noChangeArrowheads="1"/>
            </p:cNvSpPr>
            <p:nvPr/>
          </p:nvSpPr>
          <p:spPr bwMode="auto">
            <a:xfrm>
              <a:off x="2429" y="963"/>
              <a:ext cx="18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/>
                <a:t>二维数组名，数组首地址</a:t>
              </a:r>
            </a:p>
          </p:txBody>
        </p:sp>
        <p:sp>
          <p:nvSpPr>
            <p:cNvPr id="40972" name="Text Box 12"/>
            <p:cNvSpPr txBox="1">
              <a:spLocks noChangeArrowheads="1"/>
            </p:cNvSpPr>
            <p:nvPr/>
          </p:nvSpPr>
          <p:spPr bwMode="auto">
            <a:xfrm>
              <a:off x="223" y="1253"/>
              <a:ext cx="103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a[0],*(a+0),*a</a:t>
              </a:r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>
              <a:off x="156" y="1522"/>
              <a:ext cx="543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4" name="Text Box 14"/>
            <p:cNvSpPr txBox="1">
              <a:spLocks noChangeArrowheads="1"/>
            </p:cNvSpPr>
            <p:nvPr/>
          </p:nvSpPr>
          <p:spPr bwMode="auto">
            <a:xfrm>
              <a:off x="2429" y="1276"/>
              <a:ext cx="15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/>
                <a:t>第</a:t>
              </a:r>
              <a:r>
                <a:rPr lang="en-US" altLang="zh-CN" sz="2000"/>
                <a:t>0</a:t>
              </a:r>
              <a:r>
                <a:rPr lang="zh-CN" altLang="en-US" sz="2000"/>
                <a:t>行第</a:t>
              </a:r>
              <a:r>
                <a:rPr lang="en-US" altLang="zh-CN" sz="2000"/>
                <a:t>0</a:t>
              </a:r>
              <a:r>
                <a:rPr lang="zh-CN" altLang="en-US" sz="2000"/>
                <a:t>列元素地址</a:t>
              </a:r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>
              <a:off x="167" y="1822"/>
              <a:ext cx="543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456" y="1519"/>
              <a:ext cx="3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a+1</a:t>
              </a:r>
            </a:p>
          </p:txBody>
        </p:sp>
        <p:sp>
          <p:nvSpPr>
            <p:cNvPr id="40977" name="Text Box 17"/>
            <p:cNvSpPr txBox="1">
              <a:spLocks noChangeArrowheads="1"/>
            </p:cNvSpPr>
            <p:nvPr/>
          </p:nvSpPr>
          <p:spPr bwMode="auto">
            <a:xfrm>
              <a:off x="2429" y="1564"/>
              <a:ext cx="9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/>
                <a:t>第</a:t>
              </a:r>
              <a:r>
                <a:rPr lang="en-US" altLang="zh-CN" sz="2000"/>
                <a:t>1</a:t>
              </a:r>
              <a:r>
                <a:rPr lang="zh-CN" altLang="en-US" sz="2000"/>
                <a:t>行首地址</a:t>
              </a:r>
            </a:p>
          </p:txBody>
        </p:sp>
        <p:sp>
          <p:nvSpPr>
            <p:cNvPr id="40978" name="Line 18"/>
            <p:cNvSpPr>
              <a:spLocks noChangeShapeType="1"/>
            </p:cNvSpPr>
            <p:nvPr/>
          </p:nvSpPr>
          <p:spPr bwMode="auto">
            <a:xfrm>
              <a:off x="178" y="2100"/>
              <a:ext cx="542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Text Box 19"/>
            <p:cNvSpPr txBox="1">
              <a:spLocks noChangeArrowheads="1"/>
            </p:cNvSpPr>
            <p:nvPr/>
          </p:nvSpPr>
          <p:spPr bwMode="auto">
            <a:xfrm>
              <a:off x="261" y="1853"/>
              <a:ext cx="8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a[1],*(a+1)</a:t>
              </a:r>
            </a:p>
          </p:txBody>
        </p:sp>
        <p:sp>
          <p:nvSpPr>
            <p:cNvPr id="40980" name="Text Box 20"/>
            <p:cNvSpPr txBox="1">
              <a:spLocks noChangeArrowheads="1"/>
            </p:cNvSpPr>
            <p:nvPr/>
          </p:nvSpPr>
          <p:spPr bwMode="auto">
            <a:xfrm>
              <a:off x="2429" y="1816"/>
              <a:ext cx="15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/>
                <a:t>第</a:t>
              </a:r>
              <a:r>
                <a:rPr lang="en-US" altLang="zh-CN" sz="2000"/>
                <a:t>1</a:t>
              </a:r>
              <a:r>
                <a:rPr lang="zh-CN" altLang="en-US" sz="2000"/>
                <a:t>行第</a:t>
              </a:r>
              <a:r>
                <a:rPr lang="en-US" altLang="zh-CN" sz="2000"/>
                <a:t>0</a:t>
              </a:r>
              <a:r>
                <a:rPr lang="zh-CN" altLang="en-US" sz="2000"/>
                <a:t>列元素地址</a:t>
              </a:r>
            </a:p>
          </p:txBody>
        </p:sp>
        <p:sp>
          <p:nvSpPr>
            <p:cNvPr id="40981" name="Line 21"/>
            <p:cNvSpPr>
              <a:spLocks noChangeShapeType="1"/>
            </p:cNvSpPr>
            <p:nvPr/>
          </p:nvSpPr>
          <p:spPr bwMode="auto">
            <a:xfrm>
              <a:off x="167" y="2389"/>
              <a:ext cx="543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2" name="Text Box 22"/>
            <p:cNvSpPr txBox="1">
              <a:spLocks noChangeArrowheads="1"/>
            </p:cNvSpPr>
            <p:nvPr/>
          </p:nvSpPr>
          <p:spPr bwMode="auto">
            <a:xfrm>
              <a:off x="213" y="2130"/>
              <a:ext cx="17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a[1]+2,*(a+1)+2,&amp;a[1][2]</a:t>
              </a:r>
            </a:p>
          </p:txBody>
        </p:sp>
        <p:sp>
          <p:nvSpPr>
            <p:cNvPr id="40983" name="Text Box 23"/>
            <p:cNvSpPr txBox="1">
              <a:spLocks noChangeArrowheads="1"/>
            </p:cNvSpPr>
            <p:nvPr/>
          </p:nvSpPr>
          <p:spPr bwMode="auto">
            <a:xfrm>
              <a:off x="2429" y="2117"/>
              <a:ext cx="15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/>
                <a:t>第</a:t>
              </a:r>
              <a:r>
                <a:rPr lang="en-US" altLang="zh-CN" sz="2000"/>
                <a:t>1</a:t>
              </a:r>
              <a:r>
                <a:rPr lang="zh-CN" altLang="en-US" sz="2000"/>
                <a:t>行第</a:t>
              </a:r>
              <a:r>
                <a:rPr lang="en-US" altLang="zh-CN" sz="2000"/>
                <a:t>2</a:t>
              </a:r>
              <a:r>
                <a:rPr lang="zh-CN" altLang="en-US" sz="2000"/>
                <a:t>列元素地址</a:t>
              </a:r>
            </a:p>
          </p:txBody>
        </p:sp>
        <p:sp>
          <p:nvSpPr>
            <p:cNvPr id="40984" name="Text Box 24"/>
            <p:cNvSpPr txBox="1">
              <a:spLocks noChangeArrowheads="1"/>
            </p:cNvSpPr>
            <p:nvPr/>
          </p:nvSpPr>
          <p:spPr bwMode="auto">
            <a:xfrm>
              <a:off x="188" y="2427"/>
              <a:ext cx="20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*(a[1]+2),*(*(a+1)+2),a[1][2]</a:t>
              </a:r>
            </a:p>
          </p:txBody>
        </p:sp>
        <p:sp>
          <p:nvSpPr>
            <p:cNvPr id="40985" name="Text Box 25"/>
            <p:cNvSpPr txBox="1">
              <a:spLocks noChangeArrowheads="1"/>
            </p:cNvSpPr>
            <p:nvPr/>
          </p:nvSpPr>
          <p:spPr bwMode="auto">
            <a:xfrm>
              <a:off x="2429" y="2413"/>
              <a:ext cx="13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/>
                <a:t>第</a:t>
              </a:r>
              <a:r>
                <a:rPr lang="en-US" altLang="zh-CN" sz="2000"/>
                <a:t>1</a:t>
              </a:r>
              <a:r>
                <a:rPr lang="zh-CN" altLang="en-US" sz="2000"/>
                <a:t>行第</a:t>
              </a:r>
              <a:r>
                <a:rPr lang="en-US" altLang="zh-CN" sz="2000"/>
                <a:t>2</a:t>
              </a:r>
              <a:r>
                <a:rPr lang="zh-CN" altLang="en-US" sz="2000"/>
                <a:t>列元素值</a:t>
              </a:r>
            </a:p>
          </p:txBody>
        </p:sp>
        <p:sp>
          <p:nvSpPr>
            <p:cNvPr id="40986" name="Text Box 26"/>
            <p:cNvSpPr txBox="1">
              <a:spLocks noChangeArrowheads="1"/>
            </p:cNvSpPr>
            <p:nvPr/>
          </p:nvSpPr>
          <p:spPr bwMode="auto">
            <a:xfrm>
              <a:off x="4767" y="953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2000</a:t>
              </a:r>
            </a:p>
          </p:txBody>
        </p:sp>
        <p:sp>
          <p:nvSpPr>
            <p:cNvPr id="40987" name="Text Box 27"/>
            <p:cNvSpPr txBox="1">
              <a:spLocks noChangeArrowheads="1"/>
            </p:cNvSpPr>
            <p:nvPr/>
          </p:nvSpPr>
          <p:spPr bwMode="auto">
            <a:xfrm>
              <a:off x="4767" y="1227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2000</a:t>
              </a:r>
            </a:p>
          </p:txBody>
        </p:sp>
        <p:sp>
          <p:nvSpPr>
            <p:cNvPr id="40988" name="Text Box 28"/>
            <p:cNvSpPr txBox="1">
              <a:spLocks noChangeArrowheads="1"/>
            </p:cNvSpPr>
            <p:nvPr/>
          </p:nvSpPr>
          <p:spPr bwMode="auto">
            <a:xfrm>
              <a:off x="4767" y="1516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2008</a:t>
              </a:r>
            </a:p>
          </p:txBody>
        </p:sp>
        <p:sp>
          <p:nvSpPr>
            <p:cNvPr id="40989" name="Text Box 29"/>
            <p:cNvSpPr txBox="1">
              <a:spLocks noChangeArrowheads="1"/>
            </p:cNvSpPr>
            <p:nvPr/>
          </p:nvSpPr>
          <p:spPr bwMode="auto">
            <a:xfrm>
              <a:off x="4767" y="1804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2008</a:t>
              </a:r>
            </a:p>
          </p:txBody>
        </p:sp>
        <p:sp>
          <p:nvSpPr>
            <p:cNvPr id="40990" name="Text Box 30"/>
            <p:cNvSpPr txBox="1">
              <a:spLocks noChangeArrowheads="1"/>
            </p:cNvSpPr>
            <p:nvPr/>
          </p:nvSpPr>
          <p:spPr bwMode="auto">
            <a:xfrm>
              <a:off x="4767" y="2071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2012</a:t>
              </a:r>
            </a:p>
          </p:txBody>
        </p:sp>
        <p:sp>
          <p:nvSpPr>
            <p:cNvPr id="40991" name="Text Box 31"/>
            <p:cNvSpPr txBox="1">
              <a:spLocks noChangeArrowheads="1"/>
            </p:cNvSpPr>
            <p:nvPr/>
          </p:nvSpPr>
          <p:spPr bwMode="auto">
            <a:xfrm>
              <a:off x="4767" y="241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13</a:t>
              </a:r>
            </a:p>
          </p:txBody>
        </p:sp>
        <p:sp>
          <p:nvSpPr>
            <p:cNvPr id="40992" name="Line 32"/>
            <p:cNvSpPr>
              <a:spLocks noChangeShapeType="1"/>
            </p:cNvSpPr>
            <p:nvPr/>
          </p:nvSpPr>
          <p:spPr bwMode="auto">
            <a:xfrm>
              <a:off x="2311" y="622"/>
              <a:ext cx="0" cy="207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xfrm>
            <a:off x="244475" y="234950"/>
            <a:ext cx="8688388" cy="820738"/>
          </a:xfrm>
        </p:spPr>
        <p:txBody>
          <a:bodyPr>
            <a:normAutofit lnSpcReduction="10000"/>
          </a:bodyPr>
          <a:lstStyle/>
          <a:p>
            <a:pPr lvl="2" eaLnBrk="1" hangingPunct="1"/>
            <a:r>
              <a:rPr lang="zh-CN" altLang="en-US" smtClean="0"/>
              <a:t>二维数组的指针变量</a:t>
            </a:r>
          </a:p>
          <a:p>
            <a:pPr lvl="3" eaLnBrk="1" hangingPunct="1"/>
            <a:r>
              <a:rPr lang="zh-CN" altLang="en-US" smtClean="0"/>
              <a:t>指向二维数组元素的指针变量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301625" y="1114425"/>
            <a:ext cx="386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/>
              <a:t>例  指向二维数组元素的指针变量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342900" y="1889125"/>
            <a:ext cx="6838950" cy="305117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 type="none" w="lg" len="lg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main()</a:t>
            </a:r>
          </a:p>
          <a:p>
            <a:r>
              <a:rPr lang="en-US" altLang="zh-CN"/>
              <a:t>{   static int a[3][4]={1,3,5,7,9,11,13,15,17,19,21,23};</a:t>
            </a:r>
          </a:p>
          <a:p>
            <a:r>
              <a:rPr lang="en-US" altLang="zh-CN"/>
              <a:t>   </a:t>
            </a:r>
            <a:r>
              <a:rPr lang="en-US" altLang="zh-CN">
                <a:solidFill>
                  <a:schemeClr val="accent2"/>
                </a:solidFill>
              </a:rPr>
              <a:t> int</a:t>
            </a:r>
            <a:r>
              <a:rPr lang="en-US" altLang="zh-CN"/>
              <a:t> *p;</a:t>
            </a:r>
          </a:p>
          <a:p>
            <a:r>
              <a:rPr lang="en-US" altLang="zh-CN"/>
              <a:t>    for(</a:t>
            </a:r>
            <a:r>
              <a:rPr lang="en-US" altLang="zh-CN">
                <a:solidFill>
                  <a:srgbClr val="0000FF"/>
                </a:solidFill>
              </a:rPr>
              <a:t>p=a[0];</a:t>
            </a:r>
            <a:r>
              <a:rPr lang="en-US" altLang="zh-CN"/>
              <a:t>p&lt;a[0]+12;</a:t>
            </a:r>
            <a:r>
              <a:rPr lang="en-US" altLang="zh-CN">
                <a:solidFill>
                  <a:srgbClr val="669900"/>
                </a:solidFill>
              </a:rPr>
              <a:t>p++</a:t>
            </a:r>
            <a:r>
              <a:rPr lang="en-US" altLang="zh-CN"/>
              <a:t>) </a:t>
            </a:r>
          </a:p>
          <a:p>
            <a:r>
              <a:rPr lang="en-US" altLang="zh-CN"/>
              <a:t>   {   if((p-a[0])%4==0)   printf("\n");</a:t>
            </a:r>
          </a:p>
          <a:p>
            <a:r>
              <a:rPr lang="en-US" altLang="zh-CN"/>
              <a:t>	printf("%4d  ",</a:t>
            </a:r>
            <a:r>
              <a:rPr lang="en-US" altLang="zh-CN">
                <a:solidFill>
                  <a:schemeClr val="accent2"/>
                </a:solidFill>
              </a:rPr>
              <a:t>*p</a:t>
            </a:r>
            <a:r>
              <a:rPr lang="en-US" altLang="zh-CN"/>
              <a:t>);</a:t>
            </a:r>
          </a:p>
          <a:p>
            <a:r>
              <a:rPr lang="en-US" altLang="zh-CN"/>
              <a:t>    }</a:t>
            </a:r>
          </a:p>
          <a:p>
            <a:r>
              <a:rPr lang="en-US" altLang="zh-CN"/>
              <a:t>}</a:t>
            </a:r>
          </a:p>
        </p:txBody>
      </p:sp>
      <p:sp>
        <p:nvSpPr>
          <p:cNvPr id="29707" name="AutoShape 11"/>
          <p:cNvSpPr>
            <a:spLocks noChangeArrowheads="1"/>
          </p:cNvSpPr>
          <p:nvPr/>
        </p:nvSpPr>
        <p:spPr bwMode="auto">
          <a:xfrm>
            <a:off x="2559050" y="5038725"/>
            <a:ext cx="1938338" cy="1590675"/>
          </a:xfrm>
          <a:prstGeom prst="wedgeRectCallout">
            <a:avLst>
              <a:gd name="adj1" fmla="val -14292"/>
              <a:gd name="adj2" fmla="val -72556"/>
            </a:avLst>
          </a:prstGeom>
          <a:noFill/>
          <a:ln w="38100">
            <a:solidFill>
              <a:srgbClr val="0000FF"/>
            </a:solidFill>
            <a:miter lim="800000"/>
            <a:headEnd type="none" w="lg" len="lg"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en-US" altLang="zh-CN"/>
              <a:t>p=*a;  </a:t>
            </a:r>
          </a:p>
          <a:p>
            <a:pPr eaLnBrk="1" hangingPunct="1"/>
            <a:r>
              <a:rPr lang="en-US" altLang="zh-CN"/>
              <a:t>p=&amp;a[0][0];   </a:t>
            </a:r>
          </a:p>
          <a:p>
            <a:pPr eaLnBrk="1" hangingPunct="1"/>
            <a:r>
              <a:rPr lang="en-US" altLang="zh-CN"/>
              <a:t>p=*(a+0);  </a:t>
            </a:r>
          </a:p>
          <a:p>
            <a:pPr eaLnBrk="1" hangingPunct="1"/>
            <a:r>
              <a:rPr lang="en-US" altLang="zh-CN"/>
              <a:t>p=a;            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482850" y="4981575"/>
            <a:ext cx="2871788" cy="1590675"/>
            <a:chOff x="3088" y="3162"/>
            <a:chExt cx="1809" cy="1002"/>
          </a:xfrm>
        </p:grpSpPr>
        <p:sp>
          <p:nvSpPr>
            <p:cNvPr id="42020" name="AutoShape 12"/>
            <p:cNvSpPr>
              <a:spLocks noChangeArrowheads="1"/>
            </p:cNvSpPr>
            <p:nvPr/>
          </p:nvSpPr>
          <p:spPr bwMode="auto">
            <a:xfrm>
              <a:off x="3088" y="3162"/>
              <a:ext cx="1809" cy="1002"/>
            </a:xfrm>
            <a:prstGeom prst="wedgeRectCallout">
              <a:avLst>
                <a:gd name="adj1" fmla="val -12630"/>
                <a:gd name="adj2" fmla="val -74949"/>
              </a:avLst>
            </a:prstGeom>
            <a:noFill/>
            <a:ln w="38100">
              <a:solidFill>
                <a:srgbClr val="0000FF"/>
              </a:solidFill>
              <a:miter lim="800000"/>
              <a:headEnd type="none" w="lg" len="lg"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eaLnBrk="1" hangingPunct="1"/>
              <a:r>
                <a:rPr lang="en-US" altLang="zh-CN"/>
                <a:t>p=*a;  </a:t>
              </a:r>
            </a:p>
            <a:p>
              <a:pPr eaLnBrk="1" hangingPunct="1"/>
              <a:r>
                <a:rPr lang="en-US" altLang="zh-CN"/>
                <a:t>p=&amp;a[0][0];   </a:t>
              </a:r>
            </a:p>
            <a:p>
              <a:pPr eaLnBrk="1" hangingPunct="1"/>
              <a:r>
                <a:rPr lang="en-US" altLang="zh-CN"/>
                <a:t>p=(int *)a;  </a:t>
              </a:r>
            </a:p>
            <a:p>
              <a:pPr eaLnBrk="1" hangingPunct="1"/>
              <a:r>
                <a:rPr lang="en-US" altLang="zh-CN"/>
                <a:t>p=a;            </a:t>
              </a:r>
            </a:p>
          </p:txBody>
        </p:sp>
        <p:sp>
          <p:nvSpPr>
            <p:cNvPr id="42021" name="Freeform 14"/>
            <p:cNvSpPr>
              <a:spLocks/>
            </p:cNvSpPr>
            <p:nvPr/>
          </p:nvSpPr>
          <p:spPr bwMode="auto">
            <a:xfrm>
              <a:off x="4344" y="3204"/>
              <a:ext cx="264" cy="156"/>
            </a:xfrm>
            <a:custGeom>
              <a:avLst/>
              <a:gdLst>
                <a:gd name="T0" fmla="*/ 0 w 264"/>
                <a:gd name="T1" fmla="*/ 84 h 156"/>
                <a:gd name="T2" fmla="*/ 96 w 264"/>
                <a:gd name="T3" fmla="*/ 156 h 156"/>
                <a:gd name="T4" fmla="*/ 204 w 264"/>
                <a:gd name="T5" fmla="*/ 48 h 156"/>
                <a:gd name="T6" fmla="*/ 264 w 264"/>
                <a:gd name="T7" fmla="*/ 0 h 1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4" h="156">
                  <a:moveTo>
                    <a:pt x="0" y="84"/>
                  </a:moveTo>
                  <a:cubicBezTo>
                    <a:pt x="45" y="114"/>
                    <a:pt x="46" y="139"/>
                    <a:pt x="96" y="156"/>
                  </a:cubicBezTo>
                  <a:cubicBezTo>
                    <a:pt x="132" y="120"/>
                    <a:pt x="162" y="76"/>
                    <a:pt x="204" y="48"/>
                  </a:cubicBezTo>
                  <a:cubicBezTo>
                    <a:pt x="249" y="18"/>
                    <a:pt x="230" y="34"/>
                    <a:pt x="264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lg" len="lg"/>
              <a:tailEnd type="none" w="med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22" name="Freeform 15"/>
            <p:cNvSpPr>
              <a:spLocks/>
            </p:cNvSpPr>
            <p:nvPr/>
          </p:nvSpPr>
          <p:spPr bwMode="auto">
            <a:xfrm>
              <a:off x="4344" y="3414"/>
              <a:ext cx="264" cy="156"/>
            </a:xfrm>
            <a:custGeom>
              <a:avLst/>
              <a:gdLst>
                <a:gd name="T0" fmla="*/ 0 w 264"/>
                <a:gd name="T1" fmla="*/ 84 h 156"/>
                <a:gd name="T2" fmla="*/ 96 w 264"/>
                <a:gd name="T3" fmla="*/ 156 h 156"/>
                <a:gd name="T4" fmla="*/ 204 w 264"/>
                <a:gd name="T5" fmla="*/ 48 h 156"/>
                <a:gd name="T6" fmla="*/ 264 w 264"/>
                <a:gd name="T7" fmla="*/ 0 h 1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4" h="156">
                  <a:moveTo>
                    <a:pt x="0" y="84"/>
                  </a:moveTo>
                  <a:cubicBezTo>
                    <a:pt x="45" y="114"/>
                    <a:pt x="46" y="139"/>
                    <a:pt x="96" y="156"/>
                  </a:cubicBezTo>
                  <a:cubicBezTo>
                    <a:pt x="132" y="120"/>
                    <a:pt x="162" y="76"/>
                    <a:pt x="204" y="48"/>
                  </a:cubicBezTo>
                  <a:cubicBezTo>
                    <a:pt x="249" y="18"/>
                    <a:pt x="230" y="34"/>
                    <a:pt x="264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lg" len="lg"/>
              <a:tailEnd type="none" w="med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23" name="Freeform 16"/>
            <p:cNvSpPr>
              <a:spLocks/>
            </p:cNvSpPr>
            <p:nvPr/>
          </p:nvSpPr>
          <p:spPr bwMode="auto">
            <a:xfrm>
              <a:off x="4344" y="3624"/>
              <a:ext cx="264" cy="156"/>
            </a:xfrm>
            <a:custGeom>
              <a:avLst/>
              <a:gdLst>
                <a:gd name="T0" fmla="*/ 0 w 264"/>
                <a:gd name="T1" fmla="*/ 84 h 156"/>
                <a:gd name="T2" fmla="*/ 96 w 264"/>
                <a:gd name="T3" fmla="*/ 156 h 156"/>
                <a:gd name="T4" fmla="*/ 204 w 264"/>
                <a:gd name="T5" fmla="*/ 48 h 156"/>
                <a:gd name="T6" fmla="*/ 264 w 264"/>
                <a:gd name="T7" fmla="*/ 0 h 1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4" h="156">
                  <a:moveTo>
                    <a:pt x="0" y="84"/>
                  </a:moveTo>
                  <a:cubicBezTo>
                    <a:pt x="45" y="114"/>
                    <a:pt x="46" y="139"/>
                    <a:pt x="96" y="156"/>
                  </a:cubicBezTo>
                  <a:cubicBezTo>
                    <a:pt x="132" y="120"/>
                    <a:pt x="162" y="76"/>
                    <a:pt x="204" y="48"/>
                  </a:cubicBezTo>
                  <a:cubicBezTo>
                    <a:pt x="249" y="18"/>
                    <a:pt x="230" y="34"/>
                    <a:pt x="264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lg" len="lg"/>
              <a:tailEnd type="none" w="med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24" name="Line 17"/>
            <p:cNvSpPr>
              <a:spLocks noChangeShapeType="1"/>
            </p:cNvSpPr>
            <p:nvPr/>
          </p:nvSpPr>
          <p:spPr bwMode="auto">
            <a:xfrm>
              <a:off x="4380" y="3924"/>
              <a:ext cx="120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25" name="Line 18"/>
            <p:cNvSpPr>
              <a:spLocks noChangeShapeType="1"/>
            </p:cNvSpPr>
            <p:nvPr/>
          </p:nvSpPr>
          <p:spPr bwMode="auto">
            <a:xfrm flipH="1">
              <a:off x="4368" y="3924"/>
              <a:ext cx="132" cy="13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3332" y="597"/>
            <a:chExt cx="851" cy="3489"/>
          </a:xfrm>
        </p:grpSpPr>
        <p:sp>
          <p:nvSpPr>
            <p:cNvPr id="41995" name="Text Box 22"/>
            <p:cNvSpPr txBox="1">
              <a:spLocks noChangeArrowheads="1"/>
            </p:cNvSpPr>
            <p:nvPr/>
          </p:nvSpPr>
          <p:spPr bwMode="auto">
            <a:xfrm>
              <a:off x="3332" y="597"/>
              <a:ext cx="8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int  a[3][4];</a:t>
              </a:r>
            </a:p>
          </p:txBody>
        </p:sp>
        <p:sp>
          <p:nvSpPr>
            <p:cNvPr id="41996" name="Rectangle 23"/>
            <p:cNvSpPr>
              <a:spLocks noChangeArrowheads="1"/>
            </p:cNvSpPr>
            <p:nvPr/>
          </p:nvSpPr>
          <p:spPr bwMode="auto">
            <a:xfrm>
              <a:off x="3355" y="853"/>
              <a:ext cx="747" cy="3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7" name="Line 24"/>
            <p:cNvSpPr>
              <a:spLocks noChangeShapeType="1"/>
            </p:cNvSpPr>
            <p:nvPr/>
          </p:nvSpPr>
          <p:spPr bwMode="auto">
            <a:xfrm>
              <a:off x="3370" y="1103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8" name="Line 25"/>
            <p:cNvSpPr>
              <a:spLocks noChangeShapeType="1"/>
            </p:cNvSpPr>
            <p:nvPr/>
          </p:nvSpPr>
          <p:spPr bwMode="auto">
            <a:xfrm>
              <a:off x="3358" y="1378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9" name="Line 26"/>
            <p:cNvSpPr>
              <a:spLocks noChangeShapeType="1"/>
            </p:cNvSpPr>
            <p:nvPr/>
          </p:nvSpPr>
          <p:spPr bwMode="auto">
            <a:xfrm>
              <a:off x="3358" y="1928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0" name="Line 27"/>
            <p:cNvSpPr>
              <a:spLocks noChangeShapeType="1"/>
            </p:cNvSpPr>
            <p:nvPr/>
          </p:nvSpPr>
          <p:spPr bwMode="auto">
            <a:xfrm>
              <a:off x="3358" y="2204"/>
              <a:ext cx="7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1" name="Line 28"/>
            <p:cNvSpPr>
              <a:spLocks noChangeShapeType="1"/>
            </p:cNvSpPr>
            <p:nvPr/>
          </p:nvSpPr>
          <p:spPr bwMode="auto">
            <a:xfrm>
              <a:off x="3358" y="2479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2" name="Line 29"/>
            <p:cNvSpPr>
              <a:spLocks noChangeShapeType="1"/>
            </p:cNvSpPr>
            <p:nvPr/>
          </p:nvSpPr>
          <p:spPr bwMode="auto">
            <a:xfrm>
              <a:off x="3358" y="3030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3" name="Line 30"/>
            <p:cNvSpPr>
              <a:spLocks noChangeShapeType="1"/>
            </p:cNvSpPr>
            <p:nvPr/>
          </p:nvSpPr>
          <p:spPr bwMode="auto">
            <a:xfrm flipV="1">
              <a:off x="3358" y="3305"/>
              <a:ext cx="7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4" name="Line 31"/>
            <p:cNvSpPr>
              <a:spLocks noChangeShapeType="1"/>
            </p:cNvSpPr>
            <p:nvPr/>
          </p:nvSpPr>
          <p:spPr bwMode="auto">
            <a:xfrm>
              <a:off x="3358" y="3581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5" name="Text Box 32"/>
            <p:cNvSpPr txBox="1">
              <a:spLocks noChangeArrowheads="1"/>
            </p:cNvSpPr>
            <p:nvPr/>
          </p:nvSpPr>
          <p:spPr bwMode="auto">
            <a:xfrm>
              <a:off x="3483" y="854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tx2"/>
                  </a:solidFill>
                </a:rPr>
                <a:t>a[0]</a:t>
              </a:r>
              <a:r>
                <a:rPr lang="en-US" altLang="zh-CN" sz="2000"/>
                <a:t>[0]</a:t>
              </a:r>
            </a:p>
          </p:txBody>
        </p:sp>
        <p:sp>
          <p:nvSpPr>
            <p:cNvPr id="42006" name="Text Box 33"/>
            <p:cNvSpPr txBox="1">
              <a:spLocks noChangeArrowheads="1"/>
            </p:cNvSpPr>
            <p:nvPr/>
          </p:nvSpPr>
          <p:spPr bwMode="auto">
            <a:xfrm>
              <a:off x="3483" y="1124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tx2"/>
                  </a:solidFill>
                </a:rPr>
                <a:t>a[0]</a:t>
              </a:r>
              <a:r>
                <a:rPr lang="en-US" altLang="zh-CN" sz="2000"/>
                <a:t>[1]</a:t>
              </a:r>
            </a:p>
          </p:txBody>
        </p:sp>
        <p:sp>
          <p:nvSpPr>
            <p:cNvPr id="42007" name="Text Box 34"/>
            <p:cNvSpPr txBox="1">
              <a:spLocks noChangeArrowheads="1"/>
            </p:cNvSpPr>
            <p:nvPr/>
          </p:nvSpPr>
          <p:spPr bwMode="auto">
            <a:xfrm>
              <a:off x="3483" y="1935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339933"/>
                  </a:solidFill>
                </a:rPr>
                <a:t>a[1]</a:t>
              </a:r>
              <a:r>
                <a:rPr lang="en-US" altLang="zh-CN" sz="2000"/>
                <a:t>[0]</a:t>
              </a:r>
            </a:p>
          </p:txBody>
        </p:sp>
        <p:sp>
          <p:nvSpPr>
            <p:cNvPr id="42008" name="Text Box 35"/>
            <p:cNvSpPr txBox="1">
              <a:spLocks noChangeArrowheads="1"/>
            </p:cNvSpPr>
            <p:nvPr/>
          </p:nvSpPr>
          <p:spPr bwMode="auto">
            <a:xfrm>
              <a:off x="3483" y="2205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339933"/>
                  </a:solidFill>
                </a:rPr>
                <a:t>a[1]</a:t>
              </a:r>
              <a:r>
                <a:rPr lang="en-US" altLang="zh-CN" sz="2000"/>
                <a:t>[1]</a:t>
              </a:r>
            </a:p>
          </p:txBody>
        </p:sp>
        <p:sp>
          <p:nvSpPr>
            <p:cNvPr id="42009" name="Text Box 36"/>
            <p:cNvSpPr txBox="1">
              <a:spLocks noChangeArrowheads="1"/>
            </p:cNvSpPr>
            <p:nvPr/>
          </p:nvSpPr>
          <p:spPr bwMode="auto">
            <a:xfrm>
              <a:off x="3483" y="3016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FF9900"/>
                  </a:solidFill>
                </a:rPr>
                <a:t>a[2]</a:t>
              </a:r>
              <a:r>
                <a:rPr lang="en-US" altLang="zh-CN" sz="2000"/>
                <a:t>[0]</a:t>
              </a:r>
            </a:p>
          </p:txBody>
        </p:sp>
        <p:sp>
          <p:nvSpPr>
            <p:cNvPr id="42010" name="Text Box 37"/>
            <p:cNvSpPr txBox="1">
              <a:spLocks noChangeArrowheads="1"/>
            </p:cNvSpPr>
            <p:nvPr/>
          </p:nvSpPr>
          <p:spPr bwMode="auto">
            <a:xfrm>
              <a:off x="3483" y="3287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FF9900"/>
                  </a:solidFill>
                </a:rPr>
                <a:t>a[2]</a:t>
              </a:r>
              <a:r>
                <a:rPr lang="en-US" altLang="zh-CN" sz="2000"/>
                <a:t>[1]</a:t>
              </a:r>
            </a:p>
          </p:txBody>
        </p:sp>
        <p:sp>
          <p:nvSpPr>
            <p:cNvPr id="42011" name="Line 38"/>
            <p:cNvSpPr>
              <a:spLocks noChangeShapeType="1"/>
            </p:cNvSpPr>
            <p:nvPr/>
          </p:nvSpPr>
          <p:spPr bwMode="auto">
            <a:xfrm>
              <a:off x="3358" y="1653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2" name="Line 39"/>
            <p:cNvSpPr>
              <a:spLocks noChangeShapeType="1"/>
            </p:cNvSpPr>
            <p:nvPr/>
          </p:nvSpPr>
          <p:spPr bwMode="auto">
            <a:xfrm>
              <a:off x="3358" y="2754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3" name="Line 40"/>
            <p:cNvSpPr>
              <a:spLocks noChangeShapeType="1"/>
            </p:cNvSpPr>
            <p:nvPr/>
          </p:nvSpPr>
          <p:spPr bwMode="auto">
            <a:xfrm>
              <a:off x="3370" y="3857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4" name="Text Box 41"/>
            <p:cNvSpPr txBox="1">
              <a:spLocks noChangeArrowheads="1"/>
            </p:cNvSpPr>
            <p:nvPr/>
          </p:nvSpPr>
          <p:spPr bwMode="auto">
            <a:xfrm>
              <a:off x="3483" y="1394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tx2"/>
                  </a:solidFill>
                </a:rPr>
                <a:t>a[0]</a:t>
              </a:r>
              <a:r>
                <a:rPr lang="en-US" altLang="zh-CN" sz="2000"/>
                <a:t>[2]</a:t>
              </a:r>
            </a:p>
          </p:txBody>
        </p:sp>
        <p:sp>
          <p:nvSpPr>
            <p:cNvPr id="42015" name="Text Box 42"/>
            <p:cNvSpPr txBox="1">
              <a:spLocks noChangeArrowheads="1"/>
            </p:cNvSpPr>
            <p:nvPr/>
          </p:nvSpPr>
          <p:spPr bwMode="auto">
            <a:xfrm>
              <a:off x="3483" y="1665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tx2"/>
                  </a:solidFill>
                </a:rPr>
                <a:t>a[0]</a:t>
              </a:r>
              <a:r>
                <a:rPr lang="en-US" altLang="zh-CN" sz="2000"/>
                <a:t>[3]</a:t>
              </a:r>
            </a:p>
          </p:txBody>
        </p:sp>
        <p:sp>
          <p:nvSpPr>
            <p:cNvPr id="42016" name="Text Box 43"/>
            <p:cNvSpPr txBox="1">
              <a:spLocks noChangeArrowheads="1"/>
            </p:cNvSpPr>
            <p:nvPr/>
          </p:nvSpPr>
          <p:spPr bwMode="auto">
            <a:xfrm>
              <a:off x="3483" y="2476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339933"/>
                  </a:solidFill>
                </a:rPr>
                <a:t>a[1]</a:t>
              </a:r>
              <a:r>
                <a:rPr lang="en-US" altLang="zh-CN" sz="2000"/>
                <a:t>[2]</a:t>
              </a:r>
            </a:p>
          </p:txBody>
        </p:sp>
        <p:sp>
          <p:nvSpPr>
            <p:cNvPr id="42017" name="Text Box 44"/>
            <p:cNvSpPr txBox="1">
              <a:spLocks noChangeArrowheads="1"/>
            </p:cNvSpPr>
            <p:nvPr/>
          </p:nvSpPr>
          <p:spPr bwMode="auto">
            <a:xfrm>
              <a:off x="3483" y="2746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339933"/>
                  </a:solidFill>
                </a:rPr>
                <a:t>a[1]</a:t>
              </a:r>
              <a:r>
                <a:rPr lang="en-US" altLang="zh-CN" sz="2000"/>
                <a:t>[3]</a:t>
              </a:r>
            </a:p>
          </p:txBody>
        </p:sp>
        <p:sp>
          <p:nvSpPr>
            <p:cNvPr id="42018" name="Text Box 45"/>
            <p:cNvSpPr txBox="1">
              <a:spLocks noChangeArrowheads="1"/>
            </p:cNvSpPr>
            <p:nvPr/>
          </p:nvSpPr>
          <p:spPr bwMode="auto">
            <a:xfrm>
              <a:off x="3483" y="3557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FF9900"/>
                  </a:solidFill>
                </a:rPr>
                <a:t>a[2]</a:t>
              </a:r>
              <a:r>
                <a:rPr lang="en-US" altLang="zh-CN" sz="2000"/>
                <a:t>[2]</a:t>
              </a:r>
            </a:p>
          </p:txBody>
        </p:sp>
        <p:sp>
          <p:nvSpPr>
            <p:cNvPr id="42019" name="Text Box 46"/>
            <p:cNvSpPr txBox="1">
              <a:spLocks noChangeArrowheads="1"/>
            </p:cNvSpPr>
            <p:nvPr/>
          </p:nvSpPr>
          <p:spPr bwMode="auto">
            <a:xfrm>
              <a:off x="3483" y="3828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FF9900"/>
                  </a:solidFill>
                </a:rPr>
                <a:t>a[2]</a:t>
              </a:r>
              <a:r>
                <a:rPr lang="en-US" altLang="zh-CN" sz="2000"/>
                <a:t>[3]</a:t>
              </a:r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7097713" y="865188"/>
            <a:ext cx="731837" cy="519112"/>
            <a:chOff x="4471" y="545"/>
            <a:chExt cx="461" cy="327"/>
          </a:xfrm>
        </p:grpSpPr>
        <p:sp>
          <p:nvSpPr>
            <p:cNvPr id="41993" name="Line 47"/>
            <p:cNvSpPr>
              <a:spLocks noChangeShapeType="1"/>
            </p:cNvSpPr>
            <p:nvPr/>
          </p:nvSpPr>
          <p:spPr bwMode="auto">
            <a:xfrm>
              <a:off x="4644" y="720"/>
              <a:ext cx="28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994" name="Text Box 48"/>
            <p:cNvSpPr txBox="1">
              <a:spLocks noChangeArrowheads="1"/>
            </p:cNvSpPr>
            <p:nvPr/>
          </p:nvSpPr>
          <p:spPr bwMode="auto">
            <a:xfrm>
              <a:off x="4471" y="545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800">
                  <a:solidFill>
                    <a:srgbClr val="0000FF"/>
                  </a:solidFill>
                </a:rPr>
                <a:t>p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uild="p" bldLvl="5" autoUpdateAnimBg="0"/>
      <p:bldP spid="29701" grpId="0" autoUpdateAnimBg="0"/>
      <p:bldP spid="29704" grpId="0" animBg="1" autoUpdateAnimBg="0"/>
      <p:bldP spid="2970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>
          <a:xfrm>
            <a:off x="-1016000" y="320675"/>
            <a:ext cx="8531225" cy="1309688"/>
          </a:xfrm>
        </p:spPr>
        <p:txBody>
          <a:bodyPr/>
          <a:lstStyle/>
          <a:p>
            <a:pPr lvl="3" eaLnBrk="1" hangingPunct="1"/>
            <a:r>
              <a:rPr lang="zh-CN" altLang="en-US" smtClean="0"/>
              <a:t>指向</a:t>
            </a:r>
            <a:r>
              <a:rPr lang="zh-CN" altLang="zh-CN" smtClean="0"/>
              <a:t>一维数组的指针变量</a:t>
            </a:r>
          </a:p>
          <a:p>
            <a:pPr lvl="4" eaLnBrk="1" hangingPunct="1"/>
            <a:r>
              <a:rPr lang="zh-CN" altLang="en-US" smtClean="0"/>
              <a:t>定义形式：  </a:t>
            </a:r>
            <a:r>
              <a:rPr lang="zh-CN" altLang="en-US" smtClean="0">
                <a:solidFill>
                  <a:schemeClr val="tx2"/>
                </a:solidFill>
              </a:rPr>
              <a:t>数据类型  </a:t>
            </a:r>
            <a:r>
              <a:rPr lang="zh-CN" altLang="en-US" smtClean="0">
                <a:solidFill>
                  <a:schemeClr val="accent2"/>
                </a:solidFill>
              </a:rPr>
              <a:t> 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smtClean="0">
                <a:solidFill>
                  <a:schemeClr val="tx2"/>
                </a:solidFill>
              </a:rPr>
              <a:t>*</a:t>
            </a:r>
            <a:r>
              <a:rPr lang="zh-CN" altLang="en-US" smtClean="0">
                <a:solidFill>
                  <a:schemeClr val="tx2"/>
                </a:solidFill>
              </a:rPr>
              <a:t>指针名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  <a:r>
              <a:rPr lang="en-US" altLang="zh-CN" smtClean="0">
                <a:solidFill>
                  <a:schemeClr val="tx2"/>
                </a:solidFill>
              </a:rPr>
              <a:t>[</a:t>
            </a:r>
            <a:r>
              <a:rPr lang="zh-CN" altLang="en-US" smtClean="0">
                <a:solidFill>
                  <a:schemeClr val="tx2"/>
                </a:solidFill>
              </a:rPr>
              <a:t>一维数组维数</a:t>
            </a:r>
            <a:r>
              <a:rPr lang="en-US" altLang="zh-CN" smtClean="0">
                <a:solidFill>
                  <a:schemeClr val="tx2"/>
                </a:solidFill>
              </a:rPr>
              <a:t>];</a:t>
            </a:r>
          </a:p>
          <a:p>
            <a:pPr lvl="4" eaLnBrk="1" hangingPunct="1">
              <a:buFont typeface="Wingdings" pitchFamily="2" charset="2"/>
              <a:buNone/>
            </a:pPr>
            <a:r>
              <a:rPr lang="en-US" altLang="zh-CN" smtClean="0"/>
              <a:t>   </a:t>
            </a:r>
            <a:r>
              <a:rPr lang="zh-CN" altLang="en-US" smtClean="0"/>
              <a:t>例    </a:t>
            </a:r>
            <a:r>
              <a:rPr lang="en-US" altLang="zh-CN" smtClean="0"/>
              <a:t>int   (*p)[4];</a:t>
            </a:r>
          </a:p>
        </p:txBody>
      </p:sp>
      <p:sp>
        <p:nvSpPr>
          <p:cNvPr id="30736" name="AutoShape 16"/>
          <p:cNvSpPr>
            <a:spLocks noChangeArrowheads="1"/>
          </p:cNvSpPr>
          <p:nvPr/>
        </p:nvSpPr>
        <p:spPr bwMode="auto">
          <a:xfrm>
            <a:off x="1227138" y="1779588"/>
            <a:ext cx="3451225" cy="860425"/>
          </a:xfrm>
          <a:prstGeom prst="wedgeRectCallout">
            <a:avLst>
              <a:gd name="adj1" fmla="val 46032"/>
              <a:gd name="adj2" fmla="val -132657"/>
            </a:avLst>
          </a:prstGeom>
          <a:noFill/>
          <a:ln w="38100">
            <a:solidFill>
              <a:srgbClr val="339933"/>
            </a:solidFill>
            <a:miter lim="800000"/>
            <a:headEnd type="none" w="lg" len="lg"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en-US" altLang="zh-CN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( )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不能少</a:t>
            </a:r>
          </a:p>
          <a:p>
            <a:pPr eaLnBrk="1" hangingPunct="1"/>
            <a:r>
              <a:rPr lang="en-US" altLang="zh-CN">
                <a:ea typeface="隶书" pitchFamily="49" charset="-122"/>
              </a:rPr>
              <a:t>int (*p)[4]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与</a:t>
            </a:r>
            <a:r>
              <a:rPr lang="en-US" altLang="zh-CN">
                <a:ea typeface="隶书" pitchFamily="49" charset="-122"/>
              </a:rPr>
              <a:t>int *p[4]</a:t>
            </a:r>
            <a:r>
              <a:rPr lang="zh-CN" altLang="en-US">
                <a:ea typeface="隶书" pitchFamily="49" charset="-122"/>
              </a:rPr>
              <a:t>不同</a:t>
            </a:r>
            <a:endParaRPr lang="zh-CN" altLang="en-US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0737" name="AutoShape 17"/>
          <p:cNvSpPr>
            <a:spLocks noChangeArrowheads="1"/>
          </p:cNvSpPr>
          <p:nvPr/>
        </p:nvSpPr>
        <p:spPr bwMode="auto">
          <a:xfrm>
            <a:off x="4560888" y="1665288"/>
            <a:ext cx="2809875" cy="860425"/>
          </a:xfrm>
          <a:prstGeom prst="wedgeRectCallout">
            <a:avLst>
              <a:gd name="adj1" fmla="val -54634"/>
              <a:gd name="adj2" fmla="val -123801"/>
            </a:avLst>
          </a:prstGeom>
          <a:noFill/>
          <a:ln w="38100">
            <a:solidFill>
              <a:srgbClr val="339933"/>
            </a:solidFill>
            <a:miter lim="800000"/>
            <a:headEnd type="none" w="lg" len="lg"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/>
              <a:t>p</a:t>
            </a:r>
            <a:r>
              <a:rPr lang="zh-CN" altLang="zh-CN">
                <a:latin typeface="隶书" pitchFamily="49" charset="-122"/>
                <a:ea typeface="隶书" pitchFamily="49" charset="-122"/>
              </a:rPr>
              <a:t>的值是一维数组的</a:t>
            </a:r>
          </a:p>
          <a:p>
            <a:r>
              <a:rPr lang="zh-CN" altLang="zh-CN">
                <a:latin typeface="隶书" pitchFamily="49" charset="-122"/>
                <a:ea typeface="隶书" pitchFamily="49" charset="-122"/>
              </a:rPr>
              <a:t>首地址，</a:t>
            </a:r>
            <a:r>
              <a:rPr lang="en-US" altLang="zh-CN">
                <a:latin typeface="隶书" pitchFamily="49" charset="-122"/>
                <a:ea typeface="隶书" pitchFamily="49" charset="-122"/>
              </a:rPr>
              <a:t>p</a:t>
            </a:r>
            <a:r>
              <a:rPr lang="zh-CN" altLang="zh-CN">
                <a:latin typeface="隶书" pitchFamily="49" charset="-122"/>
                <a:ea typeface="隶书" pitchFamily="49" charset="-122"/>
              </a:rPr>
              <a:t>是</a:t>
            </a:r>
            <a:r>
              <a:rPr lang="zh-CN" altLang="zh-CN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行指针</a:t>
            </a:r>
            <a:endParaRPr lang="zh-CN" altLang="en-US"/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-1047750" y="1616075"/>
            <a:ext cx="8531225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057400" lvl="4" indent="-228600" eaLnBrk="1" hangingPunct="1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u"/>
            </a:pPr>
            <a:r>
              <a:rPr lang="zh-CN" altLang="en-US" sz="2000">
                <a:ea typeface="隶书" pitchFamily="49" charset="-122"/>
              </a:rPr>
              <a:t>可让</a:t>
            </a:r>
            <a:r>
              <a:rPr lang="en-US" altLang="zh-CN" sz="2000">
                <a:ea typeface="隶书" pitchFamily="49" charset="-122"/>
              </a:rPr>
              <a:t>p</a:t>
            </a:r>
            <a:r>
              <a:rPr lang="zh-CN" altLang="en-US" sz="2000">
                <a:ea typeface="隶书" pitchFamily="49" charset="-122"/>
              </a:rPr>
              <a:t>指向二维数组某一行</a:t>
            </a:r>
            <a:endParaRPr lang="zh-CN" altLang="en-US" sz="2000">
              <a:solidFill>
                <a:schemeClr val="tx2"/>
              </a:solidFill>
              <a:ea typeface="隶书" pitchFamily="49" charset="-122"/>
            </a:endParaRPr>
          </a:p>
          <a:p>
            <a:pPr marL="2057400" lvl="4" indent="-228600" eaLnBrk="1" hangingPunct="1">
              <a:spcBef>
                <a:spcPct val="20000"/>
              </a:spcBef>
              <a:buClr>
                <a:srgbClr val="FF00FF"/>
              </a:buClr>
              <a:buFont typeface="Wingdings" pitchFamily="2" charset="2"/>
              <a:buNone/>
            </a:pPr>
            <a:r>
              <a:rPr lang="zh-CN" altLang="en-US" sz="2000">
                <a:ea typeface="隶书" pitchFamily="49" charset="-122"/>
              </a:rPr>
              <a:t>   如    </a:t>
            </a:r>
            <a:r>
              <a:rPr lang="en-US" altLang="zh-CN" sz="2000">
                <a:ea typeface="隶书" pitchFamily="49" charset="-122"/>
              </a:rPr>
              <a:t>int     a[3][</a:t>
            </a:r>
            <a:r>
              <a:rPr lang="en-US" altLang="zh-CN" sz="2000">
                <a:solidFill>
                  <a:schemeClr val="accent2"/>
                </a:solidFill>
                <a:ea typeface="隶书" pitchFamily="49" charset="-122"/>
              </a:rPr>
              <a:t>4</a:t>
            </a:r>
            <a:r>
              <a:rPr lang="en-US" altLang="zh-CN" sz="2000">
                <a:ea typeface="隶书" pitchFamily="49" charset="-122"/>
              </a:rPr>
              <a:t>],  (*p)[</a:t>
            </a:r>
            <a:r>
              <a:rPr lang="en-US" altLang="zh-CN" sz="2000">
                <a:solidFill>
                  <a:schemeClr val="accent2"/>
                </a:solidFill>
                <a:ea typeface="隶书" pitchFamily="49" charset="-122"/>
              </a:rPr>
              <a:t>4</a:t>
            </a:r>
            <a:r>
              <a:rPr lang="en-US" altLang="zh-CN" sz="2000">
                <a:ea typeface="隶书" pitchFamily="49" charset="-122"/>
              </a:rPr>
              <a:t>]=a;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4310063" y="1033463"/>
            <a:ext cx="2859087" cy="5538787"/>
            <a:chOff x="2715" y="363"/>
            <a:chExt cx="1801" cy="3489"/>
          </a:xfrm>
        </p:grpSpPr>
        <p:grpSp>
          <p:nvGrpSpPr>
            <p:cNvPr id="3" name="Group 46"/>
            <p:cNvGrpSpPr>
              <a:grpSpLocks/>
            </p:cNvGrpSpPr>
            <p:nvPr/>
          </p:nvGrpSpPr>
          <p:grpSpPr bwMode="auto">
            <a:xfrm>
              <a:off x="3118" y="363"/>
              <a:ext cx="851" cy="3489"/>
              <a:chOff x="3332" y="597"/>
              <a:chExt cx="851" cy="3489"/>
            </a:xfrm>
          </p:grpSpPr>
          <p:sp>
            <p:nvSpPr>
              <p:cNvPr id="43038" name="Text Box 47"/>
              <p:cNvSpPr txBox="1">
                <a:spLocks noChangeArrowheads="1"/>
              </p:cNvSpPr>
              <p:nvPr/>
            </p:nvSpPr>
            <p:spPr bwMode="auto">
              <a:xfrm>
                <a:off x="3332" y="597"/>
                <a:ext cx="85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/>
                  <a:t>int  a[3][4];</a:t>
                </a:r>
              </a:p>
            </p:txBody>
          </p:sp>
          <p:sp>
            <p:nvSpPr>
              <p:cNvPr id="43039" name="Rectangle 48"/>
              <p:cNvSpPr>
                <a:spLocks noChangeArrowheads="1"/>
              </p:cNvSpPr>
              <p:nvPr/>
            </p:nvSpPr>
            <p:spPr bwMode="auto">
              <a:xfrm>
                <a:off x="3355" y="853"/>
                <a:ext cx="747" cy="3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0" name="Line 49"/>
              <p:cNvSpPr>
                <a:spLocks noChangeShapeType="1"/>
              </p:cNvSpPr>
              <p:nvPr/>
            </p:nvSpPr>
            <p:spPr bwMode="auto">
              <a:xfrm>
                <a:off x="3370" y="1103"/>
                <a:ext cx="7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1" name="Line 50"/>
              <p:cNvSpPr>
                <a:spLocks noChangeShapeType="1"/>
              </p:cNvSpPr>
              <p:nvPr/>
            </p:nvSpPr>
            <p:spPr bwMode="auto">
              <a:xfrm>
                <a:off x="3358" y="1378"/>
                <a:ext cx="7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2" name="Line 51"/>
              <p:cNvSpPr>
                <a:spLocks noChangeShapeType="1"/>
              </p:cNvSpPr>
              <p:nvPr/>
            </p:nvSpPr>
            <p:spPr bwMode="auto">
              <a:xfrm>
                <a:off x="3358" y="1928"/>
                <a:ext cx="7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3" name="Line 52"/>
              <p:cNvSpPr>
                <a:spLocks noChangeShapeType="1"/>
              </p:cNvSpPr>
              <p:nvPr/>
            </p:nvSpPr>
            <p:spPr bwMode="auto">
              <a:xfrm>
                <a:off x="3358" y="2204"/>
                <a:ext cx="7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4" name="Line 53"/>
              <p:cNvSpPr>
                <a:spLocks noChangeShapeType="1"/>
              </p:cNvSpPr>
              <p:nvPr/>
            </p:nvSpPr>
            <p:spPr bwMode="auto">
              <a:xfrm>
                <a:off x="3358" y="2479"/>
                <a:ext cx="7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5" name="Line 54"/>
              <p:cNvSpPr>
                <a:spLocks noChangeShapeType="1"/>
              </p:cNvSpPr>
              <p:nvPr/>
            </p:nvSpPr>
            <p:spPr bwMode="auto">
              <a:xfrm>
                <a:off x="3358" y="3030"/>
                <a:ext cx="7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6" name="Line 55"/>
              <p:cNvSpPr>
                <a:spLocks noChangeShapeType="1"/>
              </p:cNvSpPr>
              <p:nvPr/>
            </p:nvSpPr>
            <p:spPr bwMode="auto">
              <a:xfrm flipV="1">
                <a:off x="3358" y="3305"/>
                <a:ext cx="754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7" name="Line 56"/>
              <p:cNvSpPr>
                <a:spLocks noChangeShapeType="1"/>
              </p:cNvSpPr>
              <p:nvPr/>
            </p:nvSpPr>
            <p:spPr bwMode="auto">
              <a:xfrm>
                <a:off x="3358" y="3581"/>
                <a:ext cx="7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8" name="Text Box 57"/>
              <p:cNvSpPr txBox="1">
                <a:spLocks noChangeArrowheads="1"/>
              </p:cNvSpPr>
              <p:nvPr/>
            </p:nvSpPr>
            <p:spPr bwMode="auto">
              <a:xfrm>
                <a:off x="3483" y="854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tx2"/>
                    </a:solidFill>
                  </a:rPr>
                  <a:t>a[0]</a:t>
                </a:r>
                <a:r>
                  <a:rPr lang="en-US" altLang="zh-CN" sz="2000"/>
                  <a:t>[0]</a:t>
                </a:r>
              </a:p>
            </p:txBody>
          </p:sp>
          <p:sp>
            <p:nvSpPr>
              <p:cNvPr id="43049" name="Text Box 58"/>
              <p:cNvSpPr txBox="1">
                <a:spLocks noChangeArrowheads="1"/>
              </p:cNvSpPr>
              <p:nvPr/>
            </p:nvSpPr>
            <p:spPr bwMode="auto">
              <a:xfrm>
                <a:off x="3483" y="1124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tx2"/>
                    </a:solidFill>
                  </a:rPr>
                  <a:t>a[0]</a:t>
                </a:r>
                <a:r>
                  <a:rPr lang="en-US" altLang="zh-CN" sz="2000"/>
                  <a:t>[1]</a:t>
                </a:r>
              </a:p>
            </p:txBody>
          </p:sp>
          <p:sp>
            <p:nvSpPr>
              <p:cNvPr id="43050" name="Text Box 59"/>
              <p:cNvSpPr txBox="1">
                <a:spLocks noChangeArrowheads="1"/>
              </p:cNvSpPr>
              <p:nvPr/>
            </p:nvSpPr>
            <p:spPr bwMode="auto">
              <a:xfrm>
                <a:off x="3483" y="1935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339933"/>
                    </a:solidFill>
                  </a:rPr>
                  <a:t>a[1]</a:t>
                </a:r>
                <a:r>
                  <a:rPr lang="en-US" altLang="zh-CN" sz="2000"/>
                  <a:t>[0]</a:t>
                </a:r>
              </a:p>
            </p:txBody>
          </p:sp>
          <p:sp>
            <p:nvSpPr>
              <p:cNvPr id="43051" name="Text Box 60"/>
              <p:cNvSpPr txBox="1">
                <a:spLocks noChangeArrowheads="1"/>
              </p:cNvSpPr>
              <p:nvPr/>
            </p:nvSpPr>
            <p:spPr bwMode="auto">
              <a:xfrm>
                <a:off x="3483" y="2205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339933"/>
                    </a:solidFill>
                  </a:rPr>
                  <a:t>a[1]</a:t>
                </a:r>
                <a:r>
                  <a:rPr lang="en-US" altLang="zh-CN" sz="2000"/>
                  <a:t>[1]</a:t>
                </a:r>
              </a:p>
            </p:txBody>
          </p:sp>
          <p:sp>
            <p:nvSpPr>
              <p:cNvPr id="43052" name="Text Box 61"/>
              <p:cNvSpPr txBox="1">
                <a:spLocks noChangeArrowheads="1"/>
              </p:cNvSpPr>
              <p:nvPr/>
            </p:nvSpPr>
            <p:spPr bwMode="auto">
              <a:xfrm>
                <a:off x="3483" y="3016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FF9900"/>
                    </a:solidFill>
                  </a:rPr>
                  <a:t>a[2]</a:t>
                </a:r>
                <a:r>
                  <a:rPr lang="en-US" altLang="zh-CN" sz="2000"/>
                  <a:t>[0]</a:t>
                </a:r>
              </a:p>
            </p:txBody>
          </p:sp>
          <p:sp>
            <p:nvSpPr>
              <p:cNvPr id="43053" name="Text Box 62"/>
              <p:cNvSpPr txBox="1">
                <a:spLocks noChangeArrowheads="1"/>
              </p:cNvSpPr>
              <p:nvPr/>
            </p:nvSpPr>
            <p:spPr bwMode="auto">
              <a:xfrm>
                <a:off x="3483" y="3287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FF9900"/>
                    </a:solidFill>
                  </a:rPr>
                  <a:t>a[2]</a:t>
                </a:r>
                <a:r>
                  <a:rPr lang="en-US" altLang="zh-CN" sz="2000"/>
                  <a:t>[1]</a:t>
                </a:r>
              </a:p>
            </p:txBody>
          </p:sp>
          <p:sp>
            <p:nvSpPr>
              <p:cNvPr id="43054" name="Line 63"/>
              <p:cNvSpPr>
                <a:spLocks noChangeShapeType="1"/>
              </p:cNvSpPr>
              <p:nvPr/>
            </p:nvSpPr>
            <p:spPr bwMode="auto">
              <a:xfrm>
                <a:off x="3358" y="1653"/>
                <a:ext cx="7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55" name="Line 64"/>
              <p:cNvSpPr>
                <a:spLocks noChangeShapeType="1"/>
              </p:cNvSpPr>
              <p:nvPr/>
            </p:nvSpPr>
            <p:spPr bwMode="auto">
              <a:xfrm>
                <a:off x="3358" y="2754"/>
                <a:ext cx="7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56" name="Line 65"/>
              <p:cNvSpPr>
                <a:spLocks noChangeShapeType="1"/>
              </p:cNvSpPr>
              <p:nvPr/>
            </p:nvSpPr>
            <p:spPr bwMode="auto">
              <a:xfrm>
                <a:off x="3370" y="3857"/>
                <a:ext cx="7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57" name="Text Box 66"/>
              <p:cNvSpPr txBox="1">
                <a:spLocks noChangeArrowheads="1"/>
              </p:cNvSpPr>
              <p:nvPr/>
            </p:nvSpPr>
            <p:spPr bwMode="auto">
              <a:xfrm>
                <a:off x="3483" y="1394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tx2"/>
                    </a:solidFill>
                  </a:rPr>
                  <a:t>a[0]</a:t>
                </a:r>
                <a:r>
                  <a:rPr lang="en-US" altLang="zh-CN" sz="2000"/>
                  <a:t>[2]</a:t>
                </a:r>
              </a:p>
            </p:txBody>
          </p:sp>
          <p:sp>
            <p:nvSpPr>
              <p:cNvPr id="43058" name="Text Box 67"/>
              <p:cNvSpPr txBox="1">
                <a:spLocks noChangeArrowheads="1"/>
              </p:cNvSpPr>
              <p:nvPr/>
            </p:nvSpPr>
            <p:spPr bwMode="auto">
              <a:xfrm>
                <a:off x="3483" y="1665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tx2"/>
                    </a:solidFill>
                  </a:rPr>
                  <a:t>a[0]</a:t>
                </a:r>
                <a:r>
                  <a:rPr lang="en-US" altLang="zh-CN" sz="2000"/>
                  <a:t>[3]</a:t>
                </a:r>
              </a:p>
            </p:txBody>
          </p:sp>
          <p:sp>
            <p:nvSpPr>
              <p:cNvPr id="43059" name="Text Box 68"/>
              <p:cNvSpPr txBox="1">
                <a:spLocks noChangeArrowheads="1"/>
              </p:cNvSpPr>
              <p:nvPr/>
            </p:nvSpPr>
            <p:spPr bwMode="auto">
              <a:xfrm>
                <a:off x="3483" y="2476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339933"/>
                    </a:solidFill>
                  </a:rPr>
                  <a:t>a[1]</a:t>
                </a:r>
                <a:r>
                  <a:rPr lang="en-US" altLang="zh-CN" sz="2000"/>
                  <a:t>[2]</a:t>
                </a:r>
              </a:p>
            </p:txBody>
          </p:sp>
          <p:sp>
            <p:nvSpPr>
              <p:cNvPr id="43060" name="Text Box 69"/>
              <p:cNvSpPr txBox="1">
                <a:spLocks noChangeArrowheads="1"/>
              </p:cNvSpPr>
              <p:nvPr/>
            </p:nvSpPr>
            <p:spPr bwMode="auto">
              <a:xfrm>
                <a:off x="3483" y="2746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339933"/>
                    </a:solidFill>
                  </a:rPr>
                  <a:t>a[1]</a:t>
                </a:r>
                <a:r>
                  <a:rPr lang="en-US" altLang="zh-CN" sz="2000"/>
                  <a:t>[3]</a:t>
                </a:r>
              </a:p>
            </p:txBody>
          </p:sp>
          <p:sp>
            <p:nvSpPr>
              <p:cNvPr id="43061" name="Text Box 70"/>
              <p:cNvSpPr txBox="1">
                <a:spLocks noChangeArrowheads="1"/>
              </p:cNvSpPr>
              <p:nvPr/>
            </p:nvSpPr>
            <p:spPr bwMode="auto">
              <a:xfrm>
                <a:off x="3483" y="3557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FF9900"/>
                    </a:solidFill>
                  </a:rPr>
                  <a:t>a[2]</a:t>
                </a:r>
                <a:r>
                  <a:rPr lang="en-US" altLang="zh-CN" sz="2000"/>
                  <a:t>[2]</a:t>
                </a:r>
              </a:p>
            </p:txBody>
          </p:sp>
          <p:sp>
            <p:nvSpPr>
              <p:cNvPr id="43062" name="Text Box 71"/>
              <p:cNvSpPr txBox="1">
                <a:spLocks noChangeArrowheads="1"/>
              </p:cNvSpPr>
              <p:nvPr/>
            </p:nvSpPr>
            <p:spPr bwMode="auto">
              <a:xfrm>
                <a:off x="3483" y="3828"/>
                <a:ext cx="5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rgbClr val="FF9900"/>
                    </a:solidFill>
                  </a:rPr>
                  <a:t>a[2]</a:t>
                </a:r>
                <a:r>
                  <a:rPr lang="en-US" altLang="zh-CN" sz="2000"/>
                  <a:t>[3]</a:t>
                </a:r>
              </a:p>
            </p:txBody>
          </p:sp>
        </p:grpSp>
        <p:grpSp>
          <p:nvGrpSpPr>
            <p:cNvPr id="4" name="Group 72"/>
            <p:cNvGrpSpPr>
              <a:grpSpLocks/>
            </p:cNvGrpSpPr>
            <p:nvPr/>
          </p:nvGrpSpPr>
          <p:grpSpPr bwMode="auto">
            <a:xfrm>
              <a:off x="2715" y="492"/>
              <a:ext cx="403" cy="2448"/>
              <a:chOff x="2715" y="492"/>
              <a:chExt cx="403" cy="2448"/>
            </a:xfrm>
          </p:grpSpPr>
          <p:sp>
            <p:nvSpPr>
              <p:cNvPr id="43035" name="Text Box 73"/>
              <p:cNvSpPr txBox="1">
                <a:spLocks noChangeArrowheads="1"/>
              </p:cNvSpPr>
              <p:nvPr/>
            </p:nvSpPr>
            <p:spPr bwMode="auto">
              <a:xfrm>
                <a:off x="2817" y="492"/>
                <a:ext cx="199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itchFamily="49" charset="-122"/>
                  </a:rPr>
                  <a:t>a</a:t>
                </a:r>
              </a:p>
            </p:txBody>
          </p:sp>
          <p:sp>
            <p:nvSpPr>
              <p:cNvPr id="43036" name="Text Box 74"/>
              <p:cNvSpPr txBox="1">
                <a:spLocks noChangeArrowheads="1"/>
              </p:cNvSpPr>
              <p:nvPr/>
            </p:nvSpPr>
            <p:spPr bwMode="auto">
              <a:xfrm>
                <a:off x="2715" y="1572"/>
                <a:ext cx="40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itchFamily="49" charset="-122"/>
                  </a:rPr>
                  <a:t>a+1</a:t>
                </a:r>
              </a:p>
            </p:txBody>
          </p:sp>
          <p:sp>
            <p:nvSpPr>
              <p:cNvPr id="43037" name="Text Box 75"/>
              <p:cNvSpPr txBox="1">
                <a:spLocks noChangeArrowheads="1"/>
              </p:cNvSpPr>
              <p:nvPr/>
            </p:nvSpPr>
            <p:spPr bwMode="auto">
              <a:xfrm>
                <a:off x="2715" y="2652"/>
                <a:ext cx="40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itchFamily="49" charset="-122"/>
                  </a:rPr>
                  <a:t>a+2</a:t>
                </a:r>
              </a:p>
            </p:txBody>
          </p:sp>
        </p:grpSp>
        <p:sp>
          <p:nvSpPr>
            <p:cNvPr id="43028" name="Line 76"/>
            <p:cNvSpPr>
              <a:spLocks noChangeShapeType="1"/>
            </p:cNvSpPr>
            <p:nvPr/>
          </p:nvSpPr>
          <p:spPr bwMode="auto">
            <a:xfrm flipH="1">
              <a:off x="3888" y="636"/>
              <a:ext cx="3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lg" len="lg"/>
              <a:tailEnd type="triangle" w="med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" name="Group 77"/>
            <p:cNvGrpSpPr>
              <a:grpSpLocks/>
            </p:cNvGrpSpPr>
            <p:nvPr/>
          </p:nvGrpSpPr>
          <p:grpSpPr bwMode="auto">
            <a:xfrm>
              <a:off x="4102" y="492"/>
              <a:ext cx="414" cy="2448"/>
              <a:chOff x="2710" y="492"/>
              <a:chExt cx="414" cy="2448"/>
            </a:xfrm>
          </p:grpSpPr>
          <p:sp>
            <p:nvSpPr>
              <p:cNvPr id="43032" name="Text Box 78"/>
              <p:cNvSpPr txBox="1">
                <a:spLocks noChangeArrowheads="1"/>
              </p:cNvSpPr>
              <p:nvPr/>
            </p:nvSpPr>
            <p:spPr bwMode="auto">
              <a:xfrm>
                <a:off x="2812" y="492"/>
                <a:ext cx="210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itchFamily="49" charset="-122"/>
                  </a:rPr>
                  <a:t>p</a:t>
                </a:r>
              </a:p>
            </p:txBody>
          </p:sp>
          <p:sp>
            <p:nvSpPr>
              <p:cNvPr id="43033" name="Text Box 79"/>
              <p:cNvSpPr txBox="1">
                <a:spLocks noChangeArrowheads="1"/>
              </p:cNvSpPr>
              <p:nvPr/>
            </p:nvSpPr>
            <p:spPr bwMode="auto">
              <a:xfrm>
                <a:off x="2710" y="1572"/>
                <a:ext cx="414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itchFamily="49" charset="-122"/>
                  </a:rPr>
                  <a:t>p+1</a:t>
                </a:r>
              </a:p>
            </p:txBody>
          </p:sp>
          <p:sp>
            <p:nvSpPr>
              <p:cNvPr id="43034" name="Text Box 80"/>
              <p:cNvSpPr txBox="1">
                <a:spLocks noChangeArrowheads="1"/>
              </p:cNvSpPr>
              <p:nvPr/>
            </p:nvSpPr>
            <p:spPr bwMode="auto">
              <a:xfrm>
                <a:off x="2710" y="2652"/>
                <a:ext cx="414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ea typeface="隶书" pitchFamily="49" charset="-122"/>
                  </a:rPr>
                  <a:t>p+2</a:t>
                </a:r>
              </a:p>
            </p:txBody>
          </p:sp>
        </p:grpSp>
        <p:sp>
          <p:nvSpPr>
            <p:cNvPr id="43030" name="Line 81"/>
            <p:cNvSpPr>
              <a:spLocks noChangeShapeType="1"/>
            </p:cNvSpPr>
            <p:nvPr/>
          </p:nvSpPr>
          <p:spPr bwMode="auto">
            <a:xfrm flipH="1">
              <a:off x="3888" y="1722"/>
              <a:ext cx="3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lg" len="lg"/>
              <a:tailEnd type="triangle" w="med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31" name="Line 82"/>
            <p:cNvSpPr>
              <a:spLocks noChangeShapeType="1"/>
            </p:cNvSpPr>
            <p:nvPr/>
          </p:nvSpPr>
          <p:spPr bwMode="auto">
            <a:xfrm flipH="1">
              <a:off x="3888" y="2808"/>
              <a:ext cx="3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lg" len="lg"/>
              <a:tailEnd type="triangle" w="med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6153150" y="1581150"/>
            <a:ext cx="2990850" cy="2647950"/>
            <a:chOff x="3876" y="708"/>
            <a:chExt cx="1884" cy="1668"/>
          </a:xfrm>
        </p:grpSpPr>
        <p:sp>
          <p:nvSpPr>
            <p:cNvPr id="43022" name="Line 84"/>
            <p:cNvSpPr>
              <a:spLocks noChangeShapeType="1"/>
            </p:cNvSpPr>
            <p:nvPr/>
          </p:nvSpPr>
          <p:spPr bwMode="auto">
            <a:xfrm flipH="1">
              <a:off x="3876" y="864"/>
              <a:ext cx="3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lg" len="lg"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23" name="Text Box 85"/>
            <p:cNvSpPr txBox="1">
              <a:spLocks noChangeArrowheads="1"/>
            </p:cNvSpPr>
            <p:nvPr/>
          </p:nvSpPr>
          <p:spPr bwMode="auto">
            <a:xfrm>
              <a:off x="4127" y="708"/>
              <a:ext cx="1274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ea typeface="隶书" pitchFamily="49" charset="-122"/>
                </a:rPr>
                <a:t>p[0]+1</a:t>
              </a:r>
              <a:r>
                <a:rPr lang="zh-CN" altLang="zh-CN">
                  <a:ea typeface="隶书" pitchFamily="49" charset="-122"/>
                </a:rPr>
                <a:t>或 </a:t>
              </a:r>
              <a:r>
                <a:rPr lang="zh-CN" altLang="en-US">
                  <a:ea typeface="隶书" pitchFamily="49" charset="-122"/>
                </a:rPr>
                <a:t>*</a:t>
              </a:r>
              <a:r>
                <a:rPr lang="en-US" altLang="zh-CN">
                  <a:ea typeface="隶书" pitchFamily="49" charset="-122"/>
                </a:rPr>
                <a:t>p+1</a:t>
              </a:r>
            </a:p>
          </p:txBody>
        </p:sp>
        <p:sp>
          <p:nvSpPr>
            <p:cNvPr id="43024" name="Line 86"/>
            <p:cNvSpPr>
              <a:spLocks noChangeShapeType="1"/>
            </p:cNvSpPr>
            <p:nvPr/>
          </p:nvSpPr>
          <p:spPr bwMode="auto">
            <a:xfrm flipH="1">
              <a:off x="3900" y="2244"/>
              <a:ext cx="3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lg" len="lg"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25" name="Text Box 87"/>
            <p:cNvSpPr txBox="1">
              <a:spLocks noChangeArrowheads="1"/>
            </p:cNvSpPr>
            <p:nvPr/>
          </p:nvSpPr>
          <p:spPr bwMode="auto">
            <a:xfrm>
              <a:off x="4154" y="2088"/>
              <a:ext cx="1606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ea typeface="隶书" pitchFamily="49" charset="-122"/>
                </a:rPr>
                <a:t>p[1]+2</a:t>
              </a:r>
              <a:r>
                <a:rPr lang="zh-CN" altLang="zh-CN">
                  <a:ea typeface="隶书" pitchFamily="49" charset="-122"/>
                </a:rPr>
                <a:t>或 </a:t>
              </a:r>
              <a:r>
                <a:rPr lang="zh-CN" altLang="en-US">
                  <a:ea typeface="隶书" pitchFamily="49" charset="-122"/>
                </a:rPr>
                <a:t>*</a:t>
              </a:r>
              <a:r>
                <a:rPr lang="en-US" altLang="zh-CN">
                  <a:ea typeface="隶书" pitchFamily="49" charset="-122"/>
                </a:rPr>
                <a:t>(p+1)+2</a:t>
              </a:r>
            </a:p>
          </p:txBody>
        </p:sp>
      </p:grpSp>
      <p:grpSp>
        <p:nvGrpSpPr>
          <p:cNvPr id="7" name="Group 88"/>
          <p:cNvGrpSpPr>
            <a:grpSpLocks/>
          </p:cNvGrpSpPr>
          <p:nvPr/>
        </p:nvGrpSpPr>
        <p:grpSpPr bwMode="auto">
          <a:xfrm>
            <a:off x="6019800" y="1924050"/>
            <a:ext cx="2849563" cy="2724150"/>
            <a:chOff x="3792" y="924"/>
            <a:chExt cx="1795" cy="1716"/>
          </a:xfrm>
        </p:grpSpPr>
        <p:sp>
          <p:nvSpPr>
            <p:cNvPr id="43018" name="Line 89"/>
            <p:cNvSpPr>
              <a:spLocks noChangeShapeType="1"/>
            </p:cNvSpPr>
            <p:nvPr/>
          </p:nvSpPr>
          <p:spPr bwMode="auto">
            <a:xfrm flipH="1">
              <a:off x="3804" y="1056"/>
              <a:ext cx="300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 type="none" w="lg" len="lg"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19" name="Text Box 90"/>
            <p:cNvSpPr txBox="1">
              <a:spLocks noChangeArrowheads="1"/>
            </p:cNvSpPr>
            <p:nvPr/>
          </p:nvSpPr>
          <p:spPr bwMode="auto">
            <a:xfrm>
              <a:off x="4069" y="924"/>
              <a:ext cx="1518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ea typeface="隶书" pitchFamily="49" charset="-122"/>
                </a:rPr>
                <a:t>*(*p+1)</a:t>
              </a:r>
              <a:r>
                <a:rPr lang="zh-CN" altLang="zh-CN">
                  <a:ea typeface="隶书" pitchFamily="49" charset="-122"/>
                </a:rPr>
                <a:t>或 </a:t>
              </a:r>
              <a:r>
                <a:rPr lang="en-US" altLang="zh-CN">
                  <a:ea typeface="隶书" pitchFamily="49" charset="-122"/>
                </a:rPr>
                <a:t>(*p)[1]</a:t>
              </a:r>
            </a:p>
          </p:txBody>
        </p:sp>
        <p:sp>
          <p:nvSpPr>
            <p:cNvPr id="43020" name="Line 91"/>
            <p:cNvSpPr>
              <a:spLocks noChangeShapeType="1"/>
            </p:cNvSpPr>
            <p:nvPr/>
          </p:nvSpPr>
          <p:spPr bwMode="auto">
            <a:xfrm flipH="1">
              <a:off x="3792" y="2460"/>
              <a:ext cx="300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 type="none" w="lg" len="lg"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21" name="Text Box 92"/>
            <p:cNvSpPr txBox="1">
              <a:spLocks noChangeArrowheads="1"/>
            </p:cNvSpPr>
            <p:nvPr/>
          </p:nvSpPr>
          <p:spPr bwMode="auto">
            <a:xfrm>
              <a:off x="4102" y="2352"/>
              <a:ext cx="1114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zh-CN">
                  <a:ea typeface="隶书" pitchFamily="49" charset="-122"/>
                </a:rPr>
                <a:t> </a:t>
              </a:r>
              <a:r>
                <a:rPr lang="en-US" altLang="zh-CN">
                  <a:ea typeface="隶书" pitchFamily="49" charset="-122"/>
                </a:rPr>
                <a:t>*(*(p+1)+2)</a:t>
              </a:r>
            </a:p>
          </p:txBody>
        </p:sp>
      </p:grpSp>
      <p:sp>
        <p:nvSpPr>
          <p:cNvPr id="30813" name="AutoShape 93"/>
          <p:cNvSpPr>
            <a:spLocks noChangeArrowheads="1"/>
          </p:cNvSpPr>
          <p:nvPr/>
        </p:nvSpPr>
        <p:spPr bwMode="auto">
          <a:xfrm>
            <a:off x="881063" y="2884488"/>
            <a:ext cx="3571875" cy="860425"/>
          </a:xfrm>
          <a:prstGeom prst="wedgeRectCallout">
            <a:avLst>
              <a:gd name="adj1" fmla="val -5333"/>
              <a:gd name="adj2" fmla="val -87269"/>
            </a:avLst>
          </a:prstGeom>
          <a:noFill/>
          <a:ln w="38100">
            <a:solidFill>
              <a:srgbClr val="339933"/>
            </a:solidFill>
            <a:miter lim="800000"/>
            <a:headEnd type="none" w="lg" len="lg"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>
                <a:ea typeface="隶书" pitchFamily="49" charset="-122"/>
              </a:rPr>
              <a:t>一维数组指针变量维数和</a:t>
            </a:r>
          </a:p>
          <a:p>
            <a:pPr algn="ctr" eaLnBrk="1" hangingPunct="1"/>
            <a:r>
              <a:rPr lang="zh-CN" altLang="en-US">
                <a:ea typeface="隶书" pitchFamily="49" charset="-122"/>
              </a:rPr>
              <a:t>二维数组</a:t>
            </a:r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列数</a:t>
            </a:r>
            <a:r>
              <a:rPr lang="zh-CN" altLang="en-US">
                <a:solidFill>
                  <a:schemeClr val="accent2"/>
                </a:solidFill>
                <a:ea typeface="隶书" pitchFamily="49" charset="-122"/>
              </a:rPr>
              <a:t>必须相同</a:t>
            </a:r>
            <a:endParaRPr lang="zh-CN" altLang="en-US"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08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 bldLvl="5" autoUpdateAnimBg="0"/>
      <p:bldP spid="30736" grpId="0" animBg="1" autoUpdateAnimBg="0"/>
      <p:bldP spid="30737" grpId="0" animBg="1" autoUpdateAnimBg="0"/>
      <p:bldP spid="30738" grpId="0" build="p" bldLvl="5" autoUpdateAnimBg="0"/>
      <p:bldP spid="30813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490538" y="673100"/>
            <a:ext cx="368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例  一维数组指针变量举例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0" y="1247775"/>
            <a:ext cx="6838950" cy="341630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 type="none" w="lg" len="lg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main()</a:t>
            </a:r>
          </a:p>
          <a:p>
            <a:r>
              <a:rPr lang="en-US" altLang="zh-CN"/>
              <a:t>{   static int a[3][4]={1,3,5,7,9,11,13,15,17,19,21,23};</a:t>
            </a:r>
          </a:p>
          <a:p>
            <a:r>
              <a:rPr lang="en-US" altLang="zh-CN"/>
              <a:t>    </a:t>
            </a:r>
            <a:r>
              <a:rPr lang="en-US" altLang="zh-CN">
                <a:solidFill>
                  <a:srgbClr val="006600"/>
                </a:solidFill>
              </a:rPr>
              <a:t>  </a:t>
            </a:r>
            <a:r>
              <a:rPr lang="en-US" altLang="zh-CN"/>
              <a:t>int i,j</a:t>
            </a:r>
            <a:r>
              <a:rPr lang="en-US" altLang="zh-CN">
                <a:solidFill>
                  <a:schemeClr val="accent2"/>
                </a:solidFill>
              </a:rPr>
              <a:t>,(*p)[4];</a:t>
            </a:r>
            <a:endParaRPr lang="en-US" altLang="zh-CN"/>
          </a:p>
          <a:p>
            <a:r>
              <a:rPr lang="en-US" altLang="zh-CN"/>
              <a:t>      for(</a:t>
            </a:r>
            <a:r>
              <a:rPr lang="en-US" altLang="zh-CN">
                <a:solidFill>
                  <a:schemeClr val="accent2"/>
                </a:solidFill>
              </a:rPr>
              <a:t>p=a</a:t>
            </a:r>
            <a:r>
              <a:rPr lang="en-US" altLang="zh-CN"/>
              <a:t>,i=0;i&lt;3;i++,</a:t>
            </a:r>
            <a:r>
              <a:rPr lang="en-US" altLang="zh-CN">
                <a:solidFill>
                  <a:srgbClr val="669900"/>
                </a:solidFill>
              </a:rPr>
              <a:t>p++</a:t>
            </a:r>
            <a:r>
              <a:rPr lang="en-US" altLang="zh-CN"/>
              <a:t>)</a:t>
            </a:r>
          </a:p>
          <a:p>
            <a:r>
              <a:rPr lang="en-US" altLang="zh-CN"/>
              <a:t>           for(j=0;j&lt;4;j++)</a:t>
            </a:r>
          </a:p>
          <a:p>
            <a:r>
              <a:rPr lang="en-US" altLang="zh-CN"/>
              <a:t>                printf("%d ",</a:t>
            </a:r>
            <a:r>
              <a:rPr lang="en-US" altLang="zh-CN">
                <a:solidFill>
                  <a:schemeClr val="accent2"/>
                </a:solidFill>
              </a:rPr>
              <a:t>*(*p+j)</a:t>
            </a:r>
            <a:r>
              <a:rPr lang="en-US" altLang="zh-CN"/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 printf("\n");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}</a:t>
            </a:r>
          </a:p>
        </p:txBody>
      </p:sp>
      <p:sp>
        <p:nvSpPr>
          <p:cNvPr id="151558" name="AutoShape 6"/>
          <p:cNvSpPr>
            <a:spLocks noChangeArrowheads="1"/>
          </p:cNvSpPr>
          <p:nvPr/>
        </p:nvSpPr>
        <p:spPr bwMode="auto">
          <a:xfrm>
            <a:off x="1416050" y="5000625"/>
            <a:ext cx="1862138" cy="1590675"/>
          </a:xfrm>
          <a:prstGeom prst="wedgeRectCallout">
            <a:avLst>
              <a:gd name="adj1" fmla="val 47102"/>
              <a:gd name="adj2" fmla="val -70157"/>
            </a:avLst>
          </a:prstGeom>
          <a:noFill/>
          <a:ln w="38100">
            <a:solidFill>
              <a:srgbClr val="0000FF"/>
            </a:solidFill>
            <a:miter lim="800000"/>
            <a:headEnd type="none" w="lg" len="lg"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/>
              <a:t>p=a[0]; </a:t>
            </a:r>
          </a:p>
          <a:p>
            <a:r>
              <a:rPr lang="en-US" altLang="zh-CN"/>
              <a:t>p=*a; </a:t>
            </a:r>
          </a:p>
          <a:p>
            <a:r>
              <a:rPr lang="en-US" altLang="zh-CN"/>
              <a:t>p=&amp;a[0][0];  </a:t>
            </a:r>
          </a:p>
          <a:p>
            <a:r>
              <a:rPr lang="en-US" altLang="zh-CN"/>
              <a:t>p=&amp;a[0];  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587500" y="4981575"/>
            <a:ext cx="3119438" cy="1590675"/>
            <a:chOff x="2824" y="3138"/>
            <a:chExt cx="1965" cy="1002"/>
          </a:xfrm>
        </p:grpSpPr>
        <p:sp>
          <p:nvSpPr>
            <p:cNvPr id="44074" name="Freeform 11"/>
            <p:cNvSpPr>
              <a:spLocks/>
            </p:cNvSpPr>
            <p:nvPr/>
          </p:nvSpPr>
          <p:spPr bwMode="auto">
            <a:xfrm>
              <a:off x="4296" y="3900"/>
              <a:ext cx="264" cy="156"/>
            </a:xfrm>
            <a:custGeom>
              <a:avLst/>
              <a:gdLst>
                <a:gd name="T0" fmla="*/ 0 w 264"/>
                <a:gd name="T1" fmla="*/ 84 h 156"/>
                <a:gd name="T2" fmla="*/ 96 w 264"/>
                <a:gd name="T3" fmla="*/ 156 h 156"/>
                <a:gd name="T4" fmla="*/ 204 w 264"/>
                <a:gd name="T5" fmla="*/ 48 h 156"/>
                <a:gd name="T6" fmla="*/ 264 w 264"/>
                <a:gd name="T7" fmla="*/ 0 h 1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4" h="156">
                  <a:moveTo>
                    <a:pt x="0" y="84"/>
                  </a:moveTo>
                  <a:cubicBezTo>
                    <a:pt x="45" y="114"/>
                    <a:pt x="46" y="139"/>
                    <a:pt x="96" y="156"/>
                  </a:cubicBezTo>
                  <a:cubicBezTo>
                    <a:pt x="132" y="120"/>
                    <a:pt x="162" y="76"/>
                    <a:pt x="204" y="48"/>
                  </a:cubicBezTo>
                  <a:cubicBezTo>
                    <a:pt x="249" y="18"/>
                    <a:pt x="230" y="34"/>
                    <a:pt x="264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lg" len="lg"/>
              <a:tailEnd type="none" w="med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75" name="AutoShape 14"/>
            <p:cNvSpPr>
              <a:spLocks noChangeArrowheads="1"/>
            </p:cNvSpPr>
            <p:nvPr/>
          </p:nvSpPr>
          <p:spPr bwMode="auto">
            <a:xfrm>
              <a:off x="2824" y="3138"/>
              <a:ext cx="1965" cy="1002"/>
            </a:xfrm>
            <a:prstGeom prst="wedgeRectCallout">
              <a:avLst>
                <a:gd name="adj1" fmla="val 6741"/>
                <a:gd name="adj2" fmla="val -70157"/>
              </a:avLst>
            </a:prstGeom>
            <a:noFill/>
            <a:ln w="38100">
              <a:solidFill>
                <a:srgbClr val="0000FF"/>
              </a:solidFill>
              <a:miter lim="800000"/>
              <a:headEnd type="none" w="lg" len="lg"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/>
                <a:t>p=a[0]; </a:t>
              </a:r>
            </a:p>
            <a:p>
              <a:r>
                <a:rPr lang="en-US" altLang="zh-CN"/>
                <a:t>p=*a; </a:t>
              </a:r>
            </a:p>
            <a:p>
              <a:r>
                <a:rPr lang="en-US" altLang="zh-CN"/>
                <a:t>p=&amp;a[0][0];  </a:t>
              </a:r>
            </a:p>
            <a:p>
              <a:r>
                <a:rPr lang="en-US" altLang="zh-CN"/>
                <a:t>p=&amp;a[0];  </a:t>
              </a:r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4296" y="3228"/>
              <a:ext cx="132" cy="144"/>
              <a:chOff x="4920" y="2628"/>
              <a:chExt cx="132" cy="144"/>
            </a:xfrm>
          </p:grpSpPr>
          <p:sp>
            <p:nvSpPr>
              <p:cNvPr id="44083" name="Line 17"/>
              <p:cNvSpPr>
                <a:spLocks noChangeShapeType="1"/>
              </p:cNvSpPr>
              <p:nvPr/>
            </p:nvSpPr>
            <p:spPr bwMode="auto">
              <a:xfrm>
                <a:off x="4932" y="2628"/>
                <a:ext cx="120" cy="14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084" name="Line 18"/>
              <p:cNvSpPr>
                <a:spLocks noChangeShapeType="1"/>
              </p:cNvSpPr>
              <p:nvPr/>
            </p:nvSpPr>
            <p:spPr bwMode="auto">
              <a:xfrm flipH="1">
                <a:off x="4920" y="2628"/>
                <a:ext cx="132" cy="13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4296" y="3452"/>
              <a:ext cx="132" cy="144"/>
              <a:chOff x="4920" y="2628"/>
              <a:chExt cx="132" cy="144"/>
            </a:xfrm>
          </p:grpSpPr>
          <p:sp>
            <p:nvSpPr>
              <p:cNvPr id="44081" name="Line 20"/>
              <p:cNvSpPr>
                <a:spLocks noChangeShapeType="1"/>
              </p:cNvSpPr>
              <p:nvPr/>
            </p:nvSpPr>
            <p:spPr bwMode="auto">
              <a:xfrm>
                <a:off x="4932" y="2628"/>
                <a:ext cx="120" cy="14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082" name="Line 21"/>
              <p:cNvSpPr>
                <a:spLocks noChangeShapeType="1"/>
              </p:cNvSpPr>
              <p:nvPr/>
            </p:nvSpPr>
            <p:spPr bwMode="auto">
              <a:xfrm flipH="1">
                <a:off x="4920" y="2628"/>
                <a:ext cx="132" cy="13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4296" y="3676"/>
              <a:ext cx="132" cy="144"/>
              <a:chOff x="4920" y="2628"/>
              <a:chExt cx="132" cy="144"/>
            </a:xfrm>
          </p:grpSpPr>
          <p:sp>
            <p:nvSpPr>
              <p:cNvPr id="44079" name="Line 23"/>
              <p:cNvSpPr>
                <a:spLocks noChangeShapeType="1"/>
              </p:cNvSpPr>
              <p:nvPr/>
            </p:nvSpPr>
            <p:spPr bwMode="auto">
              <a:xfrm>
                <a:off x="4932" y="2628"/>
                <a:ext cx="120" cy="14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080" name="Line 24"/>
              <p:cNvSpPr>
                <a:spLocks noChangeShapeType="1"/>
              </p:cNvSpPr>
              <p:nvPr/>
            </p:nvSpPr>
            <p:spPr bwMode="auto">
              <a:xfrm flipH="1">
                <a:off x="4920" y="2628"/>
                <a:ext cx="132" cy="13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none" w="lg" len="lg"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3332" y="597"/>
            <a:chExt cx="851" cy="3489"/>
          </a:xfrm>
        </p:grpSpPr>
        <p:sp>
          <p:nvSpPr>
            <p:cNvPr id="44049" name="Text Box 27"/>
            <p:cNvSpPr txBox="1">
              <a:spLocks noChangeArrowheads="1"/>
            </p:cNvSpPr>
            <p:nvPr/>
          </p:nvSpPr>
          <p:spPr bwMode="auto">
            <a:xfrm>
              <a:off x="3332" y="597"/>
              <a:ext cx="8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int  a[3][4];</a:t>
              </a:r>
            </a:p>
          </p:txBody>
        </p:sp>
        <p:sp>
          <p:nvSpPr>
            <p:cNvPr id="44050" name="Rectangle 28"/>
            <p:cNvSpPr>
              <a:spLocks noChangeArrowheads="1"/>
            </p:cNvSpPr>
            <p:nvPr/>
          </p:nvSpPr>
          <p:spPr bwMode="auto">
            <a:xfrm>
              <a:off x="3355" y="853"/>
              <a:ext cx="747" cy="3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1" name="Line 29"/>
            <p:cNvSpPr>
              <a:spLocks noChangeShapeType="1"/>
            </p:cNvSpPr>
            <p:nvPr/>
          </p:nvSpPr>
          <p:spPr bwMode="auto">
            <a:xfrm>
              <a:off x="3370" y="1103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2" name="Line 30"/>
            <p:cNvSpPr>
              <a:spLocks noChangeShapeType="1"/>
            </p:cNvSpPr>
            <p:nvPr/>
          </p:nvSpPr>
          <p:spPr bwMode="auto">
            <a:xfrm>
              <a:off x="3358" y="1378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3" name="Line 31"/>
            <p:cNvSpPr>
              <a:spLocks noChangeShapeType="1"/>
            </p:cNvSpPr>
            <p:nvPr/>
          </p:nvSpPr>
          <p:spPr bwMode="auto">
            <a:xfrm>
              <a:off x="3358" y="1928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4" name="Line 32"/>
            <p:cNvSpPr>
              <a:spLocks noChangeShapeType="1"/>
            </p:cNvSpPr>
            <p:nvPr/>
          </p:nvSpPr>
          <p:spPr bwMode="auto">
            <a:xfrm>
              <a:off x="3358" y="2204"/>
              <a:ext cx="7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5" name="Line 33"/>
            <p:cNvSpPr>
              <a:spLocks noChangeShapeType="1"/>
            </p:cNvSpPr>
            <p:nvPr/>
          </p:nvSpPr>
          <p:spPr bwMode="auto">
            <a:xfrm>
              <a:off x="3358" y="2479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6" name="Line 34"/>
            <p:cNvSpPr>
              <a:spLocks noChangeShapeType="1"/>
            </p:cNvSpPr>
            <p:nvPr/>
          </p:nvSpPr>
          <p:spPr bwMode="auto">
            <a:xfrm>
              <a:off x="3358" y="3030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7" name="Line 35"/>
            <p:cNvSpPr>
              <a:spLocks noChangeShapeType="1"/>
            </p:cNvSpPr>
            <p:nvPr/>
          </p:nvSpPr>
          <p:spPr bwMode="auto">
            <a:xfrm flipV="1">
              <a:off x="3358" y="3305"/>
              <a:ext cx="7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8" name="Line 36"/>
            <p:cNvSpPr>
              <a:spLocks noChangeShapeType="1"/>
            </p:cNvSpPr>
            <p:nvPr/>
          </p:nvSpPr>
          <p:spPr bwMode="auto">
            <a:xfrm>
              <a:off x="3358" y="3581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9" name="Text Box 37"/>
            <p:cNvSpPr txBox="1">
              <a:spLocks noChangeArrowheads="1"/>
            </p:cNvSpPr>
            <p:nvPr/>
          </p:nvSpPr>
          <p:spPr bwMode="auto">
            <a:xfrm>
              <a:off x="3483" y="854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tx2"/>
                  </a:solidFill>
                </a:rPr>
                <a:t>a[0]</a:t>
              </a:r>
              <a:r>
                <a:rPr lang="en-US" altLang="zh-CN" sz="2000"/>
                <a:t>[0]</a:t>
              </a:r>
            </a:p>
          </p:txBody>
        </p:sp>
        <p:sp>
          <p:nvSpPr>
            <p:cNvPr id="44060" name="Text Box 38"/>
            <p:cNvSpPr txBox="1">
              <a:spLocks noChangeArrowheads="1"/>
            </p:cNvSpPr>
            <p:nvPr/>
          </p:nvSpPr>
          <p:spPr bwMode="auto">
            <a:xfrm>
              <a:off x="3483" y="1124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tx2"/>
                  </a:solidFill>
                </a:rPr>
                <a:t>a[0]</a:t>
              </a:r>
              <a:r>
                <a:rPr lang="en-US" altLang="zh-CN" sz="2000"/>
                <a:t>[1]</a:t>
              </a:r>
            </a:p>
          </p:txBody>
        </p:sp>
        <p:sp>
          <p:nvSpPr>
            <p:cNvPr id="44061" name="Text Box 39"/>
            <p:cNvSpPr txBox="1">
              <a:spLocks noChangeArrowheads="1"/>
            </p:cNvSpPr>
            <p:nvPr/>
          </p:nvSpPr>
          <p:spPr bwMode="auto">
            <a:xfrm>
              <a:off x="3483" y="1935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339933"/>
                  </a:solidFill>
                </a:rPr>
                <a:t>a[1]</a:t>
              </a:r>
              <a:r>
                <a:rPr lang="en-US" altLang="zh-CN" sz="2000"/>
                <a:t>[0]</a:t>
              </a:r>
            </a:p>
          </p:txBody>
        </p:sp>
        <p:sp>
          <p:nvSpPr>
            <p:cNvPr id="44062" name="Text Box 40"/>
            <p:cNvSpPr txBox="1">
              <a:spLocks noChangeArrowheads="1"/>
            </p:cNvSpPr>
            <p:nvPr/>
          </p:nvSpPr>
          <p:spPr bwMode="auto">
            <a:xfrm>
              <a:off x="3483" y="2205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339933"/>
                  </a:solidFill>
                </a:rPr>
                <a:t>a[1]</a:t>
              </a:r>
              <a:r>
                <a:rPr lang="en-US" altLang="zh-CN" sz="2000"/>
                <a:t>[1]</a:t>
              </a:r>
            </a:p>
          </p:txBody>
        </p:sp>
        <p:sp>
          <p:nvSpPr>
            <p:cNvPr id="44063" name="Text Box 41"/>
            <p:cNvSpPr txBox="1">
              <a:spLocks noChangeArrowheads="1"/>
            </p:cNvSpPr>
            <p:nvPr/>
          </p:nvSpPr>
          <p:spPr bwMode="auto">
            <a:xfrm>
              <a:off x="3483" y="3016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FF9900"/>
                  </a:solidFill>
                </a:rPr>
                <a:t>a[2]</a:t>
              </a:r>
              <a:r>
                <a:rPr lang="en-US" altLang="zh-CN" sz="2000"/>
                <a:t>[0]</a:t>
              </a:r>
            </a:p>
          </p:txBody>
        </p:sp>
        <p:sp>
          <p:nvSpPr>
            <p:cNvPr id="44064" name="Text Box 42"/>
            <p:cNvSpPr txBox="1">
              <a:spLocks noChangeArrowheads="1"/>
            </p:cNvSpPr>
            <p:nvPr/>
          </p:nvSpPr>
          <p:spPr bwMode="auto">
            <a:xfrm>
              <a:off x="3483" y="3287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FF9900"/>
                  </a:solidFill>
                </a:rPr>
                <a:t>a[2]</a:t>
              </a:r>
              <a:r>
                <a:rPr lang="en-US" altLang="zh-CN" sz="2000"/>
                <a:t>[1]</a:t>
              </a:r>
            </a:p>
          </p:txBody>
        </p:sp>
        <p:sp>
          <p:nvSpPr>
            <p:cNvPr id="44065" name="Line 43"/>
            <p:cNvSpPr>
              <a:spLocks noChangeShapeType="1"/>
            </p:cNvSpPr>
            <p:nvPr/>
          </p:nvSpPr>
          <p:spPr bwMode="auto">
            <a:xfrm>
              <a:off x="3358" y="1653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6" name="Line 44"/>
            <p:cNvSpPr>
              <a:spLocks noChangeShapeType="1"/>
            </p:cNvSpPr>
            <p:nvPr/>
          </p:nvSpPr>
          <p:spPr bwMode="auto">
            <a:xfrm>
              <a:off x="3358" y="2754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7" name="Line 45"/>
            <p:cNvSpPr>
              <a:spLocks noChangeShapeType="1"/>
            </p:cNvSpPr>
            <p:nvPr/>
          </p:nvSpPr>
          <p:spPr bwMode="auto">
            <a:xfrm>
              <a:off x="3370" y="3857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8" name="Text Box 46"/>
            <p:cNvSpPr txBox="1">
              <a:spLocks noChangeArrowheads="1"/>
            </p:cNvSpPr>
            <p:nvPr/>
          </p:nvSpPr>
          <p:spPr bwMode="auto">
            <a:xfrm>
              <a:off x="3483" y="1394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tx2"/>
                  </a:solidFill>
                </a:rPr>
                <a:t>a[0]</a:t>
              </a:r>
              <a:r>
                <a:rPr lang="en-US" altLang="zh-CN" sz="2000"/>
                <a:t>[2]</a:t>
              </a:r>
            </a:p>
          </p:txBody>
        </p:sp>
        <p:sp>
          <p:nvSpPr>
            <p:cNvPr id="44069" name="Text Box 47"/>
            <p:cNvSpPr txBox="1">
              <a:spLocks noChangeArrowheads="1"/>
            </p:cNvSpPr>
            <p:nvPr/>
          </p:nvSpPr>
          <p:spPr bwMode="auto">
            <a:xfrm>
              <a:off x="3483" y="1665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chemeClr val="tx2"/>
                  </a:solidFill>
                </a:rPr>
                <a:t>a[0]</a:t>
              </a:r>
              <a:r>
                <a:rPr lang="en-US" altLang="zh-CN" sz="2000"/>
                <a:t>[3]</a:t>
              </a:r>
            </a:p>
          </p:txBody>
        </p:sp>
        <p:sp>
          <p:nvSpPr>
            <p:cNvPr id="44070" name="Text Box 48"/>
            <p:cNvSpPr txBox="1">
              <a:spLocks noChangeArrowheads="1"/>
            </p:cNvSpPr>
            <p:nvPr/>
          </p:nvSpPr>
          <p:spPr bwMode="auto">
            <a:xfrm>
              <a:off x="3483" y="2476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339933"/>
                  </a:solidFill>
                </a:rPr>
                <a:t>a[1]</a:t>
              </a:r>
              <a:r>
                <a:rPr lang="en-US" altLang="zh-CN" sz="2000"/>
                <a:t>[2]</a:t>
              </a:r>
            </a:p>
          </p:txBody>
        </p:sp>
        <p:sp>
          <p:nvSpPr>
            <p:cNvPr id="44071" name="Text Box 49"/>
            <p:cNvSpPr txBox="1">
              <a:spLocks noChangeArrowheads="1"/>
            </p:cNvSpPr>
            <p:nvPr/>
          </p:nvSpPr>
          <p:spPr bwMode="auto">
            <a:xfrm>
              <a:off x="3483" y="2746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339933"/>
                  </a:solidFill>
                </a:rPr>
                <a:t>a[1]</a:t>
              </a:r>
              <a:r>
                <a:rPr lang="en-US" altLang="zh-CN" sz="2000"/>
                <a:t>[3]</a:t>
              </a:r>
            </a:p>
          </p:txBody>
        </p:sp>
        <p:sp>
          <p:nvSpPr>
            <p:cNvPr id="44072" name="Text Box 50"/>
            <p:cNvSpPr txBox="1">
              <a:spLocks noChangeArrowheads="1"/>
            </p:cNvSpPr>
            <p:nvPr/>
          </p:nvSpPr>
          <p:spPr bwMode="auto">
            <a:xfrm>
              <a:off x="3483" y="3557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FF9900"/>
                  </a:solidFill>
                </a:rPr>
                <a:t>a[2]</a:t>
              </a:r>
              <a:r>
                <a:rPr lang="en-US" altLang="zh-CN" sz="2000"/>
                <a:t>[2]</a:t>
              </a:r>
            </a:p>
          </p:txBody>
        </p:sp>
        <p:sp>
          <p:nvSpPr>
            <p:cNvPr id="44073" name="Text Box 51"/>
            <p:cNvSpPr txBox="1">
              <a:spLocks noChangeArrowheads="1"/>
            </p:cNvSpPr>
            <p:nvPr/>
          </p:nvSpPr>
          <p:spPr bwMode="auto">
            <a:xfrm>
              <a:off x="3483" y="3828"/>
              <a:ext cx="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FF9900"/>
                  </a:solidFill>
                </a:rPr>
                <a:t>a[2]</a:t>
              </a:r>
              <a:r>
                <a:rPr lang="en-US" altLang="zh-CN" sz="2000"/>
                <a:t>[3]</a:t>
              </a:r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7097713" y="865188"/>
            <a:ext cx="731837" cy="519112"/>
            <a:chOff x="4471" y="545"/>
            <a:chExt cx="461" cy="327"/>
          </a:xfrm>
        </p:grpSpPr>
        <p:sp>
          <p:nvSpPr>
            <p:cNvPr id="44047" name="Line 53"/>
            <p:cNvSpPr>
              <a:spLocks noChangeShapeType="1"/>
            </p:cNvSpPr>
            <p:nvPr/>
          </p:nvSpPr>
          <p:spPr bwMode="auto">
            <a:xfrm>
              <a:off x="4644" y="720"/>
              <a:ext cx="28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48" name="Text Box 54"/>
            <p:cNvSpPr txBox="1">
              <a:spLocks noChangeArrowheads="1"/>
            </p:cNvSpPr>
            <p:nvPr/>
          </p:nvSpPr>
          <p:spPr bwMode="auto">
            <a:xfrm>
              <a:off x="4471" y="545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800">
                  <a:solidFill>
                    <a:srgbClr val="0000FF"/>
                  </a:solidFill>
                </a:rPr>
                <a:t>p</a:t>
              </a:r>
            </a:p>
          </p:txBody>
        </p:sp>
      </p:grp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7135813" y="2541588"/>
            <a:ext cx="731837" cy="519112"/>
            <a:chOff x="4471" y="545"/>
            <a:chExt cx="461" cy="327"/>
          </a:xfrm>
        </p:grpSpPr>
        <p:sp>
          <p:nvSpPr>
            <p:cNvPr id="44045" name="Line 56"/>
            <p:cNvSpPr>
              <a:spLocks noChangeShapeType="1"/>
            </p:cNvSpPr>
            <p:nvPr/>
          </p:nvSpPr>
          <p:spPr bwMode="auto">
            <a:xfrm>
              <a:off x="4644" y="720"/>
              <a:ext cx="28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46" name="Text Box 57"/>
            <p:cNvSpPr txBox="1">
              <a:spLocks noChangeArrowheads="1"/>
            </p:cNvSpPr>
            <p:nvPr/>
          </p:nvSpPr>
          <p:spPr bwMode="auto">
            <a:xfrm>
              <a:off x="4471" y="545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800">
                  <a:solidFill>
                    <a:srgbClr val="0000FF"/>
                  </a:solidFill>
                </a:rPr>
                <a:t>p</a:t>
              </a:r>
            </a:p>
          </p:txBody>
        </p:sp>
      </p:grpSp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7135813" y="4275138"/>
            <a:ext cx="731837" cy="519112"/>
            <a:chOff x="4471" y="545"/>
            <a:chExt cx="461" cy="327"/>
          </a:xfrm>
        </p:grpSpPr>
        <p:sp>
          <p:nvSpPr>
            <p:cNvPr id="44043" name="Line 59"/>
            <p:cNvSpPr>
              <a:spLocks noChangeShapeType="1"/>
            </p:cNvSpPr>
            <p:nvPr/>
          </p:nvSpPr>
          <p:spPr bwMode="auto">
            <a:xfrm>
              <a:off x="4644" y="720"/>
              <a:ext cx="28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44" name="Text Box 60"/>
            <p:cNvSpPr txBox="1">
              <a:spLocks noChangeArrowheads="1"/>
            </p:cNvSpPr>
            <p:nvPr/>
          </p:nvSpPr>
          <p:spPr bwMode="auto">
            <a:xfrm>
              <a:off x="4471" y="545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800">
                  <a:solidFill>
                    <a:srgbClr val="0000FF"/>
                  </a:solidFill>
                </a:rPr>
                <a:t>p</a:t>
              </a:r>
            </a:p>
          </p:txBody>
        </p:sp>
      </p:grpSp>
      <p:sp>
        <p:nvSpPr>
          <p:cNvPr id="151613" name="Text Box 61"/>
          <p:cNvSpPr txBox="1">
            <a:spLocks noChangeArrowheads="1"/>
          </p:cNvSpPr>
          <p:nvPr/>
        </p:nvSpPr>
        <p:spPr bwMode="auto">
          <a:xfrm>
            <a:off x="4821238" y="3124200"/>
            <a:ext cx="1370012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ym typeface="Symbol" pitchFamily="18" charset="2"/>
              </a:rPr>
              <a:t></a:t>
            </a:r>
            <a:r>
              <a:rPr lang="en-US" altLang="zh-CN">
                <a:solidFill>
                  <a:schemeClr val="accent2"/>
                </a:solidFill>
              </a:rPr>
              <a:t> p[0][j]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51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" grpId="0" autoUpdateAnimBg="0"/>
      <p:bldP spid="151557" grpId="0" animBg="1" autoUpdateAnimBg="0"/>
      <p:bldP spid="151558" grpId="0" animBg="1" autoUpdateAnimBg="0"/>
      <p:bldP spid="151613" grpId="0" build="p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5962</Words>
  <Application>Microsoft Office PowerPoint</Application>
  <PresentationFormat>全屏显示(4:3)</PresentationFormat>
  <Paragraphs>1539</Paragraphs>
  <Slides>50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2" baseType="lpstr">
      <vt:lpstr>Office 主题</vt:lpstr>
      <vt:lpstr>包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hgxy1</dc:creator>
  <cp:lastModifiedBy>hgxy1</cp:lastModifiedBy>
  <cp:revision>9</cp:revision>
  <dcterms:created xsi:type="dcterms:W3CDTF">2020-03-23T15:30:16Z</dcterms:created>
  <dcterms:modified xsi:type="dcterms:W3CDTF">2020-03-24T04:03:14Z</dcterms:modified>
</cp:coreProperties>
</file>