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0BF1-5D71-4F61-9A39-1D1D5B6370FC}" type="datetimeFigureOut">
              <a:rPr lang="zh-CN" altLang="en-US" smtClean="0"/>
              <a:pPr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B0D-52B5-4C01-B464-9C65B954F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void move(char </a:t>
            </a:r>
            <a:r>
              <a:rPr lang="en-US" altLang="zh-CN" dirty="0" err="1">
                <a:latin typeface="Arial" pitchFamily="34" charset="0"/>
              </a:rPr>
              <a:t>x,char</a:t>
            </a:r>
            <a:r>
              <a:rPr lang="en-US" altLang="zh-CN" dirty="0">
                <a:latin typeface="Arial" pitchFamily="34" charset="0"/>
              </a:rPr>
              <a:t> y)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{    </a:t>
            </a:r>
            <a:r>
              <a:rPr lang="en-US" altLang="zh-CN" dirty="0" err="1">
                <a:latin typeface="Arial" pitchFamily="34" charset="0"/>
              </a:rPr>
              <a:t>printf</a:t>
            </a:r>
            <a:r>
              <a:rPr lang="en-US" altLang="zh-CN" dirty="0">
                <a:latin typeface="Arial" pitchFamily="34" charset="0"/>
              </a:rPr>
              <a:t>("%c--&gt;%c\</a:t>
            </a:r>
            <a:r>
              <a:rPr lang="en-US" altLang="zh-CN" dirty="0" err="1">
                <a:latin typeface="Arial" pitchFamily="34" charset="0"/>
              </a:rPr>
              <a:t>n",x,y</a:t>
            </a:r>
            <a:r>
              <a:rPr lang="en-US" altLang="zh-CN" dirty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dirty="0">
              <a:latin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void </a:t>
            </a:r>
            <a:r>
              <a:rPr lang="en-US" altLang="zh-CN" dirty="0" err="1">
                <a:latin typeface="Arial" pitchFamily="34" charset="0"/>
              </a:rPr>
              <a:t>hanoi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en-US" altLang="zh-CN" dirty="0" err="1">
                <a:latin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</a:rPr>
              <a:t> n, char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one</a:t>
            </a:r>
            <a:r>
              <a:rPr lang="en-US" altLang="zh-CN" dirty="0">
                <a:latin typeface="Arial" pitchFamily="34" charset="0"/>
              </a:rPr>
              <a:t>, char 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</a:rPr>
              <a:t>two</a:t>
            </a:r>
            <a:r>
              <a:rPr lang="en-US" altLang="zh-CN" dirty="0">
                <a:latin typeface="Arial" pitchFamily="34" charset="0"/>
              </a:rPr>
              <a:t>, char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three</a:t>
            </a:r>
            <a:r>
              <a:rPr lang="en-US" altLang="zh-CN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{  if(n==1) move(</a:t>
            </a:r>
            <a:r>
              <a:rPr lang="en-US" altLang="zh-CN" dirty="0" err="1">
                <a:latin typeface="Arial" pitchFamily="34" charset="0"/>
              </a:rPr>
              <a:t>one,three</a:t>
            </a:r>
            <a:r>
              <a:rPr lang="en-US" altLang="zh-CN" dirty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  else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   {  </a:t>
            </a:r>
            <a:r>
              <a:rPr lang="en-US" altLang="zh-CN" dirty="0" err="1">
                <a:latin typeface="Arial" pitchFamily="34" charset="0"/>
              </a:rPr>
              <a:t>hanoi</a:t>
            </a:r>
            <a:r>
              <a:rPr lang="en-US" altLang="zh-CN" dirty="0">
                <a:latin typeface="Arial" pitchFamily="34" charset="0"/>
              </a:rPr>
              <a:t>(n-1,one,three,two);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      move(</a:t>
            </a:r>
            <a:r>
              <a:rPr lang="en-US" altLang="zh-CN" dirty="0" err="1">
                <a:latin typeface="Arial" pitchFamily="34" charset="0"/>
              </a:rPr>
              <a:t>one,three</a:t>
            </a:r>
            <a:r>
              <a:rPr lang="en-US" altLang="zh-CN" dirty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      </a:t>
            </a:r>
            <a:r>
              <a:rPr lang="en-US" altLang="zh-CN" dirty="0" err="1">
                <a:latin typeface="Arial" pitchFamily="34" charset="0"/>
              </a:rPr>
              <a:t>hanoi</a:t>
            </a:r>
            <a:r>
              <a:rPr lang="en-US" altLang="zh-CN" dirty="0">
                <a:latin typeface="Arial" pitchFamily="34" charset="0"/>
              </a:rPr>
              <a:t>(n-1,two,one,three);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    }                                            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Arial" pitchFamily="34" charset="0"/>
              </a:rPr>
              <a:t>}                                              A            </a:t>
            </a:r>
            <a:r>
              <a:rPr lang="en-US" altLang="zh-CN" dirty="0" smtClean="0">
                <a:latin typeface="Arial" pitchFamily="34" charset="0"/>
              </a:rPr>
              <a:t>B         C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438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【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ex.】Tower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of Hanoi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59338" y="4149725"/>
            <a:ext cx="4106862" cy="1958975"/>
            <a:chOff x="2693" y="2400"/>
            <a:chExt cx="2587" cy="1234"/>
          </a:xfrm>
        </p:grpSpPr>
        <p:sp>
          <p:nvSpPr>
            <p:cNvPr id="27653" name="Line 6"/>
            <p:cNvSpPr>
              <a:spLocks noChangeShapeType="1"/>
            </p:cNvSpPr>
            <p:nvPr/>
          </p:nvSpPr>
          <p:spPr bwMode="auto">
            <a:xfrm>
              <a:off x="2693" y="3634"/>
              <a:ext cx="25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Line 7"/>
            <p:cNvSpPr>
              <a:spLocks noChangeShapeType="1"/>
            </p:cNvSpPr>
            <p:nvPr/>
          </p:nvSpPr>
          <p:spPr bwMode="auto">
            <a:xfrm>
              <a:off x="3247" y="2400"/>
              <a:ext cx="0" cy="123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Line 8"/>
            <p:cNvSpPr>
              <a:spLocks noChangeShapeType="1"/>
            </p:cNvSpPr>
            <p:nvPr/>
          </p:nvSpPr>
          <p:spPr bwMode="auto">
            <a:xfrm>
              <a:off x="4097" y="2400"/>
              <a:ext cx="0" cy="123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9"/>
            <p:cNvSpPr>
              <a:spLocks noChangeShapeType="1"/>
            </p:cNvSpPr>
            <p:nvPr/>
          </p:nvSpPr>
          <p:spPr bwMode="auto">
            <a:xfrm>
              <a:off x="4910" y="2400"/>
              <a:ext cx="0" cy="123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Oval 10"/>
            <p:cNvSpPr>
              <a:spLocks noChangeArrowheads="1"/>
            </p:cNvSpPr>
            <p:nvPr/>
          </p:nvSpPr>
          <p:spPr bwMode="auto">
            <a:xfrm>
              <a:off x="2841" y="3360"/>
              <a:ext cx="813" cy="120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Oval 11"/>
            <p:cNvSpPr>
              <a:spLocks noChangeArrowheads="1"/>
            </p:cNvSpPr>
            <p:nvPr/>
          </p:nvSpPr>
          <p:spPr bwMode="auto">
            <a:xfrm>
              <a:off x="2915" y="3072"/>
              <a:ext cx="665" cy="99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3063" y="2784"/>
              <a:ext cx="369" cy="79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953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main()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    int m;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    printf("input the number of diskes:");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    scanf("%d",&amp;m);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    printf("The steps to moving %3d diskes:\n",m);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hanoi(m,'A','B','C');</a:t>
            </a:r>
          </a:p>
          <a:p>
            <a:pPr>
              <a:buFontTx/>
              <a:buNone/>
              <a:defRPr/>
            </a:pPr>
            <a:r>
              <a:rPr lang="en-US" altLang="zh-CN">
                <a:latin typeface="Arial" pitchFamily="34" charset="0"/>
              </a:rPr>
              <a:t>}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1A57F6-4EC8-4B2C-A49E-94C80B590B6F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755650" y="2714625"/>
            <a:ext cx="4895850" cy="3416300"/>
          </a:xfrm>
          <a:prstGeom prst="rect">
            <a:avLst/>
          </a:prstGeom>
          <a:noFill/>
          <a:ln w="38100" cmpd="dbl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9400"/>
            <a:r>
              <a:rPr lang="en-US" altLang="zh-CN" b="1"/>
              <a:t>void swap(</a:t>
            </a:r>
            <a:r>
              <a:rPr lang="en-US" altLang="zh-CN" b="1">
                <a:solidFill>
                  <a:srgbClr val="FF3300"/>
                </a:solidFill>
              </a:rPr>
              <a:t>int x, int y</a:t>
            </a:r>
            <a:r>
              <a:rPr lang="en-US" altLang="zh-CN" b="1"/>
              <a:t>) </a:t>
            </a:r>
          </a:p>
          <a:p>
            <a:pPr indent="279400"/>
            <a:r>
              <a:rPr lang="en-US" altLang="zh-CN" b="1"/>
              <a:t>{ int z;</a:t>
            </a:r>
          </a:p>
          <a:p>
            <a:pPr indent="279400"/>
            <a:r>
              <a:rPr lang="en-US" altLang="zh-CN" b="1"/>
              <a:t>  z=x; x=y; y=z;	  </a:t>
            </a:r>
          </a:p>
          <a:p>
            <a:pPr indent="279400"/>
            <a:r>
              <a:rPr lang="en-US" altLang="zh-CN" b="1"/>
              <a:t>  printf("\nx=%d,y=%d",x ,y);</a:t>
            </a:r>
          </a:p>
          <a:p>
            <a:pPr indent="279400"/>
            <a:r>
              <a:rPr lang="en-US" altLang="zh-CN" b="1"/>
              <a:t>}</a:t>
            </a:r>
          </a:p>
          <a:p>
            <a:pPr indent="279400"/>
            <a:r>
              <a:rPr lang="en-US" altLang="zh-CN" b="1"/>
              <a:t>int main( )</a:t>
            </a:r>
          </a:p>
          <a:p>
            <a:pPr indent="279400"/>
            <a:r>
              <a:rPr lang="en-US" altLang="zh-CN" b="1"/>
              <a:t>{ int a= 10,b=20;</a:t>
            </a:r>
          </a:p>
          <a:p>
            <a:pPr indent="279400"/>
            <a:r>
              <a:rPr lang="en-US" altLang="zh-CN" b="1"/>
              <a:t>  </a:t>
            </a:r>
          </a:p>
          <a:p>
            <a:pPr indent="279400"/>
            <a:r>
              <a:rPr lang="en-US" altLang="zh-CN" b="1"/>
              <a:t>  swap(</a:t>
            </a:r>
            <a:r>
              <a:rPr lang="en-US" altLang="zh-CN" b="1">
                <a:solidFill>
                  <a:srgbClr val="FF6600"/>
                </a:solidFill>
              </a:rPr>
              <a:t>a,b</a:t>
            </a:r>
            <a:r>
              <a:rPr lang="en-US" altLang="zh-CN" b="1"/>
              <a:t>);                </a:t>
            </a:r>
          </a:p>
          <a:p>
            <a:pPr indent="279400"/>
            <a:r>
              <a:rPr lang="en-US" altLang="zh-CN" b="1"/>
              <a:t>  printf("\na=%d,b=%d\n",a,b);</a:t>
            </a:r>
          </a:p>
          <a:p>
            <a:pPr indent="279400"/>
            <a:r>
              <a:rPr lang="en-US" altLang="zh-CN" b="1"/>
              <a:t>return 0;</a:t>
            </a:r>
          </a:p>
          <a:p>
            <a:pPr indent="279400"/>
            <a:r>
              <a:rPr lang="en-US" altLang="zh-CN" b="1"/>
              <a:t>}</a:t>
            </a:r>
          </a:p>
        </p:txBody>
      </p:sp>
      <p:sp>
        <p:nvSpPr>
          <p:cNvPr id="410631" name="AutoShape 7"/>
          <p:cNvSpPr>
            <a:spLocks noChangeArrowheads="1"/>
          </p:cNvSpPr>
          <p:nvPr/>
        </p:nvSpPr>
        <p:spPr bwMode="auto">
          <a:xfrm rot="-4322697">
            <a:off x="1176337" y="3825876"/>
            <a:ext cx="2193925" cy="209550"/>
          </a:xfrm>
          <a:custGeom>
            <a:avLst/>
            <a:gdLst>
              <a:gd name="T0" fmla="*/ 1644877 w 21600"/>
              <a:gd name="T1" fmla="*/ 0 h 21600"/>
              <a:gd name="T2" fmla="*/ 0 w 21600"/>
              <a:gd name="T3" fmla="*/ 104913 h 21600"/>
              <a:gd name="T4" fmla="*/ 1644877 w 21600"/>
              <a:gd name="T5" fmla="*/ 209825 h 21600"/>
              <a:gd name="T6" fmla="*/ 2193170 w 21600"/>
              <a:gd name="T7" fmla="*/ 1049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5651500" y="4849813"/>
            <a:ext cx="3095625" cy="137318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indent="127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程序输出结果：</a:t>
            </a:r>
          </a:p>
          <a:p>
            <a:pPr indent="127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x=20,y=10</a:t>
            </a:r>
          </a:p>
          <a:p>
            <a:pPr indent="127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a=10,b=20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5724525" y="2852738"/>
            <a:ext cx="3095625" cy="51911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000000"/>
              </a:gs>
              <a:gs pos="100000">
                <a:srgbClr val="FF00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CC"/>
                </a:solidFill>
              </a:rPr>
              <a:t>形式参数（形参）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76600" y="2997200"/>
            <a:ext cx="2447925" cy="144463"/>
            <a:chOff x="2835" y="2251"/>
            <a:chExt cx="952" cy="90"/>
          </a:xfrm>
        </p:grpSpPr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>
              <a:off x="2835" y="2251"/>
              <a:ext cx="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>
              <a:off x="2835" y="2341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4" name="Line 12"/>
          <p:cNvSpPr>
            <a:spLocks noChangeShapeType="1"/>
          </p:cNvSpPr>
          <p:nvPr/>
        </p:nvSpPr>
        <p:spPr bwMode="auto">
          <a:xfrm>
            <a:off x="2771775" y="2997200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37" name="Rectangle 13"/>
          <p:cNvSpPr>
            <a:spLocks noChangeArrowheads="1"/>
          </p:cNvSpPr>
          <p:nvPr/>
        </p:nvSpPr>
        <p:spPr bwMode="auto">
          <a:xfrm>
            <a:off x="5724525" y="4078288"/>
            <a:ext cx="3168650" cy="519112"/>
          </a:xfrm>
          <a:prstGeom prst="rect">
            <a:avLst/>
          </a:prstGeom>
          <a:gradFill rotWithShape="1">
            <a:gsLst>
              <a:gs pos="0">
                <a:srgbClr val="FF6600">
                  <a:gamma/>
                  <a:shade val="46275"/>
                  <a:invGamma/>
                </a:srgbClr>
              </a:gs>
              <a:gs pos="5000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484438" indent="-2484438">
              <a:defRPr/>
            </a:pPr>
            <a:r>
              <a:rPr lang="zh-CN" altLang="en-US" sz="2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实际参数（实参）</a:t>
            </a:r>
          </a:p>
        </p:txBody>
      </p:sp>
      <p:sp>
        <p:nvSpPr>
          <p:cNvPr id="19466" name="Rectangle 22"/>
          <p:cNvSpPr>
            <a:spLocks noChangeArrowheads="1"/>
          </p:cNvSpPr>
          <p:nvPr/>
        </p:nvSpPr>
        <p:spPr bwMode="auto">
          <a:xfrm>
            <a:off x="250825" y="692150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Ex】</a:t>
            </a:r>
            <a:r>
              <a:rPr lang="zh-CN" altLang="en-US" sz="2800" b="1" dirty="0">
                <a:solidFill>
                  <a:srgbClr val="0000FF"/>
                </a:solidFill>
              </a:rPr>
              <a:t>编一程序，将主函数中的两个变量的值传递给</a:t>
            </a:r>
            <a:r>
              <a:rPr lang="en-US" altLang="zh-CN" sz="2800" b="1" dirty="0">
                <a:solidFill>
                  <a:srgbClr val="0000FF"/>
                </a:solidFill>
              </a:rPr>
              <a:t>swap</a:t>
            </a:r>
            <a:r>
              <a:rPr lang="zh-CN" altLang="en-US" sz="2800" b="1" dirty="0">
                <a:solidFill>
                  <a:srgbClr val="0000FF"/>
                </a:solidFill>
              </a:rPr>
              <a:t>函数中的两个形参，交换两个形参的值。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51050" y="4437063"/>
            <a:ext cx="3673475" cy="1079500"/>
            <a:chOff x="1292" y="2795"/>
            <a:chExt cx="2314" cy="680"/>
          </a:xfrm>
        </p:grpSpPr>
        <p:sp>
          <p:nvSpPr>
            <p:cNvPr id="19470" name="Line 15"/>
            <p:cNvSpPr>
              <a:spLocks noChangeShapeType="1"/>
            </p:cNvSpPr>
            <p:nvPr/>
          </p:nvSpPr>
          <p:spPr bwMode="auto">
            <a:xfrm>
              <a:off x="1292" y="3475"/>
              <a:ext cx="149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19"/>
            <p:cNvSpPr>
              <a:spLocks noChangeShapeType="1"/>
            </p:cNvSpPr>
            <p:nvPr/>
          </p:nvSpPr>
          <p:spPr bwMode="auto">
            <a:xfrm>
              <a:off x="2789" y="2795"/>
              <a:ext cx="0" cy="68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Line 23"/>
            <p:cNvSpPr>
              <a:spLocks noChangeShapeType="1"/>
            </p:cNvSpPr>
            <p:nvPr/>
          </p:nvSpPr>
          <p:spPr bwMode="auto">
            <a:xfrm>
              <a:off x="2789" y="2795"/>
              <a:ext cx="81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0650" name="AutoShape 26"/>
          <p:cNvSpPr>
            <a:spLocks noChangeArrowheads="1"/>
          </p:cNvSpPr>
          <p:nvPr/>
        </p:nvSpPr>
        <p:spPr bwMode="auto">
          <a:xfrm rot="-3663858">
            <a:off x="1673226" y="3965575"/>
            <a:ext cx="2317750" cy="174625"/>
          </a:xfrm>
          <a:custGeom>
            <a:avLst/>
            <a:gdLst>
              <a:gd name="T0" fmla="*/ 1737444 w 21600"/>
              <a:gd name="T1" fmla="*/ 0 h 21600"/>
              <a:gd name="T2" fmla="*/ 0 w 21600"/>
              <a:gd name="T3" fmla="*/ 87471 h 21600"/>
              <a:gd name="T4" fmla="*/ 1737444 w 21600"/>
              <a:gd name="T5" fmla="*/ 174941 h 21600"/>
              <a:gd name="T6" fmla="*/ 2316592 w 21600"/>
              <a:gd name="T7" fmla="*/ 8747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10651" name="AutoShape 27"/>
          <p:cNvSpPr>
            <a:spLocks noChangeArrowheads="1"/>
          </p:cNvSpPr>
          <p:nvPr/>
        </p:nvSpPr>
        <p:spPr bwMode="auto">
          <a:xfrm>
            <a:off x="3276600" y="3860800"/>
            <a:ext cx="3095625" cy="1728788"/>
          </a:xfrm>
          <a:prstGeom prst="irregularSeal1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单向值传递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1" grpId="0" animBg="1"/>
      <p:bldP spid="410631" grpId="1" animBg="1"/>
      <p:bldP spid="410630" grpId="0" animBg="1"/>
      <p:bldP spid="410650" grpId="0" animBg="1"/>
      <p:bldP spid="410650" grpId="1" animBg="1"/>
      <p:bldP spid="410651" grpId="0" animBg="1"/>
      <p:bldP spid="4106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0179A3-1C5C-4B64-8349-3B5FF98AC139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887788" cy="6192838"/>
          </a:xfrm>
          <a:solidFill>
            <a:srgbClr val="006600"/>
          </a:solidFill>
          <a:ln w="76200" cmpd="thickThin"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void sort(int b[ ],int n);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void printarr(int b[ ]);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 main(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int a[10] = {11,22,63,97,58,80,45, 32,73,36};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printf("Before sort:\n");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printarr(a);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sort(a,10);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printf("After sort:\n");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printarr(a);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latin typeface="Times New Roman" pitchFamily="18" charset="0"/>
              </a:rPr>
              <a:t>  return 0;</a:t>
            </a:r>
            <a:endParaRPr lang="en-US" altLang="zh-CN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2743200" y="1752600"/>
            <a:ext cx="914400" cy="6096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lang="zh-CN" altLang="en-US" b="1"/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3924300" y="0"/>
            <a:ext cx="5219700" cy="2997200"/>
          </a:xfrm>
          <a:prstGeom prst="rect">
            <a:avLst/>
          </a:prstGeom>
          <a:solidFill>
            <a:srgbClr val="003399"/>
          </a:solidFill>
          <a:ln w="76200" cmpd="thickThin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void printarr(int </a:t>
            </a:r>
            <a:r>
              <a:rPr lang="en-US" altLang="zh-CN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b[10]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{ int i;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for (i=0; i&lt;10; i++)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  printf("%5d",b[i]);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printf("\n");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}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3995738" y="3068638"/>
            <a:ext cx="5148262" cy="3600450"/>
          </a:xfrm>
          <a:prstGeom prst="rect">
            <a:avLst/>
          </a:prstGeom>
          <a:solidFill>
            <a:srgbClr val="800080"/>
          </a:solidFill>
          <a:ln w="76200" cmpd="thickThin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void sort(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int b[ ], int n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)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{ int i,j,t;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for (i=1; i&lt;n; i++)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   for (j=0; j&lt;n-i; j++ 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       if (b[j]&gt;b[j+1]) { t=b[j];b[j]=b[j+1];b[j+1]=t;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}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6631" name="AutoShape 12"/>
          <p:cNvSpPr>
            <a:spLocks noChangeArrowheads="1"/>
          </p:cNvSpPr>
          <p:nvPr/>
        </p:nvSpPr>
        <p:spPr bwMode="auto">
          <a:xfrm rot="-2604242">
            <a:off x="1698625" y="2513013"/>
            <a:ext cx="3168650" cy="360362"/>
          </a:xfrm>
          <a:prstGeom prst="rightArrow">
            <a:avLst>
              <a:gd name="adj1" fmla="val 50000"/>
              <a:gd name="adj2" fmla="val 219824"/>
            </a:avLst>
          </a:prstGeom>
          <a:solidFill>
            <a:srgbClr val="FFFF00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13"/>
          <p:cNvSpPr>
            <a:spLocks noChangeArrowheads="1"/>
          </p:cNvSpPr>
          <p:nvPr/>
        </p:nvSpPr>
        <p:spPr bwMode="auto">
          <a:xfrm rot="-1480884">
            <a:off x="1908175" y="3573463"/>
            <a:ext cx="2303463" cy="360362"/>
          </a:xfrm>
          <a:prstGeom prst="rightArrow">
            <a:avLst>
              <a:gd name="adj1" fmla="val 50000"/>
              <a:gd name="adj2" fmla="val 159802"/>
            </a:avLst>
          </a:prstGeom>
          <a:solidFill>
            <a:srgbClr val="FFFF00">
              <a:alpha val="3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675529-22DA-4916-97E9-BFCE91875120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001000" cy="5257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700338" y="2492375"/>
            <a:ext cx="4895850" cy="1843088"/>
            <a:chOff x="1667" y="1628"/>
            <a:chExt cx="3339" cy="1161"/>
          </a:xfrm>
        </p:grpSpPr>
        <p:sp>
          <p:nvSpPr>
            <p:cNvPr id="27677" name="Rectangle 7"/>
            <p:cNvSpPr>
              <a:spLocks noChangeArrowheads="1"/>
            </p:cNvSpPr>
            <p:nvPr/>
          </p:nvSpPr>
          <p:spPr bwMode="auto">
            <a:xfrm>
              <a:off x="1695" y="1628"/>
              <a:ext cx="321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a[0]  a[1]  a[2]  a[3]  a[4 ]  a[5]  a[6]  a[7]  a[8]  a[9]</a:t>
              </a:r>
            </a:p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27678" name="Rectangle 8"/>
            <p:cNvSpPr>
              <a:spLocks noChangeArrowheads="1"/>
            </p:cNvSpPr>
            <p:nvPr/>
          </p:nvSpPr>
          <p:spPr bwMode="auto">
            <a:xfrm>
              <a:off x="1667" y="2178"/>
              <a:ext cx="333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/>
                <a:t> </a:t>
              </a:r>
              <a:r>
                <a:rPr lang="en-US" altLang="zh-CN" b="1"/>
                <a:t>b[0]  b[1]  b[2]  b[3]  b[4]  b[5]  b[6]  b[7]  b[8]  b[9]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695" y="1903"/>
              <a:ext cx="3178" cy="296"/>
              <a:chOff x="1880" y="7534"/>
              <a:chExt cx="5080" cy="544"/>
            </a:xfrm>
          </p:grpSpPr>
          <p:sp>
            <p:nvSpPr>
              <p:cNvPr id="27681" name="Rectangle 10"/>
              <p:cNvSpPr>
                <a:spLocks noChangeArrowheads="1"/>
              </p:cNvSpPr>
              <p:nvPr/>
            </p:nvSpPr>
            <p:spPr bwMode="auto">
              <a:xfrm>
                <a:off x="1880" y="7534"/>
                <a:ext cx="5080" cy="544"/>
              </a:xfrm>
              <a:prstGeom prst="rect">
                <a:avLst/>
              </a:prstGeom>
              <a:solidFill>
                <a:srgbClr val="00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lang="en-US" altLang="zh-CN" b="1"/>
                  <a:t>11  22   63  97   58   80  45   32   73  36</a:t>
                </a:r>
              </a:p>
            </p:txBody>
          </p:sp>
          <p:sp>
            <p:nvSpPr>
              <p:cNvPr id="27682" name="Line 11"/>
              <p:cNvSpPr>
                <a:spLocks noChangeShapeType="1"/>
              </p:cNvSpPr>
              <p:nvPr/>
            </p:nvSpPr>
            <p:spPr bwMode="auto">
              <a:xfrm>
                <a:off x="238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Line 12"/>
              <p:cNvSpPr>
                <a:spLocks noChangeShapeType="1"/>
              </p:cNvSpPr>
              <p:nvPr/>
            </p:nvSpPr>
            <p:spPr bwMode="auto">
              <a:xfrm>
                <a:off x="2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Line 13"/>
              <p:cNvSpPr>
                <a:spLocks noChangeShapeType="1"/>
              </p:cNvSpPr>
              <p:nvPr/>
            </p:nvSpPr>
            <p:spPr bwMode="auto">
              <a:xfrm>
                <a:off x="340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14"/>
              <p:cNvSpPr>
                <a:spLocks noChangeShapeType="1"/>
              </p:cNvSpPr>
              <p:nvPr/>
            </p:nvSpPr>
            <p:spPr bwMode="auto">
              <a:xfrm>
                <a:off x="3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15"/>
              <p:cNvSpPr>
                <a:spLocks noChangeShapeType="1"/>
              </p:cNvSpPr>
              <p:nvPr/>
            </p:nvSpPr>
            <p:spPr bwMode="auto">
              <a:xfrm>
                <a:off x="4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Line 16"/>
              <p:cNvSpPr>
                <a:spLocks noChangeShapeType="1"/>
              </p:cNvSpPr>
              <p:nvPr/>
            </p:nvSpPr>
            <p:spPr bwMode="auto">
              <a:xfrm>
                <a:off x="4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17"/>
              <p:cNvSpPr>
                <a:spLocks noChangeShapeType="1"/>
              </p:cNvSpPr>
              <p:nvPr/>
            </p:nvSpPr>
            <p:spPr bwMode="auto">
              <a:xfrm>
                <a:off x="5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Line 18"/>
              <p:cNvSpPr>
                <a:spLocks noChangeShapeType="1"/>
              </p:cNvSpPr>
              <p:nvPr/>
            </p:nvSpPr>
            <p:spPr bwMode="auto">
              <a:xfrm>
                <a:off x="596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19"/>
              <p:cNvSpPr>
                <a:spLocks noChangeShapeType="1"/>
              </p:cNvSpPr>
              <p:nvPr/>
            </p:nvSpPr>
            <p:spPr bwMode="auto">
              <a:xfrm>
                <a:off x="6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0" name="Rectangle 20"/>
            <p:cNvSpPr>
              <a:spLocks noChangeArrowheads="1"/>
            </p:cNvSpPr>
            <p:nvPr/>
          </p:nvSpPr>
          <p:spPr bwMode="auto">
            <a:xfrm>
              <a:off x="1941" y="2493"/>
              <a:ext cx="254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000" b="1"/>
                <a:t>(a) </a:t>
              </a:r>
              <a:r>
                <a:rPr lang="zh-CN" altLang="en-US" sz="2000" b="1"/>
                <a:t>排序前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624138" y="4437063"/>
            <a:ext cx="5389562" cy="1843087"/>
            <a:chOff x="1653" y="2795"/>
            <a:chExt cx="3395" cy="1161"/>
          </a:xfrm>
        </p:grpSpPr>
        <p:sp>
          <p:nvSpPr>
            <p:cNvPr id="27663" name="Rectangle 24"/>
            <p:cNvSpPr>
              <a:spLocks noChangeArrowheads="1"/>
            </p:cNvSpPr>
            <p:nvPr/>
          </p:nvSpPr>
          <p:spPr bwMode="auto">
            <a:xfrm>
              <a:off x="1681" y="2795"/>
              <a:ext cx="321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a[0]  a[1]  a[2]  a[3]  a[4 ]  a[5]  a[6]  a[7]  a[8]  a[9]</a:t>
              </a:r>
            </a:p>
          </p:txBody>
        </p:sp>
        <p:sp>
          <p:nvSpPr>
            <p:cNvPr id="27664" name="Rectangle 25"/>
            <p:cNvSpPr>
              <a:spLocks noChangeArrowheads="1"/>
            </p:cNvSpPr>
            <p:nvPr/>
          </p:nvSpPr>
          <p:spPr bwMode="auto">
            <a:xfrm>
              <a:off x="1653" y="3345"/>
              <a:ext cx="339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b="1"/>
                <a:t>b[0]  b[1]  b[2]  b[3]  b[4]  b[5]  b[6]  b[7]  b[8]  b[9]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681" y="3070"/>
              <a:ext cx="3178" cy="296"/>
              <a:chOff x="1880" y="7534"/>
              <a:chExt cx="5080" cy="544"/>
            </a:xfrm>
          </p:grpSpPr>
          <p:sp>
            <p:nvSpPr>
              <p:cNvPr id="27667" name="Rectangle 27"/>
              <p:cNvSpPr>
                <a:spLocks noChangeArrowheads="1"/>
              </p:cNvSpPr>
              <p:nvPr/>
            </p:nvSpPr>
            <p:spPr bwMode="auto">
              <a:xfrm>
                <a:off x="1880" y="7534"/>
                <a:ext cx="5080" cy="54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lang="en-US" altLang="zh-CN" b="1"/>
                  <a:t>11  22   32  36   45   58  63   73  80   97</a:t>
                </a: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>
                <a:off x="238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>
                <a:off x="2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30"/>
              <p:cNvSpPr>
                <a:spLocks noChangeShapeType="1"/>
              </p:cNvSpPr>
              <p:nvPr/>
            </p:nvSpPr>
            <p:spPr bwMode="auto">
              <a:xfrm>
                <a:off x="340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31"/>
              <p:cNvSpPr>
                <a:spLocks noChangeShapeType="1"/>
              </p:cNvSpPr>
              <p:nvPr/>
            </p:nvSpPr>
            <p:spPr bwMode="auto">
              <a:xfrm>
                <a:off x="3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32"/>
              <p:cNvSpPr>
                <a:spLocks noChangeShapeType="1"/>
              </p:cNvSpPr>
              <p:nvPr/>
            </p:nvSpPr>
            <p:spPr bwMode="auto">
              <a:xfrm>
                <a:off x="4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Line 33"/>
              <p:cNvSpPr>
                <a:spLocks noChangeShapeType="1"/>
              </p:cNvSpPr>
              <p:nvPr/>
            </p:nvSpPr>
            <p:spPr bwMode="auto">
              <a:xfrm>
                <a:off x="492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34"/>
              <p:cNvSpPr>
                <a:spLocks noChangeShapeType="1"/>
              </p:cNvSpPr>
              <p:nvPr/>
            </p:nvSpPr>
            <p:spPr bwMode="auto">
              <a:xfrm>
                <a:off x="5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Line 35"/>
              <p:cNvSpPr>
                <a:spLocks noChangeShapeType="1"/>
              </p:cNvSpPr>
              <p:nvPr/>
            </p:nvSpPr>
            <p:spPr bwMode="auto">
              <a:xfrm>
                <a:off x="596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36"/>
              <p:cNvSpPr>
                <a:spLocks noChangeShapeType="1"/>
              </p:cNvSpPr>
              <p:nvPr/>
            </p:nvSpPr>
            <p:spPr bwMode="auto">
              <a:xfrm>
                <a:off x="6440" y="7534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6" name="Rectangle 37"/>
            <p:cNvSpPr>
              <a:spLocks noChangeArrowheads="1"/>
            </p:cNvSpPr>
            <p:nvPr/>
          </p:nvSpPr>
          <p:spPr bwMode="auto">
            <a:xfrm>
              <a:off x="1927" y="3660"/>
              <a:ext cx="254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000" b="1"/>
                <a:t>(b) </a:t>
              </a:r>
              <a:r>
                <a:rPr lang="zh-CN" altLang="en-US" sz="2000" b="1"/>
                <a:t>排序后</a:t>
              </a:r>
            </a:p>
          </p:txBody>
        </p:sp>
      </p:grpSp>
      <p:sp>
        <p:nvSpPr>
          <p:cNvPr id="27654" name="Rectangle 38"/>
          <p:cNvSpPr>
            <a:spLocks noChangeArrowheads="1"/>
          </p:cNvSpPr>
          <p:nvPr/>
        </p:nvSpPr>
        <p:spPr bwMode="auto">
          <a:xfrm>
            <a:off x="3546475" y="6321425"/>
            <a:ext cx="31305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000" b="1"/>
              <a:t>图</a:t>
            </a:r>
            <a:r>
              <a:rPr lang="en-US" altLang="zh-CN" sz="2000" b="1"/>
              <a:t>  </a:t>
            </a:r>
            <a:r>
              <a:rPr lang="zh-CN" altLang="en-US" sz="2000" b="1"/>
              <a:t>调用</a:t>
            </a:r>
            <a:r>
              <a:rPr lang="en-US" altLang="zh-CN" sz="2000" b="1"/>
              <a:t>sort</a:t>
            </a:r>
            <a:r>
              <a:rPr lang="zh-CN" altLang="en-US" sz="2000" b="1"/>
              <a:t>函数</a:t>
            </a:r>
          </a:p>
        </p:txBody>
      </p:sp>
      <p:sp>
        <p:nvSpPr>
          <p:cNvPr id="420904" name="Rectangle 40"/>
          <p:cNvSpPr>
            <a:spLocks noChangeArrowheads="1"/>
          </p:cNvSpPr>
          <p:nvPr/>
        </p:nvSpPr>
        <p:spPr bwMode="auto">
          <a:xfrm>
            <a:off x="2916238" y="1412875"/>
            <a:ext cx="1655762" cy="792163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2000</a:t>
            </a:r>
            <a:endParaRPr lang="zh-CN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0905" name="Text Box 41"/>
          <p:cNvSpPr txBox="1">
            <a:spLocks noChangeArrowheads="1"/>
          </p:cNvSpPr>
          <p:nvPr/>
        </p:nvSpPr>
        <p:spPr bwMode="auto">
          <a:xfrm>
            <a:off x="2411413" y="14843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b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0906" name="AutoShape 42"/>
          <p:cNvSpPr>
            <a:spLocks noChangeArrowheads="1"/>
          </p:cNvSpPr>
          <p:nvPr/>
        </p:nvSpPr>
        <p:spPr bwMode="auto">
          <a:xfrm>
            <a:off x="5292725" y="1268413"/>
            <a:ext cx="3455988" cy="1081087"/>
          </a:xfrm>
          <a:prstGeom prst="wedgeRoundRectCallout">
            <a:avLst>
              <a:gd name="adj1" fmla="val -72139"/>
              <a:gd name="adj2" fmla="val 8593"/>
              <a:gd name="adj3" fmla="val 16667"/>
            </a:avLst>
          </a:prstGeom>
          <a:solidFill>
            <a:srgbClr val="99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形参 </a:t>
            </a:r>
            <a:r>
              <a:rPr lang="en-US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实际是一个</a:t>
            </a:r>
          </a:p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可以存放地址的变量</a:t>
            </a:r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971550" y="1484313"/>
            <a:ext cx="12239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/>
              <a:t>a:2000</a:t>
            </a:r>
          </a:p>
        </p:txBody>
      </p:sp>
      <p:sp>
        <p:nvSpPr>
          <p:cNvPr id="420908" name="AutoShape 44"/>
          <p:cNvSpPr>
            <a:spLocks noChangeArrowheads="1"/>
          </p:cNvSpPr>
          <p:nvPr/>
        </p:nvSpPr>
        <p:spPr bwMode="auto">
          <a:xfrm>
            <a:off x="1619250" y="836613"/>
            <a:ext cx="2665413" cy="720725"/>
          </a:xfrm>
          <a:prstGeom prst="curvedDownArrow">
            <a:avLst>
              <a:gd name="adj1" fmla="val 43112"/>
              <a:gd name="adj2" fmla="val 117077"/>
              <a:gd name="adj3" fmla="val 33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实参赋给形参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11188" y="3789363"/>
            <a:ext cx="1944687" cy="1008062"/>
            <a:chOff x="385" y="2387"/>
            <a:chExt cx="1225" cy="635"/>
          </a:xfrm>
        </p:grpSpPr>
        <p:sp>
          <p:nvSpPr>
            <p:cNvPr id="27661" name="AutoShape 48"/>
            <p:cNvSpPr>
              <a:spLocks noChangeArrowheads="1"/>
            </p:cNvSpPr>
            <p:nvPr/>
          </p:nvSpPr>
          <p:spPr bwMode="auto">
            <a:xfrm>
              <a:off x="385" y="2387"/>
              <a:ext cx="1225" cy="635"/>
            </a:xfrm>
            <a:prstGeom prst="wedgeEllipseCallout">
              <a:avLst>
                <a:gd name="adj1" fmla="val 55222"/>
                <a:gd name="adj2" fmla="val 7582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首地址：</a:t>
              </a:r>
            </a:p>
            <a:p>
              <a:r>
                <a:rPr lang="zh-CN" altLang="en-US" b="1">
                  <a:solidFill>
                    <a:srgbClr val="FF0000"/>
                  </a:solidFill>
                </a:rPr>
                <a:t>  </a:t>
              </a:r>
              <a:r>
                <a:rPr lang="en-US" altLang="zh-CN" b="1">
                  <a:solidFill>
                    <a:srgbClr val="FF0000"/>
                  </a:solidFill>
                </a:rPr>
                <a:t>2000</a:t>
              </a:r>
              <a:endParaRPr lang="zh-CN" altLang="en-US" b="1">
                <a:solidFill>
                  <a:srgbClr val="FF0000"/>
                </a:solidFill>
              </a:endParaRPr>
            </a:p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662" name="AutoShape 49"/>
            <p:cNvSpPr>
              <a:spLocks noChangeArrowheads="1"/>
            </p:cNvSpPr>
            <p:nvPr/>
          </p:nvSpPr>
          <p:spPr bwMode="auto">
            <a:xfrm>
              <a:off x="385" y="2387"/>
              <a:ext cx="1225" cy="635"/>
            </a:xfrm>
            <a:prstGeom prst="wedgeEllipseCallout">
              <a:avLst>
                <a:gd name="adj1" fmla="val 57838"/>
                <a:gd name="adj2" fmla="val -91731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solidFill>
                    <a:srgbClr val="FFFFCC"/>
                  </a:solidFill>
                </a:rPr>
                <a:t>首地址：</a:t>
              </a:r>
            </a:p>
            <a:p>
              <a:r>
                <a:rPr lang="zh-CN" altLang="en-US" b="1">
                  <a:solidFill>
                    <a:srgbClr val="FFFFCC"/>
                  </a:solidFill>
                </a:rPr>
                <a:t>  </a:t>
              </a:r>
              <a:r>
                <a:rPr lang="en-US" altLang="zh-CN" b="1">
                  <a:solidFill>
                    <a:srgbClr val="FFFFCC"/>
                  </a:solidFill>
                </a:rPr>
                <a:t>2000</a:t>
              </a:r>
              <a:endParaRPr lang="zh-CN" altLang="en-US" b="1">
                <a:solidFill>
                  <a:srgbClr val="FFFFCC"/>
                </a:solidFill>
              </a:endParaRPr>
            </a:p>
            <a:p>
              <a:endParaRPr lang="zh-CN" altLang="en-US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0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463</Words>
  <Application>Microsoft Office PowerPoint</Application>
  <PresentationFormat>全屏显示(4:3)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【ex.】Tower of Hanoi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【ex.】Tower of Hanoi</dc:title>
  <dc:creator>hgxy1</dc:creator>
  <cp:lastModifiedBy>hgxy1</cp:lastModifiedBy>
  <cp:revision>14</cp:revision>
  <dcterms:created xsi:type="dcterms:W3CDTF">2020-03-16T14:11:35Z</dcterms:created>
  <dcterms:modified xsi:type="dcterms:W3CDTF">2020-03-17T03:29:14Z</dcterms:modified>
</cp:coreProperties>
</file>