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E88A-E12C-405A-A3B9-65F1B86C6B55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8E61-CE39-43EF-9C6D-5E9390861E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87450" y="1557338"/>
            <a:ext cx="4586288" cy="4148137"/>
          </a:xfrm>
          <a:prstGeom prst="rect">
            <a:avLst/>
          </a:prstGeom>
          <a:noFill/>
          <a:ln w="381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lang="en-US" altLang="zh-CN" b="1"/>
              <a:t>#define  MAX(x,y)   (x)&gt;(y)?(x):(y)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 …….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main()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{   int  a,b,c,d,t;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     …….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     t=MAX(a+b,c+d);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      ……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}</a:t>
            </a:r>
          </a:p>
          <a:p>
            <a:pPr eaLnBrk="1" hangingPunct="1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楷体" pitchFamily="2" charset="-122"/>
              </a:rPr>
              <a:t>宏展开：</a:t>
            </a:r>
            <a:r>
              <a:rPr lang="en-US" altLang="zh-CN" b="1">
                <a:solidFill>
                  <a:srgbClr val="FF3300"/>
                </a:solidFill>
              </a:rPr>
              <a:t>t=(a+b)&gt;(c+d)?(a+b):(c+d);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940425" y="1773238"/>
            <a:ext cx="2940050" cy="3417887"/>
          </a:xfrm>
          <a:prstGeom prst="rect">
            <a:avLst/>
          </a:prstGeom>
          <a:noFill/>
          <a:ln w="381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b="1"/>
              <a:t>int   max(int x,int y)</a:t>
            </a:r>
            <a:endParaRPr lang="en-US" altLang="zh-CN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{  return(x&gt;y?x:y);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}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main()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{    int a,b,c,d,t;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      …….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      t=max(a+b,c+d); 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       ………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619250" y="692150"/>
            <a:ext cx="6629036" cy="52540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Example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用宏定义和函数实现同样的功能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571038" cy="609600"/>
          </a:xfrm>
        </p:spPr>
        <p:txBody>
          <a:bodyPr/>
          <a:lstStyle/>
          <a:p>
            <a:pPr lvl="2"/>
            <a:r>
              <a:rPr lang="zh-CN" altLang="en-US"/>
              <a:t>带参的宏与函数区别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990600" y="1447800"/>
            <a:ext cx="7429500" cy="3733800"/>
            <a:chOff x="672" y="864"/>
            <a:chExt cx="4680" cy="2352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176" y="2688"/>
              <a:ext cx="2592" cy="52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896" y="864"/>
              <a:ext cx="690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9900"/>
                  </a:solidFill>
                </a:rPr>
                <a:t>带参宏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4104" y="864"/>
              <a:ext cx="498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/>
                <a:t>函数</a:t>
              </a: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696" y="1968"/>
              <a:ext cx="882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tx1"/>
                  </a:solidFill>
                </a:rPr>
                <a:t>处理过程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1752" y="1920"/>
              <a:ext cx="1458" cy="51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009900"/>
                  </a:solidFill>
                </a:rPr>
                <a:t>不分配内存</a:t>
              </a:r>
            </a:p>
            <a:p>
              <a:pPr eaLnBrk="1" hangingPunct="1"/>
              <a:r>
                <a:rPr lang="zh-CN" altLang="en-US">
                  <a:solidFill>
                    <a:srgbClr val="009900"/>
                  </a:solidFill>
                </a:rPr>
                <a:t>简单的字符置换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40" y="1920"/>
              <a:ext cx="2082" cy="51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lang="zh-CN" altLang="en-US"/>
                <a:t>分配内存</a:t>
              </a:r>
            </a:p>
            <a:p>
              <a:pPr eaLnBrk="1" hangingPunct="1"/>
              <a:r>
                <a:rPr lang="zh-CN" altLang="en-US"/>
                <a:t>先求实参值</a:t>
              </a:r>
              <a:r>
                <a:rPr lang="en-US" altLang="zh-CN"/>
                <a:t>,</a:t>
              </a:r>
              <a:r>
                <a:rPr lang="zh-CN" altLang="en-US"/>
                <a:t>再代入形参</a:t>
              </a:r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672" y="1246"/>
              <a:ext cx="882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tx1"/>
                  </a:solidFill>
                </a:rPr>
                <a:t>处理时间</a:t>
              </a:r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1752" y="1238"/>
              <a:ext cx="690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9900"/>
                  </a:solidFill>
                </a:rPr>
                <a:t>编译时</a:t>
              </a:r>
              <a:endParaRPr lang="zh-CN" altLang="en-US">
                <a:solidFill>
                  <a:srgbClr val="009900"/>
                </a:solidFill>
                <a:ea typeface="宋体" pitchFamily="2" charset="-122"/>
              </a:endParaRPr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3240" y="1248"/>
              <a:ext cx="1074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/>
                <a:t>程序运行时</a:t>
              </a: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696" y="1676"/>
              <a:ext cx="882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tx1"/>
                  </a:solidFill>
                </a:rPr>
                <a:t>参数类型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1752" y="1612"/>
              <a:ext cx="1074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9900"/>
                  </a:solidFill>
                </a:rPr>
                <a:t>无类型问题</a:t>
              </a:r>
              <a:endParaRPr lang="zh-CN" altLang="en-US">
                <a:solidFill>
                  <a:srgbClr val="009900"/>
                </a:solidFill>
                <a:ea typeface="宋体" pitchFamily="2" charset="-122"/>
              </a:endParaRPr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3240" y="1632"/>
              <a:ext cx="1698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/>
                <a:t>定义实参</a:t>
              </a:r>
              <a:r>
                <a:rPr lang="en-US" altLang="zh-CN"/>
                <a:t>,</a:t>
              </a:r>
              <a:r>
                <a:rPr lang="zh-CN" altLang="en-US"/>
                <a:t>形参类型</a:t>
              </a:r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720" y="2448"/>
              <a:ext cx="882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tx1"/>
                  </a:solidFill>
                </a:rPr>
                <a:t>程序长度</a:t>
              </a:r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1752" y="2407"/>
              <a:ext cx="498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9900"/>
                  </a:solidFill>
                </a:rPr>
                <a:t>变长</a:t>
              </a:r>
              <a:endParaRPr lang="zh-CN" altLang="en-US">
                <a:solidFill>
                  <a:srgbClr val="009900"/>
                </a:solidFill>
                <a:ea typeface="宋体" pitchFamily="2" charset="-122"/>
              </a:endParaRPr>
            </a:p>
          </p:txBody>
        </p:sp>
        <p:sp>
          <p:nvSpPr>
            <p:cNvPr id="14362" name="Text Box 26"/>
            <p:cNvSpPr txBox="1">
              <a:spLocks noChangeArrowheads="1"/>
            </p:cNvSpPr>
            <p:nvPr/>
          </p:nvSpPr>
          <p:spPr bwMode="auto">
            <a:xfrm>
              <a:off x="3240" y="2400"/>
              <a:ext cx="498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/>
                <a:t>不变</a:t>
              </a:r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696" y="2784"/>
              <a:ext cx="882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chemeClr val="tx1"/>
                  </a:solidFill>
                </a:rPr>
                <a:t>运行速度</a:t>
              </a:r>
            </a:p>
          </p:txBody>
        </p:sp>
        <p:sp>
          <p:nvSpPr>
            <p:cNvPr id="14364" name="Text Box 28"/>
            <p:cNvSpPr txBox="1">
              <a:spLocks noChangeArrowheads="1"/>
            </p:cNvSpPr>
            <p:nvPr/>
          </p:nvSpPr>
          <p:spPr bwMode="auto">
            <a:xfrm>
              <a:off x="1680" y="2784"/>
              <a:ext cx="1266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009900"/>
                  </a:solidFill>
                </a:rPr>
                <a:t>不占运行时间</a:t>
              </a:r>
              <a:endParaRPr lang="zh-CN" altLang="en-US">
                <a:solidFill>
                  <a:srgbClr val="009900"/>
                </a:solidFill>
                <a:ea typeface="宋体" pitchFamily="2" charset="-122"/>
              </a:endParaRPr>
            </a:p>
          </p:txBody>
        </p:sp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3240" y="2784"/>
              <a:ext cx="1650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lang="zh-CN" altLang="en-US"/>
                <a:t>调用和返回占时间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744" y="1225"/>
              <a:ext cx="46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744" y="864"/>
              <a:ext cx="4608" cy="225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1608" y="864"/>
              <a:ext cx="0" cy="225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3240" y="864"/>
              <a:ext cx="0" cy="225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744" y="1608"/>
              <a:ext cx="46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>
              <a:off x="744" y="1992"/>
              <a:ext cx="46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>
              <a:off x="744" y="2376"/>
              <a:ext cx="46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744" y="2759"/>
              <a:ext cx="46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  <p:sndAc>
      <p:stSnd>
        <p:snd r:embed="rId2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028700" y="579438"/>
            <a:ext cx="177709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dirty="0" smtClean="0">
                <a:ea typeface="宋体" pitchFamily="2" charset="-122"/>
              </a:rPr>
              <a:t>Example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:include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8600"/>
            <a:ext cx="8080375" cy="5822950"/>
            <a:chOff x="528" y="144"/>
            <a:chExt cx="5090" cy="3668"/>
          </a:xfrm>
        </p:grpSpPr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2592" y="144"/>
              <a:ext cx="2862" cy="1002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/*  powers.h  */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#define  sqr(x)     ((x)*(x))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#define  cube(x)   ((x)*(x)*(x))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#define  quad(x)   ((x)*(x)*(x)*(x))</a:t>
              </a: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528" y="1200"/>
              <a:ext cx="5090" cy="2612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/*ch8_10.c*/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#include &lt;stdio.h&gt;</a:t>
              </a:r>
            </a:p>
            <a:p>
              <a:r>
                <a:rPr lang="en-US" altLang="zh-CN">
                  <a:solidFill>
                    <a:srgbClr val="FF3300"/>
                  </a:solidFill>
                  <a:ea typeface="宋体" pitchFamily="2" charset="-122"/>
                </a:rPr>
                <a:t>#include "d:\fengyi\bkc\powers.h"</a:t>
              </a:r>
              <a:endParaRPr lang="en-US" altLang="zh-CN">
                <a:solidFill>
                  <a:schemeClr val="tx1"/>
                </a:solidFill>
                <a:ea typeface="宋体" pitchFamily="2" charset="-122"/>
              </a:endParaRP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#define  MAX_POWER 10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void main()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{   int n;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printf("number\t exp2\t exp3\t exp4\n");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printf("----\t----\t-----\t------\n");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for(n=1;n&lt;=MAX_POWER;n++)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printf("%2d\t %3d\t %4d\t %5d\n",</a:t>
              </a:r>
              <a:r>
                <a:rPr lang="en-US" altLang="zh-CN">
                  <a:ea typeface="宋体" pitchFamily="2" charset="-122"/>
                </a:rPr>
                <a:t>n,sqr(n),cube(n),quad(n)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);</a:t>
              </a:r>
            </a:p>
            <a:p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913" y="188913"/>
            <a:ext cx="7380287" cy="6511925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Example 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#define  COND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{ char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str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[10]=“Turbo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C”,c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;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int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while((c=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str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[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])!=‘\0’)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{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   #if COND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    if(c&gt;=‘a’ &amp;&amp; c&lt;=‘z’)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       c=c-32;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   #else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    if(c&gt;=‘A’ &amp;&amp; c&lt;=‘Z’)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       c=c+32;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   #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endif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 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printf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(“%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c”,c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324</Words>
  <Application>Microsoft Office PowerPoint</Application>
  <PresentationFormat>全屏显示(4:3)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hgxy1</dc:creator>
  <cp:lastModifiedBy>hgxy1</cp:lastModifiedBy>
  <cp:revision>1</cp:revision>
  <dcterms:created xsi:type="dcterms:W3CDTF">2020-03-30T14:14:56Z</dcterms:created>
  <dcterms:modified xsi:type="dcterms:W3CDTF">2020-03-30T14:18:18Z</dcterms:modified>
</cp:coreProperties>
</file>