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9" r:id="rId2"/>
    <p:sldId id="280" r:id="rId3"/>
    <p:sldId id="282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200"/>
    <a:srgbClr val="BC7900"/>
    <a:srgbClr val="003402"/>
    <a:srgbClr val="FFA709"/>
    <a:srgbClr val="FE8602"/>
    <a:srgbClr val="006C12"/>
    <a:srgbClr val="547A00"/>
    <a:srgbClr val="2597FF"/>
    <a:srgbClr val="00698A"/>
    <a:srgbClr val="77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>
      <p:cViewPr varScale="1">
        <p:scale>
          <a:sx n="98" d="100"/>
          <a:sy n="98" d="100"/>
        </p:scale>
        <p:origin x="22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F9A67-36E5-46DA-B11A-2A1DB78297E7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702B4-5DC5-47A7-99B2-0CB8E1A6F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8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9711950-29FC-4D32-BBA8-A541E1EE4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969EAB-B6A6-40C2-B563-810F81774BFE}" type="slidenum">
              <a:rPr lang="en-AU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AU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208E31A-909C-4F2B-8E78-AE97C104FB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04BA070-4377-4D55-B3B5-63662F05B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74B07FA-8E36-45BD-B23C-965D89EB7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5A93D6-5ED6-40E7-9AF3-50268E251CC4}" type="slidenum">
              <a:rPr lang="en-AU" altLang="en-US">
                <a:latin typeface="Arial" panose="020B0604020202020204" pitchFamily="34" charset="0"/>
              </a:rPr>
              <a:pPr eaLnBrk="1" hangingPunct="1"/>
              <a:t>2</a:t>
            </a:fld>
            <a:endParaRPr lang="en-AU" altLang="en-U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A04F90F-4C91-487F-9590-3F0ADEA0B4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4C0D82D-7821-4C87-8238-BAF21E706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4F03280-1B45-464C-9A77-AD69D10FE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2C6ABC-31C2-47CF-8AD9-CE929A1FEF93}" type="slidenum">
              <a:rPr lang="en-AU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AU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FA43C83-7DC8-4398-A4C4-F32E8E970A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025C81B-B2FF-4625-BACD-BF38061C8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2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4F03280-1B45-464C-9A77-AD69D10FE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2C6ABC-31C2-47CF-8AD9-CE929A1FEF93}" type="slidenum">
              <a:rPr lang="en-AU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AU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FA43C83-7DC8-4398-A4C4-F32E8E970A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025C81B-B2FF-4625-BACD-BF38061C8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4956050"/>
            <a:ext cx="8093365" cy="916230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236" y="5872280"/>
            <a:ext cx="810221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85720"/>
            <a:ext cx="79406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7940661" cy="4428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790" y="527605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73385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72281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59200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80719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592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91539"/>
            <a:ext cx="4123035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780720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592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91540"/>
            <a:ext cx="4106566" cy="335951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22A8266-27B0-49DD-80AC-45C632C816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Exercise 1 </a:t>
            </a:r>
            <a:br>
              <a:rPr lang="en-US" altLang="en-US" dirty="0"/>
            </a:br>
            <a:r>
              <a:rPr lang="en-US" altLang="en-US" dirty="0"/>
              <a:t>– Requirements Specification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5571DB9-F23F-4F52-9A79-6016913A6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Problem Statement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6FF7B6-C1DA-49FE-97CE-9D5FBADAB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8054975" cy="4897438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Produce a mobile phone that is capable of communicating </a:t>
            </a:r>
            <a:r>
              <a:rPr lang="en-US" altLang="en-US" sz="2800" dirty="0"/>
              <a:t>using either voice or text.</a:t>
            </a:r>
          </a:p>
          <a:p>
            <a:pPr eaLnBrk="1" hangingPunct="1"/>
            <a:r>
              <a:rPr lang="en-US" altLang="en-US" sz="2800" dirty="0"/>
              <a:t>  Needs Analysis</a:t>
            </a:r>
          </a:p>
          <a:p>
            <a:pPr lvl="1" eaLnBrk="1" hangingPunct="1"/>
            <a:r>
              <a:rPr lang="en-US" altLang="en-US" sz="2400" dirty="0"/>
              <a:t>A junior engineer asked the customer a series of questions in regard to dimensions, weight, standby time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 before producing the following requirements</a:t>
            </a:r>
          </a:p>
          <a:p>
            <a:pPr lvl="1" eaLnBrk="1" hangingPunct="1"/>
            <a:r>
              <a:rPr lang="en-US" altLang="en-US" sz="2400" dirty="0"/>
              <a:t>Use the validation criteria to assess these requirements (matrix on large sheet of paper)</a:t>
            </a:r>
          </a:p>
          <a:p>
            <a:pPr lvl="1" eaLnBrk="1" hangingPunct="1"/>
            <a:r>
              <a:rPr lang="en-AU" altLang="en-US" sz="2400" dirty="0"/>
              <a:t>If a requirement does not satisfy the properties, restate it so that it does.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54A58EB1-8B30-421B-ACD0-0C7170FD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80" y="1749245"/>
            <a:ext cx="763525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AU" altLang="en-US" sz="2400" dirty="0"/>
              <a:t>Is each requirement </a:t>
            </a:r>
            <a:r>
              <a:rPr lang="en-AU" altLang="en-US" sz="2400" dirty="0">
                <a:solidFill>
                  <a:schemeClr val="hlink"/>
                </a:solidFill>
              </a:rPr>
              <a:t>abstract</a:t>
            </a:r>
            <a:r>
              <a:rPr lang="en-AU" altLang="en-US" sz="2400" dirty="0"/>
              <a:t>?</a:t>
            </a:r>
          </a:p>
          <a:p>
            <a:pPr lvl="1" eaLnBrk="1" hangingPunct="1"/>
            <a:r>
              <a:rPr lang="en-AU" altLang="en-US" sz="2400" dirty="0"/>
              <a:t>Is each requirement </a:t>
            </a:r>
            <a:r>
              <a:rPr lang="en-AU" altLang="en-US" sz="2400" dirty="0">
                <a:solidFill>
                  <a:schemeClr val="hlink"/>
                </a:solidFill>
              </a:rPr>
              <a:t>unambiguous</a:t>
            </a:r>
            <a:r>
              <a:rPr lang="en-AU" altLang="en-US" sz="2400" dirty="0"/>
              <a:t>?</a:t>
            </a:r>
          </a:p>
          <a:p>
            <a:pPr lvl="1" eaLnBrk="1" hangingPunct="1"/>
            <a:r>
              <a:rPr lang="en-AU" altLang="en-US" sz="2400" dirty="0"/>
              <a:t>Is each requirement </a:t>
            </a:r>
            <a:r>
              <a:rPr lang="en-AU" altLang="en-US" sz="2400" dirty="0">
                <a:solidFill>
                  <a:schemeClr val="hlink"/>
                </a:solidFill>
              </a:rPr>
              <a:t>verifiable</a:t>
            </a:r>
            <a:r>
              <a:rPr lang="en-AU" altLang="en-US" sz="2400" dirty="0"/>
              <a:t>?</a:t>
            </a:r>
          </a:p>
          <a:p>
            <a:pPr lvl="1" eaLnBrk="1" hangingPunct="1"/>
            <a:r>
              <a:rPr lang="en-US" altLang="en-US" sz="2400" dirty="0"/>
              <a:t>Is each requirement </a:t>
            </a:r>
            <a:r>
              <a:rPr lang="en-US" altLang="en-US" sz="2400" dirty="0">
                <a:solidFill>
                  <a:schemeClr val="hlink"/>
                </a:solidFill>
              </a:rPr>
              <a:t>traceable</a:t>
            </a:r>
            <a:r>
              <a:rPr lang="en-US" altLang="en-US" sz="2400" dirty="0"/>
              <a:t> to a user need?</a:t>
            </a:r>
          </a:p>
          <a:p>
            <a:pPr lvl="1" eaLnBrk="1" hangingPunct="1"/>
            <a:r>
              <a:rPr lang="en-US" altLang="en-US" sz="2400" dirty="0"/>
              <a:t>Is each requirement </a:t>
            </a:r>
            <a:r>
              <a:rPr lang="en-US" altLang="en-US" sz="2400" dirty="0">
                <a:solidFill>
                  <a:schemeClr val="hlink"/>
                </a:solidFill>
              </a:rPr>
              <a:t>realistic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hlink"/>
                </a:solidFill>
              </a:rPr>
              <a:t>technically feasible</a:t>
            </a:r>
            <a:r>
              <a:rPr lang="en-US" altLang="en-US" sz="2400" dirty="0"/>
              <a:t>?</a:t>
            </a:r>
          </a:p>
          <a:p>
            <a:pPr lvl="1" eaLnBrk="1" hangingPunct="1"/>
            <a:r>
              <a:rPr lang="en-US" altLang="en-US" sz="2400" dirty="0"/>
              <a:t>Collective properties</a:t>
            </a:r>
          </a:p>
          <a:p>
            <a:pPr lvl="2" eaLnBrk="1" hangingPunct="1"/>
            <a:r>
              <a:rPr lang="en-US" altLang="en-US" dirty="0"/>
              <a:t>Are all the end-user needs addressed in the Requirements </a:t>
            </a:r>
            <a:r>
              <a:rPr lang="en-US" altLang="en-US" dirty="0" err="1"/>
              <a:t>Specfn</a:t>
            </a:r>
            <a:r>
              <a:rPr lang="en-US" altLang="en-US" dirty="0"/>
              <a:t>?</a:t>
            </a:r>
            <a:endParaRPr lang="en-AU" altLang="en-US" dirty="0"/>
          </a:p>
          <a:p>
            <a:pPr lvl="2" eaLnBrk="1" hangingPunct="1"/>
            <a:r>
              <a:rPr lang="en-US" altLang="en-US" dirty="0"/>
              <a:t>T</a:t>
            </a:r>
            <a:r>
              <a:rPr lang="en-AU" altLang="en-US" dirty="0"/>
              <a:t>here should be no overlap or redundancy between requirements. </a:t>
            </a:r>
          </a:p>
          <a:p>
            <a:pPr lvl="2" eaLnBrk="1" hangingPunct="1"/>
            <a:r>
              <a:rPr lang="en-US" altLang="en-US" dirty="0"/>
              <a:t>The Requirements Specification should not be self-contradictory. </a:t>
            </a:r>
            <a:endParaRPr lang="en-AU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AFE1A8-D63A-4F03-BD68-FD1F0CB6F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70" y="985720"/>
            <a:ext cx="7940660" cy="763525"/>
          </a:xfrm>
        </p:spPr>
        <p:txBody>
          <a:bodyPr/>
          <a:lstStyle/>
          <a:p>
            <a:pPr eaLnBrk="1" hangingPunct="1"/>
            <a:r>
              <a:rPr lang="en-AU" altLang="en-US" dirty="0"/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153085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3E8A0B46-38B3-4F96-A76F-CF85DC4C0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8965" y="2818180"/>
            <a:ext cx="8695035" cy="6553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phone should be easy-to-use.</a:t>
            </a:r>
            <a:endParaRPr lang="en-AU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phone should have a maximum weight of 150 g.</a:t>
            </a:r>
            <a:endParaRPr lang="en-AU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phone should have a talk time of 1000 hours.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phone should have a stand-by time of 500 hours.</a:t>
            </a:r>
            <a:endParaRPr lang="en-AU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phone should use a nickel cadmium battery.</a:t>
            </a:r>
            <a:r>
              <a:rPr lang="en-AU" altLang="en-US" sz="24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maximum dimensions of the phone including the battery should be 100mm x 50mm x 20mm.</a:t>
            </a:r>
            <a:endParaRPr lang="en-AU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phone should operate at any geographic location within the Australia mainland.</a:t>
            </a:r>
            <a:endParaRPr lang="en-AU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phone should be no more than 20 mm deep.</a:t>
            </a:r>
            <a:endParaRPr lang="en-AU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phone's camera must be at least 1.2 megapixels.</a:t>
            </a:r>
            <a:endParaRPr lang="en-AU" altLang="en-US" sz="24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A00FB1-CBA7-4BAA-88FD-D858FAFA6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70" y="1443835"/>
            <a:ext cx="7940660" cy="7635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Please use the criteria in the previous slide, to check the following requirement statement, identify what are the issue(s) </a:t>
            </a:r>
            <a:r>
              <a:rPr lang="en-AU" altLang="en-US"/>
              <a:t>or problem(s) </a:t>
            </a:r>
            <a:r>
              <a:rPr lang="en-AU" altLang="en-US" dirty="0"/>
              <a:t>for each of the statement below:</a:t>
            </a:r>
            <a:br>
              <a:rPr lang="en-AU" altLang="en-US" dirty="0"/>
            </a:br>
            <a:endParaRPr lang="en-A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Office Theme</vt:lpstr>
      <vt:lpstr>Exercise 1  – Requirements Specification</vt:lpstr>
      <vt:lpstr>Problem Statement</vt:lpstr>
      <vt:lpstr>Criteria</vt:lpstr>
      <vt:lpstr>Please use the criteria in the previous slide, to check the following requirement statement, identify what are the issue(s) or problem(s) for each of the statement below: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2015-01-25T12:36:41Z</dcterms:created>
  <dcterms:modified xsi:type="dcterms:W3CDTF">2020-05-06T15:56:24Z</dcterms:modified>
</cp:coreProperties>
</file>