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85" r:id="rId2"/>
  </p:sldMasterIdLst>
  <p:notesMasterIdLst>
    <p:notesMasterId r:id="rId44"/>
  </p:notesMasterIdLst>
  <p:handoutMasterIdLst>
    <p:handoutMasterId r:id="rId45"/>
  </p:handoutMasterIdLst>
  <p:sldIdLst>
    <p:sldId id="322" r:id="rId3"/>
    <p:sldId id="291" r:id="rId4"/>
    <p:sldId id="350" r:id="rId5"/>
    <p:sldId id="366" r:id="rId6"/>
    <p:sldId id="365" r:id="rId7"/>
    <p:sldId id="360" r:id="rId8"/>
    <p:sldId id="364" r:id="rId9"/>
    <p:sldId id="324" r:id="rId10"/>
    <p:sldId id="257" r:id="rId11"/>
    <p:sldId id="325" r:id="rId12"/>
    <p:sldId id="326" r:id="rId13"/>
    <p:sldId id="327" r:id="rId14"/>
    <p:sldId id="328" r:id="rId15"/>
    <p:sldId id="329" r:id="rId16"/>
    <p:sldId id="330" r:id="rId17"/>
    <p:sldId id="331" r:id="rId18"/>
    <p:sldId id="332" r:id="rId19"/>
    <p:sldId id="333" r:id="rId20"/>
    <p:sldId id="334" r:id="rId21"/>
    <p:sldId id="335" r:id="rId22"/>
    <p:sldId id="349" r:id="rId23"/>
    <p:sldId id="368" r:id="rId24"/>
    <p:sldId id="337" r:id="rId25"/>
    <p:sldId id="351" r:id="rId26"/>
    <p:sldId id="352" r:id="rId27"/>
    <p:sldId id="354" r:id="rId28"/>
    <p:sldId id="338" r:id="rId29"/>
    <p:sldId id="340" r:id="rId30"/>
    <p:sldId id="341" r:id="rId31"/>
    <p:sldId id="342" r:id="rId32"/>
    <p:sldId id="355" r:id="rId33"/>
    <p:sldId id="357" r:id="rId34"/>
    <p:sldId id="343" r:id="rId35"/>
    <p:sldId id="344" r:id="rId36"/>
    <p:sldId id="345" r:id="rId37"/>
    <p:sldId id="358" r:id="rId38"/>
    <p:sldId id="359" r:id="rId39"/>
    <p:sldId id="362" r:id="rId40"/>
    <p:sldId id="363" r:id="rId41"/>
    <p:sldId id="361" r:id="rId42"/>
    <p:sldId id="321" r:id="rId43"/>
  </p:sldIdLst>
  <p:sldSz cx="10287000" cy="6858000" type="35mm"/>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d"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59200"/>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94566" autoAdjust="0"/>
  </p:normalViewPr>
  <p:slideViewPr>
    <p:cSldViewPr>
      <p:cViewPr varScale="1">
        <p:scale>
          <a:sx n="83" d="100"/>
          <a:sy n="83" d="100"/>
        </p:scale>
        <p:origin x="1192" y="65"/>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4" cy="510776"/>
          </a:xfrm>
          <a:prstGeom prst="rect">
            <a:avLst/>
          </a:prstGeom>
        </p:spPr>
        <p:txBody>
          <a:bodyPr vert="horz" lIns="94832" tIns="47416" rIns="94832" bIns="47416" rtlCol="0"/>
          <a:lstStyle>
            <a:lvl1pPr algn="l">
              <a:defRPr sz="1200"/>
            </a:lvl1pPr>
          </a:lstStyle>
          <a:p>
            <a:endParaRPr lang="en-AU" dirty="0"/>
          </a:p>
        </p:txBody>
      </p:sp>
      <p:sp>
        <p:nvSpPr>
          <p:cNvPr id="3" name="Date Placeholder 2"/>
          <p:cNvSpPr>
            <a:spLocks noGrp="1"/>
          </p:cNvSpPr>
          <p:nvPr>
            <p:ph type="dt" sz="quarter" idx="1"/>
          </p:nvPr>
        </p:nvSpPr>
        <p:spPr>
          <a:xfrm>
            <a:off x="4021800" y="1"/>
            <a:ext cx="3076364" cy="510776"/>
          </a:xfrm>
          <a:prstGeom prst="rect">
            <a:avLst/>
          </a:prstGeom>
        </p:spPr>
        <p:txBody>
          <a:bodyPr vert="horz" lIns="94832" tIns="47416" rIns="94832" bIns="47416" rtlCol="0"/>
          <a:lstStyle>
            <a:lvl1pPr algn="r">
              <a:defRPr sz="1200"/>
            </a:lvl1pPr>
          </a:lstStyle>
          <a:p>
            <a:endParaRPr lang="en-AU" dirty="0"/>
          </a:p>
        </p:txBody>
      </p:sp>
      <p:sp>
        <p:nvSpPr>
          <p:cNvPr id="4" name="Footer Placeholder 3"/>
          <p:cNvSpPr>
            <a:spLocks noGrp="1"/>
          </p:cNvSpPr>
          <p:nvPr>
            <p:ph type="ftr" sz="quarter" idx="2"/>
          </p:nvPr>
        </p:nvSpPr>
        <p:spPr>
          <a:xfrm>
            <a:off x="0" y="9721451"/>
            <a:ext cx="3076364" cy="510776"/>
          </a:xfrm>
          <a:prstGeom prst="rect">
            <a:avLst/>
          </a:prstGeom>
        </p:spPr>
        <p:txBody>
          <a:bodyPr vert="horz" lIns="94832" tIns="47416" rIns="94832" bIns="47416" rtlCol="0" anchor="b"/>
          <a:lstStyle>
            <a:lvl1pPr algn="l">
              <a:defRPr sz="1200"/>
            </a:lvl1pPr>
          </a:lstStyle>
          <a:p>
            <a:endParaRPr lang="en-AU" dirty="0"/>
          </a:p>
        </p:txBody>
      </p:sp>
      <p:sp>
        <p:nvSpPr>
          <p:cNvPr id="5" name="Slide Number Placeholder 4"/>
          <p:cNvSpPr>
            <a:spLocks noGrp="1"/>
          </p:cNvSpPr>
          <p:nvPr>
            <p:ph type="sldNum" sz="quarter" idx="3"/>
          </p:nvPr>
        </p:nvSpPr>
        <p:spPr>
          <a:xfrm>
            <a:off x="4021800" y="9721451"/>
            <a:ext cx="3076364" cy="510776"/>
          </a:xfrm>
          <a:prstGeom prst="rect">
            <a:avLst/>
          </a:prstGeom>
        </p:spPr>
        <p:txBody>
          <a:bodyPr vert="horz" lIns="94832" tIns="47416" rIns="94832" bIns="47416" rtlCol="0" anchor="b"/>
          <a:lstStyle>
            <a:lvl1pPr algn="r">
              <a:defRPr sz="1200"/>
            </a:lvl1pPr>
          </a:lstStyle>
          <a:p>
            <a:fld id="{DF901940-E5F3-42DB-99D3-3993E66D3061}" type="slidenum">
              <a:rPr lang="en-AU" smtClean="0"/>
              <a:pPr/>
              <a:t>‹#›</a:t>
            </a:fld>
            <a:endParaRPr lang="en-AU" dirty="0"/>
          </a:p>
        </p:txBody>
      </p:sp>
    </p:spTree>
    <p:extLst>
      <p:ext uri="{BB962C8B-B14F-4D97-AF65-F5344CB8AC3E}">
        <p14:creationId xmlns:p14="http://schemas.microsoft.com/office/powerpoint/2010/main" val="31226016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76364" cy="511731"/>
          </a:xfrm>
          <a:prstGeom prst="rect">
            <a:avLst/>
          </a:prstGeom>
          <a:noFill/>
          <a:ln w="9525">
            <a:noFill/>
            <a:miter lim="800000"/>
            <a:headEnd/>
            <a:tailEnd/>
          </a:ln>
          <a:effectLst/>
        </p:spPr>
        <p:txBody>
          <a:bodyPr vert="horz" wrap="square" lIns="94894" tIns="47446" rIns="94894" bIns="47446" numCol="1" anchor="t" anchorCtr="0" compatLnSpc="1">
            <a:prstTxWarp prst="textNoShape">
              <a:avLst/>
            </a:prstTxWarp>
          </a:bodyPr>
          <a:lstStyle>
            <a:lvl1pPr>
              <a:defRPr sz="1200"/>
            </a:lvl1pPr>
          </a:lstStyle>
          <a:p>
            <a:endParaRPr lang="en-AU" dirty="0"/>
          </a:p>
        </p:txBody>
      </p:sp>
      <p:sp>
        <p:nvSpPr>
          <p:cNvPr id="9219" name="Rectangle 3"/>
          <p:cNvSpPr>
            <a:spLocks noGrp="1" noChangeArrowheads="1"/>
          </p:cNvSpPr>
          <p:nvPr>
            <p:ph type="dt" idx="1"/>
          </p:nvPr>
        </p:nvSpPr>
        <p:spPr bwMode="auto">
          <a:xfrm>
            <a:off x="4021800" y="1"/>
            <a:ext cx="3076364" cy="511731"/>
          </a:xfrm>
          <a:prstGeom prst="rect">
            <a:avLst/>
          </a:prstGeom>
          <a:noFill/>
          <a:ln w="9525">
            <a:noFill/>
            <a:miter lim="800000"/>
            <a:headEnd/>
            <a:tailEnd/>
          </a:ln>
          <a:effectLst/>
        </p:spPr>
        <p:txBody>
          <a:bodyPr vert="horz" wrap="square" lIns="94894" tIns="47446" rIns="94894" bIns="47446" numCol="1" anchor="t" anchorCtr="0" compatLnSpc="1">
            <a:prstTxWarp prst="textNoShape">
              <a:avLst/>
            </a:prstTxWarp>
          </a:bodyPr>
          <a:lstStyle>
            <a:lvl1pPr algn="r">
              <a:defRPr sz="1200"/>
            </a:lvl1pPr>
          </a:lstStyle>
          <a:p>
            <a:endParaRPr lang="en-AU" dirty="0"/>
          </a:p>
        </p:txBody>
      </p:sp>
      <p:sp>
        <p:nvSpPr>
          <p:cNvPr id="9220" name="Rectangle 4"/>
          <p:cNvSpPr>
            <a:spLocks noGrp="1" noRot="1" noChangeAspect="1" noChangeArrowheads="1" noTextEdit="1"/>
          </p:cNvSpPr>
          <p:nvPr>
            <p:ph type="sldImg" idx="2"/>
          </p:nvPr>
        </p:nvSpPr>
        <p:spPr bwMode="auto">
          <a:xfrm>
            <a:off x="669925" y="765175"/>
            <a:ext cx="5759450" cy="3838575"/>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9930" y="4861444"/>
            <a:ext cx="5679440" cy="4605576"/>
          </a:xfrm>
          <a:prstGeom prst="rect">
            <a:avLst/>
          </a:prstGeom>
          <a:noFill/>
          <a:ln w="9525">
            <a:noFill/>
            <a:miter lim="800000"/>
            <a:headEnd/>
            <a:tailEnd/>
          </a:ln>
          <a:effectLst/>
        </p:spPr>
        <p:txBody>
          <a:bodyPr vert="horz" wrap="square" lIns="94894" tIns="47446" rIns="94894" bIns="47446"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222" name="Rectangle 6"/>
          <p:cNvSpPr>
            <a:spLocks noGrp="1" noChangeArrowheads="1"/>
          </p:cNvSpPr>
          <p:nvPr>
            <p:ph type="ftr" sz="quarter" idx="4"/>
          </p:nvPr>
        </p:nvSpPr>
        <p:spPr bwMode="auto">
          <a:xfrm>
            <a:off x="1" y="9720493"/>
            <a:ext cx="3076364" cy="511731"/>
          </a:xfrm>
          <a:prstGeom prst="rect">
            <a:avLst/>
          </a:prstGeom>
          <a:noFill/>
          <a:ln w="9525">
            <a:noFill/>
            <a:miter lim="800000"/>
            <a:headEnd/>
            <a:tailEnd/>
          </a:ln>
          <a:effectLst/>
        </p:spPr>
        <p:txBody>
          <a:bodyPr vert="horz" wrap="square" lIns="94894" tIns="47446" rIns="94894" bIns="47446" numCol="1" anchor="b" anchorCtr="0" compatLnSpc="1">
            <a:prstTxWarp prst="textNoShape">
              <a:avLst/>
            </a:prstTxWarp>
          </a:bodyPr>
          <a:lstStyle>
            <a:lvl1pPr>
              <a:defRPr sz="1200"/>
            </a:lvl1pPr>
          </a:lstStyle>
          <a:p>
            <a:endParaRPr lang="en-AU" dirty="0"/>
          </a:p>
        </p:txBody>
      </p:sp>
      <p:sp>
        <p:nvSpPr>
          <p:cNvPr id="9223" name="Rectangle 7"/>
          <p:cNvSpPr>
            <a:spLocks noGrp="1" noChangeArrowheads="1"/>
          </p:cNvSpPr>
          <p:nvPr>
            <p:ph type="sldNum" sz="quarter" idx="5"/>
          </p:nvPr>
        </p:nvSpPr>
        <p:spPr bwMode="auto">
          <a:xfrm>
            <a:off x="4021800" y="9720493"/>
            <a:ext cx="3076364" cy="511731"/>
          </a:xfrm>
          <a:prstGeom prst="rect">
            <a:avLst/>
          </a:prstGeom>
          <a:noFill/>
          <a:ln w="9525">
            <a:noFill/>
            <a:miter lim="800000"/>
            <a:headEnd/>
            <a:tailEnd/>
          </a:ln>
          <a:effectLst/>
        </p:spPr>
        <p:txBody>
          <a:bodyPr vert="horz" wrap="square" lIns="94894" tIns="47446" rIns="94894" bIns="47446" numCol="1" anchor="b" anchorCtr="0" compatLnSpc="1">
            <a:prstTxWarp prst="textNoShape">
              <a:avLst/>
            </a:prstTxWarp>
          </a:bodyPr>
          <a:lstStyle>
            <a:lvl1pPr algn="r">
              <a:defRPr sz="1200"/>
            </a:lvl1pPr>
          </a:lstStyle>
          <a:p>
            <a:fld id="{5B9CFE92-BD0D-4AD1-9099-33F8449FD0E4}" type="slidenum">
              <a:rPr lang="en-AU"/>
              <a:pPr/>
              <a:t>‹#›</a:t>
            </a:fld>
            <a:endParaRPr lang="en-AU" dirty="0"/>
          </a:p>
        </p:txBody>
      </p:sp>
    </p:spTree>
    <p:extLst>
      <p:ext uri="{BB962C8B-B14F-4D97-AF65-F5344CB8AC3E}">
        <p14:creationId xmlns:p14="http://schemas.microsoft.com/office/powerpoint/2010/main" val="3144306308"/>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9</a:t>
            </a:fld>
            <a:endParaRPr lang="en-AU" dirty="0"/>
          </a:p>
        </p:txBody>
      </p:sp>
    </p:spTree>
    <p:extLst>
      <p:ext uri="{BB962C8B-B14F-4D97-AF65-F5344CB8AC3E}">
        <p14:creationId xmlns:p14="http://schemas.microsoft.com/office/powerpoint/2010/main" val="105042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18</a:t>
            </a:fld>
            <a:endParaRPr lang="en-AU" dirty="0"/>
          </a:p>
        </p:txBody>
      </p:sp>
    </p:spTree>
    <p:extLst>
      <p:ext uri="{BB962C8B-B14F-4D97-AF65-F5344CB8AC3E}">
        <p14:creationId xmlns:p14="http://schemas.microsoft.com/office/powerpoint/2010/main" val="3017860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19</a:t>
            </a:fld>
            <a:endParaRPr lang="en-AU" dirty="0"/>
          </a:p>
        </p:txBody>
      </p:sp>
    </p:spTree>
    <p:extLst>
      <p:ext uri="{BB962C8B-B14F-4D97-AF65-F5344CB8AC3E}">
        <p14:creationId xmlns:p14="http://schemas.microsoft.com/office/powerpoint/2010/main" val="238172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20</a:t>
            </a:fld>
            <a:endParaRPr lang="en-AU" dirty="0"/>
          </a:p>
        </p:txBody>
      </p:sp>
    </p:spTree>
    <p:extLst>
      <p:ext uri="{BB962C8B-B14F-4D97-AF65-F5344CB8AC3E}">
        <p14:creationId xmlns:p14="http://schemas.microsoft.com/office/powerpoint/2010/main" val="14442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23</a:t>
            </a:fld>
            <a:endParaRPr lang="en-AU" dirty="0"/>
          </a:p>
        </p:txBody>
      </p:sp>
    </p:spTree>
    <p:extLst>
      <p:ext uri="{BB962C8B-B14F-4D97-AF65-F5344CB8AC3E}">
        <p14:creationId xmlns:p14="http://schemas.microsoft.com/office/powerpoint/2010/main" val="251465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24</a:t>
            </a:fld>
            <a:endParaRPr lang="en-AU" dirty="0"/>
          </a:p>
        </p:txBody>
      </p:sp>
    </p:spTree>
    <p:extLst>
      <p:ext uri="{BB962C8B-B14F-4D97-AF65-F5344CB8AC3E}">
        <p14:creationId xmlns:p14="http://schemas.microsoft.com/office/powerpoint/2010/main" val="387225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25</a:t>
            </a:fld>
            <a:endParaRPr lang="en-AU" dirty="0"/>
          </a:p>
        </p:txBody>
      </p:sp>
    </p:spTree>
    <p:extLst>
      <p:ext uri="{BB962C8B-B14F-4D97-AF65-F5344CB8AC3E}">
        <p14:creationId xmlns:p14="http://schemas.microsoft.com/office/powerpoint/2010/main" val="134736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26</a:t>
            </a:fld>
            <a:endParaRPr lang="en-AU" dirty="0"/>
          </a:p>
        </p:txBody>
      </p:sp>
    </p:spTree>
    <p:extLst>
      <p:ext uri="{BB962C8B-B14F-4D97-AF65-F5344CB8AC3E}">
        <p14:creationId xmlns:p14="http://schemas.microsoft.com/office/powerpoint/2010/main" val="1585169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27</a:t>
            </a:fld>
            <a:endParaRPr lang="en-AU" dirty="0"/>
          </a:p>
        </p:txBody>
      </p:sp>
    </p:spTree>
    <p:extLst>
      <p:ext uri="{BB962C8B-B14F-4D97-AF65-F5344CB8AC3E}">
        <p14:creationId xmlns:p14="http://schemas.microsoft.com/office/powerpoint/2010/main" val="1098606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28</a:t>
            </a:fld>
            <a:endParaRPr lang="en-AU" dirty="0"/>
          </a:p>
        </p:txBody>
      </p:sp>
    </p:spTree>
    <p:extLst>
      <p:ext uri="{BB962C8B-B14F-4D97-AF65-F5344CB8AC3E}">
        <p14:creationId xmlns:p14="http://schemas.microsoft.com/office/powerpoint/2010/main" val="2478500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29</a:t>
            </a:fld>
            <a:endParaRPr lang="en-AU" dirty="0"/>
          </a:p>
        </p:txBody>
      </p:sp>
    </p:spTree>
    <p:extLst>
      <p:ext uri="{BB962C8B-B14F-4D97-AF65-F5344CB8AC3E}">
        <p14:creationId xmlns:p14="http://schemas.microsoft.com/office/powerpoint/2010/main" val="88816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10</a:t>
            </a:fld>
            <a:endParaRPr lang="en-AU" dirty="0"/>
          </a:p>
        </p:txBody>
      </p:sp>
    </p:spTree>
    <p:extLst>
      <p:ext uri="{BB962C8B-B14F-4D97-AF65-F5344CB8AC3E}">
        <p14:creationId xmlns:p14="http://schemas.microsoft.com/office/powerpoint/2010/main" val="17701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30</a:t>
            </a:fld>
            <a:endParaRPr lang="en-AU" dirty="0"/>
          </a:p>
        </p:txBody>
      </p:sp>
    </p:spTree>
    <p:extLst>
      <p:ext uri="{BB962C8B-B14F-4D97-AF65-F5344CB8AC3E}">
        <p14:creationId xmlns:p14="http://schemas.microsoft.com/office/powerpoint/2010/main" val="2031867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31</a:t>
            </a:fld>
            <a:endParaRPr lang="en-AU" dirty="0"/>
          </a:p>
        </p:txBody>
      </p:sp>
    </p:spTree>
    <p:extLst>
      <p:ext uri="{BB962C8B-B14F-4D97-AF65-F5344CB8AC3E}">
        <p14:creationId xmlns:p14="http://schemas.microsoft.com/office/powerpoint/2010/main" val="1554445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32</a:t>
            </a:fld>
            <a:endParaRPr lang="en-AU" dirty="0"/>
          </a:p>
        </p:txBody>
      </p:sp>
    </p:spTree>
    <p:extLst>
      <p:ext uri="{BB962C8B-B14F-4D97-AF65-F5344CB8AC3E}">
        <p14:creationId xmlns:p14="http://schemas.microsoft.com/office/powerpoint/2010/main" val="932065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33</a:t>
            </a:fld>
            <a:endParaRPr lang="en-AU" dirty="0"/>
          </a:p>
        </p:txBody>
      </p:sp>
    </p:spTree>
    <p:extLst>
      <p:ext uri="{BB962C8B-B14F-4D97-AF65-F5344CB8AC3E}">
        <p14:creationId xmlns:p14="http://schemas.microsoft.com/office/powerpoint/2010/main" val="1546660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34</a:t>
            </a:fld>
            <a:endParaRPr lang="en-AU" dirty="0"/>
          </a:p>
        </p:txBody>
      </p:sp>
    </p:spTree>
    <p:extLst>
      <p:ext uri="{BB962C8B-B14F-4D97-AF65-F5344CB8AC3E}">
        <p14:creationId xmlns:p14="http://schemas.microsoft.com/office/powerpoint/2010/main" val="4247866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35</a:t>
            </a:fld>
            <a:endParaRPr lang="en-AU" dirty="0"/>
          </a:p>
        </p:txBody>
      </p:sp>
    </p:spTree>
    <p:extLst>
      <p:ext uri="{BB962C8B-B14F-4D97-AF65-F5344CB8AC3E}">
        <p14:creationId xmlns:p14="http://schemas.microsoft.com/office/powerpoint/2010/main" val="85369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36</a:t>
            </a:fld>
            <a:endParaRPr lang="en-AU" dirty="0"/>
          </a:p>
        </p:txBody>
      </p:sp>
    </p:spTree>
    <p:extLst>
      <p:ext uri="{BB962C8B-B14F-4D97-AF65-F5344CB8AC3E}">
        <p14:creationId xmlns:p14="http://schemas.microsoft.com/office/powerpoint/2010/main" val="870977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37</a:t>
            </a:fld>
            <a:endParaRPr lang="en-AU" dirty="0"/>
          </a:p>
        </p:txBody>
      </p:sp>
    </p:spTree>
    <p:extLst>
      <p:ext uri="{BB962C8B-B14F-4D97-AF65-F5344CB8AC3E}">
        <p14:creationId xmlns:p14="http://schemas.microsoft.com/office/powerpoint/2010/main" val="148760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3F9ED6A-7429-4A96-962C-5F2FDA244476}" type="slidenum">
              <a:rPr lang="en-AU" smtClean="0"/>
              <a:pPr>
                <a:defRPr/>
              </a:pPr>
              <a:t>38</a:t>
            </a:fld>
            <a:endParaRPr lang="en-AU" dirty="0"/>
          </a:p>
        </p:txBody>
      </p:sp>
    </p:spTree>
    <p:extLst>
      <p:ext uri="{BB962C8B-B14F-4D97-AF65-F5344CB8AC3E}">
        <p14:creationId xmlns:p14="http://schemas.microsoft.com/office/powerpoint/2010/main" val="2466043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3F9ED6A-7429-4A96-962C-5F2FDA244476}" type="slidenum">
              <a:rPr lang="en-AU" smtClean="0"/>
              <a:pPr>
                <a:defRPr/>
              </a:pPr>
              <a:t>41</a:t>
            </a:fld>
            <a:endParaRPr lang="en-AU" dirty="0"/>
          </a:p>
        </p:txBody>
      </p:sp>
    </p:spTree>
    <p:extLst>
      <p:ext uri="{BB962C8B-B14F-4D97-AF65-F5344CB8AC3E}">
        <p14:creationId xmlns:p14="http://schemas.microsoft.com/office/powerpoint/2010/main" val="251027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11</a:t>
            </a:fld>
            <a:endParaRPr lang="en-AU" dirty="0"/>
          </a:p>
        </p:txBody>
      </p:sp>
    </p:spTree>
    <p:extLst>
      <p:ext uri="{BB962C8B-B14F-4D97-AF65-F5344CB8AC3E}">
        <p14:creationId xmlns:p14="http://schemas.microsoft.com/office/powerpoint/2010/main" val="105611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12</a:t>
            </a:fld>
            <a:endParaRPr lang="en-AU" dirty="0"/>
          </a:p>
        </p:txBody>
      </p:sp>
    </p:spTree>
    <p:extLst>
      <p:ext uri="{BB962C8B-B14F-4D97-AF65-F5344CB8AC3E}">
        <p14:creationId xmlns:p14="http://schemas.microsoft.com/office/powerpoint/2010/main" val="211533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13</a:t>
            </a:fld>
            <a:endParaRPr lang="en-AU" dirty="0"/>
          </a:p>
        </p:txBody>
      </p:sp>
    </p:spTree>
    <p:extLst>
      <p:ext uri="{BB962C8B-B14F-4D97-AF65-F5344CB8AC3E}">
        <p14:creationId xmlns:p14="http://schemas.microsoft.com/office/powerpoint/2010/main" val="2144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14</a:t>
            </a:fld>
            <a:endParaRPr lang="en-AU" dirty="0"/>
          </a:p>
        </p:txBody>
      </p:sp>
    </p:spTree>
    <p:extLst>
      <p:ext uri="{BB962C8B-B14F-4D97-AF65-F5344CB8AC3E}">
        <p14:creationId xmlns:p14="http://schemas.microsoft.com/office/powerpoint/2010/main" val="329184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15</a:t>
            </a:fld>
            <a:endParaRPr lang="en-AU" dirty="0"/>
          </a:p>
        </p:txBody>
      </p:sp>
    </p:spTree>
    <p:extLst>
      <p:ext uri="{BB962C8B-B14F-4D97-AF65-F5344CB8AC3E}">
        <p14:creationId xmlns:p14="http://schemas.microsoft.com/office/powerpoint/2010/main" val="100412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16</a:t>
            </a:fld>
            <a:endParaRPr lang="en-AU" dirty="0"/>
          </a:p>
        </p:txBody>
      </p:sp>
    </p:spTree>
    <p:extLst>
      <p:ext uri="{BB962C8B-B14F-4D97-AF65-F5344CB8AC3E}">
        <p14:creationId xmlns:p14="http://schemas.microsoft.com/office/powerpoint/2010/main" val="3815472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0"/>
          </p:nvPr>
        </p:nvSpPr>
        <p:spPr/>
        <p:txBody>
          <a:bodyPr/>
          <a:lstStyle/>
          <a:p>
            <a:endParaRPr lang="en-AU" dirty="0"/>
          </a:p>
        </p:txBody>
      </p:sp>
      <p:sp>
        <p:nvSpPr>
          <p:cNvPr id="5" name="Slide Number Placeholder 4"/>
          <p:cNvSpPr>
            <a:spLocks noGrp="1"/>
          </p:cNvSpPr>
          <p:nvPr>
            <p:ph type="sldNum" sz="quarter" idx="11"/>
          </p:nvPr>
        </p:nvSpPr>
        <p:spPr/>
        <p:txBody>
          <a:bodyPr/>
          <a:lstStyle/>
          <a:p>
            <a:fld id="{5B9CFE92-BD0D-4AD1-9099-33F8449FD0E4}" type="slidenum">
              <a:rPr lang="en-AU" smtClean="0"/>
              <a:pPr/>
              <a:t>17</a:t>
            </a:fld>
            <a:endParaRPr lang="en-AU" dirty="0"/>
          </a:p>
        </p:txBody>
      </p:sp>
    </p:spTree>
    <p:extLst>
      <p:ext uri="{BB962C8B-B14F-4D97-AF65-F5344CB8AC3E}">
        <p14:creationId xmlns:p14="http://schemas.microsoft.com/office/powerpoint/2010/main" val="248796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9"/>
            <a:ext cx="8743950" cy="1470025"/>
          </a:xfrm>
        </p:spPr>
        <p:txBody>
          <a:bodyPr/>
          <a:lstStyle/>
          <a:p>
            <a:r>
              <a:rPr lang="en-US"/>
              <a:t>Click to edit Master title style</a:t>
            </a:r>
            <a:endParaRPr lang="en-AU"/>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Slide Number Placeholder 3"/>
          <p:cNvSpPr>
            <a:spLocks noGrp="1"/>
          </p:cNvSpPr>
          <p:nvPr>
            <p:ph type="sldNum" sz="quarter" idx="10"/>
          </p:nvPr>
        </p:nvSpPr>
        <p:spPr/>
        <p:txBody>
          <a:bodyPr/>
          <a:lstStyle>
            <a:lvl1pPr>
              <a:defRPr/>
            </a:lvl1pPr>
          </a:lstStyle>
          <a:p>
            <a:r>
              <a:rPr lang="en-AU" dirty="0"/>
              <a:t>SIT172 Programming for Engineers (2005)	Lecture 4, Page </a:t>
            </a:r>
            <a:fld id="{86A56226-4868-40AE-8335-88BADB5FF7B3}" type="slidenum">
              <a:rPr lang="en-AU"/>
              <a:pPr/>
              <a:t>‹#›</a:t>
            </a:fld>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r>
              <a:rPr lang="en-AU" dirty="0"/>
              <a:t>SIT172 Programming for Engineers (2005)	Lecture 4, Page </a:t>
            </a:r>
            <a:fld id="{E54F4F6D-FC15-47B6-8EC1-82C1ADD3F19E}" type="slidenum">
              <a:rPr lang="en-AU"/>
              <a:pPr/>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00963" y="228600"/>
            <a:ext cx="2071688" cy="60198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485900" y="228600"/>
            <a:ext cx="6062663"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r>
              <a:rPr lang="en-AU" dirty="0"/>
              <a:t>SIT172 Programming for Engineers (2005)	Lecture 4, Page </a:t>
            </a:r>
            <a:fld id="{7A4298B1-BE91-4684-B3C4-3EE450043D09}" type="slidenum">
              <a:rPr lang="en-AU"/>
              <a:pPr/>
              <a:t>‹#›</a:t>
            </a:fld>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0465" y="4956050"/>
            <a:ext cx="9105036" cy="916230"/>
          </a:xfrm>
          <a:effectLst/>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10516" y="5872280"/>
            <a:ext cx="9114986" cy="610820"/>
          </a:xfrm>
        </p:spPr>
        <p:txBody>
          <a:bodyPr>
            <a:normAutofit/>
          </a:bodyPr>
          <a:lstStyle>
            <a:lvl1pPr marL="0" indent="0" algn="l">
              <a:buNone/>
              <a:defRPr sz="280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96384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6879" y="985721"/>
            <a:ext cx="8933243" cy="763525"/>
          </a:xfrm>
        </p:spPr>
        <p:txBody>
          <a:bodyPr>
            <a:normAutofit/>
          </a:bodyPr>
          <a:lstStyle>
            <a:lvl1pPr algn="l">
              <a:defRPr sz="3600">
                <a:solidFill>
                  <a:srgbClr val="659200"/>
                </a:solidFill>
                <a:effectLst/>
              </a:defRPr>
            </a:lvl1pPr>
          </a:lstStyle>
          <a:p>
            <a:r>
              <a:rPr lang="en-US" dirty="0"/>
              <a:t>Click to edit Master title style</a:t>
            </a:r>
          </a:p>
        </p:txBody>
      </p:sp>
      <p:sp>
        <p:nvSpPr>
          <p:cNvPr id="3" name="Content Placeholder 2"/>
          <p:cNvSpPr>
            <a:spLocks noGrp="1"/>
          </p:cNvSpPr>
          <p:nvPr>
            <p:ph idx="1"/>
          </p:nvPr>
        </p:nvSpPr>
        <p:spPr>
          <a:xfrm>
            <a:off x="676879" y="1749245"/>
            <a:ext cx="8933244" cy="442844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593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55139" y="527605"/>
            <a:ext cx="7558898" cy="763525"/>
          </a:xfrm>
        </p:spPr>
        <p:txBody>
          <a:bodyPr>
            <a:normAutofit/>
          </a:bodyPr>
          <a:lstStyle>
            <a:lvl1pPr algn="l">
              <a:defRPr sz="3600">
                <a:solidFill>
                  <a:srgbClr val="65920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2051224" y="1443835"/>
            <a:ext cx="7558898" cy="473385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663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22616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833015"/>
            <a:ext cx="9258300" cy="584623"/>
          </a:xfrm>
        </p:spPr>
        <p:txBody>
          <a:bodyPr/>
          <a:lstStyle/>
          <a:p>
            <a:r>
              <a:rPr lang="en-US"/>
              <a:t>Click to edit Master title style</a:t>
            </a:r>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946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5086" y="985720"/>
            <a:ext cx="9258300" cy="722810"/>
          </a:xfrm>
        </p:spPr>
        <p:txBody>
          <a:bodyPr>
            <a:normAutofit/>
          </a:bodyPr>
          <a:lstStyle>
            <a:lvl1pPr algn="l">
              <a:defRPr sz="3600">
                <a:solidFill>
                  <a:srgbClr val="659200"/>
                </a:solidFill>
                <a:effectLst/>
              </a:defRPr>
            </a:lvl1pPr>
          </a:lstStyle>
          <a:p>
            <a:r>
              <a:rPr lang="en-US"/>
              <a:t>Click to edit Master title style</a:t>
            </a:r>
            <a:endParaRPr lang="en-US" dirty="0"/>
          </a:p>
        </p:txBody>
      </p:sp>
      <p:sp>
        <p:nvSpPr>
          <p:cNvPr id="3" name="Text Placeholder 2"/>
          <p:cNvSpPr>
            <a:spLocks noGrp="1"/>
          </p:cNvSpPr>
          <p:nvPr>
            <p:ph type="body" idx="1"/>
          </p:nvPr>
        </p:nvSpPr>
        <p:spPr>
          <a:xfrm>
            <a:off x="505086" y="1780720"/>
            <a:ext cx="4638414" cy="571629"/>
          </a:xfrm>
        </p:spPr>
        <p:txBody>
          <a:bodyPr anchor="b"/>
          <a:lstStyle>
            <a:lvl1pPr marL="0" indent="0" algn="ctr">
              <a:buNone/>
              <a:defRPr sz="2400" b="1">
                <a:solidFill>
                  <a:srgbClr val="659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5086" y="2391540"/>
            <a:ext cx="4638414"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3501" y="1780720"/>
            <a:ext cx="4619887" cy="571630"/>
          </a:xfrm>
        </p:spPr>
        <p:txBody>
          <a:bodyPr anchor="b"/>
          <a:lstStyle>
            <a:lvl1pPr marL="0" indent="0" algn="ctr">
              <a:buNone/>
              <a:defRPr sz="2400" b="1">
                <a:solidFill>
                  <a:srgbClr val="659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391541"/>
            <a:ext cx="4619887"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7996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9819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p:cNvSpPr>
            <a:spLocks noGrp="1"/>
          </p:cNvSpPr>
          <p:nvPr>
            <p:ph type="sldNum" sz="quarter" idx="10"/>
          </p:nvPr>
        </p:nvSpPr>
        <p:spPr/>
        <p:txBody>
          <a:bodyPr/>
          <a:lstStyle>
            <a:lvl1pPr>
              <a:defRPr/>
            </a:lvl1pPr>
          </a:lstStyle>
          <a:p>
            <a:r>
              <a:rPr lang="en-AU" dirty="0"/>
              <a:t>SIT172 Programming for Engineers (2005)	Lecture 4, Page </a:t>
            </a:r>
            <a:fld id="{714A7D13-DA09-415E-9530-06F75B16A7D6}" type="slidenum">
              <a:rPr lang="en-AU"/>
              <a:pPr/>
              <a:t>‹#›</a:t>
            </a:fld>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721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4478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6067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591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4"/>
            <a:ext cx="874395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AU" dirty="0"/>
              <a:t>SIT172 Programming for Engineers (2005)	Lecture 4, Page </a:t>
            </a:r>
            <a:fld id="{4CC974D3-53CB-4D8C-AED3-12D75DCCF8CC}" type="slidenum">
              <a:rPr lang="en-AU"/>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485902" y="1295400"/>
            <a:ext cx="40671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705478" y="1295400"/>
            <a:ext cx="406717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p:cNvSpPr>
            <a:spLocks noGrp="1"/>
          </p:cNvSpPr>
          <p:nvPr>
            <p:ph type="sldNum" sz="quarter" idx="10"/>
          </p:nvPr>
        </p:nvSpPr>
        <p:spPr/>
        <p:txBody>
          <a:bodyPr/>
          <a:lstStyle>
            <a:lvl1pPr>
              <a:defRPr/>
            </a:lvl1pPr>
          </a:lstStyle>
          <a:p>
            <a:r>
              <a:rPr lang="en-AU" dirty="0"/>
              <a:t>SIT172 Programming for Engineers (2005)	Lecture 4, Page </a:t>
            </a:r>
            <a:fld id="{165EF9DE-15CD-4A73-B4F7-23AC47FBEAC8}" type="slidenum">
              <a:rPr lang="en-AU"/>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350" y="1535113"/>
            <a:ext cx="45450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6"/>
          <p:cNvSpPr>
            <a:spLocks noGrp="1"/>
          </p:cNvSpPr>
          <p:nvPr>
            <p:ph type="sldNum" sz="quarter" idx="10"/>
          </p:nvPr>
        </p:nvSpPr>
        <p:spPr/>
        <p:txBody>
          <a:bodyPr/>
          <a:lstStyle>
            <a:lvl1pPr>
              <a:defRPr/>
            </a:lvl1pPr>
          </a:lstStyle>
          <a:p>
            <a:r>
              <a:rPr lang="en-AU" dirty="0"/>
              <a:t>SIT172 Programming for Engineers (2005)	Lecture 4, Page </a:t>
            </a:r>
            <a:fld id="{33F50FD5-7D52-42EB-BDC8-C9EC3CCC6D63}" type="slidenum">
              <a:rPr lang="en-AU"/>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lvl1pPr>
          </a:lstStyle>
          <a:p>
            <a:r>
              <a:rPr lang="en-AU" dirty="0"/>
              <a:t>SIT172 Programming for Engineers (2005)	Lecture 4, Page </a:t>
            </a:r>
            <a:fld id="{8B771898-7976-48C9-92A7-62935B5A0F83}" type="slidenum">
              <a:rPr lang="en-AU"/>
              <a:pPr/>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AU" dirty="0"/>
              <a:t>SIT172 Programming for Engineers (2005)	Lecture 4, Page </a:t>
            </a:r>
            <a:fld id="{0CF4429A-34CF-451D-9A05-8291582673BA}" type="slidenum">
              <a:rPr lang="en-AU"/>
              <a:pPr/>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2" y="273050"/>
            <a:ext cx="3384550"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022725" y="273054"/>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352" y="1435103"/>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AU" dirty="0"/>
              <a:t>SIT172 Programming for Engineers (2005)	Lecture 4, Page </a:t>
            </a:r>
            <a:fld id="{2224C666-DF94-4A66-B382-10253D31873C}" type="slidenum">
              <a:rPr lang="en-AU"/>
              <a:pPr/>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AU" dirty="0"/>
              <a:t>SIT172 Programming for Engineers (2005)	Lecture 4, Page </a:t>
            </a:r>
            <a:fld id="{0109776E-F618-4F2A-8C1B-A082FBC43236}" type="slidenum">
              <a:rPr lang="en-AU"/>
              <a:pPr/>
              <a:t>‹#›</a:t>
            </a:fld>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9" name="Picture 7"/>
          <p:cNvPicPr>
            <a:picLocks noChangeAspect="1" noChangeArrowheads="1"/>
          </p:cNvPicPr>
          <p:nvPr userDrawn="1"/>
        </p:nvPicPr>
        <p:blipFill>
          <a:blip r:embed="rId13" cstate="print"/>
          <a:srcRect/>
          <a:stretch>
            <a:fillRect/>
          </a:stretch>
        </p:blipFill>
        <p:spPr bwMode="auto">
          <a:xfrm>
            <a:off x="0" y="-152400"/>
            <a:ext cx="10287000" cy="7010400"/>
          </a:xfrm>
          <a:prstGeom prst="rect">
            <a:avLst/>
          </a:prstGeom>
          <a:noFill/>
        </p:spPr>
      </p:pic>
      <p:sp>
        <p:nvSpPr>
          <p:cNvPr id="8200" name="Rectangle 8"/>
          <p:cNvSpPr>
            <a:spLocks noChangeArrowheads="1"/>
          </p:cNvSpPr>
          <p:nvPr userDrawn="1"/>
        </p:nvSpPr>
        <p:spPr bwMode="auto">
          <a:xfrm>
            <a:off x="0" y="1143000"/>
            <a:ext cx="10287000" cy="5257800"/>
          </a:xfrm>
          <a:prstGeom prst="rect">
            <a:avLst/>
          </a:prstGeom>
          <a:solidFill>
            <a:schemeClr val="bg1"/>
          </a:solidFill>
          <a:ln w="9525">
            <a:noFill/>
            <a:miter lim="800000"/>
            <a:headEnd/>
            <a:tailEnd/>
          </a:ln>
          <a:effectLst/>
        </p:spPr>
        <p:txBody>
          <a:bodyPr wrap="none" anchor="ctr"/>
          <a:lstStyle/>
          <a:p>
            <a:endParaRPr lang="en-AU" dirty="0"/>
          </a:p>
        </p:txBody>
      </p:sp>
      <p:pic>
        <p:nvPicPr>
          <p:cNvPr id="8201" name="Picture 9"/>
          <p:cNvPicPr>
            <a:picLocks noChangeAspect="1" noChangeArrowheads="1"/>
          </p:cNvPicPr>
          <p:nvPr userDrawn="1"/>
        </p:nvPicPr>
        <p:blipFill>
          <a:blip r:embed="rId14" cstate="print"/>
          <a:srcRect/>
          <a:stretch>
            <a:fillRect/>
          </a:stretch>
        </p:blipFill>
        <p:spPr bwMode="auto">
          <a:xfrm>
            <a:off x="381002" y="2362204"/>
            <a:ext cx="733425" cy="733425"/>
          </a:xfrm>
          <a:prstGeom prst="rect">
            <a:avLst/>
          </a:prstGeom>
          <a:noFill/>
        </p:spPr>
      </p:pic>
      <p:pic>
        <p:nvPicPr>
          <p:cNvPr id="8202" name="Picture 10"/>
          <p:cNvPicPr>
            <a:picLocks noChangeAspect="1" noChangeArrowheads="1"/>
          </p:cNvPicPr>
          <p:nvPr userDrawn="1"/>
        </p:nvPicPr>
        <p:blipFill>
          <a:blip r:embed="rId15" cstate="print"/>
          <a:srcRect/>
          <a:stretch>
            <a:fillRect/>
          </a:stretch>
        </p:blipFill>
        <p:spPr bwMode="auto">
          <a:xfrm>
            <a:off x="8077201" y="6505579"/>
            <a:ext cx="2019300" cy="277813"/>
          </a:xfrm>
          <a:prstGeom prst="rect">
            <a:avLst/>
          </a:prstGeom>
          <a:noFill/>
          <a:ln w="9525">
            <a:noFill/>
            <a:miter lim="800000"/>
            <a:headEnd/>
            <a:tailEnd/>
          </a:ln>
        </p:spPr>
      </p:pic>
      <p:sp>
        <p:nvSpPr>
          <p:cNvPr id="8194" name="Rectangle 2"/>
          <p:cNvSpPr>
            <a:spLocks noGrp="1" noChangeArrowheads="1"/>
          </p:cNvSpPr>
          <p:nvPr>
            <p:ph type="title"/>
          </p:nvPr>
        </p:nvSpPr>
        <p:spPr bwMode="auto">
          <a:xfrm>
            <a:off x="1485900" y="228600"/>
            <a:ext cx="828675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a:t>Click to edit Master title style</a:t>
            </a:r>
          </a:p>
        </p:txBody>
      </p:sp>
      <p:sp>
        <p:nvSpPr>
          <p:cNvPr id="8195" name="Rectangle 3"/>
          <p:cNvSpPr>
            <a:spLocks noGrp="1" noChangeArrowheads="1"/>
          </p:cNvSpPr>
          <p:nvPr>
            <p:ph type="body" idx="1"/>
          </p:nvPr>
        </p:nvSpPr>
        <p:spPr bwMode="auto">
          <a:xfrm>
            <a:off x="1485900" y="1295400"/>
            <a:ext cx="828675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8198" name="Rectangle 6"/>
          <p:cNvSpPr>
            <a:spLocks noGrp="1" noChangeArrowheads="1"/>
          </p:cNvSpPr>
          <p:nvPr>
            <p:ph type="sldNum" sz="quarter" idx="4"/>
          </p:nvPr>
        </p:nvSpPr>
        <p:spPr bwMode="auto">
          <a:xfrm>
            <a:off x="1485902" y="6477000"/>
            <a:ext cx="6096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tabLst>
                <a:tab pos="5207000" algn="r"/>
              </a:tabLst>
              <a:defRPr sz="1400" b="1">
                <a:latin typeface="+mn-lt"/>
              </a:defRPr>
            </a:lvl1pPr>
          </a:lstStyle>
          <a:p>
            <a:r>
              <a:rPr lang="en-AU" dirty="0"/>
              <a:t>SIT172 Programming for Engineers (2005)	Lecture 4, Page </a:t>
            </a:r>
            <a:fld id="{AAC6B112-AE25-4431-9FD0-CFCB191A4CCE}" type="slidenum">
              <a:rPr lang="en-AU"/>
              <a:pPr/>
              <a:t>‹#›</a:t>
            </a:fld>
            <a:endParaRPr lang="en-AU"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Narrow" pitchFamily="34" charset="0"/>
        </a:defRPr>
      </a:lvl2pPr>
      <a:lvl3pPr algn="l" rtl="0" fontAlgn="base">
        <a:spcBef>
          <a:spcPct val="0"/>
        </a:spcBef>
        <a:spcAft>
          <a:spcPct val="0"/>
        </a:spcAft>
        <a:defRPr sz="4400">
          <a:solidFill>
            <a:schemeClr val="tx2"/>
          </a:solidFill>
          <a:latin typeface="Arial Narrow" pitchFamily="34" charset="0"/>
        </a:defRPr>
      </a:lvl3pPr>
      <a:lvl4pPr algn="l" rtl="0" fontAlgn="base">
        <a:spcBef>
          <a:spcPct val="0"/>
        </a:spcBef>
        <a:spcAft>
          <a:spcPct val="0"/>
        </a:spcAft>
        <a:defRPr sz="4400">
          <a:solidFill>
            <a:schemeClr val="tx2"/>
          </a:solidFill>
          <a:latin typeface="Arial Narrow" pitchFamily="34" charset="0"/>
        </a:defRPr>
      </a:lvl4pPr>
      <a:lvl5pPr algn="l" rtl="0" fontAlgn="base">
        <a:spcBef>
          <a:spcPct val="0"/>
        </a:spcBef>
        <a:spcAft>
          <a:spcPct val="0"/>
        </a:spcAft>
        <a:defRPr sz="4400">
          <a:solidFill>
            <a:schemeClr val="tx2"/>
          </a:solidFill>
          <a:latin typeface="Arial Narrow" pitchFamily="34" charset="0"/>
        </a:defRPr>
      </a:lvl5pPr>
      <a:lvl6pPr marL="457200" algn="l" rtl="0" fontAlgn="base">
        <a:spcBef>
          <a:spcPct val="0"/>
        </a:spcBef>
        <a:spcAft>
          <a:spcPct val="0"/>
        </a:spcAft>
        <a:defRPr sz="4400">
          <a:solidFill>
            <a:schemeClr val="tx2"/>
          </a:solidFill>
          <a:latin typeface="Arial Narrow" pitchFamily="34" charset="0"/>
        </a:defRPr>
      </a:lvl6pPr>
      <a:lvl7pPr marL="914400" algn="l" rtl="0" fontAlgn="base">
        <a:spcBef>
          <a:spcPct val="0"/>
        </a:spcBef>
        <a:spcAft>
          <a:spcPct val="0"/>
        </a:spcAft>
        <a:defRPr sz="4400">
          <a:solidFill>
            <a:schemeClr val="tx2"/>
          </a:solidFill>
          <a:latin typeface="Arial Narrow" pitchFamily="34" charset="0"/>
        </a:defRPr>
      </a:lvl7pPr>
      <a:lvl8pPr marL="1371600" algn="l" rtl="0" fontAlgn="base">
        <a:spcBef>
          <a:spcPct val="0"/>
        </a:spcBef>
        <a:spcAft>
          <a:spcPct val="0"/>
        </a:spcAft>
        <a:defRPr sz="4400">
          <a:solidFill>
            <a:schemeClr val="tx2"/>
          </a:solidFill>
          <a:latin typeface="Arial Narrow" pitchFamily="34" charset="0"/>
        </a:defRPr>
      </a:lvl8pPr>
      <a:lvl9pPr marL="1828800" algn="l" rtl="0" fontAlgn="base">
        <a:spcBef>
          <a:spcPct val="0"/>
        </a:spcBef>
        <a:spcAft>
          <a:spcPct val="0"/>
        </a:spcAft>
        <a:defRPr sz="4400">
          <a:solidFill>
            <a:schemeClr val="tx2"/>
          </a:solidFill>
          <a:latin typeface="Arial Narrow"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14350" y="1600201"/>
            <a:ext cx="92583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07790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ctr" defTabSz="914400" rtl="0" eaLnBrk="1" latinLnBrk="0" hangingPunct="1">
        <a:spcBef>
          <a:spcPct val="0"/>
        </a:spcBef>
        <a:buNone/>
        <a:defRPr lang="en-US" sz="3600" kern="1200" dirty="0">
          <a:solidFill>
            <a:srgbClr val="659200"/>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4.xml"/><Relationship Id="rId1" Type="http://schemas.openxmlformats.org/officeDocument/2006/relationships/video" Target="https://www.youtube.com/embed/m2Ux2PnJe6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8335" y="1"/>
            <a:ext cx="5182820" cy="1068935"/>
          </a:xfrm>
        </p:spPr>
        <p:txBody>
          <a:bodyPr>
            <a:noAutofit/>
          </a:bodyPr>
          <a:lstStyle/>
          <a:p>
            <a:br>
              <a:rPr lang="en-US" sz="3200" dirty="0"/>
            </a:br>
            <a:r>
              <a:rPr lang="en-US" sz="3200" dirty="0"/>
              <a:t>SIT105 - Critical Thinking and Problem Solving for IT</a:t>
            </a:r>
            <a:br>
              <a:rPr lang="en-US" sz="3200" dirty="0"/>
            </a:br>
            <a:r>
              <a:rPr lang="en-US" sz="3200" u="sng" dirty="0">
                <a:solidFill>
                  <a:srgbClr val="FFFF00"/>
                </a:solidFill>
              </a:rPr>
              <a:t>Class 07</a:t>
            </a:r>
            <a:endParaRPr lang="en-US" sz="3200" u="sng" dirty="0">
              <a:solidFill>
                <a:srgbClr val="FFFF00"/>
              </a:solidFill>
              <a:effectLst>
                <a:outerShdw blurRad="50800" dist="38100" dir="2700000" algn="tl" rotWithShape="0">
                  <a:prstClr val="black">
                    <a:alpha val="65000"/>
                  </a:prstClr>
                </a:outerShdw>
              </a:effectLst>
            </a:endParaRPr>
          </a:p>
        </p:txBody>
      </p:sp>
      <p:sp>
        <p:nvSpPr>
          <p:cNvPr id="3" name="Subtitle 2"/>
          <p:cNvSpPr>
            <a:spLocks noGrp="1"/>
          </p:cNvSpPr>
          <p:nvPr>
            <p:ph type="subTitle" idx="1"/>
          </p:nvPr>
        </p:nvSpPr>
        <p:spPr>
          <a:xfrm>
            <a:off x="5295900" y="5334000"/>
            <a:ext cx="4967335" cy="610820"/>
          </a:xfrm>
        </p:spPr>
        <p:txBody>
          <a:bodyPr>
            <a:noAutofit/>
          </a:bodyPr>
          <a:lstStyle/>
          <a:p>
            <a:r>
              <a:rPr lang="en-US" dirty="0">
                <a:solidFill>
                  <a:schemeClr val="bg1"/>
                </a:solidFill>
                <a:effectLst>
                  <a:outerShdw blurRad="50800" dist="38100" dir="2700000" algn="tl" rotWithShape="0">
                    <a:prstClr val="black">
                      <a:alpha val="60000"/>
                    </a:prstClr>
                  </a:outerShdw>
                </a:effectLst>
                <a:latin typeface="+mj-lt"/>
                <a:ea typeface="+mj-ea"/>
                <a:cs typeface="+mj-cs"/>
              </a:rPr>
              <a:t>Dr. Frank Jiang</a:t>
            </a:r>
          </a:p>
          <a:p>
            <a:r>
              <a:rPr lang="en-US" dirty="0">
                <a:solidFill>
                  <a:schemeClr val="bg1"/>
                </a:solidFill>
                <a:effectLst>
                  <a:outerShdw blurRad="50800" dist="38100" dir="2700000" algn="tl" rotWithShape="0">
                    <a:prstClr val="black">
                      <a:alpha val="60000"/>
                    </a:prstClr>
                  </a:outerShdw>
                </a:effectLst>
                <a:latin typeface="+mj-lt"/>
                <a:ea typeface="+mj-ea"/>
                <a:cs typeface="+mj-cs"/>
              </a:rPr>
              <a:t>Frank.Jiang@deakin.edu.au</a:t>
            </a:r>
          </a:p>
        </p:txBody>
      </p:sp>
      <p:sp>
        <p:nvSpPr>
          <p:cNvPr id="4" name="Rectangle 3"/>
          <p:cNvSpPr/>
          <p:nvPr/>
        </p:nvSpPr>
        <p:spPr>
          <a:xfrm>
            <a:off x="0" y="5223911"/>
            <a:ext cx="4838700" cy="1200329"/>
          </a:xfrm>
          <a:prstGeom prst="rect">
            <a:avLst/>
          </a:prstGeom>
        </p:spPr>
        <p:txBody>
          <a:bodyPr wrap="square">
            <a:spAutoFit/>
          </a:bodyPr>
          <a:lstStyle/>
          <a:p>
            <a:pPr>
              <a:buNone/>
            </a:pPr>
            <a:r>
              <a:rPr lang="en-US" b="1" dirty="0">
                <a:solidFill>
                  <a:srgbClr val="FFFF00"/>
                </a:solidFill>
              </a:rPr>
              <a:t>Part 1 </a:t>
            </a:r>
            <a:r>
              <a:rPr lang="en-US" dirty="0">
                <a:solidFill>
                  <a:srgbClr val="FFFF00"/>
                </a:solidFill>
              </a:rPr>
              <a:t>– Building and Checking Algorithms</a:t>
            </a:r>
            <a:endParaRPr lang="en-US" b="1" dirty="0">
              <a:solidFill>
                <a:srgbClr val="FFFF00"/>
              </a:solidFill>
            </a:endParaRPr>
          </a:p>
          <a:p>
            <a:pPr>
              <a:buNone/>
            </a:pPr>
            <a:r>
              <a:rPr lang="en-US" b="1" dirty="0">
                <a:solidFill>
                  <a:srgbClr val="FFFF00"/>
                </a:solidFill>
              </a:rPr>
              <a:t>Part 2 </a:t>
            </a:r>
            <a:r>
              <a:rPr lang="en-US" dirty="0">
                <a:solidFill>
                  <a:srgbClr val="FFFF00"/>
                </a:solidFill>
              </a:rPr>
              <a:t>– </a:t>
            </a:r>
            <a:r>
              <a:rPr lang="en-GB" dirty="0">
                <a:solidFill>
                  <a:srgbClr val="FFFF00"/>
                </a:solidFill>
              </a:rPr>
              <a:t>Selection Statements</a:t>
            </a:r>
            <a:endParaRPr lang="en-US" dirty="0">
              <a:solidFill>
                <a:srgbClr val="FFFF00"/>
              </a:solidFill>
            </a:endParaRPr>
          </a:p>
        </p:txBody>
      </p:sp>
    </p:spTree>
    <p:extLst>
      <p:ext uri="{BB962C8B-B14F-4D97-AF65-F5344CB8AC3E}">
        <p14:creationId xmlns:p14="http://schemas.microsoft.com/office/powerpoint/2010/main" val="145149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581025" y="1143000"/>
            <a:ext cx="8801100" cy="838200"/>
          </a:xfrm>
          <a:noFill/>
          <a:ln/>
        </p:spPr>
        <p:txBody>
          <a:bodyPr/>
          <a:lstStyle/>
          <a:p>
            <a:r>
              <a:rPr lang="en-GB" dirty="0">
                <a:latin typeface="Arial Narrow" pitchFamily="34" charset="0"/>
              </a:rPr>
              <a:t>Defining Diagram (example - inputs)</a:t>
            </a:r>
            <a:endParaRPr lang="en-AU" dirty="0">
              <a:latin typeface="Arial Narrow" pitchFamily="34" charset="0"/>
            </a:endParaRPr>
          </a:p>
        </p:txBody>
      </p:sp>
      <p:sp>
        <p:nvSpPr>
          <p:cNvPr id="12" name="Rectangle 3"/>
          <p:cNvSpPr>
            <a:spLocks noGrp="1" noChangeArrowheads="1"/>
          </p:cNvSpPr>
          <p:nvPr>
            <p:ph idx="1"/>
          </p:nvPr>
        </p:nvSpPr>
        <p:spPr>
          <a:xfrm>
            <a:off x="723900" y="1905000"/>
            <a:ext cx="8143875" cy="5181600"/>
          </a:xfrm>
          <a:noFill/>
          <a:ln/>
        </p:spPr>
        <p:txBody>
          <a:bodyPr/>
          <a:lstStyle/>
          <a:p>
            <a:pPr marL="609600" indent="-609600" algn="just">
              <a:spcBef>
                <a:spcPts val="1300"/>
              </a:spcBef>
              <a:buFontTx/>
              <a:buNone/>
            </a:pPr>
            <a:r>
              <a:rPr lang="en-GB" u="sng" dirty="0"/>
              <a:t>Problem statement</a:t>
            </a:r>
          </a:p>
          <a:p>
            <a:pPr marL="609600" indent="-609600" algn="just">
              <a:spcBef>
                <a:spcPts val="1300"/>
              </a:spcBef>
              <a:buFontTx/>
              <a:buNone/>
            </a:pPr>
            <a:r>
              <a:rPr lang="en-GB" dirty="0"/>
              <a:t>	A program is required to </a:t>
            </a:r>
            <a:r>
              <a:rPr lang="en-GB" u="sng" dirty="0"/>
              <a:t>read</a:t>
            </a:r>
            <a:r>
              <a:rPr lang="en-GB" dirty="0"/>
              <a:t> three numbers, </a:t>
            </a:r>
          </a:p>
          <a:p>
            <a:pPr marL="609600" indent="-609600" algn="just">
              <a:spcBef>
                <a:spcPts val="1300"/>
              </a:spcBef>
              <a:buFontTx/>
              <a:buNone/>
            </a:pPr>
            <a:r>
              <a:rPr lang="en-GB" dirty="0"/>
              <a:t>	add them together, and print their total.</a:t>
            </a:r>
          </a:p>
          <a:p>
            <a:pPr marL="609600" indent="-609600" algn="just">
              <a:spcBef>
                <a:spcPts val="1300"/>
              </a:spcBef>
              <a:buFontTx/>
              <a:buNone/>
            </a:pPr>
            <a:r>
              <a:rPr lang="en-GB" u="sng" dirty="0"/>
              <a:t>Defining Diagram</a:t>
            </a:r>
            <a:endParaRPr lang="en-GB" sz="1200" dirty="0"/>
          </a:p>
          <a:p>
            <a:pPr marL="609600" indent="-609600">
              <a:buFontTx/>
              <a:buNone/>
            </a:pPr>
            <a:r>
              <a:rPr lang="en-GB" dirty="0"/>
              <a:t>	Inputs		Processing			Outputs</a:t>
            </a:r>
          </a:p>
          <a:p>
            <a:pPr marL="609600" indent="-609600">
              <a:buFontTx/>
              <a:buNone/>
            </a:pPr>
            <a:endParaRPr lang="en-GB" dirty="0"/>
          </a:p>
        </p:txBody>
      </p:sp>
      <p:sp>
        <p:nvSpPr>
          <p:cNvPr id="13" name="Line 4"/>
          <p:cNvSpPr>
            <a:spLocks noChangeShapeType="1"/>
          </p:cNvSpPr>
          <p:nvPr/>
        </p:nvSpPr>
        <p:spPr bwMode="auto">
          <a:xfrm>
            <a:off x="1114425" y="5029199"/>
            <a:ext cx="7467600" cy="0"/>
          </a:xfrm>
          <a:prstGeom prst="line">
            <a:avLst/>
          </a:prstGeom>
          <a:noFill/>
          <a:ln w="9525">
            <a:solidFill>
              <a:schemeClr val="tx1"/>
            </a:solidFill>
            <a:round/>
            <a:headEnd/>
            <a:tailEnd/>
          </a:ln>
          <a:effectLst/>
        </p:spPr>
        <p:txBody>
          <a:bodyPr/>
          <a:lstStyle/>
          <a:p>
            <a:endParaRPr lang="en-AU" dirty="0"/>
          </a:p>
        </p:txBody>
      </p:sp>
      <p:sp>
        <p:nvSpPr>
          <p:cNvPr id="14" name="Line 5"/>
          <p:cNvSpPr>
            <a:spLocks noChangeShapeType="1"/>
          </p:cNvSpPr>
          <p:nvPr/>
        </p:nvSpPr>
        <p:spPr bwMode="auto">
          <a:xfrm>
            <a:off x="3171825" y="4571999"/>
            <a:ext cx="0" cy="2438400"/>
          </a:xfrm>
          <a:prstGeom prst="line">
            <a:avLst/>
          </a:prstGeom>
          <a:noFill/>
          <a:ln w="9525">
            <a:solidFill>
              <a:schemeClr val="tx1"/>
            </a:solidFill>
            <a:round/>
            <a:headEnd/>
            <a:tailEnd/>
          </a:ln>
          <a:effectLst/>
        </p:spPr>
        <p:txBody>
          <a:bodyPr/>
          <a:lstStyle/>
          <a:p>
            <a:endParaRPr lang="en-AU" dirty="0"/>
          </a:p>
        </p:txBody>
      </p:sp>
      <p:sp>
        <p:nvSpPr>
          <p:cNvPr id="15" name="Line 6"/>
          <p:cNvSpPr>
            <a:spLocks noChangeShapeType="1"/>
          </p:cNvSpPr>
          <p:nvPr/>
        </p:nvSpPr>
        <p:spPr bwMode="auto">
          <a:xfrm>
            <a:off x="6677025" y="4495799"/>
            <a:ext cx="0" cy="2438400"/>
          </a:xfrm>
          <a:prstGeom prst="line">
            <a:avLst/>
          </a:prstGeom>
          <a:noFill/>
          <a:ln w="9525">
            <a:solidFill>
              <a:schemeClr val="tx1"/>
            </a:solidFill>
            <a:round/>
            <a:headEnd/>
            <a:tailEnd/>
          </a:ln>
          <a:effectLst/>
        </p:spPr>
        <p:txBody>
          <a:bodyPr/>
          <a:lstStyle/>
          <a:p>
            <a:endParaRPr lang="en-AU" dirty="0"/>
          </a:p>
        </p:txBody>
      </p:sp>
      <p:sp>
        <p:nvSpPr>
          <p:cNvPr id="18" name="Rectangle 17"/>
          <p:cNvSpPr/>
          <p:nvPr/>
        </p:nvSpPr>
        <p:spPr>
          <a:xfrm>
            <a:off x="5524500" y="1315423"/>
            <a:ext cx="1295400"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TextBox 18"/>
          <p:cNvSpPr txBox="1"/>
          <p:nvPr/>
        </p:nvSpPr>
        <p:spPr>
          <a:xfrm>
            <a:off x="1114425" y="5142637"/>
            <a:ext cx="1776448" cy="584775"/>
          </a:xfrm>
          <a:prstGeom prst="rect">
            <a:avLst/>
          </a:prstGeom>
          <a:noFill/>
        </p:spPr>
        <p:txBody>
          <a:bodyPr wrap="none" rtlCol="0">
            <a:spAutoFit/>
          </a:bodyPr>
          <a:lstStyle/>
          <a:p>
            <a:pPr marL="609600" indent="-609600" eaLnBrk="1" hangingPunct="1">
              <a:spcBef>
                <a:spcPct val="20000"/>
              </a:spcBef>
            </a:pPr>
            <a:r>
              <a:rPr lang="en-AU" sz="3200" dirty="0">
                <a:solidFill>
                  <a:schemeClr val="tx2"/>
                </a:solidFill>
                <a:latin typeface="+mn-lt"/>
              </a:rPr>
              <a:t>3 numbers</a:t>
            </a:r>
          </a:p>
        </p:txBody>
      </p:sp>
      <p:sp>
        <p:nvSpPr>
          <p:cNvPr id="20" name="Rectangle 19"/>
          <p:cNvSpPr/>
          <p:nvPr/>
        </p:nvSpPr>
        <p:spPr>
          <a:xfrm>
            <a:off x="5715000" y="2487559"/>
            <a:ext cx="2209800"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Rectangle 20"/>
          <p:cNvSpPr/>
          <p:nvPr/>
        </p:nvSpPr>
        <p:spPr>
          <a:xfrm>
            <a:off x="1253000" y="4285819"/>
            <a:ext cx="1295400"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52441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57225" y="1066800"/>
            <a:ext cx="8801100" cy="838200"/>
          </a:xfrm>
          <a:noFill/>
          <a:ln/>
        </p:spPr>
        <p:txBody>
          <a:bodyPr/>
          <a:lstStyle/>
          <a:p>
            <a:r>
              <a:rPr lang="en-GB" dirty="0">
                <a:latin typeface="Arial Narrow" pitchFamily="34" charset="0"/>
              </a:rPr>
              <a:t>Defining Diagram (example - processing)</a:t>
            </a:r>
            <a:endParaRPr lang="en-AU" dirty="0">
              <a:latin typeface="Arial Narrow" pitchFamily="34" charset="0"/>
            </a:endParaRPr>
          </a:p>
        </p:txBody>
      </p:sp>
      <p:sp>
        <p:nvSpPr>
          <p:cNvPr id="3" name="Rectangle 3"/>
          <p:cNvSpPr>
            <a:spLocks noGrp="1" noChangeArrowheads="1"/>
          </p:cNvSpPr>
          <p:nvPr>
            <p:ph idx="1"/>
          </p:nvPr>
        </p:nvSpPr>
        <p:spPr>
          <a:xfrm>
            <a:off x="800100" y="1828800"/>
            <a:ext cx="8143875" cy="5181600"/>
          </a:xfrm>
          <a:noFill/>
          <a:ln/>
        </p:spPr>
        <p:txBody>
          <a:bodyPr/>
          <a:lstStyle/>
          <a:p>
            <a:pPr marL="609600" indent="-609600" algn="just">
              <a:spcBef>
                <a:spcPts val="1300"/>
              </a:spcBef>
              <a:buFontTx/>
              <a:buNone/>
            </a:pPr>
            <a:r>
              <a:rPr lang="en-GB" u="sng" dirty="0"/>
              <a:t>Problem statement</a:t>
            </a:r>
          </a:p>
          <a:p>
            <a:pPr marL="609600" indent="-609600" algn="just">
              <a:spcBef>
                <a:spcPts val="1300"/>
              </a:spcBef>
              <a:buFontTx/>
              <a:buNone/>
            </a:pPr>
            <a:r>
              <a:rPr lang="en-GB" dirty="0"/>
              <a:t>	A program is required to read three numbers, </a:t>
            </a:r>
          </a:p>
          <a:p>
            <a:pPr marL="609600" indent="-609600" algn="just">
              <a:spcBef>
                <a:spcPts val="1300"/>
              </a:spcBef>
              <a:buFontTx/>
              <a:buNone/>
            </a:pPr>
            <a:r>
              <a:rPr lang="en-GB" dirty="0"/>
              <a:t>	add them together, and print their total.</a:t>
            </a:r>
          </a:p>
          <a:p>
            <a:pPr marL="609600" indent="-609600" algn="just">
              <a:spcBef>
                <a:spcPts val="1300"/>
              </a:spcBef>
              <a:buFontTx/>
              <a:buNone/>
            </a:pPr>
            <a:r>
              <a:rPr lang="en-GB" u="sng" dirty="0"/>
              <a:t>Defining Diagram</a:t>
            </a:r>
            <a:endParaRPr lang="en-GB" sz="1200" dirty="0"/>
          </a:p>
          <a:p>
            <a:pPr marL="609600" indent="-609600">
              <a:buFontTx/>
              <a:buNone/>
            </a:pPr>
            <a:r>
              <a:rPr lang="en-GB" dirty="0"/>
              <a:t>	Inputs		Processing			Outputs</a:t>
            </a:r>
          </a:p>
          <a:p>
            <a:pPr marL="609600" indent="-609600">
              <a:buFontTx/>
              <a:buNone/>
            </a:pPr>
            <a:endParaRPr lang="en-GB" dirty="0"/>
          </a:p>
        </p:txBody>
      </p:sp>
      <p:sp>
        <p:nvSpPr>
          <p:cNvPr id="4" name="Line 4"/>
          <p:cNvSpPr>
            <a:spLocks noChangeShapeType="1"/>
          </p:cNvSpPr>
          <p:nvPr/>
        </p:nvSpPr>
        <p:spPr bwMode="auto">
          <a:xfrm>
            <a:off x="1190625" y="4952999"/>
            <a:ext cx="7467600" cy="0"/>
          </a:xfrm>
          <a:prstGeom prst="line">
            <a:avLst/>
          </a:prstGeom>
          <a:noFill/>
          <a:ln w="9525">
            <a:solidFill>
              <a:schemeClr val="tx1"/>
            </a:solidFill>
            <a:round/>
            <a:headEnd/>
            <a:tailEnd/>
          </a:ln>
          <a:effectLst/>
        </p:spPr>
        <p:txBody>
          <a:bodyPr/>
          <a:lstStyle/>
          <a:p>
            <a:endParaRPr lang="en-AU" dirty="0"/>
          </a:p>
        </p:txBody>
      </p:sp>
      <p:sp>
        <p:nvSpPr>
          <p:cNvPr id="5" name="Line 5"/>
          <p:cNvSpPr>
            <a:spLocks noChangeShapeType="1"/>
          </p:cNvSpPr>
          <p:nvPr/>
        </p:nvSpPr>
        <p:spPr bwMode="auto">
          <a:xfrm>
            <a:off x="3248025" y="4495799"/>
            <a:ext cx="0" cy="2438400"/>
          </a:xfrm>
          <a:prstGeom prst="line">
            <a:avLst/>
          </a:prstGeom>
          <a:noFill/>
          <a:ln w="9525">
            <a:solidFill>
              <a:schemeClr val="tx1"/>
            </a:solidFill>
            <a:round/>
            <a:headEnd/>
            <a:tailEnd/>
          </a:ln>
          <a:effectLst/>
        </p:spPr>
        <p:txBody>
          <a:bodyPr/>
          <a:lstStyle/>
          <a:p>
            <a:endParaRPr lang="en-AU" dirty="0"/>
          </a:p>
        </p:txBody>
      </p:sp>
      <p:sp>
        <p:nvSpPr>
          <p:cNvPr id="6" name="Line 6"/>
          <p:cNvSpPr>
            <a:spLocks noChangeShapeType="1"/>
          </p:cNvSpPr>
          <p:nvPr/>
        </p:nvSpPr>
        <p:spPr bwMode="auto">
          <a:xfrm>
            <a:off x="6753225" y="4419599"/>
            <a:ext cx="0" cy="2438400"/>
          </a:xfrm>
          <a:prstGeom prst="line">
            <a:avLst/>
          </a:prstGeom>
          <a:noFill/>
          <a:ln w="9525">
            <a:solidFill>
              <a:schemeClr val="tx1"/>
            </a:solidFill>
            <a:round/>
            <a:headEnd/>
            <a:tailEnd/>
          </a:ln>
          <a:effectLst/>
        </p:spPr>
        <p:txBody>
          <a:bodyPr/>
          <a:lstStyle/>
          <a:p>
            <a:endParaRPr lang="en-AU" dirty="0"/>
          </a:p>
        </p:txBody>
      </p:sp>
      <p:sp>
        <p:nvSpPr>
          <p:cNvPr id="9" name="Rectangle 8"/>
          <p:cNvSpPr/>
          <p:nvPr/>
        </p:nvSpPr>
        <p:spPr>
          <a:xfrm>
            <a:off x="5076825" y="2514600"/>
            <a:ext cx="752475" cy="4572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1301110" y="5076514"/>
            <a:ext cx="1776448" cy="584775"/>
          </a:xfrm>
          <a:prstGeom prst="rect">
            <a:avLst/>
          </a:prstGeom>
          <a:noFill/>
        </p:spPr>
        <p:txBody>
          <a:bodyPr wrap="none" rtlCol="0">
            <a:spAutoFit/>
          </a:bodyPr>
          <a:lstStyle/>
          <a:p>
            <a:pPr marL="609600" indent="-609600" eaLnBrk="1" hangingPunct="1">
              <a:spcBef>
                <a:spcPct val="20000"/>
              </a:spcBef>
            </a:pPr>
            <a:r>
              <a:rPr lang="en-AU" sz="3200" dirty="0">
                <a:solidFill>
                  <a:schemeClr val="tx2"/>
                </a:solidFill>
                <a:latin typeface="+mn-lt"/>
              </a:rPr>
              <a:t>3 numbers</a:t>
            </a:r>
          </a:p>
        </p:txBody>
      </p:sp>
      <p:sp>
        <p:nvSpPr>
          <p:cNvPr id="11" name="Rectangle 10"/>
          <p:cNvSpPr/>
          <p:nvPr/>
        </p:nvSpPr>
        <p:spPr>
          <a:xfrm>
            <a:off x="1409699" y="3060411"/>
            <a:ext cx="685801" cy="520989"/>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p:nvSpPr>
        <p:spPr>
          <a:xfrm>
            <a:off x="4924425" y="3162299"/>
            <a:ext cx="838200" cy="419101"/>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p:cNvSpPr txBox="1"/>
          <p:nvPr/>
        </p:nvSpPr>
        <p:spPr>
          <a:xfrm>
            <a:off x="3400425" y="5054025"/>
            <a:ext cx="3246723" cy="1766637"/>
          </a:xfrm>
          <a:prstGeom prst="rect">
            <a:avLst/>
          </a:prstGeom>
          <a:noFill/>
        </p:spPr>
        <p:txBody>
          <a:bodyPr wrap="none" rtlCol="0">
            <a:spAutoFit/>
          </a:bodyPr>
          <a:lstStyle/>
          <a:p>
            <a:pPr marL="176213" indent="-176213" eaLnBrk="1" hangingPunct="1">
              <a:spcBef>
                <a:spcPct val="20000"/>
              </a:spcBef>
              <a:buFontTx/>
              <a:buChar char="-"/>
            </a:pPr>
            <a:r>
              <a:rPr lang="en-GB" sz="3200" dirty="0">
                <a:solidFill>
                  <a:schemeClr val="tx2"/>
                </a:solidFill>
                <a:latin typeface="+mn-lt"/>
              </a:rPr>
              <a:t>read 3 numbers</a:t>
            </a:r>
          </a:p>
          <a:p>
            <a:pPr marL="176213" indent="-176213" eaLnBrk="1" hangingPunct="1">
              <a:spcBef>
                <a:spcPct val="20000"/>
              </a:spcBef>
              <a:buFontTx/>
              <a:buChar char="-"/>
            </a:pPr>
            <a:r>
              <a:rPr lang="en-GB" sz="3200" dirty="0">
                <a:solidFill>
                  <a:schemeClr val="tx2"/>
                </a:solidFill>
                <a:latin typeface="+mn-lt"/>
              </a:rPr>
              <a:t>add these numbers</a:t>
            </a:r>
          </a:p>
          <a:p>
            <a:pPr marL="176213" indent="-176213" eaLnBrk="1" hangingPunct="1">
              <a:spcBef>
                <a:spcPct val="20000"/>
              </a:spcBef>
              <a:buFontTx/>
              <a:buChar char="-"/>
            </a:pPr>
            <a:r>
              <a:rPr lang="en-GB" sz="3200" dirty="0">
                <a:solidFill>
                  <a:schemeClr val="tx2"/>
                </a:solidFill>
                <a:latin typeface="+mn-lt"/>
              </a:rPr>
              <a:t>print the total</a:t>
            </a:r>
          </a:p>
        </p:txBody>
      </p:sp>
      <p:sp>
        <p:nvSpPr>
          <p:cNvPr id="14" name="Rectangle 13"/>
          <p:cNvSpPr/>
          <p:nvPr/>
        </p:nvSpPr>
        <p:spPr>
          <a:xfrm>
            <a:off x="5604811" y="1285568"/>
            <a:ext cx="2053289"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Rectangle 14"/>
          <p:cNvSpPr/>
          <p:nvPr/>
        </p:nvSpPr>
        <p:spPr>
          <a:xfrm>
            <a:off x="3543299" y="4190999"/>
            <a:ext cx="1762127"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97321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wipe(left)">
                                      <p:cBhvr>
                                        <p:cTn id="30" dur="500"/>
                                        <p:tgtEl>
                                          <p:spTgt spid="1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Effect transition="in" filter="wipe(left)">
                                      <p:cBhvr>
                                        <p:cTn id="40"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09625" y="1091848"/>
            <a:ext cx="8801100" cy="838200"/>
          </a:xfrm>
          <a:noFill/>
          <a:ln/>
        </p:spPr>
        <p:txBody>
          <a:bodyPr/>
          <a:lstStyle/>
          <a:p>
            <a:r>
              <a:rPr lang="en-GB" dirty="0">
                <a:latin typeface="Arial Narrow" pitchFamily="34" charset="0"/>
              </a:rPr>
              <a:t>Defining Diagram (example - outputs)</a:t>
            </a:r>
            <a:endParaRPr lang="en-AU" dirty="0">
              <a:latin typeface="Arial Narrow" pitchFamily="34" charset="0"/>
            </a:endParaRPr>
          </a:p>
        </p:txBody>
      </p:sp>
      <p:sp>
        <p:nvSpPr>
          <p:cNvPr id="3" name="Rectangle 3"/>
          <p:cNvSpPr>
            <a:spLocks noGrp="1" noChangeArrowheads="1"/>
          </p:cNvSpPr>
          <p:nvPr>
            <p:ph idx="1"/>
          </p:nvPr>
        </p:nvSpPr>
        <p:spPr>
          <a:xfrm>
            <a:off x="952500" y="1853848"/>
            <a:ext cx="8143875" cy="4525963"/>
          </a:xfrm>
          <a:noFill/>
          <a:ln/>
        </p:spPr>
        <p:txBody>
          <a:bodyPr/>
          <a:lstStyle/>
          <a:p>
            <a:pPr marL="609600" indent="-609600" algn="just">
              <a:spcBef>
                <a:spcPts val="1300"/>
              </a:spcBef>
              <a:buFontTx/>
              <a:buNone/>
            </a:pPr>
            <a:r>
              <a:rPr lang="en-GB" u="sng" dirty="0"/>
              <a:t>Problem statement</a:t>
            </a:r>
          </a:p>
          <a:p>
            <a:pPr marL="609600" indent="-609600" algn="just">
              <a:spcBef>
                <a:spcPts val="1300"/>
              </a:spcBef>
              <a:buFontTx/>
              <a:buNone/>
            </a:pPr>
            <a:r>
              <a:rPr lang="en-GB" dirty="0"/>
              <a:t>	A program is required to read three numbers, </a:t>
            </a:r>
          </a:p>
          <a:p>
            <a:pPr marL="609600" indent="-609600" algn="just">
              <a:spcBef>
                <a:spcPts val="1300"/>
              </a:spcBef>
              <a:buFontTx/>
              <a:buNone/>
            </a:pPr>
            <a:r>
              <a:rPr lang="en-GB" dirty="0"/>
              <a:t>	add them together, and print their total.</a:t>
            </a:r>
          </a:p>
          <a:p>
            <a:pPr marL="609600" indent="-609600" algn="just">
              <a:spcBef>
                <a:spcPts val="1300"/>
              </a:spcBef>
              <a:buFontTx/>
              <a:buNone/>
            </a:pPr>
            <a:r>
              <a:rPr lang="en-GB" u="sng" dirty="0"/>
              <a:t>Defining Diagram</a:t>
            </a:r>
            <a:endParaRPr lang="en-GB" sz="1200" dirty="0"/>
          </a:p>
          <a:p>
            <a:pPr marL="609600" indent="-609600">
              <a:buFontTx/>
              <a:buNone/>
            </a:pPr>
            <a:r>
              <a:rPr lang="en-GB" dirty="0"/>
              <a:t>	Inputs		Processing			Outputs</a:t>
            </a:r>
          </a:p>
        </p:txBody>
      </p:sp>
      <p:sp>
        <p:nvSpPr>
          <p:cNvPr id="4" name="Line 4"/>
          <p:cNvSpPr>
            <a:spLocks noChangeShapeType="1"/>
          </p:cNvSpPr>
          <p:nvPr/>
        </p:nvSpPr>
        <p:spPr bwMode="auto">
          <a:xfrm>
            <a:off x="1343025" y="4978047"/>
            <a:ext cx="7467600" cy="0"/>
          </a:xfrm>
          <a:prstGeom prst="line">
            <a:avLst/>
          </a:prstGeom>
          <a:noFill/>
          <a:ln w="9525">
            <a:solidFill>
              <a:schemeClr val="tx1"/>
            </a:solidFill>
            <a:round/>
            <a:headEnd/>
            <a:tailEnd/>
          </a:ln>
          <a:effectLst/>
        </p:spPr>
        <p:txBody>
          <a:bodyPr/>
          <a:lstStyle/>
          <a:p>
            <a:endParaRPr lang="en-AU" dirty="0"/>
          </a:p>
        </p:txBody>
      </p:sp>
      <p:sp>
        <p:nvSpPr>
          <p:cNvPr id="5" name="Line 5"/>
          <p:cNvSpPr>
            <a:spLocks noChangeShapeType="1"/>
          </p:cNvSpPr>
          <p:nvPr/>
        </p:nvSpPr>
        <p:spPr bwMode="auto">
          <a:xfrm>
            <a:off x="3400425" y="4520847"/>
            <a:ext cx="0" cy="2438400"/>
          </a:xfrm>
          <a:prstGeom prst="line">
            <a:avLst/>
          </a:prstGeom>
          <a:noFill/>
          <a:ln w="9525">
            <a:solidFill>
              <a:schemeClr val="tx1"/>
            </a:solidFill>
            <a:round/>
            <a:headEnd/>
            <a:tailEnd/>
          </a:ln>
          <a:effectLst/>
        </p:spPr>
        <p:txBody>
          <a:bodyPr/>
          <a:lstStyle/>
          <a:p>
            <a:endParaRPr lang="en-AU" dirty="0"/>
          </a:p>
        </p:txBody>
      </p:sp>
      <p:sp>
        <p:nvSpPr>
          <p:cNvPr id="6" name="Line 6"/>
          <p:cNvSpPr>
            <a:spLocks noChangeShapeType="1"/>
          </p:cNvSpPr>
          <p:nvPr/>
        </p:nvSpPr>
        <p:spPr bwMode="auto">
          <a:xfrm>
            <a:off x="6905625" y="4444647"/>
            <a:ext cx="0" cy="2438400"/>
          </a:xfrm>
          <a:prstGeom prst="line">
            <a:avLst/>
          </a:prstGeom>
          <a:noFill/>
          <a:ln w="9525">
            <a:solidFill>
              <a:schemeClr val="tx1"/>
            </a:solidFill>
            <a:round/>
            <a:headEnd/>
            <a:tailEnd/>
          </a:ln>
          <a:effectLst/>
        </p:spPr>
        <p:txBody>
          <a:bodyPr/>
          <a:lstStyle/>
          <a:p>
            <a:endParaRPr lang="en-AU" dirty="0"/>
          </a:p>
        </p:txBody>
      </p:sp>
      <p:sp>
        <p:nvSpPr>
          <p:cNvPr id="7" name="TextBox 6"/>
          <p:cNvSpPr txBox="1"/>
          <p:nvPr/>
        </p:nvSpPr>
        <p:spPr>
          <a:xfrm>
            <a:off x="1407302" y="5079073"/>
            <a:ext cx="1776448" cy="584775"/>
          </a:xfrm>
          <a:prstGeom prst="rect">
            <a:avLst/>
          </a:prstGeom>
          <a:noFill/>
        </p:spPr>
        <p:txBody>
          <a:bodyPr wrap="none" rtlCol="0">
            <a:spAutoFit/>
          </a:bodyPr>
          <a:lstStyle/>
          <a:p>
            <a:pPr marL="609600" indent="-609600" eaLnBrk="1" hangingPunct="1">
              <a:spcBef>
                <a:spcPct val="20000"/>
              </a:spcBef>
            </a:pPr>
            <a:r>
              <a:rPr lang="en-AU" sz="3200" dirty="0">
                <a:solidFill>
                  <a:schemeClr val="tx2"/>
                </a:solidFill>
                <a:latin typeface="+mn-lt"/>
              </a:rPr>
              <a:t>3 numbers</a:t>
            </a:r>
          </a:p>
        </p:txBody>
      </p:sp>
      <p:sp>
        <p:nvSpPr>
          <p:cNvPr id="8" name="TextBox 7"/>
          <p:cNvSpPr txBox="1"/>
          <p:nvPr/>
        </p:nvSpPr>
        <p:spPr>
          <a:xfrm>
            <a:off x="3455745" y="5070374"/>
            <a:ext cx="3246723" cy="1766637"/>
          </a:xfrm>
          <a:prstGeom prst="rect">
            <a:avLst/>
          </a:prstGeom>
          <a:noFill/>
        </p:spPr>
        <p:txBody>
          <a:bodyPr wrap="none" rtlCol="0">
            <a:spAutoFit/>
          </a:bodyPr>
          <a:lstStyle/>
          <a:p>
            <a:pPr marL="176213" indent="-176213" eaLnBrk="1" hangingPunct="1">
              <a:spcBef>
                <a:spcPct val="20000"/>
              </a:spcBef>
              <a:buFontTx/>
              <a:buChar char="-"/>
            </a:pPr>
            <a:r>
              <a:rPr lang="en-GB" sz="3200" dirty="0">
                <a:solidFill>
                  <a:schemeClr val="tx2"/>
                </a:solidFill>
                <a:latin typeface="+mn-lt"/>
              </a:rPr>
              <a:t>read 3 numbers</a:t>
            </a:r>
          </a:p>
          <a:p>
            <a:pPr marL="176213" indent="-176213" eaLnBrk="1" hangingPunct="1">
              <a:spcBef>
                <a:spcPct val="20000"/>
              </a:spcBef>
              <a:buFontTx/>
              <a:buChar char="-"/>
            </a:pPr>
            <a:r>
              <a:rPr lang="en-GB" sz="3200" dirty="0">
                <a:solidFill>
                  <a:schemeClr val="tx2"/>
                </a:solidFill>
                <a:latin typeface="+mn-lt"/>
              </a:rPr>
              <a:t>add these numbers</a:t>
            </a:r>
          </a:p>
          <a:p>
            <a:pPr marL="176213" indent="-176213" eaLnBrk="1" hangingPunct="1">
              <a:spcBef>
                <a:spcPct val="20000"/>
              </a:spcBef>
              <a:buFontTx/>
              <a:buChar char="-"/>
            </a:pPr>
            <a:r>
              <a:rPr lang="en-GB" sz="3200" dirty="0">
                <a:solidFill>
                  <a:schemeClr val="tx2"/>
                </a:solidFill>
                <a:latin typeface="+mn-lt"/>
              </a:rPr>
              <a:t>print the total</a:t>
            </a:r>
          </a:p>
        </p:txBody>
      </p:sp>
      <p:sp>
        <p:nvSpPr>
          <p:cNvPr id="9" name="Rectangle 8"/>
          <p:cNvSpPr/>
          <p:nvPr/>
        </p:nvSpPr>
        <p:spPr>
          <a:xfrm>
            <a:off x="6600825" y="3149248"/>
            <a:ext cx="838200" cy="427036"/>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7338977" y="5079073"/>
            <a:ext cx="821059" cy="584775"/>
          </a:xfrm>
          <a:prstGeom prst="rect">
            <a:avLst/>
          </a:prstGeom>
          <a:noFill/>
        </p:spPr>
        <p:txBody>
          <a:bodyPr wrap="none" rtlCol="0">
            <a:spAutoFit/>
          </a:bodyPr>
          <a:lstStyle/>
          <a:p>
            <a:pPr marL="609600" indent="-609600" eaLnBrk="1" hangingPunct="1">
              <a:spcBef>
                <a:spcPct val="20000"/>
              </a:spcBef>
            </a:pPr>
            <a:r>
              <a:rPr lang="en-AU" sz="3200" dirty="0">
                <a:solidFill>
                  <a:schemeClr val="tx2"/>
                </a:solidFill>
                <a:latin typeface="+mn-lt"/>
              </a:rPr>
              <a:t>total</a:t>
            </a:r>
          </a:p>
        </p:txBody>
      </p:sp>
      <p:sp>
        <p:nvSpPr>
          <p:cNvPr id="11" name="Rectangle 10"/>
          <p:cNvSpPr/>
          <p:nvPr/>
        </p:nvSpPr>
        <p:spPr>
          <a:xfrm>
            <a:off x="5670801" y="1269936"/>
            <a:ext cx="1606300"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p:nvSpPr>
        <p:spPr>
          <a:xfrm>
            <a:off x="7338977" y="4273848"/>
            <a:ext cx="1477062" cy="348025"/>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441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866900" y="990600"/>
            <a:ext cx="8801100" cy="838200"/>
          </a:xfrm>
          <a:noFill/>
          <a:ln/>
        </p:spPr>
        <p:txBody>
          <a:bodyPr/>
          <a:lstStyle/>
          <a:p>
            <a:r>
              <a:rPr lang="en-GB" dirty="0">
                <a:latin typeface="Arial Narrow" pitchFamily="34" charset="0"/>
              </a:rPr>
              <a:t>Algorithm Design</a:t>
            </a:r>
            <a:endParaRPr lang="en-AU" dirty="0">
              <a:latin typeface="Arial Narrow" pitchFamily="34" charset="0"/>
            </a:endParaRPr>
          </a:p>
        </p:txBody>
      </p:sp>
      <p:sp>
        <p:nvSpPr>
          <p:cNvPr id="3" name="Rectangle 3"/>
          <p:cNvSpPr>
            <a:spLocks noGrp="1" noChangeArrowheads="1"/>
          </p:cNvSpPr>
          <p:nvPr>
            <p:ph idx="1"/>
          </p:nvPr>
        </p:nvSpPr>
        <p:spPr>
          <a:xfrm>
            <a:off x="1943100" y="1905000"/>
            <a:ext cx="8143875" cy="4525963"/>
          </a:xfrm>
          <a:noFill/>
          <a:ln/>
        </p:spPr>
        <p:txBody>
          <a:bodyPr/>
          <a:lstStyle/>
          <a:p>
            <a:pPr marL="609600" indent="-609600"/>
            <a:r>
              <a:rPr lang="en-GB" dirty="0"/>
              <a:t>the algorithm is based on the </a:t>
            </a:r>
            <a:r>
              <a:rPr lang="en-GB" u="sng" dirty="0">
                <a:solidFill>
                  <a:srgbClr val="FF0000"/>
                </a:solidFill>
              </a:rPr>
              <a:t>Defining Diagram</a:t>
            </a:r>
          </a:p>
          <a:p>
            <a:pPr marL="609600" indent="-609600"/>
            <a:r>
              <a:rPr lang="en-GB" dirty="0"/>
              <a:t>the algorithm is written in </a:t>
            </a:r>
            <a:r>
              <a:rPr lang="en-GB" dirty="0">
                <a:solidFill>
                  <a:srgbClr val="FF0000"/>
                </a:solidFill>
              </a:rPr>
              <a:t>Pseudocode</a:t>
            </a:r>
          </a:p>
          <a:p>
            <a:pPr marL="0" indent="0">
              <a:buNone/>
            </a:pPr>
            <a:r>
              <a:rPr lang="en-GB" b="1" u="sng" dirty="0"/>
              <a:t>Template:</a:t>
            </a:r>
          </a:p>
          <a:p>
            <a:pPr marL="1009650" lvl="1" indent="-609600"/>
            <a:r>
              <a:rPr lang="en-GB" dirty="0">
                <a:solidFill>
                  <a:srgbClr val="FF0000"/>
                </a:solidFill>
              </a:rPr>
              <a:t>Beginning</a:t>
            </a:r>
            <a:r>
              <a:rPr lang="en-GB" dirty="0"/>
              <a:t>:	start the algorithm with its </a:t>
            </a:r>
            <a:r>
              <a:rPr lang="en-GB" b="1" u="sng" dirty="0"/>
              <a:t>name</a:t>
            </a:r>
          </a:p>
          <a:p>
            <a:pPr marL="1009650" lvl="1" indent="-609600"/>
            <a:r>
              <a:rPr lang="en-GB" dirty="0">
                <a:solidFill>
                  <a:srgbClr val="FF0000"/>
                </a:solidFill>
              </a:rPr>
              <a:t>Middle</a:t>
            </a:r>
            <a:r>
              <a:rPr lang="en-GB" dirty="0"/>
              <a:t>:	</a:t>
            </a:r>
            <a:r>
              <a:rPr lang="en-GB" b="1" u="sng" dirty="0"/>
              <a:t>statements</a:t>
            </a:r>
            <a:r>
              <a:rPr lang="en-GB" dirty="0"/>
              <a:t>; indented for readability</a:t>
            </a:r>
          </a:p>
          <a:p>
            <a:pPr marL="1009650" lvl="1" indent="-609600"/>
            <a:r>
              <a:rPr lang="en-GB" dirty="0">
                <a:solidFill>
                  <a:srgbClr val="FF0000"/>
                </a:solidFill>
              </a:rPr>
              <a:t>End</a:t>
            </a:r>
            <a:r>
              <a:rPr lang="en-GB" dirty="0"/>
              <a:t>:		finish using the </a:t>
            </a:r>
            <a:r>
              <a:rPr lang="en-GB" b="1" u="sng" dirty="0"/>
              <a:t>END</a:t>
            </a:r>
            <a:r>
              <a:rPr lang="en-GB" dirty="0"/>
              <a:t> statement</a:t>
            </a:r>
          </a:p>
        </p:txBody>
      </p:sp>
      <p:pic>
        <p:nvPicPr>
          <p:cNvPr id="4" name="Picture 2" descr="http://www.sapphiresteel.com/IMG/gif/keyword_matching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4754563"/>
            <a:ext cx="2029187" cy="1981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5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47700" y="915988"/>
            <a:ext cx="8801100" cy="838200"/>
          </a:xfrm>
          <a:noFill/>
          <a:ln/>
        </p:spPr>
        <p:txBody>
          <a:bodyPr/>
          <a:lstStyle/>
          <a:p>
            <a:r>
              <a:rPr lang="en-GB" dirty="0">
                <a:latin typeface="Arial Narrow" pitchFamily="34" charset="0"/>
              </a:rPr>
              <a:t>Algorithm Design (</a:t>
            </a:r>
            <a:r>
              <a:rPr lang="en-GB" b="1" u="sng" dirty="0">
                <a:latin typeface="Arial Narrow" pitchFamily="34" charset="0"/>
              </a:rPr>
              <a:t>example 1</a:t>
            </a:r>
            <a:r>
              <a:rPr lang="en-GB" dirty="0">
                <a:latin typeface="Arial Narrow" pitchFamily="34" charset="0"/>
              </a:rPr>
              <a:t>)</a:t>
            </a:r>
            <a:endParaRPr lang="en-AU" dirty="0">
              <a:latin typeface="Arial Narrow" pitchFamily="34" charset="0"/>
            </a:endParaRPr>
          </a:p>
        </p:txBody>
      </p:sp>
      <p:sp>
        <p:nvSpPr>
          <p:cNvPr id="3" name="Rectangle 3"/>
          <p:cNvSpPr>
            <a:spLocks noGrp="1" noChangeArrowheads="1"/>
          </p:cNvSpPr>
          <p:nvPr>
            <p:ph idx="1"/>
          </p:nvPr>
        </p:nvSpPr>
        <p:spPr>
          <a:xfrm>
            <a:off x="723900" y="1981200"/>
            <a:ext cx="8143875" cy="4724400"/>
          </a:xfrm>
          <a:noFill/>
          <a:ln/>
        </p:spPr>
        <p:txBody>
          <a:bodyPr/>
          <a:lstStyle/>
          <a:p>
            <a:pPr marL="609600" indent="-609600">
              <a:buFontTx/>
              <a:buNone/>
            </a:pPr>
            <a:r>
              <a:rPr lang="en-GB" u="sng" dirty="0"/>
              <a:t>Algorithm (Version 1)</a:t>
            </a:r>
            <a:endParaRPr lang="en-GB" sz="3600" dirty="0"/>
          </a:p>
          <a:p>
            <a:pPr marL="609600" indent="-609600">
              <a:buFontTx/>
              <a:buNone/>
            </a:pPr>
            <a:r>
              <a:rPr lang="en-GB" dirty="0"/>
              <a:t>	ADD_THREE_NUMBERS</a:t>
            </a:r>
          </a:p>
          <a:p>
            <a:pPr marL="609600" indent="-609600">
              <a:buFontTx/>
              <a:buNone/>
            </a:pPr>
            <a:r>
              <a:rPr lang="en-GB" dirty="0"/>
              <a:t>			READ n1</a:t>
            </a:r>
          </a:p>
          <a:p>
            <a:pPr marL="609600" indent="-609600">
              <a:buFontTx/>
              <a:buNone/>
            </a:pPr>
            <a:r>
              <a:rPr lang="en-GB" dirty="0"/>
              <a:t>			READ n2</a:t>
            </a:r>
          </a:p>
          <a:p>
            <a:pPr marL="609600" indent="-609600">
              <a:buFontTx/>
              <a:buNone/>
            </a:pPr>
            <a:r>
              <a:rPr lang="en-GB" dirty="0"/>
              <a:t>			READ n3</a:t>
            </a:r>
          </a:p>
          <a:p>
            <a:pPr marL="609600" indent="-609600">
              <a:buFontTx/>
              <a:buNone/>
            </a:pPr>
            <a:r>
              <a:rPr lang="en-GB" dirty="0"/>
              <a:t>			total = n1 + n2 + n3</a:t>
            </a:r>
          </a:p>
          <a:p>
            <a:pPr marL="609600" indent="-609600">
              <a:buFontTx/>
              <a:buNone/>
            </a:pPr>
            <a:r>
              <a:rPr lang="en-GB" dirty="0"/>
              <a:t>			PRINT total</a:t>
            </a:r>
          </a:p>
          <a:p>
            <a:pPr marL="609600" indent="-609600">
              <a:buFontTx/>
              <a:buNone/>
            </a:pPr>
            <a:r>
              <a:rPr lang="en-GB" dirty="0"/>
              <a:t>	END</a:t>
            </a:r>
          </a:p>
        </p:txBody>
      </p:sp>
      <p:pic>
        <p:nvPicPr>
          <p:cNvPr id="4" name="Picture 2" descr="http://www.bfoit.org/itp/images/Pseudocode_Word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981200"/>
            <a:ext cx="2653420" cy="20484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8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71500" y="1066800"/>
            <a:ext cx="8801100" cy="838200"/>
          </a:xfrm>
          <a:noFill/>
          <a:ln/>
        </p:spPr>
        <p:txBody>
          <a:bodyPr/>
          <a:lstStyle/>
          <a:p>
            <a:r>
              <a:rPr lang="en-GB" dirty="0">
                <a:latin typeface="Arial Narrow" pitchFamily="34" charset="0"/>
              </a:rPr>
              <a:t>Algorithm Design (</a:t>
            </a:r>
            <a:r>
              <a:rPr lang="en-GB" b="1" u="sng" dirty="0">
                <a:latin typeface="Arial Narrow" pitchFamily="34" charset="0"/>
              </a:rPr>
              <a:t>example 2</a:t>
            </a:r>
            <a:r>
              <a:rPr lang="en-GB" dirty="0">
                <a:latin typeface="Arial Narrow" pitchFamily="34" charset="0"/>
              </a:rPr>
              <a:t>)</a:t>
            </a:r>
            <a:endParaRPr lang="en-AU" dirty="0">
              <a:latin typeface="Arial Narrow" pitchFamily="34" charset="0"/>
            </a:endParaRPr>
          </a:p>
        </p:txBody>
      </p:sp>
      <p:sp>
        <p:nvSpPr>
          <p:cNvPr id="3" name="Rectangle 3"/>
          <p:cNvSpPr>
            <a:spLocks noGrp="1" noChangeArrowheads="1"/>
          </p:cNvSpPr>
          <p:nvPr>
            <p:ph idx="1"/>
          </p:nvPr>
        </p:nvSpPr>
        <p:spPr>
          <a:xfrm>
            <a:off x="723900" y="2132012"/>
            <a:ext cx="8143875" cy="4724400"/>
          </a:xfrm>
          <a:noFill/>
          <a:ln/>
        </p:spPr>
        <p:txBody>
          <a:bodyPr/>
          <a:lstStyle/>
          <a:p>
            <a:pPr marL="609600" indent="-609600">
              <a:buFontTx/>
              <a:buNone/>
            </a:pPr>
            <a:r>
              <a:rPr lang="en-GB" u="sng" dirty="0"/>
              <a:t>Algorithm (Version 2)</a:t>
            </a:r>
          </a:p>
          <a:p>
            <a:pPr marL="609600" indent="-609600">
              <a:buFontTx/>
              <a:buNone/>
            </a:pPr>
            <a:r>
              <a:rPr lang="en-GB" dirty="0"/>
              <a:t>	ADD_THREE_NUMBERS</a:t>
            </a:r>
          </a:p>
          <a:p>
            <a:pPr marL="609600" indent="-609600">
              <a:buFontTx/>
              <a:buNone/>
            </a:pPr>
            <a:r>
              <a:rPr lang="en-GB" dirty="0"/>
              <a:t>			READ n1, n2, n3</a:t>
            </a:r>
          </a:p>
          <a:p>
            <a:pPr marL="609600" indent="-609600">
              <a:buFontTx/>
              <a:buNone/>
            </a:pPr>
            <a:r>
              <a:rPr lang="en-GB" dirty="0"/>
              <a:t>			total = n1 + n2 + n3</a:t>
            </a:r>
          </a:p>
          <a:p>
            <a:pPr marL="609600" indent="-609600">
              <a:buFontTx/>
              <a:buNone/>
            </a:pPr>
            <a:r>
              <a:rPr lang="en-GB" dirty="0"/>
              <a:t>			PRINT total</a:t>
            </a:r>
          </a:p>
          <a:p>
            <a:pPr marL="609600" indent="-609600">
              <a:buFontTx/>
              <a:buNone/>
            </a:pPr>
            <a:r>
              <a:rPr lang="en-GB" dirty="0"/>
              <a:t>	END</a:t>
            </a:r>
          </a:p>
        </p:txBody>
      </p:sp>
      <p:pic>
        <p:nvPicPr>
          <p:cNvPr id="5" name="Picture 2" descr="http://www.bfoit.org/itp/images/Pseudocode_Word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4038600"/>
            <a:ext cx="3103393" cy="23958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0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76300" y="1061257"/>
            <a:ext cx="8801100" cy="838200"/>
          </a:xfrm>
          <a:noFill/>
          <a:ln/>
        </p:spPr>
        <p:txBody>
          <a:bodyPr/>
          <a:lstStyle/>
          <a:p>
            <a:r>
              <a:rPr lang="en-GB" dirty="0">
                <a:latin typeface="Arial Narrow" pitchFamily="34" charset="0"/>
              </a:rPr>
              <a:t>Algorithm Design (</a:t>
            </a:r>
            <a:r>
              <a:rPr lang="en-GB" b="1" u="sng" dirty="0">
                <a:latin typeface="Arial Narrow" pitchFamily="34" charset="0"/>
              </a:rPr>
              <a:t>example 3</a:t>
            </a:r>
            <a:r>
              <a:rPr lang="en-GB" dirty="0">
                <a:latin typeface="Arial Narrow" pitchFamily="34" charset="0"/>
              </a:rPr>
              <a:t>)</a:t>
            </a:r>
            <a:endParaRPr lang="en-AU" dirty="0">
              <a:latin typeface="Arial Narrow" pitchFamily="34" charset="0"/>
            </a:endParaRPr>
          </a:p>
        </p:txBody>
      </p:sp>
      <p:sp>
        <p:nvSpPr>
          <p:cNvPr id="3" name="Rectangle 3"/>
          <p:cNvSpPr>
            <a:spLocks noGrp="1" noChangeArrowheads="1"/>
          </p:cNvSpPr>
          <p:nvPr>
            <p:ph idx="1"/>
          </p:nvPr>
        </p:nvSpPr>
        <p:spPr>
          <a:xfrm>
            <a:off x="1028700" y="2148348"/>
            <a:ext cx="8143875" cy="4724400"/>
          </a:xfrm>
          <a:noFill/>
          <a:ln/>
        </p:spPr>
        <p:txBody>
          <a:bodyPr/>
          <a:lstStyle/>
          <a:p>
            <a:pPr marL="609600" indent="-609600">
              <a:buFontTx/>
              <a:buNone/>
            </a:pPr>
            <a:r>
              <a:rPr lang="en-GB" u="sng" dirty="0"/>
              <a:t>Algorithm (Version 3)</a:t>
            </a:r>
          </a:p>
          <a:p>
            <a:pPr marL="609600" indent="-609600">
              <a:buFontTx/>
              <a:buNone/>
            </a:pPr>
            <a:r>
              <a:rPr lang="en-GB" dirty="0"/>
              <a:t>	ADD_THREE_NUMBERS</a:t>
            </a:r>
          </a:p>
          <a:p>
            <a:pPr marL="609600" indent="-609600">
              <a:buFontTx/>
              <a:buNone/>
            </a:pPr>
            <a:r>
              <a:rPr lang="en-GB" dirty="0"/>
              <a:t>			READ n1, n2, n3</a:t>
            </a:r>
          </a:p>
          <a:p>
            <a:pPr marL="609600" indent="-609600">
              <a:buFontTx/>
              <a:buNone/>
            </a:pPr>
            <a:r>
              <a:rPr lang="en-GB" dirty="0"/>
              <a:t>			PRINT n1 + n2 + n3</a:t>
            </a:r>
          </a:p>
          <a:p>
            <a:pPr marL="609600" indent="-609600">
              <a:buFontTx/>
              <a:buNone/>
            </a:pPr>
            <a:r>
              <a:rPr lang="en-GB" dirty="0"/>
              <a:t>	END</a:t>
            </a:r>
          </a:p>
          <a:p>
            <a:pPr marL="609600" indent="-609600">
              <a:buFontTx/>
              <a:buNone/>
            </a:pPr>
            <a:endParaRPr lang="en-GB" dirty="0"/>
          </a:p>
          <a:p>
            <a:pPr marL="609600" indent="-609600" algn="ctr">
              <a:buFontTx/>
              <a:buNone/>
            </a:pPr>
            <a:r>
              <a:rPr lang="en-GB" sz="3600" b="1" dirty="0">
                <a:solidFill>
                  <a:srgbClr val="FF0000"/>
                </a:solidFill>
              </a:rPr>
              <a:t>Which version (1, 2 or 3) is “better”?</a:t>
            </a:r>
          </a:p>
        </p:txBody>
      </p:sp>
      <p:pic>
        <p:nvPicPr>
          <p:cNvPr id="4" name="Picture 2" descr="http://www.bfoit.org/itp/images/Pseudocode_Word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65093"/>
            <a:ext cx="2469673" cy="19065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59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23900" y="1295400"/>
            <a:ext cx="8801100" cy="838200"/>
          </a:xfrm>
          <a:noFill/>
          <a:ln/>
        </p:spPr>
        <p:txBody>
          <a:bodyPr/>
          <a:lstStyle/>
          <a:p>
            <a:r>
              <a:rPr lang="en-GB" dirty="0">
                <a:latin typeface="Arial Narrow" pitchFamily="34" charset="0"/>
              </a:rPr>
              <a:t>Algorithm Design (</a:t>
            </a:r>
            <a:r>
              <a:rPr lang="en-GB" b="1" u="sng" dirty="0">
                <a:latin typeface="Arial Narrow" pitchFamily="34" charset="0"/>
              </a:rPr>
              <a:t>example 3</a:t>
            </a:r>
            <a:r>
              <a:rPr lang="en-GB" dirty="0">
                <a:latin typeface="Arial Narrow" pitchFamily="34" charset="0"/>
              </a:rPr>
              <a:t>)</a:t>
            </a:r>
            <a:endParaRPr lang="en-AU" dirty="0">
              <a:latin typeface="Arial Narrow" pitchFamily="34" charset="0"/>
            </a:endParaRPr>
          </a:p>
        </p:txBody>
      </p:sp>
      <p:sp>
        <p:nvSpPr>
          <p:cNvPr id="3" name="Rectangle 3"/>
          <p:cNvSpPr>
            <a:spLocks noGrp="1" noChangeArrowheads="1"/>
          </p:cNvSpPr>
          <p:nvPr>
            <p:ph idx="1"/>
          </p:nvPr>
        </p:nvSpPr>
        <p:spPr>
          <a:xfrm>
            <a:off x="829901" y="2133600"/>
            <a:ext cx="8610600" cy="4724400"/>
          </a:xfrm>
          <a:noFill/>
          <a:ln/>
        </p:spPr>
        <p:txBody>
          <a:bodyPr>
            <a:normAutofit fontScale="92500" lnSpcReduction="10000"/>
          </a:bodyPr>
          <a:lstStyle/>
          <a:p>
            <a:pPr marL="609600" indent="-609600" algn="ctr">
              <a:buFontTx/>
              <a:buNone/>
            </a:pPr>
            <a:r>
              <a:rPr lang="en-GB" sz="3600" b="1" dirty="0">
                <a:solidFill>
                  <a:srgbClr val="FF0000"/>
                </a:solidFill>
              </a:rPr>
              <a:t>Which version (1, 2 or 3) is “better”?</a:t>
            </a:r>
          </a:p>
          <a:p>
            <a:pPr marL="609600" indent="-609600" algn="ctr">
              <a:buFontTx/>
              <a:buNone/>
            </a:pPr>
            <a:endParaRPr lang="en-GB" sz="3600" b="1" dirty="0">
              <a:solidFill>
                <a:srgbClr val="FF0000"/>
              </a:solidFill>
            </a:endParaRPr>
          </a:p>
          <a:p>
            <a:pPr marL="609600" indent="-609600" algn="ctr">
              <a:buFontTx/>
              <a:buNone/>
            </a:pPr>
            <a:r>
              <a:rPr lang="en-GB" sz="2500" b="1" dirty="0">
                <a:solidFill>
                  <a:srgbClr val="008000"/>
                </a:solidFill>
              </a:rPr>
              <a:t>Time?</a:t>
            </a:r>
            <a:r>
              <a:rPr lang="en-GB" sz="2500" dirty="0">
                <a:solidFill>
                  <a:srgbClr val="008000"/>
                </a:solidFill>
              </a:rPr>
              <a:t> If they are written into computer code. The compiler will turn all 3 oft these examples into the same result, so processing time generally will be the same.</a:t>
            </a:r>
          </a:p>
          <a:p>
            <a:pPr marL="609600" indent="-609600" algn="ctr">
              <a:buFontTx/>
              <a:buNone/>
            </a:pPr>
            <a:endParaRPr lang="en-GB" sz="2500" dirty="0">
              <a:solidFill>
                <a:srgbClr val="008000"/>
              </a:solidFill>
            </a:endParaRPr>
          </a:p>
          <a:p>
            <a:pPr marL="609600" indent="-609600" algn="ctr">
              <a:buFontTx/>
              <a:buNone/>
            </a:pPr>
            <a:r>
              <a:rPr lang="en-GB" sz="2500" b="1" dirty="0">
                <a:solidFill>
                  <a:srgbClr val="008000"/>
                </a:solidFill>
              </a:rPr>
              <a:t>Maintenance?</a:t>
            </a:r>
            <a:r>
              <a:rPr lang="en-GB" sz="2500" dirty="0">
                <a:solidFill>
                  <a:srgbClr val="008000"/>
                </a:solidFill>
              </a:rPr>
              <a:t> You don’t want to mix up your logical concepts.</a:t>
            </a:r>
          </a:p>
          <a:p>
            <a:pPr marL="609600" indent="-609600" algn="ctr">
              <a:buFontTx/>
              <a:buNone/>
            </a:pPr>
            <a:r>
              <a:rPr lang="en-GB" sz="2500" dirty="0">
                <a:solidFill>
                  <a:srgbClr val="008000"/>
                </a:solidFill>
              </a:rPr>
              <a:t>In version 3: its doing 2 things, in just 2 lines.</a:t>
            </a:r>
          </a:p>
          <a:p>
            <a:pPr marL="609600" indent="-609600" algn="ctr">
              <a:buFontTx/>
              <a:buNone/>
            </a:pPr>
            <a:r>
              <a:rPr lang="en-GB" sz="2500" dirty="0">
                <a:solidFill>
                  <a:srgbClr val="008000"/>
                </a:solidFill>
              </a:rPr>
              <a:t>Try to separate them out as much as possible, so its easier to fix bugs.</a:t>
            </a:r>
          </a:p>
          <a:p>
            <a:pPr marL="609600" indent="-609600" algn="ctr">
              <a:buFontTx/>
              <a:buNone/>
            </a:pPr>
            <a:endParaRPr lang="en-GB" sz="2500" dirty="0">
              <a:solidFill>
                <a:srgbClr val="00B050"/>
              </a:solidFill>
            </a:endParaRPr>
          </a:p>
          <a:p>
            <a:pPr marL="609600" indent="-609600" algn="ctr">
              <a:buFontTx/>
              <a:buNone/>
            </a:pPr>
            <a:r>
              <a:rPr lang="en-GB" sz="2500" b="1" u="sng" dirty="0">
                <a:solidFill>
                  <a:srgbClr val="FF0000"/>
                </a:solidFill>
              </a:rPr>
              <a:t>The first example is best.</a:t>
            </a:r>
          </a:p>
        </p:txBody>
      </p:sp>
    </p:spTree>
    <p:extLst>
      <p:ext uri="{BB962C8B-B14F-4D97-AF65-F5344CB8AC3E}">
        <p14:creationId xmlns:p14="http://schemas.microsoft.com/office/powerpoint/2010/main" val="185339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71500" y="1371600"/>
            <a:ext cx="3162300" cy="838200"/>
          </a:xfrm>
          <a:noFill/>
          <a:ln/>
        </p:spPr>
        <p:txBody>
          <a:bodyPr/>
          <a:lstStyle/>
          <a:p>
            <a:r>
              <a:rPr lang="en-GB" dirty="0">
                <a:latin typeface="Arial Narrow" pitchFamily="34" charset="0"/>
              </a:rPr>
              <a:t>Desk Check</a:t>
            </a:r>
            <a:endParaRPr lang="en-AU" dirty="0">
              <a:latin typeface="Arial Narrow" pitchFamily="34" charset="0"/>
            </a:endParaRPr>
          </a:p>
        </p:txBody>
      </p:sp>
      <p:sp>
        <p:nvSpPr>
          <p:cNvPr id="3" name="Rectangle 3"/>
          <p:cNvSpPr>
            <a:spLocks noGrp="1" noChangeArrowheads="1"/>
          </p:cNvSpPr>
          <p:nvPr>
            <p:ph idx="1"/>
          </p:nvPr>
        </p:nvSpPr>
        <p:spPr>
          <a:xfrm>
            <a:off x="359919" y="2743200"/>
            <a:ext cx="8877301" cy="4000500"/>
          </a:xfrm>
          <a:noFill/>
          <a:ln/>
        </p:spPr>
        <p:txBody>
          <a:bodyPr>
            <a:normAutofit lnSpcReduction="10000"/>
          </a:bodyPr>
          <a:lstStyle/>
          <a:p>
            <a:pPr marL="609600" indent="-609600">
              <a:buFontTx/>
              <a:buNone/>
            </a:pPr>
            <a:r>
              <a:rPr lang="en-GB" dirty="0"/>
              <a:t>Steps in desk checking!</a:t>
            </a:r>
          </a:p>
          <a:p>
            <a:pPr marL="609600" indent="-609600">
              <a:buFontTx/>
              <a:buAutoNum type="arabicPeriod"/>
            </a:pPr>
            <a:r>
              <a:rPr lang="en-GB" dirty="0">
                <a:solidFill>
                  <a:srgbClr val="FF0000"/>
                </a:solidFill>
              </a:rPr>
              <a:t>Choose good test data (valid and invalid)</a:t>
            </a:r>
          </a:p>
          <a:p>
            <a:pPr marL="609600" indent="-609600">
              <a:buFontTx/>
              <a:buAutoNum type="arabicPeriod"/>
            </a:pPr>
            <a:r>
              <a:rPr lang="en-GB" dirty="0">
                <a:solidFill>
                  <a:srgbClr val="FF0000"/>
                </a:solidFill>
              </a:rPr>
              <a:t>Determine </a:t>
            </a:r>
            <a:r>
              <a:rPr lang="en-GB" b="1" u="sng" dirty="0">
                <a:solidFill>
                  <a:srgbClr val="FF0000"/>
                </a:solidFill>
              </a:rPr>
              <a:t>expected results</a:t>
            </a:r>
            <a:r>
              <a:rPr lang="en-GB" dirty="0">
                <a:solidFill>
                  <a:srgbClr val="FF0000"/>
                </a:solidFill>
              </a:rPr>
              <a:t> (without using algorithm)</a:t>
            </a:r>
          </a:p>
          <a:p>
            <a:pPr marL="609600" indent="-609600">
              <a:buFontTx/>
              <a:buAutoNum type="arabicPeriod"/>
            </a:pPr>
            <a:r>
              <a:rPr lang="en-GB" dirty="0">
                <a:solidFill>
                  <a:srgbClr val="0070C0"/>
                </a:solidFill>
              </a:rPr>
              <a:t>Tabulate all variable names to record their values</a:t>
            </a:r>
          </a:p>
          <a:p>
            <a:pPr marL="609600" indent="-609600">
              <a:buFontTx/>
              <a:buAutoNum type="arabicPeriod"/>
            </a:pPr>
            <a:r>
              <a:rPr lang="en-GB" dirty="0">
                <a:solidFill>
                  <a:srgbClr val="0070C0"/>
                </a:solidFill>
              </a:rPr>
              <a:t>Step through the algorithm </a:t>
            </a:r>
            <a:r>
              <a:rPr lang="en-GB" u="sng" dirty="0">
                <a:solidFill>
                  <a:srgbClr val="0070C0"/>
                </a:solidFill>
              </a:rPr>
              <a:t>one statement at a time </a:t>
            </a:r>
            <a:r>
              <a:rPr lang="en-GB" dirty="0">
                <a:solidFill>
                  <a:srgbClr val="0070C0"/>
                </a:solidFill>
              </a:rPr>
              <a:t>and record all </a:t>
            </a:r>
            <a:r>
              <a:rPr lang="en-GB" b="1" u="sng" dirty="0">
                <a:solidFill>
                  <a:srgbClr val="0070C0"/>
                </a:solidFill>
              </a:rPr>
              <a:t>actual results</a:t>
            </a:r>
            <a:r>
              <a:rPr lang="en-GB" dirty="0">
                <a:solidFill>
                  <a:srgbClr val="0070C0"/>
                </a:solidFill>
              </a:rPr>
              <a:t> in this table</a:t>
            </a:r>
          </a:p>
          <a:p>
            <a:pPr marL="609600" indent="-609600">
              <a:buFontTx/>
              <a:buAutoNum type="arabicPeriod"/>
            </a:pPr>
            <a:r>
              <a:rPr lang="en-GB" b="1" u="sng" dirty="0">
                <a:solidFill>
                  <a:srgbClr val="008000"/>
                </a:solidFill>
              </a:rPr>
              <a:t>Compare</a:t>
            </a:r>
            <a:r>
              <a:rPr lang="en-GB" dirty="0">
                <a:solidFill>
                  <a:srgbClr val="008000"/>
                </a:solidFill>
              </a:rPr>
              <a:t> actual results to expected results</a:t>
            </a:r>
          </a:p>
          <a:p>
            <a:pPr marL="609600" indent="-609600">
              <a:buFontTx/>
              <a:buAutoNum type="arabicPeriod"/>
            </a:pPr>
            <a:r>
              <a:rPr lang="en-GB" dirty="0">
                <a:solidFill>
                  <a:srgbClr val="008000"/>
                </a:solidFill>
              </a:rPr>
              <a:t>If errors detected, fix them and </a:t>
            </a:r>
            <a:r>
              <a:rPr lang="en-GB" u="sng" dirty="0">
                <a:solidFill>
                  <a:srgbClr val="008000"/>
                </a:solidFill>
              </a:rPr>
              <a:t>go-to 4</a:t>
            </a:r>
          </a:p>
        </p:txBody>
      </p:sp>
      <p:pic>
        <p:nvPicPr>
          <p:cNvPr id="4" name="Picture 2" descr="http://ww2.justanswer.com/uploads/fael/2010-01-26_022024_s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960" y="423861"/>
            <a:ext cx="393382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6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95300" y="762000"/>
            <a:ext cx="8801100" cy="838200"/>
          </a:xfrm>
          <a:noFill/>
          <a:ln/>
        </p:spPr>
        <p:txBody>
          <a:bodyPr/>
          <a:lstStyle/>
          <a:p>
            <a:r>
              <a:rPr lang="en-GB" dirty="0">
                <a:latin typeface="Arial Narrow" pitchFamily="34" charset="0"/>
              </a:rPr>
              <a:t>Desk Check (example)</a:t>
            </a:r>
            <a:endParaRPr lang="en-AU" dirty="0">
              <a:latin typeface="Arial Narrow" pitchFamily="34" charset="0"/>
            </a:endParaRPr>
          </a:p>
        </p:txBody>
      </p:sp>
      <p:sp>
        <p:nvSpPr>
          <p:cNvPr id="3" name="Rectangle 3"/>
          <p:cNvSpPr>
            <a:spLocks noGrp="1" noChangeArrowheads="1"/>
          </p:cNvSpPr>
          <p:nvPr>
            <p:ph idx="1"/>
          </p:nvPr>
        </p:nvSpPr>
        <p:spPr>
          <a:xfrm>
            <a:off x="501445" y="1905000"/>
            <a:ext cx="8467725" cy="4648200"/>
          </a:xfrm>
          <a:noFill/>
          <a:ln/>
        </p:spPr>
        <p:txBody>
          <a:bodyPr/>
          <a:lstStyle/>
          <a:p>
            <a:pPr marL="609600" indent="-609600">
              <a:lnSpc>
                <a:spcPct val="90000"/>
              </a:lnSpc>
              <a:buFontTx/>
              <a:buNone/>
            </a:pPr>
            <a:r>
              <a:rPr lang="en-GB" u="sng" dirty="0"/>
              <a:t>Desk check</a:t>
            </a:r>
            <a:r>
              <a:rPr lang="en-GB" dirty="0"/>
              <a:t> - </a:t>
            </a:r>
            <a:r>
              <a:rPr lang="en-GB" b="1" i="1" dirty="0"/>
              <a:t>for adding 3 numbers</a:t>
            </a:r>
            <a:endParaRPr lang="en-GB" b="1" i="1" u="sng" dirty="0"/>
          </a:p>
          <a:p>
            <a:pPr marL="609600" indent="-609600">
              <a:lnSpc>
                <a:spcPct val="90000"/>
              </a:lnSpc>
              <a:buFontTx/>
              <a:buNone/>
            </a:pPr>
            <a:endParaRPr lang="en-GB" sz="1200" dirty="0"/>
          </a:p>
          <a:p>
            <a:pPr marL="609600" indent="-609600">
              <a:lnSpc>
                <a:spcPct val="90000"/>
              </a:lnSpc>
              <a:buFontTx/>
              <a:buNone/>
            </a:pPr>
            <a:r>
              <a:rPr lang="en-GB" dirty="0"/>
              <a:t>   </a:t>
            </a:r>
            <a:r>
              <a:rPr lang="en-GB" u="sng" dirty="0"/>
              <a:t>Test ID	Test Data			Expected Results</a:t>
            </a:r>
          </a:p>
          <a:p>
            <a:pPr marL="609600" indent="-609600">
              <a:lnSpc>
                <a:spcPct val="90000"/>
              </a:lnSpc>
              <a:buFontTx/>
              <a:buNone/>
            </a:pPr>
            <a:r>
              <a:rPr lang="en-GB" dirty="0"/>
              <a:t>	1		0	6	15		21</a:t>
            </a:r>
          </a:p>
          <a:p>
            <a:pPr marL="609600" indent="-609600">
              <a:lnSpc>
                <a:spcPct val="90000"/>
              </a:lnSpc>
              <a:buFontTx/>
              <a:buNone/>
            </a:pPr>
            <a:r>
              <a:rPr lang="en-GB" dirty="0"/>
              <a:t>	2		-1	4	-2.5		0.5</a:t>
            </a:r>
          </a:p>
          <a:p>
            <a:pPr marL="609600" indent="-609600">
              <a:lnSpc>
                <a:spcPct val="90000"/>
              </a:lnSpc>
              <a:buFontTx/>
              <a:buNone/>
            </a:pPr>
            <a:r>
              <a:rPr lang="en-GB" dirty="0"/>
              <a:t>	3		one	two	three		error</a:t>
            </a:r>
          </a:p>
          <a:p>
            <a:pPr marL="609600" indent="-609600">
              <a:lnSpc>
                <a:spcPct val="90000"/>
              </a:lnSpc>
              <a:buFontTx/>
              <a:buNone/>
            </a:pPr>
            <a:r>
              <a:rPr lang="en-GB" dirty="0"/>
              <a:t>	4		1	2	three		error</a:t>
            </a:r>
          </a:p>
          <a:p>
            <a:pPr marL="609600" indent="-609600">
              <a:lnSpc>
                <a:spcPct val="90000"/>
              </a:lnSpc>
              <a:buFontTx/>
              <a:buNone/>
            </a:pPr>
            <a:r>
              <a:rPr lang="en-GB" dirty="0"/>
              <a:t>	5		1	2	3	4	6</a:t>
            </a:r>
          </a:p>
          <a:p>
            <a:pPr marL="609600" indent="-609600">
              <a:lnSpc>
                <a:spcPct val="90000"/>
              </a:lnSpc>
              <a:buFontTx/>
              <a:buNone/>
            </a:pPr>
            <a:r>
              <a:rPr lang="en-GB" dirty="0"/>
              <a:t>	6		10	11			program blocked,</a:t>
            </a:r>
            <a:br>
              <a:rPr lang="en-GB" dirty="0"/>
            </a:br>
            <a:r>
              <a:rPr lang="en-GB" dirty="0"/>
              <a:t>						waiting for input</a:t>
            </a:r>
          </a:p>
        </p:txBody>
      </p:sp>
      <p:sp>
        <p:nvSpPr>
          <p:cNvPr id="4" name="Line 5"/>
          <p:cNvSpPr>
            <a:spLocks noChangeShapeType="1"/>
          </p:cNvSpPr>
          <p:nvPr/>
        </p:nvSpPr>
        <p:spPr bwMode="auto">
          <a:xfrm>
            <a:off x="2205038" y="2895600"/>
            <a:ext cx="0" cy="3962400"/>
          </a:xfrm>
          <a:prstGeom prst="line">
            <a:avLst/>
          </a:prstGeom>
          <a:noFill/>
          <a:ln w="9525">
            <a:solidFill>
              <a:schemeClr val="tx1"/>
            </a:solidFill>
            <a:round/>
            <a:headEnd/>
            <a:tailEnd/>
          </a:ln>
          <a:effectLst/>
        </p:spPr>
        <p:txBody>
          <a:bodyPr/>
          <a:lstStyle/>
          <a:p>
            <a:endParaRPr lang="en-AU" dirty="0"/>
          </a:p>
        </p:txBody>
      </p:sp>
      <p:sp>
        <p:nvSpPr>
          <p:cNvPr id="5" name="Line 6"/>
          <p:cNvSpPr>
            <a:spLocks noChangeShapeType="1"/>
          </p:cNvSpPr>
          <p:nvPr/>
        </p:nvSpPr>
        <p:spPr bwMode="auto">
          <a:xfrm>
            <a:off x="5710238" y="2819400"/>
            <a:ext cx="0" cy="4038600"/>
          </a:xfrm>
          <a:prstGeom prst="line">
            <a:avLst/>
          </a:prstGeom>
          <a:noFill/>
          <a:ln w="9525">
            <a:solidFill>
              <a:schemeClr val="tx1"/>
            </a:solidFill>
            <a:round/>
            <a:headEnd/>
            <a:tailEnd/>
          </a:ln>
          <a:effectLst/>
        </p:spPr>
        <p:txBody>
          <a:bodyPr/>
          <a:lstStyle/>
          <a:p>
            <a:endParaRPr lang="en-AU" dirty="0"/>
          </a:p>
        </p:txBody>
      </p:sp>
    </p:spTree>
    <p:extLst>
      <p:ext uri="{BB962C8B-B14F-4D97-AF65-F5344CB8AC3E}">
        <p14:creationId xmlns:p14="http://schemas.microsoft.com/office/powerpoint/2010/main" val="128113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8448" y="990600"/>
            <a:ext cx="8743950" cy="981075"/>
          </a:xfrm>
        </p:spPr>
        <p:txBody>
          <a:bodyPr/>
          <a:lstStyle/>
          <a:p>
            <a:r>
              <a:rPr lang="en-AU" dirty="0"/>
              <a:t>Quote of TODAY</a:t>
            </a:r>
          </a:p>
        </p:txBody>
      </p:sp>
      <p:sp>
        <p:nvSpPr>
          <p:cNvPr id="11" name="Text Placeholder 2"/>
          <p:cNvSpPr>
            <a:spLocks noGrp="1"/>
          </p:cNvSpPr>
          <p:nvPr>
            <p:ph type="body" idx="1"/>
          </p:nvPr>
        </p:nvSpPr>
        <p:spPr>
          <a:xfrm>
            <a:off x="647700" y="2133600"/>
            <a:ext cx="7867650" cy="1756844"/>
          </a:xfrm>
        </p:spPr>
        <p:style>
          <a:lnRef idx="1">
            <a:schemeClr val="accent3"/>
          </a:lnRef>
          <a:fillRef idx="2">
            <a:schemeClr val="accent3"/>
          </a:fillRef>
          <a:effectRef idx="1">
            <a:schemeClr val="accent3"/>
          </a:effectRef>
          <a:fontRef idx="minor">
            <a:schemeClr val="dk1"/>
          </a:fontRef>
        </p:style>
        <p:txBody>
          <a:bodyPr/>
          <a:lstStyle/>
          <a:p>
            <a:r>
              <a:rPr lang="en-AU" sz="2400" i="1" dirty="0">
                <a:solidFill>
                  <a:schemeClr val="tx1"/>
                </a:solidFill>
              </a:rPr>
              <a:t>More than sixty years ago, mathematical logicians, defined the concept of an algorithm, and gave content to the ancient human idea of an effective calculation. Their definitions led to the creation of the digital computer.</a:t>
            </a:r>
            <a:endParaRPr lang="en-AU" sz="2400" b="1" i="1" dirty="0">
              <a:solidFill>
                <a:schemeClr val="tx1"/>
              </a:solidFill>
            </a:endParaRPr>
          </a:p>
        </p:txBody>
      </p:sp>
      <p:sp>
        <p:nvSpPr>
          <p:cNvPr id="12" name="TextBox 11"/>
          <p:cNvSpPr txBox="1"/>
          <p:nvPr/>
        </p:nvSpPr>
        <p:spPr>
          <a:xfrm>
            <a:off x="647700" y="4191000"/>
            <a:ext cx="5888148"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AU" b="1" i="1" dirty="0"/>
              <a:t>Quote by: </a:t>
            </a:r>
            <a:r>
              <a:rPr lang="en-AU" dirty="0"/>
              <a:t>David Berlinski</a:t>
            </a:r>
          </a:p>
          <a:p>
            <a:r>
              <a:rPr lang="en-AU" dirty="0"/>
              <a:t>American philosopher, educator, and author. </a:t>
            </a:r>
            <a:br>
              <a:rPr lang="en-AU" dirty="0"/>
            </a:br>
            <a:endParaRPr lang="en-AU" dirty="0"/>
          </a:p>
          <a:p>
            <a:r>
              <a:rPr lang="en-AU" b="1" dirty="0"/>
              <a:t>Author of the book: </a:t>
            </a:r>
          </a:p>
          <a:p>
            <a:r>
              <a:rPr lang="en-AU" dirty="0"/>
              <a:t>The Advent of the Algorithm: The 300-Year Journey from an Idea to the Computer.</a:t>
            </a:r>
          </a:p>
        </p:txBody>
      </p:sp>
      <p:pic>
        <p:nvPicPr>
          <p:cNvPr id="13" name="Picture 2" descr="http://www.fomosplanejados.com.br/img/tinymce/berlins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4072034"/>
            <a:ext cx="1957065" cy="269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42900" y="1066800"/>
            <a:ext cx="8286750" cy="620319"/>
          </a:xfrm>
          <a:noFill/>
          <a:ln/>
        </p:spPr>
        <p:txBody>
          <a:bodyPr>
            <a:normAutofit fontScale="90000"/>
          </a:bodyPr>
          <a:lstStyle/>
          <a:p>
            <a:r>
              <a:rPr lang="en-GB" dirty="0">
                <a:latin typeface="Arial Narrow" pitchFamily="34" charset="0"/>
              </a:rPr>
              <a:t>Desk Check (example) – Algorithm Test</a:t>
            </a:r>
            <a:endParaRPr lang="en-AU" dirty="0">
              <a:latin typeface="Arial Narrow" pitchFamily="34" charset="0"/>
            </a:endParaRPr>
          </a:p>
        </p:txBody>
      </p:sp>
      <p:sp>
        <p:nvSpPr>
          <p:cNvPr id="3" name="Rectangle 89"/>
          <p:cNvSpPr>
            <a:spLocks noChangeArrowheads="1"/>
          </p:cNvSpPr>
          <p:nvPr/>
        </p:nvSpPr>
        <p:spPr bwMode="auto">
          <a:xfrm>
            <a:off x="495300" y="1828800"/>
            <a:ext cx="8286750" cy="4953000"/>
          </a:xfrm>
          <a:prstGeom prst="rect">
            <a:avLst/>
          </a:prstGeom>
          <a:noFill/>
          <a:ln w="9525">
            <a:noFill/>
            <a:miter lim="800000"/>
            <a:headEnd/>
            <a:tailEnd/>
          </a:ln>
          <a:effectLst/>
        </p:spPr>
        <p:txBody>
          <a:bodyPr/>
          <a:lstStyle/>
          <a:p>
            <a:pPr marL="609600" indent="-609600"/>
            <a:r>
              <a:rPr lang="en-AU" sz="3200" u="sng" dirty="0">
                <a:latin typeface="Arial Narrow" pitchFamily="34" charset="0"/>
              </a:rPr>
              <a:t>Test 1 data: 0, 6, 15</a:t>
            </a: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endParaRPr lang="en-AU" sz="3200" u="sng" dirty="0">
              <a:latin typeface="Arial Narrow" pitchFamily="34" charset="0"/>
            </a:endParaRPr>
          </a:p>
          <a:p>
            <a:pPr marL="609600" indent="-609600"/>
            <a:r>
              <a:rPr lang="en-AU" sz="3200" u="sng" dirty="0">
                <a:latin typeface="Arial Narrow" pitchFamily="34" charset="0"/>
              </a:rPr>
              <a:t>Compare</a:t>
            </a:r>
            <a:endParaRPr lang="en-AU" sz="3200" dirty="0">
              <a:latin typeface="Arial Narrow" pitchFamily="34" charset="0"/>
            </a:endParaRPr>
          </a:p>
          <a:p>
            <a:pPr marL="609600" indent="-609600"/>
            <a:r>
              <a:rPr lang="en-AU" sz="3200" dirty="0">
                <a:latin typeface="Arial Narrow" pitchFamily="34" charset="0"/>
              </a:rPr>
              <a:t>		expected result (21) </a:t>
            </a:r>
            <a:r>
              <a:rPr lang="en-AU" sz="3200" b="1" dirty="0">
                <a:latin typeface="Arial Narrow" pitchFamily="34" charset="0"/>
              </a:rPr>
              <a:t>equals</a:t>
            </a:r>
            <a:r>
              <a:rPr lang="en-AU" sz="3200" dirty="0">
                <a:latin typeface="Arial Narrow" pitchFamily="34" charset="0"/>
              </a:rPr>
              <a:t> actual result (21)</a:t>
            </a:r>
            <a:endParaRPr lang="en-AU" sz="3200" u="sng" dirty="0">
              <a:latin typeface="Arial Narrow" pitchFamily="34" charset="0"/>
            </a:endParaRPr>
          </a:p>
        </p:txBody>
      </p:sp>
      <p:graphicFrame>
        <p:nvGraphicFramePr>
          <p:cNvPr id="4" name="Group 91"/>
          <p:cNvGraphicFramePr>
            <a:graphicFrameLocks/>
          </p:cNvGraphicFramePr>
          <p:nvPr>
            <p:extLst>
              <p:ext uri="{D42A27DB-BD31-4B8C-83A1-F6EECF244321}">
                <p14:modId xmlns:p14="http://schemas.microsoft.com/office/powerpoint/2010/main" val="879545884"/>
              </p:ext>
            </p:extLst>
          </p:nvPr>
        </p:nvGraphicFramePr>
        <p:xfrm>
          <a:off x="1362075" y="2590800"/>
          <a:ext cx="6553200" cy="3126741"/>
        </p:xfrm>
        <a:graphic>
          <a:graphicData uri="http://schemas.openxmlformats.org/drawingml/2006/table">
            <a:tbl>
              <a:tblPr/>
              <a:tblGrid>
                <a:gridCol w="2133600">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gridCol w="769937">
                  <a:extLst>
                    <a:ext uri="{9D8B030D-6E8A-4147-A177-3AD203B41FA5}">
                      <a16:colId xmlns:a16="http://schemas.microsoft.com/office/drawing/2014/main" val="20002"/>
                    </a:ext>
                  </a:extLst>
                </a:gridCol>
                <a:gridCol w="769938">
                  <a:extLst>
                    <a:ext uri="{9D8B030D-6E8A-4147-A177-3AD203B41FA5}">
                      <a16:colId xmlns:a16="http://schemas.microsoft.com/office/drawing/2014/main" val="20003"/>
                    </a:ext>
                  </a:extLst>
                </a:gridCol>
                <a:gridCol w="855662">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statement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n3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F0FD"/>
                    </a:solid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extLst>
                  <a:ext uri="{0D108BD9-81ED-4DB2-BD59-A6C34878D82A}">
                    <a16:rowId xmlns:a16="http://schemas.microsoft.com/office/drawing/2014/main" val="10001"/>
                  </a:ext>
                </a:extLst>
              </a:tr>
              <a:tr h="496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extLst>
                  <a:ext uri="{0D108BD9-81ED-4DB2-BD59-A6C34878D82A}">
                    <a16:rowId xmlns:a16="http://schemas.microsoft.com/office/drawing/2014/main" val="10002"/>
                  </a:ext>
                </a:extLst>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extLst>
                  <a:ext uri="{0D108BD9-81ED-4DB2-BD59-A6C34878D82A}">
                    <a16:rowId xmlns:a16="http://schemas.microsoft.com/office/drawing/2014/main" val="10003"/>
                  </a:ext>
                </a:extLst>
              </a:tr>
              <a:tr h="525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assignment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F7FD"/>
                    </a:solidFill>
                  </a:tcPr>
                </a:tc>
                <a:extLst>
                  <a:ext uri="{0D108BD9-81ED-4DB2-BD59-A6C34878D82A}">
                    <a16:rowId xmlns:a16="http://schemas.microsoft.com/office/drawing/2014/main" val="10004"/>
                  </a:ext>
                </a:extLst>
              </a:tr>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PRINT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800" b="0" i="0" u="none" strike="noStrike" cap="none" normalizeH="0" baseline="0" dirty="0">
                          <a:ln>
                            <a:noFill/>
                          </a:ln>
                          <a:solidFill>
                            <a:schemeClr val="tx1"/>
                          </a:solidFill>
                          <a:effectLst/>
                          <a:latin typeface="Arial Narrow"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F7F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009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943100" y="685800"/>
            <a:ext cx="6096000" cy="5943600"/>
          </a:xfrm>
          <a:prstGeom prst="cloudCallout">
            <a:avLst>
              <a:gd name="adj1" fmla="val 60234"/>
              <a:gd name="adj2" fmla="val 29244"/>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AU" sz="2800" dirty="0">
              <a:latin typeface="Arial Narrow" pitchFamily="34" charset="0"/>
            </a:endParaRPr>
          </a:p>
          <a:p>
            <a:pPr algn="ctr"/>
            <a:r>
              <a:rPr lang="en-AU" sz="2800" dirty="0">
                <a:latin typeface="Arial Narrow" pitchFamily="34" charset="0"/>
              </a:rPr>
              <a:t>Part 2 Content</a:t>
            </a:r>
          </a:p>
          <a:p>
            <a:pPr algn="ctr"/>
            <a:endParaRPr lang="en-AU" sz="2800" dirty="0">
              <a:latin typeface="Arial Narrow" pitchFamily="34" charset="0"/>
            </a:endParaRPr>
          </a:p>
          <a:p>
            <a:pPr marL="609600" indent="-609600">
              <a:buFontTx/>
              <a:buAutoNum type="arabicPeriod"/>
            </a:pPr>
            <a:r>
              <a:rPr lang="en-GB" sz="2800" dirty="0"/>
              <a:t>Selection Concept</a:t>
            </a:r>
          </a:p>
          <a:p>
            <a:pPr marL="609600" indent="-609600">
              <a:buFontTx/>
              <a:buAutoNum type="arabicPeriod"/>
            </a:pPr>
            <a:r>
              <a:rPr lang="en-GB" sz="2800" dirty="0"/>
              <a:t>IF Statement</a:t>
            </a:r>
          </a:p>
          <a:p>
            <a:pPr marL="609600" indent="-609600">
              <a:buFontTx/>
              <a:buAutoNum type="arabicPeriod"/>
            </a:pPr>
            <a:r>
              <a:rPr lang="en-GB" sz="2800" dirty="0"/>
              <a:t>IF … ELSE Statement</a:t>
            </a:r>
          </a:p>
          <a:p>
            <a:pPr marL="609600" indent="-609600">
              <a:buFontTx/>
              <a:buAutoNum type="arabicPeriod"/>
            </a:pPr>
            <a:r>
              <a:rPr lang="en-GB" sz="2800" dirty="0"/>
              <a:t>Nested IF Statements</a:t>
            </a:r>
          </a:p>
          <a:p>
            <a:pPr marL="609600" indent="-609600">
              <a:buFontTx/>
              <a:buAutoNum type="arabicPeriod"/>
            </a:pPr>
            <a:r>
              <a:rPr lang="en-GB" sz="2800" dirty="0"/>
              <a:t>CASE Statement</a:t>
            </a:r>
          </a:p>
          <a:p>
            <a:pPr marL="609600" indent="-609600">
              <a:buFontTx/>
              <a:buAutoNum type="arabicPeriod"/>
            </a:pPr>
            <a:r>
              <a:rPr lang="en-GB" sz="2800" dirty="0"/>
              <a:t>CASE Statement with flexibility </a:t>
            </a:r>
          </a:p>
          <a:p>
            <a:pPr algn="ctr"/>
            <a:endParaRPr lang="en-AU" sz="2800" dirty="0"/>
          </a:p>
        </p:txBody>
      </p:sp>
      <p:pic>
        <p:nvPicPr>
          <p:cNvPr id="8" name="Picture 2" descr="http://upload.wikimedia.org/wikipedia/commons/thumb/c/c5/If-Then-Else-diagram.svg/201px-If-Then-Else-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540" y="228600"/>
            <a:ext cx="242246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07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Bill Gates explains If statements! (video)</a:t>
            </a:r>
          </a:p>
        </p:txBody>
      </p:sp>
      <p:pic>
        <p:nvPicPr>
          <p:cNvPr id="4" name="m2Ux2PnJe6E"/>
          <p:cNvPicPr>
            <a:picLocks noGrp="1" noRot="1" noChangeAspect="1"/>
          </p:cNvPicPr>
          <p:nvPr>
            <p:ph idx="1"/>
            <a:videoFile r:link="rId1"/>
          </p:nvPr>
        </p:nvPicPr>
        <p:blipFill>
          <a:blip r:embed="rId3"/>
          <a:stretch>
            <a:fillRect/>
          </a:stretch>
        </p:blipFill>
        <p:spPr>
          <a:xfrm>
            <a:off x="503767" y="1371600"/>
            <a:ext cx="9602788" cy="5401568"/>
          </a:xfrm>
          <a:prstGeom prst="rect">
            <a:avLst/>
          </a:prstGeom>
        </p:spPr>
      </p:pic>
    </p:spTree>
    <p:extLst>
      <p:ext uri="{BB962C8B-B14F-4D97-AF65-F5344CB8AC3E}">
        <p14:creationId xmlns:p14="http://schemas.microsoft.com/office/powerpoint/2010/main" val="229750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23900" y="990600"/>
            <a:ext cx="8801100" cy="838200"/>
          </a:xfrm>
          <a:noFill/>
          <a:ln/>
        </p:spPr>
        <p:txBody>
          <a:bodyPr/>
          <a:lstStyle/>
          <a:p>
            <a:pPr marL="609600" indent="-609600">
              <a:lnSpc>
                <a:spcPct val="90000"/>
              </a:lnSpc>
            </a:pPr>
            <a:r>
              <a:rPr lang="en-GB" dirty="0">
                <a:latin typeface="Arial Narrow" pitchFamily="34" charset="0"/>
              </a:rPr>
              <a:t>Selection Concept</a:t>
            </a:r>
          </a:p>
        </p:txBody>
      </p:sp>
      <p:sp>
        <p:nvSpPr>
          <p:cNvPr id="3" name="Rectangle 3"/>
          <p:cNvSpPr>
            <a:spLocks noGrp="1" noChangeArrowheads="1"/>
          </p:cNvSpPr>
          <p:nvPr>
            <p:ph idx="1"/>
          </p:nvPr>
        </p:nvSpPr>
        <p:spPr>
          <a:xfrm>
            <a:off x="1516626" y="1828800"/>
            <a:ext cx="8077200" cy="5330825"/>
          </a:xfrm>
          <a:noFill/>
          <a:ln/>
        </p:spPr>
        <p:txBody>
          <a:bodyPr/>
          <a:lstStyle/>
          <a:p>
            <a:pPr marL="609600" indent="-609600">
              <a:lnSpc>
                <a:spcPct val="90000"/>
              </a:lnSpc>
            </a:pPr>
            <a:r>
              <a:rPr lang="en-GB" sz="2800" dirty="0"/>
              <a:t>Selection statements are used to:</a:t>
            </a:r>
          </a:p>
          <a:p>
            <a:pPr marL="1009650" lvl="1" indent="-609600">
              <a:lnSpc>
                <a:spcPct val="90000"/>
              </a:lnSpc>
            </a:pPr>
            <a:r>
              <a:rPr lang="en-GB" b="1" u="sng" dirty="0"/>
              <a:t>select and evaluate</a:t>
            </a:r>
            <a:br>
              <a:rPr lang="en-GB" b="1" u="sng" dirty="0"/>
            </a:br>
            <a:r>
              <a:rPr lang="en-GB" b="1" dirty="0"/>
              <a:t>one embedded group of statements</a:t>
            </a:r>
            <a:r>
              <a:rPr lang="en-GB" dirty="0"/>
              <a:t> </a:t>
            </a:r>
          </a:p>
          <a:p>
            <a:pPr marL="1009650" lvl="1" indent="-609600">
              <a:lnSpc>
                <a:spcPct val="90000"/>
              </a:lnSpc>
            </a:pPr>
            <a:r>
              <a:rPr lang="en-GB" dirty="0"/>
              <a:t>and so ignore other embedded groups.</a:t>
            </a:r>
          </a:p>
          <a:p>
            <a:pPr marL="609600" indent="-609600">
              <a:lnSpc>
                <a:spcPct val="90000"/>
              </a:lnSpc>
            </a:pPr>
            <a:endParaRPr lang="en-GB" sz="2800" dirty="0"/>
          </a:p>
          <a:p>
            <a:pPr marL="609600" indent="-609600">
              <a:lnSpc>
                <a:spcPct val="90000"/>
              </a:lnSpc>
            </a:pPr>
            <a:r>
              <a:rPr lang="en-GB" sz="2800" dirty="0"/>
              <a:t>The selection depends on the value of:</a:t>
            </a:r>
          </a:p>
          <a:p>
            <a:pPr marL="990600" lvl="1" indent="-533400">
              <a:lnSpc>
                <a:spcPct val="90000"/>
              </a:lnSpc>
            </a:pPr>
            <a:r>
              <a:rPr lang="en-GB" dirty="0"/>
              <a:t>an </a:t>
            </a:r>
            <a:r>
              <a:rPr lang="en-GB" b="1" u="sng" dirty="0"/>
              <a:t>explicit</a:t>
            </a:r>
            <a:r>
              <a:rPr lang="en-GB" dirty="0"/>
              <a:t> Boolean expression </a:t>
            </a:r>
            <a:br>
              <a:rPr lang="en-GB" dirty="0"/>
            </a:br>
            <a:r>
              <a:rPr lang="en-GB" dirty="0"/>
              <a:t>as used in </a:t>
            </a:r>
            <a:r>
              <a:rPr lang="en-GB" b="1" dirty="0"/>
              <a:t>IF</a:t>
            </a:r>
            <a:r>
              <a:rPr lang="en-GB" dirty="0"/>
              <a:t> statements</a:t>
            </a:r>
          </a:p>
          <a:p>
            <a:pPr marL="990600" lvl="1" indent="-533400">
              <a:lnSpc>
                <a:spcPct val="90000"/>
              </a:lnSpc>
            </a:pPr>
            <a:r>
              <a:rPr lang="en-GB" dirty="0"/>
              <a:t>an </a:t>
            </a:r>
            <a:r>
              <a:rPr lang="en-GB" b="1" u="sng" dirty="0"/>
              <a:t>implicit</a:t>
            </a:r>
            <a:r>
              <a:rPr lang="en-GB" dirty="0"/>
              <a:t> Boolean expression </a:t>
            </a:r>
            <a:br>
              <a:rPr lang="en-GB" dirty="0"/>
            </a:br>
            <a:r>
              <a:rPr lang="en-GB" dirty="0"/>
              <a:t>as used in </a:t>
            </a:r>
            <a:r>
              <a:rPr lang="en-GB" b="1" dirty="0"/>
              <a:t>CASE</a:t>
            </a:r>
            <a:r>
              <a:rPr lang="en-GB" dirty="0"/>
              <a:t> statements</a:t>
            </a:r>
            <a:endParaRPr lang="en-GB" i="1" dirty="0"/>
          </a:p>
        </p:txBody>
      </p:sp>
      <p:sp>
        <p:nvSpPr>
          <p:cNvPr id="4" name="Rounded Rectangle 3"/>
          <p:cNvSpPr/>
          <p:nvPr/>
        </p:nvSpPr>
        <p:spPr>
          <a:xfrm>
            <a:off x="7494603" y="4790698"/>
            <a:ext cx="2621562" cy="182983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AU" sz="2000" b="1" dirty="0"/>
              <a:t>Boolean</a:t>
            </a:r>
            <a:r>
              <a:rPr lang="en-AU" sz="2000" dirty="0"/>
              <a:t> data type is a data type, having two values (usually denoted true and false)</a:t>
            </a:r>
          </a:p>
        </p:txBody>
      </p:sp>
      <p:sp>
        <p:nvSpPr>
          <p:cNvPr id="5" name="Rounded Rectangular Callout 4"/>
          <p:cNvSpPr/>
          <p:nvPr/>
        </p:nvSpPr>
        <p:spPr>
          <a:xfrm>
            <a:off x="145026" y="4629622"/>
            <a:ext cx="1676400" cy="2151990"/>
          </a:xfrm>
          <a:prstGeom prst="wedgeRoundRectCallout">
            <a:avLst>
              <a:gd name="adj1" fmla="val 66903"/>
              <a:gd name="adj2" fmla="val 256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AU" sz="2000" dirty="0"/>
              <a:t>You don’t see the Boolean expression here, its hidden away!</a:t>
            </a:r>
          </a:p>
        </p:txBody>
      </p:sp>
      <p:pic>
        <p:nvPicPr>
          <p:cNvPr id="6" name="Picture 5"/>
          <p:cNvPicPr>
            <a:picLocks noChangeAspect="1"/>
          </p:cNvPicPr>
          <p:nvPr/>
        </p:nvPicPr>
        <p:blipFill>
          <a:blip r:embed="rId3"/>
          <a:stretch>
            <a:fillRect/>
          </a:stretch>
        </p:blipFill>
        <p:spPr>
          <a:xfrm>
            <a:off x="7558549" y="484782"/>
            <a:ext cx="2590800" cy="1943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2209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476500" y="3048000"/>
            <a:ext cx="2133600" cy="457200"/>
          </a:xfrm>
          <a:prstGeom prst="rect">
            <a:avLst/>
          </a:prstGeom>
          <a:solidFill>
            <a:srgbClr val="00FF00"/>
          </a:solidFill>
          <a:ln w="9525">
            <a:noFill/>
            <a:miter lim="800000"/>
            <a:headEnd/>
            <a:tailEnd/>
          </a:ln>
          <a:effectLst/>
        </p:spPr>
        <p:txBody>
          <a:bodyPr wrap="none" anchor="ctr"/>
          <a:lstStyle/>
          <a:p>
            <a:endParaRPr lang="en-AU" dirty="0"/>
          </a:p>
        </p:txBody>
      </p:sp>
      <p:sp>
        <p:nvSpPr>
          <p:cNvPr id="3" name="Rectangle 6"/>
          <p:cNvSpPr>
            <a:spLocks noChangeArrowheads="1"/>
          </p:cNvSpPr>
          <p:nvPr/>
        </p:nvSpPr>
        <p:spPr bwMode="auto">
          <a:xfrm>
            <a:off x="2181225" y="2514599"/>
            <a:ext cx="2971800" cy="533400"/>
          </a:xfrm>
          <a:prstGeom prst="rect">
            <a:avLst/>
          </a:prstGeom>
          <a:solidFill>
            <a:srgbClr val="00FFFF"/>
          </a:solidFill>
          <a:ln w="9525">
            <a:noFill/>
            <a:miter lim="800000"/>
            <a:headEnd/>
            <a:tailEnd/>
          </a:ln>
          <a:effectLst/>
        </p:spPr>
        <p:txBody>
          <a:bodyPr wrap="none" anchor="ctr"/>
          <a:lstStyle/>
          <a:p>
            <a:endParaRPr lang="en-AU" dirty="0"/>
          </a:p>
        </p:txBody>
      </p:sp>
      <p:sp>
        <p:nvSpPr>
          <p:cNvPr id="4" name="Rectangle 2"/>
          <p:cNvSpPr>
            <a:spLocks noGrp="1" noChangeArrowheads="1"/>
          </p:cNvSpPr>
          <p:nvPr>
            <p:ph type="title"/>
          </p:nvPr>
        </p:nvSpPr>
        <p:spPr>
          <a:xfrm>
            <a:off x="714375" y="960438"/>
            <a:ext cx="8229600" cy="1143000"/>
          </a:xfrm>
        </p:spPr>
        <p:txBody>
          <a:bodyPr/>
          <a:lstStyle/>
          <a:p>
            <a:r>
              <a:rPr lang="en-GB" dirty="0">
                <a:latin typeface="Arial Narrow" pitchFamily="34" charset="0"/>
              </a:rPr>
              <a:t>IF Statement</a:t>
            </a:r>
            <a:endParaRPr lang="en-AU" dirty="0">
              <a:latin typeface="Arial Narrow" pitchFamily="34" charset="0"/>
            </a:endParaRPr>
          </a:p>
        </p:txBody>
      </p:sp>
      <p:sp>
        <p:nvSpPr>
          <p:cNvPr id="6" name="Text Box 6"/>
          <p:cNvSpPr txBox="1">
            <a:spLocks noChangeArrowheads="1"/>
          </p:cNvSpPr>
          <p:nvPr/>
        </p:nvSpPr>
        <p:spPr bwMode="auto">
          <a:xfrm>
            <a:off x="4772025" y="3200400"/>
            <a:ext cx="4572000" cy="1200329"/>
          </a:xfrm>
          <a:prstGeom prst="rect">
            <a:avLst/>
          </a:prstGeom>
          <a:noFill/>
          <a:ln w="9525">
            <a:solidFill>
              <a:schemeClr val="accent1"/>
            </a:solidFill>
            <a:miter lim="800000"/>
            <a:headEnd/>
            <a:tailEnd/>
          </a:ln>
        </p:spPr>
        <p:txBody>
          <a:bodyPr wrap="square">
            <a:spAutoFit/>
          </a:bodyPr>
          <a:lstStyle/>
          <a:p>
            <a:pPr>
              <a:spcBef>
                <a:spcPct val="50000"/>
              </a:spcBef>
            </a:pPr>
            <a:r>
              <a:rPr lang="en-AU" dirty="0"/>
              <a:t>The green block is executed after the blue block, but only when the blue block has a TRUE value</a:t>
            </a:r>
          </a:p>
        </p:txBody>
      </p:sp>
      <p:sp>
        <p:nvSpPr>
          <p:cNvPr id="5" name="Rectangle 3"/>
          <p:cNvSpPr>
            <a:spLocks noGrp="1" noChangeArrowheads="1"/>
          </p:cNvSpPr>
          <p:nvPr>
            <p:ph idx="1"/>
          </p:nvPr>
        </p:nvSpPr>
        <p:spPr>
          <a:xfrm>
            <a:off x="800100" y="1905000"/>
            <a:ext cx="8315325" cy="4525963"/>
          </a:xfrm>
        </p:spPr>
        <p:txBody>
          <a:bodyPr/>
          <a:lstStyle/>
          <a:p>
            <a:r>
              <a:rPr lang="en-GB" u="sng" dirty="0"/>
              <a:t>Format </a:t>
            </a:r>
          </a:p>
          <a:p>
            <a:pPr>
              <a:buNone/>
            </a:pPr>
            <a:r>
              <a:rPr lang="en-GB" dirty="0"/>
              <a:t>		IF Boolean expression THEN</a:t>
            </a:r>
          </a:p>
          <a:p>
            <a:pPr>
              <a:buNone/>
            </a:pPr>
            <a:r>
              <a:rPr lang="en-GB" dirty="0"/>
              <a:t>			statements</a:t>
            </a:r>
          </a:p>
          <a:p>
            <a:pPr>
              <a:buNone/>
            </a:pPr>
            <a:r>
              <a:rPr lang="en-GB" dirty="0"/>
              <a:t>		ENDIF</a:t>
            </a:r>
          </a:p>
          <a:p>
            <a:pPr>
              <a:buNone/>
            </a:pPr>
            <a:endParaRPr lang="en-GB" dirty="0"/>
          </a:p>
          <a:p>
            <a:r>
              <a:rPr lang="en-GB" dirty="0"/>
              <a:t>The value of a Boolean expression is True or False.</a:t>
            </a:r>
          </a:p>
        </p:txBody>
      </p:sp>
    </p:spTree>
    <p:extLst>
      <p:ext uri="{BB962C8B-B14F-4D97-AF65-F5344CB8AC3E}">
        <p14:creationId xmlns:p14="http://schemas.microsoft.com/office/powerpoint/2010/main" val="157352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28638" y="915988"/>
            <a:ext cx="8229600" cy="1143000"/>
          </a:xfrm>
        </p:spPr>
        <p:txBody>
          <a:bodyPr/>
          <a:lstStyle/>
          <a:p>
            <a:r>
              <a:rPr lang="en-GB" dirty="0">
                <a:latin typeface="Arial Narrow" pitchFamily="34" charset="0"/>
              </a:rPr>
              <a:t>IF Statement - Example 1</a:t>
            </a:r>
            <a:endParaRPr lang="en-AU" dirty="0">
              <a:latin typeface="Arial Narrow" pitchFamily="34" charset="0"/>
            </a:endParaRPr>
          </a:p>
        </p:txBody>
      </p:sp>
      <p:sp>
        <p:nvSpPr>
          <p:cNvPr id="3" name="Rectangle 3"/>
          <p:cNvSpPr>
            <a:spLocks noGrp="1" noChangeArrowheads="1"/>
          </p:cNvSpPr>
          <p:nvPr>
            <p:ph idx="1"/>
          </p:nvPr>
        </p:nvSpPr>
        <p:spPr>
          <a:xfrm>
            <a:off x="571500" y="2209800"/>
            <a:ext cx="8143875" cy="4525963"/>
          </a:xfrm>
        </p:spPr>
        <p:txBody>
          <a:bodyPr/>
          <a:lstStyle/>
          <a:p>
            <a:pPr>
              <a:buNone/>
            </a:pPr>
            <a:r>
              <a:rPr lang="en-GB" dirty="0"/>
              <a:t>		age = 21</a:t>
            </a:r>
          </a:p>
          <a:p>
            <a:pPr>
              <a:buNone/>
            </a:pPr>
            <a:r>
              <a:rPr lang="en-GB" dirty="0"/>
              <a:t>		IF age &gt;= 18 THEN</a:t>
            </a:r>
          </a:p>
          <a:p>
            <a:pPr>
              <a:buNone/>
            </a:pPr>
            <a:r>
              <a:rPr lang="en-GB" dirty="0"/>
              <a:t>			PRINT “voter”</a:t>
            </a:r>
          </a:p>
          <a:p>
            <a:pPr>
              <a:buNone/>
            </a:pPr>
            <a:r>
              <a:rPr lang="en-GB" dirty="0"/>
              <a:t>		ENDIF</a:t>
            </a:r>
          </a:p>
        </p:txBody>
      </p:sp>
      <p:sp>
        <p:nvSpPr>
          <p:cNvPr id="4" name="Rectangle 3"/>
          <p:cNvSpPr/>
          <p:nvPr/>
        </p:nvSpPr>
        <p:spPr>
          <a:xfrm>
            <a:off x="4643437" y="4222750"/>
            <a:ext cx="4383807" cy="23083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dirty="0"/>
              <a:t>The Age variable is set to 21.</a:t>
            </a:r>
          </a:p>
          <a:p>
            <a:r>
              <a:rPr lang="en-GB" dirty="0"/>
              <a:t>The expression checks if that value is</a:t>
            </a:r>
            <a:br>
              <a:rPr lang="en-GB" dirty="0"/>
            </a:br>
            <a:r>
              <a:rPr lang="en-GB" dirty="0"/>
              <a:t>greater than or equal to 18.</a:t>
            </a:r>
          </a:p>
          <a:p>
            <a:r>
              <a:rPr lang="en-GB" dirty="0"/>
              <a:t>If it is then Print out some text to the screen.</a:t>
            </a:r>
          </a:p>
          <a:p>
            <a:r>
              <a:rPr lang="en-GB" dirty="0"/>
              <a:t>Then ends the statement. </a:t>
            </a:r>
            <a:endParaRPr lang="en-AU" dirty="0"/>
          </a:p>
        </p:txBody>
      </p:sp>
    </p:spTree>
    <p:extLst>
      <p:ext uri="{BB962C8B-B14F-4D97-AF65-F5344CB8AC3E}">
        <p14:creationId xmlns:p14="http://schemas.microsoft.com/office/powerpoint/2010/main" val="415506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105025" y="2495731"/>
            <a:ext cx="2876550" cy="533400"/>
          </a:xfrm>
          <a:prstGeom prst="rect">
            <a:avLst/>
          </a:prstGeom>
          <a:solidFill>
            <a:srgbClr val="00FFFF"/>
          </a:solidFill>
          <a:ln w="9525">
            <a:noFill/>
            <a:miter lim="800000"/>
            <a:headEnd/>
            <a:tailEnd/>
          </a:ln>
          <a:effectLst/>
        </p:spPr>
        <p:txBody>
          <a:bodyPr wrap="none" anchor="ctr"/>
          <a:lstStyle/>
          <a:p>
            <a:endParaRPr lang="en-AU" dirty="0"/>
          </a:p>
        </p:txBody>
      </p:sp>
      <p:sp>
        <p:nvSpPr>
          <p:cNvPr id="3" name="Rectangle 4"/>
          <p:cNvSpPr>
            <a:spLocks noChangeArrowheads="1"/>
          </p:cNvSpPr>
          <p:nvPr/>
        </p:nvSpPr>
        <p:spPr bwMode="auto">
          <a:xfrm>
            <a:off x="2409825" y="3118554"/>
            <a:ext cx="2362200" cy="533400"/>
          </a:xfrm>
          <a:prstGeom prst="rect">
            <a:avLst/>
          </a:prstGeom>
          <a:solidFill>
            <a:srgbClr val="00FF00"/>
          </a:solidFill>
          <a:ln w="9525">
            <a:noFill/>
            <a:miter lim="800000"/>
            <a:headEnd/>
            <a:tailEnd/>
          </a:ln>
          <a:effectLst/>
        </p:spPr>
        <p:txBody>
          <a:bodyPr wrap="none" anchor="ctr"/>
          <a:lstStyle/>
          <a:p>
            <a:endParaRPr lang="en-AU" dirty="0"/>
          </a:p>
        </p:txBody>
      </p:sp>
      <p:sp>
        <p:nvSpPr>
          <p:cNvPr id="4" name="Rectangle 5"/>
          <p:cNvSpPr>
            <a:spLocks noChangeArrowheads="1"/>
          </p:cNvSpPr>
          <p:nvPr/>
        </p:nvSpPr>
        <p:spPr bwMode="auto">
          <a:xfrm>
            <a:off x="2457757" y="4139316"/>
            <a:ext cx="2362200" cy="457200"/>
          </a:xfrm>
          <a:prstGeom prst="rect">
            <a:avLst/>
          </a:prstGeom>
          <a:solidFill>
            <a:srgbClr val="FFFF00"/>
          </a:solidFill>
          <a:ln w="9525">
            <a:noFill/>
            <a:miter lim="800000"/>
            <a:headEnd/>
            <a:tailEnd/>
          </a:ln>
          <a:effectLst/>
        </p:spPr>
        <p:txBody>
          <a:bodyPr wrap="none" anchor="ctr"/>
          <a:lstStyle/>
          <a:p>
            <a:endParaRPr lang="en-AU" dirty="0"/>
          </a:p>
        </p:txBody>
      </p:sp>
      <p:sp>
        <p:nvSpPr>
          <p:cNvPr id="6" name="Rectangle 3"/>
          <p:cNvSpPr>
            <a:spLocks noGrp="1" noChangeArrowheads="1"/>
          </p:cNvSpPr>
          <p:nvPr>
            <p:ph idx="1"/>
          </p:nvPr>
        </p:nvSpPr>
        <p:spPr>
          <a:xfrm>
            <a:off x="800100" y="1981200"/>
            <a:ext cx="8143875" cy="4525963"/>
          </a:xfrm>
        </p:spPr>
        <p:txBody>
          <a:bodyPr/>
          <a:lstStyle/>
          <a:p>
            <a:r>
              <a:rPr lang="en-GB" u="sng" dirty="0"/>
              <a:t>Format </a:t>
            </a:r>
          </a:p>
          <a:p>
            <a:pPr>
              <a:buNone/>
            </a:pPr>
            <a:r>
              <a:rPr lang="en-GB" dirty="0"/>
              <a:t>		IF Boolean expression THEN</a:t>
            </a:r>
          </a:p>
          <a:p>
            <a:pPr>
              <a:buNone/>
            </a:pPr>
            <a:r>
              <a:rPr lang="en-GB" dirty="0"/>
              <a:t>			statement1</a:t>
            </a:r>
          </a:p>
          <a:p>
            <a:pPr>
              <a:buNone/>
            </a:pPr>
            <a:r>
              <a:rPr lang="en-GB" dirty="0"/>
              <a:t>		ELSE</a:t>
            </a:r>
          </a:p>
          <a:p>
            <a:pPr>
              <a:buNone/>
            </a:pPr>
            <a:r>
              <a:rPr lang="en-GB" dirty="0"/>
              <a:t>			statement2</a:t>
            </a:r>
          </a:p>
          <a:p>
            <a:pPr>
              <a:buNone/>
            </a:pPr>
            <a:r>
              <a:rPr lang="en-GB" dirty="0"/>
              <a:t>		ENDIF</a:t>
            </a:r>
          </a:p>
        </p:txBody>
      </p:sp>
      <p:sp>
        <p:nvSpPr>
          <p:cNvPr id="5" name="Rectangle 2"/>
          <p:cNvSpPr>
            <a:spLocks noGrp="1" noChangeArrowheads="1"/>
          </p:cNvSpPr>
          <p:nvPr>
            <p:ph type="title"/>
          </p:nvPr>
        </p:nvSpPr>
        <p:spPr>
          <a:xfrm>
            <a:off x="847725" y="1036638"/>
            <a:ext cx="8229600" cy="1143000"/>
          </a:xfrm>
        </p:spPr>
        <p:txBody>
          <a:bodyPr/>
          <a:lstStyle/>
          <a:p>
            <a:r>
              <a:rPr lang="en-GB" dirty="0">
                <a:latin typeface="Arial Narrow" pitchFamily="34" charset="0"/>
              </a:rPr>
              <a:t>IF … ELSE Statement</a:t>
            </a:r>
          </a:p>
        </p:txBody>
      </p:sp>
      <p:sp>
        <p:nvSpPr>
          <p:cNvPr id="7" name="Text Box 6"/>
          <p:cNvSpPr txBox="1">
            <a:spLocks noChangeArrowheads="1"/>
          </p:cNvSpPr>
          <p:nvPr/>
        </p:nvSpPr>
        <p:spPr bwMode="auto">
          <a:xfrm>
            <a:off x="4981575" y="3124201"/>
            <a:ext cx="4419600" cy="1200329"/>
          </a:xfrm>
          <a:prstGeom prst="rect">
            <a:avLst/>
          </a:prstGeom>
          <a:noFill/>
          <a:ln w="9525">
            <a:solidFill>
              <a:schemeClr val="accent1"/>
            </a:solidFill>
            <a:miter lim="800000"/>
            <a:headEnd/>
            <a:tailEnd/>
          </a:ln>
        </p:spPr>
        <p:txBody>
          <a:bodyPr wrap="square">
            <a:spAutoFit/>
          </a:bodyPr>
          <a:lstStyle/>
          <a:p>
            <a:pPr>
              <a:spcBef>
                <a:spcPct val="50000"/>
              </a:spcBef>
            </a:pPr>
            <a:r>
              <a:rPr lang="en-AU" dirty="0"/>
              <a:t>The green block is executed after the blue block, but only when the blue block has a TRUE value</a:t>
            </a:r>
          </a:p>
        </p:txBody>
      </p:sp>
      <p:sp>
        <p:nvSpPr>
          <p:cNvPr id="8" name="Text Box 6"/>
          <p:cNvSpPr txBox="1">
            <a:spLocks noChangeArrowheads="1"/>
          </p:cNvSpPr>
          <p:nvPr/>
        </p:nvSpPr>
        <p:spPr bwMode="auto">
          <a:xfrm>
            <a:off x="4981575" y="4419600"/>
            <a:ext cx="4419600" cy="1200329"/>
          </a:xfrm>
          <a:prstGeom prst="rect">
            <a:avLst/>
          </a:prstGeom>
          <a:noFill/>
          <a:ln w="9525">
            <a:solidFill>
              <a:schemeClr val="accent1"/>
            </a:solidFill>
            <a:miter lim="800000"/>
            <a:headEnd/>
            <a:tailEnd/>
          </a:ln>
        </p:spPr>
        <p:txBody>
          <a:bodyPr wrap="square">
            <a:spAutoFit/>
          </a:bodyPr>
          <a:lstStyle/>
          <a:p>
            <a:pPr>
              <a:spcBef>
                <a:spcPct val="50000"/>
              </a:spcBef>
            </a:pPr>
            <a:r>
              <a:rPr lang="en-AU" dirty="0"/>
              <a:t>The yellow block is executed after the blue block, but only when the blue block has a FALSE value</a:t>
            </a:r>
          </a:p>
        </p:txBody>
      </p:sp>
    </p:spTree>
    <p:extLst>
      <p:ext uri="{BB962C8B-B14F-4D97-AF65-F5344CB8AC3E}">
        <p14:creationId xmlns:p14="http://schemas.microsoft.com/office/powerpoint/2010/main" val="4260977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71500" y="914400"/>
            <a:ext cx="8229600" cy="902474"/>
          </a:xfrm>
        </p:spPr>
        <p:txBody>
          <a:bodyPr/>
          <a:lstStyle/>
          <a:p>
            <a:r>
              <a:rPr lang="en-GB" dirty="0">
                <a:latin typeface="Arial Narrow" pitchFamily="34" charset="0"/>
              </a:rPr>
              <a:t>IF … ELSE Statement - Example 1</a:t>
            </a:r>
          </a:p>
        </p:txBody>
      </p:sp>
      <p:sp>
        <p:nvSpPr>
          <p:cNvPr id="3" name="Rectangle 3"/>
          <p:cNvSpPr>
            <a:spLocks noGrp="1" noChangeArrowheads="1"/>
          </p:cNvSpPr>
          <p:nvPr>
            <p:ph idx="1"/>
          </p:nvPr>
        </p:nvSpPr>
        <p:spPr>
          <a:xfrm>
            <a:off x="342900" y="1719262"/>
            <a:ext cx="8143875" cy="4525963"/>
          </a:xfrm>
        </p:spPr>
        <p:txBody>
          <a:bodyPr/>
          <a:lstStyle/>
          <a:p>
            <a:pPr>
              <a:buNone/>
            </a:pPr>
            <a:r>
              <a:rPr lang="en-GB" dirty="0"/>
              <a:t>		age = 15</a:t>
            </a:r>
          </a:p>
          <a:p>
            <a:pPr>
              <a:buNone/>
            </a:pPr>
            <a:endParaRPr lang="en-GB" dirty="0"/>
          </a:p>
          <a:p>
            <a:pPr>
              <a:buNone/>
            </a:pPr>
            <a:r>
              <a:rPr lang="en-GB" dirty="0"/>
              <a:t>		IF age &gt;= 13 AND age &lt;=19 THEN</a:t>
            </a:r>
          </a:p>
          <a:p>
            <a:pPr>
              <a:buNone/>
            </a:pPr>
            <a:r>
              <a:rPr lang="en-GB" dirty="0"/>
              <a:t>			PRINT “Teenager.”</a:t>
            </a:r>
          </a:p>
          <a:p>
            <a:pPr>
              <a:buNone/>
            </a:pPr>
            <a:r>
              <a:rPr lang="en-GB" dirty="0"/>
              <a:t>		ELSE</a:t>
            </a:r>
          </a:p>
          <a:p>
            <a:pPr>
              <a:buNone/>
            </a:pPr>
            <a:r>
              <a:rPr lang="en-GB" dirty="0"/>
              <a:t>			PRINT “Not a teenager.”</a:t>
            </a:r>
          </a:p>
          <a:p>
            <a:pPr>
              <a:buNone/>
            </a:pPr>
            <a:r>
              <a:rPr lang="en-GB" dirty="0"/>
              <a:t>		ENDIF</a:t>
            </a:r>
          </a:p>
        </p:txBody>
      </p:sp>
      <p:sp>
        <p:nvSpPr>
          <p:cNvPr id="5" name="Rectangle 4"/>
          <p:cNvSpPr/>
          <p:nvPr/>
        </p:nvSpPr>
        <p:spPr>
          <a:xfrm>
            <a:off x="6210300" y="3868530"/>
            <a:ext cx="3886200" cy="25853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1800" dirty="0"/>
              <a:t>The Age variable is set to 15.</a:t>
            </a:r>
          </a:p>
          <a:p>
            <a:r>
              <a:rPr lang="en-GB" sz="1800" dirty="0"/>
              <a:t>The expression checks if that value is</a:t>
            </a:r>
            <a:br>
              <a:rPr lang="en-GB" sz="1800" dirty="0"/>
            </a:br>
            <a:r>
              <a:rPr lang="en-GB" sz="1800" dirty="0"/>
              <a:t>greater than or equal to 13 or less than or equal to 19.</a:t>
            </a:r>
          </a:p>
          <a:p>
            <a:r>
              <a:rPr lang="en-GB" sz="1800" dirty="0"/>
              <a:t>If it is then Print out some text to the screen if it meets those values.</a:t>
            </a:r>
          </a:p>
          <a:p>
            <a:r>
              <a:rPr lang="en-GB" sz="1800" dirty="0"/>
              <a:t>If its not then Prints out some alternative text.</a:t>
            </a:r>
          </a:p>
          <a:p>
            <a:r>
              <a:rPr lang="en-GB" sz="1800" dirty="0"/>
              <a:t>Then ends the statement. </a:t>
            </a:r>
            <a:endParaRPr lang="en-AU" sz="1800" dirty="0"/>
          </a:p>
        </p:txBody>
      </p:sp>
    </p:spTree>
    <p:extLst>
      <p:ext uri="{BB962C8B-B14F-4D97-AF65-F5344CB8AC3E}">
        <p14:creationId xmlns:p14="http://schemas.microsoft.com/office/powerpoint/2010/main" val="4180492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95300" y="609600"/>
            <a:ext cx="5344027" cy="838200"/>
          </a:xfrm>
        </p:spPr>
        <p:txBody>
          <a:bodyPr/>
          <a:lstStyle/>
          <a:p>
            <a:r>
              <a:rPr lang="en-GB" dirty="0">
                <a:latin typeface="Arial Narrow" pitchFamily="34" charset="0"/>
              </a:rPr>
              <a:t>Nested IF Statements</a:t>
            </a:r>
            <a:endParaRPr lang="en-AU" dirty="0">
              <a:latin typeface="Arial Narrow" pitchFamily="34" charset="0"/>
            </a:endParaRPr>
          </a:p>
        </p:txBody>
      </p:sp>
      <p:sp>
        <p:nvSpPr>
          <p:cNvPr id="3" name="Rectangle 3"/>
          <p:cNvSpPr>
            <a:spLocks noGrp="1" noChangeArrowheads="1"/>
          </p:cNvSpPr>
          <p:nvPr>
            <p:ph idx="1"/>
          </p:nvPr>
        </p:nvSpPr>
        <p:spPr>
          <a:xfrm>
            <a:off x="647701" y="1447800"/>
            <a:ext cx="6248400" cy="5562600"/>
          </a:xfrm>
        </p:spPr>
        <p:txBody>
          <a:bodyPr/>
          <a:lstStyle/>
          <a:p>
            <a:r>
              <a:rPr lang="en-GB" sz="2800" dirty="0"/>
              <a:t>In general, the </a:t>
            </a:r>
            <a:r>
              <a:rPr lang="en-GB" sz="2800" b="1" dirty="0"/>
              <a:t>statements</a:t>
            </a:r>
            <a:r>
              <a:rPr lang="en-GB" sz="2800" dirty="0"/>
              <a:t> clause of an IF statement can be any kind of statement.</a:t>
            </a:r>
          </a:p>
          <a:p>
            <a:pPr>
              <a:buNone/>
            </a:pPr>
            <a:r>
              <a:rPr lang="en-GB" sz="2800" dirty="0"/>
              <a:t>			</a:t>
            </a:r>
            <a:r>
              <a:rPr lang="en-GB" sz="2800" dirty="0">
                <a:solidFill>
                  <a:srgbClr val="008000"/>
                </a:solidFill>
              </a:rPr>
              <a:t>IF Boolean expression THEN</a:t>
            </a:r>
          </a:p>
          <a:p>
            <a:pPr>
              <a:buNone/>
            </a:pPr>
            <a:r>
              <a:rPr lang="en-GB" sz="2800" dirty="0">
                <a:solidFill>
                  <a:srgbClr val="008000"/>
                </a:solidFill>
              </a:rPr>
              <a:t>				</a:t>
            </a:r>
            <a:r>
              <a:rPr lang="en-GB" sz="2800" b="1" dirty="0">
                <a:solidFill>
                  <a:srgbClr val="008000"/>
                </a:solidFill>
              </a:rPr>
              <a:t>statements</a:t>
            </a:r>
          </a:p>
          <a:p>
            <a:pPr>
              <a:buNone/>
            </a:pPr>
            <a:r>
              <a:rPr lang="en-GB" sz="2800" dirty="0">
                <a:solidFill>
                  <a:srgbClr val="008000"/>
                </a:solidFill>
              </a:rPr>
              <a:t>			ENDIF</a:t>
            </a:r>
          </a:p>
          <a:p>
            <a:r>
              <a:rPr lang="en-GB" sz="2800" dirty="0"/>
              <a:t>When this statement is another IF statement, </a:t>
            </a:r>
            <a:br>
              <a:rPr lang="en-GB" sz="2800" dirty="0"/>
            </a:br>
            <a:r>
              <a:rPr lang="en-GB" sz="2800" dirty="0"/>
              <a:t>it is said to be </a:t>
            </a:r>
            <a:r>
              <a:rPr lang="en-GB" sz="2800" b="1" u="sng" dirty="0"/>
              <a:t>nested</a:t>
            </a:r>
            <a:r>
              <a:rPr lang="en-GB" sz="2800" dirty="0"/>
              <a:t> within the outer IF statement.</a:t>
            </a:r>
          </a:p>
        </p:txBody>
      </p:sp>
      <p:pic>
        <p:nvPicPr>
          <p:cNvPr id="4" name="Picture 2" descr="http://4.bp.blogspot.com/-9rytbHWWanM/TfaSlVlMK3I/AAAAAAAAAGU/JIhr8g0Jr5s/s160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078" y="1752600"/>
            <a:ext cx="3395253" cy="352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82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257425" y="2743199"/>
            <a:ext cx="4572000" cy="2438400"/>
          </a:xfrm>
          <a:prstGeom prst="rect">
            <a:avLst/>
          </a:prstGeom>
          <a:solidFill>
            <a:srgbClr val="66FF66"/>
          </a:solidFill>
          <a:ln w="9525">
            <a:noFill/>
            <a:miter lim="800000"/>
            <a:headEnd/>
            <a:tailEnd/>
          </a:ln>
          <a:effectLst/>
        </p:spPr>
        <p:txBody>
          <a:bodyPr wrap="none" anchor="ctr"/>
          <a:lstStyle/>
          <a:p>
            <a:endParaRPr lang="en-AU" dirty="0"/>
          </a:p>
        </p:txBody>
      </p:sp>
      <p:sp>
        <p:nvSpPr>
          <p:cNvPr id="3" name="Rectangle 14"/>
          <p:cNvSpPr>
            <a:spLocks noChangeArrowheads="1"/>
          </p:cNvSpPr>
          <p:nvPr/>
        </p:nvSpPr>
        <p:spPr bwMode="auto">
          <a:xfrm>
            <a:off x="3095625" y="3200399"/>
            <a:ext cx="2286000" cy="457200"/>
          </a:xfrm>
          <a:prstGeom prst="rect">
            <a:avLst/>
          </a:prstGeom>
          <a:solidFill>
            <a:srgbClr val="CCFFCC"/>
          </a:solidFill>
          <a:ln w="9525">
            <a:noFill/>
            <a:miter lim="800000"/>
            <a:headEnd/>
            <a:tailEnd/>
          </a:ln>
          <a:effectLst/>
        </p:spPr>
        <p:txBody>
          <a:bodyPr wrap="none" anchor="ctr"/>
          <a:lstStyle/>
          <a:p>
            <a:endParaRPr lang="en-AU" dirty="0"/>
          </a:p>
        </p:txBody>
      </p:sp>
      <p:sp>
        <p:nvSpPr>
          <p:cNvPr id="4" name="Rectangle 15"/>
          <p:cNvSpPr>
            <a:spLocks noChangeArrowheads="1"/>
          </p:cNvSpPr>
          <p:nvPr/>
        </p:nvSpPr>
        <p:spPr bwMode="auto">
          <a:xfrm>
            <a:off x="3095625" y="4190999"/>
            <a:ext cx="2286000" cy="457200"/>
          </a:xfrm>
          <a:prstGeom prst="rect">
            <a:avLst/>
          </a:prstGeom>
          <a:solidFill>
            <a:srgbClr val="FFFF99"/>
          </a:solidFill>
          <a:ln w="9525">
            <a:noFill/>
            <a:miter lim="800000"/>
            <a:headEnd/>
            <a:tailEnd/>
          </a:ln>
          <a:effectLst/>
        </p:spPr>
        <p:txBody>
          <a:bodyPr wrap="none" anchor="ctr"/>
          <a:lstStyle/>
          <a:p>
            <a:endParaRPr lang="en-AU" dirty="0"/>
          </a:p>
        </p:txBody>
      </p:sp>
      <p:sp>
        <p:nvSpPr>
          <p:cNvPr id="5" name="Rectangle 2"/>
          <p:cNvSpPr>
            <a:spLocks noGrp="1" noChangeArrowheads="1"/>
          </p:cNvSpPr>
          <p:nvPr>
            <p:ph type="title"/>
          </p:nvPr>
        </p:nvSpPr>
        <p:spPr>
          <a:xfrm>
            <a:off x="352425" y="987598"/>
            <a:ext cx="8229600" cy="639762"/>
          </a:xfrm>
        </p:spPr>
        <p:txBody>
          <a:bodyPr>
            <a:normAutofit fontScale="90000"/>
          </a:bodyPr>
          <a:lstStyle/>
          <a:p>
            <a:r>
              <a:rPr lang="en-GB" dirty="0">
                <a:latin typeface="Arial Narrow" pitchFamily="34" charset="0"/>
              </a:rPr>
              <a:t>Nested IF Statements - Example 1</a:t>
            </a:r>
            <a:endParaRPr lang="en-AU" dirty="0">
              <a:latin typeface="Arial Narrow" pitchFamily="34" charset="0"/>
            </a:endParaRPr>
          </a:p>
        </p:txBody>
      </p:sp>
      <p:sp>
        <p:nvSpPr>
          <p:cNvPr id="6" name="Rectangle 3"/>
          <p:cNvSpPr>
            <a:spLocks noGrp="1" noChangeArrowheads="1"/>
          </p:cNvSpPr>
          <p:nvPr>
            <p:ph idx="1"/>
          </p:nvPr>
        </p:nvSpPr>
        <p:spPr>
          <a:xfrm>
            <a:off x="571500" y="2133600"/>
            <a:ext cx="8143875" cy="4525963"/>
          </a:xfrm>
        </p:spPr>
        <p:txBody>
          <a:bodyPr/>
          <a:lstStyle/>
          <a:p>
            <a:pPr>
              <a:buNone/>
            </a:pPr>
            <a:r>
              <a:rPr lang="en-GB" sz="2800" dirty="0"/>
              <a:t>		IF Boolean expression1 THEN</a:t>
            </a:r>
          </a:p>
          <a:p>
            <a:pPr>
              <a:buNone/>
            </a:pPr>
            <a:r>
              <a:rPr lang="en-GB" sz="2800" dirty="0"/>
              <a:t>			IF Boolean expression2 THEN</a:t>
            </a:r>
          </a:p>
          <a:p>
            <a:pPr>
              <a:buNone/>
            </a:pPr>
            <a:r>
              <a:rPr lang="en-GB" sz="2800" dirty="0"/>
              <a:t>				statement 1</a:t>
            </a:r>
          </a:p>
          <a:p>
            <a:pPr>
              <a:buNone/>
            </a:pPr>
            <a:r>
              <a:rPr lang="en-GB" sz="2800" dirty="0"/>
              <a:t>			ELSE</a:t>
            </a:r>
          </a:p>
          <a:p>
            <a:pPr>
              <a:buNone/>
            </a:pPr>
            <a:r>
              <a:rPr lang="en-GB" sz="2800" dirty="0"/>
              <a:t>				statement 2</a:t>
            </a:r>
          </a:p>
          <a:p>
            <a:pPr>
              <a:buNone/>
            </a:pPr>
            <a:r>
              <a:rPr lang="en-GB" sz="2800" dirty="0"/>
              <a:t>			ENDIF</a:t>
            </a:r>
          </a:p>
          <a:p>
            <a:pPr>
              <a:buNone/>
            </a:pPr>
            <a:r>
              <a:rPr lang="en-GB" sz="2800" dirty="0"/>
              <a:t>		 ENDIF</a:t>
            </a:r>
          </a:p>
        </p:txBody>
      </p:sp>
      <p:sp>
        <p:nvSpPr>
          <p:cNvPr id="8" name="Cloud Callout 7"/>
          <p:cNvSpPr/>
          <p:nvPr/>
        </p:nvSpPr>
        <p:spPr>
          <a:xfrm>
            <a:off x="6781800" y="4891064"/>
            <a:ext cx="3467100" cy="1758950"/>
          </a:xfrm>
          <a:prstGeom prst="cloudCallout">
            <a:avLst>
              <a:gd name="adj1" fmla="val -32583"/>
              <a:gd name="adj2" fmla="val -749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dirty="0"/>
              <a:t>The nested IF section is in green in the diagram.</a:t>
            </a:r>
          </a:p>
        </p:txBody>
      </p:sp>
    </p:spTree>
    <p:extLst>
      <p:ext uri="{BB962C8B-B14F-4D97-AF65-F5344CB8AC3E}">
        <p14:creationId xmlns:p14="http://schemas.microsoft.com/office/powerpoint/2010/main" val="75823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netdna.copyblogger.com/images/critical-thin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834466"/>
            <a:ext cx="3524250" cy="1566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Cloud Callout 1"/>
          <p:cNvSpPr/>
          <p:nvPr/>
        </p:nvSpPr>
        <p:spPr>
          <a:xfrm>
            <a:off x="2171700" y="152400"/>
            <a:ext cx="6324600" cy="4343400"/>
          </a:xfrm>
          <a:prstGeom prst="cloudCallout">
            <a:avLst>
              <a:gd name="adj1" fmla="val -39248"/>
              <a:gd name="adj2" fmla="val 756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AU" sz="2800" dirty="0">
                <a:latin typeface="Arial Narrow" pitchFamily="34" charset="0"/>
              </a:rPr>
              <a:t>Part 1 Content</a:t>
            </a:r>
          </a:p>
          <a:p>
            <a:pPr algn="ctr"/>
            <a:endParaRPr lang="en-AU" sz="2800" dirty="0">
              <a:latin typeface="Arial Narrow" pitchFamily="34" charset="0"/>
            </a:endParaRPr>
          </a:p>
          <a:p>
            <a:pPr marL="609600" indent="-609600">
              <a:buFontTx/>
              <a:buAutoNum type="arabicPeriod"/>
            </a:pPr>
            <a:r>
              <a:rPr lang="en-GB" sz="2800" dirty="0"/>
              <a:t>Defining Diagram</a:t>
            </a:r>
          </a:p>
          <a:p>
            <a:pPr marL="609600" indent="-609600">
              <a:buFontTx/>
              <a:buAutoNum type="arabicPeriod"/>
            </a:pPr>
            <a:r>
              <a:rPr lang="en-GB" sz="2800" dirty="0"/>
              <a:t>Algorithm Design</a:t>
            </a:r>
            <a:endParaRPr lang="en-GB" sz="2800" dirty="0">
              <a:solidFill>
                <a:srgbClr val="00B050"/>
              </a:solidFill>
            </a:endParaRPr>
          </a:p>
          <a:p>
            <a:pPr marL="609600" indent="-609600">
              <a:buFontTx/>
              <a:buAutoNum type="arabicPeriod"/>
            </a:pPr>
            <a:r>
              <a:rPr lang="en-GB" sz="2800" dirty="0"/>
              <a:t>Desk Check</a:t>
            </a:r>
            <a:r>
              <a:rPr lang="en-GB" sz="2800" dirty="0">
                <a:solidFill>
                  <a:srgbClr val="00B050"/>
                </a:solidFill>
              </a:rPr>
              <a:t>		</a:t>
            </a:r>
            <a:endParaRPr lang="en-AU" sz="2800" dirty="0"/>
          </a:p>
          <a:p>
            <a:pPr algn="ctr"/>
            <a:endParaRPr lang="en-AU" sz="2800" dirty="0"/>
          </a:p>
        </p:txBody>
      </p:sp>
    </p:spTree>
    <p:extLst>
      <p:ext uri="{BB962C8B-B14F-4D97-AF65-F5344CB8AC3E}">
        <p14:creationId xmlns:p14="http://schemas.microsoft.com/office/powerpoint/2010/main" val="3078530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543300" y="2375718"/>
            <a:ext cx="6019800" cy="3886200"/>
          </a:xfrm>
          <a:prstGeom prst="rect">
            <a:avLst/>
          </a:prstGeom>
          <a:solidFill>
            <a:srgbClr val="66FF66"/>
          </a:solidFill>
          <a:ln w="9525">
            <a:noFill/>
            <a:miter lim="800000"/>
            <a:headEnd/>
            <a:tailEnd/>
          </a:ln>
          <a:effectLst/>
        </p:spPr>
        <p:txBody>
          <a:bodyPr wrap="none" anchor="ctr"/>
          <a:lstStyle/>
          <a:p>
            <a:endParaRPr lang="en-AU" dirty="0"/>
          </a:p>
        </p:txBody>
      </p:sp>
      <p:sp>
        <p:nvSpPr>
          <p:cNvPr id="3" name="Rectangle 8"/>
          <p:cNvSpPr>
            <a:spLocks noChangeArrowheads="1"/>
          </p:cNvSpPr>
          <p:nvPr/>
        </p:nvSpPr>
        <p:spPr bwMode="auto">
          <a:xfrm>
            <a:off x="4292091" y="2819399"/>
            <a:ext cx="4610100" cy="2133600"/>
          </a:xfrm>
          <a:prstGeom prst="rect">
            <a:avLst/>
          </a:prstGeom>
          <a:solidFill>
            <a:srgbClr val="99FF99"/>
          </a:solidFill>
          <a:ln w="9525">
            <a:noFill/>
            <a:miter lim="800000"/>
            <a:headEnd/>
            <a:tailEnd/>
          </a:ln>
          <a:effectLst/>
        </p:spPr>
        <p:txBody>
          <a:bodyPr wrap="none" anchor="ctr"/>
          <a:lstStyle/>
          <a:p>
            <a:endParaRPr lang="en-AU" dirty="0"/>
          </a:p>
        </p:txBody>
      </p:sp>
      <p:sp>
        <p:nvSpPr>
          <p:cNvPr id="4" name="Rectangle 9"/>
          <p:cNvSpPr>
            <a:spLocks noChangeArrowheads="1"/>
          </p:cNvSpPr>
          <p:nvPr/>
        </p:nvSpPr>
        <p:spPr bwMode="auto">
          <a:xfrm>
            <a:off x="4292091" y="5181600"/>
            <a:ext cx="4610100" cy="457200"/>
          </a:xfrm>
          <a:prstGeom prst="rect">
            <a:avLst/>
          </a:prstGeom>
          <a:solidFill>
            <a:srgbClr val="FFFF66"/>
          </a:solidFill>
          <a:ln w="9525">
            <a:noFill/>
            <a:miter lim="800000"/>
            <a:headEnd/>
            <a:tailEnd/>
          </a:ln>
          <a:effectLst/>
        </p:spPr>
        <p:txBody>
          <a:bodyPr wrap="none" anchor="ctr"/>
          <a:lstStyle/>
          <a:p>
            <a:endParaRPr lang="en-AU" dirty="0"/>
          </a:p>
        </p:txBody>
      </p:sp>
      <p:sp>
        <p:nvSpPr>
          <p:cNvPr id="5" name="Rectangle 14"/>
          <p:cNvSpPr>
            <a:spLocks noChangeArrowheads="1"/>
          </p:cNvSpPr>
          <p:nvPr/>
        </p:nvSpPr>
        <p:spPr bwMode="auto">
          <a:xfrm>
            <a:off x="5168391" y="3124200"/>
            <a:ext cx="2286000" cy="457200"/>
          </a:xfrm>
          <a:prstGeom prst="rect">
            <a:avLst/>
          </a:prstGeom>
          <a:solidFill>
            <a:srgbClr val="CCFFCC"/>
          </a:solidFill>
          <a:ln w="9525">
            <a:noFill/>
            <a:miter lim="800000"/>
            <a:headEnd/>
            <a:tailEnd/>
          </a:ln>
          <a:effectLst/>
        </p:spPr>
        <p:txBody>
          <a:bodyPr wrap="none" anchor="ctr"/>
          <a:lstStyle/>
          <a:p>
            <a:endParaRPr lang="en-AU" dirty="0"/>
          </a:p>
        </p:txBody>
      </p:sp>
      <p:sp>
        <p:nvSpPr>
          <p:cNvPr id="6" name="Rectangle 15"/>
          <p:cNvSpPr>
            <a:spLocks noChangeArrowheads="1"/>
          </p:cNvSpPr>
          <p:nvPr/>
        </p:nvSpPr>
        <p:spPr bwMode="auto">
          <a:xfrm>
            <a:off x="5168391" y="3886200"/>
            <a:ext cx="2286000" cy="457200"/>
          </a:xfrm>
          <a:prstGeom prst="rect">
            <a:avLst/>
          </a:prstGeom>
          <a:solidFill>
            <a:srgbClr val="FFFF99"/>
          </a:solidFill>
          <a:ln w="9525">
            <a:noFill/>
            <a:miter lim="800000"/>
            <a:headEnd/>
            <a:tailEnd/>
          </a:ln>
          <a:effectLst/>
        </p:spPr>
        <p:txBody>
          <a:bodyPr wrap="none" anchor="ctr"/>
          <a:lstStyle/>
          <a:p>
            <a:endParaRPr lang="en-AU" dirty="0"/>
          </a:p>
        </p:txBody>
      </p:sp>
      <p:sp>
        <p:nvSpPr>
          <p:cNvPr id="7" name="Rectangle 2"/>
          <p:cNvSpPr>
            <a:spLocks noGrp="1" noChangeArrowheads="1"/>
          </p:cNvSpPr>
          <p:nvPr>
            <p:ph type="title"/>
          </p:nvPr>
        </p:nvSpPr>
        <p:spPr>
          <a:xfrm>
            <a:off x="1567941" y="960438"/>
            <a:ext cx="8229600" cy="1143000"/>
          </a:xfrm>
        </p:spPr>
        <p:txBody>
          <a:bodyPr/>
          <a:lstStyle/>
          <a:p>
            <a:r>
              <a:rPr lang="en-GB" dirty="0">
                <a:latin typeface="Arial Narrow" pitchFamily="34" charset="0"/>
              </a:rPr>
              <a:t>Nested IF Statements - Example 2</a:t>
            </a:r>
            <a:endParaRPr lang="en-AU" dirty="0">
              <a:latin typeface="Arial Narrow" pitchFamily="34" charset="0"/>
            </a:endParaRPr>
          </a:p>
        </p:txBody>
      </p:sp>
      <p:sp>
        <p:nvSpPr>
          <p:cNvPr id="9" name="Cloud Callout 8"/>
          <p:cNvSpPr/>
          <p:nvPr/>
        </p:nvSpPr>
        <p:spPr>
          <a:xfrm>
            <a:off x="35642" y="3572347"/>
            <a:ext cx="2895600" cy="2285999"/>
          </a:xfrm>
          <a:prstGeom prst="cloudCallout">
            <a:avLst>
              <a:gd name="adj1" fmla="val 56526"/>
              <a:gd name="adj2" fmla="val -4282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000" dirty="0"/>
              <a:t>Here we have 2 IF statements in total. Each one is dependant on the Boolean result.</a:t>
            </a:r>
          </a:p>
        </p:txBody>
      </p:sp>
      <p:sp>
        <p:nvSpPr>
          <p:cNvPr id="8" name="Rectangle 3"/>
          <p:cNvSpPr>
            <a:spLocks noGrp="1" noChangeArrowheads="1"/>
          </p:cNvSpPr>
          <p:nvPr>
            <p:ph idx="1"/>
          </p:nvPr>
        </p:nvSpPr>
        <p:spPr>
          <a:xfrm>
            <a:off x="1653666" y="1905000"/>
            <a:ext cx="8143875" cy="4525963"/>
          </a:xfrm>
        </p:spPr>
        <p:txBody>
          <a:bodyPr>
            <a:normAutofit lnSpcReduction="10000"/>
          </a:bodyPr>
          <a:lstStyle/>
          <a:p>
            <a:pPr>
              <a:buNone/>
            </a:pPr>
            <a:r>
              <a:rPr lang="en-GB" sz="2400" dirty="0"/>
              <a:t>		IF Boolean expression1 THEN</a:t>
            </a:r>
          </a:p>
          <a:p>
            <a:pPr>
              <a:buNone/>
            </a:pPr>
            <a:r>
              <a:rPr lang="en-GB" sz="2400" dirty="0"/>
              <a:t>			IF Boolean expression2 THEN</a:t>
            </a:r>
          </a:p>
          <a:p>
            <a:pPr>
              <a:buNone/>
            </a:pPr>
            <a:r>
              <a:rPr lang="en-GB" sz="2400" dirty="0"/>
              <a:t>				IF Boolean expression3 THEN</a:t>
            </a:r>
          </a:p>
          <a:p>
            <a:pPr>
              <a:buNone/>
            </a:pPr>
            <a:r>
              <a:rPr lang="en-GB" sz="2400" dirty="0"/>
              <a:t>					statement1</a:t>
            </a:r>
          </a:p>
          <a:p>
            <a:pPr>
              <a:buNone/>
            </a:pPr>
            <a:r>
              <a:rPr lang="en-GB" sz="2400" dirty="0"/>
              <a:t>				ELSE</a:t>
            </a:r>
          </a:p>
          <a:p>
            <a:pPr>
              <a:buNone/>
            </a:pPr>
            <a:r>
              <a:rPr lang="en-GB" sz="2400" dirty="0"/>
              <a:t>					statement2</a:t>
            </a:r>
          </a:p>
          <a:p>
            <a:pPr>
              <a:buNone/>
            </a:pPr>
            <a:r>
              <a:rPr lang="en-GB" sz="2400" dirty="0"/>
              <a:t>				ENDIF</a:t>
            </a:r>
          </a:p>
          <a:p>
            <a:pPr>
              <a:buNone/>
            </a:pPr>
            <a:r>
              <a:rPr lang="en-GB" sz="2400" dirty="0"/>
              <a:t>			ELSE</a:t>
            </a:r>
          </a:p>
          <a:p>
            <a:pPr>
              <a:buNone/>
            </a:pPr>
            <a:r>
              <a:rPr lang="en-GB" sz="2400" dirty="0"/>
              <a:t>				statement3</a:t>
            </a:r>
          </a:p>
          <a:p>
            <a:pPr>
              <a:buNone/>
            </a:pPr>
            <a:r>
              <a:rPr lang="en-GB" sz="2400" dirty="0"/>
              <a:t>			ENDIF</a:t>
            </a:r>
          </a:p>
          <a:p>
            <a:pPr>
              <a:buNone/>
            </a:pPr>
            <a:r>
              <a:rPr lang="en-GB" sz="2400" dirty="0"/>
              <a:t>		 ENDIF</a:t>
            </a:r>
          </a:p>
        </p:txBody>
      </p:sp>
    </p:spTree>
    <p:extLst>
      <p:ext uri="{BB962C8B-B14F-4D97-AF65-F5344CB8AC3E}">
        <p14:creationId xmlns:p14="http://schemas.microsoft.com/office/powerpoint/2010/main" val="338074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400425" y="1963993"/>
            <a:ext cx="6019800" cy="2667000"/>
          </a:xfrm>
          <a:prstGeom prst="rect">
            <a:avLst/>
          </a:prstGeom>
          <a:solidFill>
            <a:srgbClr val="66FF66"/>
          </a:solidFill>
          <a:ln w="9525">
            <a:noFill/>
            <a:miter lim="800000"/>
            <a:headEnd/>
            <a:tailEnd/>
          </a:ln>
          <a:effectLst/>
        </p:spPr>
        <p:txBody>
          <a:bodyPr wrap="none" anchor="ctr"/>
          <a:lstStyle/>
          <a:p>
            <a:endParaRPr lang="en-AU" dirty="0"/>
          </a:p>
        </p:txBody>
      </p:sp>
      <p:sp>
        <p:nvSpPr>
          <p:cNvPr id="3" name="Rectangle 6"/>
          <p:cNvSpPr>
            <a:spLocks noChangeArrowheads="1"/>
          </p:cNvSpPr>
          <p:nvPr/>
        </p:nvSpPr>
        <p:spPr bwMode="auto">
          <a:xfrm>
            <a:off x="3400425" y="4859593"/>
            <a:ext cx="6019800" cy="1524000"/>
          </a:xfrm>
          <a:prstGeom prst="rect">
            <a:avLst/>
          </a:prstGeom>
          <a:solidFill>
            <a:srgbClr val="FFFF00"/>
          </a:solidFill>
          <a:ln w="9525">
            <a:noFill/>
            <a:miter lim="800000"/>
            <a:headEnd/>
            <a:tailEnd/>
          </a:ln>
          <a:effectLst/>
        </p:spPr>
        <p:txBody>
          <a:bodyPr wrap="none" anchor="ctr"/>
          <a:lstStyle/>
          <a:p>
            <a:endParaRPr lang="en-AU" dirty="0"/>
          </a:p>
        </p:txBody>
      </p:sp>
      <p:sp>
        <p:nvSpPr>
          <p:cNvPr id="4" name="Rectangle 8"/>
          <p:cNvSpPr>
            <a:spLocks noChangeArrowheads="1"/>
          </p:cNvSpPr>
          <p:nvPr/>
        </p:nvSpPr>
        <p:spPr bwMode="auto">
          <a:xfrm>
            <a:off x="4352925" y="2268793"/>
            <a:ext cx="4610100" cy="1524000"/>
          </a:xfrm>
          <a:prstGeom prst="rect">
            <a:avLst/>
          </a:prstGeom>
          <a:solidFill>
            <a:srgbClr val="99FF99"/>
          </a:solidFill>
          <a:ln w="9525">
            <a:noFill/>
            <a:miter lim="800000"/>
            <a:headEnd/>
            <a:tailEnd/>
          </a:ln>
          <a:effectLst/>
        </p:spPr>
        <p:txBody>
          <a:bodyPr wrap="none" anchor="ctr"/>
          <a:lstStyle/>
          <a:p>
            <a:endParaRPr lang="en-AU" dirty="0"/>
          </a:p>
        </p:txBody>
      </p:sp>
      <p:sp>
        <p:nvSpPr>
          <p:cNvPr id="5" name="Rectangle 9"/>
          <p:cNvSpPr>
            <a:spLocks noChangeArrowheads="1"/>
          </p:cNvSpPr>
          <p:nvPr/>
        </p:nvSpPr>
        <p:spPr bwMode="auto">
          <a:xfrm>
            <a:off x="4352925" y="3945193"/>
            <a:ext cx="4610100" cy="381000"/>
          </a:xfrm>
          <a:prstGeom prst="rect">
            <a:avLst/>
          </a:prstGeom>
          <a:solidFill>
            <a:srgbClr val="FFFF66"/>
          </a:solidFill>
          <a:ln w="9525">
            <a:noFill/>
            <a:miter lim="800000"/>
            <a:headEnd/>
            <a:tailEnd/>
          </a:ln>
          <a:effectLst/>
        </p:spPr>
        <p:txBody>
          <a:bodyPr wrap="none" anchor="ctr"/>
          <a:lstStyle/>
          <a:p>
            <a:endParaRPr lang="en-AU" dirty="0"/>
          </a:p>
        </p:txBody>
      </p:sp>
      <p:sp>
        <p:nvSpPr>
          <p:cNvPr id="6" name="Rectangle 10"/>
          <p:cNvSpPr>
            <a:spLocks noChangeArrowheads="1"/>
          </p:cNvSpPr>
          <p:nvPr/>
        </p:nvSpPr>
        <p:spPr bwMode="auto">
          <a:xfrm>
            <a:off x="4314825" y="5164393"/>
            <a:ext cx="4610100" cy="381000"/>
          </a:xfrm>
          <a:prstGeom prst="rect">
            <a:avLst/>
          </a:prstGeom>
          <a:solidFill>
            <a:srgbClr val="CCFFCC"/>
          </a:solidFill>
          <a:ln w="9525">
            <a:noFill/>
            <a:miter lim="800000"/>
            <a:headEnd/>
            <a:tailEnd/>
          </a:ln>
          <a:effectLst/>
        </p:spPr>
        <p:txBody>
          <a:bodyPr wrap="none" anchor="ctr"/>
          <a:lstStyle/>
          <a:p>
            <a:endParaRPr lang="en-AU" dirty="0"/>
          </a:p>
        </p:txBody>
      </p:sp>
      <p:sp>
        <p:nvSpPr>
          <p:cNvPr id="7" name="Rectangle 11"/>
          <p:cNvSpPr>
            <a:spLocks noChangeArrowheads="1"/>
          </p:cNvSpPr>
          <p:nvPr/>
        </p:nvSpPr>
        <p:spPr bwMode="auto">
          <a:xfrm>
            <a:off x="4314825" y="5697793"/>
            <a:ext cx="4610100" cy="381000"/>
          </a:xfrm>
          <a:prstGeom prst="rect">
            <a:avLst/>
          </a:prstGeom>
          <a:solidFill>
            <a:srgbClr val="FFFF99"/>
          </a:solidFill>
          <a:ln w="9525">
            <a:noFill/>
            <a:miter lim="800000"/>
            <a:headEnd/>
            <a:tailEnd/>
          </a:ln>
          <a:effectLst/>
        </p:spPr>
        <p:txBody>
          <a:bodyPr wrap="none" anchor="ctr"/>
          <a:lstStyle/>
          <a:p>
            <a:endParaRPr lang="en-AU" dirty="0"/>
          </a:p>
        </p:txBody>
      </p:sp>
      <p:sp>
        <p:nvSpPr>
          <p:cNvPr id="8" name="Rectangle 14"/>
          <p:cNvSpPr>
            <a:spLocks noChangeArrowheads="1"/>
          </p:cNvSpPr>
          <p:nvPr/>
        </p:nvSpPr>
        <p:spPr bwMode="auto">
          <a:xfrm>
            <a:off x="5229225" y="2497393"/>
            <a:ext cx="2286000" cy="457200"/>
          </a:xfrm>
          <a:prstGeom prst="rect">
            <a:avLst/>
          </a:prstGeom>
          <a:solidFill>
            <a:srgbClr val="CCFFCC"/>
          </a:solidFill>
          <a:ln w="9525">
            <a:noFill/>
            <a:miter lim="800000"/>
            <a:headEnd/>
            <a:tailEnd/>
          </a:ln>
          <a:effectLst/>
        </p:spPr>
        <p:txBody>
          <a:bodyPr wrap="none" anchor="ctr"/>
          <a:lstStyle/>
          <a:p>
            <a:endParaRPr lang="en-AU" dirty="0"/>
          </a:p>
        </p:txBody>
      </p:sp>
      <p:sp>
        <p:nvSpPr>
          <p:cNvPr id="9" name="Rectangle 15"/>
          <p:cNvSpPr>
            <a:spLocks noChangeArrowheads="1"/>
          </p:cNvSpPr>
          <p:nvPr/>
        </p:nvSpPr>
        <p:spPr bwMode="auto">
          <a:xfrm>
            <a:off x="5229225" y="3106993"/>
            <a:ext cx="2286000" cy="457200"/>
          </a:xfrm>
          <a:prstGeom prst="rect">
            <a:avLst/>
          </a:prstGeom>
          <a:solidFill>
            <a:srgbClr val="FFFF99"/>
          </a:solidFill>
          <a:ln w="9525">
            <a:noFill/>
            <a:miter lim="800000"/>
            <a:headEnd/>
            <a:tailEnd/>
          </a:ln>
          <a:effectLst/>
        </p:spPr>
        <p:txBody>
          <a:bodyPr wrap="none" anchor="ctr"/>
          <a:lstStyle/>
          <a:p>
            <a:endParaRPr lang="en-AU" dirty="0"/>
          </a:p>
        </p:txBody>
      </p:sp>
      <p:sp>
        <p:nvSpPr>
          <p:cNvPr id="10" name="Rectangle 2"/>
          <p:cNvSpPr>
            <a:spLocks noGrp="1" noChangeArrowheads="1"/>
          </p:cNvSpPr>
          <p:nvPr>
            <p:ph type="title"/>
          </p:nvPr>
        </p:nvSpPr>
        <p:spPr>
          <a:xfrm>
            <a:off x="137564" y="706693"/>
            <a:ext cx="6105525" cy="1143000"/>
          </a:xfrm>
        </p:spPr>
        <p:txBody>
          <a:bodyPr/>
          <a:lstStyle/>
          <a:p>
            <a:r>
              <a:rPr lang="en-GB" dirty="0">
                <a:latin typeface="Arial Narrow" pitchFamily="34" charset="0"/>
              </a:rPr>
              <a:t>Nested IF Statements - Example 3</a:t>
            </a:r>
            <a:endParaRPr lang="en-AU" dirty="0">
              <a:latin typeface="Arial Narrow" pitchFamily="34" charset="0"/>
            </a:endParaRPr>
          </a:p>
        </p:txBody>
      </p:sp>
      <p:sp>
        <p:nvSpPr>
          <p:cNvPr id="11" name="Rectangle 3"/>
          <p:cNvSpPr>
            <a:spLocks noGrp="1" noChangeArrowheads="1"/>
          </p:cNvSpPr>
          <p:nvPr>
            <p:ph idx="1"/>
          </p:nvPr>
        </p:nvSpPr>
        <p:spPr>
          <a:xfrm>
            <a:off x="1714500" y="1659194"/>
            <a:ext cx="8143875" cy="5181600"/>
          </a:xfrm>
        </p:spPr>
        <p:txBody>
          <a:bodyPr/>
          <a:lstStyle/>
          <a:p>
            <a:pPr>
              <a:buNone/>
            </a:pPr>
            <a:r>
              <a:rPr lang="en-GB" sz="1600" dirty="0"/>
              <a:t>		IF Boolean expression 1 THEN</a:t>
            </a:r>
          </a:p>
          <a:p>
            <a:pPr>
              <a:buNone/>
            </a:pPr>
            <a:r>
              <a:rPr lang="en-GB" sz="1600" dirty="0"/>
              <a:t>			IF Boolean expression 2 THEN</a:t>
            </a:r>
          </a:p>
          <a:p>
            <a:pPr>
              <a:buNone/>
            </a:pPr>
            <a:r>
              <a:rPr lang="en-GB" sz="1600" dirty="0"/>
              <a:t>				IF Boolean expression 3 THEN</a:t>
            </a:r>
          </a:p>
          <a:p>
            <a:pPr>
              <a:buNone/>
            </a:pPr>
            <a:r>
              <a:rPr lang="en-GB" sz="1600" dirty="0"/>
              <a:t>					statement 1</a:t>
            </a:r>
          </a:p>
          <a:p>
            <a:pPr>
              <a:buNone/>
            </a:pPr>
            <a:r>
              <a:rPr lang="en-GB" sz="1600" dirty="0"/>
              <a:t>				ELSE</a:t>
            </a:r>
          </a:p>
          <a:p>
            <a:pPr>
              <a:buNone/>
            </a:pPr>
            <a:r>
              <a:rPr lang="en-GB" sz="1600" dirty="0"/>
              <a:t>					statement 2</a:t>
            </a:r>
          </a:p>
          <a:p>
            <a:pPr>
              <a:buNone/>
            </a:pPr>
            <a:r>
              <a:rPr lang="en-GB" sz="1600" dirty="0"/>
              <a:t>				ENDIF</a:t>
            </a:r>
          </a:p>
          <a:p>
            <a:pPr>
              <a:buNone/>
            </a:pPr>
            <a:r>
              <a:rPr lang="en-GB" sz="1600" dirty="0"/>
              <a:t>			ELSE</a:t>
            </a:r>
          </a:p>
          <a:p>
            <a:pPr>
              <a:buNone/>
            </a:pPr>
            <a:r>
              <a:rPr lang="en-GB" sz="1600" dirty="0"/>
              <a:t>				statement 3</a:t>
            </a:r>
          </a:p>
          <a:p>
            <a:pPr>
              <a:buNone/>
            </a:pPr>
            <a:r>
              <a:rPr lang="en-GB" sz="1600" dirty="0"/>
              <a:t>			ENDIF</a:t>
            </a:r>
          </a:p>
          <a:p>
            <a:pPr>
              <a:buNone/>
            </a:pPr>
            <a:r>
              <a:rPr lang="en-GB" sz="1600" dirty="0"/>
              <a:t>		ELSE</a:t>
            </a:r>
          </a:p>
          <a:p>
            <a:pPr>
              <a:buNone/>
            </a:pPr>
            <a:r>
              <a:rPr lang="en-GB" sz="1600" dirty="0"/>
              <a:t>			IF Boolean expression 4 THEN</a:t>
            </a:r>
          </a:p>
          <a:p>
            <a:pPr>
              <a:buNone/>
            </a:pPr>
            <a:r>
              <a:rPr lang="en-GB" sz="1600" dirty="0"/>
              <a:t>				statement 4</a:t>
            </a:r>
          </a:p>
          <a:p>
            <a:pPr>
              <a:buNone/>
            </a:pPr>
            <a:r>
              <a:rPr lang="en-GB" sz="1600" dirty="0"/>
              <a:t>			ELSE</a:t>
            </a:r>
          </a:p>
          <a:p>
            <a:pPr>
              <a:buNone/>
            </a:pPr>
            <a:r>
              <a:rPr lang="en-GB" sz="1600" dirty="0"/>
              <a:t>				statement 5</a:t>
            </a:r>
          </a:p>
          <a:p>
            <a:pPr>
              <a:buNone/>
            </a:pPr>
            <a:r>
              <a:rPr lang="en-GB" sz="1600" dirty="0"/>
              <a:t>			ENDIF</a:t>
            </a:r>
          </a:p>
          <a:p>
            <a:pPr>
              <a:buNone/>
            </a:pPr>
            <a:r>
              <a:rPr lang="en-GB" sz="1600" dirty="0"/>
              <a:t>		ENDIF</a:t>
            </a:r>
          </a:p>
        </p:txBody>
      </p:sp>
      <p:sp>
        <p:nvSpPr>
          <p:cNvPr id="12" name="Cloud Callout 11"/>
          <p:cNvSpPr/>
          <p:nvPr/>
        </p:nvSpPr>
        <p:spPr>
          <a:xfrm>
            <a:off x="111754" y="2192593"/>
            <a:ext cx="2895600" cy="2285999"/>
          </a:xfrm>
          <a:prstGeom prst="cloudCallout">
            <a:avLst>
              <a:gd name="adj1" fmla="val 43081"/>
              <a:gd name="adj2" fmla="val 1017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000" dirty="0"/>
              <a:t>We can even have IF statements in our ELSE section!</a:t>
            </a:r>
          </a:p>
        </p:txBody>
      </p:sp>
    </p:spTree>
    <p:extLst>
      <p:ext uri="{BB962C8B-B14F-4D97-AF65-F5344CB8AC3E}">
        <p14:creationId xmlns:p14="http://schemas.microsoft.com/office/powerpoint/2010/main" val="145380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18653" y="762000"/>
            <a:ext cx="8229600" cy="639762"/>
          </a:xfrm>
        </p:spPr>
        <p:txBody>
          <a:bodyPr>
            <a:normAutofit fontScale="90000"/>
          </a:bodyPr>
          <a:lstStyle/>
          <a:p>
            <a:r>
              <a:rPr lang="en-GB" dirty="0">
                <a:latin typeface="Arial Narrow" pitchFamily="34" charset="0"/>
              </a:rPr>
              <a:t>CASE Statement</a:t>
            </a:r>
            <a:endParaRPr lang="en-AU" dirty="0">
              <a:latin typeface="Arial Narrow" pitchFamily="34" charset="0"/>
            </a:endParaRPr>
          </a:p>
        </p:txBody>
      </p:sp>
      <p:sp>
        <p:nvSpPr>
          <p:cNvPr id="3" name="Rectangle 3"/>
          <p:cNvSpPr>
            <a:spLocks noGrp="1" noChangeArrowheads="1"/>
          </p:cNvSpPr>
          <p:nvPr>
            <p:ph idx="1"/>
          </p:nvPr>
        </p:nvSpPr>
        <p:spPr>
          <a:xfrm>
            <a:off x="647700" y="1828800"/>
            <a:ext cx="8724901" cy="4876800"/>
          </a:xfrm>
        </p:spPr>
        <p:txBody>
          <a:bodyPr/>
          <a:lstStyle/>
          <a:p>
            <a:r>
              <a:rPr lang="en-GB" dirty="0"/>
              <a:t>A CASE statement:</a:t>
            </a:r>
          </a:p>
          <a:p>
            <a:pPr lvl="1"/>
            <a:r>
              <a:rPr lang="en-GB" sz="3200" dirty="0"/>
              <a:t>is just a special form of </a:t>
            </a:r>
            <a:r>
              <a:rPr lang="en-GB" sz="3200" b="1" dirty="0"/>
              <a:t>several IF statements!</a:t>
            </a:r>
          </a:p>
          <a:p>
            <a:pPr lvl="1"/>
            <a:r>
              <a:rPr lang="en-GB" sz="3200" dirty="0"/>
              <a:t>usually provides </a:t>
            </a:r>
            <a:r>
              <a:rPr lang="en-GB" sz="3200" b="1" u="sng" dirty="0"/>
              <a:t>more readability</a:t>
            </a:r>
            <a:br>
              <a:rPr lang="en-GB" sz="3200" dirty="0"/>
            </a:br>
            <a:r>
              <a:rPr lang="en-GB" sz="3200" dirty="0"/>
              <a:t>than its equivalent IF statements.</a:t>
            </a:r>
          </a:p>
          <a:p>
            <a:pPr lvl="1"/>
            <a:endParaRPr lang="en-GB" sz="3200" dirty="0"/>
          </a:p>
          <a:p>
            <a:r>
              <a:rPr lang="en-GB" sz="2800" b="1" u="sng" dirty="0">
                <a:solidFill>
                  <a:srgbClr val="008000"/>
                </a:solidFill>
              </a:rPr>
              <a:t>Any CASE statement can be easily rewritten using </a:t>
            </a:r>
            <a:br>
              <a:rPr lang="en-GB" sz="2800" b="1" u="sng" dirty="0">
                <a:solidFill>
                  <a:srgbClr val="008000"/>
                </a:solidFill>
              </a:rPr>
            </a:br>
            <a:r>
              <a:rPr lang="en-GB" sz="2800" b="1" u="sng" dirty="0">
                <a:solidFill>
                  <a:srgbClr val="008000"/>
                </a:solidFill>
              </a:rPr>
              <a:t>IF statements</a:t>
            </a:r>
            <a:r>
              <a:rPr lang="en-GB" sz="2800" u="sng" dirty="0">
                <a:solidFill>
                  <a:srgbClr val="008000"/>
                </a:solidFill>
              </a:rPr>
              <a:t>.</a:t>
            </a:r>
          </a:p>
          <a:p>
            <a:r>
              <a:rPr lang="en-GB" sz="2800" b="1" dirty="0">
                <a:solidFill>
                  <a:srgbClr val="FF0000"/>
                </a:solidFill>
              </a:rPr>
              <a:t>However most IF statement’s can’t be easily rewritten using a CASE statement</a:t>
            </a:r>
            <a:r>
              <a:rPr lang="en-GB" sz="2800" dirty="0">
                <a:solidFill>
                  <a:srgbClr val="FF0000"/>
                </a:solidFill>
              </a:rPr>
              <a:t>.</a:t>
            </a:r>
          </a:p>
        </p:txBody>
      </p:sp>
    </p:spTree>
    <p:extLst>
      <p:ext uri="{BB962C8B-B14F-4D97-AF65-F5344CB8AC3E}">
        <p14:creationId xmlns:p14="http://schemas.microsoft.com/office/powerpoint/2010/main" val="87907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1876425" y="4495800"/>
            <a:ext cx="3962400" cy="4572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3" name="Rectangle 14"/>
          <p:cNvSpPr>
            <a:spLocks noChangeArrowheads="1"/>
          </p:cNvSpPr>
          <p:nvPr/>
        </p:nvSpPr>
        <p:spPr bwMode="auto">
          <a:xfrm>
            <a:off x="3314700" y="5029200"/>
            <a:ext cx="2362200" cy="4572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4" name="Rectangle 14"/>
          <p:cNvSpPr>
            <a:spLocks noChangeArrowheads="1"/>
          </p:cNvSpPr>
          <p:nvPr/>
        </p:nvSpPr>
        <p:spPr bwMode="auto">
          <a:xfrm>
            <a:off x="1876425" y="3429000"/>
            <a:ext cx="3962400" cy="4572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5" name="Rectangle 14"/>
          <p:cNvSpPr>
            <a:spLocks noChangeArrowheads="1"/>
          </p:cNvSpPr>
          <p:nvPr/>
        </p:nvSpPr>
        <p:spPr bwMode="auto">
          <a:xfrm>
            <a:off x="1866900" y="3962400"/>
            <a:ext cx="3962400" cy="4572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6" name="Rectangle 14"/>
          <p:cNvSpPr>
            <a:spLocks noChangeArrowheads="1"/>
          </p:cNvSpPr>
          <p:nvPr/>
        </p:nvSpPr>
        <p:spPr bwMode="auto">
          <a:xfrm>
            <a:off x="1876425" y="2895600"/>
            <a:ext cx="3962400" cy="4572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7" name="Rectangle 15"/>
          <p:cNvSpPr>
            <a:spLocks noChangeArrowheads="1"/>
          </p:cNvSpPr>
          <p:nvPr/>
        </p:nvSpPr>
        <p:spPr bwMode="auto">
          <a:xfrm>
            <a:off x="2400300" y="2371366"/>
            <a:ext cx="1600200"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AU" dirty="0"/>
          </a:p>
        </p:txBody>
      </p:sp>
      <p:sp>
        <p:nvSpPr>
          <p:cNvPr id="8" name="Rectangle 2"/>
          <p:cNvSpPr>
            <a:spLocks noGrp="1" noChangeArrowheads="1"/>
          </p:cNvSpPr>
          <p:nvPr>
            <p:ph type="title"/>
          </p:nvPr>
        </p:nvSpPr>
        <p:spPr>
          <a:xfrm>
            <a:off x="814387" y="609600"/>
            <a:ext cx="4286250" cy="1143000"/>
          </a:xfrm>
        </p:spPr>
        <p:txBody>
          <a:bodyPr/>
          <a:lstStyle/>
          <a:p>
            <a:r>
              <a:rPr lang="en-GB" dirty="0"/>
              <a:t>CASE Statement</a:t>
            </a:r>
            <a:endParaRPr lang="en-AU" dirty="0"/>
          </a:p>
        </p:txBody>
      </p:sp>
      <p:sp>
        <p:nvSpPr>
          <p:cNvPr id="10" name="Text Box 6"/>
          <p:cNvSpPr txBox="1">
            <a:spLocks noChangeArrowheads="1"/>
          </p:cNvSpPr>
          <p:nvPr/>
        </p:nvSpPr>
        <p:spPr bwMode="auto">
          <a:xfrm>
            <a:off x="6067425" y="3657600"/>
            <a:ext cx="3505200" cy="1384995"/>
          </a:xfrm>
          <a:prstGeom prst="rect">
            <a:avLst/>
          </a:prstGeom>
          <a:solidFill>
            <a:srgbClr val="FFFF66"/>
          </a:solidFill>
          <a:ln w="25400">
            <a:solidFill>
              <a:schemeClr val="accent1"/>
            </a:solidFill>
            <a:miter lim="800000"/>
            <a:headEnd/>
            <a:tailEnd/>
          </a:ln>
        </p:spPr>
        <p:txBody>
          <a:bodyPr wrap="square">
            <a:spAutoFit/>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AU" sz="2800" dirty="0"/>
              <a:t>Once a match is found, do not look for additional matches.</a:t>
            </a:r>
          </a:p>
        </p:txBody>
      </p:sp>
      <p:sp>
        <p:nvSpPr>
          <p:cNvPr id="11" name="Text Box 6"/>
          <p:cNvSpPr txBox="1">
            <a:spLocks noChangeArrowheads="1"/>
          </p:cNvSpPr>
          <p:nvPr/>
        </p:nvSpPr>
        <p:spPr bwMode="auto">
          <a:xfrm>
            <a:off x="6067425" y="5320605"/>
            <a:ext cx="3505200" cy="1384995"/>
          </a:xfrm>
          <a:prstGeom prst="rect">
            <a:avLst/>
          </a:prstGeom>
          <a:solidFill>
            <a:srgbClr val="FFFF66"/>
          </a:solidFill>
          <a:ln w="25400">
            <a:solidFill>
              <a:schemeClr val="accent1"/>
            </a:solidFill>
            <a:miter lim="800000"/>
            <a:headEnd/>
            <a:tailEnd/>
          </a:ln>
        </p:spPr>
        <p:txBody>
          <a:bodyPr wrap="square">
            <a:spAutoFit/>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AU" sz="2800" dirty="0"/>
              <a:t>For no matches, execute the </a:t>
            </a:r>
            <a:r>
              <a:rPr lang="en-AU" sz="2800" b="1" dirty="0"/>
              <a:t>statements</a:t>
            </a:r>
            <a:r>
              <a:rPr lang="en-AU" sz="2800" dirty="0"/>
              <a:t> in the </a:t>
            </a:r>
            <a:r>
              <a:rPr lang="en-AU" sz="2800" b="1" dirty="0"/>
              <a:t>OTHER</a:t>
            </a:r>
            <a:r>
              <a:rPr lang="en-AU" sz="2800" dirty="0"/>
              <a:t> clause.</a:t>
            </a:r>
          </a:p>
        </p:txBody>
      </p:sp>
      <p:sp>
        <p:nvSpPr>
          <p:cNvPr id="12" name="Text Box 6"/>
          <p:cNvSpPr txBox="1">
            <a:spLocks noChangeArrowheads="1"/>
          </p:cNvSpPr>
          <p:nvPr/>
        </p:nvSpPr>
        <p:spPr bwMode="auto">
          <a:xfrm>
            <a:off x="6067425" y="762000"/>
            <a:ext cx="3505200" cy="2677656"/>
          </a:xfrm>
          <a:prstGeom prst="rect">
            <a:avLst/>
          </a:prstGeom>
          <a:solidFill>
            <a:srgbClr val="FFFF66"/>
          </a:solidFill>
          <a:ln w="25400">
            <a:solidFill>
              <a:schemeClr val="accent1"/>
            </a:solidFill>
            <a:miter lim="800000"/>
            <a:headEnd/>
            <a:tailEnd/>
          </a:ln>
        </p:spPr>
        <p:txBody>
          <a:bodyPr wrap="square">
            <a:spAutoFit/>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AU" sz="2800" dirty="0"/>
              <a:t>Working from top to bottom, a block of </a:t>
            </a:r>
            <a:r>
              <a:rPr lang="en-AU" sz="2800" b="1" u="sng" dirty="0"/>
              <a:t>statements</a:t>
            </a:r>
            <a:r>
              <a:rPr lang="en-AU" sz="2800" dirty="0"/>
              <a:t> is executed when the value of the </a:t>
            </a:r>
            <a:r>
              <a:rPr lang="en-AU" sz="2800" b="1" u="sng" dirty="0"/>
              <a:t>variable</a:t>
            </a:r>
            <a:r>
              <a:rPr lang="en-AU" sz="2800" dirty="0"/>
              <a:t> matches a </a:t>
            </a:r>
            <a:r>
              <a:rPr lang="en-AU" sz="2800" b="1" u="sng" dirty="0"/>
              <a:t>value</a:t>
            </a:r>
            <a:r>
              <a:rPr lang="en-AU" sz="2800" dirty="0"/>
              <a:t>.</a:t>
            </a:r>
          </a:p>
        </p:txBody>
      </p:sp>
      <p:sp>
        <p:nvSpPr>
          <p:cNvPr id="9" name="Rectangle 3"/>
          <p:cNvSpPr>
            <a:spLocks noGrp="1" noChangeArrowheads="1"/>
          </p:cNvSpPr>
          <p:nvPr>
            <p:ph idx="1"/>
          </p:nvPr>
        </p:nvSpPr>
        <p:spPr>
          <a:xfrm>
            <a:off x="1028700" y="1828800"/>
            <a:ext cx="8143875" cy="4525963"/>
          </a:xfrm>
        </p:spPr>
        <p:txBody>
          <a:bodyPr/>
          <a:lstStyle/>
          <a:p>
            <a:pPr>
              <a:buFontTx/>
              <a:buNone/>
            </a:pPr>
            <a:r>
              <a:rPr lang="en-GB" u="sng" dirty="0"/>
              <a:t>Format:</a:t>
            </a:r>
          </a:p>
          <a:p>
            <a:pPr>
              <a:buFontTx/>
              <a:buNone/>
            </a:pPr>
            <a:r>
              <a:rPr lang="en-GB" dirty="0"/>
              <a:t>	CASE   variable</a:t>
            </a:r>
          </a:p>
          <a:p>
            <a:pPr>
              <a:buFontTx/>
              <a:buNone/>
            </a:pPr>
            <a:r>
              <a:rPr lang="en-GB" dirty="0"/>
              <a:t>		value1 : statements_1</a:t>
            </a:r>
          </a:p>
          <a:p>
            <a:pPr>
              <a:buFontTx/>
              <a:buNone/>
            </a:pPr>
            <a:r>
              <a:rPr lang="en-GB" dirty="0"/>
              <a:t>		value2 : statements_2</a:t>
            </a:r>
          </a:p>
          <a:p>
            <a:pPr>
              <a:buFontTx/>
              <a:buNone/>
            </a:pPr>
            <a:r>
              <a:rPr lang="en-GB" dirty="0"/>
              <a:t>		value3 : statements_3</a:t>
            </a:r>
          </a:p>
          <a:p>
            <a:pPr>
              <a:buFontTx/>
              <a:buNone/>
            </a:pPr>
            <a:r>
              <a:rPr lang="en-GB" dirty="0"/>
              <a:t>		...</a:t>
            </a:r>
          </a:p>
          <a:p>
            <a:pPr>
              <a:buFontTx/>
              <a:buNone/>
            </a:pPr>
            <a:r>
              <a:rPr lang="en-GB" dirty="0"/>
              <a:t>		OTHER :  statements_N</a:t>
            </a:r>
          </a:p>
          <a:p>
            <a:pPr>
              <a:buFontTx/>
              <a:buNone/>
            </a:pPr>
            <a:r>
              <a:rPr lang="en-GB" dirty="0"/>
              <a:t>	ENDCASE</a:t>
            </a:r>
          </a:p>
        </p:txBody>
      </p:sp>
    </p:spTree>
    <p:extLst>
      <p:ext uri="{BB962C8B-B14F-4D97-AF65-F5344CB8AC3E}">
        <p14:creationId xmlns:p14="http://schemas.microsoft.com/office/powerpoint/2010/main" val="457077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85775" y="878194"/>
            <a:ext cx="8229600" cy="715962"/>
          </a:xfrm>
        </p:spPr>
        <p:txBody>
          <a:bodyPr/>
          <a:lstStyle/>
          <a:p>
            <a:r>
              <a:rPr lang="en-GB" dirty="0">
                <a:latin typeface="Arial Narrow" pitchFamily="34" charset="0"/>
              </a:rPr>
              <a:t>CASE Statement – Example 1 </a:t>
            </a:r>
            <a:endParaRPr lang="en-AU" dirty="0">
              <a:latin typeface="Arial Narrow" pitchFamily="34" charset="0"/>
            </a:endParaRPr>
          </a:p>
        </p:txBody>
      </p:sp>
      <p:sp>
        <p:nvSpPr>
          <p:cNvPr id="3" name="Rectangle 3"/>
          <p:cNvSpPr>
            <a:spLocks noGrp="1" noChangeArrowheads="1"/>
          </p:cNvSpPr>
          <p:nvPr>
            <p:ph idx="1"/>
          </p:nvPr>
        </p:nvSpPr>
        <p:spPr>
          <a:xfrm>
            <a:off x="571500" y="2143432"/>
            <a:ext cx="8143875" cy="4724400"/>
          </a:xfrm>
        </p:spPr>
        <p:txBody>
          <a:bodyPr/>
          <a:lstStyle/>
          <a:p>
            <a:pPr>
              <a:buNone/>
            </a:pPr>
            <a:r>
              <a:rPr lang="en-GB" sz="2800" dirty="0"/>
              <a:t>x = 5</a:t>
            </a:r>
          </a:p>
          <a:p>
            <a:pPr>
              <a:buNone/>
            </a:pPr>
            <a:r>
              <a:rPr lang="en-GB" sz="2800" dirty="0"/>
              <a:t>CASE  x</a:t>
            </a:r>
          </a:p>
          <a:p>
            <a:pPr>
              <a:buNone/>
              <a:tabLst>
                <a:tab pos="1435100" algn="l"/>
              </a:tabLst>
            </a:pPr>
            <a:r>
              <a:rPr lang="en-GB" sz="2800" dirty="0"/>
              <a:t>		0 :		PRINT “ZERO”</a:t>
            </a:r>
          </a:p>
          <a:p>
            <a:pPr>
              <a:buNone/>
              <a:tabLst>
                <a:tab pos="1435100" algn="l"/>
              </a:tabLst>
            </a:pPr>
            <a:r>
              <a:rPr lang="en-GB" sz="2800" dirty="0"/>
              <a:t> 		1 :		PRINT “ONE”</a:t>
            </a:r>
          </a:p>
          <a:p>
            <a:pPr>
              <a:buNone/>
              <a:tabLst>
                <a:tab pos="1435100" algn="l"/>
              </a:tabLst>
            </a:pPr>
            <a:r>
              <a:rPr lang="en-GB" sz="2800" dirty="0"/>
              <a:t>		10 :	PRINT “10, 11 or 12”</a:t>
            </a:r>
          </a:p>
          <a:p>
            <a:pPr>
              <a:buNone/>
              <a:tabLst>
                <a:tab pos="1435100" algn="l"/>
              </a:tabLst>
            </a:pPr>
            <a:r>
              <a:rPr lang="en-GB" sz="2800" dirty="0"/>
              <a:t>		11 :	PRINT “10, 11 or 12”</a:t>
            </a:r>
          </a:p>
          <a:p>
            <a:pPr>
              <a:buNone/>
              <a:tabLst>
                <a:tab pos="1435100" algn="l"/>
              </a:tabLst>
            </a:pPr>
            <a:r>
              <a:rPr lang="en-GB" sz="2800" dirty="0"/>
              <a:t>		12 :	PRINT “10, 11 or 12”</a:t>
            </a:r>
          </a:p>
          <a:p>
            <a:pPr>
              <a:buNone/>
              <a:tabLst>
                <a:tab pos="1435100" algn="l"/>
              </a:tabLst>
            </a:pPr>
            <a:r>
              <a:rPr lang="en-GB" sz="2800" dirty="0"/>
              <a:t>		OTHER:	PRINT “x is not 0, 1, 10, 11 or 12”</a:t>
            </a:r>
          </a:p>
          <a:p>
            <a:pPr>
              <a:buNone/>
            </a:pPr>
            <a:r>
              <a:rPr lang="en-GB" sz="2800" dirty="0"/>
              <a:t>ENDCASE</a:t>
            </a:r>
          </a:p>
        </p:txBody>
      </p:sp>
    </p:spTree>
    <p:extLst>
      <p:ext uri="{BB962C8B-B14F-4D97-AF65-F5344CB8AC3E}">
        <p14:creationId xmlns:p14="http://schemas.microsoft.com/office/powerpoint/2010/main" val="158234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00025" y="781665"/>
            <a:ext cx="8229600" cy="795338"/>
          </a:xfrm>
        </p:spPr>
        <p:txBody>
          <a:bodyPr/>
          <a:lstStyle/>
          <a:p>
            <a:r>
              <a:rPr lang="en-GB" dirty="0">
                <a:latin typeface="Arial Narrow" pitchFamily="34" charset="0"/>
              </a:rPr>
              <a:t>CASE Statement – Example 2 </a:t>
            </a:r>
            <a:endParaRPr lang="en-AU" dirty="0">
              <a:latin typeface="Arial Narrow" pitchFamily="34" charset="0"/>
            </a:endParaRPr>
          </a:p>
        </p:txBody>
      </p:sp>
      <p:sp>
        <p:nvSpPr>
          <p:cNvPr id="3" name="Rectangle 3"/>
          <p:cNvSpPr>
            <a:spLocks noGrp="1" noChangeArrowheads="1"/>
          </p:cNvSpPr>
          <p:nvPr>
            <p:ph idx="1"/>
          </p:nvPr>
        </p:nvSpPr>
        <p:spPr>
          <a:xfrm>
            <a:off x="495300" y="2000866"/>
            <a:ext cx="8143875" cy="4876799"/>
          </a:xfrm>
        </p:spPr>
        <p:txBody>
          <a:bodyPr/>
          <a:lstStyle/>
          <a:p>
            <a:pPr>
              <a:buNone/>
            </a:pPr>
            <a:r>
              <a:rPr lang="en-GB" sz="2000" dirty="0"/>
              <a:t>IF x = 0 THEN		</a:t>
            </a:r>
          </a:p>
          <a:p>
            <a:pPr>
              <a:buNone/>
            </a:pPr>
            <a:r>
              <a:rPr lang="en-GB" sz="2000" dirty="0"/>
              <a:t>		PRINT “ZERO”</a:t>
            </a:r>
          </a:p>
          <a:p>
            <a:pPr>
              <a:buNone/>
            </a:pPr>
            <a:r>
              <a:rPr lang="en-GB" sz="2000" dirty="0"/>
              <a:t>ELSE</a:t>
            </a:r>
          </a:p>
          <a:p>
            <a:pPr>
              <a:buNone/>
            </a:pPr>
            <a:r>
              <a:rPr lang="en-GB" sz="2000" dirty="0"/>
              <a:t>		IF x = 1 THEN </a:t>
            </a:r>
          </a:p>
          <a:p>
            <a:pPr>
              <a:buNone/>
            </a:pPr>
            <a:r>
              <a:rPr lang="en-GB" sz="2000" dirty="0"/>
              <a:t>			PRINT “ONE”</a:t>
            </a:r>
          </a:p>
          <a:p>
            <a:pPr>
              <a:buNone/>
            </a:pPr>
            <a:r>
              <a:rPr lang="en-GB" sz="2000" dirty="0"/>
              <a:t>		ELSE</a:t>
            </a:r>
          </a:p>
          <a:p>
            <a:pPr>
              <a:buNone/>
            </a:pPr>
            <a:r>
              <a:rPr lang="en-GB" sz="2000" dirty="0"/>
              <a:t>			IF x &gt;= 10 AND x &lt;= 12</a:t>
            </a:r>
          </a:p>
          <a:p>
            <a:pPr>
              <a:buNone/>
            </a:pPr>
            <a:r>
              <a:rPr lang="en-GB" sz="2000" dirty="0"/>
              <a:t>				PRINT “10, 11 or 12”</a:t>
            </a:r>
          </a:p>
          <a:p>
            <a:pPr>
              <a:buNone/>
            </a:pPr>
            <a:r>
              <a:rPr lang="en-GB" sz="2000" dirty="0"/>
              <a:t>			ELSE</a:t>
            </a:r>
          </a:p>
          <a:p>
            <a:pPr>
              <a:buNone/>
            </a:pPr>
            <a:r>
              <a:rPr lang="en-GB" sz="2000" dirty="0"/>
              <a:t>				PRINT “x is not 0, 1, 10, 11 or 12”</a:t>
            </a:r>
          </a:p>
          <a:p>
            <a:pPr>
              <a:buNone/>
            </a:pPr>
            <a:r>
              <a:rPr lang="en-GB" sz="2000" dirty="0"/>
              <a:t>			ENDIF</a:t>
            </a:r>
          </a:p>
          <a:p>
            <a:pPr>
              <a:buNone/>
            </a:pPr>
            <a:r>
              <a:rPr lang="en-GB" sz="2000" dirty="0"/>
              <a:t>		ENDIF</a:t>
            </a:r>
          </a:p>
          <a:p>
            <a:pPr>
              <a:buNone/>
            </a:pPr>
            <a:r>
              <a:rPr lang="en-GB" sz="2000" dirty="0"/>
              <a:t>ENDIF</a:t>
            </a:r>
          </a:p>
        </p:txBody>
      </p:sp>
      <p:sp>
        <p:nvSpPr>
          <p:cNvPr id="4" name="Text Box 6"/>
          <p:cNvSpPr txBox="1">
            <a:spLocks noChangeArrowheads="1"/>
          </p:cNvSpPr>
          <p:nvPr/>
        </p:nvSpPr>
        <p:spPr bwMode="auto">
          <a:xfrm>
            <a:off x="4600575" y="1851641"/>
            <a:ext cx="4038600" cy="1815882"/>
          </a:xfrm>
          <a:prstGeom prst="rect">
            <a:avLst/>
          </a:prstGeom>
          <a:solidFill>
            <a:srgbClr val="FFFF66"/>
          </a:solidFill>
          <a:ln w="25400">
            <a:solidFill>
              <a:schemeClr val="accent1"/>
            </a:solidFill>
            <a:miter lim="800000"/>
            <a:headEnd/>
            <a:tailEnd/>
          </a:ln>
        </p:spPr>
        <p:txBody>
          <a:bodyPr>
            <a:spAutoFit/>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AU" sz="2800" dirty="0"/>
              <a:t>This example is equivalent to the CASE statement in Example 1 but written with nested IF’s</a:t>
            </a:r>
          </a:p>
        </p:txBody>
      </p:sp>
    </p:spTree>
    <p:extLst>
      <p:ext uri="{BB962C8B-B14F-4D97-AF65-F5344CB8AC3E}">
        <p14:creationId xmlns:p14="http://schemas.microsoft.com/office/powerpoint/2010/main" val="350138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51035" y="1066800"/>
            <a:ext cx="8229600" cy="792162"/>
          </a:xfrm>
        </p:spPr>
        <p:txBody>
          <a:bodyPr/>
          <a:lstStyle/>
          <a:p>
            <a:r>
              <a:rPr lang="en-GB" dirty="0">
                <a:latin typeface="Arial Narrow" pitchFamily="34" charset="0"/>
              </a:rPr>
              <a:t>CASE Statement with Flexibility </a:t>
            </a:r>
            <a:endParaRPr lang="en-AU" dirty="0">
              <a:latin typeface="Arial Narrow" pitchFamily="34" charset="0"/>
            </a:endParaRPr>
          </a:p>
        </p:txBody>
      </p:sp>
      <p:sp>
        <p:nvSpPr>
          <p:cNvPr id="3" name="Rectangle 3"/>
          <p:cNvSpPr>
            <a:spLocks noGrp="1" noChangeArrowheads="1"/>
          </p:cNvSpPr>
          <p:nvPr>
            <p:ph idx="1"/>
          </p:nvPr>
        </p:nvSpPr>
        <p:spPr>
          <a:xfrm>
            <a:off x="647700" y="2057400"/>
            <a:ext cx="8143875" cy="4800600"/>
          </a:xfrm>
        </p:spPr>
        <p:txBody>
          <a:bodyPr/>
          <a:lstStyle/>
          <a:p>
            <a:pPr>
              <a:buNone/>
            </a:pPr>
            <a:r>
              <a:rPr lang="en-GB" u="sng" dirty="0"/>
              <a:t>Format:</a:t>
            </a:r>
          </a:p>
          <a:p>
            <a:pPr>
              <a:buNone/>
            </a:pPr>
            <a:r>
              <a:rPr lang="en-GB" dirty="0"/>
              <a:t>	CASE expression</a:t>
            </a:r>
          </a:p>
          <a:p>
            <a:pPr>
              <a:buNone/>
            </a:pPr>
            <a:r>
              <a:rPr lang="en-GB" dirty="0"/>
              <a:t>		values1 :	statements_1</a:t>
            </a:r>
          </a:p>
          <a:p>
            <a:pPr>
              <a:buNone/>
            </a:pPr>
            <a:r>
              <a:rPr lang="en-GB" dirty="0"/>
              <a:t>		values2 : 	statements_2</a:t>
            </a:r>
          </a:p>
          <a:p>
            <a:pPr>
              <a:buNone/>
            </a:pPr>
            <a:r>
              <a:rPr lang="en-GB" dirty="0"/>
              <a:t>		values2 : 	statements_3</a:t>
            </a:r>
          </a:p>
          <a:p>
            <a:pPr>
              <a:buNone/>
            </a:pPr>
            <a:r>
              <a:rPr lang="en-GB" dirty="0"/>
              <a:t>		...</a:t>
            </a:r>
          </a:p>
          <a:p>
            <a:pPr>
              <a:buNone/>
            </a:pPr>
            <a:r>
              <a:rPr lang="en-GB" dirty="0"/>
              <a:t>		OTHER : 	statements_N</a:t>
            </a:r>
          </a:p>
          <a:p>
            <a:pPr>
              <a:buNone/>
            </a:pPr>
            <a:r>
              <a:rPr lang="en-GB" dirty="0"/>
              <a:t>	ENDCASE</a:t>
            </a:r>
          </a:p>
        </p:txBody>
      </p:sp>
      <p:sp>
        <p:nvSpPr>
          <p:cNvPr id="4" name="Right Arrow 3"/>
          <p:cNvSpPr/>
          <p:nvPr/>
        </p:nvSpPr>
        <p:spPr>
          <a:xfrm>
            <a:off x="7277100" y="5867400"/>
            <a:ext cx="1676400" cy="920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Example</a:t>
            </a:r>
          </a:p>
        </p:txBody>
      </p:sp>
      <p:sp>
        <p:nvSpPr>
          <p:cNvPr id="5" name="Rectangle 4"/>
          <p:cNvSpPr/>
          <p:nvPr/>
        </p:nvSpPr>
        <p:spPr>
          <a:xfrm>
            <a:off x="6591300" y="0"/>
            <a:ext cx="3695700" cy="12192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92500" lnSpcReduction="10000"/>
          </a:bodyPr>
          <a:lstStyle/>
          <a:p>
            <a:pPr marL="92075" lvl="1" algn="ctr" eaLnBrk="1" hangingPunct="1">
              <a:spcBef>
                <a:spcPct val="20000"/>
              </a:spcBef>
            </a:pPr>
            <a:r>
              <a:rPr lang="en-GB" sz="2800" dirty="0">
                <a:latin typeface="+mn-lt"/>
              </a:rPr>
              <a:t>Cases could be based on ranges or sets, instead of a single value.</a:t>
            </a:r>
          </a:p>
        </p:txBody>
      </p:sp>
      <p:cxnSp>
        <p:nvCxnSpPr>
          <p:cNvPr id="7" name="Straight Arrow Connector 6"/>
          <p:cNvCxnSpPr/>
          <p:nvPr/>
        </p:nvCxnSpPr>
        <p:spPr>
          <a:xfrm flipV="1">
            <a:off x="5067300" y="609600"/>
            <a:ext cx="1371600"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459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19087" y="1324948"/>
            <a:ext cx="8743950" cy="786953"/>
          </a:xfrm>
        </p:spPr>
        <p:txBody>
          <a:bodyPr/>
          <a:lstStyle/>
          <a:p>
            <a:r>
              <a:rPr lang="en-GB" sz="4000" dirty="0">
                <a:latin typeface="Arial Narrow" pitchFamily="34" charset="0"/>
              </a:rPr>
              <a:t>CASE Statement with Flexibility - Example </a:t>
            </a:r>
            <a:endParaRPr lang="en-AU" sz="4000" dirty="0">
              <a:latin typeface="Arial Narrow" pitchFamily="34" charset="0"/>
            </a:endParaRPr>
          </a:p>
        </p:txBody>
      </p:sp>
      <p:sp>
        <p:nvSpPr>
          <p:cNvPr id="3" name="Rectangle 3"/>
          <p:cNvSpPr>
            <a:spLocks noGrp="1" noChangeArrowheads="1"/>
          </p:cNvSpPr>
          <p:nvPr>
            <p:ph idx="1"/>
          </p:nvPr>
        </p:nvSpPr>
        <p:spPr>
          <a:xfrm>
            <a:off x="495300" y="2418735"/>
            <a:ext cx="8391525" cy="4419600"/>
          </a:xfrm>
        </p:spPr>
        <p:txBody>
          <a:bodyPr/>
          <a:lstStyle/>
          <a:p>
            <a:pPr>
              <a:buNone/>
            </a:pPr>
            <a:r>
              <a:rPr lang="en-GB" dirty="0"/>
              <a:t>CASE 2x</a:t>
            </a:r>
            <a:r>
              <a:rPr lang="en-GB" baseline="30000" dirty="0"/>
              <a:t>2</a:t>
            </a:r>
            <a:r>
              <a:rPr lang="en-GB" dirty="0"/>
              <a:t> + y</a:t>
            </a:r>
            <a:r>
              <a:rPr lang="en-GB" baseline="30000" dirty="0"/>
              <a:t>2</a:t>
            </a:r>
          </a:p>
          <a:p>
            <a:pPr>
              <a:buNone/>
            </a:pPr>
            <a:r>
              <a:rPr lang="en-GB" dirty="0"/>
              <a:t>		0 :		PRINT “ZERO”</a:t>
            </a:r>
            <a:endParaRPr lang="en-GB" baseline="30000" dirty="0"/>
          </a:p>
          <a:p>
            <a:pPr>
              <a:buNone/>
            </a:pPr>
            <a:r>
              <a:rPr lang="en-GB" dirty="0"/>
              <a:t>		1 :		PRINT “ONE”</a:t>
            </a:r>
          </a:p>
          <a:p>
            <a:pPr>
              <a:buNone/>
            </a:pPr>
            <a:r>
              <a:rPr lang="en-GB" dirty="0"/>
              <a:t>		2, 4, 5, 8 : 	PRINT “2, 4, 5 or 8”</a:t>
            </a:r>
            <a:endParaRPr lang="en-GB" baseline="30000" dirty="0"/>
          </a:p>
          <a:p>
            <a:pPr>
              <a:buNone/>
            </a:pPr>
            <a:r>
              <a:rPr lang="en-GB" dirty="0"/>
              <a:t>		5* :		PRINT “Number begins with a 5”</a:t>
            </a:r>
          </a:p>
          <a:p>
            <a:pPr>
              <a:buNone/>
            </a:pPr>
            <a:r>
              <a:rPr lang="en-GB" dirty="0"/>
              <a:t>		10 to 12 : 	PRINT “10, 11 or 12”</a:t>
            </a:r>
          </a:p>
          <a:p>
            <a:pPr>
              <a:buNone/>
            </a:pPr>
            <a:r>
              <a:rPr lang="en-GB" dirty="0"/>
              <a:t> 		OTHER : 	PRINT “an unexpected value”</a:t>
            </a:r>
          </a:p>
          <a:p>
            <a:pPr>
              <a:buNone/>
            </a:pPr>
            <a:r>
              <a:rPr lang="en-GB" dirty="0"/>
              <a:t>ENDCASE</a:t>
            </a:r>
          </a:p>
        </p:txBody>
      </p:sp>
      <p:sp>
        <p:nvSpPr>
          <p:cNvPr id="4" name="Left Arrow 3"/>
          <p:cNvSpPr/>
          <p:nvPr/>
        </p:nvSpPr>
        <p:spPr>
          <a:xfrm>
            <a:off x="3933825" y="2193310"/>
            <a:ext cx="4572000" cy="6876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An equation instead of a set value</a:t>
            </a:r>
          </a:p>
        </p:txBody>
      </p:sp>
      <p:sp>
        <p:nvSpPr>
          <p:cNvPr id="5" name="Rectangle 4"/>
          <p:cNvSpPr/>
          <p:nvPr/>
        </p:nvSpPr>
        <p:spPr>
          <a:xfrm>
            <a:off x="6591300" y="0"/>
            <a:ext cx="3695700" cy="121920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92500" lnSpcReduction="10000"/>
          </a:bodyPr>
          <a:lstStyle/>
          <a:p>
            <a:pPr marL="92075" lvl="1" algn="ctr" eaLnBrk="1" hangingPunct="1">
              <a:spcBef>
                <a:spcPct val="20000"/>
              </a:spcBef>
            </a:pPr>
            <a:r>
              <a:rPr lang="en-GB" sz="2800" dirty="0">
                <a:latin typeface="+mn-lt"/>
              </a:rPr>
              <a:t>Cases could be based on ranges or sets, instead of a single value.</a:t>
            </a:r>
          </a:p>
        </p:txBody>
      </p:sp>
    </p:spTree>
    <p:extLst>
      <p:ext uri="{BB962C8B-B14F-4D97-AF65-F5344CB8AC3E}">
        <p14:creationId xmlns:p14="http://schemas.microsoft.com/office/powerpoint/2010/main" val="4182120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419100" y="3695699"/>
            <a:ext cx="3200400" cy="2514600"/>
          </a:xfrm>
          <a:prstGeom prst="wedgeRoundRectCallout">
            <a:avLst>
              <a:gd name="adj1" fmla="val 82136"/>
              <a:gd name="adj2" fmla="val -18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mj-lt"/>
              <a:buAutoNum type="arabicPeriod"/>
            </a:pPr>
            <a:r>
              <a:rPr lang="en-AU" dirty="0"/>
              <a:t>Using </a:t>
            </a:r>
            <a:r>
              <a:rPr lang="en-AU" u="sng" dirty="0"/>
              <a:t>sequential steps</a:t>
            </a:r>
            <a:r>
              <a:rPr lang="en-AU" dirty="0"/>
              <a:t> make me go around the front of the room in a square formation! </a:t>
            </a:r>
          </a:p>
        </p:txBody>
      </p:sp>
      <p:sp>
        <p:nvSpPr>
          <p:cNvPr id="7" name="Rounded Rectangular Callout 6"/>
          <p:cNvSpPr/>
          <p:nvPr/>
        </p:nvSpPr>
        <p:spPr>
          <a:xfrm>
            <a:off x="5981700" y="304800"/>
            <a:ext cx="3352800" cy="2514600"/>
          </a:xfrm>
          <a:prstGeom prst="wedgeRoundRectCallout">
            <a:avLst>
              <a:gd name="adj1" fmla="val -55137"/>
              <a:gd name="adj2" fmla="val 6698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457200" indent="-457200" algn="ctr">
              <a:buFont typeface="+mj-lt"/>
              <a:buAutoNum type="arabicPeriod" startAt="2"/>
            </a:pPr>
            <a:r>
              <a:rPr lang="en-AU" dirty="0"/>
              <a:t>Following on from #1 make me </a:t>
            </a:r>
            <a:r>
              <a:rPr lang="en-AU" u="sng" dirty="0"/>
              <a:t>repeat</a:t>
            </a:r>
            <a:r>
              <a:rPr lang="en-AU" dirty="0"/>
              <a:t> this 3 times! (without copying the code 3 times)</a:t>
            </a:r>
          </a:p>
        </p:txBody>
      </p:sp>
      <p:pic>
        <p:nvPicPr>
          <p:cNvPr id="6" name="Picture 5"/>
          <p:cNvPicPr>
            <a:picLocks noChangeAspect="1"/>
          </p:cNvPicPr>
          <p:nvPr/>
        </p:nvPicPr>
        <p:blipFill>
          <a:blip r:embed="rId3"/>
          <a:stretch>
            <a:fillRect/>
          </a:stretch>
        </p:blipFill>
        <p:spPr>
          <a:xfrm>
            <a:off x="4838700" y="3695699"/>
            <a:ext cx="4752975" cy="2961221"/>
          </a:xfrm>
          <a:prstGeom prst="rect">
            <a:avLst/>
          </a:prstGeom>
        </p:spPr>
      </p:pic>
      <p:sp>
        <p:nvSpPr>
          <p:cNvPr id="8" name="Rectangle 7"/>
          <p:cNvSpPr/>
          <p:nvPr/>
        </p:nvSpPr>
        <p:spPr>
          <a:xfrm>
            <a:off x="266700" y="1143000"/>
            <a:ext cx="5143500" cy="1938992"/>
          </a:xfrm>
          <a:prstGeom prst="rect">
            <a:avLst/>
          </a:prstGeom>
        </p:spPr>
        <p:txBody>
          <a:bodyPr vert="horz" lIns="91440" tIns="45720" rIns="91440" bIns="45720" rtlCol="0" anchor="ctr">
            <a:normAutofit fontScale="92500" lnSpcReduction="20000"/>
          </a:bodyPr>
          <a:lstStyle/>
          <a:p>
            <a:pPr eaLnBrk="1" hangingPunct="1"/>
            <a:r>
              <a:rPr lang="en-AU" sz="4000" dirty="0">
                <a:solidFill>
                  <a:srgbClr val="659200"/>
                </a:solidFill>
                <a:latin typeface="Arial Narrow" pitchFamily="34" charset="0"/>
                <a:ea typeface="+mj-ea"/>
                <a:cs typeface="+mj-cs"/>
              </a:rPr>
              <a:t>For next week…</a:t>
            </a:r>
          </a:p>
          <a:p>
            <a:pPr eaLnBrk="1" hangingPunct="1"/>
            <a:br>
              <a:rPr lang="en-AU" sz="4000" dirty="0">
                <a:solidFill>
                  <a:srgbClr val="659200"/>
                </a:solidFill>
                <a:latin typeface="Arial Narrow" pitchFamily="34" charset="0"/>
                <a:ea typeface="+mj-ea"/>
                <a:cs typeface="+mj-cs"/>
              </a:rPr>
            </a:br>
            <a:r>
              <a:rPr lang="en-AU" sz="4000" dirty="0">
                <a:solidFill>
                  <a:srgbClr val="659200"/>
                </a:solidFill>
                <a:latin typeface="Arial Narrow" pitchFamily="34" charset="0"/>
                <a:ea typeface="+mj-ea"/>
                <a:cs typeface="+mj-cs"/>
              </a:rPr>
              <a:t>Lets try to code Wally with some simple Algorithms!</a:t>
            </a:r>
          </a:p>
        </p:txBody>
      </p:sp>
    </p:spTree>
    <p:extLst>
      <p:ext uri="{BB962C8B-B14F-4D97-AF65-F5344CB8AC3E}">
        <p14:creationId xmlns:p14="http://schemas.microsoft.com/office/powerpoint/2010/main" val="1720785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Wally Bot – How to code it?</a:t>
            </a:r>
            <a:br>
              <a:rPr lang="en-AU" dirty="0"/>
            </a:br>
            <a:r>
              <a:rPr lang="en-AU" dirty="0" err="1"/>
              <a:t>mBlock</a:t>
            </a:r>
            <a:r>
              <a:rPr lang="en-AU" dirty="0"/>
              <a:t> (Based on Scratch from MIT Media Lab)</a:t>
            </a:r>
          </a:p>
        </p:txBody>
      </p:sp>
      <p:pic>
        <p:nvPicPr>
          <p:cNvPr id="3" name="Picture 2"/>
          <p:cNvPicPr>
            <a:picLocks noChangeAspect="1"/>
          </p:cNvPicPr>
          <p:nvPr/>
        </p:nvPicPr>
        <p:blipFill>
          <a:blip r:embed="rId2"/>
          <a:stretch>
            <a:fillRect/>
          </a:stretch>
        </p:blipFill>
        <p:spPr>
          <a:xfrm>
            <a:off x="1714500" y="2133600"/>
            <a:ext cx="6882337" cy="4495800"/>
          </a:xfrm>
          <a:prstGeom prst="rect">
            <a:avLst/>
          </a:prstGeom>
        </p:spPr>
      </p:pic>
    </p:spTree>
    <p:extLst>
      <p:ext uri="{BB962C8B-B14F-4D97-AF65-F5344CB8AC3E}">
        <p14:creationId xmlns:p14="http://schemas.microsoft.com/office/powerpoint/2010/main" val="325010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p:cNvSpPr>
            <a:spLocks noGrp="1" noChangeArrowheads="1"/>
          </p:cNvSpPr>
          <p:nvPr>
            <p:ph type="title"/>
          </p:nvPr>
        </p:nvSpPr>
        <p:spPr>
          <a:xfrm>
            <a:off x="2324100" y="533400"/>
            <a:ext cx="7239000" cy="609600"/>
          </a:xfrm>
          <a:noFill/>
          <a:ln/>
        </p:spPr>
        <p:txBody>
          <a:bodyPr>
            <a:normAutofit fontScale="90000"/>
          </a:bodyPr>
          <a:lstStyle/>
          <a:p>
            <a:r>
              <a:rPr lang="en-AU" dirty="0">
                <a:latin typeface="Arial Narrow" pitchFamily="34" charset="0"/>
              </a:rPr>
              <a:t>Reminder: What is an Algorithm?</a:t>
            </a:r>
          </a:p>
        </p:txBody>
      </p:sp>
      <p:sp>
        <p:nvSpPr>
          <p:cNvPr id="15" name="Rectangle 22"/>
          <p:cNvSpPr>
            <a:spLocks noGrp="1" noChangeArrowheads="1"/>
          </p:cNvSpPr>
          <p:nvPr>
            <p:ph idx="1"/>
          </p:nvPr>
        </p:nvSpPr>
        <p:spPr>
          <a:xfrm>
            <a:off x="2095500" y="1295400"/>
            <a:ext cx="7848600" cy="5410200"/>
          </a:xfrm>
          <a:noFill/>
          <a:ln/>
        </p:spPr>
        <p:txBody>
          <a:bodyPr>
            <a:normAutofit fontScale="92500" lnSpcReduction="20000"/>
          </a:bodyPr>
          <a:lstStyle/>
          <a:p>
            <a:pPr marL="0" indent="0">
              <a:buNone/>
            </a:pPr>
            <a:r>
              <a:rPr lang="en-AU" dirty="0"/>
              <a:t>Algorithms have been commonly defined in simple terms as:</a:t>
            </a:r>
          </a:p>
          <a:p>
            <a:pPr marL="0" indent="0" algn="ctr">
              <a:buNone/>
            </a:pPr>
            <a:r>
              <a:rPr lang="en-AU" b="1" dirty="0"/>
              <a:t>"instructions for completing a task"</a:t>
            </a:r>
          </a:p>
          <a:p>
            <a:pPr marL="0" indent="0">
              <a:buNone/>
            </a:pPr>
            <a:r>
              <a:rPr lang="en-AU" dirty="0"/>
              <a:t>They've also been called "recipes". In </a:t>
            </a:r>
            <a:r>
              <a:rPr lang="en-AU" i="1" dirty="0"/>
              <a:t>The Social Network movie</a:t>
            </a:r>
            <a:r>
              <a:rPr lang="en-AU" dirty="0"/>
              <a:t>, an algorithm is what Zuckerberg needed to make </a:t>
            </a:r>
            <a:r>
              <a:rPr lang="en-AU" dirty="0" err="1"/>
              <a:t>Facemash</a:t>
            </a:r>
            <a:r>
              <a:rPr lang="en-AU" dirty="0"/>
              <a:t> work. </a:t>
            </a:r>
          </a:p>
          <a:p>
            <a:pPr marL="0" indent="0">
              <a:buNone/>
            </a:pPr>
            <a:r>
              <a:rPr lang="en-AU" i="1" dirty="0"/>
              <a:t>If you saw the movie, you probably remember seeing what looked like a scribbly equation on a window in Mark's dorm room. </a:t>
            </a:r>
          </a:p>
          <a:p>
            <a:pPr marL="0" indent="0">
              <a:buNone/>
            </a:pPr>
            <a:endParaRPr lang="en-AU" dirty="0"/>
          </a:p>
          <a:p>
            <a:pPr marL="0" indent="0">
              <a:buNone/>
            </a:pPr>
            <a:r>
              <a:rPr lang="en-AU" dirty="0"/>
              <a:t>These were patterns for completing a specific task in an efficient way!</a:t>
            </a:r>
          </a:p>
          <a:p>
            <a:pPr marL="0" indent="0">
              <a:buNone/>
            </a:pPr>
            <a:r>
              <a:rPr lang="en-AU" dirty="0">
                <a:solidFill>
                  <a:srgbClr val="659200"/>
                </a:solidFill>
              </a:rPr>
              <a:t>In this class we will use Pseudocode to write algorithms! This is a high level, structured English approach.</a:t>
            </a:r>
            <a:endParaRPr lang="en-GB" dirty="0">
              <a:solidFill>
                <a:srgbClr val="659200"/>
              </a:solidFill>
            </a:endParaRPr>
          </a:p>
        </p:txBody>
      </p:sp>
      <p:pic>
        <p:nvPicPr>
          <p:cNvPr id="17" name="Picture 2" descr="http://images.clipartpanda.com/magnifying-glass-clipart-jcxEGLg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1100" y="18407"/>
            <a:ext cx="1271385" cy="11347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5" y="152400"/>
            <a:ext cx="1752600" cy="2628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8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Wally Bot – How to code it?</a:t>
            </a:r>
          </a:p>
        </p:txBody>
      </p:sp>
      <p:pic>
        <p:nvPicPr>
          <p:cNvPr id="4" name="Picture 3"/>
          <p:cNvPicPr>
            <a:picLocks noChangeAspect="1"/>
          </p:cNvPicPr>
          <p:nvPr/>
        </p:nvPicPr>
        <p:blipFill>
          <a:blip r:embed="rId2"/>
          <a:stretch>
            <a:fillRect/>
          </a:stretch>
        </p:blipFill>
        <p:spPr>
          <a:xfrm>
            <a:off x="2781299" y="2738676"/>
            <a:ext cx="2057401" cy="3883496"/>
          </a:xfrm>
          <a:prstGeom prst="rect">
            <a:avLst/>
          </a:prstGeom>
        </p:spPr>
      </p:pic>
      <p:pic>
        <p:nvPicPr>
          <p:cNvPr id="5" name="Picture 4"/>
          <p:cNvPicPr>
            <a:picLocks noChangeAspect="1"/>
          </p:cNvPicPr>
          <p:nvPr/>
        </p:nvPicPr>
        <p:blipFill>
          <a:blip r:embed="rId3"/>
          <a:stretch>
            <a:fillRect/>
          </a:stretch>
        </p:blipFill>
        <p:spPr>
          <a:xfrm>
            <a:off x="373046" y="2738677"/>
            <a:ext cx="2027253" cy="3883790"/>
          </a:xfrm>
          <a:prstGeom prst="rect">
            <a:avLst/>
          </a:prstGeom>
        </p:spPr>
      </p:pic>
      <p:pic>
        <p:nvPicPr>
          <p:cNvPr id="7" name="Picture 6"/>
          <p:cNvPicPr>
            <a:picLocks noChangeAspect="1"/>
          </p:cNvPicPr>
          <p:nvPr/>
        </p:nvPicPr>
        <p:blipFill>
          <a:blip r:embed="rId4"/>
          <a:stretch>
            <a:fillRect/>
          </a:stretch>
        </p:blipFill>
        <p:spPr>
          <a:xfrm>
            <a:off x="5226728" y="2667000"/>
            <a:ext cx="4829544" cy="4152900"/>
          </a:xfrm>
          <a:prstGeom prst="rect">
            <a:avLst/>
          </a:prstGeom>
        </p:spPr>
      </p:pic>
      <p:sp>
        <p:nvSpPr>
          <p:cNvPr id="8" name="Rounded Rectangle 7"/>
          <p:cNvSpPr/>
          <p:nvPr/>
        </p:nvSpPr>
        <p:spPr>
          <a:xfrm>
            <a:off x="387658" y="1999324"/>
            <a:ext cx="15240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Operators</a:t>
            </a:r>
          </a:p>
        </p:txBody>
      </p:sp>
      <p:sp>
        <p:nvSpPr>
          <p:cNvPr id="9" name="Rounded Rectangle 8"/>
          <p:cNvSpPr/>
          <p:nvPr/>
        </p:nvSpPr>
        <p:spPr>
          <a:xfrm>
            <a:off x="2628900" y="1977261"/>
            <a:ext cx="1524000" cy="5334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Control</a:t>
            </a:r>
          </a:p>
        </p:txBody>
      </p:sp>
      <p:sp>
        <p:nvSpPr>
          <p:cNvPr id="10" name="Rounded Rectangle 9"/>
          <p:cNvSpPr/>
          <p:nvPr/>
        </p:nvSpPr>
        <p:spPr>
          <a:xfrm>
            <a:off x="5226728" y="1941423"/>
            <a:ext cx="2743200"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dirty="0"/>
              <a:t>Robotic functions</a:t>
            </a:r>
          </a:p>
        </p:txBody>
      </p:sp>
    </p:spTree>
    <p:extLst>
      <p:ext uri="{BB962C8B-B14F-4D97-AF65-F5344CB8AC3E}">
        <p14:creationId xmlns:p14="http://schemas.microsoft.com/office/powerpoint/2010/main" val="3302067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latin typeface="Arial Narrow" pitchFamily="34" charset="0"/>
              </a:rPr>
              <a:t>Homework Reading</a:t>
            </a:r>
          </a:p>
        </p:txBody>
      </p:sp>
      <p:sp>
        <p:nvSpPr>
          <p:cNvPr id="2" name="Cloud Callout 1"/>
          <p:cNvSpPr/>
          <p:nvPr/>
        </p:nvSpPr>
        <p:spPr>
          <a:xfrm>
            <a:off x="914400" y="1905000"/>
            <a:ext cx="8458200" cy="41148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AU" sz="2800" b="1" dirty="0"/>
              <a:t>Extract 13 and Extract 14</a:t>
            </a:r>
          </a:p>
          <a:p>
            <a:r>
              <a:rPr lang="en-AU" sz="2800" dirty="0"/>
              <a:t>	Critical Thinking and Problem Solving for IT, 1st Edition compiled by Robert Dew, and published by Cengage Learning.</a:t>
            </a:r>
          </a:p>
        </p:txBody>
      </p:sp>
    </p:spTree>
    <p:extLst>
      <p:ext uri="{BB962C8B-B14F-4D97-AF65-F5344CB8AC3E}">
        <p14:creationId xmlns:p14="http://schemas.microsoft.com/office/powerpoint/2010/main" val="380190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p:cNvSpPr>
            <a:spLocks noGrp="1" noChangeArrowheads="1"/>
          </p:cNvSpPr>
          <p:nvPr>
            <p:ph type="title"/>
          </p:nvPr>
        </p:nvSpPr>
        <p:spPr>
          <a:xfrm>
            <a:off x="2628900" y="152400"/>
            <a:ext cx="5600700" cy="609600"/>
          </a:xfrm>
          <a:noFill/>
          <a:ln/>
        </p:spPr>
        <p:txBody>
          <a:bodyPr>
            <a:normAutofit fontScale="90000"/>
          </a:bodyPr>
          <a:lstStyle/>
          <a:p>
            <a:r>
              <a:rPr lang="en-AU" dirty="0">
                <a:latin typeface="Arial Narrow" pitchFamily="34" charset="0"/>
              </a:rPr>
              <a:t>Why Study Algorithms?</a:t>
            </a:r>
          </a:p>
        </p:txBody>
      </p:sp>
      <p:sp>
        <p:nvSpPr>
          <p:cNvPr id="15" name="Rectangle 22"/>
          <p:cNvSpPr>
            <a:spLocks noGrp="1" noChangeArrowheads="1"/>
          </p:cNvSpPr>
          <p:nvPr>
            <p:ph idx="1"/>
          </p:nvPr>
        </p:nvSpPr>
        <p:spPr>
          <a:xfrm>
            <a:off x="2171700" y="915600"/>
            <a:ext cx="7620000" cy="5410200"/>
          </a:xfrm>
          <a:noFill/>
          <a:ln/>
        </p:spPr>
        <p:txBody>
          <a:bodyPr>
            <a:normAutofit fontScale="85000" lnSpcReduction="10000"/>
          </a:bodyPr>
          <a:lstStyle/>
          <a:p>
            <a:pPr marL="0" indent="0">
              <a:buNone/>
            </a:pPr>
            <a:r>
              <a:rPr lang="en-AU" b="1" dirty="0"/>
              <a:t>They are used everywhere!</a:t>
            </a:r>
          </a:p>
          <a:p>
            <a:pPr marL="0" indent="0">
              <a:buNone/>
            </a:pPr>
            <a:endParaRPr lang="en-AU" b="1" dirty="0"/>
          </a:p>
          <a:p>
            <a:r>
              <a:rPr lang="en-AU" b="1" dirty="0"/>
              <a:t>Internet</a:t>
            </a:r>
            <a:r>
              <a:rPr lang="en-AU" dirty="0"/>
              <a:t>. Web search, packet routing, distributed file sharing, ... </a:t>
            </a:r>
          </a:p>
          <a:p>
            <a:r>
              <a:rPr lang="en-AU" b="1" dirty="0"/>
              <a:t>Biology</a:t>
            </a:r>
            <a:r>
              <a:rPr lang="en-AU" dirty="0"/>
              <a:t>. Human genome project, protein folding, … </a:t>
            </a:r>
          </a:p>
          <a:p>
            <a:r>
              <a:rPr lang="en-AU" dirty="0"/>
              <a:t>Computers. Circuit layout, databases, caching, networking, compilers, … </a:t>
            </a:r>
          </a:p>
          <a:p>
            <a:r>
              <a:rPr lang="en-AU" b="1" dirty="0"/>
              <a:t>Computer</a:t>
            </a:r>
            <a:r>
              <a:rPr lang="en-AU" dirty="0"/>
              <a:t> </a:t>
            </a:r>
            <a:r>
              <a:rPr lang="en-AU" b="1" dirty="0"/>
              <a:t>graphics</a:t>
            </a:r>
            <a:r>
              <a:rPr lang="en-AU" dirty="0"/>
              <a:t>. Movies, video games, virtual reality, … </a:t>
            </a:r>
          </a:p>
          <a:p>
            <a:r>
              <a:rPr lang="en-AU" b="1" dirty="0"/>
              <a:t>Security</a:t>
            </a:r>
            <a:r>
              <a:rPr lang="en-AU" dirty="0"/>
              <a:t>. Cell phones, e-commerce, voting machines, … </a:t>
            </a:r>
          </a:p>
          <a:p>
            <a:r>
              <a:rPr lang="en-AU" b="1" dirty="0"/>
              <a:t>Multimedia</a:t>
            </a:r>
            <a:r>
              <a:rPr lang="en-AU" dirty="0"/>
              <a:t>. MP3, JPG, DivX, HDTV, face recognition, … </a:t>
            </a:r>
          </a:p>
          <a:p>
            <a:r>
              <a:rPr lang="en-AU" b="1" dirty="0"/>
              <a:t>Social</a:t>
            </a:r>
            <a:r>
              <a:rPr lang="en-AU" dirty="0"/>
              <a:t> </a:t>
            </a:r>
            <a:r>
              <a:rPr lang="en-AU" b="1" dirty="0"/>
              <a:t>networks</a:t>
            </a:r>
            <a:r>
              <a:rPr lang="en-AU" dirty="0"/>
              <a:t>. Recommendations, news feeds, advertisements, … </a:t>
            </a:r>
          </a:p>
          <a:p>
            <a:r>
              <a:rPr lang="en-AU" b="1" dirty="0"/>
              <a:t>Physics</a:t>
            </a:r>
            <a:r>
              <a:rPr lang="en-AU" dirty="0"/>
              <a:t>. N-body simulation, particle collision simulation</a:t>
            </a:r>
            <a:endParaRPr lang="en-GB" dirty="0"/>
          </a:p>
        </p:txBody>
      </p:sp>
      <p:sp>
        <p:nvSpPr>
          <p:cNvPr id="2" name="TextBox 1"/>
          <p:cNvSpPr txBox="1"/>
          <p:nvPr/>
        </p:nvSpPr>
        <p:spPr>
          <a:xfrm>
            <a:off x="6057900" y="6479401"/>
            <a:ext cx="4090785" cy="276999"/>
          </a:xfrm>
          <a:prstGeom prst="rect">
            <a:avLst/>
          </a:prstGeom>
          <a:noFill/>
        </p:spPr>
        <p:txBody>
          <a:bodyPr wrap="square" rtlCol="0">
            <a:spAutoFit/>
          </a:bodyPr>
          <a:lstStyle/>
          <a:p>
            <a:r>
              <a:rPr lang="en-AU" sz="1200" dirty="0"/>
              <a:t>Source: Jon Kleinberg And </a:t>
            </a:r>
            <a:r>
              <a:rPr lang="en-AU" sz="1200" dirty="0" err="1"/>
              <a:t>Éva</a:t>
            </a:r>
            <a:r>
              <a:rPr lang="en-AU" sz="1200" dirty="0"/>
              <a:t> </a:t>
            </a:r>
            <a:r>
              <a:rPr lang="en-AU" sz="1200" dirty="0" err="1"/>
              <a:t>Tardos</a:t>
            </a:r>
            <a:r>
              <a:rPr lang="en-AU" sz="1200" dirty="0"/>
              <a:t>. Princeton University</a:t>
            </a:r>
          </a:p>
        </p:txBody>
      </p:sp>
      <p:pic>
        <p:nvPicPr>
          <p:cNvPr id="3074" name="Picture 2" descr="Image result for m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04800"/>
            <a:ext cx="1101725" cy="13858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cebook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4700" y="127600"/>
            <a:ext cx="2844800" cy="1422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31445" y="3276600"/>
            <a:ext cx="1997093" cy="2519115"/>
          </a:xfrm>
          <a:prstGeom prst="rect">
            <a:avLst/>
          </a:prstGeom>
          <a:ln>
            <a:noFill/>
          </a:ln>
          <a:effectLst>
            <a:softEdge rad="112500"/>
          </a:effectLst>
        </p:spPr>
      </p:pic>
    </p:spTree>
    <p:extLst>
      <p:ext uri="{BB962C8B-B14F-4D97-AF65-F5344CB8AC3E}">
        <p14:creationId xmlns:p14="http://schemas.microsoft.com/office/powerpoint/2010/main" val="200051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 y="1676400"/>
            <a:ext cx="9829800" cy="4093428"/>
          </a:xfrm>
          <a:prstGeom prst="rect">
            <a:avLst/>
          </a:prstGeom>
          <a:noFill/>
        </p:spPr>
        <p:txBody>
          <a:bodyPr wrap="square" rtlCol="0">
            <a:spAutoFit/>
          </a:bodyPr>
          <a:lstStyle/>
          <a:p>
            <a:r>
              <a:rPr lang="en-AU" sz="2000" dirty="0"/>
              <a:t>The Mother of All Bombs made news last week after the U.S. military dropped its most powerful non-nuclear bomb at a site in Afghanistan.</a:t>
            </a:r>
          </a:p>
          <a:p>
            <a:endParaRPr lang="en-AU" sz="2000" dirty="0"/>
          </a:p>
          <a:p>
            <a:r>
              <a:rPr lang="en-AU" sz="2000" i="1" dirty="0"/>
              <a:t>The Pentagon has put artificial intelligence at the </a:t>
            </a:r>
            <a:r>
              <a:rPr lang="en-AU" sz="2000" i="1" dirty="0" err="1"/>
              <a:t>center</a:t>
            </a:r>
            <a:r>
              <a:rPr lang="en-AU" sz="2000" i="1" dirty="0"/>
              <a:t> of its strategy to maintain the United States’ position as the world’s dominant military power. It is spending billions of dollars to develop what it calls autonomous and semiautonomous weapons and to build an arsenal stocked with the kind of weaponry.</a:t>
            </a:r>
          </a:p>
          <a:p>
            <a:endParaRPr lang="en-AU" sz="2000" dirty="0"/>
          </a:p>
          <a:p>
            <a:r>
              <a:rPr lang="en-AU" sz="2000" i="1" dirty="0"/>
              <a:t>The US </a:t>
            </a:r>
            <a:r>
              <a:rPr lang="en-AU" sz="2000" i="1" dirty="0" err="1"/>
              <a:t>Defense</a:t>
            </a:r>
            <a:r>
              <a:rPr lang="en-AU" sz="2000" i="1" dirty="0"/>
              <a:t> Department is designing robotic fighter jets that would fly into combat alongside manned aircraft. It has tested missiles that can decide what to attack, and it has built ships that can hunt for enemy submarines, stalking those it finds over thousands of miles, without any help from humans. ...</a:t>
            </a:r>
            <a:endParaRPr lang="en-AU" sz="2000" dirty="0"/>
          </a:p>
          <a:p>
            <a:endParaRPr lang="en-AU" sz="2000" dirty="0"/>
          </a:p>
        </p:txBody>
      </p:sp>
      <p:pic>
        <p:nvPicPr>
          <p:cNvPr id="7" name="Picture 6"/>
          <p:cNvPicPr>
            <a:picLocks noChangeAspect="1"/>
          </p:cNvPicPr>
          <p:nvPr/>
        </p:nvPicPr>
        <p:blipFill>
          <a:blip r:embed="rId2"/>
          <a:stretch>
            <a:fillRect/>
          </a:stretch>
        </p:blipFill>
        <p:spPr>
          <a:xfrm>
            <a:off x="0" y="0"/>
            <a:ext cx="9124950" cy="1022624"/>
          </a:xfrm>
          <a:prstGeom prst="rect">
            <a:avLst/>
          </a:prstGeom>
        </p:spPr>
      </p:pic>
      <p:pic>
        <p:nvPicPr>
          <p:cNvPr id="6" name="Picture 5"/>
          <p:cNvPicPr>
            <a:picLocks noChangeAspect="1"/>
          </p:cNvPicPr>
          <p:nvPr/>
        </p:nvPicPr>
        <p:blipFill>
          <a:blip r:embed="rId3"/>
          <a:stretch>
            <a:fillRect/>
          </a:stretch>
        </p:blipFill>
        <p:spPr>
          <a:xfrm>
            <a:off x="6362700" y="511312"/>
            <a:ext cx="2286000" cy="1113206"/>
          </a:xfrm>
          <a:prstGeom prst="rect">
            <a:avLst/>
          </a:prstGeom>
          <a:ln>
            <a:noFill/>
          </a:ln>
          <a:effectLst>
            <a:outerShdw blurRad="292100" dist="139700" dir="2700000" algn="tl" rotWithShape="0">
              <a:srgbClr val="333333">
                <a:alpha val="65000"/>
              </a:srgbClr>
            </a:outerShdw>
          </a:effectLst>
        </p:spPr>
      </p:pic>
      <p:sp>
        <p:nvSpPr>
          <p:cNvPr id="2" name="Rounded Rectangular Callout 1"/>
          <p:cNvSpPr/>
          <p:nvPr/>
        </p:nvSpPr>
        <p:spPr>
          <a:xfrm>
            <a:off x="647700" y="5562600"/>
            <a:ext cx="8610600" cy="1066800"/>
          </a:xfrm>
          <a:prstGeom prst="wedgeRoundRectCallout">
            <a:avLst>
              <a:gd name="adj1" fmla="val 23651"/>
              <a:gd name="adj2" fmla="val -84167"/>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AU" sz="2000" b="1" u="sng" dirty="0">
                <a:solidFill>
                  <a:schemeClr val="bg1"/>
                </a:solidFill>
              </a:rPr>
              <a:t>Question: </a:t>
            </a:r>
            <a:r>
              <a:rPr lang="en-AU" sz="2000" u="sng" dirty="0">
                <a:solidFill>
                  <a:schemeClr val="bg1"/>
                </a:solidFill>
              </a:rPr>
              <a:t>If future presidents and Pentagons trusted algorithms to make such decisions regarding conflicts between two nations, is there a chance that war’s could start without human involvement?</a:t>
            </a:r>
          </a:p>
        </p:txBody>
      </p:sp>
    </p:spTree>
    <p:extLst>
      <p:ext uri="{BB962C8B-B14F-4D97-AF65-F5344CB8AC3E}">
        <p14:creationId xmlns:p14="http://schemas.microsoft.com/office/powerpoint/2010/main" val="298741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netdna.copyblogger.com/images/critical-thin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4834466"/>
            <a:ext cx="3524250" cy="1566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Cloud Callout 1"/>
          <p:cNvSpPr/>
          <p:nvPr/>
        </p:nvSpPr>
        <p:spPr>
          <a:xfrm>
            <a:off x="2171700" y="948266"/>
            <a:ext cx="5715000" cy="3886200"/>
          </a:xfrm>
          <a:prstGeom prst="cloudCallout">
            <a:avLst>
              <a:gd name="adj1" fmla="val -39248"/>
              <a:gd name="adj2" fmla="val 7563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AU" sz="5400" dirty="0">
              <a:latin typeface="Arial Narrow" pitchFamily="34" charset="0"/>
            </a:endParaRPr>
          </a:p>
          <a:p>
            <a:pPr algn="ctr"/>
            <a:r>
              <a:rPr lang="en-GB" sz="5400" dirty="0"/>
              <a:t>Defining Diagrams</a:t>
            </a:r>
          </a:p>
          <a:p>
            <a:r>
              <a:rPr lang="en-GB" sz="5400" dirty="0">
                <a:solidFill>
                  <a:srgbClr val="00B050"/>
                </a:solidFill>
              </a:rPr>
              <a:t>	</a:t>
            </a:r>
            <a:endParaRPr lang="en-AU" sz="5400" dirty="0"/>
          </a:p>
          <a:p>
            <a:pPr algn="ctr"/>
            <a:endParaRPr lang="en-AU" sz="5400" dirty="0"/>
          </a:p>
        </p:txBody>
      </p:sp>
    </p:spTree>
    <p:extLst>
      <p:ext uri="{BB962C8B-B14F-4D97-AF65-F5344CB8AC3E}">
        <p14:creationId xmlns:p14="http://schemas.microsoft.com/office/powerpoint/2010/main" val="304087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1"/>
          <p:cNvSpPr>
            <a:spLocks noGrp="1" noChangeArrowheads="1"/>
          </p:cNvSpPr>
          <p:nvPr>
            <p:ph type="title"/>
          </p:nvPr>
        </p:nvSpPr>
        <p:spPr>
          <a:xfrm>
            <a:off x="2324100" y="533400"/>
            <a:ext cx="7239000" cy="609600"/>
          </a:xfrm>
          <a:noFill/>
          <a:ln/>
        </p:spPr>
        <p:txBody>
          <a:bodyPr>
            <a:normAutofit fontScale="90000"/>
          </a:bodyPr>
          <a:lstStyle/>
          <a:p>
            <a:r>
              <a:rPr lang="en-AU" dirty="0">
                <a:latin typeface="Arial Narrow" pitchFamily="34" charset="0"/>
              </a:rPr>
              <a:t>Where to begin? Defining the Problem!</a:t>
            </a:r>
          </a:p>
        </p:txBody>
      </p:sp>
      <p:sp>
        <p:nvSpPr>
          <p:cNvPr id="15" name="Rectangle 22"/>
          <p:cNvSpPr>
            <a:spLocks noGrp="1" noChangeArrowheads="1"/>
          </p:cNvSpPr>
          <p:nvPr>
            <p:ph idx="1"/>
          </p:nvPr>
        </p:nvSpPr>
        <p:spPr>
          <a:xfrm>
            <a:off x="2247901" y="1295400"/>
            <a:ext cx="6917500" cy="5097153"/>
          </a:xfrm>
          <a:noFill/>
          <a:ln/>
        </p:spPr>
        <p:txBody>
          <a:bodyPr>
            <a:normAutofit fontScale="92500" lnSpcReduction="10000"/>
          </a:bodyPr>
          <a:lstStyle/>
          <a:p>
            <a:r>
              <a:rPr lang="en-GB" dirty="0"/>
              <a:t>We talked last week about the 7 steps to developing a program.</a:t>
            </a:r>
          </a:p>
          <a:p>
            <a:r>
              <a:rPr lang="en-GB" dirty="0"/>
              <a:t>The </a:t>
            </a:r>
            <a:r>
              <a:rPr lang="en-GB" b="1" dirty="0">
                <a:solidFill>
                  <a:srgbClr val="FF0000"/>
                </a:solidFill>
              </a:rPr>
              <a:t>first step </a:t>
            </a:r>
            <a:r>
              <a:rPr lang="en-GB" dirty="0"/>
              <a:t>is </a:t>
            </a:r>
            <a:r>
              <a:rPr lang="en-GB" u="sng" dirty="0"/>
              <a:t>defining the problem</a:t>
            </a:r>
            <a:r>
              <a:rPr lang="en-GB" dirty="0"/>
              <a:t>!</a:t>
            </a:r>
          </a:p>
          <a:p>
            <a:pPr lvl="1"/>
            <a:r>
              <a:rPr lang="en-GB" b="1" i="1" dirty="0"/>
              <a:t>Investigate it until you know the requirements</a:t>
            </a:r>
          </a:p>
          <a:p>
            <a:r>
              <a:rPr lang="en-GB" dirty="0"/>
              <a:t>Often we need to find out additional specific information to work out the problem entirely.</a:t>
            </a:r>
          </a:p>
          <a:p>
            <a:r>
              <a:rPr lang="en-GB" dirty="0"/>
              <a:t>To assist with analysis of your problem we can use a </a:t>
            </a:r>
            <a:r>
              <a:rPr lang="en-GB" b="1" u="sng" dirty="0"/>
              <a:t>defining diagram</a:t>
            </a:r>
            <a:r>
              <a:rPr lang="en-GB" dirty="0"/>
              <a:t>.</a:t>
            </a:r>
          </a:p>
          <a:p>
            <a:pPr lvl="1"/>
            <a:r>
              <a:rPr lang="en-GB" dirty="0">
                <a:solidFill>
                  <a:srgbClr val="FF0000"/>
                </a:solidFill>
              </a:rPr>
              <a:t>Inputs</a:t>
            </a:r>
          </a:p>
          <a:p>
            <a:pPr lvl="1"/>
            <a:r>
              <a:rPr lang="en-GB" dirty="0">
                <a:solidFill>
                  <a:srgbClr val="FF0000"/>
                </a:solidFill>
              </a:rPr>
              <a:t>Outputs</a:t>
            </a:r>
          </a:p>
          <a:p>
            <a:pPr lvl="1"/>
            <a:r>
              <a:rPr lang="en-GB" dirty="0">
                <a:solidFill>
                  <a:srgbClr val="FF0000"/>
                </a:solidFill>
              </a:rPr>
              <a:t>Processing</a:t>
            </a:r>
          </a:p>
          <a:p>
            <a:pPr marL="0" indent="0">
              <a:buNone/>
            </a:pPr>
            <a:endParaRPr lang="en-GB" dirty="0"/>
          </a:p>
        </p:txBody>
      </p:sp>
      <p:pic>
        <p:nvPicPr>
          <p:cNvPr id="17" name="Picture 2" descr="http://images.clipartpanda.com/magnifying-glass-clipart-jcxEGLgc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0" y="4800600"/>
            <a:ext cx="1783635" cy="15919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52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23900" y="990600"/>
            <a:ext cx="8801100" cy="609600"/>
          </a:xfrm>
          <a:noFill/>
          <a:ln/>
        </p:spPr>
        <p:txBody>
          <a:bodyPr>
            <a:normAutofit fontScale="90000"/>
          </a:bodyPr>
          <a:lstStyle/>
          <a:p>
            <a:r>
              <a:rPr lang="en-GB" dirty="0">
                <a:latin typeface="Arial Narrow" pitchFamily="34" charset="0"/>
              </a:rPr>
              <a:t>Defining Diagram</a:t>
            </a:r>
            <a:endParaRPr lang="en-AU" dirty="0">
              <a:latin typeface="Arial Narrow" pitchFamily="34" charset="0"/>
            </a:endParaRPr>
          </a:p>
        </p:txBody>
      </p:sp>
      <p:sp>
        <p:nvSpPr>
          <p:cNvPr id="7" name="Rectangle 3"/>
          <p:cNvSpPr>
            <a:spLocks noGrp="1" noChangeArrowheads="1"/>
          </p:cNvSpPr>
          <p:nvPr>
            <p:ph idx="1"/>
          </p:nvPr>
        </p:nvSpPr>
        <p:spPr>
          <a:xfrm>
            <a:off x="866775" y="1752600"/>
            <a:ext cx="8143875" cy="4525963"/>
          </a:xfrm>
          <a:noFill/>
          <a:ln/>
        </p:spPr>
        <p:txBody>
          <a:bodyPr/>
          <a:lstStyle/>
          <a:p>
            <a:pPr marL="609600" indent="-609600">
              <a:buFontTx/>
              <a:buAutoNum type="arabicPeriod"/>
            </a:pPr>
            <a:r>
              <a:rPr lang="en-GB" dirty="0"/>
              <a:t>We identify these from the problem statement:</a:t>
            </a:r>
          </a:p>
          <a:p>
            <a:pPr marL="1066800" lvl="1" indent="-609600"/>
            <a:r>
              <a:rPr lang="en-GB" dirty="0">
                <a:solidFill>
                  <a:srgbClr val="FF0000"/>
                </a:solidFill>
              </a:rPr>
              <a:t>Inputs</a:t>
            </a:r>
            <a:r>
              <a:rPr lang="en-GB" dirty="0"/>
              <a:t>			(nouns and adjectives)</a:t>
            </a:r>
          </a:p>
          <a:p>
            <a:pPr marL="1066800" lvl="1" indent="-609600"/>
            <a:r>
              <a:rPr lang="en-GB" dirty="0">
                <a:solidFill>
                  <a:srgbClr val="FF0000"/>
                </a:solidFill>
              </a:rPr>
              <a:t>Outputs</a:t>
            </a:r>
            <a:r>
              <a:rPr lang="en-GB" dirty="0"/>
              <a:t>			(nouns and adjectives)</a:t>
            </a:r>
          </a:p>
          <a:p>
            <a:pPr marL="1066800" lvl="1" indent="-609600"/>
            <a:r>
              <a:rPr lang="en-GB" dirty="0">
                <a:solidFill>
                  <a:srgbClr val="FF0000"/>
                </a:solidFill>
              </a:rPr>
              <a:t>Processing</a:t>
            </a:r>
            <a:r>
              <a:rPr lang="en-GB" dirty="0"/>
              <a:t>			(verbs and adverbs)</a:t>
            </a:r>
          </a:p>
          <a:p>
            <a:pPr marL="609600" indent="-609600">
              <a:buFontTx/>
              <a:buAutoNum type="arabicPeriod"/>
            </a:pPr>
            <a:r>
              <a:rPr lang="en-GB" dirty="0"/>
              <a:t>Tabulate them!</a:t>
            </a:r>
          </a:p>
          <a:p>
            <a:pPr marL="609600" indent="-609600">
              <a:buFontTx/>
              <a:buNone/>
            </a:pPr>
            <a:endParaRPr lang="en-GB" sz="1600" dirty="0"/>
          </a:p>
          <a:p>
            <a:pPr marL="609600" indent="-609600">
              <a:buFontTx/>
              <a:buNone/>
            </a:pPr>
            <a:r>
              <a:rPr lang="en-GB" dirty="0"/>
              <a:t>	</a:t>
            </a:r>
            <a:r>
              <a:rPr lang="en-GB" dirty="0">
                <a:solidFill>
                  <a:srgbClr val="FF0000"/>
                </a:solidFill>
              </a:rPr>
              <a:t>Inputs</a:t>
            </a:r>
            <a:r>
              <a:rPr lang="en-GB" dirty="0"/>
              <a:t>		</a:t>
            </a:r>
            <a:r>
              <a:rPr lang="en-GB" dirty="0">
                <a:solidFill>
                  <a:srgbClr val="FF0000"/>
                </a:solidFill>
              </a:rPr>
              <a:t>Processing</a:t>
            </a:r>
            <a:r>
              <a:rPr lang="en-GB" dirty="0"/>
              <a:t>		</a:t>
            </a:r>
            <a:r>
              <a:rPr lang="en-GB" dirty="0">
                <a:solidFill>
                  <a:srgbClr val="FF0000"/>
                </a:solidFill>
              </a:rPr>
              <a:t>Outputs</a:t>
            </a:r>
          </a:p>
        </p:txBody>
      </p:sp>
      <p:sp>
        <p:nvSpPr>
          <p:cNvPr id="8" name="Line 4"/>
          <p:cNvSpPr>
            <a:spLocks noChangeShapeType="1"/>
          </p:cNvSpPr>
          <p:nvPr/>
        </p:nvSpPr>
        <p:spPr bwMode="auto">
          <a:xfrm>
            <a:off x="1409700" y="5334000"/>
            <a:ext cx="6400800" cy="0"/>
          </a:xfrm>
          <a:prstGeom prst="line">
            <a:avLst/>
          </a:prstGeom>
          <a:noFill/>
          <a:ln w="9525">
            <a:solidFill>
              <a:schemeClr val="tx1"/>
            </a:solidFill>
            <a:round/>
            <a:headEnd/>
            <a:tailEnd/>
          </a:ln>
          <a:effectLst/>
        </p:spPr>
        <p:txBody>
          <a:bodyPr/>
          <a:lstStyle/>
          <a:p>
            <a:endParaRPr lang="en-AU" dirty="0"/>
          </a:p>
        </p:txBody>
      </p:sp>
      <p:sp>
        <p:nvSpPr>
          <p:cNvPr id="9" name="Line 5"/>
          <p:cNvSpPr>
            <a:spLocks noChangeShapeType="1"/>
          </p:cNvSpPr>
          <p:nvPr/>
        </p:nvSpPr>
        <p:spPr bwMode="auto">
          <a:xfrm>
            <a:off x="3086100" y="4876800"/>
            <a:ext cx="0" cy="1447800"/>
          </a:xfrm>
          <a:prstGeom prst="line">
            <a:avLst/>
          </a:prstGeom>
          <a:noFill/>
          <a:ln w="9525">
            <a:solidFill>
              <a:schemeClr val="tx1"/>
            </a:solidFill>
            <a:round/>
            <a:headEnd/>
            <a:tailEnd/>
          </a:ln>
          <a:effectLst/>
        </p:spPr>
        <p:txBody>
          <a:bodyPr/>
          <a:lstStyle/>
          <a:p>
            <a:endParaRPr lang="en-AU" dirty="0"/>
          </a:p>
        </p:txBody>
      </p:sp>
      <p:sp>
        <p:nvSpPr>
          <p:cNvPr id="10" name="Line 6"/>
          <p:cNvSpPr>
            <a:spLocks noChangeShapeType="1"/>
          </p:cNvSpPr>
          <p:nvPr/>
        </p:nvSpPr>
        <p:spPr bwMode="auto">
          <a:xfrm>
            <a:off x="5905500" y="4953000"/>
            <a:ext cx="0" cy="1371600"/>
          </a:xfrm>
          <a:prstGeom prst="line">
            <a:avLst/>
          </a:prstGeom>
          <a:noFill/>
          <a:ln w="9525">
            <a:solidFill>
              <a:schemeClr val="tx1"/>
            </a:solidFill>
            <a:round/>
            <a:headEnd/>
            <a:tailEnd/>
          </a:ln>
          <a:effectLst/>
        </p:spPr>
        <p:txBody>
          <a:bodyPr/>
          <a:lstStyle/>
          <a:p>
            <a:endParaRPr lang="en-AU" dirty="0"/>
          </a:p>
        </p:txBody>
      </p:sp>
      <p:sp>
        <p:nvSpPr>
          <p:cNvPr id="3" name="Rounded Rectangle 2"/>
          <p:cNvSpPr/>
          <p:nvPr/>
        </p:nvSpPr>
        <p:spPr>
          <a:xfrm>
            <a:off x="5562600" y="152400"/>
            <a:ext cx="4495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Kindly, slowly, here, often, and very are examples of adverbs. Adverbs modify verbs, adjectives, or other adverbs. </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DAC7570-24DF-4938-B4F8-0FAE1B9B389E}" vid="{F4B5AF5B-B6B9-480E-80BB-893A39F8C14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23760</TotalTime>
  <Words>1205</Words>
  <Application>Microsoft Office PowerPoint</Application>
  <PresentationFormat>35mm Slides</PresentationFormat>
  <Paragraphs>400</Paragraphs>
  <Slides>41</Slides>
  <Notes>29</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Arial Narrow</vt:lpstr>
      <vt:lpstr>Calibri</vt:lpstr>
      <vt:lpstr>Times</vt:lpstr>
      <vt:lpstr>Custom Design</vt:lpstr>
      <vt:lpstr>Theme1</vt:lpstr>
      <vt:lpstr> SIT105 - Critical Thinking and Problem Solving for IT Class 07</vt:lpstr>
      <vt:lpstr>Quote of TODAY</vt:lpstr>
      <vt:lpstr>PowerPoint Presentation</vt:lpstr>
      <vt:lpstr>Reminder: What is an Algorithm?</vt:lpstr>
      <vt:lpstr>Why Study Algorithms?</vt:lpstr>
      <vt:lpstr>PowerPoint Presentation</vt:lpstr>
      <vt:lpstr>PowerPoint Presentation</vt:lpstr>
      <vt:lpstr>Where to begin? Defining the Problem!</vt:lpstr>
      <vt:lpstr>Defining Diagram</vt:lpstr>
      <vt:lpstr>Defining Diagram (example - inputs)</vt:lpstr>
      <vt:lpstr>Defining Diagram (example - processing)</vt:lpstr>
      <vt:lpstr>Defining Diagram (example - outputs)</vt:lpstr>
      <vt:lpstr>Algorithm Design</vt:lpstr>
      <vt:lpstr>Algorithm Design (example 1)</vt:lpstr>
      <vt:lpstr>Algorithm Design (example 2)</vt:lpstr>
      <vt:lpstr>Algorithm Design (example 3)</vt:lpstr>
      <vt:lpstr>Algorithm Design (example 3)</vt:lpstr>
      <vt:lpstr>Desk Check</vt:lpstr>
      <vt:lpstr>Desk Check (example)</vt:lpstr>
      <vt:lpstr>Desk Check (example) – Algorithm Test</vt:lpstr>
      <vt:lpstr>PowerPoint Presentation</vt:lpstr>
      <vt:lpstr>Bill Gates explains If statements! (video)</vt:lpstr>
      <vt:lpstr>Selection Concept</vt:lpstr>
      <vt:lpstr>IF Statement</vt:lpstr>
      <vt:lpstr>IF Statement - Example 1</vt:lpstr>
      <vt:lpstr>IF … ELSE Statement</vt:lpstr>
      <vt:lpstr>IF … ELSE Statement - Example 1</vt:lpstr>
      <vt:lpstr>Nested IF Statements</vt:lpstr>
      <vt:lpstr>Nested IF Statements - Example 1</vt:lpstr>
      <vt:lpstr>Nested IF Statements - Example 2</vt:lpstr>
      <vt:lpstr>Nested IF Statements - Example 3</vt:lpstr>
      <vt:lpstr>CASE Statement</vt:lpstr>
      <vt:lpstr>CASE Statement</vt:lpstr>
      <vt:lpstr>CASE Statement – Example 1 </vt:lpstr>
      <vt:lpstr>CASE Statement – Example 2 </vt:lpstr>
      <vt:lpstr>CASE Statement with Flexibility </vt:lpstr>
      <vt:lpstr>CASE Statement with Flexibility - Example </vt:lpstr>
      <vt:lpstr>PowerPoint Presentation</vt:lpstr>
      <vt:lpstr>Wally Bot – How to code it? mBlock (Based on Scratch from MIT Media Lab)</vt:lpstr>
      <vt:lpstr>Wally Bot – How to code it?</vt:lpstr>
      <vt:lpstr>Homework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Deakin University</dc:creator>
  <cp:lastModifiedBy>Frank Jiang</cp:lastModifiedBy>
  <cp:revision>231</cp:revision>
  <dcterms:created xsi:type="dcterms:W3CDTF">2003-03-18T04:51:25Z</dcterms:created>
  <dcterms:modified xsi:type="dcterms:W3CDTF">2018-05-01T12:40:01Z</dcterms:modified>
</cp:coreProperties>
</file>