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RM1D1MsazfudYsxOej9lD5wn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3B4DA-11E1-4DDB-A2C1-ECD023E60E75}">
  <a:tblStyle styleId="{1173B4DA-11E1-4DDB-A2C1-ECD023E60E7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e28856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8e28856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8e2885622_2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8e2885622_2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e28856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e288562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8e288562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8e288562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e288562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e288562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e2885622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e2885622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e2885622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e2885622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8e2885622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8e2885622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輔助字幕)">
  <p:cSld name="全景圖片 (含輔助字幕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4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4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4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6753"/>
            </a:gs>
            <a:gs pos="50000">
              <a:srgbClr val="4A3D35"/>
            </a:gs>
            <a:gs pos="100000">
              <a:srgbClr val="261714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e2885622_0_11"/>
          <p:cNvSpPr txBox="1">
            <a:spLocks noGrp="1"/>
          </p:cNvSpPr>
          <p:nvPr>
            <p:ph type="ctrTitle"/>
          </p:nvPr>
        </p:nvSpPr>
        <p:spPr>
          <a:xfrm>
            <a:off x="-3" y="2742459"/>
            <a:ext cx="8144100" cy="137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Implement Rumor Detection on Twitter</a:t>
            </a:r>
            <a:endParaRPr/>
          </a:p>
        </p:txBody>
      </p:sp>
      <p:sp>
        <p:nvSpPr>
          <p:cNvPr id="203" name="Google Shape;203;g78e2885622_0_11"/>
          <p:cNvSpPr txBox="1">
            <a:spLocks noGrp="1"/>
          </p:cNvSpPr>
          <p:nvPr>
            <p:ph type="subTitle" idx="1"/>
          </p:nvPr>
        </p:nvSpPr>
        <p:spPr>
          <a:xfrm>
            <a:off x="0" y="4280000"/>
            <a:ext cx="8965800" cy="577500"/>
          </a:xfrm>
          <a:prstGeom prst="rect">
            <a:avLst/>
          </a:prstGeom>
          <a:solidFill>
            <a:srgbClr val="434343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 Top-down Tree-structured Recursive Neural Networks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78e2885622_0_11"/>
          <p:cNvSpPr txBox="1">
            <a:spLocks noGrp="1"/>
          </p:cNvSpPr>
          <p:nvPr>
            <p:ph type="subTitle" idx="1"/>
          </p:nvPr>
        </p:nvSpPr>
        <p:spPr>
          <a:xfrm>
            <a:off x="9330200" y="2951700"/>
            <a:ext cx="27795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Shu Hwai Teoh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Purdue University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November 18, 2019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8e2885622_2_28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78e2885622_2_288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origin author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A7E2"/>
              </a:buClr>
              <a:buSzPts val="2400"/>
              <a:buChar char="•"/>
            </a:pPr>
            <a:r>
              <a:rPr lang="en-US" sz="2400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Theano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Stochastic gradient descent (</a:t>
            </a:r>
            <a:r>
              <a:rPr lang="en-US" sz="2400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SGD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 + adaptive gradient algorithm (</a:t>
            </a:r>
            <a:r>
              <a:rPr lang="en-US" sz="2400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AdaGrad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8e2885622_2_288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My implementation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A7E2"/>
              </a:buClr>
              <a:buSzPts val="2400"/>
              <a:buChar char="•"/>
            </a:pPr>
            <a:r>
              <a:rPr lang="en-US" sz="2400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2400">
              <a:solidFill>
                <a:srgbClr val="00A7E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00A7E2"/>
              </a:buClr>
              <a:buSzPts val="2400"/>
              <a:buChar char="•"/>
            </a:pPr>
            <a:r>
              <a:rPr lang="en-US" sz="2400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 txBox="1"/>
          <p:nvPr/>
        </p:nvSpPr>
        <p:spPr>
          <a:xfrm>
            <a:off x="419650" y="2137225"/>
            <a:ext cx="4767000" cy="4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Datasets</a:t>
            </a:r>
            <a:endParaRPr sz="240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 sz="2400">
                <a:solidFill>
                  <a:schemeClr val="lt1"/>
                </a:solidFill>
              </a:rPr>
              <a:t>Twitter15</a:t>
            </a:r>
            <a:endParaRPr sz="240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</a:pPr>
            <a:r>
              <a:rPr lang="en-US" sz="2400">
                <a:solidFill>
                  <a:schemeClr val="lt1"/>
                </a:solidFill>
              </a:rPr>
              <a:t>Twitter16</a:t>
            </a:r>
            <a:endParaRPr sz="24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Models</a:t>
            </a:r>
            <a:endParaRPr sz="2400">
              <a:solidFill>
                <a:schemeClr val="dk1"/>
              </a:solidFill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7E2"/>
              </a:buClr>
              <a:buSzPts val="2400"/>
              <a:buChar char="○"/>
            </a:pPr>
            <a:r>
              <a:rPr lang="en-US" sz="2400">
                <a:solidFill>
                  <a:srgbClr val="00A7E2"/>
                </a:solidFill>
              </a:rPr>
              <a:t>Theano + SGD + AdaGrad </a:t>
            </a:r>
            <a:r>
              <a:rPr lang="en-US" sz="2400">
                <a:solidFill>
                  <a:schemeClr val="lt1"/>
                </a:solidFill>
              </a:rPr>
              <a:t>(the origin author)</a:t>
            </a:r>
            <a:endParaRPr sz="240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7E2"/>
              </a:buClr>
              <a:buSzPts val="2400"/>
              <a:buChar char="○"/>
            </a:pPr>
            <a:r>
              <a:rPr lang="en-US" sz="2400">
                <a:solidFill>
                  <a:srgbClr val="00A7E2"/>
                </a:solidFill>
              </a:rPr>
              <a:t>PyTorch + SGD + AdaGrad </a:t>
            </a:r>
            <a:r>
              <a:rPr lang="en-US" sz="2400">
                <a:solidFill>
                  <a:schemeClr val="lt1"/>
                </a:solidFill>
              </a:rPr>
              <a:t>(my implement)</a:t>
            </a:r>
            <a:endParaRPr sz="240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7E2"/>
              </a:buClr>
              <a:buSzPts val="2400"/>
              <a:buChar char="○"/>
            </a:pPr>
            <a:r>
              <a:rPr lang="en-US" sz="2400">
                <a:solidFill>
                  <a:srgbClr val="00A7E2"/>
                </a:solidFill>
              </a:rPr>
              <a:t>PyTorch + ADAM</a:t>
            </a:r>
            <a:endParaRPr sz="2400">
              <a:solidFill>
                <a:srgbClr val="00A7E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        (my implement)</a:t>
            </a:r>
            <a:endParaRPr sz="24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7450" y="611324"/>
            <a:ext cx="6724550" cy="428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7"/>
          <p:cNvGraphicFramePr/>
          <p:nvPr/>
        </p:nvGraphicFramePr>
        <p:xfrm>
          <a:off x="5505019" y="5084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{1173B4DA-11E1-4DDB-A2C1-ECD023E60E75}</a:tableStyleId>
              </a:tblPr>
              <a:tblGrid>
                <a:gridCol w="32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Accuracy rate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Twitter15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Twitter16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Origin author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72.30%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73.70%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My implementation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77.70%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79.14%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680323" y="753225"/>
            <a:ext cx="46530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Experiments/Results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/>
              <a:t>Conclusion</a:t>
            </a:r>
            <a:endParaRPr b="1"/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as the framework to build the tree- structured recursive neural network model can </a:t>
            </a:r>
            <a:r>
              <a:rPr lang="en-US" b="1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speed up the training and testing process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On detecting rumor with the tree- structured recursive, </a:t>
            </a: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ADAM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b="1">
                <a:solidFill>
                  <a:srgbClr val="00A7E2"/>
                </a:solidFill>
                <a:latin typeface="Arial"/>
                <a:ea typeface="Arial"/>
                <a:cs typeface="Arial"/>
                <a:sym typeface="Arial"/>
              </a:rPr>
              <a:t>converge at a higher accuracy rate more rapidly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which performs better than SGD optimizer (with Adagrad rule)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BEA72-02F2-4661-988E-F18CCBB9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9EE5D2-5663-4AD0-B34E-FA33F0A48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Cho, K., van </a:t>
            </a:r>
            <a:r>
              <a:rPr lang="en-US" altLang="zh-TW" dirty="0" err="1"/>
              <a:t>Merrienboer</a:t>
            </a:r>
            <a:r>
              <a:rPr lang="en-US" altLang="zh-TW" dirty="0"/>
              <a:t>, B., </a:t>
            </a:r>
            <a:r>
              <a:rPr lang="en-US" altLang="zh-TW" dirty="0" err="1"/>
              <a:t>Bahdanau</a:t>
            </a:r>
            <a:r>
              <a:rPr lang="en-US" altLang="zh-TW" dirty="0"/>
              <a:t>, D., and </a:t>
            </a:r>
            <a:r>
              <a:rPr lang="en-US" altLang="zh-TW" dirty="0" err="1"/>
              <a:t>Bengio</a:t>
            </a:r>
            <a:r>
              <a:rPr lang="en-US" altLang="zh-TW" dirty="0"/>
              <a:t>, Y.</a:t>
            </a:r>
          </a:p>
          <a:p>
            <a:pPr marL="114300" indent="0">
              <a:buNone/>
            </a:pPr>
            <a:r>
              <a:rPr lang="en-US" altLang="zh-TW" dirty="0"/>
              <a:t>	On the properties of neural machine translation: Encoder 	decoder approaches, 2014.</a:t>
            </a:r>
          </a:p>
          <a:p>
            <a:r>
              <a:rPr lang="en-US" altLang="zh-TW" dirty="0" err="1"/>
              <a:t>DiFonzo</a:t>
            </a:r>
            <a:r>
              <a:rPr lang="en-US" altLang="zh-TW" dirty="0"/>
              <a:t>, N. and Bordia, P. Rumor, gossip and urban legends.</a:t>
            </a:r>
          </a:p>
          <a:p>
            <a:pPr marL="114300" indent="0">
              <a:buNone/>
            </a:pPr>
            <a:r>
              <a:rPr lang="en-US" altLang="zh-TW" dirty="0"/>
              <a:t>	Diogenes, 54(1):19–35, 2007.</a:t>
            </a:r>
          </a:p>
          <a:p>
            <a:r>
              <a:rPr lang="en-US" altLang="zh-TW" dirty="0"/>
              <a:t>Liu, Y. and Wu, Y.-F. Early detection of fake news on social</a:t>
            </a:r>
          </a:p>
          <a:p>
            <a:pPr marL="114300" indent="0">
              <a:buNone/>
            </a:pPr>
            <a:r>
              <a:rPr lang="en-US" altLang="zh-TW" dirty="0"/>
              <a:t>	media through propagation path classification with recurrent</a:t>
            </a:r>
          </a:p>
          <a:p>
            <a:pPr marL="114300" indent="0">
              <a:buNone/>
            </a:pPr>
            <a:r>
              <a:rPr lang="en-US" altLang="zh-TW" dirty="0"/>
              <a:t>	and convolutional networks. In AAAI Conference on</a:t>
            </a:r>
          </a:p>
          <a:p>
            <a:pPr marL="114300" indent="0">
              <a:buNone/>
            </a:pPr>
            <a:r>
              <a:rPr lang="en-US" altLang="zh-TW" dirty="0"/>
              <a:t>	Artificial Intelligence, 2018.</a:t>
            </a:r>
          </a:p>
        </p:txBody>
      </p:sp>
    </p:spTree>
    <p:extLst>
      <p:ext uri="{BB962C8B-B14F-4D97-AF65-F5344CB8AC3E}">
        <p14:creationId xmlns:p14="http://schemas.microsoft.com/office/powerpoint/2010/main" val="278524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D89BA-0D83-4409-86E8-327342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FC2CB-02CC-402B-B938-A0778B7B3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Ma, J., Gao, W., and Wong, K.-F. Detect rumors in microblog</a:t>
            </a:r>
          </a:p>
          <a:p>
            <a:pPr marL="114300" indent="0">
              <a:buNone/>
            </a:pPr>
            <a:r>
              <a:rPr lang="en-US" altLang="zh-TW" dirty="0"/>
              <a:t>	posts using propagation structure via kernel learning.</a:t>
            </a:r>
          </a:p>
          <a:p>
            <a:pPr marL="114300" indent="0">
              <a:buNone/>
            </a:pPr>
            <a:r>
              <a:rPr lang="en-US" altLang="zh-TW" dirty="0"/>
              <a:t>	In Proceedings of the 55th Annual Meeting of the</a:t>
            </a:r>
          </a:p>
          <a:p>
            <a:pPr marL="114300" indent="0">
              <a:buNone/>
            </a:pPr>
            <a:r>
              <a:rPr lang="en-US" altLang="zh-TW" dirty="0"/>
              <a:t>	Association for Computational Linguistics (Volume 1:</a:t>
            </a:r>
          </a:p>
          <a:p>
            <a:pPr marL="114300" indent="0">
              <a:buNone/>
            </a:pPr>
            <a:r>
              <a:rPr lang="en-US" altLang="zh-TW" dirty="0"/>
              <a:t>	Long Papers), pp. 708–717, Vancouver, Canada, 2017.</a:t>
            </a:r>
          </a:p>
          <a:p>
            <a:pPr marL="114300" indent="0">
              <a:buNone/>
            </a:pPr>
            <a:r>
              <a:rPr lang="en-US" altLang="zh-TW" dirty="0"/>
              <a:t>	Association for Computational Linguistics.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28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84EB8-9969-4553-9173-71FBF8FF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A04268-875D-4D3C-AA42-1F4FAE946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Ma, J., Gao, W., and Wong, K.-F. Rumor detection on</a:t>
            </a:r>
          </a:p>
          <a:p>
            <a:pPr marL="114300" indent="0">
              <a:buNone/>
            </a:pPr>
            <a:r>
              <a:rPr lang="en-US" altLang="zh-TW" dirty="0"/>
              <a:t>	twitter with tree-structured recursive neural networks. In</a:t>
            </a:r>
          </a:p>
          <a:p>
            <a:pPr marL="114300" indent="0">
              <a:buNone/>
            </a:pPr>
            <a:r>
              <a:rPr lang="en-US" altLang="zh-TW" dirty="0"/>
              <a:t>	Proceedings of the 56th Annual Meeting of the Association</a:t>
            </a:r>
          </a:p>
          <a:p>
            <a:pPr marL="114300" indent="0">
              <a:buNone/>
            </a:pPr>
            <a:r>
              <a:rPr lang="en-US" altLang="zh-TW" dirty="0"/>
              <a:t>	for Computational Linguistics (ACL), pp. 1980–1989,</a:t>
            </a:r>
          </a:p>
          <a:p>
            <a:pPr marL="114300" indent="0">
              <a:buNone/>
            </a:pPr>
            <a:r>
              <a:rPr lang="en-US" altLang="zh-TW" dirty="0"/>
              <a:t>	Melbourne, Australia, 2018. Association for Computational</a:t>
            </a:r>
          </a:p>
          <a:p>
            <a:pPr marL="114300" indent="0">
              <a:buNone/>
            </a:pPr>
            <a:r>
              <a:rPr lang="en-US" altLang="zh-TW" dirty="0"/>
              <a:t>	Linguistics.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95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B2268-40EF-41A0-BBB2-0C84D1C9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EE0CD8-4191-4641-9F18-A13BE9620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Vasu, N., Ang, B., Teo, T.-A., Jayakumar, S., </a:t>
            </a:r>
            <a:r>
              <a:rPr lang="en-US" altLang="zh-TW" dirty="0" err="1"/>
              <a:t>Raizal</a:t>
            </a:r>
            <a:r>
              <a:rPr lang="en-US" altLang="zh-TW" dirty="0"/>
              <a:t>, M.,</a:t>
            </a:r>
          </a:p>
          <a:p>
            <a:pPr marL="114300" indent="0">
              <a:buNone/>
            </a:pPr>
            <a:r>
              <a:rPr lang="en-US" altLang="zh-TW" dirty="0"/>
              <a:t>	and Ahuja, J. Fake news: National security in the </a:t>
            </a:r>
            <a:r>
              <a:rPr lang="en-US" altLang="zh-TW" dirty="0" err="1"/>
              <a:t>posttruth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	era. RSIS, 2018.</a:t>
            </a:r>
          </a:p>
          <a:p>
            <a:r>
              <a:rPr lang="en-US" altLang="zh-TW" dirty="0" err="1"/>
              <a:t>Vosoughi</a:t>
            </a:r>
            <a:r>
              <a:rPr lang="en-US" altLang="zh-TW" dirty="0"/>
              <a:t>, S., Roy, D., and Aral, S. The spread of true and</a:t>
            </a:r>
          </a:p>
          <a:p>
            <a:pPr marL="114300" indent="0">
              <a:buNone/>
            </a:pPr>
            <a:r>
              <a:rPr lang="en-US" altLang="zh-TW" dirty="0"/>
              <a:t>	false news online. Science, 359(6380):1146–1151, 2018.</a:t>
            </a:r>
          </a:p>
          <a:p>
            <a:r>
              <a:rPr lang="de-DE" altLang="zh-TW" dirty="0"/>
              <a:t>Yang, S., Shu, K., Wang, S., Gu, R., Wu, F., and Liu, H.</a:t>
            </a:r>
          </a:p>
          <a:p>
            <a:pPr marL="114300" indent="0">
              <a:buNone/>
            </a:pPr>
            <a:r>
              <a:rPr lang="en-US" altLang="zh-TW" dirty="0"/>
              <a:t>	Unsupervised fake news detection on social media: A</a:t>
            </a:r>
          </a:p>
          <a:p>
            <a:pPr marL="114300" indent="0">
              <a:buNone/>
            </a:pPr>
            <a:r>
              <a:rPr lang="en-US" altLang="zh-TW" dirty="0"/>
              <a:t>	generative approach. In AAAI Conference on Artificial</a:t>
            </a:r>
          </a:p>
          <a:p>
            <a:pPr marL="114300" indent="0">
              <a:buNone/>
            </a:pPr>
            <a:r>
              <a:rPr lang="en-US" altLang="zh-TW" dirty="0"/>
              <a:t>	Intelligence, pp. 5644–5651, 2019.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1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DCAB0-DE17-4014-84D6-EEF784C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8CA061-07EE-48B2-B92E-852DC277D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Zubiaga</a:t>
            </a:r>
            <a:r>
              <a:rPr lang="en-US" altLang="zh-TW" dirty="0"/>
              <a:t>, A., Aker, A., </a:t>
            </a:r>
            <a:r>
              <a:rPr lang="en-US" altLang="zh-TW" dirty="0" err="1"/>
              <a:t>Bontcheva</a:t>
            </a:r>
            <a:r>
              <a:rPr lang="en-US" altLang="zh-TW" dirty="0"/>
              <a:t>, K., </a:t>
            </a:r>
            <a:r>
              <a:rPr lang="en-US" altLang="zh-TW" dirty="0" err="1"/>
              <a:t>Liakata</a:t>
            </a:r>
            <a:r>
              <a:rPr lang="en-US" altLang="zh-TW" dirty="0"/>
              <a:t>, M., and</a:t>
            </a:r>
          </a:p>
          <a:p>
            <a:pPr marL="114300" indent="0">
              <a:buNone/>
            </a:pPr>
            <a:r>
              <a:rPr lang="en-US" altLang="zh-TW" dirty="0"/>
              <a:t>	Procter, R. Detection and resolution of </a:t>
            </a:r>
            <a:r>
              <a:rPr lang="en-US" altLang="zh-TW" dirty="0" err="1"/>
              <a:t>rumours</a:t>
            </a:r>
            <a:r>
              <a:rPr lang="en-US" altLang="zh-TW" dirty="0"/>
              <a:t> in social</a:t>
            </a:r>
          </a:p>
          <a:p>
            <a:pPr marL="114300" indent="0">
              <a:buNone/>
            </a:pPr>
            <a:r>
              <a:rPr lang="en-US" altLang="zh-TW" dirty="0"/>
              <a:t>	media: A survey. ACM Computing Surveys (CSUR), 51</a:t>
            </a:r>
          </a:p>
          <a:p>
            <a:pPr marL="114300" indent="0">
              <a:buNone/>
            </a:pPr>
            <a:r>
              <a:rPr lang="en-US" altLang="zh-TW"/>
              <a:t>	(</a:t>
            </a:r>
            <a:r>
              <a:rPr lang="en-US" altLang="zh-TW" dirty="0"/>
              <a:t>2):32, 2018.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204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8e2885622_0_1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78e2885622_0_18"/>
          <p:cNvSpPr txBox="1">
            <a:spLocks noGrp="1"/>
          </p:cNvSpPr>
          <p:nvPr>
            <p:ph type="body" idx="1"/>
          </p:nvPr>
        </p:nvSpPr>
        <p:spPr>
          <a:xfrm>
            <a:off x="680325" y="2336875"/>
            <a:ext cx="99471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“Rumor is information that emerges and spreads among people whose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truth value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unverified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intentionally false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” (source)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54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Rumor diffuses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more quickly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more broadly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than truth in the social media.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8e2885622_0_6"/>
          <p:cNvSpPr txBox="1"/>
          <p:nvPr/>
        </p:nvSpPr>
        <p:spPr>
          <a:xfrm>
            <a:off x="304800" y="6314125"/>
            <a:ext cx="9720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3"/>
                </a:solidFill>
              </a:rPr>
              <a:t>Retrieved from: https://www.washingtonpost.com/news/worldviews/wp/2013/04/23/syrian-hackers-claim-ap-hack-that-tipped-stock-market-by-136-billion-is-it-terrorism/</a:t>
            </a:r>
            <a:endParaRPr sz="1000">
              <a:solidFill>
                <a:schemeClr val="accent3"/>
              </a:solidFill>
            </a:endParaRPr>
          </a:p>
        </p:txBody>
      </p:sp>
      <p:pic>
        <p:nvPicPr>
          <p:cNvPr id="216" name="Google Shape;216;g78e288562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43875"/>
            <a:ext cx="11887200" cy="57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e2885622_2_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222" name="Google Shape;222;g78e2885622_2_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Automatic rumor detection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“Self-correct”</a:t>
            </a: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users through sharing </a:t>
            </a: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opinions</a:t>
            </a:r>
            <a:r>
              <a:rPr lang="en-U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one another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/>
              <a:t>Problem Setting</a:t>
            </a:r>
            <a:endParaRPr b="1"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Jing et al. tree-structured recursive model</a:t>
            </a:r>
            <a:endParaRPr sz="3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"/>
          <p:cNvGrpSpPr/>
          <p:nvPr/>
        </p:nvGrpSpPr>
        <p:grpSpPr>
          <a:xfrm>
            <a:off x="1881724" y="3211175"/>
            <a:ext cx="7947602" cy="2715100"/>
            <a:chOff x="790317" y="3162300"/>
            <a:chExt cx="8291708" cy="2715100"/>
          </a:xfrm>
        </p:grpSpPr>
        <p:sp>
          <p:nvSpPr>
            <p:cNvPr id="230" name="Google Shape;230;p4"/>
            <p:cNvSpPr txBox="1"/>
            <p:nvPr/>
          </p:nvSpPr>
          <p:spPr>
            <a:xfrm>
              <a:off x="790317" y="3162300"/>
              <a:ext cx="2445300" cy="5334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</a:rPr>
                <a:t>A set of </a:t>
              </a:r>
              <a:r>
                <a:rPr lang="en-US" sz="2400">
                  <a:solidFill>
                    <a:schemeClr val="accent3"/>
                  </a:solidFill>
                </a:rPr>
                <a:t>tweets</a:t>
              </a:r>
              <a:endParaRPr sz="2400">
                <a:solidFill>
                  <a:schemeClr val="accent3"/>
                </a:solidFill>
              </a:endParaRPr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90325" y="4150600"/>
              <a:ext cx="3372000" cy="17268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3"/>
                  </a:solidFill>
                </a:rPr>
                <a:t>Model</a:t>
              </a:r>
              <a:r>
                <a:rPr lang="en-US" sz="2400">
                  <a:solidFill>
                    <a:srgbClr val="FFFFFF"/>
                  </a:solidFill>
                </a:rPr>
                <a:t> each source tweet and its relevant responsive posts as a </a:t>
              </a:r>
              <a:r>
                <a:rPr lang="en-US" sz="2400">
                  <a:solidFill>
                    <a:schemeClr val="accent3"/>
                  </a:solidFill>
                </a:rPr>
                <a:t>tree structure</a:t>
              </a:r>
              <a:endParaRPr sz="2400">
                <a:solidFill>
                  <a:schemeClr val="accent3"/>
                </a:solidFill>
              </a:endParaRPr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4748825" y="3368800"/>
              <a:ext cx="4333200" cy="25086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3"/>
                  </a:solidFill>
                </a:rPr>
                <a:t>Classify each source tweet</a:t>
              </a:r>
              <a:r>
                <a:rPr lang="en-US" sz="2400">
                  <a:solidFill>
                    <a:srgbClr val="FFFFFF"/>
                  </a:solidFill>
                </a:rPr>
                <a:t>  </a:t>
              </a:r>
              <a:endParaRPr sz="2400">
                <a:solidFill>
                  <a:srgbClr val="FFFFFF"/>
                </a:solidFill>
              </a:endParaRPr>
            </a:p>
            <a:p>
              <a:pPr marL="685800" lvl="1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•"/>
              </a:pPr>
              <a:r>
                <a:rPr lang="en-US" sz="2400">
                  <a:solidFill>
                    <a:srgbClr val="FFFFFF"/>
                  </a:solidFill>
                </a:rPr>
                <a:t>false rumor</a:t>
              </a:r>
              <a:endParaRPr sz="2400">
                <a:solidFill>
                  <a:srgbClr val="FFFFFF"/>
                </a:solidFill>
              </a:endParaRPr>
            </a:p>
            <a:p>
              <a:pPr marL="685800" lvl="1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•"/>
              </a:pPr>
              <a:r>
                <a:rPr lang="en-US" sz="2400">
                  <a:solidFill>
                    <a:srgbClr val="FFFFFF"/>
                  </a:solidFill>
                </a:rPr>
                <a:t>true rumor</a:t>
              </a:r>
              <a:endParaRPr sz="2400">
                <a:solidFill>
                  <a:srgbClr val="FFFFFF"/>
                </a:solidFill>
              </a:endParaRPr>
            </a:p>
            <a:p>
              <a:pPr marL="685800" lvl="1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•"/>
              </a:pPr>
              <a:r>
                <a:rPr lang="en-US" sz="2400">
                  <a:solidFill>
                    <a:srgbClr val="FFFFFF"/>
                  </a:solidFill>
                </a:rPr>
                <a:t>non-rumor (news)</a:t>
              </a:r>
              <a:endParaRPr sz="2400">
                <a:solidFill>
                  <a:srgbClr val="FFFFFF"/>
                </a:solidFill>
              </a:endParaRPr>
            </a:p>
            <a:p>
              <a:pPr marL="685800" lvl="1" indent="-228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•"/>
              </a:pPr>
              <a:r>
                <a:rPr lang="en-US" sz="2400">
                  <a:solidFill>
                    <a:srgbClr val="FFFFFF"/>
                  </a:solidFill>
                </a:rPr>
                <a:t>unverified rumor</a:t>
              </a:r>
              <a:endParaRPr sz="2400">
                <a:solidFill>
                  <a:srgbClr val="FFFFFF"/>
                </a:solidFill>
              </a:endParaRPr>
            </a:p>
          </p:txBody>
        </p:sp>
        <p:cxnSp>
          <p:nvCxnSpPr>
            <p:cNvPr id="233" name="Google Shape;233;p4"/>
            <p:cNvCxnSpPr>
              <a:stCxn id="230" idx="2"/>
            </p:cNvCxnSpPr>
            <p:nvPr/>
          </p:nvCxnSpPr>
          <p:spPr>
            <a:xfrm>
              <a:off x="2012967" y="3695700"/>
              <a:ext cx="7200" cy="4614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4"/>
            <p:cNvCxnSpPr>
              <a:stCxn id="231" idx="3"/>
            </p:cNvCxnSpPr>
            <p:nvPr/>
          </p:nvCxnSpPr>
          <p:spPr>
            <a:xfrm>
              <a:off x="4162325" y="5014000"/>
              <a:ext cx="5865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e2885622_2_25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b="1"/>
              <a:t>Approach</a:t>
            </a:r>
            <a:endParaRPr b="1"/>
          </a:p>
        </p:txBody>
      </p:sp>
      <p:sp>
        <p:nvSpPr>
          <p:cNvPr id="240" name="Google Shape;240;g78e2885622_2_25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Top-down propagation tree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Gated Recurrent Unit (GRU)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Recursive Neural Network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g78e2885622_2_258"/>
          <p:cNvPicPr preferRelativeResize="0"/>
          <p:nvPr/>
        </p:nvPicPr>
        <p:blipFill rotWithShape="1">
          <a:blip r:embed="rId3">
            <a:alphaModFix/>
          </a:blip>
          <a:srcRect t="1584" b="9"/>
          <a:stretch/>
        </p:blipFill>
        <p:spPr>
          <a:xfrm>
            <a:off x="5700425" y="2160250"/>
            <a:ext cx="4593700" cy="44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78e2885622_2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450" y="527650"/>
            <a:ext cx="8372950" cy="585640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78e2885622_2_2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075" y="610600"/>
            <a:ext cx="8350176" cy="584342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A6753"/>
            </a:gs>
            <a:gs pos="50000">
              <a:srgbClr val="4A3D35"/>
            </a:gs>
            <a:gs pos="100000">
              <a:srgbClr val="261714"/>
            </a:gs>
          </a:gsLst>
          <a:lin ang="252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775" y="631800"/>
            <a:ext cx="8595076" cy="57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"/>
          <p:cNvSpPr/>
          <p:nvPr/>
        </p:nvSpPr>
        <p:spPr>
          <a:xfrm>
            <a:off x="7516100" y="6465500"/>
            <a:ext cx="439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Retrieved from: https://d2l.ai/chapter_recurrent-neural-networks/gru.html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柏林">
  <a:themeElements>
    <a:clrScheme name="黃色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寬螢幕</PresentationFormat>
  <Paragraphs>89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PMingLiu</vt:lpstr>
      <vt:lpstr>Arial</vt:lpstr>
      <vt:lpstr>Times New Roman</vt:lpstr>
      <vt:lpstr>Trebuchet MS</vt:lpstr>
      <vt:lpstr>柏林</vt:lpstr>
      <vt:lpstr>Implement Rumor Detection on Twitter</vt:lpstr>
      <vt:lpstr>Motivation</vt:lpstr>
      <vt:lpstr>PowerPoint 簡報</vt:lpstr>
      <vt:lpstr>Motivation</vt:lpstr>
      <vt:lpstr>Problem Setting</vt:lpstr>
      <vt:lpstr>Approach</vt:lpstr>
      <vt:lpstr>PowerPoint 簡報</vt:lpstr>
      <vt:lpstr>PowerPoint 簡報</vt:lpstr>
      <vt:lpstr>PowerPoint 簡報</vt:lpstr>
      <vt:lpstr>Implementation</vt:lpstr>
      <vt:lpstr>Experiments/Results</vt:lpstr>
      <vt:lpstr>Conclusion</vt:lpstr>
      <vt:lpstr>Reference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Rumor Detection on Twitter</dc:title>
  <dc:creator>書懷 張</dc:creator>
  <cp:lastModifiedBy>書懷 張</cp:lastModifiedBy>
  <cp:revision>1</cp:revision>
  <dcterms:created xsi:type="dcterms:W3CDTF">2019-11-16T02:28:33Z</dcterms:created>
  <dcterms:modified xsi:type="dcterms:W3CDTF">2019-11-17T01:25:13Z</dcterms:modified>
</cp:coreProperties>
</file>