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7"/>
  </p:notesMasterIdLst>
  <p:sldIdLst>
    <p:sldId id="256" r:id="rId3"/>
    <p:sldId id="275" r:id="rId4"/>
    <p:sldId id="261" r:id="rId5"/>
    <p:sldId id="276" r:id="rId6"/>
    <p:sldId id="262" r:id="rId7"/>
    <p:sldId id="263" r:id="rId8"/>
    <p:sldId id="277" r:id="rId9"/>
    <p:sldId id="279" r:id="rId10"/>
    <p:sldId id="278" r:id="rId11"/>
    <p:sldId id="283" r:id="rId12"/>
    <p:sldId id="284" r:id="rId13"/>
    <p:sldId id="280" r:id="rId14"/>
    <p:sldId id="282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6AA8A-A5C4-5D4B-95D3-8C3AB17C92E2}" v="39" dt="2021-11-03T14:16:2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9"/>
    <p:restoredTop sz="94724"/>
  </p:normalViewPr>
  <p:slideViewPr>
    <p:cSldViewPr snapToGrid="0">
      <p:cViewPr varScale="1">
        <p:scale>
          <a:sx n="132" d="100"/>
          <a:sy n="132" d="100"/>
        </p:scale>
        <p:origin x="12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43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" dirty="0"/>
              <a:t>32-bit RISC-V </a:t>
            </a:r>
            <a:r>
              <a:rPr lang="ko-KR" altLang="en-US" dirty="0"/>
              <a:t>상에서의</a:t>
            </a:r>
            <a:br>
              <a:rPr lang="en-US" altLang="ko-KR" dirty="0"/>
            </a:br>
            <a:r>
              <a:rPr lang="en" dirty="0"/>
              <a:t>LEA-CTR </a:t>
            </a:r>
            <a:r>
              <a:rPr lang="ko-KR" altLang="en-US" dirty="0"/>
              <a:t>최적화 구현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dirty="0"/>
              <a:t>엄시우</a:t>
            </a:r>
            <a:r>
              <a:rPr lang="en-US" altLang="ko-KR" dirty="0"/>
              <a:t>(</a:t>
            </a:r>
            <a:r>
              <a:rPr lang="ko-KR" altLang="en-US" dirty="0"/>
              <a:t>발표자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김현지</a:t>
            </a:r>
            <a:r>
              <a:rPr lang="en-US" altLang="ko-KR" dirty="0"/>
              <a:t>,</a:t>
            </a:r>
            <a:r>
              <a:rPr lang="ko-KR" altLang="en-US" dirty="0"/>
              <a:t> 양유진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87" y="1116632"/>
            <a:ext cx="4438967" cy="5228170"/>
          </a:xfrm>
        </p:spPr>
        <p:txBody>
          <a:bodyPr>
            <a:normAutofit/>
          </a:bodyPr>
          <a:lstStyle/>
          <a:p>
            <a:r>
              <a:rPr kumimoji="1" lang="en-US" altLang="ko-Kore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</a:t>
            </a:r>
            <a:endParaRPr kumimoji="1" lang="en-US" altLang="ko-Kore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4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endParaRPr kumimoji="1" lang="en-US" altLang="ko-Kore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</a:t>
            </a:r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endParaRPr kumimoji="1" lang="en-US" altLang="ko-Kore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전체</a:t>
            </a:r>
            <a:endParaRPr kumimoji="1" lang="en-US" altLang="ko-Kore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6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114300" indent="0">
              <a:buNone/>
            </a:pPr>
            <a:endParaRPr kumimoji="1" lang="ko-Kore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32CAE-29CF-144F-99B3-96539B77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0" y="4539674"/>
            <a:ext cx="6561582" cy="2031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E2952-7B16-5F42-B2E1-CD76D31D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54" y="1343055"/>
            <a:ext cx="6969734" cy="30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87" y="1116632"/>
            <a:ext cx="4438967" cy="5228170"/>
          </a:xfrm>
        </p:spPr>
        <p:txBody>
          <a:bodyPr>
            <a:normAutofit/>
          </a:bodyPr>
          <a:lstStyle/>
          <a:p>
            <a:endParaRPr kumimoji="1" lang="en-US" altLang="ko-Kore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생략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가능한 연산 수</a:t>
            </a:r>
            <a:endParaRPr kumimoji="1" lang="en-US" altLang="ko-Kore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6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114300" indent="0">
              <a:buNone/>
            </a:pPr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사전 연산에 필요한 연산 수</a:t>
            </a:r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6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571500" lvl="1" indent="0">
              <a:buNone/>
            </a:pPr>
            <a:endParaRPr kumimoji="1" lang="en-US" altLang="ko-Kore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32CAE-29CF-144F-99B3-96539B77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0" y="4539674"/>
            <a:ext cx="6561582" cy="2031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E2952-7B16-5F42-B2E1-CD76D31D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54" y="1343055"/>
            <a:ext cx="6969734" cy="30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레지스터를 고정하여 레지스터 간의 이동을 생략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키 길이 </a:t>
            </a:r>
            <a:r>
              <a:rPr kumimoji="1" lang="en-US" altLang="ko-KR" dirty="0"/>
              <a:t>128-bit </a:t>
            </a:r>
            <a:r>
              <a:rPr kumimoji="1" lang="ko-KR" altLang="en-US" dirty="0"/>
              <a:t>기준 </a:t>
            </a:r>
            <a:r>
              <a:rPr kumimoji="1" lang="en-US" altLang="ko-KR" dirty="0"/>
              <a:t>24</a:t>
            </a:r>
            <a:r>
              <a:rPr kumimoji="1" lang="ko-KR" altLang="en-US" dirty="0"/>
              <a:t>라운드를 진행하기 때문에 </a:t>
            </a:r>
            <a:r>
              <a:rPr kumimoji="1" lang="en-US" altLang="ko-KR" dirty="0"/>
              <a:t>24</a:t>
            </a:r>
            <a:r>
              <a:rPr kumimoji="1" lang="ko-KR" altLang="en-US" dirty="0"/>
              <a:t>번의 이동이 생략 가능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21A07-6D1C-6F4F-AFA3-4DCDD60B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6" y="2484798"/>
            <a:ext cx="9220627" cy="40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8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결 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32-bit RISC-V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상에서의 </a:t>
            </a:r>
            <a:r>
              <a:rPr kumimoji="1" lang="ko-Kore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국산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경량 암호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LEA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의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CTR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운용 모드 최적화 구현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암호화 과정에서 레지스터를 고정하여 레지스터간의 값의 이동을 생략한다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L="571500" lvl="1" indent="0">
              <a:buNone/>
            </a:pP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최적화 구현을 위하여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CTR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운용모드의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Nonce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값이 고정되는 특징을 활용하여 사전 연산을 통해 </a:t>
            </a:r>
            <a:r>
              <a:rPr kumimoji="1" lang="ko-Kore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라운드키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XOR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6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Addition </a:t>
            </a:r>
            <a:r>
              <a:rPr kumimoji="1" lang="ko-Kore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Rotation </a:t>
            </a:r>
            <a:r>
              <a:rPr kumimoji="1" lang="ko-Kore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연산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번이 생략한 암호화가 가능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L="571500" lvl="1" indent="0">
              <a:buNone/>
            </a:pP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기존 연구의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LEA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성능 대비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2%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성능 향상을 확인하였다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63F96-B1FF-AE49-B070-3EFF20EE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5216525"/>
            <a:ext cx="4622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제안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6D9926-5FFA-B84D-9C31-3DDE458CB6B3}"/>
              </a:ext>
            </a:extLst>
          </p:cNvPr>
          <p:cNvSpPr/>
          <p:nvPr/>
        </p:nvSpPr>
        <p:spPr>
          <a:xfrm>
            <a:off x="799558" y="4371115"/>
            <a:ext cx="10583917" cy="1052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RISC-V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UC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버클리에서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2010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년부터 개발 연구중인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RISC(Reduced Instruction Set Computer)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기반의 컴퓨터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아키텍쳐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kumimoji="1" lang="en-US" altLang="ko-Kore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RV32I, RV64I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두가지 모델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RV32I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32-bit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레지스터를 사용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RC64I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64-bit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레지스터를 사용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kumimoji="1" lang="en-US" altLang="ko-Kore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본 논문에서는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RV32I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모델을 사용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0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RISC-V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RV32I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32-bit </a:t>
            </a:r>
            <a:r>
              <a:rPr kumimoji="1" lang="ko-KR" altLang="en-US" dirty="0"/>
              <a:t>레지스터를 제공</a:t>
            </a:r>
            <a:endParaRPr kumimoji="1" lang="en-US" altLang="ko-KR" dirty="0"/>
          </a:p>
          <a:p>
            <a:r>
              <a:rPr kumimoji="1" lang="ko-KR" altLang="en-US" dirty="0"/>
              <a:t>녹색은 특수 목적을 가진 레지스터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zero, return address, stack pointer, global pointer, thread pointer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 </a:t>
            </a:r>
            <a:r>
              <a:rPr kumimoji="1" lang="en-US" altLang="ko-KR" dirty="0"/>
              <a:t>pointer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register,</a:t>
            </a:r>
            <a:r>
              <a:rPr kumimoji="1" lang="ko-KR" altLang="en-US" dirty="0"/>
              <a:t> </a:t>
            </a:r>
            <a:r>
              <a:rPr kumimoji="1" lang="en-US" altLang="ko-KR" dirty="0"/>
              <a:t>Saved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registers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callee saved register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사용전에</a:t>
            </a:r>
            <a:r>
              <a:rPr kumimoji="1" lang="ko-KR" altLang="en-US" dirty="0"/>
              <a:t> 값을 보존</a:t>
            </a:r>
            <a:r>
              <a:rPr kumimoji="1" lang="en-US" altLang="ko-KR" dirty="0"/>
              <a:t>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43FA531-C71E-5943-B581-A61D792FF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49012"/>
              </p:ext>
            </p:extLst>
          </p:nvPr>
        </p:nvGraphicFramePr>
        <p:xfrm>
          <a:off x="1728448" y="4454448"/>
          <a:ext cx="8735104" cy="175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44">
                  <a:extLst>
                    <a:ext uri="{9D8B030D-6E8A-4147-A177-3AD203B41FA5}">
                      <a16:colId xmlns:a16="http://schemas.microsoft.com/office/drawing/2014/main" val="144195765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79587070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4194141454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62385434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74859347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757759069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97263821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822243267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444587466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689290462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405816925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777576511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1667250720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3660074817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3601408560"/>
                    </a:ext>
                  </a:extLst>
                </a:gridCol>
                <a:gridCol w="545944">
                  <a:extLst>
                    <a:ext uri="{9D8B030D-6E8A-4147-A177-3AD203B41FA5}">
                      <a16:colId xmlns:a16="http://schemas.microsoft.com/office/drawing/2014/main" val="2159631757"/>
                    </a:ext>
                  </a:extLst>
                </a:gridCol>
              </a:tblGrid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35230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54052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X19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X29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X31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49485"/>
                  </a:ext>
                </a:extLst>
              </a:tr>
              <a:tr h="4389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S11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T6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0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CTR </a:t>
            </a:r>
            <a:r>
              <a:rPr kumimoji="1" lang="ko-KR" altLang="en-US" dirty="0"/>
              <a:t>운용 모드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블록암호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운용모드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모드를 적용하여 최적 구현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평문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대신 고정 값인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Nonce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변수인 카운터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입력으로 사용하는 모드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14300" indent="0">
              <a:buNone/>
            </a:pP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D96B-3C11-AB4E-842F-C5A93ADD1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61" y="3119346"/>
            <a:ext cx="8561078" cy="30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1. </a:t>
            </a:r>
            <a:r>
              <a:rPr kumimoji="1" lang="ko-KR" altLang="en-US" dirty="0"/>
              <a:t>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CTR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운용모드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모드의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논스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부분은 고정이라는 특성 활용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논스를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 연산 과정에서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값들도 모두 고정일 경우 연산 결과는 항상 동일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결과가 동일하다면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값을 미리 계산한 후 불러오는 것으로 일부 연산 생략 가능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사전연산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기법으로 칭함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(96-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Nonce + 32-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Counter)</a:t>
            </a:r>
          </a:p>
          <a:p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DAED6-CE78-234D-84FF-782BA72C7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61" y="3559299"/>
            <a:ext cx="8561078" cy="30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블록암호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LEA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블록암호는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2013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년 국내에서 개발된 경량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블록암호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lvl="1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빅데이터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클라우드등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고속 환경뿐만 아니라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IoT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기기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모바일기기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등 경량 환경에서도 기밀성 제공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가장 널리 사용되는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AES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블록암호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대비 약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1.5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배 빠른 암호화가 가능하며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2019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년 경량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블록암호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분야 표준으로 제정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r>
              <a:rPr lang="en" altLang="ko-Kore-KR" dirty="0"/>
              <a:t>(ISO/IEC 29192-2:2019) </a:t>
            </a:r>
          </a:p>
          <a:p>
            <a:pPr lvl="1"/>
            <a:endParaRPr kumimoji="1" lang="ko-Kore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5231A-6CE0-C947-9017-57AFBFA6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39" y="3831402"/>
            <a:ext cx="4985922" cy="30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관련 연구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블록암호</a:t>
            </a:r>
            <a:endParaRPr kumimoji="1" lang="ko-Kore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5A987A3-8714-4247-84D3-D55167E6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529080"/>
            <a:ext cx="10964613" cy="48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87" y="1343055"/>
            <a:ext cx="4438967" cy="5057775"/>
          </a:xfrm>
        </p:spPr>
        <p:txBody>
          <a:bodyPr>
            <a:normAutofit/>
          </a:bodyPr>
          <a:lstStyle/>
          <a:p>
            <a:r>
              <a:rPr kumimoji="1" lang="ko-Kore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변수인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Counter 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값이 증가할 때 영향을 받지 않는 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State</a:t>
            </a:r>
            <a:r>
              <a:rPr kumimoji="1" lang="ko-KR" altLang="en-US" sz="2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사전 연산을 통해 값을 얻는다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사전 연산으로 얻은 값을 제외한 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Counter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값에 영향을 받는 값은 연산을 해야한다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endParaRPr kumimoji="1"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라운드에서 모든 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State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에 확산이 이루어지기 때문에 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라운드에서 마지막 사전 연산 값을 얻을 수 있다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ko-Kore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32CAE-29CF-144F-99B3-96539B77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30" y="4539674"/>
            <a:ext cx="6561582" cy="2031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E2952-7B16-5F42-B2E1-CD76D31D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54" y="1343055"/>
            <a:ext cx="6969734" cy="30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570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583</Words>
  <Application>Microsoft Macintosh PowerPoint</Application>
  <PresentationFormat>와이드스크린</PresentationFormat>
  <Paragraphs>139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나눔스퀘어 Bold</vt:lpstr>
      <vt:lpstr>Malgun Gothic</vt:lpstr>
      <vt:lpstr>Malgun Gothic</vt:lpstr>
      <vt:lpstr>NanumSquareOTF</vt:lpstr>
      <vt:lpstr>Arial</vt:lpstr>
      <vt:lpstr>Liberation Serif</vt:lpstr>
      <vt:lpstr>제목 테마</vt:lpstr>
      <vt:lpstr>CryptoCraft 테마</vt:lpstr>
      <vt:lpstr>32-bit RISC-V 상에서의 LEA-CTR 최적화 구현</vt:lpstr>
      <vt:lpstr>PowerPoint 프레젠테이션</vt:lpstr>
      <vt:lpstr>1. 관련 연구 – RISC-V </vt:lpstr>
      <vt:lpstr>1. 관련 연구 – RISC-V </vt:lpstr>
      <vt:lpstr>1. 관련 연구 – CTR 운용 모드</vt:lpstr>
      <vt:lpstr>1. 관련 연구 – CTR 운용모드</vt:lpstr>
      <vt:lpstr>1. 관련 연구 – LEA 블록암호</vt:lpstr>
      <vt:lpstr>1. 관련 연구 – LEA 블록암호</vt:lpstr>
      <vt:lpstr>2. 제안 기법</vt:lpstr>
      <vt:lpstr>2. 제안 기법</vt:lpstr>
      <vt:lpstr>2. 제안 기법</vt:lpstr>
      <vt:lpstr>2. 제안 기법</vt:lpstr>
      <vt:lpstr>3. 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엄시우</cp:lastModifiedBy>
  <cp:revision>3</cp:revision>
  <dcterms:created xsi:type="dcterms:W3CDTF">2019-03-05T04:29:07Z</dcterms:created>
  <dcterms:modified xsi:type="dcterms:W3CDTF">2021-11-08T02:03:59Z</dcterms:modified>
</cp:coreProperties>
</file>