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2" r:id="rId2"/>
  </p:sldMasterIdLst>
  <p:notesMasterIdLst>
    <p:notesMasterId r:id="rId21"/>
  </p:notesMasterIdLst>
  <p:sldIdLst>
    <p:sldId id="256" r:id="rId3"/>
    <p:sldId id="277" r:id="rId4"/>
    <p:sldId id="274" r:id="rId5"/>
    <p:sldId id="275" r:id="rId6"/>
    <p:sldId id="276" r:id="rId7"/>
    <p:sldId id="260" r:id="rId8"/>
    <p:sldId id="261" r:id="rId9"/>
    <p:sldId id="265" r:id="rId10"/>
    <p:sldId id="266" r:id="rId11"/>
    <p:sldId id="267" r:id="rId12"/>
    <p:sldId id="262" r:id="rId13"/>
    <p:sldId id="268" r:id="rId14"/>
    <p:sldId id="269" r:id="rId15"/>
    <p:sldId id="270" r:id="rId16"/>
    <p:sldId id="263" r:id="rId17"/>
    <p:sldId id="272" r:id="rId18"/>
    <p:sldId id="273" r:id="rId19"/>
    <p:sldId id="259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0WWJvtiyXJ/WPdgG8GQ7DOslN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9"/>
    <p:restoredTop sz="94710"/>
  </p:normalViewPr>
  <p:slideViewPr>
    <p:cSldViewPr snapToGrid="0">
      <p:cViewPr varScale="1">
        <p:scale>
          <a:sx n="145" d="100"/>
          <a:sy n="145" d="100"/>
        </p:scale>
        <p:origin x="208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48452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96" y="6195047"/>
            <a:ext cx="3026852" cy="64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202" y="6215220"/>
            <a:ext cx="1311798" cy="64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종료">
  <p:cSld name="종료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8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38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8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" altLang="ko-Kore-KR" dirty="0"/>
              <a:t>32-bit RISC-V</a:t>
            </a:r>
            <a:r>
              <a:rPr lang="ko-KR" altLang="en-US" dirty="0"/>
              <a:t>상에서의</a:t>
            </a:r>
            <a:br>
              <a:rPr lang="ko-KR" altLang="en-US" dirty="0"/>
            </a:br>
            <a:r>
              <a:rPr lang="ko-KR" altLang="en-US" dirty="0"/>
              <a:t>경량 </a:t>
            </a:r>
            <a:r>
              <a:rPr lang="ko-KR" altLang="en-US" dirty="0" err="1"/>
              <a:t>블록암호</a:t>
            </a:r>
            <a:r>
              <a:rPr lang="ko-KR" altLang="en-US" dirty="0"/>
              <a:t> </a:t>
            </a:r>
            <a:r>
              <a:rPr lang="en" altLang="ko-Kore-KR" dirty="0"/>
              <a:t>PIPO </a:t>
            </a:r>
            <a:r>
              <a:rPr lang="ko-KR" altLang="en-US" dirty="0"/>
              <a:t>최적 병렬 구현</a:t>
            </a:r>
          </a:p>
        </p:txBody>
      </p:sp>
      <p:sp>
        <p:nvSpPr>
          <p:cNvPr id="45" name="Google Shape;45;p1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dirty="0"/>
              <a:t>엄시우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장경배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송경주</a:t>
            </a:r>
            <a:r>
              <a:rPr lang="en-US" altLang="ko-KR" dirty="0"/>
              <a:t>,</a:t>
            </a:r>
            <a:r>
              <a:rPr lang="ko-KR" altLang="en-US" dirty="0"/>
              <a:t> 이민우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서화정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단일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2762527"/>
          </a:xfrm>
        </p:spPr>
        <p:txBody>
          <a:bodyPr/>
          <a:lstStyle/>
          <a:p>
            <a:r>
              <a:rPr kumimoji="1" lang="en-US" altLang="ko-Kore-KR" dirty="0" err="1"/>
              <a:t>Rlayer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구현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SLLI, SRLI, OR</a:t>
            </a:r>
            <a:r>
              <a:rPr kumimoji="1" lang="ko-KR" altLang="en-US" dirty="0"/>
              <a:t>로 구현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C8B2202-8D72-CC45-A686-024540C91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287513"/>
              </p:ext>
            </p:extLst>
          </p:nvPr>
        </p:nvGraphicFramePr>
        <p:xfrm>
          <a:off x="8493845" y="1232424"/>
          <a:ext cx="328623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1697797363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13113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66958573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398971541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15726477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6814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15806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5889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9754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47449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450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41052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23864"/>
                  </a:ext>
                </a:extLst>
              </a:tr>
            </a:tbl>
          </a:graphicData>
        </a:graphic>
      </p:graphicFrame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DFA12606-9BA4-E343-8C78-70F9CAF22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49544"/>
              </p:ext>
            </p:extLst>
          </p:nvPr>
        </p:nvGraphicFramePr>
        <p:xfrm>
          <a:off x="1273504" y="4179943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89B5F5D-4F79-E54C-B59D-B45DB6AB3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487" y="2070238"/>
            <a:ext cx="3784600" cy="927100"/>
          </a:xfrm>
          <a:prstGeom prst="rect">
            <a:avLst/>
          </a:prstGeom>
        </p:spPr>
      </p:pic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4E9C3CF8-4A94-3848-8350-12F18819B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856747"/>
              </p:ext>
            </p:extLst>
          </p:nvPr>
        </p:nvGraphicFramePr>
        <p:xfrm>
          <a:off x="1273504" y="5334635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3429DA1-3760-7F40-ACEB-AD94349D29D1}"/>
              </a:ext>
            </a:extLst>
          </p:cNvPr>
          <p:cNvSpPr txBox="1"/>
          <p:nvPr/>
        </p:nvSpPr>
        <p:spPr>
          <a:xfrm>
            <a:off x="292963" y="5366166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SRLI 1</a:t>
            </a:r>
            <a:endParaRPr kumimoji="1" lang="ko-Kore-KR" altLang="en-US" dirty="0"/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F1370CC3-D7E2-FC49-A5A5-121B4D5EE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57843"/>
              </p:ext>
            </p:extLst>
          </p:nvPr>
        </p:nvGraphicFramePr>
        <p:xfrm>
          <a:off x="1273504" y="4755483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2C58D37-2736-B746-AAF6-6F85D01BC654}"/>
              </a:ext>
            </a:extLst>
          </p:cNvPr>
          <p:cNvSpPr txBox="1"/>
          <p:nvPr/>
        </p:nvSpPr>
        <p:spPr>
          <a:xfrm>
            <a:off x="292963" y="481854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SLLI 7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5290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en-US" altLang="ko-Kore-KR" dirty="0"/>
              <a:t>. </a:t>
            </a:r>
            <a:r>
              <a:rPr kumimoji="1" lang="en-US" altLang="ko-KR" dirty="0"/>
              <a:t>4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병렬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2536825"/>
          </a:xfrm>
        </p:spPr>
        <p:txBody>
          <a:bodyPr>
            <a:normAutofit/>
          </a:bodyPr>
          <a:lstStyle/>
          <a:p>
            <a:r>
              <a:rPr kumimoji="1" lang="en-US" altLang="en-US" dirty="0"/>
              <a:t>32-bit </a:t>
            </a:r>
            <a:r>
              <a:rPr kumimoji="1" lang="ko-KR" altLang="en-US" dirty="0"/>
              <a:t>를 채워서 사용하기 위해서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개를 받아서 암호화 진행</a:t>
            </a:r>
            <a:endParaRPr kumimoji="1" lang="en-US" altLang="ko-KR" dirty="0"/>
          </a:p>
          <a:p>
            <a:r>
              <a:rPr kumimoji="1" lang="ko-KR" altLang="en-US" dirty="0"/>
              <a:t>같은 연산을 진행하는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를 하나의 레지스터에 저장하여 암호화를 진행한다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LBU </a:t>
            </a:r>
            <a:r>
              <a:rPr kumimoji="1" lang="ko-KR" altLang="en-US" dirty="0"/>
              <a:t>명령어</a:t>
            </a:r>
            <a:r>
              <a:rPr kumimoji="1" lang="en-US" altLang="ko-KR" dirty="0"/>
              <a:t>, STACK </a:t>
            </a:r>
            <a:r>
              <a:rPr kumimoji="1" lang="ko-KR" altLang="en-US" dirty="0"/>
              <a:t>사용</a:t>
            </a:r>
            <a:r>
              <a:rPr kumimoji="1" lang="en-US" altLang="ko-KR" dirty="0"/>
              <a:t>, </a:t>
            </a:r>
            <a:r>
              <a:rPr kumimoji="1" lang="ko-KR" altLang="en-US" dirty="0"/>
              <a:t>레지스터를 활용한 방법으로 내부 정렬</a:t>
            </a:r>
            <a:endParaRPr kumimoji="1" lang="en-US" altLang="ko-KR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02B3515-9741-408F-A603-5FEE4C978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03686"/>
              </p:ext>
            </p:extLst>
          </p:nvPr>
        </p:nvGraphicFramePr>
        <p:xfrm>
          <a:off x="2044700" y="3888316"/>
          <a:ext cx="328623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1697797363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13113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66958573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398971541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15726477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6814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15806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5889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9754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47449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450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41052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2386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F545836-BBF6-46B6-A452-8F31DA3F0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18456"/>
              </p:ext>
            </p:extLst>
          </p:nvPr>
        </p:nvGraphicFramePr>
        <p:xfrm>
          <a:off x="6611445" y="3888316"/>
          <a:ext cx="328623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1697797363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13113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66958573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398971541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15726477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6814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15806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5889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9754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47449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450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41052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23864"/>
                  </a:ext>
                </a:extLst>
              </a:tr>
            </a:tbl>
          </a:graphicData>
        </a:graphic>
      </p:graphicFrame>
      <p:sp>
        <p:nvSpPr>
          <p:cNvPr id="9" name="오른쪽 화살표[R] 1">
            <a:extLst>
              <a:ext uri="{FF2B5EF4-FFF2-40B4-BE49-F238E27FC236}">
                <a16:creationId xmlns:a16="http://schemas.microsoft.com/office/drawing/2014/main" id="{7DBB094A-7DF0-4BC0-ACF4-FC77752ED2BE}"/>
              </a:ext>
            </a:extLst>
          </p:cNvPr>
          <p:cNvSpPr/>
          <p:nvPr/>
        </p:nvSpPr>
        <p:spPr>
          <a:xfrm>
            <a:off x="5772369" y="4876288"/>
            <a:ext cx="672662" cy="462455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644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en-US" altLang="ko-Kore-KR" dirty="0"/>
              <a:t>. </a:t>
            </a:r>
            <a:r>
              <a:rPr kumimoji="1" lang="en-US" altLang="ko-KR" dirty="0"/>
              <a:t>4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병렬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1489075"/>
          </a:xfrm>
        </p:spPr>
        <p:txBody>
          <a:bodyPr/>
          <a:lstStyle/>
          <a:p>
            <a:r>
              <a:rPr kumimoji="1" lang="en-US" altLang="ko-Kore-KR" dirty="0"/>
              <a:t>Slayer </a:t>
            </a:r>
            <a:r>
              <a:rPr kumimoji="1" lang="ko-KR" altLang="en-US" dirty="0"/>
              <a:t>구현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69A431-8698-45B5-81A2-37A8CDC8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70" y="2579487"/>
            <a:ext cx="3111500" cy="28956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EA85C4-E409-436D-891C-6BA2402A6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25372"/>
              </p:ext>
            </p:extLst>
          </p:nvPr>
        </p:nvGraphicFramePr>
        <p:xfrm>
          <a:off x="7201995" y="2808087"/>
          <a:ext cx="328623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1697797363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13113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66958573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398971541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15726477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6814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15806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5889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9754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47449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450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41052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2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10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en-US" altLang="ko-Kore-KR" dirty="0"/>
              <a:t>. </a:t>
            </a:r>
            <a:r>
              <a:rPr kumimoji="1" lang="en-US" altLang="ko-KR" dirty="0"/>
              <a:t>4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병렬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Rlayer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구현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B2431F-1F05-407C-9E52-1EFA9ED8D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20984"/>
              </p:ext>
            </p:extLst>
          </p:nvPr>
        </p:nvGraphicFramePr>
        <p:xfrm>
          <a:off x="1849820" y="2223741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71F841D3-A661-46A8-820F-4084D526F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83273"/>
              </p:ext>
            </p:extLst>
          </p:nvPr>
        </p:nvGraphicFramePr>
        <p:xfrm>
          <a:off x="1849820" y="3143397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571E7414-DC41-40FF-B37C-745A70295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80947"/>
              </p:ext>
            </p:extLst>
          </p:nvPr>
        </p:nvGraphicFramePr>
        <p:xfrm>
          <a:off x="1849820" y="4628999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1BEA397E-A87F-41DC-A731-841B2D6E5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679593"/>
              </p:ext>
            </p:extLst>
          </p:nvPr>
        </p:nvGraphicFramePr>
        <p:xfrm>
          <a:off x="1849821" y="6143998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3CE544-6160-4338-B825-AA7AF90CA9DF}"/>
              </a:ext>
            </a:extLst>
          </p:cNvPr>
          <p:cNvSpPr txBox="1"/>
          <p:nvPr/>
        </p:nvSpPr>
        <p:spPr>
          <a:xfrm>
            <a:off x="2793999" y="187811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D[1]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5CEA8-517B-476B-850D-CF2BE4763637}"/>
              </a:ext>
            </a:extLst>
          </p:cNvPr>
          <p:cNvSpPr txBox="1"/>
          <p:nvPr/>
        </p:nvSpPr>
        <p:spPr>
          <a:xfrm>
            <a:off x="5195612" y="187811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C[1]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75B8E-6C45-4512-96DF-FF9D09C5074B}"/>
              </a:ext>
            </a:extLst>
          </p:cNvPr>
          <p:cNvSpPr txBox="1"/>
          <p:nvPr/>
        </p:nvSpPr>
        <p:spPr>
          <a:xfrm>
            <a:off x="7670798" y="187811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B[1]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F619-BA16-4B96-9C43-FD562D08E145}"/>
              </a:ext>
            </a:extLst>
          </p:cNvPr>
          <p:cNvSpPr txBox="1"/>
          <p:nvPr/>
        </p:nvSpPr>
        <p:spPr>
          <a:xfrm>
            <a:off x="10040882" y="187986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A[1]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7FDD6-F297-4F48-A0C8-69ECD5F55A83}"/>
              </a:ext>
            </a:extLst>
          </p:cNvPr>
          <p:cNvSpPr txBox="1"/>
          <p:nvPr/>
        </p:nvSpPr>
        <p:spPr>
          <a:xfrm>
            <a:off x="1301530" y="3135572"/>
            <a:ext cx="52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&lt;&lt;7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7A74F3-FB3F-4361-A943-1E6596C2DD38}"/>
              </a:ext>
            </a:extLst>
          </p:cNvPr>
          <p:cNvSpPr txBox="1"/>
          <p:nvPr/>
        </p:nvSpPr>
        <p:spPr>
          <a:xfrm>
            <a:off x="0" y="3737232"/>
            <a:ext cx="182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dirty="0"/>
              <a:t>AND 0x80808080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301408-0DF5-4C4C-8B69-B7CA25FE63C4}"/>
              </a:ext>
            </a:extLst>
          </p:cNvPr>
          <p:cNvSpPr txBox="1"/>
          <p:nvPr/>
        </p:nvSpPr>
        <p:spPr>
          <a:xfrm>
            <a:off x="1301529" y="4628999"/>
            <a:ext cx="52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&gt;&gt;1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8FF128-1E2D-470D-8D1C-DE2D6626806D}"/>
              </a:ext>
            </a:extLst>
          </p:cNvPr>
          <p:cNvSpPr txBox="1"/>
          <p:nvPr/>
        </p:nvSpPr>
        <p:spPr>
          <a:xfrm>
            <a:off x="20798" y="6143998"/>
            <a:ext cx="18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dirty="0"/>
              <a:t>Left Rotation 7</a:t>
            </a:r>
            <a:endParaRPr kumimoji="1" lang="ko-Kore-KR" altLang="en-US" dirty="0"/>
          </a:p>
        </p:txBody>
      </p:sp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E3D8F15B-A389-47BA-9FDE-742171DB2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09798"/>
              </p:ext>
            </p:extLst>
          </p:nvPr>
        </p:nvGraphicFramePr>
        <p:xfrm>
          <a:off x="1849820" y="3735724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8EDDC1B-8E1A-4DE6-A6B3-9638FEDA4FB2}"/>
              </a:ext>
            </a:extLst>
          </p:cNvPr>
          <p:cNvSpPr txBox="1"/>
          <p:nvPr/>
        </p:nvSpPr>
        <p:spPr>
          <a:xfrm>
            <a:off x="20798" y="5224342"/>
            <a:ext cx="182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dirty="0"/>
              <a:t>AND 0x7F7F7F7F</a:t>
            </a:r>
            <a:endParaRPr kumimoji="1" lang="ko-Kore-KR" altLang="en-US" dirty="0"/>
          </a:p>
        </p:txBody>
      </p:sp>
      <p:graphicFrame>
        <p:nvGraphicFramePr>
          <p:cNvPr id="18" name="표 3">
            <a:extLst>
              <a:ext uri="{FF2B5EF4-FFF2-40B4-BE49-F238E27FC236}">
                <a16:creationId xmlns:a16="http://schemas.microsoft.com/office/drawing/2014/main" id="{127B7055-E62A-4185-9371-34632B5B5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57707"/>
              </p:ext>
            </p:extLst>
          </p:nvPr>
        </p:nvGraphicFramePr>
        <p:xfrm>
          <a:off x="1849820" y="5223588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14A81C-3AD0-4F98-9FDB-0E937EB39EAD}"/>
              </a:ext>
            </a:extLst>
          </p:cNvPr>
          <p:cNvCxnSpPr>
            <a:cxnSpLocks/>
          </p:cNvCxnSpPr>
          <p:nvPr/>
        </p:nvCxnSpPr>
        <p:spPr>
          <a:xfrm>
            <a:off x="6672316" y="2744295"/>
            <a:ext cx="0" cy="2522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5C020A-7BB5-4D36-B59F-944417A128D4}"/>
              </a:ext>
            </a:extLst>
          </p:cNvPr>
          <p:cNvSpPr txBox="1"/>
          <p:nvPr/>
        </p:nvSpPr>
        <p:spPr>
          <a:xfrm>
            <a:off x="6384416" y="418311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XOR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503795-1127-435B-A024-40A9B3345C00}"/>
              </a:ext>
            </a:extLst>
          </p:cNvPr>
          <p:cNvSpPr txBox="1"/>
          <p:nvPr/>
        </p:nvSpPr>
        <p:spPr>
          <a:xfrm>
            <a:off x="6364538" y="5769671"/>
            <a:ext cx="615553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ore-KR" sz="2800" dirty="0"/>
              <a:t>=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689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en-US" altLang="ko-Kore-KR" dirty="0"/>
              <a:t>. </a:t>
            </a:r>
            <a:r>
              <a:rPr kumimoji="1" lang="en-US" altLang="ko-KR" dirty="0"/>
              <a:t>4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병렬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Addroundkey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과정</a:t>
            </a:r>
          </a:p>
          <a:p>
            <a:pPr lvl="1"/>
            <a:r>
              <a:rPr kumimoji="1" lang="ko-KR" altLang="en-US" dirty="0"/>
              <a:t>메모리 ↓  속도 ↓  </a:t>
            </a:r>
            <a:r>
              <a:rPr kumimoji="1" lang="en-US" altLang="ko-KR" dirty="0"/>
              <a:t>/  </a:t>
            </a:r>
            <a:r>
              <a:rPr kumimoji="1" lang="ko-KR" altLang="en-US" dirty="0"/>
              <a:t>메모리 ↑  속도 ↑</a:t>
            </a:r>
            <a:endParaRPr kumimoji="1" lang="en-US" altLang="ko-KR" dirty="0"/>
          </a:p>
          <a:p>
            <a:pPr lvl="1"/>
            <a:endParaRPr kumimoji="1" lang="en-US" altLang="en-US" dirty="0"/>
          </a:p>
          <a:p>
            <a:r>
              <a:rPr kumimoji="1" lang="ko-KR" altLang="en-US" dirty="0"/>
              <a:t>메모리 ↓  속도 ↓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단일 </a:t>
            </a:r>
            <a:r>
              <a:rPr kumimoji="1" lang="ko-KR" altLang="en-US" dirty="0" err="1"/>
              <a:t>평문과</a:t>
            </a:r>
            <a:r>
              <a:rPr kumimoji="1" lang="ko-KR" altLang="en-US" dirty="0"/>
              <a:t> 동일한 키스케줄로 라운드키를 생성</a:t>
            </a:r>
            <a:endParaRPr kumimoji="1" lang="en-US" altLang="ko-KR" dirty="0"/>
          </a:p>
          <a:p>
            <a:pPr lvl="1"/>
            <a:r>
              <a:rPr kumimoji="1" lang="en-US" altLang="en-US" dirty="0"/>
              <a:t>4</a:t>
            </a:r>
            <a:r>
              <a:rPr kumimoji="1" lang="ko-KR" altLang="en-US" dirty="0" err="1"/>
              <a:t>평문에</a:t>
            </a:r>
            <a:r>
              <a:rPr kumimoji="1" lang="ko-KR" altLang="en-US" dirty="0"/>
              <a:t> 맞춰 </a:t>
            </a:r>
            <a:r>
              <a:rPr kumimoji="1" lang="en-US" altLang="ko-KR" dirty="0"/>
              <a:t>8-bit 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32-bit</a:t>
            </a:r>
            <a:r>
              <a:rPr kumimoji="1" lang="ko-KR" altLang="en-US" dirty="0"/>
              <a:t>로 늘려주는 작업 필요</a:t>
            </a:r>
            <a:endParaRPr kumimoji="1" lang="en-US" altLang="ko-KR" dirty="0"/>
          </a:p>
          <a:p>
            <a:pPr lvl="1"/>
            <a:endParaRPr kumimoji="1" lang="en-US" altLang="en-US" dirty="0"/>
          </a:p>
          <a:p>
            <a:r>
              <a:rPr kumimoji="1" lang="ko-KR" altLang="en-US" dirty="0"/>
              <a:t>메모리 ↑  속도 ↑</a:t>
            </a:r>
            <a:endParaRPr kumimoji="1" lang="en-US" altLang="ko-KR" dirty="0"/>
          </a:p>
          <a:p>
            <a:pPr lvl="1"/>
            <a:r>
              <a:rPr kumimoji="1" lang="en-US" altLang="en-US" dirty="0"/>
              <a:t>8-bit</a:t>
            </a:r>
            <a:r>
              <a:rPr kumimoji="1" lang="ko-KR" altLang="en-US" dirty="0"/>
              <a:t> 에서 </a:t>
            </a:r>
            <a:r>
              <a:rPr kumimoji="1" lang="en-US" altLang="ko-KR" dirty="0"/>
              <a:t>32-bit</a:t>
            </a:r>
            <a:r>
              <a:rPr kumimoji="1" lang="ko-KR" altLang="en-US" dirty="0"/>
              <a:t>로 늘리는 작업을 키스케줄에서 실행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늘려주는 작업이 생략되어 암호화에서는 속도 향상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611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en-US" altLang="ko-Kore-KR" dirty="0"/>
              <a:t>. </a:t>
            </a:r>
            <a:r>
              <a:rPr kumimoji="1" lang="en-US" altLang="ko-KR" dirty="0"/>
              <a:t>4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병렬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1298471"/>
          </a:xfrm>
        </p:spPr>
        <p:txBody>
          <a:bodyPr/>
          <a:lstStyle/>
          <a:p>
            <a:r>
              <a:rPr kumimoji="1" lang="ko-KR" altLang="en-US" dirty="0"/>
              <a:t>메모리 ↓  속도 ↓</a:t>
            </a:r>
            <a:endParaRPr kumimoji="1" lang="en-US" altLang="ko-KR" dirty="0"/>
          </a:p>
          <a:p>
            <a:r>
              <a:rPr kumimoji="1" lang="en-US" altLang="en-US" dirty="0"/>
              <a:t>LBU</a:t>
            </a:r>
            <a:r>
              <a:rPr kumimoji="1" lang="ko-KR" altLang="en-US" dirty="0"/>
              <a:t>를 통해 </a:t>
            </a:r>
            <a:r>
              <a:rPr kumimoji="1" lang="en-US" altLang="ko-KR" dirty="0"/>
              <a:t>1</a:t>
            </a:r>
            <a:r>
              <a:rPr kumimoji="1" lang="ko-KR" altLang="en-US" dirty="0" err="1"/>
              <a:t>바이트씩</a:t>
            </a:r>
            <a:r>
              <a:rPr kumimoji="1" lang="ko-KR" altLang="en-US" dirty="0"/>
              <a:t> 불러와서 </a:t>
            </a:r>
            <a:r>
              <a:rPr kumimoji="1" lang="en-US" altLang="ko-KR" dirty="0"/>
              <a:t>32-bit</a:t>
            </a:r>
            <a:r>
              <a:rPr kumimoji="1" lang="ko-KR" altLang="en-US" dirty="0"/>
              <a:t>로 늘리고 연산</a:t>
            </a:r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EC2B18-52E4-427E-AE59-4CA162593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89606"/>
              </p:ext>
            </p:extLst>
          </p:nvPr>
        </p:nvGraphicFramePr>
        <p:xfrm>
          <a:off x="7201995" y="2808087"/>
          <a:ext cx="328623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1697797363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13113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66958573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398971541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15726477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6814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15806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5889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9754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47449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450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41052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2386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AED578A-8EE8-493D-9045-9D3443B3D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196454"/>
              </p:ext>
            </p:extLst>
          </p:nvPr>
        </p:nvGraphicFramePr>
        <p:xfrm>
          <a:off x="1411427" y="3076470"/>
          <a:ext cx="32862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4070082524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5594738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34850031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4386980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81632729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52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2DAD230-B681-4459-B824-EC46BA75D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80630"/>
              </p:ext>
            </p:extLst>
          </p:nvPr>
        </p:nvGraphicFramePr>
        <p:xfrm>
          <a:off x="1411427" y="3954462"/>
          <a:ext cx="32862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4070082524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5594738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34850031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4386980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81632729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52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672B641-821F-46BB-AEB4-B130072F4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51520"/>
              </p:ext>
            </p:extLst>
          </p:nvPr>
        </p:nvGraphicFramePr>
        <p:xfrm>
          <a:off x="1411426" y="4680054"/>
          <a:ext cx="32862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3539556385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17269009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1931876775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84906447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237387750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366224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9AAF95-062F-4CFE-8EFB-2FA7AADBB017}"/>
              </a:ext>
            </a:extLst>
          </p:cNvPr>
          <p:cNvCxnSpPr/>
          <p:nvPr/>
        </p:nvCxnSpPr>
        <p:spPr>
          <a:xfrm>
            <a:off x="3384550" y="3381270"/>
            <a:ext cx="0" cy="5731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C3FD45-2527-4BB7-9AC9-EE64B430173F}"/>
                  </a:ext>
                </a:extLst>
              </p:cNvPr>
              <p:cNvSpPr txBox="1"/>
              <p:nvPr/>
            </p:nvSpPr>
            <p:spPr>
              <a:xfrm>
                <a:off x="3189625" y="4300337"/>
                <a:ext cx="389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C3FD45-2527-4BB7-9AC9-EE64B4301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625" y="4300337"/>
                <a:ext cx="389850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715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en-US" altLang="ko-Kore-KR" dirty="0"/>
              <a:t>. </a:t>
            </a:r>
            <a:r>
              <a:rPr kumimoji="1" lang="en-US" altLang="ko-KR" dirty="0"/>
              <a:t>4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병렬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1298471"/>
          </a:xfrm>
        </p:spPr>
        <p:txBody>
          <a:bodyPr/>
          <a:lstStyle/>
          <a:p>
            <a:r>
              <a:rPr kumimoji="1" lang="ko-KR" altLang="en-US" dirty="0"/>
              <a:t>메모리 ↑  속도 ↑</a:t>
            </a:r>
            <a:endParaRPr kumimoji="1" lang="en-US" altLang="ko-KR" dirty="0"/>
          </a:p>
          <a:p>
            <a:r>
              <a:rPr kumimoji="1" lang="ko-KR" altLang="en-US" dirty="0"/>
              <a:t>주소에서 라운드키를 불러와서 바로 연산</a:t>
            </a:r>
            <a:endParaRPr kumimoji="1"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EC2B18-52E4-427E-AE59-4CA162593354}"/>
              </a:ext>
            </a:extLst>
          </p:cNvPr>
          <p:cNvGraphicFramePr>
            <a:graphicFrameLocks noGrp="1"/>
          </p:cNvGraphicFramePr>
          <p:nvPr/>
        </p:nvGraphicFramePr>
        <p:xfrm>
          <a:off x="7201995" y="2808087"/>
          <a:ext cx="328623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1697797363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13113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66958573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398971541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15726477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6814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15806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5889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9754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47449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450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41052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2386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AED578A-8EE8-493D-9045-9D3443B3D19A}"/>
              </a:ext>
            </a:extLst>
          </p:cNvPr>
          <p:cNvGraphicFramePr>
            <a:graphicFrameLocks noGrp="1"/>
          </p:cNvGraphicFramePr>
          <p:nvPr/>
        </p:nvGraphicFramePr>
        <p:xfrm>
          <a:off x="1411427" y="3076470"/>
          <a:ext cx="32862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4070082524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5594738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34850031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4386980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81632729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52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2DAD230-B681-4459-B824-EC46BA75D591}"/>
              </a:ext>
            </a:extLst>
          </p:cNvPr>
          <p:cNvGraphicFramePr>
            <a:graphicFrameLocks noGrp="1"/>
          </p:cNvGraphicFramePr>
          <p:nvPr/>
        </p:nvGraphicFramePr>
        <p:xfrm>
          <a:off x="1411427" y="3954462"/>
          <a:ext cx="32862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4070082524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5594738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34850031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4386980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81632729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52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672B641-821F-46BB-AEB4-B130072F4A5C}"/>
              </a:ext>
            </a:extLst>
          </p:cNvPr>
          <p:cNvGraphicFramePr>
            <a:graphicFrameLocks noGrp="1"/>
          </p:cNvGraphicFramePr>
          <p:nvPr/>
        </p:nvGraphicFramePr>
        <p:xfrm>
          <a:off x="1411426" y="4680054"/>
          <a:ext cx="32862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3539556385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17269009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1931876775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84906447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237387750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366224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9AAF95-062F-4CFE-8EFB-2FA7AADBB017}"/>
              </a:ext>
            </a:extLst>
          </p:cNvPr>
          <p:cNvCxnSpPr/>
          <p:nvPr/>
        </p:nvCxnSpPr>
        <p:spPr>
          <a:xfrm>
            <a:off x="3384550" y="3381270"/>
            <a:ext cx="0" cy="5731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C3FD45-2527-4BB7-9AC9-EE64B430173F}"/>
                  </a:ext>
                </a:extLst>
              </p:cNvPr>
              <p:cNvSpPr txBox="1"/>
              <p:nvPr/>
            </p:nvSpPr>
            <p:spPr>
              <a:xfrm>
                <a:off x="3189625" y="4300337"/>
                <a:ext cx="389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C3FD45-2527-4BB7-9AC9-EE64B4301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625" y="4300337"/>
                <a:ext cx="389850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506B2297-364E-4138-B43A-01399F0399D3}"/>
              </a:ext>
            </a:extLst>
          </p:cNvPr>
          <p:cNvGrpSpPr/>
          <p:nvPr/>
        </p:nvGrpSpPr>
        <p:grpSpPr>
          <a:xfrm>
            <a:off x="1841500" y="2783325"/>
            <a:ext cx="3086100" cy="1123950"/>
            <a:chOff x="1663700" y="2647950"/>
            <a:chExt cx="3086100" cy="112395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29C266A-1F44-4B82-9A4F-FB77B58ABEA9}"/>
                </a:ext>
              </a:extLst>
            </p:cNvPr>
            <p:cNvCxnSpPr/>
            <p:nvPr/>
          </p:nvCxnSpPr>
          <p:spPr>
            <a:xfrm flipV="1">
              <a:off x="1663700" y="2647950"/>
              <a:ext cx="3086100" cy="112395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794696-FE9A-410A-8FAA-EDBEBB4B964E}"/>
                </a:ext>
              </a:extLst>
            </p:cNvPr>
            <p:cNvCxnSpPr>
              <a:cxnSpLocks/>
            </p:cNvCxnSpPr>
            <p:nvPr/>
          </p:nvCxnSpPr>
          <p:spPr>
            <a:xfrm>
              <a:off x="1703770" y="2655678"/>
              <a:ext cx="2993891" cy="111622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534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44D6B-15A5-47B1-B216-53385195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성능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5CB6F-BA81-4FEA-A578-B53D3826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2" y="1215587"/>
            <a:ext cx="11369675" cy="5057775"/>
          </a:xfrm>
        </p:spPr>
        <p:txBody>
          <a:bodyPr/>
          <a:lstStyle/>
          <a:p>
            <a:r>
              <a:rPr lang="en" altLang="ko-Kore-KR" dirty="0"/>
              <a:t>Kwak et al. [4] 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259cpb</a:t>
            </a:r>
          </a:p>
          <a:p>
            <a:endParaRPr lang="en-US" altLang="ko-KR" dirty="0"/>
          </a:p>
          <a:p>
            <a:r>
              <a:rPr lang="ko-KR" altLang="en-US" dirty="0"/>
              <a:t>단일 </a:t>
            </a:r>
            <a:r>
              <a:rPr lang="ko-KR" altLang="en-US" dirty="0" err="1"/>
              <a:t>평문</a:t>
            </a:r>
            <a:r>
              <a:rPr lang="ko-KR" altLang="en-US" dirty="0"/>
              <a:t> 구현 </a:t>
            </a:r>
            <a:r>
              <a:rPr lang="en-US" altLang="ko-KR" dirty="0"/>
              <a:t>: 152cpb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 err="1"/>
              <a:t>평문</a:t>
            </a:r>
            <a:r>
              <a:rPr lang="ko-KR" altLang="en-US" dirty="0"/>
              <a:t> 병렬 구현 </a:t>
            </a:r>
            <a:r>
              <a:rPr lang="en-US" altLang="ko-KR" dirty="0"/>
              <a:t>: 85cpb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메모리 절약</a:t>
            </a:r>
            <a:r>
              <a:rPr lang="en-US" altLang="ko-KR" dirty="0"/>
              <a:t>) , 59cpb (</a:t>
            </a:r>
            <a:r>
              <a:rPr lang="ko-KR" altLang="en-US" dirty="0"/>
              <a:t>속도 우선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단일 </a:t>
            </a:r>
            <a:r>
              <a:rPr lang="ko-KR" altLang="en-US" dirty="0" err="1"/>
              <a:t>평문</a:t>
            </a:r>
            <a:r>
              <a:rPr lang="ko-KR" altLang="en-US" dirty="0"/>
              <a:t> 대비 </a:t>
            </a:r>
            <a:r>
              <a:rPr lang="en-US" altLang="ko-KR" dirty="0"/>
              <a:t>4</a:t>
            </a:r>
            <a:r>
              <a:rPr lang="ko-KR" altLang="en-US" dirty="0" err="1"/>
              <a:t>평문</a:t>
            </a:r>
            <a:r>
              <a:rPr lang="ko-KR" altLang="en-US" dirty="0"/>
              <a:t> 성능 향상</a:t>
            </a:r>
            <a:endParaRPr lang="en-US" altLang="ko-KR" dirty="0"/>
          </a:p>
          <a:p>
            <a:pPr lvl="1"/>
            <a:r>
              <a:rPr lang="en-US" altLang="ko-KR" dirty="0"/>
              <a:t>80% / 157% </a:t>
            </a:r>
            <a:r>
              <a:rPr lang="ko-KR" altLang="en-US" dirty="0"/>
              <a:t>성능 향상 확인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E5BBE5-8423-0F48-8F69-291317152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69" y="4199102"/>
            <a:ext cx="56134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66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1055590" y="1687677"/>
            <a:ext cx="10071852" cy="718952"/>
          </a:xfrm>
        </p:spPr>
        <p:txBody>
          <a:bodyPr anchor="t"/>
          <a:lstStyle/>
          <a:p>
            <a:r>
              <a:rPr lang="ko-KR" altLang="en-US" dirty="0"/>
              <a:t> 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PIPO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 anchor="t"/>
          <a:lstStyle/>
          <a:p>
            <a:r>
              <a:rPr lang="en-US" altLang="ko-KR" dirty="0"/>
              <a:t> 2. </a:t>
            </a:r>
            <a:r>
              <a:rPr lang="ko-KR" altLang="en-US" dirty="0"/>
              <a:t>단일 </a:t>
            </a:r>
            <a:r>
              <a:rPr lang="ko-KR" altLang="en-US" dirty="0" err="1"/>
              <a:t>평문</a:t>
            </a:r>
            <a:r>
              <a:rPr lang="ko-KR" altLang="en-US" dirty="0"/>
              <a:t> 구현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 anchor="t"/>
          <a:lstStyle/>
          <a:p>
            <a:r>
              <a:rPr lang="ko-KR" altLang="en-US" dirty="0"/>
              <a:t> </a:t>
            </a: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 err="1"/>
              <a:t>평문</a:t>
            </a:r>
            <a:r>
              <a:rPr lang="ko-KR" altLang="en-US" dirty="0"/>
              <a:t> 병렬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 anchor="t"/>
          <a:lstStyle/>
          <a:p>
            <a:r>
              <a:rPr lang="ko-KR" altLang="en-US" dirty="0"/>
              <a:t> </a:t>
            </a:r>
            <a:r>
              <a:rPr lang="en-US" altLang="ko-KR" dirty="0"/>
              <a:t>4.</a:t>
            </a:r>
            <a:r>
              <a:rPr lang="ko-KR" altLang="en-US" dirty="0"/>
              <a:t> 성능 평가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A737-8A9C-454C-9B92-3F985842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PIPO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70794C-05D9-3545-9D98-53F7AC02D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ICISC’20</a:t>
            </a:r>
            <a:r>
              <a:rPr kumimoji="1" lang="ko-Kore-KR" altLang="en-US" dirty="0"/>
              <a:t>에서</a:t>
            </a:r>
            <a:r>
              <a:rPr kumimoji="1" lang="ko-KR" altLang="en-US" dirty="0"/>
              <a:t> 발표된 경량 </a:t>
            </a:r>
            <a:r>
              <a:rPr kumimoji="1" lang="ko-KR" altLang="en-US" dirty="0" err="1"/>
              <a:t>블록암호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SPN(Substitution Permutation Network) </a:t>
            </a:r>
            <a:r>
              <a:rPr kumimoji="1" lang="ko-Kore-KR" altLang="en-US" dirty="0"/>
              <a:t>구조를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블록 길이 </a:t>
            </a:r>
            <a:r>
              <a:rPr kumimoji="1" lang="en-US" altLang="ko-KR" dirty="0"/>
              <a:t>64-bit /</a:t>
            </a:r>
            <a:r>
              <a:rPr kumimoji="1" lang="ko-KR" altLang="en-US" dirty="0"/>
              <a:t> 키 길이 </a:t>
            </a:r>
            <a:r>
              <a:rPr kumimoji="1" lang="en-US" altLang="ko-KR" dirty="0"/>
              <a:t>128,</a:t>
            </a:r>
            <a:r>
              <a:rPr kumimoji="1" lang="ko-KR" altLang="en-US" dirty="0"/>
              <a:t> </a:t>
            </a:r>
            <a:r>
              <a:rPr kumimoji="1" lang="en-US" altLang="ko-KR" dirty="0"/>
              <a:t>256-bit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지원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키 길이에 따라 </a:t>
            </a:r>
            <a:r>
              <a:rPr kumimoji="1" lang="en-US" altLang="ko-KR" dirty="0"/>
              <a:t>13,</a:t>
            </a:r>
            <a:r>
              <a:rPr kumimoji="1" lang="ko-KR" altLang="en-US" dirty="0"/>
              <a:t> </a:t>
            </a:r>
            <a:r>
              <a:rPr kumimoji="1" lang="en-US" altLang="ko-KR" dirty="0"/>
              <a:t>17</a:t>
            </a:r>
            <a:r>
              <a:rPr kumimoji="1" lang="ko-KR" altLang="en-US" dirty="0"/>
              <a:t> 라운드를 진행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810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A737-8A9C-454C-9B92-3F985842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PIPO 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F6B778-A9B2-F04A-A2A8-27DCDFB5183F}"/>
              </a:ext>
            </a:extLst>
          </p:cNvPr>
          <p:cNvSpPr/>
          <p:nvPr/>
        </p:nvSpPr>
        <p:spPr>
          <a:xfrm>
            <a:off x="2589634" y="1265062"/>
            <a:ext cx="1382070" cy="314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(64-bit)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596D10-4D39-8E44-9683-1075B6A47C53}"/>
              </a:ext>
            </a:extLst>
          </p:cNvPr>
          <p:cNvSpPr/>
          <p:nvPr/>
        </p:nvSpPr>
        <p:spPr>
          <a:xfrm>
            <a:off x="2725747" y="2231816"/>
            <a:ext cx="1109843" cy="314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2F5A73-4D88-AD4E-9294-B04047B3018C}"/>
              </a:ext>
            </a:extLst>
          </p:cNvPr>
          <p:cNvSpPr/>
          <p:nvPr/>
        </p:nvSpPr>
        <p:spPr>
          <a:xfrm>
            <a:off x="2725747" y="2711320"/>
            <a:ext cx="1109843" cy="313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BEE88BF-3122-C74D-8031-964FF2EA18E2}"/>
              </a:ext>
            </a:extLst>
          </p:cNvPr>
          <p:cNvGrpSpPr/>
          <p:nvPr/>
        </p:nvGrpSpPr>
        <p:grpSpPr>
          <a:xfrm>
            <a:off x="3170729" y="1779207"/>
            <a:ext cx="219877" cy="219877"/>
            <a:chOff x="4879127" y="1340189"/>
            <a:chExt cx="390890" cy="390890"/>
          </a:xfrm>
        </p:grpSpPr>
        <p:sp>
          <p:nvSpPr>
            <p:cNvPr id="8" name="순서도: 연결자 7">
              <a:extLst>
                <a:ext uri="{FF2B5EF4-FFF2-40B4-BE49-F238E27FC236}">
                  <a16:creationId xmlns:a16="http://schemas.microsoft.com/office/drawing/2014/main" id="{228A9E5A-D770-B143-BDFE-65F685A57A28}"/>
                </a:ext>
              </a:extLst>
            </p:cNvPr>
            <p:cNvSpPr/>
            <p:nvPr/>
          </p:nvSpPr>
          <p:spPr>
            <a:xfrm>
              <a:off x="4879127" y="1340189"/>
              <a:ext cx="390890" cy="39089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9">
              <a:extLst>
                <a:ext uri="{FF2B5EF4-FFF2-40B4-BE49-F238E27FC236}">
                  <a16:creationId xmlns:a16="http://schemas.microsoft.com/office/drawing/2014/main" id="{922D0A02-2A29-9A4A-8529-ACED14080887}"/>
                </a:ext>
              </a:extLst>
            </p:cNvPr>
            <p:cNvCxnSpPr>
              <a:stCxn id="8" idx="0"/>
              <a:endCxn id="8" idx="4"/>
            </p:cNvCxnSpPr>
            <p:nvPr/>
          </p:nvCxnSpPr>
          <p:spPr>
            <a:xfrm>
              <a:off x="5074572" y="1340189"/>
              <a:ext cx="0" cy="3908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10">
              <a:extLst>
                <a:ext uri="{FF2B5EF4-FFF2-40B4-BE49-F238E27FC236}">
                  <a16:creationId xmlns:a16="http://schemas.microsoft.com/office/drawing/2014/main" id="{83C39A3B-2311-2242-816E-2F815F63194C}"/>
                </a:ext>
              </a:extLst>
            </p:cNvPr>
            <p:cNvCxnSpPr>
              <a:cxnSpLocks/>
              <a:stCxn id="8" idx="2"/>
              <a:endCxn id="8" idx="6"/>
            </p:cNvCxnSpPr>
            <p:nvPr/>
          </p:nvCxnSpPr>
          <p:spPr>
            <a:xfrm>
              <a:off x="4879127" y="1535634"/>
              <a:ext cx="3908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연결선 15">
            <a:extLst>
              <a:ext uri="{FF2B5EF4-FFF2-40B4-BE49-F238E27FC236}">
                <a16:creationId xmlns:a16="http://schemas.microsoft.com/office/drawing/2014/main" id="{6287132A-5EA9-3648-ADE5-928D4D55BF1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280669" y="1579368"/>
            <a:ext cx="0" cy="652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DF3169-CAC5-384A-9CD5-D9FDD8BE1D76}"/>
              </a:ext>
            </a:extLst>
          </p:cNvPr>
          <p:cNvCxnSpPr>
            <a:endCxn id="8" idx="6"/>
          </p:cNvCxnSpPr>
          <p:nvPr/>
        </p:nvCxnSpPr>
        <p:spPr>
          <a:xfrm flipH="1">
            <a:off x="3390606" y="1889145"/>
            <a:ext cx="28095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2B038B-FEF0-6045-BF94-3979E79B456A}"/>
                  </a:ext>
                </a:extLst>
              </p:cNvPr>
              <p:cNvSpPr txBox="1"/>
              <p:nvPr/>
            </p:nvSpPr>
            <p:spPr>
              <a:xfrm>
                <a:off x="3743225" y="1704773"/>
                <a:ext cx="5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2B038B-FEF0-6045-BF94-3979E79B4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225" y="1704773"/>
                <a:ext cx="575012" cy="369332"/>
              </a:xfrm>
              <a:prstGeom prst="rect">
                <a:avLst/>
              </a:prstGeom>
              <a:blipFill>
                <a:blip r:embed="rId2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09D9DCDE-3EDB-E54D-A204-954298A469F5}"/>
              </a:ext>
            </a:extLst>
          </p:cNvPr>
          <p:cNvGrpSpPr/>
          <p:nvPr/>
        </p:nvGrpSpPr>
        <p:grpSpPr>
          <a:xfrm>
            <a:off x="4198277" y="1779207"/>
            <a:ext cx="184378" cy="184378"/>
            <a:chOff x="4879127" y="1340189"/>
            <a:chExt cx="390890" cy="390890"/>
          </a:xfrm>
        </p:grpSpPr>
        <p:sp>
          <p:nvSpPr>
            <p:cNvPr id="15" name="순서도: 연결자 26">
              <a:extLst>
                <a:ext uri="{FF2B5EF4-FFF2-40B4-BE49-F238E27FC236}">
                  <a16:creationId xmlns:a16="http://schemas.microsoft.com/office/drawing/2014/main" id="{3C95A89E-3587-344A-91B5-A0162E5FAB80}"/>
                </a:ext>
              </a:extLst>
            </p:cNvPr>
            <p:cNvSpPr/>
            <p:nvPr/>
          </p:nvSpPr>
          <p:spPr>
            <a:xfrm>
              <a:off x="4879127" y="1340189"/>
              <a:ext cx="390890" cy="39089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27">
              <a:extLst>
                <a:ext uri="{FF2B5EF4-FFF2-40B4-BE49-F238E27FC236}">
                  <a16:creationId xmlns:a16="http://schemas.microsoft.com/office/drawing/2014/main" id="{517E2748-C12D-B248-B4A6-82E9AACA4F71}"/>
                </a:ext>
              </a:extLst>
            </p:cNvPr>
            <p:cNvCxnSpPr>
              <a:stCxn id="15" idx="0"/>
              <a:endCxn id="15" idx="4"/>
            </p:cNvCxnSpPr>
            <p:nvPr/>
          </p:nvCxnSpPr>
          <p:spPr>
            <a:xfrm>
              <a:off x="5074572" y="1340189"/>
              <a:ext cx="0" cy="3908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28">
              <a:extLst>
                <a:ext uri="{FF2B5EF4-FFF2-40B4-BE49-F238E27FC236}">
                  <a16:creationId xmlns:a16="http://schemas.microsoft.com/office/drawing/2014/main" id="{DE86BB7B-13FC-474D-811A-AA0946383B90}"/>
                </a:ext>
              </a:extLst>
            </p:cNvPr>
            <p:cNvCxnSpPr>
              <a:cxnSpLocks/>
              <a:stCxn id="15" idx="2"/>
              <a:endCxn id="15" idx="6"/>
            </p:cNvCxnSpPr>
            <p:nvPr/>
          </p:nvCxnSpPr>
          <p:spPr>
            <a:xfrm>
              <a:off x="4879127" y="1535634"/>
              <a:ext cx="3908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29">
            <a:extLst>
              <a:ext uri="{FF2B5EF4-FFF2-40B4-BE49-F238E27FC236}">
                <a16:creationId xmlns:a16="http://schemas.microsoft.com/office/drawing/2014/main" id="{99E8304D-2D26-9C4F-A9CD-03D85C88C30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3280669" y="2546122"/>
            <a:ext cx="0" cy="165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E9422D-88EB-934F-ABFB-8E18B530C628}"/>
              </a:ext>
            </a:extLst>
          </p:cNvPr>
          <p:cNvSpPr/>
          <p:nvPr/>
        </p:nvSpPr>
        <p:spPr>
          <a:xfrm>
            <a:off x="2714113" y="4438570"/>
            <a:ext cx="1109843" cy="31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AFF8A4-4C9D-AA49-B12B-3C9C178DCE5D}"/>
              </a:ext>
            </a:extLst>
          </p:cNvPr>
          <p:cNvSpPr/>
          <p:nvPr/>
        </p:nvSpPr>
        <p:spPr>
          <a:xfrm>
            <a:off x="2714113" y="4994658"/>
            <a:ext cx="1109843" cy="313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0CD512-38C0-0E4F-A7CA-B1A55BF8049E}"/>
              </a:ext>
            </a:extLst>
          </p:cNvPr>
          <p:cNvGrpSpPr/>
          <p:nvPr/>
        </p:nvGrpSpPr>
        <p:grpSpPr>
          <a:xfrm>
            <a:off x="3159095" y="3985185"/>
            <a:ext cx="219877" cy="219877"/>
            <a:chOff x="4879127" y="1340189"/>
            <a:chExt cx="390890" cy="390890"/>
          </a:xfrm>
        </p:grpSpPr>
        <p:sp>
          <p:nvSpPr>
            <p:cNvPr id="22" name="순서도: 연결자 49">
              <a:extLst>
                <a:ext uri="{FF2B5EF4-FFF2-40B4-BE49-F238E27FC236}">
                  <a16:creationId xmlns:a16="http://schemas.microsoft.com/office/drawing/2014/main" id="{FD5C720B-9678-E746-B6ED-955A4F7D3221}"/>
                </a:ext>
              </a:extLst>
            </p:cNvPr>
            <p:cNvSpPr/>
            <p:nvPr/>
          </p:nvSpPr>
          <p:spPr>
            <a:xfrm>
              <a:off x="4879127" y="1340189"/>
              <a:ext cx="390890" cy="39089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50">
              <a:extLst>
                <a:ext uri="{FF2B5EF4-FFF2-40B4-BE49-F238E27FC236}">
                  <a16:creationId xmlns:a16="http://schemas.microsoft.com/office/drawing/2014/main" id="{B605EE9A-40CA-4C4F-BE9B-217B11B8CBAB}"/>
                </a:ext>
              </a:extLst>
            </p:cNvPr>
            <p:cNvCxnSpPr>
              <a:stCxn id="22" idx="0"/>
              <a:endCxn id="22" idx="4"/>
            </p:cNvCxnSpPr>
            <p:nvPr/>
          </p:nvCxnSpPr>
          <p:spPr>
            <a:xfrm>
              <a:off x="5074572" y="1340189"/>
              <a:ext cx="0" cy="3908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51">
              <a:extLst>
                <a:ext uri="{FF2B5EF4-FFF2-40B4-BE49-F238E27FC236}">
                  <a16:creationId xmlns:a16="http://schemas.microsoft.com/office/drawing/2014/main" id="{DBB95F74-E7D5-6C4B-A4EC-031FBDF486A8}"/>
                </a:ext>
              </a:extLst>
            </p:cNvPr>
            <p:cNvCxnSpPr>
              <a:cxnSpLocks/>
              <a:stCxn id="22" idx="2"/>
              <a:endCxn id="22" idx="6"/>
            </p:cNvCxnSpPr>
            <p:nvPr/>
          </p:nvCxnSpPr>
          <p:spPr>
            <a:xfrm>
              <a:off x="4879127" y="1535634"/>
              <a:ext cx="3908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52">
            <a:extLst>
              <a:ext uri="{FF2B5EF4-FFF2-40B4-BE49-F238E27FC236}">
                <a16:creationId xmlns:a16="http://schemas.microsoft.com/office/drawing/2014/main" id="{BA4FC2BF-01AC-C748-9CD1-8651DE4FC26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269035" y="3785346"/>
            <a:ext cx="0" cy="653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E1BDEC2-7070-FE4C-901A-01639F44B33A}"/>
              </a:ext>
            </a:extLst>
          </p:cNvPr>
          <p:cNvCxnSpPr>
            <a:endCxn id="22" idx="6"/>
          </p:cNvCxnSpPr>
          <p:nvPr/>
        </p:nvCxnSpPr>
        <p:spPr>
          <a:xfrm flipH="1">
            <a:off x="3378972" y="4095123"/>
            <a:ext cx="28095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AE4385-A1D2-7E46-8279-ABDB536A4587}"/>
                  </a:ext>
                </a:extLst>
              </p:cNvPr>
              <p:cNvSpPr txBox="1"/>
              <p:nvPr/>
            </p:nvSpPr>
            <p:spPr>
              <a:xfrm>
                <a:off x="3731591" y="3910751"/>
                <a:ext cx="5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AE4385-A1D2-7E46-8279-ABDB536A4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591" y="3910751"/>
                <a:ext cx="575012" cy="369332"/>
              </a:xfrm>
              <a:prstGeom prst="rect">
                <a:avLst/>
              </a:prstGeom>
              <a:blipFill>
                <a:blip r:embed="rId3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E402922F-596C-394A-AE8E-29B8BD57C02F}"/>
              </a:ext>
            </a:extLst>
          </p:cNvPr>
          <p:cNvGrpSpPr/>
          <p:nvPr/>
        </p:nvGrpSpPr>
        <p:grpSpPr>
          <a:xfrm>
            <a:off x="4339759" y="4002934"/>
            <a:ext cx="184378" cy="184378"/>
            <a:chOff x="4879127" y="1340189"/>
            <a:chExt cx="390890" cy="390890"/>
          </a:xfrm>
        </p:grpSpPr>
        <p:sp>
          <p:nvSpPr>
            <p:cNvPr id="29" name="순서도: 연결자 56">
              <a:extLst>
                <a:ext uri="{FF2B5EF4-FFF2-40B4-BE49-F238E27FC236}">
                  <a16:creationId xmlns:a16="http://schemas.microsoft.com/office/drawing/2014/main" id="{0462E410-3251-5941-880D-47869F6CF0BD}"/>
                </a:ext>
              </a:extLst>
            </p:cNvPr>
            <p:cNvSpPr/>
            <p:nvPr/>
          </p:nvSpPr>
          <p:spPr>
            <a:xfrm>
              <a:off x="4879127" y="1340189"/>
              <a:ext cx="390890" cy="39089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57">
              <a:extLst>
                <a:ext uri="{FF2B5EF4-FFF2-40B4-BE49-F238E27FC236}">
                  <a16:creationId xmlns:a16="http://schemas.microsoft.com/office/drawing/2014/main" id="{D9DD0E4E-A156-8744-8258-5F343615D1B9}"/>
                </a:ext>
              </a:extLst>
            </p:cNvPr>
            <p:cNvCxnSpPr>
              <a:stCxn id="29" idx="0"/>
              <a:endCxn id="29" idx="4"/>
            </p:cNvCxnSpPr>
            <p:nvPr/>
          </p:nvCxnSpPr>
          <p:spPr>
            <a:xfrm>
              <a:off x="5074572" y="1340189"/>
              <a:ext cx="0" cy="3908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58">
              <a:extLst>
                <a:ext uri="{FF2B5EF4-FFF2-40B4-BE49-F238E27FC236}">
                  <a16:creationId xmlns:a16="http://schemas.microsoft.com/office/drawing/2014/main" id="{9C0FD79E-5A4A-274A-BCF9-272896F9D8D2}"/>
                </a:ext>
              </a:extLst>
            </p:cNvPr>
            <p:cNvCxnSpPr>
              <a:cxnSpLocks/>
              <a:stCxn id="29" idx="2"/>
              <a:endCxn id="29" idx="6"/>
            </p:cNvCxnSpPr>
            <p:nvPr/>
          </p:nvCxnSpPr>
          <p:spPr>
            <a:xfrm>
              <a:off x="4879127" y="1535634"/>
              <a:ext cx="3908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연결선 59">
            <a:extLst>
              <a:ext uri="{FF2B5EF4-FFF2-40B4-BE49-F238E27FC236}">
                <a16:creationId xmlns:a16="http://schemas.microsoft.com/office/drawing/2014/main" id="{4923E3DB-120F-1E4F-AF32-DBEA33BCE750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3269035" y="4752100"/>
            <a:ext cx="0" cy="242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97369D-A617-7B40-8142-22EE5E7E8957}"/>
              </a:ext>
            </a:extLst>
          </p:cNvPr>
          <p:cNvGrpSpPr/>
          <p:nvPr/>
        </p:nvGrpSpPr>
        <p:grpSpPr>
          <a:xfrm>
            <a:off x="3159095" y="5498371"/>
            <a:ext cx="219877" cy="219877"/>
            <a:chOff x="4879127" y="1340189"/>
            <a:chExt cx="390890" cy="390890"/>
          </a:xfrm>
        </p:grpSpPr>
        <p:sp>
          <p:nvSpPr>
            <p:cNvPr id="34" name="순서도: 연결자 71">
              <a:extLst>
                <a:ext uri="{FF2B5EF4-FFF2-40B4-BE49-F238E27FC236}">
                  <a16:creationId xmlns:a16="http://schemas.microsoft.com/office/drawing/2014/main" id="{57BF17A4-AA10-F84C-9E0E-ADFF9090954F}"/>
                </a:ext>
              </a:extLst>
            </p:cNvPr>
            <p:cNvSpPr/>
            <p:nvPr/>
          </p:nvSpPr>
          <p:spPr>
            <a:xfrm>
              <a:off x="4879127" y="1340189"/>
              <a:ext cx="390890" cy="39089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72">
              <a:extLst>
                <a:ext uri="{FF2B5EF4-FFF2-40B4-BE49-F238E27FC236}">
                  <a16:creationId xmlns:a16="http://schemas.microsoft.com/office/drawing/2014/main" id="{3B18DA9F-2825-4046-B3C8-6B3CF2D1E98C}"/>
                </a:ext>
              </a:extLst>
            </p:cNvPr>
            <p:cNvCxnSpPr>
              <a:stCxn id="34" idx="0"/>
              <a:endCxn id="34" idx="4"/>
            </p:cNvCxnSpPr>
            <p:nvPr/>
          </p:nvCxnSpPr>
          <p:spPr>
            <a:xfrm>
              <a:off x="5074572" y="1340189"/>
              <a:ext cx="0" cy="3908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73">
              <a:extLst>
                <a:ext uri="{FF2B5EF4-FFF2-40B4-BE49-F238E27FC236}">
                  <a16:creationId xmlns:a16="http://schemas.microsoft.com/office/drawing/2014/main" id="{5D9E219B-9441-7949-946E-C09C57C9EA0B}"/>
                </a:ext>
              </a:extLst>
            </p:cNvPr>
            <p:cNvCxnSpPr>
              <a:cxnSpLocks/>
              <a:stCxn id="34" idx="2"/>
              <a:endCxn id="34" idx="6"/>
            </p:cNvCxnSpPr>
            <p:nvPr/>
          </p:nvCxnSpPr>
          <p:spPr>
            <a:xfrm>
              <a:off x="4879127" y="1535634"/>
              <a:ext cx="3908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027E4B4-5D55-734A-9BFC-69C553BE5EEC}"/>
              </a:ext>
            </a:extLst>
          </p:cNvPr>
          <p:cNvCxnSpPr>
            <a:endCxn id="34" idx="6"/>
          </p:cNvCxnSpPr>
          <p:nvPr/>
        </p:nvCxnSpPr>
        <p:spPr>
          <a:xfrm flipH="1">
            <a:off x="3378972" y="5608309"/>
            <a:ext cx="28095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0EDE2B-D515-2044-AD28-B5314AC62F97}"/>
                  </a:ext>
                </a:extLst>
              </p:cNvPr>
              <p:cNvSpPr txBox="1"/>
              <p:nvPr/>
            </p:nvSpPr>
            <p:spPr>
              <a:xfrm>
                <a:off x="3731591" y="5423937"/>
                <a:ext cx="5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0EDE2B-D515-2044-AD28-B5314AC62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591" y="5423937"/>
                <a:ext cx="575012" cy="369332"/>
              </a:xfrm>
              <a:prstGeom prst="rect">
                <a:avLst/>
              </a:prstGeom>
              <a:blipFill>
                <a:blip r:embed="rId4"/>
                <a:stretch>
                  <a:fillRect r="-4347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>
            <a:extLst>
              <a:ext uri="{FF2B5EF4-FFF2-40B4-BE49-F238E27FC236}">
                <a16:creationId xmlns:a16="http://schemas.microsoft.com/office/drawing/2014/main" id="{1829AFEA-E40E-E149-B34F-468E7A96D0A6}"/>
              </a:ext>
            </a:extLst>
          </p:cNvPr>
          <p:cNvGrpSpPr/>
          <p:nvPr/>
        </p:nvGrpSpPr>
        <p:grpSpPr>
          <a:xfrm>
            <a:off x="4142111" y="5498371"/>
            <a:ext cx="184378" cy="184378"/>
            <a:chOff x="4879127" y="1340189"/>
            <a:chExt cx="390890" cy="390890"/>
          </a:xfrm>
        </p:grpSpPr>
        <p:sp>
          <p:nvSpPr>
            <p:cNvPr id="40" name="순서도: 연결자 77">
              <a:extLst>
                <a:ext uri="{FF2B5EF4-FFF2-40B4-BE49-F238E27FC236}">
                  <a16:creationId xmlns:a16="http://schemas.microsoft.com/office/drawing/2014/main" id="{C90CA384-63CC-DF41-8663-99FF94EE6CDC}"/>
                </a:ext>
              </a:extLst>
            </p:cNvPr>
            <p:cNvSpPr/>
            <p:nvPr/>
          </p:nvSpPr>
          <p:spPr>
            <a:xfrm>
              <a:off x="4879127" y="1340189"/>
              <a:ext cx="390890" cy="390890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78">
              <a:extLst>
                <a:ext uri="{FF2B5EF4-FFF2-40B4-BE49-F238E27FC236}">
                  <a16:creationId xmlns:a16="http://schemas.microsoft.com/office/drawing/2014/main" id="{F17A415E-5859-094E-BCA1-239F71AFBF52}"/>
                </a:ext>
              </a:extLst>
            </p:cNvPr>
            <p:cNvCxnSpPr>
              <a:stCxn id="40" idx="0"/>
              <a:endCxn id="40" idx="4"/>
            </p:cNvCxnSpPr>
            <p:nvPr/>
          </p:nvCxnSpPr>
          <p:spPr>
            <a:xfrm>
              <a:off x="5074572" y="1340189"/>
              <a:ext cx="0" cy="3908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79">
              <a:extLst>
                <a:ext uri="{FF2B5EF4-FFF2-40B4-BE49-F238E27FC236}">
                  <a16:creationId xmlns:a16="http://schemas.microsoft.com/office/drawing/2014/main" id="{8DBB28D8-DB01-A744-A1B0-35AFA0A33CC2}"/>
                </a:ext>
              </a:extLst>
            </p:cNvPr>
            <p:cNvCxnSpPr>
              <a:cxnSpLocks/>
              <a:stCxn id="40" idx="2"/>
              <a:endCxn id="40" idx="6"/>
            </p:cNvCxnSpPr>
            <p:nvPr/>
          </p:nvCxnSpPr>
          <p:spPr>
            <a:xfrm>
              <a:off x="4879127" y="1535634"/>
              <a:ext cx="3908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8441F6C-99C7-9246-9536-BB1E8211786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269035" y="3024847"/>
            <a:ext cx="11634" cy="383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6E362AE-F286-2340-B632-9A71907AF479}"/>
              </a:ext>
            </a:extLst>
          </p:cNvPr>
          <p:cNvSpPr txBox="1"/>
          <p:nvPr/>
        </p:nvSpPr>
        <p:spPr>
          <a:xfrm>
            <a:off x="3108002" y="3517041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7ACA52-F31F-7944-87A7-DEE32FEDA435}"/>
              </a:ext>
            </a:extLst>
          </p:cNvPr>
          <p:cNvSpPr/>
          <p:nvPr/>
        </p:nvSpPr>
        <p:spPr>
          <a:xfrm>
            <a:off x="2482609" y="5921284"/>
            <a:ext cx="1584482" cy="3135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Output (64-bit)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F65953B-D9D8-9944-A7A6-50847127DF9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263216" y="5308188"/>
            <a:ext cx="11634" cy="61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102">
            <a:extLst>
              <a:ext uri="{FF2B5EF4-FFF2-40B4-BE49-F238E27FC236}">
                <a16:creationId xmlns:a16="http://schemas.microsoft.com/office/drawing/2014/main" id="{18D0EE04-5B23-C146-8159-2B978C197FC8}"/>
              </a:ext>
            </a:extLst>
          </p:cNvPr>
          <p:cNvCxnSpPr/>
          <p:nvPr/>
        </p:nvCxnSpPr>
        <p:spPr>
          <a:xfrm>
            <a:off x="2345327" y="2312275"/>
            <a:ext cx="2443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103">
            <a:extLst>
              <a:ext uri="{FF2B5EF4-FFF2-40B4-BE49-F238E27FC236}">
                <a16:creationId xmlns:a16="http://schemas.microsoft.com/office/drawing/2014/main" id="{32C61062-A16D-CB45-8277-CAA509360D3B}"/>
              </a:ext>
            </a:extLst>
          </p:cNvPr>
          <p:cNvCxnSpPr>
            <a:cxnSpLocks/>
          </p:cNvCxnSpPr>
          <p:nvPr/>
        </p:nvCxnSpPr>
        <p:spPr>
          <a:xfrm>
            <a:off x="2345327" y="2312275"/>
            <a:ext cx="0" cy="35337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109">
            <a:extLst>
              <a:ext uri="{FF2B5EF4-FFF2-40B4-BE49-F238E27FC236}">
                <a16:creationId xmlns:a16="http://schemas.microsoft.com/office/drawing/2014/main" id="{619F1FFE-26CF-7144-86D6-CCA27A54D530}"/>
              </a:ext>
            </a:extLst>
          </p:cNvPr>
          <p:cNvCxnSpPr/>
          <p:nvPr/>
        </p:nvCxnSpPr>
        <p:spPr>
          <a:xfrm>
            <a:off x="2345327" y="5845987"/>
            <a:ext cx="2443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113">
            <a:extLst>
              <a:ext uri="{FF2B5EF4-FFF2-40B4-BE49-F238E27FC236}">
                <a16:creationId xmlns:a16="http://schemas.microsoft.com/office/drawing/2014/main" id="{04748C76-BF12-8741-BBE7-4907BEB58424}"/>
              </a:ext>
            </a:extLst>
          </p:cNvPr>
          <p:cNvCxnSpPr/>
          <p:nvPr/>
        </p:nvCxnSpPr>
        <p:spPr>
          <a:xfrm flipH="1">
            <a:off x="2142903" y="3910751"/>
            <a:ext cx="202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33C9EE3-15E7-2547-AE76-C57F31065CB9}"/>
              </a:ext>
            </a:extLst>
          </p:cNvPr>
          <p:cNvSpPr txBox="1"/>
          <p:nvPr/>
        </p:nvSpPr>
        <p:spPr>
          <a:xfrm>
            <a:off x="1151569" y="3703946"/>
            <a:ext cx="98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Rounds</a:t>
            </a:r>
            <a:endParaRPr lang="ko-KR" altLang="en-US" dirty="0"/>
          </a:p>
        </p:txBody>
      </p:sp>
      <p:graphicFrame>
        <p:nvGraphicFramePr>
          <p:cNvPr id="52" name="표 116">
            <a:extLst>
              <a:ext uri="{FF2B5EF4-FFF2-40B4-BE49-F238E27FC236}">
                <a16:creationId xmlns:a16="http://schemas.microsoft.com/office/drawing/2014/main" id="{C21E749B-D5F1-BC48-8672-CC160D73C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95637"/>
              </p:ext>
            </p:extLst>
          </p:nvPr>
        </p:nvGraphicFramePr>
        <p:xfrm>
          <a:off x="6116773" y="2285980"/>
          <a:ext cx="21747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51">
                  <a:extLst>
                    <a:ext uri="{9D8B030D-6E8A-4147-A177-3AD203B41FA5}">
                      <a16:colId xmlns:a16="http://schemas.microsoft.com/office/drawing/2014/main" val="1424713861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2887368551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1294990500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897450772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1890112765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4287256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046463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6A8C0BC4-2D62-664F-BB40-EDF598A4E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38664"/>
              </p:ext>
            </p:extLst>
          </p:nvPr>
        </p:nvGraphicFramePr>
        <p:xfrm>
          <a:off x="9179897" y="2284368"/>
          <a:ext cx="21747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51">
                  <a:extLst>
                    <a:ext uri="{9D8B030D-6E8A-4147-A177-3AD203B41FA5}">
                      <a16:colId xmlns:a16="http://schemas.microsoft.com/office/drawing/2014/main" val="1424713861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2887368551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1294990500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897450772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1890112765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4287256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046463"/>
                  </a:ext>
                </a:extLst>
              </a:tr>
            </a:tbl>
          </a:graphicData>
        </a:graphic>
      </p:graphicFrame>
      <p:graphicFrame>
        <p:nvGraphicFramePr>
          <p:cNvPr id="54" name="표 118">
            <a:extLst>
              <a:ext uri="{FF2B5EF4-FFF2-40B4-BE49-F238E27FC236}">
                <a16:creationId xmlns:a16="http://schemas.microsoft.com/office/drawing/2014/main" id="{6681FDF1-3F62-C747-B7F2-052A44F0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683438"/>
              </p:ext>
            </p:extLst>
          </p:nvPr>
        </p:nvGraphicFramePr>
        <p:xfrm>
          <a:off x="7256792" y="3225799"/>
          <a:ext cx="2960360" cy="287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45">
                  <a:extLst>
                    <a:ext uri="{9D8B030D-6E8A-4147-A177-3AD203B41FA5}">
                      <a16:colId xmlns:a16="http://schemas.microsoft.com/office/drawing/2014/main" val="3300455513"/>
                    </a:ext>
                  </a:extLst>
                </a:gridCol>
                <a:gridCol w="370045">
                  <a:extLst>
                    <a:ext uri="{9D8B030D-6E8A-4147-A177-3AD203B41FA5}">
                      <a16:colId xmlns:a16="http://schemas.microsoft.com/office/drawing/2014/main" val="90408495"/>
                    </a:ext>
                  </a:extLst>
                </a:gridCol>
                <a:gridCol w="370045">
                  <a:extLst>
                    <a:ext uri="{9D8B030D-6E8A-4147-A177-3AD203B41FA5}">
                      <a16:colId xmlns:a16="http://schemas.microsoft.com/office/drawing/2014/main" val="3462381547"/>
                    </a:ext>
                  </a:extLst>
                </a:gridCol>
                <a:gridCol w="370045">
                  <a:extLst>
                    <a:ext uri="{9D8B030D-6E8A-4147-A177-3AD203B41FA5}">
                      <a16:colId xmlns:a16="http://schemas.microsoft.com/office/drawing/2014/main" val="303786752"/>
                    </a:ext>
                  </a:extLst>
                </a:gridCol>
                <a:gridCol w="370045">
                  <a:extLst>
                    <a:ext uri="{9D8B030D-6E8A-4147-A177-3AD203B41FA5}">
                      <a16:colId xmlns:a16="http://schemas.microsoft.com/office/drawing/2014/main" val="3284107533"/>
                    </a:ext>
                  </a:extLst>
                </a:gridCol>
                <a:gridCol w="370045">
                  <a:extLst>
                    <a:ext uri="{9D8B030D-6E8A-4147-A177-3AD203B41FA5}">
                      <a16:colId xmlns:a16="http://schemas.microsoft.com/office/drawing/2014/main" val="1342271554"/>
                    </a:ext>
                  </a:extLst>
                </a:gridCol>
                <a:gridCol w="370045">
                  <a:extLst>
                    <a:ext uri="{9D8B030D-6E8A-4147-A177-3AD203B41FA5}">
                      <a16:colId xmlns:a16="http://schemas.microsoft.com/office/drawing/2014/main" val="2556099235"/>
                    </a:ext>
                  </a:extLst>
                </a:gridCol>
                <a:gridCol w="370045">
                  <a:extLst>
                    <a:ext uri="{9D8B030D-6E8A-4147-A177-3AD203B41FA5}">
                      <a16:colId xmlns:a16="http://schemas.microsoft.com/office/drawing/2014/main" val="482853131"/>
                    </a:ext>
                  </a:extLst>
                </a:gridCol>
              </a:tblGrid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532271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232011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800594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621890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29776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48543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55141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75591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8163AB53-C44F-DF44-9C94-A6687A92CCCB}"/>
              </a:ext>
            </a:extLst>
          </p:cNvPr>
          <p:cNvSpPr txBox="1"/>
          <p:nvPr/>
        </p:nvSpPr>
        <p:spPr>
          <a:xfrm>
            <a:off x="8451796" y="2187850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. . .</a:t>
            </a:r>
            <a:endParaRPr lang="ko-KR" altLang="en-US" sz="2400" b="1" dirty="0"/>
          </a:p>
        </p:txBody>
      </p:sp>
      <p:cxnSp>
        <p:nvCxnSpPr>
          <p:cNvPr id="56" name="직선 연결선 126">
            <a:extLst>
              <a:ext uri="{FF2B5EF4-FFF2-40B4-BE49-F238E27FC236}">
                <a16:creationId xmlns:a16="http://schemas.microsoft.com/office/drawing/2014/main" id="{0114400A-0B48-4E4F-A283-35FE01150D62}"/>
              </a:ext>
            </a:extLst>
          </p:cNvPr>
          <p:cNvCxnSpPr/>
          <p:nvPr/>
        </p:nvCxnSpPr>
        <p:spPr>
          <a:xfrm>
            <a:off x="6276541" y="1977249"/>
            <a:ext cx="0" cy="227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127">
            <a:extLst>
              <a:ext uri="{FF2B5EF4-FFF2-40B4-BE49-F238E27FC236}">
                <a16:creationId xmlns:a16="http://schemas.microsoft.com/office/drawing/2014/main" id="{22992D4C-7FBB-F947-8879-C83E050785F6}"/>
              </a:ext>
            </a:extLst>
          </p:cNvPr>
          <p:cNvCxnSpPr>
            <a:cxnSpLocks/>
          </p:cNvCxnSpPr>
          <p:nvPr/>
        </p:nvCxnSpPr>
        <p:spPr>
          <a:xfrm>
            <a:off x="6276541" y="1977249"/>
            <a:ext cx="4918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130">
            <a:extLst>
              <a:ext uri="{FF2B5EF4-FFF2-40B4-BE49-F238E27FC236}">
                <a16:creationId xmlns:a16="http://schemas.microsoft.com/office/drawing/2014/main" id="{D6E6762A-A2C1-254E-9DCE-8AF00415139A}"/>
              </a:ext>
            </a:extLst>
          </p:cNvPr>
          <p:cNvCxnSpPr/>
          <p:nvPr/>
        </p:nvCxnSpPr>
        <p:spPr>
          <a:xfrm>
            <a:off x="11194834" y="1977249"/>
            <a:ext cx="0" cy="227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131">
            <a:extLst>
              <a:ext uri="{FF2B5EF4-FFF2-40B4-BE49-F238E27FC236}">
                <a16:creationId xmlns:a16="http://schemas.microsoft.com/office/drawing/2014/main" id="{4D8118C8-8359-4F42-92B6-F99BBED9E492}"/>
              </a:ext>
            </a:extLst>
          </p:cNvPr>
          <p:cNvCxnSpPr/>
          <p:nvPr/>
        </p:nvCxnSpPr>
        <p:spPr>
          <a:xfrm>
            <a:off x="8735687" y="1749741"/>
            <a:ext cx="0" cy="227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EFB0C33-9C54-2C40-9226-D7D042E3FF39}"/>
              </a:ext>
            </a:extLst>
          </p:cNvPr>
          <p:cNvSpPr txBox="1"/>
          <p:nvPr/>
        </p:nvSpPr>
        <p:spPr>
          <a:xfrm>
            <a:off x="8088715" y="135676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64-bit Input</a:t>
            </a:r>
            <a:endParaRPr lang="ko-KR" altLang="en-US" dirty="0"/>
          </a:p>
        </p:txBody>
      </p:sp>
      <p:sp>
        <p:nvSpPr>
          <p:cNvPr id="61" name="화살표: 아래쪽 133">
            <a:extLst>
              <a:ext uri="{FF2B5EF4-FFF2-40B4-BE49-F238E27FC236}">
                <a16:creationId xmlns:a16="http://schemas.microsoft.com/office/drawing/2014/main" id="{B3741ED5-F5BA-B547-8D14-EA6690D42ED7}"/>
              </a:ext>
            </a:extLst>
          </p:cNvPr>
          <p:cNvSpPr/>
          <p:nvPr/>
        </p:nvSpPr>
        <p:spPr>
          <a:xfrm>
            <a:off x="8451796" y="2742212"/>
            <a:ext cx="517840" cy="39089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DF70B1-97FF-4546-9008-064C65CE9CCA}"/>
              </a:ext>
            </a:extLst>
          </p:cNvPr>
          <p:cNvSpPr txBox="1"/>
          <p:nvPr/>
        </p:nvSpPr>
        <p:spPr>
          <a:xfrm>
            <a:off x="9907999" y="2649515"/>
            <a:ext cx="1675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3     2      1     0 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EE7D55-5431-8C4B-A186-1DAAB50AE5DE}"/>
              </a:ext>
            </a:extLst>
          </p:cNvPr>
          <p:cNvSpPr txBox="1"/>
          <p:nvPr/>
        </p:nvSpPr>
        <p:spPr>
          <a:xfrm>
            <a:off x="6096000" y="2649515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63    62   61   60 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AD0D51-3112-744C-A9AD-6E68B7937039}"/>
              </a:ext>
            </a:extLst>
          </p:cNvPr>
          <p:cNvSpPr txBox="1"/>
          <p:nvPr/>
        </p:nvSpPr>
        <p:spPr>
          <a:xfrm>
            <a:off x="6610782" y="323310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 ~ 0 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7B1558-1978-374C-A415-AF6A7976078F}"/>
              </a:ext>
            </a:extLst>
          </p:cNvPr>
          <p:cNvSpPr txBox="1"/>
          <p:nvPr/>
        </p:nvSpPr>
        <p:spPr>
          <a:xfrm>
            <a:off x="6493763" y="359513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 ~ 8 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3A390E-30CA-3A47-A522-76EDF9F1031B}"/>
              </a:ext>
            </a:extLst>
          </p:cNvPr>
          <p:cNvSpPr txBox="1"/>
          <p:nvPr/>
        </p:nvSpPr>
        <p:spPr>
          <a:xfrm>
            <a:off x="6412556" y="395297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 ~ 16 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8D89D2-EA72-0C47-8AD0-A33C79E0F96C}"/>
              </a:ext>
            </a:extLst>
          </p:cNvPr>
          <p:cNvSpPr txBox="1"/>
          <p:nvPr/>
        </p:nvSpPr>
        <p:spPr>
          <a:xfrm>
            <a:off x="6412556" y="469163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39 ~ 32 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33035B-37A7-F945-97F0-E4028B1CCD2F}"/>
              </a:ext>
            </a:extLst>
          </p:cNvPr>
          <p:cNvSpPr txBox="1"/>
          <p:nvPr/>
        </p:nvSpPr>
        <p:spPr>
          <a:xfrm>
            <a:off x="6412556" y="543068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55 ~ 48 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E66A5D-483B-5F4D-AA2D-3A33E2DF4552}"/>
              </a:ext>
            </a:extLst>
          </p:cNvPr>
          <p:cNvSpPr txBox="1"/>
          <p:nvPr/>
        </p:nvSpPr>
        <p:spPr>
          <a:xfrm>
            <a:off x="6412556" y="578762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63 ~ 56 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5CCB6A-7EF3-5747-9B4A-D10EAA9FDEAE}"/>
              </a:ext>
            </a:extLst>
          </p:cNvPr>
          <p:cNvSpPr txBox="1"/>
          <p:nvPr/>
        </p:nvSpPr>
        <p:spPr>
          <a:xfrm>
            <a:off x="6412555" y="504721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47 ~ 40 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845437-4376-D340-AA3A-FF7991BF6672}"/>
              </a:ext>
            </a:extLst>
          </p:cNvPr>
          <p:cNvSpPr txBox="1"/>
          <p:nvPr/>
        </p:nvSpPr>
        <p:spPr>
          <a:xfrm>
            <a:off x="6412556" y="432649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31 ~ 24 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1EF5A6-F316-084A-9C94-3830F5799BD2}"/>
              </a:ext>
            </a:extLst>
          </p:cNvPr>
          <p:cNvSpPr txBox="1"/>
          <p:nvPr/>
        </p:nvSpPr>
        <p:spPr>
          <a:xfrm>
            <a:off x="10267250" y="322580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X[0]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23DF06-FDDA-D345-A0B3-24AF4AF06067}"/>
              </a:ext>
            </a:extLst>
          </p:cNvPr>
          <p:cNvSpPr txBox="1"/>
          <p:nvPr/>
        </p:nvSpPr>
        <p:spPr>
          <a:xfrm>
            <a:off x="10267250" y="357657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X[1]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BEF3E9-B632-974F-9C78-C75209D714CD}"/>
              </a:ext>
            </a:extLst>
          </p:cNvPr>
          <p:cNvSpPr txBox="1"/>
          <p:nvPr/>
        </p:nvSpPr>
        <p:spPr>
          <a:xfrm>
            <a:off x="10267250" y="394590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X[2]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55635D-76DB-884F-9F37-E2E3288DAD69}"/>
              </a:ext>
            </a:extLst>
          </p:cNvPr>
          <p:cNvSpPr txBox="1"/>
          <p:nvPr/>
        </p:nvSpPr>
        <p:spPr>
          <a:xfrm>
            <a:off x="10267250" y="43152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X[3]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75768A-6CA6-7941-AED2-495D79A28814}"/>
              </a:ext>
            </a:extLst>
          </p:cNvPr>
          <p:cNvSpPr txBox="1"/>
          <p:nvPr/>
        </p:nvSpPr>
        <p:spPr>
          <a:xfrm>
            <a:off x="10267250" y="467787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X[4]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B45698D-320A-2F46-8B81-8FDBF3612D63}"/>
              </a:ext>
            </a:extLst>
          </p:cNvPr>
          <p:cNvSpPr txBox="1"/>
          <p:nvPr/>
        </p:nvSpPr>
        <p:spPr>
          <a:xfrm>
            <a:off x="10267250" y="504052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X[5]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5CC91E-DD88-5041-BEEB-3784A76D1222}"/>
              </a:ext>
            </a:extLst>
          </p:cNvPr>
          <p:cNvSpPr txBox="1"/>
          <p:nvPr/>
        </p:nvSpPr>
        <p:spPr>
          <a:xfrm>
            <a:off x="10267250" y="542051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X[6]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3278A9-2A0D-724F-B7F4-510E9034FD2F}"/>
              </a:ext>
            </a:extLst>
          </p:cNvPr>
          <p:cNvSpPr txBox="1"/>
          <p:nvPr/>
        </p:nvSpPr>
        <p:spPr>
          <a:xfrm>
            <a:off x="10267250" y="578254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X[7]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D3C8A8-8AB1-A04F-A395-16B2FB9A013E}"/>
              </a:ext>
            </a:extLst>
          </p:cNvPr>
          <p:cNvSpPr txBox="1"/>
          <p:nvPr/>
        </p:nvSpPr>
        <p:spPr>
          <a:xfrm>
            <a:off x="11354603" y="232278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LSB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7207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A737-8A9C-454C-9B92-3F985842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PIPO 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957E144-35FF-054E-864A-0375ECE3E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644138"/>
              </p:ext>
            </p:extLst>
          </p:nvPr>
        </p:nvGraphicFramePr>
        <p:xfrm>
          <a:off x="2429411" y="2556311"/>
          <a:ext cx="1946264" cy="1935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83">
                  <a:extLst>
                    <a:ext uri="{9D8B030D-6E8A-4147-A177-3AD203B41FA5}">
                      <a16:colId xmlns:a16="http://schemas.microsoft.com/office/drawing/2014/main" val="3991250546"/>
                    </a:ext>
                  </a:extLst>
                </a:gridCol>
                <a:gridCol w="243283">
                  <a:extLst>
                    <a:ext uri="{9D8B030D-6E8A-4147-A177-3AD203B41FA5}">
                      <a16:colId xmlns:a16="http://schemas.microsoft.com/office/drawing/2014/main" val="1396740559"/>
                    </a:ext>
                  </a:extLst>
                </a:gridCol>
                <a:gridCol w="243283">
                  <a:extLst>
                    <a:ext uri="{9D8B030D-6E8A-4147-A177-3AD203B41FA5}">
                      <a16:colId xmlns:a16="http://schemas.microsoft.com/office/drawing/2014/main" val="3636964608"/>
                    </a:ext>
                  </a:extLst>
                </a:gridCol>
                <a:gridCol w="243283">
                  <a:extLst>
                    <a:ext uri="{9D8B030D-6E8A-4147-A177-3AD203B41FA5}">
                      <a16:colId xmlns:a16="http://schemas.microsoft.com/office/drawing/2014/main" val="1383737215"/>
                    </a:ext>
                  </a:extLst>
                </a:gridCol>
                <a:gridCol w="243283">
                  <a:extLst>
                    <a:ext uri="{9D8B030D-6E8A-4147-A177-3AD203B41FA5}">
                      <a16:colId xmlns:a16="http://schemas.microsoft.com/office/drawing/2014/main" val="19722510"/>
                    </a:ext>
                  </a:extLst>
                </a:gridCol>
                <a:gridCol w="243283">
                  <a:extLst>
                    <a:ext uri="{9D8B030D-6E8A-4147-A177-3AD203B41FA5}">
                      <a16:colId xmlns:a16="http://schemas.microsoft.com/office/drawing/2014/main" val="875618146"/>
                    </a:ext>
                  </a:extLst>
                </a:gridCol>
                <a:gridCol w="243283">
                  <a:extLst>
                    <a:ext uri="{9D8B030D-6E8A-4147-A177-3AD203B41FA5}">
                      <a16:colId xmlns:a16="http://schemas.microsoft.com/office/drawing/2014/main" val="2570656659"/>
                    </a:ext>
                  </a:extLst>
                </a:gridCol>
                <a:gridCol w="243283">
                  <a:extLst>
                    <a:ext uri="{9D8B030D-6E8A-4147-A177-3AD203B41FA5}">
                      <a16:colId xmlns:a16="http://schemas.microsoft.com/office/drawing/2014/main" val="2891744309"/>
                    </a:ext>
                  </a:extLst>
                </a:gridCol>
              </a:tblGrid>
              <a:tr h="241953"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341017"/>
                  </a:ext>
                </a:extLst>
              </a:tr>
              <a:tr h="241953"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06898"/>
                  </a:ext>
                </a:extLst>
              </a:tr>
              <a:tr h="241953"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50882"/>
                  </a:ext>
                </a:extLst>
              </a:tr>
              <a:tr h="241953"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944692"/>
                  </a:ext>
                </a:extLst>
              </a:tr>
              <a:tr h="241953"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474885"/>
                  </a:ext>
                </a:extLst>
              </a:tr>
              <a:tr h="241953"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46172"/>
                  </a:ext>
                </a:extLst>
              </a:tr>
              <a:tr h="241953"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544854"/>
                  </a:ext>
                </a:extLst>
              </a:tr>
              <a:tr h="241953"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n>
                          <a:noFill/>
                        </a:ln>
                      </a:endParaRPr>
                    </a:p>
                  </a:txBody>
                  <a:tcPr marL="49264" marR="49264" marT="24632" marB="24632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882475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CFC77441-C2DD-3847-814D-A23F12926E55}"/>
              </a:ext>
            </a:extLst>
          </p:cNvPr>
          <p:cNvGrpSpPr/>
          <p:nvPr/>
        </p:nvGrpSpPr>
        <p:grpSpPr>
          <a:xfrm>
            <a:off x="7615099" y="2053004"/>
            <a:ext cx="2053469" cy="2833675"/>
            <a:chOff x="6494748" y="1694283"/>
            <a:chExt cx="2053469" cy="28336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49ADE204-4DF6-F545-8DEB-B3300B87AF9D}"/>
                    </a:ext>
                  </a:extLst>
                </p:cNvPr>
                <p:cNvSpPr/>
                <p:nvPr/>
              </p:nvSpPr>
              <p:spPr>
                <a:xfrm>
                  <a:off x="6695975" y="2092040"/>
                  <a:ext cx="612559" cy="3977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9A58E7B5-04F1-4239-A512-A7ACD7871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975" y="2092040"/>
                  <a:ext cx="612559" cy="3977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0766A02-6A47-BF4C-B618-EC765AE02A01}"/>
                </a:ext>
              </a:extLst>
            </p:cNvPr>
            <p:cNvGrpSpPr/>
            <p:nvPr/>
          </p:nvGrpSpPr>
          <p:grpSpPr>
            <a:xfrm>
              <a:off x="6741342" y="2811787"/>
              <a:ext cx="266330" cy="266330"/>
              <a:chOff x="6741342" y="2811787"/>
              <a:chExt cx="266330" cy="26633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708058A2-4132-6B4B-B760-608F73BE73A2}"/>
                  </a:ext>
                </a:extLst>
              </p:cNvPr>
              <p:cNvSpPr/>
              <p:nvPr/>
            </p:nvSpPr>
            <p:spPr>
              <a:xfrm>
                <a:off x="6741342" y="2811787"/>
                <a:ext cx="266330" cy="26633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17">
                <a:extLst>
                  <a:ext uri="{FF2B5EF4-FFF2-40B4-BE49-F238E27FC236}">
                    <a16:creationId xmlns:a16="http://schemas.microsoft.com/office/drawing/2014/main" id="{7B014C33-DF14-9244-B8C0-C7E4F328BCAB}"/>
                  </a:ext>
                </a:extLst>
              </p:cNvPr>
              <p:cNvCxnSpPr>
                <a:stCxn id="41" idx="0"/>
                <a:endCxn id="41" idx="4"/>
              </p:cNvCxnSpPr>
              <p:nvPr/>
            </p:nvCxnSpPr>
            <p:spPr>
              <a:xfrm>
                <a:off x="6874507" y="2811787"/>
                <a:ext cx="0" cy="26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19">
                <a:extLst>
                  <a:ext uri="{FF2B5EF4-FFF2-40B4-BE49-F238E27FC236}">
                    <a16:creationId xmlns:a16="http://schemas.microsoft.com/office/drawing/2014/main" id="{92A51A69-1CBE-4440-9C2D-B6E9B1A40E34}"/>
                  </a:ext>
                </a:extLst>
              </p:cNvPr>
              <p:cNvCxnSpPr>
                <a:stCxn id="41" idx="2"/>
                <a:endCxn id="41" idx="6"/>
              </p:cNvCxnSpPr>
              <p:nvPr/>
            </p:nvCxnSpPr>
            <p:spPr>
              <a:xfrm>
                <a:off x="6741342" y="2944952"/>
                <a:ext cx="2663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4D647C2-7390-1340-8AA7-63B13CAB54F7}"/>
                </a:ext>
              </a:extLst>
            </p:cNvPr>
            <p:cNvCxnSpPr>
              <a:endCxn id="41" idx="0"/>
            </p:cNvCxnSpPr>
            <p:nvPr/>
          </p:nvCxnSpPr>
          <p:spPr>
            <a:xfrm>
              <a:off x="6874507" y="2489797"/>
              <a:ext cx="0" cy="3219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E2291323-33AD-F54C-BA33-7B2E7BF08310}"/>
                    </a:ext>
                  </a:extLst>
                </p:cNvPr>
                <p:cNvSpPr/>
                <p:nvPr/>
              </p:nvSpPr>
              <p:spPr>
                <a:xfrm>
                  <a:off x="7308534" y="3470187"/>
                  <a:ext cx="356086" cy="5435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192A47C7-4D4C-4984-90AB-6A6991B551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8534" y="3470187"/>
                  <a:ext cx="356086" cy="543529"/>
                </a:xfrm>
                <a:prstGeom prst="rect">
                  <a:avLst/>
                </a:prstGeom>
                <a:blipFill>
                  <a:blip r:embed="rId4"/>
                  <a:stretch>
                    <a:fillRect l="-5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94A159EC-7225-7341-A9DE-A4EFA946F740}"/>
                    </a:ext>
                  </a:extLst>
                </p:cNvPr>
                <p:cNvSpPr/>
                <p:nvPr/>
              </p:nvSpPr>
              <p:spPr>
                <a:xfrm>
                  <a:off x="7887812" y="2092040"/>
                  <a:ext cx="407872" cy="3977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472D3C6F-5C0D-47F8-ACE6-DDF6EF610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7812" y="2092040"/>
                  <a:ext cx="407872" cy="397757"/>
                </a:xfrm>
                <a:prstGeom prst="rect">
                  <a:avLst/>
                </a:prstGeom>
                <a:blipFill>
                  <a:blip r:embed="rId5"/>
                  <a:stretch>
                    <a:fillRect l="-144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2A564D5-2199-ED47-8C89-62DF8D702FAE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7002255" y="1694283"/>
              <a:ext cx="5418" cy="3977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0D1BE1B6-DE5D-3D48-B4B4-7B3722DB7A4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8091748" y="1694283"/>
              <a:ext cx="0" cy="3977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78">
              <a:extLst>
                <a:ext uri="{FF2B5EF4-FFF2-40B4-BE49-F238E27FC236}">
                  <a16:creationId xmlns:a16="http://schemas.microsoft.com/office/drawing/2014/main" id="{98DE8462-6CB8-7B48-AE88-932241396BEE}"/>
                </a:ext>
              </a:extLst>
            </p:cNvPr>
            <p:cNvCxnSpPr>
              <a:cxnSpLocks/>
              <a:stCxn id="10" idx="2"/>
              <a:endCxn id="38" idx="0"/>
            </p:cNvCxnSpPr>
            <p:nvPr/>
          </p:nvCxnSpPr>
          <p:spPr>
            <a:xfrm>
              <a:off x="8091748" y="2489797"/>
              <a:ext cx="6898" cy="12521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A2AC52D-48F7-E04B-A33D-A0C9C812B038}"/>
                </a:ext>
              </a:extLst>
            </p:cNvPr>
            <p:cNvGrpSpPr/>
            <p:nvPr/>
          </p:nvGrpSpPr>
          <p:grpSpPr>
            <a:xfrm>
              <a:off x="7965481" y="3741951"/>
              <a:ext cx="266330" cy="266330"/>
              <a:chOff x="7965481" y="3741951"/>
              <a:chExt cx="266330" cy="266330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4775F075-E3C4-5845-B3AC-2B4BE6E69B59}"/>
                  </a:ext>
                </a:extLst>
              </p:cNvPr>
              <p:cNvSpPr/>
              <p:nvPr/>
            </p:nvSpPr>
            <p:spPr>
              <a:xfrm>
                <a:off x="7965481" y="3741951"/>
                <a:ext cx="266330" cy="26633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81">
                <a:extLst>
                  <a:ext uri="{FF2B5EF4-FFF2-40B4-BE49-F238E27FC236}">
                    <a16:creationId xmlns:a16="http://schemas.microsoft.com/office/drawing/2014/main" id="{2E61C092-0B94-5046-A3E3-1A92335CE112}"/>
                  </a:ext>
                </a:extLst>
              </p:cNvPr>
              <p:cNvCxnSpPr>
                <a:stCxn id="38" idx="0"/>
                <a:endCxn id="38" idx="4"/>
              </p:cNvCxnSpPr>
              <p:nvPr/>
            </p:nvCxnSpPr>
            <p:spPr>
              <a:xfrm>
                <a:off x="8098646" y="3741951"/>
                <a:ext cx="0" cy="26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82">
                <a:extLst>
                  <a:ext uri="{FF2B5EF4-FFF2-40B4-BE49-F238E27FC236}">
                    <a16:creationId xmlns:a16="http://schemas.microsoft.com/office/drawing/2014/main" id="{BC5B07C0-6863-DA4E-8D1A-A00C3FAA14F9}"/>
                  </a:ext>
                </a:extLst>
              </p:cNvPr>
              <p:cNvCxnSpPr>
                <a:stCxn id="38" idx="2"/>
                <a:endCxn id="38" idx="6"/>
              </p:cNvCxnSpPr>
              <p:nvPr/>
            </p:nvCxnSpPr>
            <p:spPr>
              <a:xfrm>
                <a:off x="7965481" y="3875116"/>
                <a:ext cx="2663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358CA51-6903-714A-9D57-1EA17521CADE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7664620" y="3875116"/>
              <a:ext cx="3008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B175CE6-5079-4C44-8B9C-16E06A4EA50C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>
              <a:off x="8098646" y="4008281"/>
              <a:ext cx="0" cy="5196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9295AA8-5237-4246-891F-7766C4144DD1}"/>
                </a:ext>
              </a:extLst>
            </p:cNvPr>
            <p:cNvCxnSpPr>
              <a:cxnSpLocks/>
              <a:endCxn id="41" idx="6"/>
            </p:cNvCxnSpPr>
            <p:nvPr/>
          </p:nvCxnSpPr>
          <p:spPr>
            <a:xfrm flipH="1">
              <a:off x="7007672" y="2944952"/>
              <a:ext cx="1090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F29989C-A087-FE45-8C9B-E3761A3B9DB5}"/>
                </a:ext>
              </a:extLst>
            </p:cNvPr>
            <p:cNvCxnSpPr>
              <a:stCxn id="41" idx="4"/>
            </p:cNvCxnSpPr>
            <p:nvPr/>
          </p:nvCxnSpPr>
          <p:spPr>
            <a:xfrm>
              <a:off x="6874507" y="3078117"/>
              <a:ext cx="0" cy="14148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2751B67-A43E-3349-A50B-EC6A9FFAA3F5}"/>
                </a:ext>
              </a:extLst>
            </p:cNvPr>
            <p:cNvCxnSpPr/>
            <p:nvPr/>
          </p:nvCxnSpPr>
          <p:spPr>
            <a:xfrm>
              <a:off x="6874507" y="3912405"/>
              <a:ext cx="4340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04">
              <a:extLst>
                <a:ext uri="{FF2B5EF4-FFF2-40B4-BE49-F238E27FC236}">
                  <a16:creationId xmlns:a16="http://schemas.microsoft.com/office/drawing/2014/main" id="{757C7798-CD9D-BC4A-9F76-97CDB32DB8D8}"/>
                </a:ext>
              </a:extLst>
            </p:cNvPr>
            <p:cNvCxnSpPr>
              <a:cxnSpLocks/>
            </p:cNvCxnSpPr>
            <p:nvPr/>
          </p:nvCxnSpPr>
          <p:spPr>
            <a:xfrm>
              <a:off x="7140836" y="2489797"/>
              <a:ext cx="0" cy="11074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DD4E40C-8F3D-7A42-B73C-D76F7F315A75}"/>
                </a:ext>
              </a:extLst>
            </p:cNvPr>
            <p:cNvCxnSpPr>
              <a:cxnSpLocks/>
            </p:cNvCxnSpPr>
            <p:nvPr/>
          </p:nvCxnSpPr>
          <p:spPr>
            <a:xfrm>
              <a:off x="7140836" y="3597242"/>
              <a:ext cx="1745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11">
              <a:extLst>
                <a:ext uri="{FF2B5EF4-FFF2-40B4-BE49-F238E27FC236}">
                  <a16:creationId xmlns:a16="http://schemas.microsoft.com/office/drawing/2014/main" id="{9E8957F2-DD5E-544F-B535-B3FF6933DD1B}"/>
                </a:ext>
              </a:extLst>
            </p:cNvPr>
            <p:cNvCxnSpPr>
              <a:cxnSpLocks/>
            </p:cNvCxnSpPr>
            <p:nvPr/>
          </p:nvCxnSpPr>
          <p:spPr>
            <a:xfrm>
              <a:off x="7664620" y="3597242"/>
              <a:ext cx="1445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B33C426-E363-7548-B4CC-769E6F762B13}"/>
                </a:ext>
              </a:extLst>
            </p:cNvPr>
            <p:cNvCxnSpPr/>
            <p:nvPr/>
          </p:nvCxnSpPr>
          <p:spPr>
            <a:xfrm>
              <a:off x="7809160" y="3597242"/>
              <a:ext cx="0" cy="930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120">
              <a:extLst>
                <a:ext uri="{FF2B5EF4-FFF2-40B4-BE49-F238E27FC236}">
                  <a16:creationId xmlns:a16="http://schemas.microsoft.com/office/drawing/2014/main" id="{9F15EB6C-723B-B54F-8539-E870440382FF}"/>
                </a:ext>
              </a:extLst>
            </p:cNvPr>
            <p:cNvCxnSpPr/>
            <p:nvPr/>
          </p:nvCxnSpPr>
          <p:spPr>
            <a:xfrm flipV="1">
              <a:off x="7742918" y="4188224"/>
              <a:ext cx="140657" cy="9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122">
              <a:extLst>
                <a:ext uri="{FF2B5EF4-FFF2-40B4-BE49-F238E27FC236}">
                  <a16:creationId xmlns:a16="http://schemas.microsoft.com/office/drawing/2014/main" id="{8E476095-81D0-314F-AA9E-32B665043F01}"/>
                </a:ext>
              </a:extLst>
            </p:cNvPr>
            <p:cNvCxnSpPr/>
            <p:nvPr/>
          </p:nvCxnSpPr>
          <p:spPr>
            <a:xfrm flipV="1">
              <a:off x="8037734" y="4188224"/>
              <a:ext cx="140657" cy="9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123">
              <a:extLst>
                <a:ext uri="{FF2B5EF4-FFF2-40B4-BE49-F238E27FC236}">
                  <a16:creationId xmlns:a16="http://schemas.microsoft.com/office/drawing/2014/main" id="{8AAF96C4-0C2B-D249-AC5D-F3305658D21A}"/>
                </a:ext>
              </a:extLst>
            </p:cNvPr>
            <p:cNvCxnSpPr/>
            <p:nvPr/>
          </p:nvCxnSpPr>
          <p:spPr>
            <a:xfrm flipV="1">
              <a:off x="8037734" y="1799062"/>
              <a:ext cx="140657" cy="9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124">
              <a:extLst>
                <a:ext uri="{FF2B5EF4-FFF2-40B4-BE49-F238E27FC236}">
                  <a16:creationId xmlns:a16="http://schemas.microsoft.com/office/drawing/2014/main" id="{2D604C3F-FED4-9B47-9B0F-D50577037C32}"/>
                </a:ext>
              </a:extLst>
            </p:cNvPr>
            <p:cNvCxnSpPr/>
            <p:nvPr/>
          </p:nvCxnSpPr>
          <p:spPr>
            <a:xfrm flipV="1">
              <a:off x="6937344" y="1797578"/>
              <a:ext cx="140657" cy="9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125">
              <a:extLst>
                <a:ext uri="{FF2B5EF4-FFF2-40B4-BE49-F238E27FC236}">
                  <a16:creationId xmlns:a16="http://schemas.microsoft.com/office/drawing/2014/main" id="{99E66F7B-BF9D-D54E-9580-0A0A152BA2A3}"/>
                </a:ext>
              </a:extLst>
            </p:cNvPr>
            <p:cNvCxnSpPr/>
            <p:nvPr/>
          </p:nvCxnSpPr>
          <p:spPr>
            <a:xfrm flipV="1">
              <a:off x="7070507" y="3257472"/>
              <a:ext cx="140657" cy="9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126">
              <a:extLst>
                <a:ext uri="{FF2B5EF4-FFF2-40B4-BE49-F238E27FC236}">
                  <a16:creationId xmlns:a16="http://schemas.microsoft.com/office/drawing/2014/main" id="{C3079CA8-7595-6040-9412-BD89868C3F8D}"/>
                </a:ext>
              </a:extLst>
            </p:cNvPr>
            <p:cNvCxnSpPr/>
            <p:nvPr/>
          </p:nvCxnSpPr>
          <p:spPr>
            <a:xfrm flipV="1">
              <a:off x="6798189" y="3459616"/>
              <a:ext cx="140657" cy="9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127">
              <a:extLst>
                <a:ext uri="{FF2B5EF4-FFF2-40B4-BE49-F238E27FC236}">
                  <a16:creationId xmlns:a16="http://schemas.microsoft.com/office/drawing/2014/main" id="{4AACA990-04E9-C14E-A88C-66C9B03B28D6}"/>
                </a:ext>
              </a:extLst>
            </p:cNvPr>
            <p:cNvCxnSpPr/>
            <p:nvPr/>
          </p:nvCxnSpPr>
          <p:spPr>
            <a:xfrm flipV="1">
              <a:off x="6796687" y="2572095"/>
              <a:ext cx="140657" cy="9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D167E8-1498-0443-87AB-493D6E300D0A}"/>
                </a:ext>
              </a:extLst>
            </p:cNvPr>
            <p:cNvSpPr txBox="1"/>
            <p:nvPr/>
          </p:nvSpPr>
          <p:spPr>
            <a:xfrm>
              <a:off x="7016357" y="1712701"/>
              <a:ext cx="40245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5-bit</a:t>
              </a:r>
              <a:endParaRPr lang="ko-KR" altLang="en-US" sz="16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C30FE8-973E-004A-B99D-6BE92005C64C}"/>
                </a:ext>
              </a:extLst>
            </p:cNvPr>
            <p:cNvSpPr txBox="1"/>
            <p:nvPr/>
          </p:nvSpPr>
          <p:spPr>
            <a:xfrm>
              <a:off x="8145763" y="1702886"/>
              <a:ext cx="40245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3-bit</a:t>
              </a:r>
              <a:endParaRPr lang="ko-KR" altLang="en-US" sz="16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2C4356-258E-6B42-92D5-57708EDE7AD7}"/>
                </a:ext>
              </a:extLst>
            </p:cNvPr>
            <p:cNvSpPr txBox="1"/>
            <p:nvPr/>
          </p:nvSpPr>
          <p:spPr>
            <a:xfrm>
              <a:off x="6501991" y="2545149"/>
              <a:ext cx="40245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3-bit</a:t>
              </a:r>
              <a:endParaRPr lang="ko-KR" altLang="en-US" sz="16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9F5B10-4C3B-BD4C-BCA8-1BA1E97CC41A}"/>
                </a:ext>
              </a:extLst>
            </p:cNvPr>
            <p:cNvSpPr txBox="1"/>
            <p:nvPr/>
          </p:nvSpPr>
          <p:spPr>
            <a:xfrm>
              <a:off x="6494748" y="3440743"/>
              <a:ext cx="40245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3-bit</a:t>
              </a:r>
              <a:endParaRPr lang="ko-KR" altLang="en-US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607F24-1011-A34C-AE26-A250B6C1CC45}"/>
                </a:ext>
              </a:extLst>
            </p:cNvPr>
            <p:cNvSpPr txBox="1"/>
            <p:nvPr/>
          </p:nvSpPr>
          <p:spPr>
            <a:xfrm>
              <a:off x="8145763" y="4088196"/>
              <a:ext cx="40245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3-bit</a:t>
              </a:r>
              <a:endParaRPr lang="ko-KR" altLang="en-US" sz="16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A0095D-F249-1C4D-AD36-CE25BF9D1885}"/>
                </a:ext>
              </a:extLst>
            </p:cNvPr>
            <p:cNvSpPr txBox="1"/>
            <p:nvPr/>
          </p:nvSpPr>
          <p:spPr>
            <a:xfrm>
              <a:off x="7149949" y="3154659"/>
              <a:ext cx="40245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2-bit</a:t>
              </a:r>
              <a:endParaRPr lang="ko-KR" altLang="en-US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A2B588-FD6F-E943-90D1-36448746B9B7}"/>
                </a:ext>
              </a:extLst>
            </p:cNvPr>
            <p:cNvSpPr txBox="1"/>
            <p:nvPr/>
          </p:nvSpPr>
          <p:spPr>
            <a:xfrm>
              <a:off x="7436437" y="4168091"/>
              <a:ext cx="40245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2-bit</a:t>
              </a:r>
              <a:endParaRPr lang="ko-KR" altLang="en-US" sz="16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7AF952B-4E0F-E84A-A139-DB04E3295584}"/>
              </a:ext>
            </a:extLst>
          </p:cNvPr>
          <p:cNvSpPr txBox="1"/>
          <p:nvPr/>
        </p:nvSpPr>
        <p:spPr>
          <a:xfrm>
            <a:off x="1988919" y="2549184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&lt;&lt;&lt;0</a:t>
            </a:r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6618FE-3A7C-D943-9EB9-BF67D67AB59C}"/>
              </a:ext>
            </a:extLst>
          </p:cNvPr>
          <p:cNvSpPr txBox="1"/>
          <p:nvPr/>
        </p:nvSpPr>
        <p:spPr>
          <a:xfrm>
            <a:off x="1988919" y="2788246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&lt;&lt;&lt;7</a:t>
            </a:r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5184F7-21A7-6D4C-9C3C-1DC4517BB8D9}"/>
              </a:ext>
            </a:extLst>
          </p:cNvPr>
          <p:cNvSpPr txBox="1"/>
          <p:nvPr/>
        </p:nvSpPr>
        <p:spPr>
          <a:xfrm>
            <a:off x="1988919" y="3048785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&lt;&lt;&lt;4</a:t>
            </a:r>
            <a:endParaRPr lang="ko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7C88F3-B21A-F644-B0FE-12F10BA6ABD7}"/>
              </a:ext>
            </a:extLst>
          </p:cNvPr>
          <p:cNvSpPr txBox="1"/>
          <p:nvPr/>
        </p:nvSpPr>
        <p:spPr>
          <a:xfrm>
            <a:off x="1988919" y="3287847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&lt;&lt;&lt;3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A59CCD-F075-174B-8099-42A611F23D85}"/>
              </a:ext>
            </a:extLst>
          </p:cNvPr>
          <p:cNvSpPr txBox="1"/>
          <p:nvPr/>
        </p:nvSpPr>
        <p:spPr>
          <a:xfrm>
            <a:off x="1991278" y="3517452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&lt;&lt;&lt;6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0220AF-78CE-D141-9E19-FBA3714A48E1}"/>
              </a:ext>
            </a:extLst>
          </p:cNvPr>
          <p:cNvSpPr txBox="1"/>
          <p:nvPr/>
        </p:nvSpPr>
        <p:spPr>
          <a:xfrm>
            <a:off x="1991278" y="3756514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&lt;&lt;&lt;5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C3D1E5-B3CB-C04F-AB02-FD9D46C49EE2}"/>
              </a:ext>
            </a:extLst>
          </p:cNvPr>
          <p:cNvSpPr txBox="1"/>
          <p:nvPr/>
        </p:nvSpPr>
        <p:spPr>
          <a:xfrm>
            <a:off x="1991277" y="4026293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&lt;&lt;&lt;1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2A5C9C-3BA6-3B4B-8FB4-3966AF203253}"/>
              </a:ext>
            </a:extLst>
          </p:cNvPr>
          <p:cNvSpPr txBox="1"/>
          <p:nvPr/>
        </p:nvSpPr>
        <p:spPr>
          <a:xfrm>
            <a:off x="1991277" y="4265355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&lt;&lt;&lt;2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DF175A-E1B0-354D-BB93-CB5FB876AAD2}"/>
              </a:ext>
            </a:extLst>
          </p:cNvPr>
          <p:cNvSpPr txBox="1"/>
          <p:nvPr/>
        </p:nvSpPr>
        <p:spPr>
          <a:xfrm>
            <a:off x="4362872" y="2564573"/>
            <a:ext cx="408651" cy="2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X[0]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956D6-7C63-5944-9596-8AA5C7AFC0D5}"/>
              </a:ext>
            </a:extLst>
          </p:cNvPr>
          <p:cNvSpPr txBox="1"/>
          <p:nvPr/>
        </p:nvSpPr>
        <p:spPr>
          <a:xfrm>
            <a:off x="4362871" y="2810794"/>
            <a:ext cx="56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X[1]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9A8CDE-2480-C840-A386-3B2566E71DDC}"/>
              </a:ext>
            </a:extLst>
          </p:cNvPr>
          <p:cNvSpPr txBox="1"/>
          <p:nvPr/>
        </p:nvSpPr>
        <p:spPr>
          <a:xfrm>
            <a:off x="4362874" y="3057015"/>
            <a:ext cx="408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X[2]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226911-BA3F-B149-9053-D3962991E92A}"/>
              </a:ext>
            </a:extLst>
          </p:cNvPr>
          <p:cNvSpPr txBox="1"/>
          <p:nvPr/>
        </p:nvSpPr>
        <p:spPr>
          <a:xfrm>
            <a:off x="4362873" y="3303236"/>
            <a:ext cx="408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X[3]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AE91F3-7828-664F-BD80-0C38CD547775}"/>
              </a:ext>
            </a:extLst>
          </p:cNvPr>
          <p:cNvSpPr txBox="1"/>
          <p:nvPr/>
        </p:nvSpPr>
        <p:spPr>
          <a:xfrm>
            <a:off x="4362874" y="3542081"/>
            <a:ext cx="408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X[4]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E0742C-B505-6F40-908B-FB7303E2785D}"/>
              </a:ext>
            </a:extLst>
          </p:cNvPr>
          <p:cNvSpPr txBox="1"/>
          <p:nvPr/>
        </p:nvSpPr>
        <p:spPr>
          <a:xfrm>
            <a:off x="4362872" y="3788302"/>
            <a:ext cx="408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X[5]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9C5F68-1363-1F48-9128-56CBFA86DBFD}"/>
              </a:ext>
            </a:extLst>
          </p:cNvPr>
          <p:cNvSpPr txBox="1"/>
          <p:nvPr/>
        </p:nvSpPr>
        <p:spPr>
          <a:xfrm>
            <a:off x="4362874" y="4034523"/>
            <a:ext cx="453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X[6]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2A7816-58B9-2849-ADA7-079FC6C06D70}"/>
              </a:ext>
            </a:extLst>
          </p:cNvPr>
          <p:cNvSpPr txBox="1"/>
          <p:nvPr/>
        </p:nvSpPr>
        <p:spPr>
          <a:xfrm>
            <a:off x="4362874" y="4280744"/>
            <a:ext cx="439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X[7]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8A8531-4CB5-0348-AAEB-8D68DD2722E7}"/>
              </a:ext>
            </a:extLst>
          </p:cNvPr>
          <p:cNvSpPr txBox="1"/>
          <p:nvPr/>
        </p:nvSpPr>
        <p:spPr>
          <a:xfrm>
            <a:off x="3016469" y="524466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R-layer</a:t>
            </a:r>
            <a:endParaRPr kumimoji="1" lang="ko-Kore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4BA276-1BA4-AA42-A50F-9601E067BB05}"/>
              </a:ext>
            </a:extLst>
          </p:cNvPr>
          <p:cNvSpPr txBox="1"/>
          <p:nvPr/>
        </p:nvSpPr>
        <p:spPr>
          <a:xfrm>
            <a:off x="8242179" y="523857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S-layer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1265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단일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PIPO</a:t>
            </a:r>
            <a:r>
              <a:rPr kumimoji="1" lang="ko-KR" altLang="en-US" dirty="0"/>
              <a:t>의 블록 길이는 </a:t>
            </a:r>
            <a:r>
              <a:rPr kumimoji="1" lang="en-US" altLang="ko-KR" dirty="0"/>
              <a:t>64-bit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8-bit</a:t>
            </a:r>
            <a:r>
              <a:rPr kumimoji="1" lang="ko-KR" altLang="en-US" dirty="0"/>
              <a:t> 단위로 연산을 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8</a:t>
            </a:r>
            <a:r>
              <a:rPr kumimoji="1" lang="ko-KR" altLang="en-US" dirty="0"/>
              <a:t>개의 레지스터에 나누어 저장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graphicFrame>
        <p:nvGraphicFramePr>
          <p:cNvPr id="4" name="표 116">
            <a:extLst>
              <a:ext uri="{FF2B5EF4-FFF2-40B4-BE49-F238E27FC236}">
                <a16:creationId xmlns:a16="http://schemas.microsoft.com/office/drawing/2014/main" id="{A8E614F6-67E9-9647-868B-7C2012494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71503"/>
              </p:ext>
            </p:extLst>
          </p:nvPr>
        </p:nvGraphicFramePr>
        <p:xfrm>
          <a:off x="6272570" y="2233428"/>
          <a:ext cx="21747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51">
                  <a:extLst>
                    <a:ext uri="{9D8B030D-6E8A-4147-A177-3AD203B41FA5}">
                      <a16:colId xmlns:a16="http://schemas.microsoft.com/office/drawing/2014/main" val="1424713861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2887368551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1294990500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897450772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1890112765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4287256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04646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9DA314-BA2B-094D-BBD4-180BB703A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289308"/>
              </p:ext>
            </p:extLst>
          </p:nvPr>
        </p:nvGraphicFramePr>
        <p:xfrm>
          <a:off x="9335694" y="2231816"/>
          <a:ext cx="21747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51">
                  <a:extLst>
                    <a:ext uri="{9D8B030D-6E8A-4147-A177-3AD203B41FA5}">
                      <a16:colId xmlns:a16="http://schemas.microsoft.com/office/drawing/2014/main" val="1424713861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2887368551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1294990500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897450772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1890112765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4287256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046463"/>
                  </a:ext>
                </a:extLst>
              </a:tr>
            </a:tbl>
          </a:graphicData>
        </a:graphic>
      </p:graphicFrame>
      <p:graphicFrame>
        <p:nvGraphicFramePr>
          <p:cNvPr id="6" name="표 118">
            <a:extLst>
              <a:ext uri="{FF2B5EF4-FFF2-40B4-BE49-F238E27FC236}">
                <a16:creationId xmlns:a16="http://schemas.microsoft.com/office/drawing/2014/main" id="{EDD537CB-2ACF-614E-ABF9-B28A361ED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72555"/>
              </p:ext>
            </p:extLst>
          </p:nvPr>
        </p:nvGraphicFramePr>
        <p:xfrm>
          <a:off x="7412589" y="3173247"/>
          <a:ext cx="2960360" cy="287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45">
                  <a:extLst>
                    <a:ext uri="{9D8B030D-6E8A-4147-A177-3AD203B41FA5}">
                      <a16:colId xmlns:a16="http://schemas.microsoft.com/office/drawing/2014/main" val="3300455513"/>
                    </a:ext>
                  </a:extLst>
                </a:gridCol>
                <a:gridCol w="370045">
                  <a:extLst>
                    <a:ext uri="{9D8B030D-6E8A-4147-A177-3AD203B41FA5}">
                      <a16:colId xmlns:a16="http://schemas.microsoft.com/office/drawing/2014/main" val="90408495"/>
                    </a:ext>
                  </a:extLst>
                </a:gridCol>
                <a:gridCol w="370045">
                  <a:extLst>
                    <a:ext uri="{9D8B030D-6E8A-4147-A177-3AD203B41FA5}">
                      <a16:colId xmlns:a16="http://schemas.microsoft.com/office/drawing/2014/main" val="3462381547"/>
                    </a:ext>
                  </a:extLst>
                </a:gridCol>
                <a:gridCol w="370045">
                  <a:extLst>
                    <a:ext uri="{9D8B030D-6E8A-4147-A177-3AD203B41FA5}">
                      <a16:colId xmlns:a16="http://schemas.microsoft.com/office/drawing/2014/main" val="303786752"/>
                    </a:ext>
                  </a:extLst>
                </a:gridCol>
                <a:gridCol w="370045">
                  <a:extLst>
                    <a:ext uri="{9D8B030D-6E8A-4147-A177-3AD203B41FA5}">
                      <a16:colId xmlns:a16="http://schemas.microsoft.com/office/drawing/2014/main" val="3284107533"/>
                    </a:ext>
                  </a:extLst>
                </a:gridCol>
                <a:gridCol w="370045">
                  <a:extLst>
                    <a:ext uri="{9D8B030D-6E8A-4147-A177-3AD203B41FA5}">
                      <a16:colId xmlns:a16="http://schemas.microsoft.com/office/drawing/2014/main" val="1342271554"/>
                    </a:ext>
                  </a:extLst>
                </a:gridCol>
                <a:gridCol w="370045">
                  <a:extLst>
                    <a:ext uri="{9D8B030D-6E8A-4147-A177-3AD203B41FA5}">
                      <a16:colId xmlns:a16="http://schemas.microsoft.com/office/drawing/2014/main" val="2556099235"/>
                    </a:ext>
                  </a:extLst>
                </a:gridCol>
                <a:gridCol w="370045">
                  <a:extLst>
                    <a:ext uri="{9D8B030D-6E8A-4147-A177-3AD203B41FA5}">
                      <a16:colId xmlns:a16="http://schemas.microsoft.com/office/drawing/2014/main" val="482853131"/>
                    </a:ext>
                  </a:extLst>
                </a:gridCol>
              </a:tblGrid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532271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232011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800594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621890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29776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48543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55141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755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9786F6-46C8-E346-920C-151A1CC84103}"/>
              </a:ext>
            </a:extLst>
          </p:cNvPr>
          <p:cNvSpPr txBox="1"/>
          <p:nvPr/>
        </p:nvSpPr>
        <p:spPr>
          <a:xfrm>
            <a:off x="8607593" y="2135298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. . .</a:t>
            </a:r>
            <a:endParaRPr lang="ko-KR" altLang="en-US" sz="2400" b="1" dirty="0"/>
          </a:p>
        </p:txBody>
      </p:sp>
      <p:cxnSp>
        <p:nvCxnSpPr>
          <p:cNvPr id="8" name="직선 연결선 126">
            <a:extLst>
              <a:ext uri="{FF2B5EF4-FFF2-40B4-BE49-F238E27FC236}">
                <a16:creationId xmlns:a16="http://schemas.microsoft.com/office/drawing/2014/main" id="{FA2B76B7-54EA-3142-A939-CAA78FA9DA4E}"/>
              </a:ext>
            </a:extLst>
          </p:cNvPr>
          <p:cNvCxnSpPr/>
          <p:nvPr/>
        </p:nvCxnSpPr>
        <p:spPr>
          <a:xfrm>
            <a:off x="6432338" y="1924697"/>
            <a:ext cx="0" cy="227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7">
            <a:extLst>
              <a:ext uri="{FF2B5EF4-FFF2-40B4-BE49-F238E27FC236}">
                <a16:creationId xmlns:a16="http://schemas.microsoft.com/office/drawing/2014/main" id="{08085EE3-8EAF-F64A-BA1A-2C9D90B2E9C3}"/>
              </a:ext>
            </a:extLst>
          </p:cNvPr>
          <p:cNvCxnSpPr>
            <a:cxnSpLocks/>
          </p:cNvCxnSpPr>
          <p:nvPr/>
        </p:nvCxnSpPr>
        <p:spPr>
          <a:xfrm>
            <a:off x="6432338" y="1924697"/>
            <a:ext cx="4918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30">
            <a:extLst>
              <a:ext uri="{FF2B5EF4-FFF2-40B4-BE49-F238E27FC236}">
                <a16:creationId xmlns:a16="http://schemas.microsoft.com/office/drawing/2014/main" id="{69BEEFE7-70CD-034F-A328-1A9E21C8D62E}"/>
              </a:ext>
            </a:extLst>
          </p:cNvPr>
          <p:cNvCxnSpPr/>
          <p:nvPr/>
        </p:nvCxnSpPr>
        <p:spPr>
          <a:xfrm>
            <a:off x="11350631" y="1924697"/>
            <a:ext cx="0" cy="227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31">
            <a:extLst>
              <a:ext uri="{FF2B5EF4-FFF2-40B4-BE49-F238E27FC236}">
                <a16:creationId xmlns:a16="http://schemas.microsoft.com/office/drawing/2014/main" id="{7C0A5AF5-E51B-5243-A2D5-4CE13C3D5395}"/>
              </a:ext>
            </a:extLst>
          </p:cNvPr>
          <p:cNvCxnSpPr/>
          <p:nvPr/>
        </p:nvCxnSpPr>
        <p:spPr>
          <a:xfrm>
            <a:off x="8891484" y="1697189"/>
            <a:ext cx="0" cy="227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61886B-4C8C-D845-8ED3-99EE31C69D7D}"/>
              </a:ext>
            </a:extLst>
          </p:cNvPr>
          <p:cNvSpPr txBox="1"/>
          <p:nvPr/>
        </p:nvSpPr>
        <p:spPr>
          <a:xfrm>
            <a:off x="8244512" y="1304213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64-bit Input</a:t>
            </a:r>
            <a:endParaRPr lang="ko-KR" altLang="en-US" dirty="0"/>
          </a:p>
        </p:txBody>
      </p:sp>
      <p:sp>
        <p:nvSpPr>
          <p:cNvPr id="13" name="화살표: 아래쪽 133">
            <a:extLst>
              <a:ext uri="{FF2B5EF4-FFF2-40B4-BE49-F238E27FC236}">
                <a16:creationId xmlns:a16="http://schemas.microsoft.com/office/drawing/2014/main" id="{EE54ACD3-7209-D74B-A50B-CA90F2B3AB3F}"/>
              </a:ext>
            </a:extLst>
          </p:cNvPr>
          <p:cNvSpPr/>
          <p:nvPr/>
        </p:nvSpPr>
        <p:spPr>
          <a:xfrm>
            <a:off x="8607593" y="2689660"/>
            <a:ext cx="517840" cy="39089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E49711-4D2F-2A41-A987-46EB7D9058A4}"/>
              </a:ext>
            </a:extLst>
          </p:cNvPr>
          <p:cNvSpPr txBox="1"/>
          <p:nvPr/>
        </p:nvSpPr>
        <p:spPr>
          <a:xfrm>
            <a:off x="10045196" y="259696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3     2    1     0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A96A2-0373-5E44-A3F0-A7E87476172E}"/>
              </a:ext>
            </a:extLst>
          </p:cNvPr>
          <p:cNvSpPr txBox="1"/>
          <p:nvPr/>
        </p:nvSpPr>
        <p:spPr>
          <a:xfrm>
            <a:off x="6251797" y="259696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63  62   61   60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0F78AA-5C0D-FA4D-8558-C5F5DA45ABE2}"/>
              </a:ext>
            </a:extLst>
          </p:cNvPr>
          <p:cNvSpPr txBox="1"/>
          <p:nvPr/>
        </p:nvSpPr>
        <p:spPr>
          <a:xfrm>
            <a:off x="6766579" y="318055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 ~ 0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A3306E-5A23-3B45-A39D-61BCE637DB56}"/>
              </a:ext>
            </a:extLst>
          </p:cNvPr>
          <p:cNvSpPr txBox="1"/>
          <p:nvPr/>
        </p:nvSpPr>
        <p:spPr>
          <a:xfrm>
            <a:off x="6649560" y="354258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 ~ 8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C6BBDD-B4FB-6442-BDAB-F40D346B4F3A}"/>
              </a:ext>
            </a:extLst>
          </p:cNvPr>
          <p:cNvSpPr txBox="1"/>
          <p:nvPr/>
        </p:nvSpPr>
        <p:spPr>
          <a:xfrm>
            <a:off x="6568353" y="390042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 ~ 16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F3AB6-E1F4-DC4C-89F8-7672C5E8C9F4}"/>
              </a:ext>
            </a:extLst>
          </p:cNvPr>
          <p:cNvSpPr txBox="1"/>
          <p:nvPr/>
        </p:nvSpPr>
        <p:spPr>
          <a:xfrm>
            <a:off x="6568353" y="463908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39 ~ 32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425DAE-67C0-FD4A-806D-20244C452AEA}"/>
              </a:ext>
            </a:extLst>
          </p:cNvPr>
          <p:cNvSpPr txBox="1"/>
          <p:nvPr/>
        </p:nvSpPr>
        <p:spPr>
          <a:xfrm>
            <a:off x="6568353" y="537812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55 ~ 48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5E43D6-2E3C-5B4E-B020-DA926788BD41}"/>
              </a:ext>
            </a:extLst>
          </p:cNvPr>
          <p:cNvSpPr txBox="1"/>
          <p:nvPr/>
        </p:nvSpPr>
        <p:spPr>
          <a:xfrm>
            <a:off x="6568353" y="573507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63 ~ 56 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C7A7C3-8DFE-AF4B-BA02-AE16140B9650}"/>
              </a:ext>
            </a:extLst>
          </p:cNvPr>
          <p:cNvSpPr txBox="1"/>
          <p:nvPr/>
        </p:nvSpPr>
        <p:spPr>
          <a:xfrm>
            <a:off x="6568352" y="49946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47 ~ 40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54E965-7212-8A42-92FC-445E15470962}"/>
              </a:ext>
            </a:extLst>
          </p:cNvPr>
          <p:cNvSpPr txBox="1"/>
          <p:nvPr/>
        </p:nvSpPr>
        <p:spPr>
          <a:xfrm>
            <a:off x="6568353" y="427393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31 ~ 24 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27C94F-EB41-414C-9F27-36142C9BA886}"/>
              </a:ext>
            </a:extLst>
          </p:cNvPr>
          <p:cNvSpPr txBox="1"/>
          <p:nvPr/>
        </p:nvSpPr>
        <p:spPr>
          <a:xfrm>
            <a:off x="10423047" y="317324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X[0]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3EF539-2643-C649-83E7-36EF5F34B20F}"/>
              </a:ext>
            </a:extLst>
          </p:cNvPr>
          <p:cNvSpPr txBox="1"/>
          <p:nvPr/>
        </p:nvSpPr>
        <p:spPr>
          <a:xfrm>
            <a:off x="10423047" y="352401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X[1]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804169-1960-304C-B291-65DAA3412E82}"/>
              </a:ext>
            </a:extLst>
          </p:cNvPr>
          <p:cNvSpPr txBox="1"/>
          <p:nvPr/>
        </p:nvSpPr>
        <p:spPr>
          <a:xfrm>
            <a:off x="10423047" y="389335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X[2]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E7E0C4-8AAB-5044-B9E5-B1CA2196EDD7}"/>
              </a:ext>
            </a:extLst>
          </p:cNvPr>
          <p:cNvSpPr txBox="1"/>
          <p:nvPr/>
        </p:nvSpPr>
        <p:spPr>
          <a:xfrm>
            <a:off x="10423047" y="426268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X[3]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BE7877-1F94-9A41-B4D5-43312BC3C93E}"/>
              </a:ext>
            </a:extLst>
          </p:cNvPr>
          <p:cNvSpPr txBox="1"/>
          <p:nvPr/>
        </p:nvSpPr>
        <p:spPr>
          <a:xfrm>
            <a:off x="10423047" y="462532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X[4]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BE5C4-019B-CE49-95EB-84336434C2EA}"/>
              </a:ext>
            </a:extLst>
          </p:cNvPr>
          <p:cNvSpPr txBox="1"/>
          <p:nvPr/>
        </p:nvSpPr>
        <p:spPr>
          <a:xfrm>
            <a:off x="10423047" y="498797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X[5]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B8D4C4-5509-F94E-A0F4-9386E95BC795}"/>
              </a:ext>
            </a:extLst>
          </p:cNvPr>
          <p:cNvSpPr txBox="1"/>
          <p:nvPr/>
        </p:nvSpPr>
        <p:spPr>
          <a:xfrm>
            <a:off x="10423047" y="536796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X[6]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C78505-98C7-D74F-AE00-1149BE8B93A8}"/>
              </a:ext>
            </a:extLst>
          </p:cNvPr>
          <p:cNvSpPr txBox="1"/>
          <p:nvPr/>
        </p:nvSpPr>
        <p:spPr>
          <a:xfrm>
            <a:off x="10423047" y="572999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X[7]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66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단일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6735871" cy="5057775"/>
          </a:xfrm>
        </p:spPr>
        <p:txBody>
          <a:bodyPr/>
          <a:lstStyle/>
          <a:p>
            <a:r>
              <a:rPr kumimoji="1" lang="ko-Kore-KR" altLang="en-US" dirty="0"/>
              <a:t>레지스터에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입력값</a:t>
            </a:r>
            <a:r>
              <a:rPr kumimoji="1" lang="ko-KR" altLang="en-US" dirty="0"/>
              <a:t> 저장 과정</a:t>
            </a:r>
            <a:endParaRPr kumimoji="1"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EC8B19A-77D6-984B-A824-A041A541B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60305"/>
              </p:ext>
            </p:extLst>
          </p:nvPr>
        </p:nvGraphicFramePr>
        <p:xfrm>
          <a:off x="7147034" y="2462212"/>
          <a:ext cx="328623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1697797363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13113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66958573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398971541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15726477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6814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15806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5889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9754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47449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450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41052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2386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E20A64A-0C25-6B45-AEF6-EB09F65C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574" y="2462212"/>
            <a:ext cx="3123900" cy="260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2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단일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D1CDCD-BFEE-3F4A-BD19-18C959AA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3" y="2304380"/>
            <a:ext cx="2578100" cy="37846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152526"/>
            <a:ext cx="5684837" cy="969238"/>
          </a:xfrm>
        </p:spPr>
        <p:txBody>
          <a:bodyPr/>
          <a:lstStyle/>
          <a:p>
            <a:r>
              <a:rPr kumimoji="1" lang="en-US" altLang="ko-Kore-KR" dirty="0" err="1"/>
              <a:t>Addroundkey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과정</a:t>
            </a: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8DA80B5A-4BDA-DF4F-8A87-59457A7D3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563"/>
              </p:ext>
            </p:extLst>
          </p:nvPr>
        </p:nvGraphicFramePr>
        <p:xfrm>
          <a:off x="3697243" y="2887986"/>
          <a:ext cx="328623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1697797363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13113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66958573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398971541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15726477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6814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15806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5889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9754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47449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450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41052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2386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BC24486-C99F-1D40-B620-41C03BCAF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64866"/>
              </p:ext>
            </p:extLst>
          </p:nvPr>
        </p:nvGraphicFramePr>
        <p:xfrm>
          <a:off x="7831278" y="2411028"/>
          <a:ext cx="32862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4070082524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5594738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34850031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4386980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81632729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522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2516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4405F84-F34E-BE41-9BA9-CB040709F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23491"/>
              </p:ext>
            </p:extLst>
          </p:nvPr>
        </p:nvGraphicFramePr>
        <p:xfrm>
          <a:off x="7831278" y="3309152"/>
          <a:ext cx="32862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4070082524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5594738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34850031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4386980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81632729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522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2516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E5A1383-BC26-B443-9172-05FC34AED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125839"/>
              </p:ext>
            </p:extLst>
          </p:nvPr>
        </p:nvGraphicFramePr>
        <p:xfrm>
          <a:off x="7831278" y="4207276"/>
          <a:ext cx="32862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4070082524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5594738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34850031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4386980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81632729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522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2516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42D2568-3FDA-E843-B5C6-6BE7CD364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176733"/>
              </p:ext>
            </p:extLst>
          </p:nvPr>
        </p:nvGraphicFramePr>
        <p:xfrm>
          <a:off x="7831278" y="5105400"/>
          <a:ext cx="32862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4070082524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5594738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34850031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4386980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81632729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522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2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77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단일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762163"/>
          </a:xfrm>
        </p:spPr>
        <p:txBody>
          <a:bodyPr/>
          <a:lstStyle/>
          <a:p>
            <a:r>
              <a:rPr kumimoji="1" lang="en-US" altLang="ko-Kore-KR" dirty="0"/>
              <a:t>Slayer </a:t>
            </a:r>
            <a:r>
              <a:rPr kumimoji="1" lang="ko-KR" altLang="en-US" dirty="0"/>
              <a:t>구현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5D73CB-2770-364C-9F26-2717B8062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24502"/>
              </p:ext>
            </p:extLst>
          </p:nvPr>
        </p:nvGraphicFramePr>
        <p:xfrm>
          <a:off x="7186168" y="2808087"/>
          <a:ext cx="328623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1697797363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13113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66958573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398971541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15726477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6814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15806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5889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9754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47449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450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41052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2386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AF98D5C-95D5-3749-AA63-FB5056AF4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12" y="2579487"/>
            <a:ext cx="3111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35558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yptoCraft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2109</Words>
  <Application>Microsoft Macintosh PowerPoint</Application>
  <PresentationFormat>와이드스크린</PresentationFormat>
  <Paragraphs>949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Malgun Gothic</vt:lpstr>
      <vt:lpstr>Malgun Gothic</vt:lpstr>
      <vt:lpstr>Arial</vt:lpstr>
      <vt:lpstr>Cambria Math</vt:lpstr>
      <vt:lpstr>제목 테마</vt:lpstr>
      <vt:lpstr>CryptoCraft 테마</vt:lpstr>
      <vt:lpstr>32-bit RISC-V상에서의 경량 블록암호 PIPO 최적 병렬 구현</vt:lpstr>
      <vt:lpstr>PowerPoint 프레젠테이션</vt:lpstr>
      <vt:lpstr>1. PIPO </vt:lpstr>
      <vt:lpstr>1. PIPO </vt:lpstr>
      <vt:lpstr>1. PIPO </vt:lpstr>
      <vt:lpstr>2. 단일 평문 구현</vt:lpstr>
      <vt:lpstr>2. 단일 평문 구현</vt:lpstr>
      <vt:lpstr>2. 단일 평문 구현</vt:lpstr>
      <vt:lpstr>2. 단일 평문 구현</vt:lpstr>
      <vt:lpstr>2. 단일 평문 구현</vt:lpstr>
      <vt:lpstr>3. 4평문 병렬 구현</vt:lpstr>
      <vt:lpstr>3. 4평문 병렬 구현</vt:lpstr>
      <vt:lpstr>3. 4평문 병렬 구현</vt:lpstr>
      <vt:lpstr>3. 4평문 병렬 구현</vt:lpstr>
      <vt:lpstr>3. 4평문 병렬 구현</vt:lpstr>
      <vt:lpstr>3. 4평문 병렬 구현</vt:lpstr>
      <vt:lpstr>4. 성능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PIPO 병렬 구현</dc:title>
  <dc:creator>HD</dc:creator>
  <cp:lastModifiedBy>엄시우</cp:lastModifiedBy>
  <cp:revision>11</cp:revision>
  <dcterms:created xsi:type="dcterms:W3CDTF">2019-03-05T04:29:07Z</dcterms:created>
  <dcterms:modified xsi:type="dcterms:W3CDTF">2021-10-24T04:39:51Z</dcterms:modified>
</cp:coreProperties>
</file>