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280" r:id="rId5"/>
    <p:sldId id="281" r:id="rId6"/>
    <p:sldId id="282" r:id="rId7"/>
    <p:sldId id="289" r:id="rId8"/>
    <p:sldId id="290" r:id="rId9"/>
    <p:sldId id="291" r:id="rId10"/>
    <p:sldId id="292" r:id="rId11"/>
    <p:sldId id="293" r:id="rId12"/>
    <p:sldId id="283" r:id="rId13"/>
    <p:sldId id="284" r:id="rId14"/>
    <p:sldId id="285" r:id="rId15"/>
    <p:sldId id="286" r:id="rId16"/>
    <p:sldId id="287" r:id="rId17"/>
    <p:sldId id="288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6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16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2021. 11. 16.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2021. 11. 16.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BM HANNA Air OTF" panose="020B0600000101010101" pitchFamily="34" charset="-127"/>
                <a:ea typeface="BM HANNA Air OTF" panose="020B0600000101010101" pitchFamily="34" charset="-127"/>
                <a:cs typeface="BM HANNA Air OTF" panose="020B0600000101010101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BM HANNA Air OTF" panose="020B0600000101010101" pitchFamily="34" charset="-127"/>
                <a:ea typeface="BM HANNA Air OTF" panose="020B0600000101010101" pitchFamily="34" charset="-127"/>
                <a:cs typeface="BM HANNA Air OTF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8" y="3799169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3" y="3281205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3" y="419704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3" y="5116227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7" y="3281206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7" y="419380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7" y="512280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0" name="모서리가 둥근 직사각형 19">
            <a:extLst>
              <a:ext uri="{FF2B5EF4-FFF2-40B4-BE49-F238E27FC236}">
                <a16:creationId xmlns:a16="http://schemas.microsoft.com/office/drawing/2014/main" id="{4506D72D-DA80-C64F-BAE7-6ED64BDC80BC}"/>
              </a:ext>
            </a:extLst>
          </p:cNvPr>
          <p:cNvSpPr/>
          <p:nvPr userDrawn="1"/>
        </p:nvSpPr>
        <p:spPr>
          <a:xfrm>
            <a:off x="1055593" y="2306612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319BAD2D-2999-AA4A-8564-99A34225C4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64557" y="230003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27ADC-CE39-1B48-995E-71567FDD4BDF}"/>
              </a:ext>
            </a:extLst>
          </p:cNvPr>
          <p:cNvSpPr txBox="1"/>
          <p:nvPr userDrawn="1"/>
        </p:nvSpPr>
        <p:spPr>
          <a:xfrm>
            <a:off x="5098247" y="1256280"/>
            <a:ext cx="15247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목</a:t>
            </a:r>
            <a:r>
              <a:rPr kumimoji="1" lang="ko-KR" altLang="en-US" sz="4400" dirty="0">
                <a:latin typeface="BM HANNA 11yrs old OTF" panose="020B0600000101010101" pitchFamily="34" charset="-127"/>
                <a:ea typeface="BM HANNA 11yrs old OTF" panose="020B0600000101010101" pitchFamily="34" charset="-127"/>
              </a:rPr>
              <a:t> 차 </a:t>
            </a:r>
            <a:endParaRPr kumimoji="1" lang="ko-Kore-KR" altLang="en-US" sz="4400" dirty="0">
              <a:latin typeface="BM HANNA 11yrs old OTF" panose="020B0600000101010101" pitchFamily="34" charset="-127"/>
              <a:ea typeface="BM HANNA 11yrs old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감 사 합 </a:t>
            </a:r>
            <a:r>
              <a:rPr lang="ko-KR" altLang="en-US" sz="8000" dirty="0" err="1">
                <a:latin typeface="BM HANNA Air OTF" panose="020B0600000101010101" pitchFamily="34" charset="-127"/>
                <a:ea typeface="BM HANNA Air OTF" panose="020B0600000101010101" pitchFamily="34" charset="-127"/>
              </a:rPr>
              <a:t>니</a:t>
            </a:r>
            <a:r>
              <a:rPr lang="ko-KR" altLang="en-US" sz="8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 다</a:t>
            </a:r>
            <a:r>
              <a:rPr lang="en-US" altLang="ko-KR" sz="80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.</a:t>
            </a:r>
            <a:endParaRPr lang="ko-KR" altLang="en-US" sz="80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M HANNA Air OTF" panose="020B0600000101010101" pitchFamily="34" charset="-127"/>
          <a:ea typeface="BM HANNA Air OTF" panose="020B0600000101010101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RISC-V </a:t>
            </a:r>
            <a:r>
              <a:rPr lang="ko-KR" altLang="en-US" dirty="0"/>
              <a:t>상에서의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" altLang="ko-KR" dirty="0"/>
              <a:t>Skinny Tweakable </a:t>
            </a:r>
            <a:r>
              <a:rPr lang="ko-KR" altLang="en-US" dirty="0" err="1"/>
              <a:t>블록암호</a:t>
            </a:r>
            <a:r>
              <a:rPr lang="ko-KR" altLang="en-US" dirty="0"/>
              <a:t>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엄시우</a:t>
            </a:r>
            <a:r>
              <a:rPr lang="en-US" altLang="ko-KR" dirty="0"/>
              <a:t>(</a:t>
            </a:r>
            <a:r>
              <a:rPr lang="ko-KR" altLang="en-US" dirty="0"/>
              <a:t>발표자</a:t>
            </a:r>
            <a:r>
              <a:rPr lang="en-US" altLang="ko-KR" dirty="0"/>
              <a:t>),</a:t>
            </a:r>
            <a:r>
              <a:rPr lang="ko-KR" altLang="en-US" dirty="0"/>
              <a:t> 김현준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심민주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송경주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관련 연구 </a:t>
            </a:r>
            <a:r>
              <a:rPr lang="en-US" altLang="ko-KR" dirty="0"/>
              <a:t>- Skinny </a:t>
            </a:r>
            <a:r>
              <a:rPr lang="ko-KR" altLang="en-US" dirty="0"/>
              <a:t>블록 암호 </a:t>
            </a:r>
            <a:r>
              <a:rPr lang="en-US" altLang="ko-KR" dirty="0" err="1"/>
              <a:t>ShiftRow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MixColumn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48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ShiftRow</a:t>
            </a:r>
            <a:r>
              <a:rPr lang="ko-KR" altLang="en-US" sz="2000" dirty="0"/>
              <a:t> 는 각 행의 </a:t>
            </a:r>
            <a:r>
              <a:rPr lang="en-US" altLang="ko-KR" sz="2000" dirty="0"/>
              <a:t>State</a:t>
            </a:r>
            <a:r>
              <a:rPr lang="ko-KR" altLang="en-US" sz="2000" dirty="0"/>
              <a:t>가 로테이션 연산을 진행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MixColumn</a:t>
            </a:r>
            <a:r>
              <a:rPr lang="ko-KR" altLang="en-US" sz="2000" dirty="0"/>
              <a:t> 은 </a:t>
            </a:r>
            <a:r>
              <a:rPr lang="en-US" altLang="ko-KR" sz="2000" dirty="0"/>
              <a:t>M</a:t>
            </a:r>
            <a:r>
              <a:rPr lang="ko-KR" altLang="en-US" sz="2000" dirty="0"/>
              <a:t> 행렬과 </a:t>
            </a:r>
            <a:r>
              <a:rPr lang="ko-KR" altLang="en-US" sz="2000" dirty="0" err="1"/>
              <a:t>행렬곱을</a:t>
            </a:r>
            <a:r>
              <a:rPr lang="ko-KR" altLang="en-US" sz="2000" dirty="0"/>
              <a:t> 통하여 각 열의 </a:t>
            </a:r>
            <a:r>
              <a:rPr lang="en-US" altLang="ko-KR" sz="2000" dirty="0"/>
              <a:t>State</a:t>
            </a:r>
            <a:r>
              <a:rPr lang="ko-KR" altLang="en-US" sz="2000" dirty="0"/>
              <a:t>의 연산을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69F2CC-4F77-614A-8C2C-214A1F59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299" y="1816725"/>
            <a:ext cx="4968240" cy="1593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A2CC8E-0CF4-A440-BD90-E3D4DCF09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298" y="4622915"/>
            <a:ext cx="3360241" cy="14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1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관련 연구 </a:t>
            </a:r>
            <a:r>
              <a:rPr lang="en-US" altLang="ko-KR" dirty="0">
                <a:latin typeface="+mj-ea"/>
                <a:ea typeface="+mj-ea"/>
              </a:rPr>
              <a:t>–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/>
              <a:t>RISC-V </a:t>
            </a:r>
            <a:r>
              <a:rPr lang="ko-KR" altLang="en-US" dirty="0"/>
              <a:t>프로세서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RV32I</a:t>
            </a:r>
            <a:r>
              <a:rPr lang="ko-KR" altLang="en-US" sz="2000" dirty="0"/>
              <a:t>는 </a:t>
            </a:r>
            <a:r>
              <a:rPr lang="en-US" altLang="ko-KR" sz="2000" dirty="0"/>
              <a:t>32</a:t>
            </a:r>
            <a:r>
              <a:rPr lang="ko-KR" altLang="en-US" sz="2000" dirty="0"/>
              <a:t>개의 </a:t>
            </a:r>
            <a:r>
              <a:rPr lang="en-US" altLang="ko-KR" sz="2000" dirty="0"/>
              <a:t>32-bit</a:t>
            </a:r>
            <a:r>
              <a:rPr lang="ko-KR" altLang="en-US" sz="2000" dirty="0"/>
              <a:t> 레지스터를 제공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녹색으로 채워진 레지스터는 특수 목적을 가진 레지스터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회색으로 채워진 레지스터</a:t>
            </a:r>
            <a:r>
              <a:rPr lang="en-US" altLang="ko-KR" sz="2000" dirty="0"/>
              <a:t>(SP</a:t>
            </a:r>
            <a:r>
              <a:rPr lang="ko-KR" altLang="en-US" sz="2000" dirty="0"/>
              <a:t> 레지스터 포함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en-US" altLang="ko-KR" sz="2000" dirty="0"/>
              <a:t>Calle saved</a:t>
            </a:r>
            <a:r>
              <a:rPr lang="ko-KR" altLang="en-US" sz="2000" dirty="0"/>
              <a:t> 레지스터로 사용 전의 값을 보존해야 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420F8B-7C52-F74D-909F-B90691B90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94" y="4228782"/>
            <a:ext cx="8592012" cy="193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6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제안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본 논문에서는 </a:t>
            </a:r>
            <a:r>
              <a:rPr lang="en-US" altLang="ko-KR" sz="2000" dirty="0"/>
              <a:t>32-bit</a:t>
            </a:r>
            <a:r>
              <a:rPr lang="ko-KR" altLang="en-US" sz="2000" dirty="0"/>
              <a:t> </a:t>
            </a:r>
            <a:r>
              <a:rPr lang="en-US" altLang="ko-KR" sz="2000" dirty="0"/>
              <a:t>RISC-V </a:t>
            </a:r>
            <a:r>
              <a:rPr lang="ko-KR" altLang="en-US" sz="2000" dirty="0"/>
              <a:t>상에서 최적화를 진행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기존의 </a:t>
            </a:r>
            <a:r>
              <a:rPr lang="en-US" altLang="ko-KR" sz="2000" dirty="0"/>
              <a:t>Skinny </a:t>
            </a:r>
            <a:r>
              <a:rPr lang="ko-KR" altLang="en-US" sz="2000" dirty="0"/>
              <a:t>알고리즘은 암호화 과정에서 키 확장을 포함하여</a:t>
            </a:r>
            <a:r>
              <a:rPr lang="en-US" altLang="ko-KR" sz="2000" dirty="0"/>
              <a:t>,</a:t>
            </a:r>
            <a:r>
              <a:rPr lang="ko-KR" altLang="en-US" sz="2000" dirty="0"/>
              <a:t> 라운드를 진행할 때 </a:t>
            </a:r>
            <a:r>
              <a:rPr lang="en-US" altLang="ko-KR" sz="2000" dirty="0" err="1"/>
              <a:t>Tweakey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확장함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본 논문에서는 최적화를 위하여 키 확장을 포함하는 구현과 키 확장을 포함하지 않는 구현을 나누어 진행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키 확장을 포함하지 않는 구현의 경우 키 확장 과정을 사전 연산을 통하여 </a:t>
            </a:r>
            <a:r>
              <a:rPr lang="en-US" altLang="ko-KR" sz="1600" dirty="0" err="1"/>
              <a:t>Tweakey</a:t>
            </a:r>
            <a:r>
              <a:rPr lang="ko-KR" altLang="en-US" sz="1600" dirty="0"/>
              <a:t>의 확장을 생략한 구현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3322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제안 기법 </a:t>
            </a:r>
            <a:r>
              <a:rPr lang="en-US" altLang="ko-KR" dirty="0"/>
              <a:t>-</a:t>
            </a:r>
            <a:r>
              <a:rPr lang="ko-KR" altLang="en-US" dirty="0"/>
              <a:t> 키 확장 포함 최적화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LFSR</a:t>
            </a:r>
            <a:r>
              <a:rPr lang="ko-KR" altLang="en-US" sz="2000" b="1" dirty="0"/>
              <a:t>의 최적화 구현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2D568E-930D-0B49-9CE0-1AA39BDBB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51802"/>
              </p:ext>
            </p:extLst>
          </p:nvPr>
        </p:nvGraphicFramePr>
        <p:xfrm>
          <a:off x="1849820" y="2223741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D6543464-BE42-A143-9C10-5F131A52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72012"/>
              </p:ext>
            </p:extLst>
          </p:nvPr>
        </p:nvGraphicFramePr>
        <p:xfrm>
          <a:off x="1849821" y="6143998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411FBD-B9DC-D54E-A9E6-67591A9E6465}"/>
              </a:ext>
            </a:extLst>
          </p:cNvPr>
          <p:cNvSpPr txBox="1"/>
          <p:nvPr/>
        </p:nvSpPr>
        <p:spPr>
          <a:xfrm>
            <a:off x="2793999" y="187811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S[0]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9D20B-01D3-7543-BDC7-9FFC5CCA5EC7}"/>
              </a:ext>
            </a:extLst>
          </p:cNvPr>
          <p:cNvSpPr txBox="1"/>
          <p:nvPr/>
        </p:nvSpPr>
        <p:spPr>
          <a:xfrm>
            <a:off x="5195612" y="187811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S[1]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AB1CE-3B94-8A4C-9F1D-76E017B9C0D5}"/>
              </a:ext>
            </a:extLst>
          </p:cNvPr>
          <p:cNvSpPr txBox="1"/>
          <p:nvPr/>
        </p:nvSpPr>
        <p:spPr>
          <a:xfrm>
            <a:off x="7670798" y="187811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S[2]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A7D45-0E7F-C44C-8B4B-0AC76A879230}"/>
              </a:ext>
            </a:extLst>
          </p:cNvPr>
          <p:cNvSpPr txBox="1"/>
          <p:nvPr/>
        </p:nvSpPr>
        <p:spPr>
          <a:xfrm>
            <a:off x="10040882" y="187986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S[3]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254C1-45ED-C34B-B4B4-47C53E98EAF6}"/>
              </a:ext>
            </a:extLst>
          </p:cNvPr>
          <p:cNvSpPr txBox="1"/>
          <p:nvPr/>
        </p:nvSpPr>
        <p:spPr>
          <a:xfrm>
            <a:off x="1301530" y="3135572"/>
            <a:ext cx="52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&lt;&lt;1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6779E-70B1-184C-8B8F-C9CBEA26710F}"/>
              </a:ext>
            </a:extLst>
          </p:cNvPr>
          <p:cNvSpPr txBox="1"/>
          <p:nvPr/>
        </p:nvSpPr>
        <p:spPr>
          <a:xfrm>
            <a:off x="0" y="3737232"/>
            <a:ext cx="1829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AND 0xFEFEFEFE</a:t>
            </a:r>
            <a:endParaRPr kumimoji="1" lang="ko-Kore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62AD1A-75E5-1048-BAA9-E506BE3254AC}"/>
              </a:ext>
            </a:extLst>
          </p:cNvPr>
          <p:cNvSpPr txBox="1"/>
          <p:nvPr/>
        </p:nvSpPr>
        <p:spPr>
          <a:xfrm>
            <a:off x="1301529" y="4628999"/>
            <a:ext cx="527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&gt;&gt;7</a:t>
            </a:r>
            <a:endParaRPr kumimoji="1" lang="ko-Kore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B05C3-843C-3849-8066-0C1FC1D6755A}"/>
              </a:ext>
            </a:extLst>
          </p:cNvPr>
          <p:cNvSpPr txBox="1"/>
          <p:nvPr/>
        </p:nvSpPr>
        <p:spPr>
          <a:xfrm>
            <a:off x="20798" y="6143998"/>
            <a:ext cx="1808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Left Rotation 7</a:t>
            </a:r>
            <a:endParaRPr kumimoji="1" lang="ko-Kore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078980CC-DCCD-454C-AD98-0FC5F46FC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31555"/>
              </p:ext>
            </p:extLst>
          </p:nvPr>
        </p:nvGraphicFramePr>
        <p:xfrm>
          <a:off x="1849820" y="3735724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1191E96-5E86-9C41-9456-1AFA0440B02E}"/>
              </a:ext>
            </a:extLst>
          </p:cNvPr>
          <p:cNvSpPr txBox="1"/>
          <p:nvPr/>
        </p:nvSpPr>
        <p:spPr>
          <a:xfrm>
            <a:off x="20798" y="5224342"/>
            <a:ext cx="1829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16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AND 0x01010101</a:t>
            </a:r>
            <a:endParaRPr kumimoji="1" lang="ko-Kore-KR" altLang="en-US" sz="1600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graphicFrame>
        <p:nvGraphicFramePr>
          <p:cNvPr id="18" name="표 3">
            <a:extLst>
              <a:ext uri="{FF2B5EF4-FFF2-40B4-BE49-F238E27FC236}">
                <a16:creationId xmlns:a16="http://schemas.microsoft.com/office/drawing/2014/main" id="{F687E1E6-7F82-AC4D-882D-6BF23D55F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329828"/>
              </p:ext>
            </p:extLst>
          </p:nvPr>
        </p:nvGraphicFramePr>
        <p:xfrm>
          <a:off x="1849820" y="5223588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3DE22F0-2855-C34B-BBF6-07A589D2E4BD}"/>
              </a:ext>
            </a:extLst>
          </p:cNvPr>
          <p:cNvCxnSpPr>
            <a:cxnSpLocks/>
          </p:cNvCxnSpPr>
          <p:nvPr/>
        </p:nvCxnSpPr>
        <p:spPr>
          <a:xfrm>
            <a:off x="6672316" y="2744295"/>
            <a:ext cx="0" cy="2522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79B0C4-0423-1348-8C65-450671EA9058}"/>
              </a:ext>
            </a:extLst>
          </p:cNvPr>
          <p:cNvSpPr txBox="1"/>
          <p:nvPr/>
        </p:nvSpPr>
        <p:spPr>
          <a:xfrm>
            <a:off x="6384416" y="418311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XOR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6526B9-1CC0-7647-A165-3CF05E15CD9C}"/>
              </a:ext>
            </a:extLst>
          </p:cNvPr>
          <p:cNvSpPr txBox="1"/>
          <p:nvPr/>
        </p:nvSpPr>
        <p:spPr>
          <a:xfrm>
            <a:off x="6364538" y="5769671"/>
            <a:ext cx="615553" cy="2718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ko-Kore-KR" sz="2800" dirty="0"/>
              <a:t>=</a:t>
            </a:r>
            <a:endParaRPr kumimoji="1" lang="ko-Kore-KR" altLang="en-US" sz="28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8827BE-16DD-F240-95CD-3A3AF3C4D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436" y="1043886"/>
            <a:ext cx="7154523" cy="630285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B16AA94-4223-634E-AE58-C53B255BE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13432"/>
              </p:ext>
            </p:extLst>
          </p:nvPr>
        </p:nvGraphicFramePr>
        <p:xfrm>
          <a:off x="1849820" y="3133243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47512EE-D00C-C34A-AC7C-B03244138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53419"/>
              </p:ext>
            </p:extLst>
          </p:nvPr>
        </p:nvGraphicFramePr>
        <p:xfrm>
          <a:off x="1849820" y="4628998"/>
          <a:ext cx="96449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06">
                  <a:extLst>
                    <a:ext uri="{9D8B030D-6E8A-4147-A177-3AD203B41FA5}">
                      <a16:colId xmlns:a16="http://schemas.microsoft.com/office/drawing/2014/main" val="220879764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5655068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46196906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84849474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16236460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06669107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66952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2822446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471291505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508907982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4624332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82785432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05007486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979239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407619068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4825727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68402356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24887766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5347793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316766628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7880483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2651411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76325667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8499582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799482604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685102920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275217896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68834423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700897837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009891879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1262199851"/>
                    </a:ext>
                  </a:extLst>
                </a:gridCol>
                <a:gridCol w="301406">
                  <a:extLst>
                    <a:ext uri="{9D8B030D-6E8A-4147-A177-3AD203B41FA5}">
                      <a16:colId xmlns:a16="http://schemas.microsoft.com/office/drawing/2014/main" val="396029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739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588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8">
            <a:extLst>
              <a:ext uri="{FF2B5EF4-FFF2-40B4-BE49-F238E27FC236}">
                <a16:creationId xmlns:a16="http://schemas.microsoft.com/office/drawing/2014/main" id="{03441F02-5F2F-3E48-ABB6-D1E822D09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098704"/>
              </p:ext>
            </p:extLst>
          </p:nvPr>
        </p:nvGraphicFramePr>
        <p:xfrm>
          <a:off x="3794939" y="4058203"/>
          <a:ext cx="2066176" cy="199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44">
                  <a:extLst>
                    <a:ext uri="{9D8B030D-6E8A-4147-A177-3AD203B41FA5}">
                      <a16:colId xmlns:a16="http://schemas.microsoft.com/office/drawing/2014/main" val="3932851199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1102106117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958711386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2011503280"/>
                    </a:ext>
                  </a:extLst>
                </a:gridCol>
              </a:tblGrid>
              <a:tr h="499649"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107238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713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804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22180"/>
                  </a:ext>
                </a:extLst>
              </a:tr>
            </a:tbl>
          </a:graphicData>
        </a:graphic>
      </p:graphicFrame>
      <p:graphicFrame>
        <p:nvGraphicFramePr>
          <p:cNvPr id="12" name="표 8">
            <a:extLst>
              <a:ext uri="{FF2B5EF4-FFF2-40B4-BE49-F238E27FC236}">
                <a16:creationId xmlns:a16="http://schemas.microsoft.com/office/drawing/2014/main" id="{EDDBA9D1-3B09-5248-B383-3AC58B7B9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1451"/>
              </p:ext>
            </p:extLst>
          </p:nvPr>
        </p:nvGraphicFramePr>
        <p:xfrm>
          <a:off x="3661594" y="4185910"/>
          <a:ext cx="2066176" cy="199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44">
                  <a:extLst>
                    <a:ext uri="{9D8B030D-6E8A-4147-A177-3AD203B41FA5}">
                      <a16:colId xmlns:a16="http://schemas.microsoft.com/office/drawing/2014/main" val="3932851199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1102106117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958711386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2011503280"/>
                    </a:ext>
                  </a:extLst>
                </a:gridCol>
              </a:tblGrid>
              <a:tr h="499649"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107238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713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804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22180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키 확장 과정을 암호화 과정에서 생략하고 사전 연산으로 키 확장을 진행하고 키를 불러와서 </a:t>
            </a:r>
            <a:r>
              <a:rPr lang="en-US" altLang="ko-KR" sz="2000" dirty="0" err="1"/>
              <a:t>AddKey</a:t>
            </a:r>
            <a:r>
              <a:rPr lang="ko-KR" altLang="en-US" sz="2000" dirty="0"/>
              <a:t>의 일부분만 진행하는 기법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AddConstant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포함하여 암호화 과정에서 </a:t>
            </a:r>
            <a:r>
              <a:rPr lang="en-US" altLang="ko-KR" sz="2000" dirty="0" err="1"/>
              <a:t>AddConstant</a:t>
            </a:r>
            <a:r>
              <a:rPr lang="en-US" altLang="ko-KR" sz="2000" dirty="0"/>
              <a:t> </a:t>
            </a:r>
            <a:r>
              <a:rPr lang="ko-KR" altLang="en-US" sz="2000" dirty="0"/>
              <a:t>과정 또한 생략 가능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Tweakey</a:t>
            </a:r>
            <a:r>
              <a:rPr lang="ko-KR" altLang="en-US" sz="2000" dirty="0"/>
              <a:t>의 길이에 따라 </a:t>
            </a:r>
            <a:r>
              <a:rPr lang="en-US" altLang="ko-KR" sz="2000" dirty="0"/>
              <a:t>TK2, TK3 </a:t>
            </a:r>
            <a:r>
              <a:rPr lang="ko-KR" altLang="en-US" sz="2000" dirty="0"/>
              <a:t>또한 연산에 </a:t>
            </a:r>
            <a:r>
              <a:rPr lang="ko-KR" altLang="en-US" sz="2000" dirty="0" err="1"/>
              <a:t>포함시켜야함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1</a:t>
            </a:r>
            <a:r>
              <a:rPr lang="ko-KR" altLang="en-US" sz="2000" dirty="0"/>
              <a:t>행과 </a:t>
            </a:r>
            <a:r>
              <a:rPr lang="en-US" altLang="ko-KR" sz="2000" dirty="0"/>
              <a:t>2</a:t>
            </a:r>
            <a:r>
              <a:rPr lang="ko-KR" altLang="en-US" sz="2000" dirty="0"/>
              <a:t>행만 연산에 필요하므로 한 라운드에 필요한 라운드 </a:t>
            </a:r>
            <a:r>
              <a:rPr lang="en-US" altLang="ko-KR" sz="2000" dirty="0" err="1"/>
              <a:t>Tweakey</a:t>
            </a:r>
            <a:r>
              <a:rPr lang="en-US" altLang="ko-KR" sz="2000" dirty="0"/>
              <a:t> </a:t>
            </a:r>
            <a:r>
              <a:rPr lang="ko-KR" altLang="en-US" sz="2000" dirty="0"/>
              <a:t>값은 블록 길이에 따라 </a:t>
            </a:r>
            <a:r>
              <a:rPr lang="en-US" altLang="ko-KR" sz="2000" dirty="0"/>
              <a:t>32-bit / 64-bit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제안 기법 </a:t>
            </a:r>
            <a:r>
              <a:rPr lang="en-US" altLang="ko-KR" dirty="0"/>
              <a:t>-</a:t>
            </a:r>
            <a:r>
              <a:rPr lang="ko-KR" altLang="en-US" dirty="0"/>
              <a:t> 키 확장 사전 연산 최적화 구현</a:t>
            </a: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0F6C7AD7-EE03-1D43-9C80-51240E456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749558"/>
              </p:ext>
            </p:extLst>
          </p:nvPr>
        </p:nvGraphicFramePr>
        <p:xfrm>
          <a:off x="651624" y="4313617"/>
          <a:ext cx="2066176" cy="199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44">
                  <a:extLst>
                    <a:ext uri="{9D8B030D-6E8A-4147-A177-3AD203B41FA5}">
                      <a16:colId xmlns:a16="http://schemas.microsoft.com/office/drawing/2014/main" val="3932851199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1102106117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958711386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2011503280"/>
                    </a:ext>
                  </a:extLst>
                </a:gridCol>
              </a:tblGrid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C0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07238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C1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9713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C2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804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922180"/>
                  </a:ext>
                </a:extLst>
              </a:tr>
            </a:tbl>
          </a:graphicData>
        </a:graphic>
      </p:graphicFrame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3A260AEB-1566-6642-83EA-2013C8A4F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38918"/>
              </p:ext>
            </p:extLst>
          </p:nvPr>
        </p:nvGraphicFramePr>
        <p:xfrm>
          <a:off x="9380450" y="4313617"/>
          <a:ext cx="2066176" cy="199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44">
                  <a:extLst>
                    <a:ext uri="{9D8B030D-6E8A-4147-A177-3AD203B41FA5}">
                      <a16:colId xmlns:a16="http://schemas.microsoft.com/office/drawing/2014/main" val="3932851199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1102106117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958711386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2011503280"/>
                    </a:ext>
                  </a:extLst>
                </a:gridCol>
              </a:tblGrid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107238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S6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S7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713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S8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S9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804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922180"/>
                  </a:ext>
                </a:extLst>
              </a:tr>
            </a:tbl>
          </a:graphicData>
        </a:graphic>
      </p:graphicFrame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E57B603A-CD97-474B-A255-E30D284E8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97097"/>
              </p:ext>
            </p:extLst>
          </p:nvPr>
        </p:nvGraphicFramePr>
        <p:xfrm>
          <a:off x="3509212" y="4313617"/>
          <a:ext cx="2066176" cy="199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44">
                  <a:extLst>
                    <a:ext uri="{9D8B030D-6E8A-4147-A177-3AD203B41FA5}">
                      <a16:colId xmlns:a16="http://schemas.microsoft.com/office/drawing/2014/main" val="3932851199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1102106117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958711386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2011503280"/>
                    </a:ext>
                  </a:extLst>
                </a:gridCol>
              </a:tblGrid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107238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TK6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TK7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713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TK8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TK9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TK10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TK11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7804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TK12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TK13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TK14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TK15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221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D8E7DC-473D-EB45-BACB-B76BB42DA453}"/>
                  </a:ext>
                </a:extLst>
              </p:cNvPr>
              <p:cNvSpPr txBox="1"/>
              <p:nvPr/>
            </p:nvSpPr>
            <p:spPr>
              <a:xfrm>
                <a:off x="2874498" y="5128249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D8E7DC-473D-EB45-BACB-B76BB42DA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498" y="5128249"/>
                <a:ext cx="478015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A41ACD9-4E51-0548-AB1A-1BAA2B0AD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23920"/>
              </p:ext>
            </p:extLst>
          </p:nvPr>
        </p:nvGraphicFramePr>
        <p:xfrm>
          <a:off x="6823364" y="4813266"/>
          <a:ext cx="2066176" cy="99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44">
                  <a:extLst>
                    <a:ext uri="{9D8B030D-6E8A-4147-A177-3AD203B41FA5}">
                      <a16:colId xmlns:a16="http://schemas.microsoft.com/office/drawing/2014/main" val="3359850802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3177416910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678502296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3795918761"/>
                    </a:ext>
                  </a:extLst>
                </a:gridCol>
              </a:tblGrid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5906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TK6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TK7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1150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F4E051-56C2-0E40-B5B0-9BA3B12C4F3E}"/>
                  </a:ext>
                </a:extLst>
              </p:cNvPr>
              <p:cNvSpPr txBox="1"/>
              <p:nvPr/>
            </p:nvSpPr>
            <p:spPr>
              <a:xfrm>
                <a:off x="8902435" y="5128249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F4E051-56C2-0E40-B5B0-9BA3B12C4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2435" y="5128249"/>
                <a:ext cx="478015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39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성능 평가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3926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아래 표는 측정된 성능 결과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Encryption(TK)</a:t>
            </a:r>
            <a:r>
              <a:rPr lang="ko-KR" altLang="en-US" sz="1600" dirty="0"/>
              <a:t>는 키 확장을 포함한 암호화 과정의 성능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Pre Compute</a:t>
            </a:r>
            <a:r>
              <a:rPr lang="ko-KR" altLang="en-US" sz="1600" dirty="0"/>
              <a:t>는 키 확장 과정의 사전 연산에 필요한 </a:t>
            </a:r>
            <a:r>
              <a:rPr lang="en-US" altLang="ko-KR" sz="1600" dirty="0"/>
              <a:t>Cycle.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Encryption</a:t>
            </a:r>
            <a:r>
              <a:rPr lang="ko-KR" altLang="en-US" sz="1600" dirty="0"/>
              <a:t>은 키 확장이 생략된 암호화 과정의 성능 결과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결과적으로 </a:t>
            </a:r>
            <a:r>
              <a:rPr lang="en-US" altLang="ko-KR" sz="2000" dirty="0"/>
              <a:t>Encryption(TK)</a:t>
            </a:r>
            <a:r>
              <a:rPr lang="ko-KR" altLang="en-US" sz="2000" dirty="0"/>
              <a:t>와 </a:t>
            </a:r>
            <a:r>
              <a:rPr lang="en-US" altLang="ko-KR" sz="2000" dirty="0"/>
              <a:t>Encryption</a:t>
            </a:r>
            <a:r>
              <a:rPr lang="ko-KR" altLang="en-US" sz="2000" dirty="0"/>
              <a:t>을 비교하였을 때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블록길이</a:t>
            </a:r>
            <a:r>
              <a:rPr lang="ko-KR" altLang="en-US" sz="2000" dirty="0"/>
              <a:t> </a:t>
            </a:r>
            <a:r>
              <a:rPr lang="en-US" altLang="ko-KR" sz="2000" dirty="0"/>
              <a:t>128-bit </a:t>
            </a:r>
            <a:r>
              <a:rPr lang="ko-KR" altLang="en-US" sz="2000" dirty="0"/>
              <a:t>기준으로 </a:t>
            </a:r>
            <a:r>
              <a:rPr lang="en-US" altLang="ko-KR" sz="2000" dirty="0"/>
              <a:t>181%,</a:t>
            </a:r>
            <a:r>
              <a:rPr lang="ko-KR" altLang="en-US" sz="2000" dirty="0"/>
              <a:t> </a:t>
            </a:r>
            <a:r>
              <a:rPr lang="en-US" altLang="ko-KR" sz="2000" dirty="0"/>
              <a:t>217%,</a:t>
            </a:r>
            <a:r>
              <a:rPr lang="ko-KR" altLang="en-US" sz="2000" dirty="0"/>
              <a:t> </a:t>
            </a:r>
            <a:r>
              <a:rPr lang="en-US" altLang="ko-KR" sz="2000" dirty="0"/>
              <a:t>252%</a:t>
            </a:r>
            <a:r>
              <a:rPr lang="ko-KR" altLang="en-US" sz="2000" dirty="0"/>
              <a:t>의 성능 향상을 확인 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9CC1D8-9C8F-5242-BF93-3023C9F3D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500" y="4419600"/>
            <a:ext cx="5207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18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결론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본 논문에서는 </a:t>
            </a:r>
            <a:r>
              <a:rPr lang="en-US" altLang="ko-KR" sz="2000" dirty="0"/>
              <a:t>Skinny Tweakable </a:t>
            </a:r>
            <a:r>
              <a:rPr lang="ko-KR" altLang="en-US" sz="2000" dirty="0"/>
              <a:t>블록 암호의 최적화 구현을 연구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키 확장을 포함하는 최적화 구현 </a:t>
            </a:r>
            <a:r>
              <a:rPr lang="en-US" altLang="ko-KR" sz="1600" dirty="0"/>
              <a:t>(</a:t>
            </a:r>
            <a:r>
              <a:rPr lang="ko-KR" altLang="en-US" sz="1600" dirty="0"/>
              <a:t> </a:t>
            </a:r>
            <a:r>
              <a:rPr lang="en-US" altLang="ko-KR" sz="1600" dirty="0"/>
              <a:t>LFSR</a:t>
            </a:r>
            <a:r>
              <a:rPr lang="ko-KR" altLang="en-US" sz="1600" dirty="0"/>
              <a:t>의 최적화 구현 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키 확장을 사전 연산하여 암호화 과정에서 생략한 최적화 구현 </a:t>
            </a:r>
            <a:r>
              <a:rPr lang="en-US" altLang="ko-KR" sz="1600" dirty="0"/>
              <a:t>( </a:t>
            </a:r>
            <a:r>
              <a:rPr lang="en-US" altLang="ko-KR" sz="1600" dirty="0" err="1"/>
              <a:t>AddConstant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포함하는 사전 연산 </a:t>
            </a:r>
            <a:r>
              <a:rPr lang="en-US" altLang="ko-KR" sz="1600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결과적으로 </a:t>
            </a:r>
            <a:r>
              <a:rPr lang="en-US" altLang="ko-KR" sz="2000" dirty="0"/>
              <a:t>Encryption(TK)</a:t>
            </a:r>
            <a:r>
              <a:rPr lang="ko-KR" altLang="en-US" sz="2000" dirty="0"/>
              <a:t>와 </a:t>
            </a:r>
            <a:r>
              <a:rPr lang="en-US" altLang="ko-KR" sz="2000" dirty="0"/>
              <a:t>Encryption</a:t>
            </a:r>
            <a:r>
              <a:rPr lang="ko-KR" altLang="en-US" sz="2000" dirty="0"/>
              <a:t>을 비교하였을 때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블록길이</a:t>
            </a:r>
            <a:r>
              <a:rPr lang="ko-KR" altLang="en-US" sz="2000" dirty="0"/>
              <a:t> </a:t>
            </a:r>
            <a:r>
              <a:rPr lang="en-US" altLang="ko-KR" sz="2000" dirty="0"/>
              <a:t>128-bit </a:t>
            </a:r>
            <a:r>
              <a:rPr lang="ko-KR" altLang="en-US" sz="2000" dirty="0"/>
              <a:t>기준으로 </a:t>
            </a:r>
            <a:r>
              <a:rPr lang="en-US" altLang="ko-KR" sz="2000" dirty="0"/>
              <a:t>181%,</a:t>
            </a:r>
            <a:r>
              <a:rPr lang="ko-KR" altLang="en-US" sz="2000" dirty="0"/>
              <a:t> </a:t>
            </a:r>
            <a:r>
              <a:rPr lang="en-US" altLang="ko-KR" sz="2000" dirty="0"/>
              <a:t>217%,</a:t>
            </a:r>
            <a:r>
              <a:rPr lang="ko-KR" altLang="en-US" sz="2000" dirty="0"/>
              <a:t> </a:t>
            </a:r>
            <a:r>
              <a:rPr lang="en-US" altLang="ko-KR" sz="2000" dirty="0"/>
              <a:t>252%</a:t>
            </a:r>
            <a:r>
              <a:rPr lang="ko-KR" altLang="en-US" sz="2000" dirty="0"/>
              <a:t>의 성능 향상을 확인 할 수 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또한 키 확장을 사전 연산한 경우 </a:t>
            </a:r>
            <a:r>
              <a:rPr lang="en-US" altLang="ko-KR" sz="2000" dirty="0" err="1"/>
              <a:t>Tweakey</a:t>
            </a:r>
            <a:r>
              <a:rPr lang="ko-KR" altLang="en-US" sz="2000" dirty="0"/>
              <a:t>의 길이에 상관 없이 라운드 수의 차이만 있는 </a:t>
            </a:r>
            <a:r>
              <a:rPr lang="en-US" altLang="ko-KR" sz="2000" dirty="0"/>
              <a:t>Encryption</a:t>
            </a:r>
            <a:r>
              <a:rPr lang="ko-KR" altLang="en-US" sz="2000" dirty="0"/>
              <a:t>을 구현 가능하여 일반화가 가능하다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5755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055591" y="3276799"/>
            <a:ext cx="10071852" cy="718952"/>
          </a:xfrm>
        </p:spPr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제안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성능 평가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결 론</a:t>
            </a:r>
          </a:p>
        </p:txBody>
      </p:sp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D1CCE9DC-6F4D-B74F-94D1-24EB2D940267}"/>
              </a:ext>
            </a:extLst>
          </p:cNvPr>
          <p:cNvSpPr txBox="1">
            <a:spLocks/>
          </p:cNvSpPr>
          <p:nvPr/>
        </p:nvSpPr>
        <p:spPr>
          <a:xfrm>
            <a:off x="1055591" y="2356552"/>
            <a:ext cx="10071852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M HANNA Air OTF" panose="020B0600000101010101" pitchFamily="34" charset="-127"/>
                <a:ea typeface="BM HANNA Air OTF" panose="020B0600000101010101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1.</a:t>
            </a:r>
            <a:r>
              <a:rPr lang="ko-KR" altLang="en-US" dirty="0"/>
              <a:t> 관련 연구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기존 블록 암호의 암호화 방식은 </a:t>
            </a:r>
            <a:r>
              <a:rPr lang="en-US" altLang="ko-KR" sz="2400" dirty="0"/>
              <a:t>Key</a:t>
            </a:r>
            <a:r>
              <a:rPr lang="ko-KR" altLang="en-US" sz="2400" dirty="0"/>
              <a:t>와 </a:t>
            </a:r>
            <a:r>
              <a:rPr lang="en-US" altLang="ko-KR" sz="2400" dirty="0"/>
              <a:t>Plain text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입력으로 받아서 </a:t>
            </a:r>
            <a:r>
              <a:rPr lang="en-US" altLang="ko-KR" sz="2400" dirty="0"/>
              <a:t>Cipher</a:t>
            </a:r>
            <a:r>
              <a:rPr lang="ko-KR" altLang="en-US" sz="2400" dirty="0"/>
              <a:t> </a:t>
            </a:r>
            <a:r>
              <a:rPr lang="en-US" altLang="ko-KR" sz="2400" dirty="0"/>
              <a:t>text 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생성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Tweakable </a:t>
            </a:r>
            <a:r>
              <a:rPr lang="ko-KR" altLang="en-US" sz="2400" dirty="0"/>
              <a:t>블록 암호는 </a:t>
            </a:r>
            <a:r>
              <a:rPr lang="en-US" altLang="ko-KR" sz="2400" dirty="0"/>
              <a:t>Tweak </a:t>
            </a:r>
            <a:r>
              <a:rPr lang="ko-KR" altLang="en-US" sz="2400" dirty="0"/>
              <a:t>값을 추가로 받아서 암호문을 생성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관련 연구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Tweakable </a:t>
            </a:r>
            <a:r>
              <a:rPr lang="ko-KR" altLang="en-US" dirty="0"/>
              <a:t>블록 암호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2D2AFF-F2E7-3943-B001-324E48D6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807" y="3429690"/>
            <a:ext cx="2106314" cy="21266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DF10EC-E709-7043-BC43-E05500FAA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153" y="3280603"/>
            <a:ext cx="1800441" cy="24248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E03DE5-F857-ED46-9356-D6598E2DE23F}"/>
              </a:ext>
            </a:extLst>
          </p:cNvPr>
          <p:cNvSpPr txBox="1"/>
          <p:nvPr/>
        </p:nvSpPr>
        <p:spPr>
          <a:xfrm>
            <a:off x="2125178" y="5715414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Origin</a:t>
            </a:r>
            <a:r>
              <a:rPr kumimoji="1" lang="ko-KR" altLang="en-US" dirty="0"/>
              <a:t> </a:t>
            </a:r>
            <a:r>
              <a:rPr kumimoji="1" lang="en-US" altLang="ko-KR" dirty="0"/>
              <a:t>Block</a:t>
            </a:r>
            <a:r>
              <a:rPr kumimoji="1" lang="ko-KR" altLang="en-US" dirty="0"/>
              <a:t> </a:t>
            </a:r>
            <a:r>
              <a:rPr kumimoji="1" lang="en-US" altLang="ko-KR" dirty="0"/>
              <a:t>Cipher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318F5-64FB-ED48-BFE8-16CEB7EF0263}"/>
              </a:ext>
            </a:extLst>
          </p:cNvPr>
          <p:cNvSpPr txBox="1"/>
          <p:nvPr/>
        </p:nvSpPr>
        <p:spPr>
          <a:xfrm>
            <a:off x="7221080" y="5715414"/>
            <a:ext cx="26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Tweakable</a:t>
            </a:r>
            <a:r>
              <a:rPr kumimoji="1" lang="ko-KR" altLang="en-US" dirty="0"/>
              <a:t> </a:t>
            </a:r>
            <a:r>
              <a:rPr kumimoji="1" lang="en-US" altLang="ko-KR" dirty="0"/>
              <a:t>Block</a:t>
            </a:r>
            <a:r>
              <a:rPr kumimoji="1" lang="ko-KR" altLang="en-US" dirty="0"/>
              <a:t> </a:t>
            </a:r>
            <a:r>
              <a:rPr kumimoji="1" lang="en-US" altLang="ko-KR" dirty="0"/>
              <a:t>Cipher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기존의 블록 암호는 입력 받은 </a:t>
            </a:r>
            <a:r>
              <a:rPr lang="en-US" altLang="ko-KR" sz="2000" dirty="0"/>
              <a:t>Key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키스케쥴</a:t>
            </a:r>
            <a:r>
              <a:rPr lang="ko-KR" altLang="en-US" sz="2000" dirty="0"/>
              <a:t> 알고리즘에 따라서 </a:t>
            </a:r>
            <a:r>
              <a:rPr lang="en-US" altLang="ko-KR" sz="2000" dirty="0"/>
              <a:t>Key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확장하여 사용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Tweakable </a:t>
            </a:r>
            <a:r>
              <a:rPr lang="ko-KR" altLang="en-US" sz="2000" dirty="0"/>
              <a:t>블록 암호는 </a:t>
            </a:r>
            <a:r>
              <a:rPr lang="en-US" altLang="ko-KR" sz="2000" dirty="0"/>
              <a:t>Tweak</a:t>
            </a:r>
            <a:r>
              <a:rPr lang="ko-KR" altLang="en-US" sz="2000" dirty="0"/>
              <a:t> 값을 암호 알고리즘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Tweakey</a:t>
            </a:r>
            <a:r>
              <a:rPr lang="ko-KR" altLang="en-US" sz="2000" dirty="0"/>
              <a:t> 프레임워크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Key</a:t>
            </a:r>
            <a:r>
              <a:rPr lang="ko-KR" altLang="en-US" sz="1600" dirty="0"/>
              <a:t>와 </a:t>
            </a:r>
            <a:r>
              <a:rPr lang="en-US" altLang="ko-KR" sz="1600" dirty="0"/>
              <a:t>Tweak </a:t>
            </a:r>
            <a:r>
              <a:rPr lang="ko-KR" altLang="en-US" sz="1600" dirty="0"/>
              <a:t>값을 합친 </a:t>
            </a:r>
            <a:r>
              <a:rPr lang="en-US" altLang="ko-KR" sz="1600" dirty="0" err="1"/>
              <a:t>Tweakey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사용하는 프레임워크</a:t>
            </a:r>
            <a:r>
              <a:rPr lang="en-US" altLang="ko-KR" sz="1600" dirty="0"/>
              <a:t>(TK)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암호화 과정에서 키 확장을 포함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관련 연구</a:t>
            </a:r>
            <a:r>
              <a:rPr lang="en-US" altLang="ko-KR" dirty="0"/>
              <a:t> - </a:t>
            </a:r>
            <a:r>
              <a:rPr lang="en-US" altLang="ko-KR" dirty="0" err="1"/>
              <a:t>Tweakey</a:t>
            </a:r>
            <a:r>
              <a:rPr lang="en-US" altLang="ko-KR" dirty="0"/>
              <a:t> </a:t>
            </a:r>
            <a:r>
              <a:rPr lang="ko-KR" altLang="en-US" dirty="0"/>
              <a:t>프레임워크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11E3B2-817A-1641-8078-AF1D76CDD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970" y="4644379"/>
            <a:ext cx="4175529" cy="12183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0EEFFF7-43D7-544B-BF93-972DC0473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07" y="4338908"/>
            <a:ext cx="4277360" cy="1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2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관련 연구 </a:t>
            </a:r>
            <a:r>
              <a:rPr lang="en-US" altLang="ko-KR" dirty="0"/>
              <a:t>- Skinny </a:t>
            </a:r>
            <a:r>
              <a:rPr lang="ko-KR" altLang="en-US" dirty="0"/>
              <a:t>블록 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26796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CRYPTO’16 </a:t>
            </a:r>
            <a:r>
              <a:rPr lang="ko-KR" altLang="en-US" sz="2000" dirty="0"/>
              <a:t>에서 발표된 </a:t>
            </a:r>
            <a:r>
              <a:rPr lang="en-US" altLang="ko-KR" sz="2000" dirty="0" err="1"/>
              <a:t>Tweakey</a:t>
            </a:r>
            <a:r>
              <a:rPr lang="en-US" altLang="ko-KR" sz="2000" dirty="0"/>
              <a:t> </a:t>
            </a:r>
            <a:r>
              <a:rPr lang="ko-KR" altLang="en-US" sz="2000" dirty="0"/>
              <a:t>프레임워크를 사용하는 </a:t>
            </a:r>
            <a:r>
              <a:rPr lang="en-US" altLang="ko-KR" sz="2000" dirty="0"/>
              <a:t>Tweakable </a:t>
            </a:r>
            <a:r>
              <a:rPr lang="ko-KR" altLang="en-US" sz="2000" dirty="0"/>
              <a:t>블록 암호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Tweakey</a:t>
            </a:r>
            <a:r>
              <a:rPr lang="en-US" altLang="ko-KR" sz="2000" dirty="0"/>
              <a:t> </a:t>
            </a:r>
            <a:r>
              <a:rPr lang="ko-KR" altLang="en-US" sz="2000" dirty="0"/>
              <a:t>길이는 블록 길이의 </a:t>
            </a:r>
            <a:r>
              <a:rPr lang="en-US" altLang="ko-KR" sz="2000" dirty="0"/>
              <a:t>3</a:t>
            </a:r>
            <a:r>
              <a:rPr lang="ko-KR" altLang="en-US" sz="2000" dirty="0"/>
              <a:t>배까지 지원 </a:t>
            </a:r>
            <a:r>
              <a:rPr lang="en-US" altLang="ko-KR" sz="2000" dirty="0"/>
              <a:t>(</a:t>
            </a:r>
            <a:r>
              <a:rPr lang="ko-KR" altLang="en-US" sz="2000" dirty="0"/>
              <a:t>즉</a:t>
            </a:r>
            <a:r>
              <a:rPr lang="en-US" altLang="ko-KR" sz="2000" dirty="0"/>
              <a:t>,</a:t>
            </a:r>
            <a:r>
              <a:rPr lang="ko-KR" altLang="en-US" sz="2000" dirty="0"/>
              <a:t> 블록 길이가 </a:t>
            </a:r>
            <a:r>
              <a:rPr lang="en-US" altLang="ko-KR" sz="2000" dirty="0"/>
              <a:t>64-bit</a:t>
            </a:r>
            <a:r>
              <a:rPr lang="ko-KR" altLang="en-US" sz="2000" dirty="0"/>
              <a:t>일 경우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64,</a:t>
            </a:r>
            <a:r>
              <a:rPr lang="ko-KR" altLang="en-US" sz="2000" dirty="0"/>
              <a:t> </a:t>
            </a:r>
            <a:r>
              <a:rPr lang="en-US" altLang="ko-KR" sz="2000" dirty="0"/>
              <a:t>128,</a:t>
            </a:r>
            <a:r>
              <a:rPr lang="ko-KR" altLang="en-US" sz="2000" dirty="0"/>
              <a:t> </a:t>
            </a:r>
            <a:r>
              <a:rPr lang="en-US" altLang="ko-KR" sz="2000" dirty="0"/>
              <a:t>192-bit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Tweakey</a:t>
            </a:r>
            <a:r>
              <a:rPr lang="ko-KR" altLang="en-US" sz="2000" dirty="0"/>
              <a:t> 길이를 지원함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각 </a:t>
            </a:r>
            <a:r>
              <a:rPr lang="en-US" altLang="ko-KR" sz="2000" dirty="0" err="1"/>
              <a:t>Tweakey</a:t>
            </a:r>
            <a:r>
              <a:rPr lang="ko-KR" altLang="en-US" sz="2000" dirty="0"/>
              <a:t> 길이에 따라 라운드가 정해짐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982C0F-BE41-7345-AA8C-A50832A9E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103" y="3429000"/>
            <a:ext cx="3151793" cy="136603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6814AAC-AA54-B042-8E64-913B14950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4835524"/>
            <a:ext cx="92583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5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관련 연구 </a:t>
            </a:r>
            <a:r>
              <a:rPr lang="en-US" altLang="ko-KR" dirty="0"/>
              <a:t>- Skinny </a:t>
            </a:r>
            <a:r>
              <a:rPr lang="ko-KR" altLang="en-US" dirty="0"/>
              <a:t>블록 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48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암호화 과정에서 입력된 블록은 </a:t>
            </a:r>
            <a:r>
              <a:rPr lang="en-US" altLang="ko-KR" sz="2000" dirty="0"/>
              <a:t>4X4</a:t>
            </a:r>
            <a:r>
              <a:rPr lang="ko-KR" altLang="en-US" sz="2000" dirty="0"/>
              <a:t> 상태로 암호화 과정이 진행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이때 하나의 </a:t>
            </a:r>
            <a:r>
              <a:rPr lang="en-US" altLang="ko-KR" sz="2000" dirty="0"/>
              <a:t>State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블록길이에</a:t>
            </a:r>
            <a:r>
              <a:rPr lang="ko-KR" altLang="en-US" sz="2000" dirty="0"/>
              <a:t> 따라서 크기가 다름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64-bit </a:t>
            </a:r>
            <a:r>
              <a:rPr lang="ko-KR" altLang="en-US" sz="1600" dirty="0"/>
              <a:t>블록 길이의 경우 하나의 </a:t>
            </a:r>
            <a:r>
              <a:rPr lang="en-US" altLang="ko-KR" sz="1600" dirty="0"/>
              <a:t>State</a:t>
            </a:r>
            <a:r>
              <a:rPr lang="ko-KR" altLang="en-US" sz="1600" dirty="0"/>
              <a:t>는 </a:t>
            </a:r>
            <a:r>
              <a:rPr lang="en-US" altLang="ko-KR" sz="1600" dirty="0"/>
              <a:t>4-bit</a:t>
            </a:r>
            <a:r>
              <a:rPr lang="ko-KR" altLang="en-US" sz="1600" dirty="0"/>
              <a:t>의 크기를 가짐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128-bit </a:t>
            </a:r>
            <a:r>
              <a:rPr lang="ko-KR" altLang="en-US" sz="1600" dirty="0"/>
              <a:t>블록 길이의 경우 하나의 </a:t>
            </a:r>
            <a:r>
              <a:rPr lang="en-US" altLang="ko-KR" sz="1600" dirty="0"/>
              <a:t>State</a:t>
            </a:r>
            <a:r>
              <a:rPr lang="ko-KR" altLang="en-US" sz="1600" dirty="0"/>
              <a:t>는 </a:t>
            </a:r>
            <a:r>
              <a:rPr lang="en-US" altLang="ko-KR" sz="1600" dirty="0"/>
              <a:t>8-bit</a:t>
            </a:r>
            <a:r>
              <a:rPr lang="ko-KR" altLang="en-US" sz="1600" dirty="0"/>
              <a:t>의 크기를 가짐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라운드 함수는 다음과 같이 이루어져 있다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Subcell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AddConstant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AddKey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ShiftRow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MixColumn</a:t>
            </a:r>
            <a:endParaRPr lang="ko-KR" altLang="en-US" sz="1600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B53B9BC-1122-EB4F-A21B-164721B5C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43344"/>
              </p:ext>
            </p:extLst>
          </p:nvPr>
        </p:nvGraphicFramePr>
        <p:xfrm>
          <a:off x="8698807" y="2777364"/>
          <a:ext cx="2066176" cy="199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44">
                  <a:extLst>
                    <a:ext uri="{9D8B030D-6E8A-4147-A177-3AD203B41FA5}">
                      <a16:colId xmlns:a16="http://schemas.microsoft.com/office/drawing/2014/main" val="3932851199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1102106117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958711386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2011503280"/>
                    </a:ext>
                  </a:extLst>
                </a:gridCol>
              </a:tblGrid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07238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S6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S7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9713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S8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S9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804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922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33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관련 연구 </a:t>
            </a:r>
            <a:r>
              <a:rPr lang="en-US" altLang="ko-KR" dirty="0"/>
              <a:t>- Skinny </a:t>
            </a:r>
            <a:r>
              <a:rPr lang="ko-KR" altLang="en-US" dirty="0"/>
              <a:t>블록 암호</a:t>
            </a:r>
            <a:r>
              <a:rPr lang="en-US" altLang="ko-KR" dirty="0"/>
              <a:t> </a:t>
            </a:r>
            <a:r>
              <a:rPr lang="en-US" altLang="ko-KR" dirty="0" err="1"/>
              <a:t>Subcell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48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Subcell</a:t>
            </a:r>
            <a:r>
              <a:rPr lang="en-US" altLang="ko-KR" sz="2000" dirty="0"/>
              <a:t> </a:t>
            </a:r>
            <a:r>
              <a:rPr lang="ko-KR" altLang="en-US" sz="2000" dirty="0"/>
              <a:t>은 </a:t>
            </a:r>
            <a:r>
              <a:rPr lang="en-US" altLang="ko-KR" sz="2000" dirty="0"/>
              <a:t>S-Box</a:t>
            </a:r>
            <a:r>
              <a:rPr lang="ko-KR" altLang="en-US" sz="2000" dirty="0"/>
              <a:t> 테이블의 값으로 치환하는 연산을 진행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4-bit</a:t>
            </a:r>
            <a:r>
              <a:rPr lang="ko-KR" altLang="en-US" sz="2000" dirty="0"/>
              <a:t>와 </a:t>
            </a:r>
            <a:r>
              <a:rPr lang="en-US" altLang="ko-KR" sz="2000" dirty="0"/>
              <a:t>8-bit</a:t>
            </a:r>
            <a:r>
              <a:rPr lang="ko-KR" altLang="en-US" sz="2000" dirty="0"/>
              <a:t> </a:t>
            </a:r>
            <a:r>
              <a:rPr lang="en-US" altLang="ko-KR" sz="2000" dirty="0"/>
              <a:t>S-Box</a:t>
            </a:r>
            <a:r>
              <a:rPr lang="ko-KR" altLang="en-US" sz="2000" dirty="0"/>
              <a:t>는 다른 구조로 구현됨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D0F6A1-69A0-7F4C-9FAE-DCFCB08F0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817" y="2226930"/>
            <a:ext cx="5090106" cy="3099464"/>
          </a:xfrm>
          <a:prstGeom prst="rect">
            <a:avLst/>
          </a:prstGeom>
        </p:spPr>
      </p:pic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D403307F-3AB2-AD4D-AC37-8203B3B90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70162"/>
              </p:ext>
            </p:extLst>
          </p:nvPr>
        </p:nvGraphicFramePr>
        <p:xfrm>
          <a:off x="319578" y="3327798"/>
          <a:ext cx="2066176" cy="199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44">
                  <a:extLst>
                    <a:ext uri="{9D8B030D-6E8A-4147-A177-3AD203B41FA5}">
                      <a16:colId xmlns:a16="http://schemas.microsoft.com/office/drawing/2014/main" val="3932851199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1102106117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958711386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2011503280"/>
                    </a:ext>
                  </a:extLst>
                </a:gridCol>
              </a:tblGrid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07238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S6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S7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9713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S8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S9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804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922180"/>
                  </a:ext>
                </a:extLst>
              </a:tr>
            </a:tbl>
          </a:graphicData>
        </a:graphic>
      </p:graphicFrame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D71FC338-0AC3-A841-97CA-307F176CD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84794"/>
              </p:ext>
            </p:extLst>
          </p:nvPr>
        </p:nvGraphicFramePr>
        <p:xfrm>
          <a:off x="4237643" y="3327798"/>
          <a:ext cx="2066176" cy="199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44">
                  <a:extLst>
                    <a:ext uri="{9D8B030D-6E8A-4147-A177-3AD203B41FA5}">
                      <a16:colId xmlns:a16="http://schemas.microsoft.com/office/drawing/2014/main" val="3932851199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1102106117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958711386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2011503280"/>
                    </a:ext>
                  </a:extLst>
                </a:gridCol>
              </a:tblGrid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’</a:t>
                      </a:r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’</a:t>
                      </a:r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’</a:t>
                      </a:r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’</a:t>
                      </a:r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07238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’</a:t>
                      </a:r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’</a:t>
                      </a:r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’</a:t>
                      </a:r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6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’</a:t>
                      </a:r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7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9713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’</a:t>
                      </a:r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8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’</a:t>
                      </a:r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9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’</a:t>
                      </a:r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10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’</a:t>
                      </a:r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11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804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’</a:t>
                      </a:r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12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’</a:t>
                      </a:r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13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’</a:t>
                      </a:r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14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</a:t>
                      </a:r>
                      <a:r>
                        <a:rPr lang="en-US" altLang="ko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’</a:t>
                      </a:r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15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9221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BE10D5-6478-9A40-B772-062E1C2EC84B}"/>
              </a:ext>
            </a:extLst>
          </p:cNvPr>
          <p:cNvSpPr txBox="1"/>
          <p:nvPr/>
        </p:nvSpPr>
        <p:spPr>
          <a:xfrm>
            <a:off x="2898765" y="41424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SBOX</a:t>
            </a:r>
            <a:endParaRPr kumimoji="1" lang="ko-Kore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C4927B-A72B-8F4C-83AD-CF75CA1CE5D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385754" y="4327096"/>
            <a:ext cx="5130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5EF896B-720F-4345-BD0A-C0E464614858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724632" y="4327096"/>
            <a:ext cx="5130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90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48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AddConstant</a:t>
            </a:r>
            <a:r>
              <a:rPr lang="en-US" altLang="ko-KR" sz="2000" dirty="0"/>
              <a:t> </a:t>
            </a:r>
            <a:r>
              <a:rPr lang="ko-KR" altLang="en-US" sz="2000" dirty="0"/>
              <a:t>는 사전에 정의된 </a:t>
            </a:r>
            <a:r>
              <a:rPr lang="ko-KR" altLang="en-US" sz="2000" dirty="0" err="1"/>
              <a:t>상수값을</a:t>
            </a:r>
            <a:r>
              <a:rPr lang="ko-KR" altLang="en-US" sz="2000" dirty="0"/>
              <a:t> </a:t>
            </a:r>
            <a:r>
              <a:rPr lang="en-US" altLang="ko-KR" sz="2000" dirty="0"/>
              <a:t>State</a:t>
            </a:r>
            <a:r>
              <a:rPr lang="ko-KR" altLang="en-US" sz="2000" dirty="0"/>
              <a:t>에 </a:t>
            </a:r>
            <a:r>
              <a:rPr lang="en-US" altLang="ko-KR" sz="2000" dirty="0"/>
              <a:t>XOR</a:t>
            </a:r>
            <a:r>
              <a:rPr lang="ko-KR" altLang="en-US" sz="2000" dirty="0"/>
              <a:t> 연산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 err="1"/>
              <a:t>Addkey</a:t>
            </a:r>
            <a:r>
              <a:rPr lang="ko-KR" altLang="en-US" sz="2000" dirty="0"/>
              <a:t>는 입력으로 받은 </a:t>
            </a:r>
            <a:r>
              <a:rPr lang="en-US" altLang="ko-KR" sz="2000" dirty="0" err="1"/>
              <a:t>Tweakey</a:t>
            </a:r>
            <a:r>
              <a:rPr lang="ko-KR" altLang="en-US" sz="2000" dirty="0"/>
              <a:t>와 </a:t>
            </a:r>
            <a:r>
              <a:rPr lang="en-US" altLang="ko-KR" sz="2000" dirty="0"/>
              <a:t>State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</a:t>
            </a:r>
            <a:r>
              <a:rPr lang="en-US" altLang="ko-KR" sz="2000" dirty="0"/>
              <a:t>XOR </a:t>
            </a:r>
            <a:r>
              <a:rPr lang="ko-KR" altLang="en-US" sz="2000" dirty="0"/>
              <a:t>연산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dirty="0" err="1"/>
              <a:t>Tweakey</a:t>
            </a:r>
            <a:r>
              <a:rPr lang="ko-KR" altLang="en-US" sz="1600" dirty="0"/>
              <a:t>는 블록 길이로 나뉘어져 </a:t>
            </a:r>
            <a:r>
              <a:rPr lang="en-US" altLang="ko-KR" sz="1600" dirty="0"/>
              <a:t>TK1, TK2, TK3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나뉘어 </a:t>
            </a:r>
            <a:r>
              <a:rPr lang="ko-KR" altLang="en-US" sz="1600" dirty="0" err="1"/>
              <a:t>연산되고</a:t>
            </a:r>
            <a:r>
              <a:rPr lang="ko-KR" altLang="en-US" sz="1600" dirty="0"/>
              <a:t> 확장됨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XOR </a:t>
            </a:r>
            <a:r>
              <a:rPr lang="ko-KR" altLang="en-US" sz="1600" dirty="0"/>
              <a:t>연산은 </a:t>
            </a:r>
            <a:r>
              <a:rPr lang="en-US" altLang="ko-KR" sz="1600" dirty="0"/>
              <a:t>1</a:t>
            </a:r>
            <a:r>
              <a:rPr lang="ko-KR" altLang="en-US" sz="1600" dirty="0"/>
              <a:t>행과 </a:t>
            </a:r>
            <a:r>
              <a:rPr lang="en-US" altLang="ko-KR" sz="1600" dirty="0"/>
              <a:t>2</a:t>
            </a:r>
            <a:r>
              <a:rPr lang="ko-KR" altLang="en-US" sz="1600" dirty="0"/>
              <a:t>행만 연산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이후 </a:t>
            </a:r>
            <a:r>
              <a:rPr lang="en-US" altLang="ko-KR" sz="1600" dirty="0" err="1"/>
              <a:t>Tweakey</a:t>
            </a:r>
            <a:r>
              <a:rPr lang="ko-KR" altLang="en-US" sz="1600" dirty="0"/>
              <a:t>의 업데이트를 진행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관련 연구 </a:t>
            </a:r>
            <a:r>
              <a:rPr lang="en-US" altLang="ko-KR" dirty="0"/>
              <a:t>- Skinny </a:t>
            </a:r>
            <a:r>
              <a:rPr lang="ko-KR" altLang="en-US" dirty="0"/>
              <a:t>블록 암호 </a:t>
            </a:r>
            <a:r>
              <a:rPr lang="en-US" altLang="ko-KR" dirty="0" err="1"/>
              <a:t>AddConstant</a:t>
            </a:r>
            <a:r>
              <a:rPr lang="en-US" altLang="ko-KR" dirty="0"/>
              <a:t>, </a:t>
            </a:r>
            <a:r>
              <a:rPr lang="en-US" altLang="ko-KR" dirty="0" err="1"/>
              <a:t>Addkey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29D30F-0610-BB4B-9F37-9D83B7F2D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67" y="4386397"/>
            <a:ext cx="1993900" cy="1689100"/>
          </a:xfrm>
          <a:prstGeom prst="rect">
            <a:avLst/>
          </a:prstGeom>
        </p:spPr>
      </p:pic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219C4002-C90A-EA45-B1F6-355879CD0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06128"/>
              </p:ext>
            </p:extLst>
          </p:nvPr>
        </p:nvGraphicFramePr>
        <p:xfrm>
          <a:off x="2854613" y="4231649"/>
          <a:ext cx="2066176" cy="199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44">
                  <a:extLst>
                    <a:ext uri="{9D8B030D-6E8A-4147-A177-3AD203B41FA5}">
                      <a16:colId xmlns:a16="http://schemas.microsoft.com/office/drawing/2014/main" val="3932851199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1102106117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958711386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2011503280"/>
                    </a:ext>
                  </a:extLst>
                </a:gridCol>
              </a:tblGrid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07238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S6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S7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9713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S8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S9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804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9221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340813-95D7-7C4A-90D5-E7C843842D1F}"/>
                  </a:ext>
                </a:extLst>
              </p:cNvPr>
              <p:cNvSpPr txBox="1"/>
              <p:nvPr/>
            </p:nvSpPr>
            <p:spPr>
              <a:xfrm>
                <a:off x="2271567" y="5046281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340813-95D7-7C4A-90D5-E7C843842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67" y="5046281"/>
                <a:ext cx="478015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FE56A43A-6810-7446-A9CD-7A9565917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5" y="6270409"/>
            <a:ext cx="4054577" cy="4313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AD5610C-06B9-E14E-8077-24A04BCA7D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4952" y="5920697"/>
            <a:ext cx="4191001" cy="781050"/>
          </a:xfrm>
          <a:prstGeom prst="rect">
            <a:avLst/>
          </a:prstGeom>
        </p:spPr>
      </p:pic>
      <p:graphicFrame>
        <p:nvGraphicFramePr>
          <p:cNvPr id="10" name="표 8">
            <a:extLst>
              <a:ext uri="{FF2B5EF4-FFF2-40B4-BE49-F238E27FC236}">
                <a16:creationId xmlns:a16="http://schemas.microsoft.com/office/drawing/2014/main" id="{BEE2D574-979D-F241-98DA-0640F3570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29043"/>
              </p:ext>
            </p:extLst>
          </p:nvPr>
        </p:nvGraphicFramePr>
        <p:xfrm>
          <a:off x="9538392" y="3751826"/>
          <a:ext cx="2066176" cy="199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44">
                  <a:extLst>
                    <a:ext uri="{9D8B030D-6E8A-4147-A177-3AD203B41FA5}">
                      <a16:colId xmlns:a16="http://schemas.microsoft.com/office/drawing/2014/main" val="3932851199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1102106117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958711386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2011503280"/>
                    </a:ext>
                  </a:extLst>
                </a:gridCol>
              </a:tblGrid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107238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S6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S7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9713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S8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S9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804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S15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922180"/>
                  </a:ext>
                </a:extLst>
              </a:tr>
            </a:tbl>
          </a:graphicData>
        </a:graphic>
      </p:graphicFrame>
      <p:graphicFrame>
        <p:nvGraphicFramePr>
          <p:cNvPr id="11" name="표 8">
            <a:extLst>
              <a:ext uri="{FF2B5EF4-FFF2-40B4-BE49-F238E27FC236}">
                <a16:creationId xmlns:a16="http://schemas.microsoft.com/office/drawing/2014/main" id="{BAEBB87B-4C45-5148-9765-1E322618E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80912"/>
              </p:ext>
            </p:extLst>
          </p:nvPr>
        </p:nvGraphicFramePr>
        <p:xfrm>
          <a:off x="6289587" y="3751826"/>
          <a:ext cx="2066176" cy="199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44">
                  <a:extLst>
                    <a:ext uri="{9D8B030D-6E8A-4147-A177-3AD203B41FA5}">
                      <a16:colId xmlns:a16="http://schemas.microsoft.com/office/drawing/2014/main" val="3932851199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1102106117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958711386"/>
                    </a:ext>
                  </a:extLst>
                </a:gridCol>
                <a:gridCol w="516544">
                  <a:extLst>
                    <a:ext uri="{9D8B030D-6E8A-4147-A177-3AD203B41FA5}">
                      <a16:colId xmlns:a16="http://schemas.microsoft.com/office/drawing/2014/main" val="2011503280"/>
                    </a:ext>
                  </a:extLst>
                </a:gridCol>
              </a:tblGrid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107238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TK6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TK7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9713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TK8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TK9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TK10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TK11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780440"/>
                  </a:ext>
                </a:extLst>
              </a:tr>
              <a:tr h="499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TK12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TK13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TK14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1" dirty="0">
                          <a:solidFill>
                            <a:sysClr val="windowText" lastClr="000000"/>
                          </a:solidFill>
                          <a:latin typeface="BM HANNA 11yrs old OTF" panose="020B0600000101010101" pitchFamily="34" charset="-127"/>
                          <a:ea typeface="BM HANNA 11yrs old OTF" panose="020B0600000101010101" pitchFamily="34" charset="-127"/>
                        </a:rPr>
                        <a:t>TK15</a:t>
                      </a:r>
                      <a:endParaRPr lang="ko-Kore-KR" altLang="en-US" sz="1050" b="1" dirty="0">
                        <a:solidFill>
                          <a:sysClr val="windowText" lastClr="000000"/>
                        </a:solidFill>
                        <a:latin typeface="BM HANNA 11yrs old OTF" panose="020B0600000101010101" pitchFamily="34" charset="-127"/>
                        <a:ea typeface="BM HANNA 11yrs old OTF" panose="020B060000010101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9221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E8EF82-5B46-8449-8A6A-855B693F4C62}"/>
                  </a:ext>
                </a:extLst>
              </p:cNvPr>
              <p:cNvSpPr txBox="1"/>
              <p:nvPr/>
            </p:nvSpPr>
            <p:spPr>
              <a:xfrm>
                <a:off x="8711128" y="4566458"/>
                <a:ext cx="478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1E8EF82-5B46-8449-8A6A-855B693F4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128" y="4566458"/>
                <a:ext cx="478015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577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48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TK1, TK2, TK3</a:t>
            </a:r>
            <a:r>
              <a:rPr lang="ko-KR" altLang="en-US" sz="2000" dirty="0"/>
              <a:t>은 각각 다른 </a:t>
            </a:r>
            <a:r>
              <a:rPr lang="en-US" altLang="ko-KR" sz="2000" dirty="0"/>
              <a:t>Update </a:t>
            </a:r>
            <a:r>
              <a:rPr lang="ko-KR" altLang="en-US" sz="2000" dirty="0"/>
              <a:t>과정으로 이루어짐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TK1 </a:t>
            </a:r>
            <a:r>
              <a:rPr lang="ko-KR" altLang="en-US" sz="1600" dirty="0"/>
              <a:t>은 </a:t>
            </a:r>
            <a:r>
              <a:rPr lang="en-US" altLang="ko-KR" sz="1600" dirty="0"/>
              <a:t>Permutation</a:t>
            </a:r>
            <a:r>
              <a:rPr lang="ko-KR" altLang="en-US" sz="1600" dirty="0"/>
              <a:t>만 진행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TK2, TK3 </a:t>
            </a:r>
            <a:r>
              <a:rPr lang="ko-KR" altLang="en-US" sz="1600" dirty="0"/>
              <a:t>은 </a:t>
            </a:r>
            <a:r>
              <a:rPr lang="en-US" altLang="ko-KR" sz="1600" dirty="0"/>
              <a:t>Permutation</a:t>
            </a:r>
            <a:r>
              <a:rPr lang="ko-KR" altLang="en-US" sz="1600" dirty="0"/>
              <a:t> 진행 후 </a:t>
            </a:r>
            <a:r>
              <a:rPr lang="en-US" altLang="ko-KR" sz="1600" dirty="0"/>
              <a:t>LFSR </a:t>
            </a:r>
            <a:r>
              <a:rPr lang="ko-KR" altLang="en-US" sz="1600" dirty="0"/>
              <a:t>과정 추가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 이때 </a:t>
            </a:r>
            <a:r>
              <a:rPr lang="en-US" altLang="ko-KR" sz="1600" dirty="0"/>
              <a:t>LFSR</a:t>
            </a:r>
            <a:r>
              <a:rPr lang="ko-KR" altLang="en-US" sz="1600" dirty="0"/>
              <a:t>은 </a:t>
            </a:r>
            <a:r>
              <a:rPr lang="en-US" altLang="ko-KR" sz="1600" dirty="0"/>
              <a:t>1</a:t>
            </a:r>
            <a:r>
              <a:rPr lang="ko-KR" altLang="en-US" sz="1600" dirty="0"/>
              <a:t>행과 </a:t>
            </a:r>
            <a:r>
              <a:rPr lang="en-US" altLang="ko-KR" sz="1600" dirty="0"/>
              <a:t>2</a:t>
            </a:r>
            <a:r>
              <a:rPr lang="ko-KR" altLang="en-US" sz="1600" dirty="0"/>
              <a:t>행만 진행 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관련 연구 </a:t>
            </a:r>
            <a:r>
              <a:rPr lang="en-US" altLang="ko-KR" dirty="0"/>
              <a:t>- Skinny </a:t>
            </a:r>
            <a:r>
              <a:rPr lang="ko-KR" altLang="en-US" dirty="0"/>
              <a:t>블록 암호 </a:t>
            </a:r>
            <a:r>
              <a:rPr lang="en-US" altLang="ko-KR" dirty="0" err="1"/>
              <a:t>Tweakey</a:t>
            </a:r>
            <a:r>
              <a:rPr lang="ko-KR" altLang="en-US" dirty="0"/>
              <a:t> </a:t>
            </a:r>
            <a:r>
              <a:rPr lang="en-US" altLang="ko-KR" dirty="0"/>
              <a:t>update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B141E-58FC-CE45-A11F-DAF834391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672" y="2737053"/>
            <a:ext cx="7090655" cy="39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6360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4750</TotalTime>
  <Words>1090</Words>
  <Application>Microsoft Macintosh PowerPoint</Application>
  <PresentationFormat>와이드스크린</PresentationFormat>
  <Paragraphs>410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BM HANNA 11yrs old OTF</vt:lpstr>
      <vt:lpstr>BM HANNA Air OTF</vt:lpstr>
      <vt:lpstr>맑은 고딕</vt:lpstr>
      <vt:lpstr>Arial</vt:lpstr>
      <vt:lpstr>Cambria Math</vt:lpstr>
      <vt:lpstr>CryptoCraft 테마</vt:lpstr>
      <vt:lpstr>제목 테마</vt:lpstr>
      <vt:lpstr>RISC-V 상에서의  Skinny Tweakable 블록암호 구현</vt:lpstr>
      <vt:lpstr>PowerPoint 프레젠테이션</vt:lpstr>
      <vt:lpstr>1. 관련 연구 - Tweakable 블록 암호</vt:lpstr>
      <vt:lpstr>1. 관련 연구 - Tweakey 프레임워크</vt:lpstr>
      <vt:lpstr>1. 관련 연구 - Skinny 블록 암호</vt:lpstr>
      <vt:lpstr>1. 관련 연구 - Skinny 블록 암호</vt:lpstr>
      <vt:lpstr>1. 관련 연구 - Skinny 블록 암호 Subcell</vt:lpstr>
      <vt:lpstr>1. 관련 연구 - Skinny 블록 암호 AddConstant, Addkey</vt:lpstr>
      <vt:lpstr>1. 관련 연구 - Skinny 블록 암호 Tweakey update</vt:lpstr>
      <vt:lpstr>1. 관련 연구 - Skinny 블록 암호 ShiftRow, MixColumn</vt:lpstr>
      <vt:lpstr>1. 관련 연구 – RISC-V 프로세서</vt:lpstr>
      <vt:lpstr>2. 제안 기법</vt:lpstr>
      <vt:lpstr>2. 제안 기법 - 키 확장 포함 최적화 구현</vt:lpstr>
      <vt:lpstr>2. 제안 기법 - 키 확장 사전 연산 최적화 구현</vt:lpstr>
      <vt:lpstr>3. 성능 평가</vt:lpstr>
      <vt:lpstr>4.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70</cp:revision>
  <dcterms:created xsi:type="dcterms:W3CDTF">2019-03-05T04:29:07Z</dcterms:created>
  <dcterms:modified xsi:type="dcterms:W3CDTF">2021-11-16T13:15:02Z</dcterms:modified>
</cp:coreProperties>
</file>