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75" r:id="rId4"/>
    <p:sldId id="280" r:id="rId5"/>
    <p:sldId id="286" r:id="rId6"/>
    <p:sldId id="287" r:id="rId7"/>
    <p:sldId id="281" r:id="rId8"/>
    <p:sldId id="293" r:id="rId9"/>
    <p:sldId id="294" r:id="rId10"/>
    <p:sldId id="289" r:id="rId11"/>
    <p:sldId id="290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85765" autoAdjust="0"/>
  </p:normalViewPr>
  <p:slideViewPr>
    <p:cSldViewPr snapToGrid="0">
      <p:cViewPr varScale="1">
        <p:scale>
          <a:sx n="97" d="100"/>
          <a:sy n="97" d="100"/>
        </p:scale>
        <p:origin x="139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RISC-V </a:t>
            </a:r>
            <a:r>
              <a:rPr lang="ko-KR" altLang="en-US" dirty="0"/>
              <a:t>컨소시엄에서는 </a:t>
            </a:r>
            <a:r>
              <a:rPr lang="en-US" altLang="ko-KR" dirty="0"/>
              <a:t>RISC-V </a:t>
            </a:r>
            <a:r>
              <a:rPr lang="ko-KR" altLang="en-US" dirty="0"/>
              <a:t>프로세서에</a:t>
            </a:r>
          </a:p>
          <a:p>
            <a:r>
              <a:rPr lang="ko-KR" altLang="en-US" dirty="0"/>
              <a:t>대한 명령어 셋을 </a:t>
            </a:r>
            <a:r>
              <a:rPr lang="en-US" altLang="ko-KR" dirty="0"/>
              <a:t>32-</a:t>
            </a:r>
            <a:r>
              <a:rPr lang="ko-KR" altLang="en-US" dirty="0"/>
              <a:t>비트 임베디드 마이크로 </a:t>
            </a:r>
            <a:r>
              <a:rPr lang="ko-KR" altLang="en-US" dirty="0" err="1"/>
              <a:t>컨트</a:t>
            </a:r>
            <a:endParaRPr lang="ko-KR" altLang="en-US" dirty="0"/>
          </a:p>
          <a:p>
            <a:r>
              <a:rPr lang="ko-KR" altLang="en-US" dirty="0"/>
              <a:t>롤러</a:t>
            </a:r>
            <a:r>
              <a:rPr lang="en-US" altLang="ko-KR" dirty="0"/>
              <a:t>, 64-</a:t>
            </a:r>
            <a:r>
              <a:rPr lang="ko-KR" altLang="en-US" dirty="0"/>
              <a:t>비트 프로세서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128-</a:t>
            </a:r>
            <a:r>
              <a:rPr lang="ko-KR" altLang="en-US" dirty="0"/>
              <a:t>비트 고성능</a:t>
            </a:r>
          </a:p>
          <a:p>
            <a:r>
              <a:rPr lang="ko-KR" altLang="en-US" dirty="0"/>
              <a:t>프로세서에 맞추어 제공하고 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691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44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23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075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2007522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200752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923363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92336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842544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84254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30037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C%98%A4%ED%94%88%20%EC%86%8C%EC%8A%A4" TargetMode="External"/><Relationship Id="rId2" Type="http://schemas.openxmlformats.org/officeDocument/2006/relationships/hyperlink" Target="https://namu.wiki/w/%EB%AA%85%EB%A0%B9%EC%96%B4%20%EC%A7%91%ED%95%A9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amu.wiki/w/ARM(CPU)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RISC-V</a:t>
            </a:r>
            <a:r>
              <a:rPr lang="ko-KR" altLang="en-US" sz="3200" dirty="0"/>
              <a:t>프로세서 상에서의 </a:t>
            </a:r>
            <a:br>
              <a:rPr lang="en-US" altLang="ko-KR" sz="3200" dirty="0"/>
            </a:br>
            <a:r>
              <a:rPr lang="ko-KR" altLang="en-US" sz="3200" dirty="0"/>
              <a:t>경량 블록 암호 </a:t>
            </a:r>
            <a:r>
              <a:rPr lang="en-US" altLang="ko-KR" sz="3200" dirty="0"/>
              <a:t>SIMON</a:t>
            </a:r>
            <a:r>
              <a:rPr lang="ko-KR" altLang="en-US" sz="3200" dirty="0"/>
              <a:t>과 </a:t>
            </a:r>
            <a:r>
              <a:rPr lang="en-US" altLang="ko-KR" sz="3200" dirty="0"/>
              <a:t>SPECK </a:t>
            </a:r>
            <a:r>
              <a:rPr lang="ko-KR" altLang="en-US" sz="3200" dirty="0"/>
              <a:t>최적 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한성대학교 엄시우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성능 평가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6AD929D-0F86-4506-BEB6-081F45E56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738712"/>
              </p:ext>
            </p:extLst>
          </p:nvPr>
        </p:nvGraphicFramePr>
        <p:xfrm>
          <a:off x="4454411" y="1363577"/>
          <a:ext cx="3283178" cy="3710442"/>
        </p:xfrm>
        <a:graphic>
          <a:graphicData uri="http://schemas.openxmlformats.org/drawingml/2006/table">
            <a:tbl>
              <a:tblPr/>
              <a:tblGrid>
                <a:gridCol w="1124490">
                  <a:extLst>
                    <a:ext uri="{9D8B030D-6E8A-4147-A177-3AD203B41FA5}">
                      <a16:colId xmlns:a16="http://schemas.microsoft.com/office/drawing/2014/main" val="3411735987"/>
                    </a:ext>
                  </a:extLst>
                </a:gridCol>
                <a:gridCol w="1079344">
                  <a:extLst>
                    <a:ext uri="{9D8B030D-6E8A-4147-A177-3AD203B41FA5}">
                      <a16:colId xmlns:a16="http://schemas.microsoft.com/office/drawing/2014/main" val="4152600035"/>
                    </a:ext>
                  </a:extLst>
                </a:gridCol>
                <a:gridCol w="1079344">
                  <a:extLst>
                    <a:ext uri="{9D8B030D-6E8A-4147-A177-3AD203B41FA5}">
                      <a16:colId xmlns:a16="http://schemas.microsoft.com/office/drawing/2014/main" val="1451430520"/>
                    </a:ext>
                  </a:extLst>
                </a:gridCol>
              </a:tblGrid>
              <a:tr h="3773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Reference C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RISC-V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438839"/>
                  </a:ext>
                </a:extLst>
              </a:tr>
              <a:tr h="2600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AES-128[4]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-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1,468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7046517"/>
                  </a:ext>
                </a:extLst>
              </a:tr>
              <a:tr h="2600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SIMON-64/96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2,247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681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5346906"/>
                  </a:ext>
                </a:extLst>
              </a:tr>
              <a:tr h="2600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SIMON-64/128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2,351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712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1870078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SIMON-128/128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7,164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2,073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1513767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SIMON-128/192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8,770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2,100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444875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SIMON-128/256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7,580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2,193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5102351"/>
                  </a:ext>
                </a:extLst>
              </a:tr>
              <a:tr h="2600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SPECK-64/96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1,802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368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3119967"/>
                  </a:ext>
                </a:extLst>
              </a:tr>
              <a:tr h="2600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SPECK-64/128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1,869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381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8436298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SPECK-128/128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3,686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788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480458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SPECK-128/192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3,798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812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8246437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SPECK-128/256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3,911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835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13717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26E67D5-D98A-4C0C-94F1-F086520CE619}"/>
              </a:ext>
            </a:extLst>
          </p:cNvPr>
          <p:cNvSpPr txBox="1"/>
          <p:nvPr/>
        </p:nvSpPr>
        <p:spPr>
          <a:xfrm>
            <a:off x="411920" y="5337107"/>
            <a:ext cx="105448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kern="0" spc="0" dirty="0">
                <a:solidFill>
                  <a:srgbClr val="282828"/>
                </a:solidFill>
                <a:effectLst/>
                <a:latin typeface="한컴바탕"/>
                <a:ea typeface="한컴바탕"/>
              </a:rPr>
              <a:t>Reference C </a:t>
            </a:r>
            <a:r>
              <a:rPr lang="ko-KR" altLang="en-US" sz="1800" kern="0" spc="0" dirty="0">
                <a:solidFill>
                  <a:srgbClr val="282828"/>
                </a:solidFill>
                <a:effectLst/>
                <a:latin typeface="한컴바탕"/>
                <a:ea typeface="한컴바탕"/>
              </a:rPr>
              <a:t>코드보다 모든 부분에서 약 </a:t>
            </a:r>
            <a:r>
              <a:rPr lang="en-US" altLang="ko-KR" sz="1800" kern="0" spc="0" dirty="0">
                <a:solidFill>
                  <a:srgbClr val="282828"/>
                </a:solidFill>
                <a:effectLst/>
                <a:latin typeface="한컴바탕"/>
                <a:ea typeface="한컴바탕"/>
              </a:rPr>
              <a:t>3~5</a:t>
            </a:r>
            <a:r>
              <a:rPr lang="ko-KR" altLang="en-US" sz="1800" kern="0" spc="0" dirty="0">
                <a:solidFill>
                  <a:srgbClr val="282828"/>
                </a:solidFill>
                <a:effectLst/>
                <a:latin typeface="한컴바탕"/>
                <a:ea typeface="한컴바탕"/>
              </a:rPr>
              <a:t>배 정도의 성능 향상을 확인</a:t>
            </a:r>
            <a:endParaRPr lang="en-US" altLang="ko-KR" sz="1800" kern="0" spc="0" dirty="0">
              <a:solidFill>
                <a:srgbClr val="282828"/>
              </a:solidFill>
              <a:effectLst/>
              <a:latin typeface="한컴바탕"/>
              <a:ea typeface="한컴바탕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kern="0" spc="0" dirty="0">
                <a:solidFill>
                  <a:srgbClr val="282828"/>
                </a:solidFill>
                <a:effectLst/>
                <a:latin typeface="한컴바탕"/>
                <a:ea typeface="한컴바탕"/>
              </a:rPr>
              <a:t>SIMON</a:t>
            </a:r>
            <a:r>
              <a:rPr lang="ko-KR" altLang="en-US" sz="1800" kern="0" spc="0" dirty="0">
                <a:solidFill>
                  <a:srgbClr val="282828"/>
                </a:solidFill>
                <a:effectLst/>
                <a:latin typeface="한컴바탕"/>
                <a:ea typeface="한컴바탕"/>
              </a:rPr>
              <a:t>과 </a:t>
            </a:r>
            <a:r>
              <a:rPr lang="en-US" altLang="ko-KR" sz="1800" kern="0" spc="0" dirty="0">
                <a:solidFill>
                  <a:srgbClr val="282828"/>
                </a:solidFill>
                <a:effectLst/>
                <a:latin typeface="한컴바탕"/>
                <a:ea typeface="한컴바탕"/>
              </a:rPr>
              <a:t>SPECK</a:t>
            </a:r>
            <a:r>
              <a:rPr lang="ko-KR" altLang="en-US" sz="1800" kern="0" spc="0" dirty="0">
                <a:solidFill>
                  <a:srgbClr val="282828"/>
                </a:solidFill>
                <a:effectLst/>
                <a:latin typeface="한컴바탕"/>
                <a:ea typeface="한컴바탕"/>
              </a:rPr>
              <a:t>은 </a:t>
            </a:r>
            <a:r>
              <a:rPr lang="en-US" altLang="ko-KR" sz="1800" kern="0" spc="0" dirty="0">
                <a:solidFill>
                  <a:srgbClr val="282828"/>
                </a:solidFill>
                <a:effectLst/>
                <a:latin typeface="한컴바탕"/>
                <a:ea typeface="한컴바탕"/>
              </a:rPr>
              <a:t>AES</a:t>
            </a:r>
            <a:r>
              <a:rPr lang="ko-KR" altLang="en-US" sz="1800" kern="0" spc="0" dirty="0">
                <a:solidFill>
                  <a:srgbClr val="282828"/>
                </a:solidFill>
                <a:effectLst/>
                <a:latin typeface="한컴바탕"/>
                <a:ea typeface="한컴바탕"/>
              </a:rPr>
              <a:t>에 비해 알고리즘이 간단하기 때문에 </a:t>
            </a:r>
            <a:r>
              <a:rPr lang="en-US" altLang="ko-KR" sz="1800" kern="0" spc="0" dirty="0">
                <a:solidFill>
                  <a:srgbClr val="282828"/>
                </a:solidFill>
                <a:effectLst/>
                <a:latin typeface="한컴바탕"/>
                <a:ea typeface="한컴바탕"/>
              </a:rPr>
              <a:t>AES</a:t>
            </a:r>
            <a:r>
              <a:rPr lang="ko-KR" altLang="en-US" sz="1800" kern="0" spc="0" dirty="0">
                <a:solidFill>
                  <a:srgbClr val="282828"/>
                </a:solidFill>
                <a:effectLst/>
                <a:latin typeface="한컴바탕"/>
                <a:ea typeface="한컴바탕"/>
              </a:rPr>
              <a:t>보다 더 좋은 성능이 나올 것으로 예측</a:t>
            </a:r>
            <a:r>
              <a:rPr lang="en-US" altLang="ko-KR" sz="1800" kern="0" spc="0" dirty="0">
                <a:solidFill>
                  <a:srgbClr val="282828"/>
                </a:solidFill>
                <a:effectLst/>
                <a:latin typeface="한컴바탕"/>
                <a:ea typeface="한컴바탕"/>
              </a:rPr>
              <a:t>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kern="0" spc="0" dirty="0">
                <a:solidFill>
                  <a:srgbClr val="282828"/>
                </a:solidFill>
                <a:effectLst/>
                <a:latin typeface="한컴바탕"/>
                <a:ea typeface="한컴바탕"/>
              </a:rPr>
              <a:t>SIMON-128</a:t>
            </a:r>
            <a:r>
              <a:rPr lang="ko-KR" altLang="en-US" sz="1800" kern="0" spc="0" dirty="0">
                <a:solidFill>
                  <a:srgbClr val="282828"/>
                </a:solidFill>
                <a:effectLst/>
                <a:latin typeface="한컴바탕"/>
                <a:ea typeface="한컴바탕"/>
              </a:rPr>
              <a:t>은 </a:t>
            </a:r>
            <a:r>
              <a:rPr lang="en-US" altLang="ko-KR" sz="1800" kern="0" spc="0" dirty="0">
                <a:solidFill>
                  <a:srgbClr val="282828"/>
                </a:solidFill>
                <a:effectLst/>
                <a:latin typeface="한컴바탕"/>
                <a:ea typeface="한컴바탕"/>
              </a:rPr>
              <a:t>AES-128</a:t>
            </a:r>
            <a:r>
              <a:rPr lang="ko-KR" altLang="en-US" sz="1800" kern="0" spc="0" dirty="0">
                <a:solidFill>
                  <a:srgbClr val="282828"/>
                </a:solidFill>
                <a:effectLst/>
                <a:latin typeface="한컴바탕"/>
                <a:ea typeface="한컴바탕"/>
              </a:rPr>
              <a:t>에 비해 성능이 </a:t>
            </a:r>
            <a:r>
              <a:rPr lang="en-US" altLang="ko-KR" sz="1800" kern="0" spc="0" dirty="0">
                <a:solidFill>
                  <a:srgbClr val="282828"/>
                </a:solidFill>
                <a:effectLst/>
                <a:latin typeface="한컴바탕"/>
                <a:ea typeface="한컴바탕"/>
              </a:rPr>
              <a:t>0.7</a:t>
            </a:r>
            <a:r>
              <a:rPr lang="ko-KR" altLang="en-US" sz="1800" kern="0" spc="0" dirty="0">
                <a:solidFill>
                  <a:srgbClr val="282828"/>
                </a:solidFill>
                <a:effectLst/>
                <a:latin typeface="한컴바탕"/>
                <a:ea typeface="한컴바탕"/>
              </a:rPr>
              <a:t>배 정도 차이 나는 것을 확인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2183768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A17D98E6-FCCE-49DC-8BFF-FF79F492E9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관련연구</a:t>
            </a:r>
            <a:endParaRPr lang="en-US" altLang="ko-KR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693B324D-7EB4-4264-B4F6-A4FA320B506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최적 구현 기법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1C399454-B6C6-4756-879F-7892E36FBDF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성능 평가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관련연구 </a:t>
            </a:r>
            <a:r>
              <a:rPr lang="en-US" altLang="ko-KR" dirty="0"/>
              <a:t>- RISC-V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48270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sz="2400" dirty="0"/>
              <a:t>2010</a:t>
            </a:r>
            <a:r>
              <a:rPr lang="ko-KR" altLang="en-US" sz="2400" dirty="0"/>
              <a:t>년부터 </a:t>
            </a:r>
            <a:r>
              <a:rPr lang="en-US" altLang="ko-KR" sz="2400" dirty="0"/>
              <a:t>UC </a:t>
            </a:r>
            <a:r>
              <a:rPr lang="ko-KR" altLang="en-US" sz="2400" dirty="0"/>
              <a:t>버클리에서 개발중인 새로운 컴퓨터 </a:t>
            </a:r>
            <a:r>
              <a:rPr lang="en-US" altLang="ko-KR" sz="2400" dirty="0"/>
              <a:t>CPU</a:t>
            </a:r>
            <a:r>
              <a:rPr lang="ko-KR" altLang="en-US" sz="2400" dirty="0"/>
              <a:t>구조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b="0" i="0" dirty="0">
                <a:effectLst/>
                <a:latin typeface="Open Sans" panose="020B0604020202020204" pitchFamily="34" charset="0"/>
              </a:rPr>
              <a:t>설계된 </a:t>
            </a:r>
            <a:r>
              <a:rPr lang="ko-KR" altLang="en-US" sz="2400" b="0" i="0" u="none" strike="noStrike" dirty="0">
                <a:effectLst/>
                <a:latin typeface="Open Sans" panose="020B0604020202020204" pitchFamily="34" charset="0"/>
                <a:hlinkClick r:id="rId2" tooltip="명령어 집합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명령어 집합</a:t>
            </a:r>
            <a:r>
              <a:rPr lang="ko-KR" altLang="en-US" sz="2400" b="0" i="0" dirty="0">
                <a:effectLst/>
                <a:latin typeface="Open Sans" panose="020B0604020202020204" pitchFamily="34" charset="0"/>
              </a:rPr>
              <a:t> 구조</a:t>
            </a:r>
            <a:r>
              <a:rPr lang="en-US" altLang="ko-KR" sz="2400" b="0" i="0" dirty="0">
                <a:effectLst/>
                <a:latin typeface="Open Sans" panose="020B0604020202020204" pitchFamily="34" charset="0"/>
              </a:rPr>
              <a:t>(ISA)</a:t>
            </a:r>
            <a:r>
              <a:rPr lang="ko-KR" altLang="en-US" sz="2400" b="0" i="0" dirty="0">
                <a:effectLst/>
                <a:latin typeface="Open Sans" panose="020B0604020202020204" pitchFamily="34" charset="0"/>
              </a:rPr>
              <a:t>는 버클리 </a:t>
            </a:r>
            <a:r>
              <a:rPr lang="ko-KR" altLang="en-US" sz="2400" b="0" i="0" u="none" strike="noStrike" dirty="0">
                <a:effectLst/>
                <a:latin typeface="Open Sans" panose="020B0604020202020204" pitchFamily="34" charset="0"/>
                <a:hlinkClick r:id="rId3" tooltip="오픈 소스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오픈 소스</a:t>
            </a:r>
            <a:r>
              <a:rPr lang="ko-KR" altLang="en-US" sz="2400" b="0" i="0" dirty="0">
                <a:effectLst/>
                <a:latin typeface="Open Sans" panose="020B0604020202020204" pitchFamily="34" charset="0"/>
              </a:rPr>
              <a:t> 라이선스로 무료로 쓸 수 있게 개방되었다</a:t>
            </a:r>
            <a:r>
              <a:rPr lang="en-US" altLang="ko-KR" sz="2400" b="0" i="0" dirty="0">
                <a:effectLst/>
                <a:latin typeface="Open Sans" panose="020B0604020202020204" pitchFamily="34" charset="0"/>
              </a:rPr>
              <a:t>. </a:t>
            </a:r>
            <a:r>
              <a:rPr lang="ko-KR" altLang="en-US" sz="2400" b="0" i="0" dirty="0">
                <a:effectLst/>
                <a:latin typeface="Open Sans" panose="020B0604020202020204" pitchFamily="34" charset="0"/>
              </a:rPr>
              <a:t>즉</a:t>
            </a:r>
            <a:r>
              <a:rPr lang="en-US" altLang="ko-KR" sz="2400" b="0" i="0" dirty="0">
                <a:effectLst/>
                <a:latin typeface="Open Sans" panose="020B0604020202020204" pitchFamily="34" charset="0"/>
              </a:rPr>
              <a:t>, </a:t>
            </a:r>
            <a:r>
              <a:rPr lang="ko-KR" altLang="en-US" sz="2400" b="0" i="0" dirty="0">
                <a:effectLst/>
                <a:latin typeface="Open Sans" panose="020B0604020202020204" pitchFamily="34" charset="0"/>
              </a:rPr>
              <a:t>누구나 자유롭게 호환성 있거나 파생된 </a:t>
            </a:r>
            <a:r>
              <a:rPr lang="en-US" altLang="ko-KR" sz="2400" b="0" i="0" dirty="0">
                <a:effectLst/>
                <a:latin typeface="Open Sans" panose="020B0604020202020204" pitchFamily="34" charset="0"/>
              </a:rPr>
              <a:t>CPU</a:t>
            </a:r>
            <a:r>
              <a:rPr lang="ko-KR" altLang="en-US" sz="2400" b="0" i="0" dirty="0">
                <a:effectLst/>
                <a:latin typeface="Open Sans" panose="020B0604020202020204" pitchFamily="34" charset="0"/>
              </a:rPr>
              <a:t>를 설계할 수 있고</a:t>
            </a:r>
            <a:r>
              <a:rPr lang="en-US" altLang="ko-KR" sz="2400" b="0" i="0" dirty="0">
                <a:effectLst/>
                <a:latin typeface="Open Sans" panose="020B0604020202020204" pitchFamily="34" charset="0"/>
              </a:rPr>
              <a:t>,</a:t>
            </a:r>
            <a:r>
              <a:rPr lang="ko-KR" altLang="en-US" sz="2400" b="0" i="0" dirty="0">
                <a:effectLst/>
                <a:latin typeface="Open Sans" panose="020B0604020202020204" pitchFamily="34" charset="0"/>
              </a:rPr>
              <a:t> 이를 상용으로 쓰거나 팔 수도 있고 파생된 설계를 공개할 의무도 없다</a:t>
            </a:r>
            <a:r>
              <a:rPr lang="en-US" altLang="ko-KR" sz="2400" b="0" i="0" dirty="0">
                <a:effectLst/>
                <a:latin typeface="Open Sans" panose="020B0604020202020204" pitchFamily="34" charset="0"/>
              </a:rPr>
              <a:t>.</a:t>
            </a:r>
          </a:p>
          <a:p>
            <a:endParaRPr lang="en-US" altLang="ko-KR" sz="2400" dirty="0">
              <a:latin typeface="Open Sans" panose="020B0604020202020204" pitchFamily="34" charset="0"/>
            </a:endParaRPr>
          </a:p>
          <a:p>
            <a:r>
              <a:rPr lang="ko-KR" altLang="en-US" sz="2400" b="0" i="0" dirty="0">
                <a:effectLst/>
                <a:latin typeface="Open Sans" panose="020B0606030504020204" pitchFamily="34" charset="0"/>
              </a:rPr>
              <a:t>실험적으로 실제로 구현된 </a:t>
            </a:r>
            <a:r>
              <a:rPr lang="en-US" altLang="ko-KR" sz="2400" b="0" i="0" dirty="0">
                <a:effectLst/>
                <a:latin typeface="Open Sans" panose="020B0606030504020204" pitchFamily="34" charset="0"/>
              </a:rPr>
              <a:t>RISC-V </a:t>
            </a:r>
            <a:r>
              <a:rPr lang="ko-KR" altLang="en-US" sz="2400" b="0" i="0" dirty="0">
                <a:effectLst/>
                <a:latin typeface="Open Sans" panose="020B0606030504020204" pitchFamily="34" charset="0"/>
              </a:rPr>
              <a:t>칩은 상용 </a:t>
            </a:r>
            <a:r>
              <a:rPr lang="en-US" altLang="ko-KR" sz="2400" b="0" i="0" u="none" strike="noStrike" dirty="0">
                <a:effectLst/>
                <a:latin typeface="Open Sans" panose="020B0606030504020204" pitchFamily="34" charset="0"/>
                <a:hlinkClick r:id="rId4" tooltip="ARM(CPU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ARM</a:t>
            </a:r>
            <a:r>
              <a:rPr lang="ko-KR" altLang="en-US" sz="2400" b="0" i="0" dirty="0">
                <a:effectLst/>
                <a:latin typeface="Open Sans" panose="020B0606030504020204" pitchFamily="34" charset="0"/>
              </a:rPr>
              <a:t> 칩과 비교해서 비슷한 성능으로는 칩 면적은 </a:t>
            </a:r>
            <a:r>
              <a:rPr lang="en-US" altLang="ko-KR" sz="2400" b="0" i="0" dirty="0">
                <a:effectLst/>
                <a:latin typeface="Open Sans" panose="020B0606030504020204" pitchFamily="34" charset="0"/>
              </a:rPr>
              <a:t>30%~50% </a:t>
            </a:r>
            <a:r>
              <a:rPr lang="ko-KR" altLang="en-US" sz="2400" b="0" i="0" dirty="0">
                <a:effectLst/>
                <a:latin typeface="Open Sans" panose="020B0606030504020204" pitchFamily="34" charset="0"/>
              </a:rPr>
              <a:t>축소되고 소비전력은 </a:t>
            </a:r>
            <a:r>
              <a:rPr lang="en-US" altLang="ko-KR" sz="2400" b="0" i="0" dirty="0">
                <a:effectLst/>
                <a:latin typeface="Open Sans" panose="020B0606030504020204" pitchFamily="34" charset="0"/>
              </a:rPr>
              <a:t>60%</a:t>
            </a:r>
            <a:r>
              <a:rPr lang="ko-KR" altLang="en-US" sz="2400" b="0" i="0" dirty="0">
                <a:effectLst/>
                <a:latin typeface="Open Sans" panose="020B0606030504020204" pitchFamily="34" charset="0"/>
              </a:rPr>
              <a:t>나 감소하는 등 상당히 높은 효율과 경제성을 보여서 미래에 상용화되면 </a:t>
            </a:r>
            <a:r>
              <a:rPr lang="en-US" altLang="ko-KR" sz="2400" b="0" i="0" dirty="0">
                <a:effectLst/>
                <a:latin typeface="Open Sans" panose="020B0606030504020204" pitchFamily="34" charset="0"/>
              </a:rPr>
              <a:t>ARM</a:t>
            </a:r>
            <a:r>
              <a:rPr lang="ko-KR" altLang="en-US" sz="2400" b="0" i="0" dirty="0">
                <a:effectLst/>
                <a:latin typeface="Open Sans" panose="020B0606030504020204" pitchFamily="34" charset="0"/>
              </a:rPr>
              <a:t>의 강력한 경쟁자가 될 수 있다는 기대를 받고 있다</a:t>
            </a:r>
            <a:r>
              <a:rPr lang="en-US" altLang="ko-KR" sz="2400" b="0" i="0" dirty="0">
                <a:effectLst/>
                <a:latin typeface="Open Sans" panose="020B0606030504020204" pitchFamily="34" charset="0"/>
              </a:rPr>
              <a:t>.</a:t>
            </a:r>
            <a:endParaRPr lang="en-US" altLang="ko-KR" sz="2400" dirty="0">
              <a:latin typeface="Open Sans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관련연구 </a:t>
            </a:r>
            <a:r>
              <a:rPr lang="en-US" altLang="ko-KR" dirty="0"/>
              <a:t>– RISC-V</a:t>
            </a:r>
            <a:endParaRPr lang="ko-KR" altLang="en-US" dirty="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1F6C5C59-0EE9-486C-B96E-F8A6E7D81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163325"/>
              </p:ext>
            </p:extLst>
          </p:nvPr>
        </p:nvGraphicFramePr>
        <p:xfrm>
          <a:off x="411917" y="4153870"/>
          <a:ext cx="6248944" cy="1357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59">
                  <a:extLst>
                    <a:ext uri="{9D8B030D-6E8A-4147-A177-3AD203B41FA5}">
                      <a16:colId xmlns:a16="http://schemas.microsoft.com/office/drawing/2014/main" val="1441957651"/>
                    </a:ext>
                  </a:extLst>
                </a:gridCol>
                <a:gridCol w="390559">
                  <a:extLst>
                    <a:ext uri="{9D8B030D-6E8A-4147-A177-3AD203B41FA5}">
                      <a16:colId xmlns:a16="http://schemas.microsoft.com/office/drawing/2014/main" val="795870701"/>
                    </a:ext>
                  </a:extLst>
                </a:gridCol>
                <a:gridCol w="390559">
                  <a:extLst>
                    <a:ext uri="{9D8B030D-6E8A-4147-A177-3AD203B41FA5}">
                      <a16:colId xmlns:a16="http://schemas.microsoft.com/office/drawing/2014/main" val="4194141454"/>
                    </a:ext>
                  </a:extLst>
                </a:gridCol>
                <a:gridCol w="390559">
                  <a:extLst>
                    <a:ext uri="{9D8B030D-6E8A-4147-A177-3AD203B41FA5}">
                      <a16:colId xmlns:a16="http://schemas.microsoft.com/office/drawing/2014/main" val="2623854342"/>
                    </a:ext>
                  </a:extLst>
                </a:gridCol>
                <a:gridCol w="390559">
                  <a:extLst>
                    <a:ext uri="{9D8B030D-6E8A-4147-A177-3AD203B41FA5}">
                      <a16:colId xmlns:a16="http://schemas.microsoft.com/office/drawing/2014/main" val="2748593472"/>
                    </a:ext>
                  </a:extLst>
                </a:gridCol>
                <a:gridCol w="390559">
                  <a:extLst>
                    <a:ext uri="{9D8B030D-6E8A-4147-A177-3AD203B41FA5}">
                      <a16:colId xmlns:a16="http://schemas.microsoft.com/office/drawing/2014/main" val="1757759069"/>
                    </a:ext>
                  </a:extLst>
                </a:gridCol>
                <a:gridCol w="390559">
                  <a:extLst>
                    <a:ext uri="{9D8B030D-6E8A-4147-A177-3AD203B41FA5}">
                      <a16:colId xmlns:a16="http://schemas.microsoft.com/office/drawing/2014/main" val="1972638211"/>
                    </a:ext>
                  </a:extLst>
                </a:gridCol>
                <a:gridCol w="390559">
                  <a:extLst>
                    <a:ext uri="{9D8B030D-6E8A-4147-A177-3AD203B41FA5}">
                      <a16:colId xmlns:a16="http://schemas.microsoft.com/office/drawing/2014/main" val="1822243267"/>
                    </a:ext>
                  </a:extLst>
                </a:gridCol>
                <a:gridCol w="390559">
                  <a:extLst>
                    <a:ext uri="{9D8B030D-6E8A-4147-A177-3AD203B41FA5}">
                      <a16:colId xmlns:a16="http://schemas.microsoft.com/office/drawing/2014/main" val="1444587466"/>
                    </a:ext>
                  </a:extLst>
                </a:gridCol>
                <a:gridCol w="390559">
                  <a:extLst>
                    <a:ext uri="{9D8B030D-6E8A-4147-A177-3AD203B41FA5}">
                      <a16:colId xmlns:a16="http://schemas.microsoft.com/office/drawing/2014/main" val="689290462"/>
                    </a:ext>
                  </a:extLst>
                </a:gridCol>
                <a:gridCol w="390559">
                  <a:extLst>
                    <a:ext uri="{9D8B030D-6E8A-4147-A177-3AD203B41FA5}">
                      <a16:colId xmlns:a16="http://schemas.microsoft.com/office/drawing/2014/main" val="405816925"/>
                    </a:ext>
                  </a:extLst>
                </a:gridCol>
                <a:gridCol w="390559">
                  <a:extLst>
                    <a:ext uri="{9D8B030D-6E8A-4147-A177-3AD203B41FA5}">
                      <a16:colId xmlns:a16="http://schemas.microsoft.com/office/drawing/2014/main" val="1777576511"/>
                    </a:ext>
                  </a:extLst>
                </a:gridCol>
                <a:gridCol w="390559">
                  <a:extLst>
                    <a:ext uri="{9D8B030D-6E8A-4147-A177-3AD203B41FA5}">
                      <a16:colId xmlns:a16="http://schemas.microsoft.com/office/drawing/2014/main" val="1667250720"/>
                    </a:ext>
                  </a:extLst>
                </a:gridCol>
                <a:gridCol w="390559">
                  <a:extLst>
                    <a:ext uri="{9D8B030D-6E8A-4147-A177-3AD203B41FA5}">
                      <a16:colId xmlns:a16="http://schemas.microsoft.com/office/drawing/2014/main" val="3660074817"/>
                    </a:ext>
                  </a:extLst>
                </a:gridCol>
                <a:gridCol w="390559">
                  <a:extLst>
                    <a:ext uri="{9D8B030D-6E8A-4147-A177-3AD203B41FA5}">
                      <a16:colId xmlns:a16="http://schemas.microsoft.com/office/drawing/2014/main" val="3601408560"/>
                    </a:ext>
                  </a:extLst>
                </a:gridCol>
                <a:gridCol w="390559">
                  <a:extLst>
                    <a:ext uri="{9D8B030D-6E8A-4147-A177-3AD203B41FA5}">
                      <a16:colId xmlns:a16="http://schemas.microsoft.com/office/drawing/2014/main" val="2159631757"/>
                    </a:ext>
                  </a:extLst>
                </a:gridCol>
              </a:tblGrid>
              <a:tr h="3394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X0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X3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X4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X5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X6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X7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X8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X9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X10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X11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X12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X13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X14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X15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135230"/>
                  </a:ext>
                </a:extLst>
              </a:tr>
              <a:tr h="3394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500" b="0" dirty="0">
                          <a:solidFill>
                            <a:schemeClr val="tx1"/>
                          </a:solidFill>
                        </a:rPr>
                        <a:t>ZERO</a:t>
                      </a:r>
                      <a:endParaRPr lang="ko-Kore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RA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SP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GP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TP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T0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S0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S1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A2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A3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A4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A5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854052"/>
                  </a:ext>
                </a:extLst>
              </a:tr>
              <a:tr h="3394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X16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X17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X18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X19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X20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X21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X22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X23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X24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X25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X26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X27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X28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X29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X30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X31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549485"/>
                  </a:ext>
                </a:extLst>
              </a:tr>
              <a:tr h="3394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A6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A7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S3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S4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S5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S6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S7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S8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S9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S10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S11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T4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T5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T6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5088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08CB0B1-3266-46E2-8856-9A28ED871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029116"/>
              </p:ext>
            </p:extLst>
          </p:nvPr>
        </p:nvGraphicFramePr>
        <p:xfrm>
          <a:off x="2177235" y="1447211"/>
          <a:ext cx="2718308" cy="2513838"/>
        </p:xfrm>
        <a:graphic>
          <a:graphicData uri="http://schemas.openxmlformats.org/drawingml/2006/table">
            <a:tbl>
              <a:tblPr/>
              <a:tblGrid>
                <a:gridCol w="679577">
                  <a:extLst>
                    <a:ext uri="{9D8B030D-6E8A-4147-A177-3AD203B41FA5}">
                      <a16:colId xmlns:a16="http://schemas.microsoft.com/office/drawing/2014/main" val="3278544288"/>
                    </a:ext>
                  </a:extLst>
                </a:gridCol>
                <a:gridCol w="1538859">
                  <a:extLst>
                    <a:ext uri="{9D8B030D-6E8A-4147-A177-3AD203B41FA5}">
                      <a16:colId xmlns:a16="http://schemas.microsoft.com/office/drawing/2014/main" val="344005822"/>
                    </a:ext>
                  </a:extLst>
                </a:gridCol>
                <a:gridCol w="499872">
                  <a:extLst>
                    <a:ext uri="{9D8B030D-6E8A-4147-A177-3AD203B41FA5}">
                      <a16:colId xmlns:a16="http://schemas.microsoft.com/office/drawing/2014/main" val="3992328870"/>
                    </a:ext>
                  </a:extLst>
                </a:gridCol>
              </a:tblGrid>
              <a:tr h="186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Register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Description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Saver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550565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zero(x0)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zero register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264535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ra(x1)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return address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668023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sp(x2)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stack pointer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callee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4166618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gp(x3)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global pointer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925668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tp(x4)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thread pointer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520611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a0~a7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function arguments and return value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071265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s0~s11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saved registers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callee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180787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t0~t6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temporal registers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211536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DE5A236-BCE9-4088-9CE2-3EDB525F4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433134"/>
              </p:ext>
            </p:extLst>
          </p:nvPr>
        </p:nvGraphicFramePr>
        <p:xfrm>
          <a:off x="8016942" y="2420112"/>
          <a:ext cx="2718308" cy="2017776"/>
        </p:xfrm>
        <a:graphic>
          <a:graphicData uri="http://schemas.openxmlformats.org/drawingml/2006/table">
            <a:tbl>
              <a:tblPr/>
              <a:tblGrid>
                <a:gridCol w="820039">
                  <a:extLst>
                    <a:ext uri="{9D8B030D-6E8A-4147-A177-3AD203B41FA5}">
                      <a16:colId xmlns:a16="http://schemas.microsoft.com/office/drawing/2014/main" val="1627542096"/>
                    </a:ext>
                  </a:extLst>
                </a:gridCol>
                <a:gridCol w="1898269">
                  <a:extLst>
                    <a:ext uri="{9D8B030D-6E8A-4147-A177-3AD203B41FA5}">
                      <a16:colId xmlns:a16="http://schemas.microsoft.com/office/drawing/2014/main" val="999676346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Instruction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Description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3415939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ADD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Add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61169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ADDI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Add immediate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383501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OR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Inclusive or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43959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XOR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Exclusive or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99326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SLTU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Set less than unsigned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916380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SLLI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Shift left logical immediate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505416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SRLI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Shift right logical immediate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95116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80851C3-2B43-47DE-9DBC-CFF634ED4C67}"/>
              </a:ext>
            </a:extLst>
          </p:cNvPr>
          <p:cNvSpPr txBox="1"/>
          <p:nvPr/>
        </p:nvSpPr>
        <p:spPr>
          <a:xfrm>
            <a:off x="2020589" y="5586832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RISC-V R32I </a:t>
            </a:r>
            <a:r>
              <a:rPr lang="ko-KR" altLang="en-US" dirty="0"/>
              <a:t>레지스터 구조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74ADFF-4B65-49E8-8E8C-DA53F3F67A7F}"/>
              </a:ext>
            </a:extLst>
          </p:cNvPr>
          <p:cNvSpPr txBox="1"/>
          <p:nvPr/>
        </p:nvSpPr>
        <p:spPr>
          <a:xfrm>
            <a:off x="8514321" y="4522109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RISC-V </a:t>
            </a:r>
            <a:r>
              <a:rPr lang="ko-KR" altLang="en-US" dirty="0"/>
              <a:t>명령어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7099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관련연구 </a:t>
            </a:r>
            <a:r>
              <a:rPr lang="en-US" altLang="ko-KR" dirty="0"/>
              <a:t>– SIMON &amp; SPECK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1800" kern="0" spc="0" dirty="0">
                <a:solidFill>
                  <a:srgbClr val="282828"/>
                </a:solidFill>
                <a:effectLst/>
                <a:latin typeface="한컴바탕"/>
                <a:ea typeface="한컴바탕"/>
              </a:rPr>
              <a:t>경량 블록 암호 </a:t>
            </a:r>
            <a:r>
              <a:rPr lang="en-US" altLang="ko-KR" sz="1800" kern="0" spc="0" dirty="0">
                <a:solidFill>
                  <a:srgbClr val="282828"/>
                </a:solidFill>
                <a:effectLst/>
                <a:latin typeface="한컴바탕"/>
                <a:ea typeface="한컴바탕"/>
              </a:rPr>
              <a:t>SIMON</a:t>
            </a:r>
            <a:r>
              <a:rPr lang="ko-KR" altLang="en-US" sz="1800" kern="0" spc="0" dirty="0">
                <a:solidFill>
                  <a:srgbClr val="282828"/>
                </a:solidFill>
                <a:effectLst/>
                <a:latin typeface="한컴바탕"/>
                <a:ea typeface="한컴바탕"/>
              </a:rPr>
              <a:t>은 경량 블록 암호 </a:t>
            </a:r>
            <a:r>
              <a:rPr lang="en-US" altLang="ko-KR" sz="1800" kern="0" spc="0" dirty="0">
                <a:solidFill>
                  <a:srgbClr val="282828"/>
                </a:solidFill>
                <a:effectLst/>
                <a:latin typeface="한컴바탕"/>
                <a:ea typeface="한컴바탕"/>
              </a:rPr>
              <a:t>SPECK</a:t>
            </a:r>
            <a:r>
              <a:rPr lang="ko-KR" altLang="en-US" sz="1800" kern="0" spc="0" dirty="0">
                <a:solidFill>
                  <a:srgbClr val="282828"/>
                </a:solidFill>
                <a:effectLst/>
                <a:latin typeface="한컴바탕"/>
                <a:ea typeface="한컴바탕"/>
              </a:rPr>
              <a:t>과 함께 발표된 암호로</a:t>
            </a:r>
            <a:r>
              <a:rPr lang="en-US" altLang="ko-KR" sz="1800" kern="0" spc="0" dirty="0">
                <a:solidFill>
                  <a:srgbClr val="282828"/>
                </a:solidFill>
                <a:effectLst/>
                <a:latin typeface="한컴바탕"/>
                <a:ea typeface="한컴바탕"/>
              </a:rPr>
              <a:t>, 2013</a:t>
            </a:r>
            <a:r>
              <a:rPr lang="ko-KR" altLang="en-US" sz="1800" kern="0" spc="0" dirty="0">
                <a:solidFill>
                  <a:srgbClr val="282828"/>
                </a:solidFill>
                <a:effectLst/>
                <a:latin typeface="한컴바탕"/>
                <a:ea typeface="한컴바탕"/>
              </a:rPr>
              <a:t>년 미국 국가안보국</a:t>
            </a:r>
            <a:r>
              <a:rPr lang="en-US" altLang="ko-KR" sz="1800" kern="0" spc="0" dirty="0">
                <a:solidFill>
                  <a:srgbClr val="282828"/>
                </a:solidFill>
                <a:effectLst/>
                <a:latin typeface="한컴바탕"/>
                <a:ea typeface="한컴바탕"/>
              </a:rPr>
              <a:t>(National Security Agency, NSA)</a:t>
            </a:r>
            <a:r>
              <a:rPr lang="ko-KR" altLang="en-US" sz="1800" kern="0" spc="0" dirty="0">
                <a:solidFill>
                  <a:srgbClr val="282828"/>
                </a:solidFill>
                <a:effectLst/>
                <a:latin typeface="한컴바탕"/>
                <a:ea typeface="한컴바탕"/>
              </a:rPr>
              <a:t>에서 개발하였다</a:t>
            </a:r>
            <a:r>
              <a:rPr lang="en-US" altLang="ko-KR" sz="1800" kern="0" spc="0" dirty="0">
                <a:solidFill>
                  <a:srgbClr val="282828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76938AA-F4D0-482C-A0E5-AF3E6895F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309298"/>
              </p:ext>
            </p:extLst>
          </p:nvPr>
        </p:nvGraphicFramePr>
        <p:xfrm>
          <a:off x="4202129" y="2140339"/>
          <a:ext cx="4253502" cy="3565136"/>
        </p:xfrm>
        <a:graphic>
          <a:graphicData uri="http://schemas.openxmlformats.org/drawingml/2006/table">
            <a:tbl>
              <a:tblPr/>
              <a:tblGrid>
                <a:gridCol w="1417898">
                  <a:extLst>
                    <a:ext uri="{9D8B030D-6E8A-4147-A177-3AD203B41FA5}">
                      <a16:colId xmlns:a16="http://schemas.microsoft.com/office/drawing/2014/main" val="1751695728"/>
                    </a:ext>
                  </a:extLst>
                </a:gridCol>
                <a:gridCol w="1417898">
                  <a:extLst>
                    <a:ext uri="{9D8B030D-6E8A-4147-A177-3AD203B41FA5}">
                      <a16:colId xmlns:a16="http://schemas.microsoft.com/office/drawing/2014/main" val="4242053922"/>
                    </a:ext>
                  </a:extLst>
                </a:gridCol>
                <a:gridCol w="708853">
                  <a:extLst>
                    <a:ext uri="{9D8B030D-6E8A-4147-A177-3AD203B41FA5}">
                      <a16:colId xmlns:a16="http://schemas.microsoft.com/office/drawing/2014/main" val="427699337"/>
                    </a:ext>
                  </a:extLst>
                </a:gridCol>
                <a:gridCol w="708853">
                  <a:extLst>
                    <a:ext uri="{9D8B030D-6E8A-4147-A177-3AD203B41FA5}">
                      <a16:colId xmlns:a16="http://schemas.microsoft.com/office/drawing/2014/main" val="321793754"/>
                    </a:ext>
                  </a:extLst>
                </a:gridCol>
              </a:tblGrid>
              <a:tr h="30792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Block size(bit)/2n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Key Size (bit)/mn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Number of rounds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638081"/>
                  </a:ext>
                </a:extLst>
              </a:tr>
              <a:tr h="3079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SIMON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SPECK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502262"/>
                  </a:ext>
                </a:extLst>
              </a:tr>
              <a:tr h="2949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2 × 16 = 32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64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32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22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987448"/>
                  </a:ext>
                </a:extLst>
              </a:tr>
              <a:tr h="29492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2 × 24 = 48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72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36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22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463159"/>
                  </a:ext>
                </a:extLst>
              </a:tr>
              <a:tr h="2949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96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36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23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050742"/>
                  </a:ext>
                </a:extLst>
              </a:tr>
              <a:tr h="29492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2 × 32 = 64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96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42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26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02178"/>
                  </a:ext>
                </a:extLst>
              </a:tr>
              <a:tr h="2949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128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44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27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079601"/>
                  </a:ext>
                </a:extLst>
              </a:tr>
              <a:tr h="29492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2 × 48 = 96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96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52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28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090191"/>
                  </a:ext>
                </a:extLst>
              </a:tr>
              <a:tr h="2949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144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54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29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442948"/>
                  </a:ext>
                </a:extLst>
              </a:tr>
              <a:tr h="29492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2 × 64 = 128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128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68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32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743755"/>
                  </a:ext>
                </a:extLst>
              </a:tr>
              <a:tr h="2949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192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69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33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423655"/>
                  </a:ext>
                </a:extLst>
              </a:tr>
              <a:tr h="2949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256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72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34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648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1E8BBF-F8DB-42C1-BB1E-9362F2FCA01E}"/>
              </a:ext>
            </a:extLst>
          </p:cNvPr>
          <p:cNvSpPr txBox="1"/>
          <p:nvPr/>
        </p:nvSpPr>
        <p:spPr>
          <a:xfrm>
            <a:off x="4934908" y="5705475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SIMON-SPECK </a:t>
            </a:r>
            <a:r>
              <a:rPr lang="ko-KR" altLang="en-US" dirty="0"/>
              <a:t>파라미터</a:t>
            </a:r>
          </a:p>
        </p:txBody>
      </p:sp>
    </p:spTree>
    <p:extLst>
      <p:ext uri="{BB962C8B-B14F-4D97-AF65-F5344CB8AC3E}">
        <p14:creationId xmlns:p14="http://schemas.microsoft.com/office/powerpoint/2010/main" val="206928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관련연구 </a:t>
            </a:r>
            <a:r>
              <a:rPr lang="en-US" altLang="ko-KR" dirty="0"/>
              <a:t>– SIMON &amp; SPECK</a:t>
            </a:r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0E538E5-9118-4405-A72B-AD8FF9411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326240112">
            <a:extLst>
              <a:ext uri="{FF2B5EF4-FFF2-40B4-BE49-F238E27FC236}">
                <a16:creationId xmlns:a16="http://schemas.microsoft.com/office/drawing/2014/main" id="{A3B275EB-954B-4863-8D16-A429D4114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10" y="1910295"/>
            <a:ext cx="2373330" cy="322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5EFF58-BE7A-4E46-8801-EA4F3507B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326244360">
            <a:extLst>
              <a:ext uri="{FF2B5EF4-FFF2-40B4-BE49-F238E27FC236}">
                <a16:creationId xmlns:a16="http://schemas.microsoft.com/office/drawing/2014/main" id="{02C26F81-020A-4965-80F8-29A05FAD3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560" y="1760626"/>
            <a:ext cx="2291138" cy="35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D559C6-1BF3-49E0-A958-D880D881AAD3}"/>
              </a:ext>
            </a:extLst>
          </p:cNvPr>
          <p:cNvSpPr txBox="1"/>
          <p:nvPr/>
        </p:nvSpPr>
        <p:spPr>
          <a:xfrm>
            <a:off x="4407044" y="3059894"/>
            <a:ext cx="3377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ARX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Addition,</a:t>
            </a:r>
            <a:r>
              <a:rPr lang="ko-KR" altLang="en-US" dirty="0"/>
              <a:t> </a:t>
            </a:r>
            <a:r>
              <a:rPr lang="en-US" altLang="ko-KR" dirty="0"/>
              <a:t>Rotation,</a:t>
            </a:r>
            <a:r>
              <a:rPr lang="ko-KR" altLang="en-US" dirty="0"/>
              <a:t> </a:t>
            </a:r>
            <a:r>
              <a:rPr lang="en-US" altLang="ko-KR" dirty="0"/>
              <a:t>XOR)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Feistel </a:t>
            </a:r>
            <a:r>
              <a:rPr lang="ko-KR" altLang="en-US" dirty="0"/>
              <a:t>구조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EEC7EA-5A7C-4941-A663-7951DAEC8E2B}"/>
              </a:ext>
            </a:extLst>
          </p:cNvPr>
          <p:cNvSpPr txBox="1"/>
          <p:nvPr/>
        </p:nvSpPr>
        <p:spPr>
          <a:xfrm>
            <a:off x="873302" y="5154950"/>
            <a:ext cx="196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SIMON Algorithm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534C01-5191-4388-A089-EE2740933404}"/>
              </a:ext>
            </a:extLst>
          </p:cNvPr>
          <p:cNvSpPr txBox="1"/>
          <p:nvPr/>
        </p:nvSpPr>
        <p:spPr>
          <a:xfrm>
            <a:off x="9351428" y="5282495"/>
            <a:ext cx="199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SPECK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379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최적 구현 기법 </a:t>
            </a:r>
            <a:r>
              <a:rPr lang="en-US" altLang="ko-KR" dirty="0"/>
              <a:t>– Rotation 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D83E177-B96E-486C-AA86-0D787A3E6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053611"/>
              </p:ext>
            </p:extLst>
          </p:nvPr>
        </p:nvGraphicFramePr>
        <p:xfrm>
          <a:off x="1296222" y="2023062"/>
          <a:ext cx="101698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07">
                  <a:extLst>
                    <a:ext uri="{9D8B030D-6E8A-4147-A177-3AD203B41FA5}">
                      <a16:colId xmlns:a16="http://schemas.microsoft.com/office/drawing/2014/main" val="3819272616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491380638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1631134101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577483267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4150948724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1659022939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1082825138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2055829979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2116858821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547375684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2157292347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777811660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292079131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765022997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572937708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952802315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874271752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62824139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4016894875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2314941499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1515217917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1050956670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2807142997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2012662259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805877414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4200146748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218170620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2269403025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588021415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4076242861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219451049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1808647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46226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F841893-ADB7-4386-B097-1488CC5741C4}"/>
              </a:ext>
            </a:extLst>
          </p:cNvPr>
          <p:cNvSpPr txBox="1"/>
          <p:nvPr/>
        </p:nvSpPr>
        <p:spPr>
          <a:xfrm>
            <a:off x="725954" y="202457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A0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99C86-38AC-4C2B-ADDE-4FEDA20F5558}"/>
              </a:ext>
            </a:extLst>
          </p:cNvPr>
          <p:cNvSpPr txBox="1"/>
          <p:nvPr/>
        </p:nvSpPr>
        <p:spPr>
          <a:xfrm>
            <a:off x="607966" y="1127154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#32-bit Rotation Right 8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C001F9-C895-46EA-92E1-9F65B53264CC}"/>
              </a:ext>
            </a:extLst>
          </p:cNvPr>
          <p:cNvSpPr txBox="1"/>
          <p:nvPr/>
        </p:nvSpPr>
        <p:spPr>
          <a:xfrm>
            <a:off x="725954" y="1653730"/>
            <a:ext cx="193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SRLI T0, A0, 8</a:t>
            </a:r>
            <a:endParaRPr lang="ko-KR" altLang="en-US" dirty="0"/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8E7A59A0-5FE9-4DCF-AFFB-21A640B5F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932489"/>
              </p:ext>
            </p:extLst>
          </p:nvPr>
        </p:nvGraphicFramePr>
        <p:xfrm>
          <a:off x="1296222" y="3431706"/>
          <a:ext cx="101698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07">
                  <a:extLst>
                    <a:ext uri="{9D8B030D-6E8A-4147-A177-3AD203B41FA5}">
                      <a16:colId xmlns:a16="http://schemas.microsoft.com/office/drawing/2014/main" val="3819272616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491380638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1631134101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577483267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4150948724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1659022939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1082825138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2055829979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2116858821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547375684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2157292347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777811660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292079131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765022997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572937708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952802315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874271752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62824139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4016894875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2314941499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1515217917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1050956670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2807142997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2012662259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805877414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4200146748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218170620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2269403025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588021415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4076242861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219451049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1808647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4622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01D9116-A98F-42A8-B10C-E2CF5AA5B9B0}"/>
              </a:ext>
            </a:extLst>
          </p:cNvPr>
          <p:cNvSpPr txBox="1"/>
          <p:nvPr/>
        </p:nvSpPr>
        <p:spPr>
          <a:xfrm>
            <a:off x="725954" y="343321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A0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E439CF-388E-414A-A35E-26071EF18018}"/>
              </a:ext>
            </a:extLst>
          </p:cNvPr>
          <p:cNvSpPr txBox="1"/>
          <p:nvPr/>
        </p:nvSpPr>
        <p:spPr>
          <a:xfrm>
            <a:off x="725954" y="3062374"/>
            <a:ext cx="2027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SLLI T1, A0, 24</a:t>
            </a:r>
            <a:endParaRPr lang="ko-KR" altLang="en-US" dirty="0"/>
          </a:p>
        </p:txBody>
      </p:sp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0AE6E9FF-B641-4559-9DE7-35E26B111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820755"/>
              </p:ext>
            </p:extLst>
          </p:nvPr>
        </p:nvGraphicFramePr>
        <p:xfrm>
          <a:off x="1296222" y="2530076"/>
          <a:ext cx="101698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07">
                  <a:extLst>
                    <a:ext uri="{9D8B030D-6E8A-4147-A177-3AD203B41FA5}">
                      <a16:colId xmlns:a16="http://schemas.microsoft.com/office/drawing/2014/main" val="3819272616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491380638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1631134101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577483267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4150948724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1659022939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1082825138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2055829979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2116858821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547375684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2157292347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777811660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292079131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765022997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572937708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952802315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874271752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62824139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4016894875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2314941499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1515217917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1050956670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2807142997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2012662259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805877414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4200146748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218170620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2269403025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588021415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4076242861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219451049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1808647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46226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D5D887E-0E6B-4A10-8B4C-2426825F6129}"/>
              </a:ext>
            </a:extLst>
          </p:cNvPr>
          <p:cNvSpPr txBox="1"/>
          <p:nvPr/>
        </p:nvSpPr>
        <p:spPr>
          <a:xfrm>
            <a:off x="725954" y="253158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T0</a:t>
            </a:r>
            <a:endParaRPr lang="ko-KR" altLang="en-US" dirty="0"/>
          </a:p>
        </p:txBody>
      </p:sp>
      <p:graphicFrame>
        <p:nvGraphicFramePr>
          <p:cNvPr id="15" name="표 5">
            <a:extLst>
              <a:ext uri="{FF2B5EF4-FFF2-40B4-BE49-F238E27FC236}">
                <a16:creationId xmlns:a16="http://schemas.microsoft.com/office/drawing/2014/main" id="{B9A78D22-1475-4DD9-9746-9B35B036B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980438"/>
              </p:ext>
            </p:extLst>
          </p:nvPr>
        </p:nvGraphicFramePr>
        <p:xfrm>
          <a:off x="1296222" y="3940228"/>
          <a:ext cx="101698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07">
                  <a:extLst>
                    <a:ext uri="{9D8B030D-6E8A-4147-A177-3AD203B41FA5}">
                      <a16:colId xmlns:a16="http://schemas.microsoft.com/office/drawing/2014/main" val="3819272616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491380638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1631134101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577483267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4150948724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1659022939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1082825138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2055829979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2116858821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547375684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2157292347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777811660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292079131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765022997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572937708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952802315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874271752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62824139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4016894875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2314941499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1515217917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1050956670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2807142997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2012662259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805877414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4200146748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218170620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2269403025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588021415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4076242861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219451049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1808647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46226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BE9458D-798E-47A8-ACB1-4BF205DA4B63}"/>
              </a:ext>
            </a:extLst>
          </p:cNvPr>
          <p:cNvSpPr txBox="1"/>
          <p:nvPr/>
        </p:nvSpPr>
        <p:spPr>
          <a:xfrm>
            <a:off x="725954" y="394173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graphicFrame>
        <p:nvGraphicFramePr>
          <p:cNvPr id="17" name="표 5">
            <a:extLst>
              <a:ext uri="{FF2B5EF4-FFF2-40B4-BE49-F238E27FC236}">
                <a16:creationId xmlns:a16="http://schemas.microsoft.com/office/drawing/2014/main" id="{9BD7D32E-BA95-4C58-85D0-344DAEB45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114949"/>
              </p:ext>
            </p:extLst>
          </p:nvPr>
        </p:nvGraphicFramePr>
        <p:xfrm>
          <a:off x="1296222" y="4808122"/>
          <a:ext cx="101698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07">
                  <a:extLst>
                    <a:ext uri="{9D8B030D-6E8A-4147-A177-3AD203B41FA5}">
                      <a16:colId xmlns:a16="http://schemas.microsoft.com/office/drawing/2014/main" val="3819272616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491380638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1631134101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577483267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4150948724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1659022939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1082825138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2055829979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2116858821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547375684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2157292347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777811660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292079131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765022997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572937708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952802315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874271752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62824139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4016894875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2314941499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1515217917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1050956670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2807142997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2012662259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805877414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4200146748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218170620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2269403025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588021415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4076242861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219451049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1808647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46226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878C7E1-7AA3-469E-8543-8F3E49A558BB}"/>
              </a:ext>
            </a:extLst>
          </p:cNvPr>
          <p:cNvSpPr txBox="1"/>
          <p:nvPr/>
        </p:nvSpPr>
        <p:spPr>
          <a:xfrm>
            <a:off x="725954" y="480963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T0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141C22-1F0C-4347-8B0F-D9971F060018}"/>
              </a:ext>
            </a:extLst>
          </p:cNvPr>
          <p:cNvSpPr txBox="1"/>
          <p:nvPr/>
        </p:nvSpPr>
        <p:spPr>
          <a:xfrm>
            <a:off x="725954" y="4438790"/>
            <a:ext cx="1907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OR A0, T0, T1</a:t>
            </a:r>
            <a:endParaRPr lang="ko-KR" altLang="en-US" dirty="0"/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E5A2F377-FE4A-4EC7-9DC7-0854C6BE4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386007"/>
              </p:ext>
            </p:extLst>
          </p:nvPr>
        </p:nvGraphicFramePr>
        <p:xfrm>
          <a:off x="1296222" y="5316644"/>
          <a:ext cx="101698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07">
                  <a:extLst>
                    <a:ext uri="{9D8B030D-6E8A-4147-A177-3AD203B41FA5}">
                      <a16:colId xmlns:a16="http://schemas.microsoft.com/office/drawing/2014/main" val="3819272616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491380638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1631134101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577483267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4150948724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1659022939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1082825138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2055829979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2116858821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547375684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2157292347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777811660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292079131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765022997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572937708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952802315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874271752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62824139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4016894875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2314941499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1515217917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1050956670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2807142997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2012662259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805877414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4200146748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218170620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2269403025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588021415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4076242861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219451049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1808647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46226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AE254FC-EDE5-4CCA-A8E9-9EB7537948E0}"/>
              </a:ext>
            </a:extLst>
          </p:cNvPr>
          <p:cNvSpPr txBox="1"/>
          <p:nvPr/>
        </p:nvSpPr>
        <p:spPr>
          <a:xfrm>
            <a:off x="725954" y="531815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graphicFrame>
        <p:nvGraphicFramePr>
          <p:cNvPr id="22" name="표 5">
            <a:extLst>
              <a:ext uri="{FF2B5EF4-FFF2-40B4-BE49-F238E27FC236}">
                <a16:creationId xmlns:a16="http://schemas.microsoft.com/office/drawing/2014/main" id="{98ED0BB8-1555-45E4-A19F-F3DBEAA32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744892"/>
              </p:ext>
            </p:extLst>
          </p:nvPr>
        </p:nvGraphicFramePr>
        <p:xfrm>
          <a:off x="1296222" y="5815206"/>
          <a:ext cx="101698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07">
                  <a:extLst>
                    <a:ext uri="{9D8B030D-6E8A-4147-A177-3AD203B41FA5}">
                      <a16:colId xmlns:a16="http://schemas.microsoft.com/office/drawing/2014/main" val="3819272616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491380638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1631134101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577483267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4150948724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1659022939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1082825138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2055829979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2116858821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547375684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2157292347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777811660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292079131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765022997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572937708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952802315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874271752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62824139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4016894875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2314941499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1515217917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1050956670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2807142997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2012662259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805877414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4200146748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218170620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2269403025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588021415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4076242861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3219451049"/>
                    </a:ext>
                  </a:extLst>
                </a:gridCol>
                <a:gridCol w="317807">
                  <a:extLst>
                    <a:ext uri="{9D8B030D-6E8A-4147-A177-3AD203B41FA5}">
                      <a16:colId xmlns:a16="http://schemas.microsoft.com/office/drawing/2014/main" val="1808647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46226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6C149AE5-7F3D-4A55-AA8C-B7CC2211B308}"/>
              </a:ext>
            </a:extLst>
          </p:cNvPr>
          <p:cNvSpPr txBox="1"/>
          <p:nvPr/>
        </p:nvSpPr>
        <p:spPr>
          <a:xfrm>
            <a:off x="725954" y="581671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4086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최적 구현 기법 </a:t>
            </a:r>
            <a:r>
              <a:rPr lang="en-US" altLang="ko-KR" dirty="0"/>
              <a:t>– Rotation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99C86-38AC-4C2B-ADDE-4FEDA20F5558}"/>
              </a:ext>
            </a:extLst>
          </p:cNvPr>
          <p:cNvSpPr txBox="1"/>
          <p:nvPr/>
        </p:nvSpPr>
        <p:spPr>
          <a:xfrm>
            <a:off x="411920" y="1115989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#64-bit Rotation Right 8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216733-CE1B-4D6C-BC46-626B3E07C805}"/>
              </a:ext>
            </a:extLst>
          </p:cNvPr>
          <p:cNvSpPr txBox="1"/>
          <p:nvPr/>
        </p:nvSpPr>
        <p:spPr>
          <a:xfrm>
            <a:off x="331500" y="1631400"/>
            <a:ext cx="193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SRLI T0, A0, 8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32EC64-9365-4AE9-B4AB-627B3FFC73B6}"/>
              </a:ext>
            </a:extLst>
          </p:cNvPr>
          <p:cNvSpPr txBox="1"/>
          <p:nvPr/>
        </p:nvSpPr>
        <p:spPr>
          <a:xfrm>
            <a:off x="331500" y="200224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A1</a:t>
            </a:r>
            <a:endParaRPr lang="ko-KR" altLang="en-US" dirty="0"/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43097CD2-2576-46FA-B61A-446B15A2F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785860"/>
              </p:ext>
            </p:extLst>
          </p:nvPr>
        </p:nvGraphicFramePr>
        <p:xfrm>
          <a:off x="798294" y="2014000"/>
          <a:ext cx="180725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14">
                  <a:extLst>
                    <a:ext uri="{9D8B030D-6E8A-4147-A177-3AD203B41FA5}">
                      <a16:colId xmlns:a16="http://schemas.microsoft.com/office/drawing/2014/main" val="930655919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1794386570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90760305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65569648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4900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337A3C7D-4975-44F6-B875-182D32185AAC}"/>
              </a:ext>
            </a:extLst>
          </p:cNvPr>
          <p:cNvSpPr txBox="1"/>
          <p:nvPr/>
        </p:nvSpPr>
        <p:spPr>
          <a:xfrm>
            <a:off x="2825516" y="200062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A0</a:t>
            </a:r>
            <a:endParaRPr lang="ko-KR" altLang="en-US" dirty="0"/>
          </a:p>
        </p:txBody>
      </p:sp>
      <p:graphicFrame>
        <p:nvGraphicFramePr>
          <p:cNvPr id="55" name="표 53">
            <a:extLst>
              <a:ext uri="{FF2B5EF4-FFF2-40B4-BE49-F238E27FC236}">
                <a16:creationId xmlns:a16="http://schemas.microsoft.com/office/drawing/2014/main" id="{4C188CE2-6FDE-44D5-836B-96972676D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610234"/>
              </p:ext>
            </p:extLst>
          </p:nvPr>
        </p:nvGraphicFramePr>
        <p:xfrm>
          <a:off x="3292310" y="2012387"/>
          <a:ext cx="180725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14">
                  <a:extLst>
                    <a:ext uri="{9D8B030D-6E8A-4147-A177-3AD203B41FA5}">
                      <a16:colId xmlns:a16="http://schemas.microsoft.com/office/drawing/2014/main" val="930655919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1794386570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90760305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65569648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4900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7AC0CA55-D0AC-4939-BA96-4866D4A675A0}"/>
              </a:ext>
            </a:extLst>
          </p:cNvPr>
          <p:cNvSpPr txBox="1"/>
          <p:nvPr/>
        </p:nvSpPr>
        <p:spPr>
          <a:xfrm>
            <a:off x="331500" y="25303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graphicFrame>
        <p:nvGraphicFramePr>
          <p:cNvPr id="62" name="표 53">
            <a:extLst>
              <a:ext uri="{FF2B5EF4-FFF2-40B4-BE49-F238E27FC236}">
                <a16:creationId xmlns:a16="http://schemas.microsoft.com/office/drawing/2014/main" id="{BEC8A6F8-4D26-4181-B17E-99C9A94DF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99604"/>
              </p:ext>
            </p:extLst>
          </p:nvPr>
        </p:nvGraphicFramePr>
        <p:xfrm>
          <a:off x="798294" y="2542079"/>
          <a:ext cx="180725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14">
                  <a:extLst>
                    <a:ext uri="{9D8B030D-6E8A-4147-A177-3AD203B41FA5}">
                      <a16:colId xmlns:a16="http://schemas.microsoft.com/office/drawing/2014/main" val="930655919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1794386570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90760305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65569648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4900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F0763AFA-1AE7-4DA5-962A-780C7A5ED957}"/>
              </a:ext>
            </a:extLst>
          </p:cNvPr>
          <p:cNvSpPr txBox="1"/>
          <p:nvPr/>
        </p:nvSpPr>
        <p:spPr>
          <a:xfrm>
            <a:off x="2825516" y="252870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T0</a:t>
            </a:r>
            <a:endParaRPr lang="ko-KR" altLang="en-US" dirty="0"/>
          </a:p>
        </p:txBody>
      </p:sp>
      <p:graphicFrame>
        <p:nvGraphicFramePr>
          <p:cNvPr id="64" name="표 53">
            <a:extLst>
              <a:ext uri="{FF2B5EF4-FFF2-40B4-BE49-F238E27FC236}">
                <a16:creationId xmlns:a16="http://schemas.microsoft.com/office/drawing/2014/main" id="{6215B513-4438-4E00-B2F1-5AF84366E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677661"/>
              </p:ext>
            </p:extLst>
          </p:nvPr>
        </p:nvGraphicFramePr>
        <p:xfrm>
          <a:off x="3292310" y="2540466"/>
          <a:ext cx="180725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14">
                  <a:extLst>
                    <a:ext uri="{9D8B030D-6E8A-4147-A177-3AD203B41FA5}">
                      <a16:colId xmlns:a16="http://schemas.microsoft.com/office/drawing/2014/main" val="930655919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1794386570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90760305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65569648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4900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B36F249B-7B50-4A3D-9434-C33F11B33B63}"/>
              </a:ext>
            </a:extLst>
          </p:cNvPr>
          <p:cNvSpPr txBox="1"/>
          <p:nvPr/>
        </p:nvSpPr>
        <p:spPr>
          <a:xfrm>
            <a:off x="332858" y="3043209"/>
            <a:ext cx="2027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SLLI T1, A1, 24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3371CC8-6536-4CEC-96F3-DC0BAEDE9A2C}"/>
              </a:ext>
            </a:extLst>
          </p:cNvPr>
          <p:cNvSpPr txBox="1"/>
          <p:nvPr/>
        </p:nvSpPr>
        <p:spPr>
          <a:xfrm>
            <a:off x="332858" y="341404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A1</a:t>
            </a:r>
            <a:endParaRPr lang="ko-KR" altLang="en-US" dirty="0"/>
          </a:p>
        </p:txBody>
      </p:sp>
      <p:graphicFrame>
        <p:nvGraphicFramePr>
          <p:cNvPr id="68" name="표 53">
            <a:extLst>
              <a:ext uri="{FF2B5EF4-FFF2-40B4-BE49-F238E27FC236}">
                <a16:creationId xmlns:a16="http://schemas.microsoft.com/office/drawing/2014/main" id="{48892884-45D5-4F86-83D1-4528E3025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270844"/>
              </p:ext>
            </p:extLst>
          </p:nvPr>
        </p:nvGraphicFramePr>
        <p:xfrm>
          <a:off x="799652" y="3425809"/>
          <a:ext cx="180725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14">
                  <a:extLst>
                    <a:ext uri="{9D8B030D-6E8A-4147-A177-3AD203B41FA5}">
                      <a16:colId xmlns:a16="http://schemas.microsoft.com/office/drawing/2014/main" val="930655919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1794386570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90760305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65569648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4900"/>
                  </a:ext>
                </a:extLst>
              </a:tr>
            </a:tbl>
          </a:graphicData>
        </a:graphic>
      </p:graphicFrame>
      <p:sp>
        <p:nvSpPr>
          <p:cNvPr id="69" name="TextBox 68">
            <a:extLst>
              <a:ext uri="{FF2B5EF4-FFF2-40B4-BE49-F238E27FC236}">
                <a16:creationId xmlns:a16="http://schemas.microsoft.com/office/drawing/2014/main" id="{CCB44EB5-6C4F-4E4D-90E6-4C36C16DD30E}"/>
              </a:ext>
            </a:extLst>
          </p:cNvPr>
          <p:cNvSpPr txBox="1"/>
          <p:nvPr/>
        </p:nvSpPr>
        <p:spPr>
          <a:xfrm>
            <a:off x="2826874" y="341243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A0</a:t>
            </a:r>
            <a:endParaRPr lang="ko-KR" altLang="en-US" dirty="0"/>
          </a:p>
        </p:txBody>
      </p:sp>
      <p:graphicFrame>
        <p:nvGraphicFramePr>
          <p:cNvPr id="70" name="표 53">
            <a:extLst>
              <a:ext uri="{FF2B5EF4-FFF2-40B4-BE49-F238E27FC236}">
                <a16:creationId xmlns:a16="http://schemas.microsoft.com/office/drawing/2014/main" id="{C51BA5E4-9D04-4325-9F7D-0333264EC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628428"/>
              </p:ext>
            </p:extLst>
          </p:nvPr>
        </p:nvGraphicFramePr>
        <p:xfrm>
          <a:off x="3293668" y="3424196"/>
          <a:ext cx="180725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14">
                  <a:extLst>
                    <a:ext uri="{9D8B030D-6E8A-4147-A177-3AD203B41FA5}">
                      <a16:colId xmlns:a16="http://schemas.microsoft.com/office/drawing/2014/main" val="930655919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1794386570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90760305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65569648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4900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46107BAF-9935-4C3B-98C5-CBC64533EA2E}"/>
              </a:ext>
            </a:extLst>
          </p:cNvPr>
          <p:cNvSpPr txBox="1"/>
          <p:nvPr/>
        </p:nvSpPr>
        <p:spPr>
          <a:xfrm>
            <a:off x="332858" y="394212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graphicFrame>
        <p:nvGraphicFramePr>
          <p:cNvPr id="72" name="표 53">
            <a:extLst>
              <a:ext uri="{FF2B5EF4-FFF2-40B4-BE49-F238E27FC236}">
                <a16:creationId xmlns:a16="http://schemas.microsoft.com/office/drawing/2014/main" id="{B470F789-52BC-4E15-83DC-98B523215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031732"/>
              </p:ext>
            </p:extLst>
          </p:nvPr>
        </p:nvGraphicFramePr>
        <p:xfrm>
          <a:off x="799652" y="3953888"/>
          <a:ext cx="180725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14">
                  <a:extLst>
                    <a:ext uri="{9D8B030D-6E8A-4147-A177-3AD203B41FA5}">
                      <a16:colId xmlns:a16="http://schemas.microsoft.com/office/drawing/2014/main" val="930655919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1794386570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90760305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65569648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4900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B553A675-9DA5-4A64-AD47-46880E42E26B}"/>
              </a:ext>
            </a:extLst>
          </p:cNvPr>
          <p:cNvSpPr txBox="1"/>
          <p:nvPr/>
        </p:nvSpPr>
        <p:spPr>
          <a:xfrm>
            <a:off x="2826874" y="394051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T0</a:t>
            </a:r>
            <a:endParaRPr lang="ko-KR" altLang="en-US" dirty="0"/>
          </a:p>
        </p:txBody>
      </p:sp>
      <p:graphicFrame>
        <p:nvGraphicFramePr>
          <p:cNvPr id="74" name="표 53">
            <a:extLst>
              <a:ext uri="{FF2B5EF4-FFF2-40B4-BE49-F238E27FC236}">
                <a16:creationId xmlns:a16="http://schemas.microsoft.com/office/drawing/2014/main" id="{00A1CA40-A579-4A93-9D64-A021F97F8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376069"/>
              </p:ext>
            </p:extLst>
          </p:nvPr>
        </p:nvGraphicFramePr>
        <p:xfrm>
          <a:off x="3293668" y="3952275"/>
          <a:ext cx="180725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14">
                  <a:extLst>
                    <a:ext uri="{9D8B030D-6E8A-4147-A177-3AD203B41FA5}">
                      <a16:colId xmlns:a16="http://schemas.microsoft.com/office/drawing/2014/main" val="930655919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1794386570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90760305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65569648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4900"/>
                  </a:ext>
                </a:extLst>
              </a:tr>
            </a:tbl>
          </a:graphicData>
        </a:graphic>
      </p:graphicFrame>
      <p:sp>
        <p:nvSpPr>
          <p:cNvPr id="76" name="TextBox 75">
            <a:extLst>
              <a:ext uri="{FF2B5EF4-FFF2-40B4-BE49-F238E27FC236}">
                <a16:creationId xmlns:a16="http://schemas.microsoft.com/office/drawing/2014/main" id="{B49368FC-76EE-4379-95CE-37991DD4CC06}"/>
              </a:ext>
            </a:extLst>
          </p:cNvPr>
          <p:cNvSpPr txBox="1"/>
          <p:nvPr/>
        </p:nvSpPr>
        <p:spPr>
          <a:xfrm>
            <a:off x="331500" y="4492574"/>
            <a:ext cx="1971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 OR A3, T0, T1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093DB6-1235-4C52-9FA3-09BE11EE9E19}"/>
              </a:ext>
            </a:extLst>
          </p:cNvPr>
          <p:cNvSpPr txBox="1"/>
          <p:nvPr/>
        </p:nvSpPr>
        <p:spPr>
          <a:xfrm>
            <a:off x="331500" y="486341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graphicFrame>
        <p:nvGraphicFramePr>
          <p:cNvPr id="78" name="표 53">
            <a:extLst>
              <a:ext uri="{FF2B5EF4-FFF2-40B4-BE49-F238E27FC236}">
                <a16:creationId xmlns:a16="http://schemas.microsoft.com/office/drawing/2014/main" id="{89127EFE-49A0-4982-A5AB-3F190B6AB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306321"/>
              </p:ext>
            </p:extLst>
          </p:nvPr>
        </p:nvGraphicFramePr>
        <p:xfrm>
          <a:off x="798294" y="4875174"/>
          <a:ext cx="180725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14">
                  <a:extLst>
                    <a:ext uri="{9D8B030D-6E8A-4147-A177-3AD203B41FA5}">
                      <a16:colId xmlns:a16="http://schemas.microsoft.com/office/drawing/2014/main" val="930655919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1794386570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90760305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65569648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4900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76687D56-78AF-4E3E-9970-33E5E47CF196}"/>
              </a:ext>
            </a:extLst>
          </p:cNvPr>
          <p:cNvSpPr txBox="1"/>
          <p:nvPr/>
        </p:nvSpPr>
        <p:spPr>
          <a:xfrm>
            <a:off x="2825516" y="486180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T0</a:t>
            </a:r>
            <a:endParaRPr lang="ko-KR" altLang="en-US" dirty="0"/>
          </a:p>
        </p:txBody>
      </p:sp>
      <p:graphicFrame>
        <p:nvGraphicFramePr>
          <p:cNvPr id="80" name="표 53">
            <a:extLst>
              <a:ext uri="{FF2B5EF4-FFF2-40B4-BE49-F238E27FC236}">
                <a16:creationId xmlns:a16="http://schemas.microsoft.com/office/drawing/2014/main" id="{414559F5-A9BA-4C29-BE3B-10774C510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572033"/>
              </p:ext>
            </p:extLst>
          </p:nvPr>
        </p:nvGraphicFramePr>
        <p:xfrm>
          <a:off x="3292310" y="4873561"/>
          <a:ext cx="180725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14">
                  <a:extLst>
                    <a:ext uri="{9D8B030D-6E8A-4147-A177-3AD203B41FA5}">
                      <a16:colId xmlns:a16="http://schemas.microsoft.com/office/drawing/2014/main" val="930655919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1794386570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90760305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65569648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4900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F6057F16-218D-4905-AB12-0192A7ABAC01}"/>
              </a:ext>
            </a:extLst>
          </p:cNvPr>
          <p:cNvSpPr txBox="1"/>
          <p:nvPr/>
        </p:nvSpPr>
        <p:spPr>
          <a:xfrm>
            <a:off x="331500" y="540164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A3</a:t>
            </a:r>
            <a:endParaRPr lang="ko-KR" altLang="en-US" dirty="0"/>
          </a:p>
        </p:txBody>
      </p:sp>
      <p:graphicFrame>
        <p:nvGraphicFramePr>
          <p:cNvPr id="84" name="표 53">
            <a:extLst>
              <a:ext uri="{FF2B5EF4-FFF2-40B4-BE49-F238E27FC236}">
                <a16:creationId xmlns:a16="http://schemas.microsoft.com/office/drawing/2014/main" id="{FC1192CF-EBC5-4250-8045-89C4777B2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729214"/>
              </p:ext>
            </p:extLst>
          </p:nvPr>
        </p:nvGraphicFramePr>
        <p:xfrm>
          <a:off x="798294" y="5413400"/>
          <a:ext cx="180725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14">
                  <a:extLst>
                    <a:ext uri="{9D8B030D-6E8A-4147-A177-3AD203B41FA5}">
                      <a16:colId xmlns:a16="http://schemas.microsoft.com/office/drawing/2014/main" val="930655919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1794386570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90760305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65569648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4900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7489B629-EC47-42C1-B1D4-391E970D36D0}"/>
              </a:ext>
            </a:extLst>
          </p:cNvPr>
          <p:cNvSpPr txBox="1"/>
          <p:nvPr/>
        </p:nvSpPr>
        <p:spPr>
          <a:xfrm>
            <a:off x="6096000" y="1631400"/>
            <a:ext cx="193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SRLI T1, A1, 8</a:t>
            </a:r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496477B-9F52-43A9-A94D-7B21C11A7C8E}"/>
              </a:ext>
            </a:extLst>
          </p:cNvPr>
          <p:cNvSpPr txBox="1"/>
          <p:nvPr/>
        </p:nvSpPr>
        <p:spPr>
          <a:xfrm>
            <a:off x="6096000" y="200224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A1</a:t>
            </a:r>
            <a:endParaRPr lang="ko-KR" altLang="en-US" dirty="0"/>
          </a:p>
        </p:txBody>
      </p:sp>
      <p:graphicFrame>
        <p:nvGraphicFramePr>
          <p:cNvPr id="87" name="표 53">
            <a:extLst>
              <a:ext uri="{FF2B5EF4-FFF2-40B4-BE49-F238E27FC236}">
                <a16:creationId xmlns:a16="http://schemas.microsoft.com/office/drawing/2014/main" id="{0C00C2F7-270E-4FCC-892B-513D8EE60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066393"/>
              </p:ext>
            </p:extLst>
          </p:nvPr>
        </p:nvGraphicFramePr>
        <p:xfrm>
          <a:off x="6562794" y="2014000"/>
          <a:ext cx="180725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14">
                  <a:extLst>
                    <a:ext uri="{9D8B030D-6E8A-4147-A177-3AD203B41FA5}">
                      <a16:colId xmlns:a16="http://schemas.microsoft.com/office/drawing/2014/main" val="930655919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1794386570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90760305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65569648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4900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CD5948EE-87F6-4351-9D8B-E0E1E628F83B}"/>
              </a:ext>
            </a:extLst>
          </p:cNvPr>
          <p:cNvSpPr txBox="1"/>
          <p:nvPr/>
        </p:nvSpPr>
        <p:spPr>
          <a:xfrm>
            <a:off x="8590016" y="200062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A0</a:t>
            </a:r>
            <a:endParaRPr lang="ko-KR" altLang="en-US" dirty="0"/>
          </a:p>
        </p:txBody>
      </p:sp>
      <p:graphicFrame>
        <p:nvGraphicFramePr>
          <p:cNvPr id="89" name="표 53">
            <a:extLst>
              <a:ext uri="{FF2B5EF4-FFF2-40B4-BE49-F238E27FC236}">
                <a16:creationId xmlns:a16="http://schemas.microsoft.com/office/drawing/2014/main" id="{0BB0986C-57D9-485D-A1D8-3C36E625F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439704"/>
              </p:ext>
            </p:extLst>
          </p:nvPr>
        </p:nvGraphicFramePr>
        <p:xfrm>
          <a:off x="9056810" y="2012387"/>
          <a:ext cx="180725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14">
                  <a:extLst>
                    <a:ext uri="{9D8B030D-6E8A-4147-A177-3AD203B41FA5}">
                      <a16:colId xmlns:a16="http://schemas.microsoft.com/office/drawing/2014/main" val="930655919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1794386570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90760305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65569648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4900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A212A7FB-4B1C-416E-BB43-262285DC0F93}"/>
              </a:ext>
            </a:extLst>
          </p:cNvPr>
          <p:cNvSpPr txBox="1"/>
          <p:nvPr/>
        </p:nvSpPr>
        <p:spPr>
          <a:xfrm>
            <a:off x="6096000" y="25303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graphicFrame>
        <p:nvGraphicFramePr>
          <p:cNvPr id="91" name="표 53">
            <a:extLst>
              <a:ext uri="{FF2B5EF4-FFF2-40B4-BE49-F238E27FC236}">
                <a16:creationId xmlns:a16="http://schemas.microsoft.com/office/drawing/2014/main" id="{F5E2C137-5D23-44F1-8525-A2C90748D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4733"/>
              </p:ext>
            </p:extLst>
          </p:nvPr>
        </p:nvGraphicFramePr>
        <p:xfrm>
          <a:off x="6562794" y="2542079"/>
          <a:ext cx="180725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14">
                  <a:extLst>
                    <a:ext uri="{9D8B030D-6E8A-4147-A177-3AD203B41FA5}">
                      <a16:colId xmlns:a16="http://schemas.microsoft.com/office/drawing/2014/main" val="930655919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1794386570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90760305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65569648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4900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4E5C8B03-8885-4748-AD5B-03A4C69184D6}"/>
              </a:ext>
            </a:extLst>
          </p:cNvPr>
          <p:cNvSpPr txBox="1"/>
          <p:nvPr/>
        </p:nvSpPr>
        <p:spPr>
          <a:xfrm>
            <a:off x="8590016" y="252870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T0</a:t>
            </a:r>
            <a:endParaRPr lang="ko-KR" altLang="en-US" dirty="0"/>
          </a:p>
        </p:txBody>
      </p:sp>
      <p:graphicFrame>
        <p:nvGraphicFramePr>
          <p:cNvPr id="93" name="표 53">
            <a:extLst>
              <a:ext uri="{FF2B5EF4-FFF2-40B4-BE49-F238E27FC236}">
                <a16:creationId xmlns:a16="http://schemas.microsoft.com/office/drawing/2014/main" id="{1AAA6495-FF4E-44B6-8404-00ABC436F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543039"/>
              </p:ext>
            </p:extLst>
          </p:nvPr>
        </p:nvGraphicFramePr>
        <p:xfrm>
          <a:off x="9056810" y="2540466"/>
          <a:ext cx="180725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14">
                  <a:extLst>
                    <a:ext uri="{9D8B030D-6E8A-4147-A177-3AD203B41FA5}">
                      <a16:colId xmlns:a16="http://schemas.microsoft.com/office/drawing/2014/main" val="930655919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1794386570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90760305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65569648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4900"/>
                  </a:ext>
                </a:extLst>
              </a:tr>
            </a:tbl>
          </a:graphicData>
        </a:graphic>
      </p:graphicFrame>
      <p:sp>
        <p:nvSpPr>
          <p:cNvPr id="94" name="TextBox 93">
            <a:extLst>
              <a:ext uri="{FF2B5EF4-FFF2-40B4-BE49-F238E27FC236}">
                <a16:creationId xmlns:a16="http://schemas.microsoft.com/office/drawing/2014/main" id="{9DEBE918-5F30-4D18-A525-29CF5C995330}"/>
              </a:ext>
            </a:extLst>
          </p:cNvPr>
          <p:cNvSpPr txBox="1"/>
          <p:nvPr/>
        </p:nvSpPr>
        <p:spPr>
          <a:xfrm>
            <a:off x="6097358" y="3043209"/>
            <a:ext cx="2027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SLLI T0, A0, 24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1CF5CA5-8FAB-48C7-B8D9-A35838DFFB8E}"/>
              </a:ext>
            </a:extLst>
          </p:cNvPr>
          <p:cNvSpPr txBox="1"/>
          <p:nvPr/>
        </p:nvSpPr>
        <p:spPr>
          <a:xfrm>
            <a:off x="6097358" y="341404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A1</a:t>
            </a:r>
            <a:endParaRPr lang="ko-KR" altLang="en-US" dirty="0"/>
          </a:p>
        </p:txBody>
      </p:sp>
      <p:graphicFrame>
        <p:nvGraphicFramePr>
          <p:cNvPr id="96" name="표 53">
            <a:extLst>
              <a:ext uri="{FF2B5EF4-FFF2-40B4-BE49-F238E27FC236}">
                <a16:creationId xmlns:a16="http://schemas.microsoft.com/office/drawing/2014/main" id="{DEFFF7EC-249A-4F41-951C-6798ADAF8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192138"/>
              </p:ext>
            </p:extLst>
          </p:nvPr>
        </p:nvGraphicFramePr>
        <p:xfrm>
          <a:off x="6564152" y="3425809"/>
          <a:ext cx="180725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14">
                  <a:extLst>
                    <a:ext uri="{9D8B030D-6E8A-4147-A177-3AD203B41FA5}">
                      <a16:colId xmlns:a16="http://schemas.microsoft.com/office/drawing/2014/main" val="930655919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1794386570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90760305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65569648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4900"/>
                  </a:ext>
                </a:extLst>
              </a:tr>
            </a:tbl>
          </a:graphicData>
        </a:graphic>
      </p:graphicFrame>
      <p:sp>
        <p:nvSpPr>
          <p:cNvPr id="97" name="TextBox 96">
            <a:extLst>
              <a:ext uri="{FF2B5EF4-FFF2-40B4-BE49-F238E27FC236}">
                <a16:creationId xmlns:a16="http://schemas.microsoft.com/office/drawing/2014/main" id="{74D85A90-0594-4926-BCF4-2A3E832BA610}"/>
              </a:ext>
            </a:extLst>
          </p:cNvPr>
          <p:cNvSpPr txBox="1"/>
          <p:nvPr/>
        </p:nvSpPr>
        <p:spPr>
          <a:xfrm>
            <a:off x="8591374" y="341243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A0</a:t>
            </a:r>
            <a:endParaRPr lang="ko-KR" altLang="en-US" dirty="0"/>
          </a:p>
        </p:txBody>
      </p:sp>
      <p:graphicFrame>
        <p:nvGraphicFramePr>
          <p:cNvPr id="98" name="표 53">
            <a:extLst>
              <a:ext uri="{FF2B5EF4-FFF2-40B4-BE49-F238E27FC236}">
                <a16:creationId xmlns:a16="http://schemas.microsoft.com/office/drawing/2014/main" id="{FB8F4E8B-16C3-444E-B9C3-64B545903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230855"/>
              </p:ext>
            </p:extLst>
          </p:nvPr>
        </p:nvGraphicFramePr>
        <p:xfrm>
          <a:off x="9058168" y="3424196"/>
          <a:ext cx="180725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14">
                  <a:extLst>
                    <a:ext uri="{9D8B030D-6E8A-4147-A177-3AD203B41FA5}">
                      <a16:colId xmlns:a16="http://schemas.microsoft.com/office/drawing/2014/main" val="930655919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1794386570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90760305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65569648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4900"/>
                  </a:ext>
                </a:extLst>
              </a:tr>
            </a:tbl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5873168A-8A51-489E-B5BA-F0E72DD4CBBB}"/>
              </a:ext>
            </a:extLst>
          </p:cNvPr>
          <p:cNvSpPr txBox="1"/>
          <p:nvPr/>
        </p:nvSpPr>
        <p:spPr>
          <a:xfrm>
            <a:off x="6097358" y="394212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34C487A-6718-4866-A526-FB4D02A39420}"/>
              </a:ext>
            </a:extLst>
          </p:cNvPr>
          <p:cNvSpPr txBox="1"/>
          <p:nvPr/>
        </p:nvSpPr>
        <p:spPr>
          <a:xfrm>
            <a:off x="8591374" y="394051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T0</a:t>
            </a:r>
            <a:endParaRPr lang="ko-KR" altLang="en-US" dirty="0"/>
          </a:p>
        </p:txBody>
      </p:sp>
      <p:graphicFrame>
        <p:nvGraphicFramePr>
          <p:cNvPr id="102" name="표 53">
            <a:extLst>
              <a:ext uri="{FF2B5EF4-FFF2-40B4-BE49-F238E27FC236}">
                <a16:creationId xmlns:a16="http://schemas.microsoft.com/office/drawing/2014/main" id="{0F7F9744-191B-4A43-849D-EBAF484FE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601091"/>
              </p:ext>
            </p:extLst>
          </p:nvPr>
        </p:nvGraphicFramePr>
        <p:xfrm>
          <a:off x="9058168" y="3952275"/>
          <a:ext cx="180725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14">
                  <a:extLst>
                    <a:ext uri="{9D8B030D-6E8A-4147-A177-3AD203B41FA5}">
                      <a16:colId xmlns:a16="http://schemas.microsoft.com/office/drawing/2014/main" val="930655919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1794386570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90760305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65569648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490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562F7571-DBBD-4F92-9151-ECF15097307A}"/>
              </a:ext>
            </a:extLst>
          </p:cNvPr>
          <p:cNvSpPr txBox="1"/>
          <p:nvPr/>
        </p:nvSpPr>
        <p:spPr>
          <a:xfrm>
            <a:off x="6096000" y="4492574"/>
            <a:ext cx="1971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 OR A2, T1, T0</a:t>
            </a:r>
            <a:endParaRPr lang="ko-KR" alt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1A7C9D-1F5F-4591-BA5C-B4F5DA1F9C8C}"/>
              </a:ext>
            </a:extLst>
          </p:cNvPr>
          <p:cNvSpPr txBox="1"/>
          <p:nvPr/>
        </p:nvSpPr>
        <p:spPr>
          <a:xfrm>
            <a:off x="6096000" y="486341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27687DB-ACB0-44E6-AF87-BB2D10A03E55}"/>
              </a:ext>
            </a:extLst>
          </p:cNvPr>
          <p:cNvSpPr txBox="1"/>
          <p:nvPr/>
        </p:nvSpPr>
        <p:spPr>
          <a:xfrm>
            <a:off x="8590016" y="486180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T0</a:t>
            </a:r>
            <a:endParaRPr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3584751-9F46-4140-A54C-BA9C26738195}"/>
              </a:ext>
            </a:extLst>
          </p:cNvPr>
          <p:cNvSpPr txBox="1"/>
          <p:nvPr/>
        </p:nvSpPr>
        <p:spPr>
          <a:xfrm>
            <a:off x="8577192" y="5401640"/>
            <a:ext cx="46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A2</a:t>
            </a:r>
            <a:endParaRPr lang="ko-KR" altLang="en-US" dirty="0"/>
          </a:p>
        </p:txBody>
      </p:sp>
      <p:graphicFrame>
        <p:nvGraphicFramePr>
          <p:cNvPr id="111" name="표 53">
            <a:extLst>
              <a:ext uri="{FF2B5EF4-FFF2-40B4-BE49-F238E27FC236}">
                <a16:creationId xmlns:a16="http://schemas.microsoft.com/office/drawing/2014/main" id="{29C9CDF9-7EB3-4AA6-ABBC-3C047F06F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535279"/>
              </p:ext>
            </p:extLst>
          </p:nvPr>
        </p:nvGraphicFramePr>
        <p:xfrm>
          <a:off x="9056810" y="5413400"/>
          <a:ext cx="180725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14">
                  <a:extLst>
                    <a:ext uri="{9D8B030D-6E8A-4147-A177-3AD203B41FA5}">
                      <a16:colId xmlns:a16="http://schemas.microsoft.com/office/drawing/2014/main" val="930655919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1794386570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90760305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65569648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4900"/>
                  </a:ext>
                </a:extLst>
              </a:tr>
            </a:tbl>
          </a:graphicData>
        </a:graphic>
      </p:graphicFrame>
      <p:graphicFrame>
        <p:nvGraphicFramePr>
          <p:cNvPr id="112" name="표 53">
            <a:extLst>
              <a:ext uri="{FF2B5EF4-FFF2-40B4-BE49-F238E27FC236}">
                <a16:creationId xmlns:a16="http://schemas.microsoft.com/office/drawing/2014/main" id="{76FDBC92-4748-4A57-9327-BA604D653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310674"/>
              </p:ext>
            </p:extLst>
          </p:nvPr>
        </p:nvGraphicFramePr>
        <p:xfrm>
          <a:off x="6549970" y="3941948"/>
          <a:ext cx="180725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14">
                  <a:extLst>
                    <a:ext uri="{9D8B030D-6E8A-4147-A177-3AD203B41FA5}">
                      <a16:colId xmlns:a16="http://schemas.microsoft.com/office/drawing/2014/main" val="930655919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1794386570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90760305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65569648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4900"/>
                  </a:ext>
                </a:extLst>
              </a:tr>
            </a:tbl>
          </a:graphicData>
        </a:graphic>
      </p:graphicFrame>
      <p:graphicFrame>
        <p:nvGraphicFramePr>
          <p:cNvPr id="113" name="표 53">
            <a:extLst>
              <a:ext uri="{FF2B5EF4-FFF2-40B4-BE49-F238E27FC236}">
                <a16:creationId xmlns:a16="http://schemas.microsoft.com/office/drawing/2014/main" id="{EDB9FA17-2933-4280-8D6A-CB151285D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972990"/>
              </p:ext>
            </p:extLst>
          </p:nvPr>
        </p:nvGraphicFramePr>
        <p:xfrm>
          <a:off x="9056810" y="4873561"/>
          <a:ext cx="180725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14">
                  <a:extLst>
                    <a:ext uri="{9D8B030D-6E8A-4147-A177-3AD203B41FA5}">
                      <a16:colId xmlns:a16="http://schemas.microsoft.com/office/drawing/2014/main" val="930655919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1794386570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90760305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65569648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4900"/>
                  </a:ext>
                </a:extLst>
              </a:tr>
            </a:tbl>
          </a:graphicData>
        </a:graphic>
      </p:graphicFrame>
      <p:graphicFrame>
        <p:nvGraphicFramePr>
          <p:cNvPr id="114" name="표 53">
            <a:extLst>
              <a:ext uri="{FF2B5EF4-FFF2-40B4-BE49-F238E27FC236}">
                <a16:creationId xmlns:a16="http://schemas.microsoft.com/office/drawing/2014/main" id="{0EC17337-1374-49DA-83B7-946A25AC6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426250"/>
              </p:ext>
            </p:extLst>
          </p:nvPr>
        </p:nvGraphicFramePr>
        <p:xfrm>
          <a:off x="6545600" y="4861092"/>
          <a:ext cx="180725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14">
                  <a:extLst>
                    <a:ext uri="{9D8B030D-6E8A-4147-A177-3AD203B41FA5}">
                      <a16:colId xmlns:a16="http://schemas.microsoft.com/office/drawing/2014/main" val="930655919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1794386570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90760305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65569648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4900"/>
                  </a:ext>
                </a:extLst>
              </a:tr>
            </a:tbl>
          </a:graphicData>
        </a:graphic>
      </p:graphicFrame>
      <p:sp>
        <p:nvSpPr>
          <p:cNvPr id="115" name="TextBox 114">
            <a:extLst>
              <a:ext uri="{FF2B5EF4-FFF2-40B4-BE49-F238E27FC236}">
                <a16:creationId xmlns:a16="http://schemas.microsoft.com/office/drawing/2014/main" id="{4B6B47D7-05A9-4CA4-9838-3BA560D86B0F}"/>
              </a:ext>
            </a:extLst>
          </p:cNvPr>
          <p:cNvSpPr txBox="1"/>
          <p:nvPr/>
        </p:nvSpPr>
        <p:spPr>
          <a:xfrm>
            <a:off x="3355157" y="5941299"/>
            <a:ext cx="46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A2</a:t>
            </a:r>
            <a:endParaRPr lang="ko-KR" altLang="en-US" dirty="0"/>
          </a:p>
        </p:txBody>
      </p:sp>
      <p:graphicFrame>
        <p:nvGraphicFramePr>
          <p:cNvPr id="116" name="표 53">
            <a:extLst>
              <a:ext uri="{FF2B5EF4-FFF2-40B4-BE49-F238E27FC236}">
                <a16:creationId xmlns:a16="http://schemas.microsoft.com/office/drawing/2014/main" id="{10F3E69E-AA25-45F3-A7DC-20F7970CE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566189"/>
              </p:ext>
            </p:extLst>
          </p:nvPr>
        </p:nvGraphicFramePr>
        <p:xfrm>
          <a:off x="3821951" y="5952266"/>
          <a:ext cx="180725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14">
                  <a:extLst>
                    <a:ext uri="{9D8B030D-6E8A-4147-A177-3AD203B41FA5}">
                      <a16:colId xmlns:a16="http://schemas.microsoft.com/office/drawing/2014/main" val="930655919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1794386570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90760305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65569648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4900"/>
                  </a:ext>
                </a:extLst>
              </a:tr>
            </a:tbl>
          </a:graphicData>
        </a:graphic>
      </p:graphicFrame>
      <p:sp>
        <p:nvSpPr>
          <p:cNvPr id="117" name="TextBox 116">
            <a:extLst>
              <a:ext uri="{FF2B5EF4-FFF2-40B4-BE49-F238E27FC236}">
                <a16:creationId xmlns:a16="http://schemas.microsoft.com/office/drawing/2014/main" id="{E3F2BF1A-A996-4443-9E18-F9929CF7547D}"/>
              </a:ext>
            </a:extLst>
          </p:cNvPr>
          <p:cNvSpPr txBox="1"/>
          <p:nvPr/>
        </p:nvSpPr>
        <p:spPr>
          <a:xfrm>
            <a:off x="5759403" y="592953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A3</a:t>
            </a:r>
            <a:endParaRPr lang="ko-KR" altLang="en-US" dirty="0"/>
          </a:p>
        </p:txBody>
      </p:sp>
      <p:graphicFrame>
        <p:nvGraphicFramePr>
          <p:cNvPr id="118" name="표 53">
            <a:extLst>
              <a:ext uri="{FF2B5EF4-FFF2-40B4-BE49-F238E27FC236}">
                <a16:creationId xmlns:a16="http://schemas.microsoft.com/office/drawing/2014/main" id="{3E2337C7-F137-4DE5-8A02-D5E62A354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009148"/>
              </p:ext>
            </p:extLst>
          </p:nvPr>
        </p:nvGraphicFramePr>
        <p:xfrm>
          <a:off x="6226197" y="5941299"/>
          <a:ext cx="180725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14">
                  <a:extLst>
                    <a:ext uri="{9D8B030D-6E8A-4147-A177-3AD203B41FA5}">
                      <a16:colId xmlns:a16="http://schemas.microsoft.com/office/drawing/2014/main" val="930655919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1794386570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90760305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65569648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4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566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최적 구현 기법 </a:t>
            </a:r>
            <a:r>
              <a:rPr lang="en-US" altLang="ko-KR" dirty="0"/>
              <a:t>- Addition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E5D8F-9786-421C-B9B0-E67442F386E1}"/>
              </a:ext>
            </a:extLst>
          </p:cNvPr>
          <p:cNvSpPr txBox="1"/>
          <p:nvPr/>
        </p:nvSpPr>
        <p:spPr>
          <a:xfrm>
            <a:off x="411920" y="335604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A3</a:t>
            </a:r>
            <a:endParaRPr lang="ko-KR" altLang="en-US" dirty="0"/>
          </a:p>
        </p:txBody>
      </p:sp>
      <p:graphicFrame>
        <p:nvGraphicFramePr>
          <p:cNvPr id="7" name="표 53">
            <a:extLst>
              <a:ext uri="{FF2B5EF4-FFF2-40B4-BE49-F238E27FC236}">
                <a16:creationId xmlns:a16="http://schemas.microsoft.com/office/drawing/2014/main" id="{8FA927CA-A6AF-475D-B169-13C85BB3D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869713"/>
              </p:ext>
            </p:extLst>
          </p:nvPr>
        </p:nvGraphicFramePr>
        <p:xfrm>
          <a:off x="878714" y="3367804"/>
          <a:ext cx="180725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14">
                  <a:extLst>
                    <a:ext uri="{9D8B030D-6E8A-4147-A177-3AD203B41FA5}">
                      <a16:colId xmlns:a16="http://schemas.microsoft.com/office/drawing/2014/main" val="930655919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1794386570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90760305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65569648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49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2E34000-3362-4267-920E-09BB961C5EC6}"/>
              </a:ext>
            </a:extLst>
          </p:cNvPr>
          <p:cNvSpPr txBox="1"/>
          <p:nvPr/>
        </p:nvSpPr>
        <p:spPr>
          <a:xfrm>
            <a:off x="2905936" y="335443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A2</a:t>
            </a:r>
            <a:endParaRPr lang="ko-KR" altLang="en-US" dirty="0"/>
          </a:p>
        </p:txBody>
      </p:sp>
      <p:graphicFrame>
        <p:nvGraphicFramePr>
          <p:cNvPr id="9" name="표 53">
            <a:extLst>
              <a:ext uri="{FF2B5EF4-FFF2-40B4-BE49-F238E27FC236}">
                <a16:creationId xmlns:a16="http://schemas.microsoft.com/office/drawing/2014/main" id="{725347F0-3780-4A88-9065-9E70FE691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693201"/>
              </p:ext>
            </p:extLst>
          </p:nvPr>
        </p:nvGraphicFramePr>
        <p:xfrm>
          <a:off x="3372730" y="3366191"/>
          <a:ext cx="180725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14">
                  <a:extLst>
                    <a:ext uri="{9D8B030D-6E8A-4147-A177-3AD203B41FA5}">
                      <a16:colId xmlns:a16="http://schemas.microsoft.com/office/drawing/2014/main" val="930655919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1794386570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90760305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65569648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49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ED1FFE4-5956-48A8-B3AC-788246807D46}"/>
              </a:ext>
            </a:extLst>
          </p:cNvPr>
          <p:cNvSpPr txBox="1"/>
          <p:nvPr/>
        </p:nvSpPr>
        <p:spPr>
          <a:xfrm>
            <a:off x="2905936" y="397962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T0</a:t>
            </a:r>
            <a:endParaRPr lang="ko-KR" altLang="en-US" dirty="0"/>
          </a:p>
        </p:txBody>
      </p:sp>
      <p:graphicFrame>
        <p:nvGraphicFramePr>
          <p:cNvPr id="12" name="표 53">
            <a:extLst>
              <a:ext uri="{FF2B5EF4-FFF2-40B4-BE49-F238E27FC236}">
                <a16:creationId xmlns:a16="http://schemas.microsoft.com/office/drawing/2014/main" id="{71FE035D-8125-4CC6-8B31-A778EB767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699653"/>
              </p:ext>
            </p:extLst>
          </p:nvPr>
        </p:nvGraphicFramePr>
        <p:xfrm>
          <a:off x="3372730" y="3991381"/>
          <a:ext cx="180725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14">
                  <a:extLst>
                    <a:ext uri="{9D8B030D-6E8A-4147-A177-3AD203B41FA5}">
                      <a16:colId xmlns:a16="http://schemas.microsoft.com/office/drawing/2014/main" val="930655919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1794386570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90760305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65569648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490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1488565-521A-4326-BC70-1B3739C4A3AE}"/>
              </a:ext>
            </a:extLst>
          </p:cNvPr>
          <p:cNvSpPr txBox="1"/>
          <p:nvPr/>
        </p:nvSpPr>
        <p:spPr>
          <a:xfrm>
            <a:off x="411920" y="273085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A1</a:t>
            </a:r>
            <a:endParaRPr lang="ko-KR" altLang="en-US" dirty="0"/>
          </a:p>
        </p:txBody>
      </p:sp>
      <p:graphicFrame>
        <p:nvGraphicFramePr>
          <p:cNvPr id="14" name="표 53">
            <a:extLst>
              <a:ext uri="{FF2B5EF4-FFF2-40B4-BE49-F238E27FC236}">
                <a16:creationId xmlns:a16="http://schemas.microsoft.com/office/drawing/2014/main" id="{8ED16338-D2C0-4DD6-B3E8-3CABDB48A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669016"/>
              </p:ext>
            </p:extLst>
          </p:nvPr>
        </p:nvGraphicFramePr>
        <p:xfrm>
          <a:off x="878714" y="2742614"/>
          <a:ext cx="180725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14">
                  <a:extLst>
                    <a:ext uri="{9D8B030D-6E8A-4147-A177-3AD203B41FA5}">
                      <a16:colId xmlns:a16="http://schemas.microsoft.com/office/drawing/2014/main" val="930655919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1794386570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90760305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65569648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490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0C980CB-A7B3-416F-9C46-D5B76F87DD7F}"/>
              </a:ext>
            </a:extLst>
          </p:cNvPr>
          <p:cNvSpPr txBox="1"/>
          <p:nvPr/>
        </p:nvSpPr>
        <p:spPr>
          <a:xfrm>
            <a:off x="2905936" y="272924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A0</a:t>
            </a:r>
            <a:endParaRPr lang="ko-KR" altLang="en-US" dirty="0"/>
          </a:p>
        </p:txBody>
      </p:sp>
      <p:graphicFrame>
        <p:nvGraphicFramePr>
          <p:cNvPr id="16" name="표 53">
            <a:extLst>
              <a:ext uri="{FF2B5EF4-FFF2-40B4-BE49-F238E27FC236}">
                <a16:creationId xmlns:a16="http://schemas.microsoft.com/office/drawing/2014/main" id="{6448B0F7-63AB-49FE-BDFE-B3319BACC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469366"/>
              </p:ext>
            </p:extLst>
          </p:nvPr>
        </p:nvGraphicFramePr>
        <p:xfrm>
          <a:off x="3372730" y="2741001"/>
          <a:ext cx="180725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14">
                  <a:extLst>
                    <a:ext uri="{9D8B030D-6E8A-4147-A177-3AD203B41FA5}">
                      <a16:colId xmlns:a16="http://schemas.microsoft.com/office/drawing/2014/main" val="930655919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1794386570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90760305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65569648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49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8588CB-41B3-4A08-93A6-D610194D2FC7}"/>
              </a:ext>
            </a:extLst>
          </p:cNvPr>
          <p:cNvSpPr txBox="1"/>
          <p:nvPr/>
        </p:nvSpPr>
        <p:spPr>
          <a:xfrm>
            <a:off x="4116699" y="305024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A6D1EE-2EB3-43C8-AF81-059CC5B753B6}"/>
              </a:ext>
            </a:extLst>
          </p:cNvPr>
          <p:cNvSpPr txBox="1"/>
          <p:nvPr/>
        </p:nvSpPr>
        <p:spPr>
          <a:xfrm>
            <a:off x="4045525" y="3764396"/>
            <a:ext cx="461665" cy="22698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791218-66D3-4A65-A4C6-4DD8B5915986}"/>
              </a:ext>
            </a:extLst>
          </p:cNvPr>
          <p:cNvSpPr txBox="1"/>
          <p:nvPr/>
        </p:nvSpPr>
        <p:spPr>
          <a:xfrm>
            <a:off x="431762" y="398544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graphicFrame>
        <p:nvGraphicFramePr>
          <p:cNvPr id="26" name="표 53">
            <a:extLst>
              <a:ext uri="{FF2B5EF4-FFF2-40B4-BE49-F238E27FC236}">
                <a16:creationId xmlns:a16="http://schemas.microsoft.com/office/drawing/2014/main" id="{42DC8766-4BF8-412D-AE92-A0DB2649A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460756"/>
              </p:ext>
            </p:extLst>
          </p:nvPr>
        </p:nvGraphicFramePr>
        <p:xfrm>
          <a:off x="878714" y="3997524"/>
          <a:ext cx="180725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14">
                  <a:extLst>
                    <a:ext uri="{9D8B030D-6E8A-4147-A177-3AD203B41FA5}">
                      <a16:colId xmlns:a16="http://schemas.microsoft.com/office/drawing/2014/main" val="930655919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1794386570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90760305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65569648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49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63F79491-EF29-48F9-AE49-4482CEBE108E}"/>
              </a:ext>
            </a:extLst>
          </p:cNvPr>
          <p:cNvSpPr txBox="1"/>
          <p:nvPr/>
        </p:nvSpPr>
        <p:spPr>
          <a:xfrm>
            <a:off x="1622683" y="304752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868863-9E1C-43DE-8D63-F0BB4547901A}"/>
              </a:ext>
            </a:extLst>
          </p:cNvPr>
          <p:cNvSpPr txBox="1"/>
          <p:nvPr/>
        </p:nvSpPr>
        <p:spPr>
          <a:xfrm>
            <a:off x="1551509" y="3761672"/>
            <a:ext cx="461665" cy="22698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93227E3-5656-434A-A595-BD3C8BD3B6B3}"/>
              </a:ext>
            </a:extLst>
          </p:cNvPr>
          <p:cNvCxnSpPr>
            <a:cxnSpLocks/>
            <a:stCxn id="12" idx="1"/>
            <a:endCxn id="26" idx="3"/>
          </p:cNvCxnSpPr>
          <p:nvPr/>
        </p:nvCxnSpPr>
        <p:spPr>
          <a:xfrm flipH="1">
            <a:off x="2685970" y="4176047"/>
            <a:ext cx="686760" cy="6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1E86A17-D580-4BE8-B3BD-6E301BA8A0CB}"/>
              </a:ext>
            </a:extLst>
          </p:cNvPr>
          <p:cNvSpPr txBox="1"/>
          <p:nvPr/>
        </p:nvSpPr>
        <p:spPr>
          <a:xfrm>
            <a:off x="2308640" y="446042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Carry </a:t>
            </a:r>
            <a:r>
              <a:rPr lang="ko-KR" altLang="en-US" dirty="0"/>
              <a:t>전달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0755E9-AFA2-42B6-BB5D-260D7D09D5EE}"/>
              </a:ext>
            </a:extLst>
          </p:cNvPr>
          <p:cNvSpPr txBox="1"/>
          <p:nvPr/>
        </p:nvSpPr>
        <p:spPr>
          <a:xfrm>
            <a:off x="3632591" y="230047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하위</a:t>
            </a:r>
            <a:r>
              <a:rPr lang="en-US" altLang="ko-KR" dirty="0"/>
              <a:t> 32-bit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35C0CE-0E4A-4B23-B0BB-030B86298012}"/>
              </a:ext>
            </a:extLst>
          </p:cNvPr>
          <p:cNvSpPr txBox="1"/>
          <p:nvPr/>
        </p:nvSpPr>
        <p:spPr>
          <a:xfrm>
            <a:off x="1138575" y="230047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상위</a:t>
            </a:r>
            <a:r>
              <a:rPr lang="en-US" altLang="ko-KR" dirty="0"/>
              <a:t> 32-bit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95DF70-2BA1-4EFD-A5BE-3FD858CA2889}"/>
              </a:ext>
            </a:extLst>
          </p:cNvPr>
          <p:cNvSpPr txBox="1"/>
          <p:nvPr/>
        </p:nvSpPr>
        <p:spPr>
          <a:xfrm>
            <a:off x="6096000" y="1041102"/>
            <a:ext cx="177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#64-bit Addition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9AE9CB-13A8-4B5B-B13A-9571F69EC62A}"/>
              </a:ext>
            </a:extLst>
          </p:cNvPr>
          <p:cNvSpPr txBox="1"/>
          <p:nvPr/>
        </p:nvSpPr>
        <p:spPr>
          <a:xfrm>
            <a:off x="6096000" y="260899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A3</a:t>
            </a:r>
            <a:endParaRPr lang="ko-KR" altLang="en-US" dirty="0"/>
          </a:p>
        </p:txBody>
      </p:sp>
      <p:graphicFrame>
        <p:nvGraphicFramePr>
          <p:cNvPr id="49" name="표 53">
            <a:extLst>
              <a:ext uri="{FF2B5EF4-FFF2-40B4-BE49-F238E27FC236}">
                <a16:creationId xmlns:a16="http://schemas.microsoft.com/office/drawing/2014/main" id="{1C1EACCE-CA44-430A-A40B-AD06BEA47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88900"/>
              </p:ext>
            </p:extLst>
          </p:nvPr>
        </p:nvGraphicFramePr>
        <p:xfrm>
          <a:off x="6562794" y="2620757"/>
          <a:ext cx="180725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14">
                  <a:extLst>
                    <a:ext uri="{9D8B030D-6E8A-4147-A177-3AD203B41FA5}">
                      <a16:colId xmlns:a16="http://schemas.microsoft.com/office/drawing/2014/main" val="930655919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1794386570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90760305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65569648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4900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2FDD29D2-7C7E-45D1-89C3-B1B5360CB793}"/>
              </a:ext>
            </a:extLst>
          </p:cNvPr>
          <p:cNvSpPr txBox="1"/>
          <p:nvPr/>
        </p:nvSpPr>
        <p:spPr>
          <a:xfrm>
            <a:off x="8590016" y="260738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A2</a:t>
            </a:r>
            <a:endParaRPr lang="ko-KR" altLang="en-US" dirty="0"/>
          </a:p>
        </p:txBody>
      </p:sp>
      <p:graphicFrame>
        <p:nvGraphicFramePr>
          <p:cNvPr id="51" name="표 53">
            <a:extLst>
              <a:ext uri="{FF2B5EF4-FFF2-40B4-BE49-F238E27FC236}">
                <a16:creationId xmlns:a16="http://schemas.microsoft.com/office/drawing/2014/main" id="{1E8A3FD4-32E1-4344-93B8-53FAC2ECD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012959"/>
              </p:ext>
            </p:extLst>
          </p:nvPr>
        </p:nvGraphicFramePr>
        <p:xfrm>
          <a:off x="9056810" y="2619144"/>
          <a:ext cx="180725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14">
                  <a:extLst>
                    <a:ext uri="{9D8B030D-6E8A-4147-A177-3AD203B41FA5}">
                      <a16:colId xmlns:a16="http://schemas.microsoft.com/office/drawing/2014/main" val="930655919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1794386570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90760305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65569648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4900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6F0C03F3-E3E9-45D4-BB17-6BF8AA1C6CE2}"/>
              </a:ext>
            </a:extLst>
          </p:cNvPr>
          <p:cNvSpPr txBox="1"/>
          <p:nvPr/>
        </p:nvSpPr>
        <p:spPr>
          <a:xfrm>
            <a:off x="8590016" y="323257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T0</a:t>
            </a:r>
            <a:endParaRPr lang="ko-KR" altLang="en-US" dirty="0"/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932ED3C6-AFBD-4CA4-A0C4-E00029CE0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718457"/>
              </p:ext>
            </p:extLst>
          </p:nvPr>
        </p:nvGraphicFramePr>
        <p:xfrm>
          <a:off x="9056810" y="3244334"/>
          <a:ext cx="180725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14">
                  <a:extLst>
                    <a:ext uri="{9D8B030D-6E8A-4147-A177-3AD203B41FA5}">
                      <a16:colId xmlns:a16="http://schemas.microsoft.com/office/drawing/2014/main" val="930655919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1794386570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90760305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65569648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4900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F14C7EA8-E748-4804-9864-EA552D5AA09D}"/>
              </a:ext>
            </a:extLst>
          </p:cNvPr>
          <p:cNvSpPr txBox="1"/>
          <p:nvPr/>
        </p:nvSpPr>
        <p:spPr>
          <a:xfrm>
            <a:off x="6096000" y="198380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A1</a:t>
            </a:r>
            <a:endParaRPr lang="ko-KR" altLang="en-US" dirty="0"/>
          </a:p>
        </p:txBody>
      </p:sp>
      <p:graphicFrame>
        <p:nvGraphicFramePr>
          <p:cNvPr id="55" name="표 53">
            <a:extLst>
              <a:ext uri="{FF2B5EF4-FFF2-40B4-BE49-F238E27FC236}">
                <a16:creationId xmlns:a16="http://schemas.microsoft.com/office/drawing/2014/main" id="{E061B4D3-FD13-4588-98D7-D12C532C8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82742"/>
              </p:ext>
            </p:extLst>
          </p:nvPr>
        </p:nvGraphicFramePr>
        <p:xfrm>
          <a:off x="6562794" y="1995567"/>
          <a:ext cx="180725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14">
                  <a:extLst>
                    <a:ext uri="{9D8B030D-6E8A-4147-A177-3AD203B41FA5}">
                      <a16:colId xmlns:a16="http://schemas.microsoft.com/office/drawing/2014/main" val="930655919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1794386570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90760305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65569648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4900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C772382F-FB11-4342-B7DF-9C7879C7449C}"/>
              </a:ext>
            </a:extLst>
          </p:cNvPr>
          <p:cNvSpPr txBox="1"/>
          <p:nvPr/>
        </p:nvSpPr>
        <p:spPr>
          <a:xfrm>
            <a:off x="8590016" y="198219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A0</a:t>
            </a:r>
            <a:endParaRPr lang="ko-KR" altLang="en-US" dirty="0"/>
          </a:p>
        </p:txBody>
      </p:sp>
      <p:graphicFrame>
        <p:nvGraphicFramePr>
          <p:cNvPr id="57" name="표 53">
            <a:extLst>
              <a:ext uri="{FF2B5EF4-FFF2-40B4-BE49-F238E27FC236}">
                <a16:creationId xmlns:a16="http://schemas.microsoft.com/office/drawing/2014/main" id="{BF826983-F932-426E-94CD-C12EF010C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658712"/>
              </p:ext>
            </p:extLst>
          </p:nvPr>
        </p:nvGraphicFramePr>
        <p:xfrm>
          <a:off x="9056810" y="1993954"/>
          <a:ext cx="180725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14">
                  <a:extLst>
                    <a:ext uri="{9D8B030D-6E8A-4147-A177-3AD203B41FA5}">
                      <a16:colId xmlns:a16="http://schemas.microsoft.com/office/drawing/2014/main" val="930655919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1794386570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90760305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65569648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4900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BDDF796A-99C0-4196-AE8C-C0417AC8F459}"/>
              </a:ext>
            </a:extLst>
          </p:cNvPr>
          <p:cNvSpPr txBox="1"/>
          <p:nvPr/>
        </p:nvSpPr>
        <p:spPr>
          <a:xfrm>
            <a:off x="9800779" y="230320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BE953C-B096-4426-97C9-FC3B08BDD6C5}"/>
              </a:ext>
            </a:extLst>
          </p:cNvPr>
          <p:cNvSpPr txBox="1"/>
          <p:nvPr/>
        </p:nvSpPr>
        <p:spPr>
          <a:xfrm>
            <a:off x="9729605" y="3017349"/>
            <a:ext cx="461665" cy="22698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787089-8F90-4C76-B176-7666506B1E8B}"/>
              </a:ext>
            </a:extLst>
          </p:cNvPr>
          <p:cNvSpPr txBox="1"/>
          <p:nvPr/>
        </p:nvSpPr>
        <p:spPr>
          <a:xfrm>
            <a:off x="6115842" y="323840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graphicFrame>
        <p:nvGraphicFramePr>
          <p:cNvPr id="61" name="표 53">
            <a:extLst>
              <a:ext uri="{FF2B5EF4-FFF2-40B4-BE49-F238E27FC236}">
                <a16:creationId xmlns:a16="http://schemas.microsoft.com/office/drawing/2014/main" id="{A611D15B-9641-4AE5-8DB5-75E0B8260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436586"/>
              </p:ext>
            </p:extLst>
          </p:nvPr>
        </p:nvGraphicFramePr>
        <p:xfrm>
          <a:off x="6562794" y="3250477"/>
          <a:ext cx="180725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14">
                  <a:extLst>
                    <a:ext uri="{9D8B030D-6E8A-4147-A177-3AD203B41FA5}">
                      <a16:colId xmlns:a16="http://schemas.microsoft.com/office/drawing/2014/main" val="930655919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1794386570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90760305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65569648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4900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56E0D469-ECEF-4056-BFD2-DDD65048A505}"/>
              </a:ext>
            </a:extLst>
          </p:cNvPr>
          <p:cNvSpPr txBox="1"/>
          <p:nvPr/>
        </p:nvSpPr>
        <p:spPr>
          <a:xfrm>
            <a:off x="7306763" y="230047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5F972FE-89E2-4949-8715-A15702E8FD3F}"/>
              </a:ext>
            </a:extLst>
          </p:cNvPr>
          <p:cNvSpPr txBox="1"/>
          <p:nvPr/>
        </p:nvSpPr>
        <p:spPr>
          <a:xfrm>
            <a:off x="7235589" y="3014625"/>
            <a:ext cx="461665" cy="22698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730CAC-7525-47DC-91E1-881E5362629C}"/>
              </a:ext>
            </a:extLst>
          </p:cNvPr>
          <p:cNvSpPr txBox="1"/>
          <p:nvPr/>
        </p:nvSpPr>
        <p:spPr>
          <a:xfrm>
            <a:off x="9316671" y="155343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하위</a:t>
            </a:r>
            <a:r>
              <a:rPr lang="en-US" altLang="ko-KR" dirty="0"/>
              <a:t> 32-bit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47A364-90E9-43E0-BB31-0248432C1EA2}"/>
              </a:ext>
            </a:extLst>
          </p:cNvPr>
          <p:cNvSpPr txBox="1"/>
          <p:nvPr/>
        </p:nvSpPr>
        <p:spPr>
          <a:xfrm>
            <a:off x="6822655" y="155343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상위</a:t>
            </a:r>
            <a:r>
              <a:rPr lang="en-US" altLang="ko-KR" dirty="0"/>
              <a:t> 32-bit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54605A5-EE8E-451D-AA2B-71DDB47753C1}"/>
              </a:ext>
            </a:extLst>
          </p:cNvPr>
          <p:cNvSpPr txBox="1"/>
          <p:nvPr/>
        </p:nvSpPr>
        <p:spPr>
          <a:xfrm>
            <a:off x="6580736" y="3812464"/>
            <a:ext cx="1877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SLTU T2, T0, A0</a:t>
            </a:r>
            <a:endParaRPr lang="ko-KR" altLang="en-US" dirty="0"/>
          </a:p>
        </p:txBody>
      </p:sp>
      <p:graphicFrame>
        <p:nvGraphicFramePr>
          <p:cNvPr id="68" name="표 53">
            <a:extLst>
              <a:ext uri="{FF2B5EF4-FFF2-40B4-BE49-F238E27FC236}">
                <a16:creationId xmlns:a16="http://schemas.microsoft.com/office/drawing/2014/main" id="{798E1049-91EC-4428-9C57-1C21AD9F0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561665"/>
              </p:ext>
            </p:extLst>
          </p:nvPr>
        </p:nvGraphicFramePr>
        <p:xfrm>
          <a:off x="9056810" y="3812464"/>
          <a:ext cx="180725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14">
                  <a:extLst>
                    <a:ext uri="{9D8B030D-6E8A-4147-A177-3AD203B41FA5}">
                      <a16:colId xmlns:a16="http://schemas.microsoft.com/office/drawing/2014/main" val="930655919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1794386570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90760305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65569648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 or 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4900"/>
                  </a:ext>
                </a:extLst>
              </a:tr>
            </a:tbl>
          </a:graphicData>
        </a:graphic>
      </p:graphicFrame>
      <p:sp>
        <p:nvSpPr>
          <p:cNvPr id="69" name="TextBox 68">
            <a:extLst>
              <a:ext uri="{FF2B5EF4-FFF2-40B4-BE49-F238E27FC236}">
                <a16:creationId xmlns:a16="http://schemas.microsoft.com/office/drawing/2014/main" id="{D4C6FFC8-A63D-4E19-B736-EB63540F7AB8}"/>
              </a:ext>
            </a:extLst>
          </p:cNvPr>
          <p:cNvSpPr txBox="1"/>
          <p:nvPr/>
        </p:nvSpPr>
        <p:spPr>
          <a:xfrm>
            <a:off x="8596428" y="380671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T2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4D6858-AEF2-41BE-B968-00FE232D463E}"/>
              </a:ext>
            </a:extLst>
          </p:cNvPr>
          <p:cNvSpPr txBox="1"/>
          <p:nvPr/>
        </p:nvSpPr>
        <p:spPr>
          <a:xfrm>
            <a:off x="8590016" y="542892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T0</a:t>
            </a:r>
            <a:endParaRPr lang="ko-KR" altLang="en-US" dirty="0"/>
          </a:p>
        </p:txBody>
      </p:sp>
      <p:graphicFrame>
        <p:nvGraphicFramePr>
          <p:cNvPr id="71" name="표 53">
            <a:extLst>
              <a:ext uri="{FF2B5EF4-FFF2-40B4-BE49-F238E27FC236}">
                <a16:creationId xmlns:a16="http://schemas.microsoft.com/office/drawing/2014/main" id="{2F32D29F-C530-404B-857A-3E1AAA86F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263617"/>
              </p:ext>
            </p:extLst>
          </p:nvPr>
        </p:nvGraphicFramePr>
        <p:xfrm>
          <a:off x="9056810" y="5440688"/>
          <a:ext cx="180725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14">
                  <a:extLst>
                    <a:ext uri="{9D8B030D-6E8A-4147-A177-3AD203B41FA5}">
                      <a16:colId xmlns:a16="http://schemas.microsoft.com/office/drawing/2014/main" val="930655919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1794386570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90760305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65569648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4900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52414982-E524-431C-8834-5FD67AD67DEF}"/>
              </a:ext>
            </a:extLst>
          </p:cNvPr>
          <p:cNvSpPr txBox="1"/>
          <p:nvPr/>
        </p:nvSpPr>
        <p:spPr>
          <a:xfrm>
            <a:off x="6115842" y="543475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graphicFrame>
        <p:nvGraphicFramePr>
          <p:cNvPr id="73" name="표 53">
            <a:extLst>
              <a:ext uri="{FF2B5EF4-FFF2-40B4-BE49-F238E27FC236}">
                <a16:creationId xmlns:a16="http://schemas.microsoft.com/office/drawing/2014/main" id="{D72E7B2A-8E70-4ADD-AFE1-2F563E94D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907896"/>
              </p:ext>
            </p:extLst>
          </p:nvPr>
        </p:nvGraphicFramePr>
        <p:xfrm>
          <a:off x="6562794" y="5446831"/>
          <a:ext cx="180725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14">
                  <a:extLst>
                    <a:ext uri="{9D8B030D-6E8A-4147-A177-3AD203B41FA5}">
                      <a16:colId xmlns:a16="http://schemas.microsoft.com/office/drawing/2014/main" val="930655919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1794386570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90760305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65569648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4900"/>
                  </a:ext>
                </a:extLst>
              </a:tr>
            </a:tbl>
          </a:graphicData>
        </a:graphic>
      </p:graphicFrame>
      <p:graphicFrame>
        <p:nvGraphicFramePr>
          <p:cNvPr id="74" name="표 53">
            <a:extLst>
              <a:ext uri="{FF2B5EF4-FFF2-40B4-BE49-F238E27FC236}">
                <a16:creationId xmlns:a16="http://schemas.microsoft.com/office/drawing/2014/main" id="{B51B0A78-5F56-4BDB-BBEB-37D7532CF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602108"/>
              </p:ext>
            </p:extLst>
          </p:nvPr>
        </p:nvGraphicFramePr>
        <p:xfrm>
          <a:off x="9068038" y="4929410"/>
          <a:ext cx="180725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14">
                  <a:extLst>
                    <a:ext uri="{9D8B030D-6E8A-4147-A177-3AD203B41FA5}">
                      <a16:colId xmlns:a16="http://schemas.microsoft.com/office/drawing/2014/main" val="930655919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1794386570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90760305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65569648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0 or 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4900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564E9C55-8B84-4D9C-A5A3-1D7B2600C701}"/>
              </a:ext>
            </a:extLst>
          </p:cNvPr>
          <p:cNvSpPr txBox="1"/>
          <p:nvPr/>
        </p:nvSpPr>
        <p:spPr>
          <a:xfrm>
            <a:off x="8607656" y="492366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T2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860CBFF-B72F-4E07-B603-715BAFF4029F}"/>
              </a:ext>
            </a:extLst>
          </p:cNvPr>
          <p:cNvSpPr txBox="1"/>
          <p:nvPr/>
        </p:nvSpPr>
        <p:spPr>
          <a:xfrm>
            <a:off x="6126766" y="492316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graphicFrame>
        <p:nvGraphicFramePr>
          <p:cNvPr id="78" name="표 53">
            <a:extLst>
              <a:ext uri="{FF2B5EF4-FFF2-40B4-BE49-F238E27FC236}">
                <a16:creationId xmlns:a16="http://schemas.microsoft.com/office/drawing/2014/main" id="{C67EA00E-1F81-4AF9-A427-E1530AECC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841562"/>
              </p:ext>
            </p:extLst>
          </p:nvPr>
        </p:nvGraphicFramePr>
        <p:xfrm>
          <a:off x="6573718" y="4935238"/>
          <a:ext cx="180725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14">
                  <a:extLst>
                    <a:ext uri="{9D8B030D-6E8A-4147-A177-3AD203B41FA5}">
                      <a16:colId xmlns:a16="http://schemas.microsoft.com/office/drawing/2014/main" val="930655919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1794386570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90760305"/>
                    </a:ext>
                  </a:extLst>
                </a:gridCol>
                <a:gridCol w="451814">
                  <a:extLst>
                    <a:ext uri="{9D8B030D-6E8A-4147-A177-3AD203B41FA5}">
                      <a16:colId xmlns:a16="http://schemas.microsoft.com/office/drawing/2014/main" val="65569648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14900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2B7A31D1-A589-40B2-B468-D7271C6E9780}"/>
              </a:ext>
            </a:extLst>
          </p:cNvPr>
          <p:cNvSpPr txBox="1"/>
          <p:nvPr/>
        </p:nvSpPr>
        <p:spPr>
          <a:xfrm>
            <a:off x="6583351" y="4488738"/>
            <a:ext cx="178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ADD T1, T1, T2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278713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960</Words>
  <Application>Microsoft Office PowerPoint</Application>
  <PresentationFormat>와이드스크린</PresentationFormat>
  <Paragraphs>536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한컴바탕</vt:lpstr>
      <vt:lpstr>Arial</vt:lpstr>
      <vt:lpstr>Open Sans</vt:lpstr>
      <vt:lpstr>CryptoCraft 테마</vt:lpstr>
      <vt:lpstr>제목 테마</vt:lpstr>
      <vt:lpstr>RISC-V프로세서 상에서의  경량 블록 암호 SIMON과 SPECK 최적 구현</vt:lpstr>
      <vt:lpstr>PowerPoint 프레젠테이션</vt:lpstr>
      <vt:lpstr>1. 관련연구 - RISC-V</vt:lpstr>
      <vt:lpstr>1. 관련연구 – RISC-V</vt:lpstr>
      <vt:lpstr>1. 관련연구 – SIMON &amp; SPECK</vt:lpstr>
      <vt:lpstr>1. 관련연구 – SIMON &amp; SPECK</vt:lpstr>
      <vt:lpstr>2. 최적 구현 기법 – Rotation </vt:lpstr>
      <vt:lpstr>2. 최적 구현 기법 – Rotation </vt:lpstr>
      <vt:lpstr>2. 최적 구현 기법 - Addition</vt:lpstr>
      <vt:lpstr>3. 성능 평가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Eum SiWoo</cp:lastModifiedBy>
  <cp:revision>58</cp:revision>
  <dcterms:created xsi:type="dcterms:W3CDTF">2019-03-05T04:29:07Z</dcterms:created>
  <dcterms:modified xsi:type="dcterms:W3CDTF">2021-06-15T04:01:35Z</dcterms:modified>
</cp:coreProperties>
</file>