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sldIdLst>
    <p:sldId id="257" r:id="rId2"/>
    <p:sldId id="261" r:id="rId3"/>
    <p:sldId id="278" r:id="rId4"/>
    <p:sldId id="277" r:id="rId5"/>
    <p:sldId id="280" r:id="rId6"/>
    <p:sldId id="281" r:id="rId7"/>
    <p:sldId id="262" r:id="rId8"/>
    <p:sldId id="275" r:id="rId9"/>
    <p:sldId id="276" r:id="rId10"/>
    <p:sldId id="259" r:id="rId11"/>
    <p:sldId id="271" r:id="rId12"/>
    <p:sldId id="270" r:id="rId13"/>
    <p:sldId id="279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796" autoAdjust="0"/>
  </p:normalViewPr>
  <p:slideViewPr>
    <p:cSldViewPr snapToGrid="0">
      <p:cViewPr>
        <p:scale>
          <a:sx n="60" d="100"/>
          <a:sy n="60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9E7A6-F883-473E-BBD1-6F40436BCA8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295B-287D-4402-A70C-3D0FFC6B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295B-287D-4402-A70C-3D0FFC6B92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295B-287D-4402-A70C-3D0FFC6B92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295B-287D-4402-A70C-3D0FFC6B9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D96-1A5E-4524-8B49-393161DA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8AD3-FE68-4DEE-832B-F5E7EDE9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B5F5-03CB-4CFC-ABAC-60D76864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6D2E-4E73-4B46-B9E0-8EBF3E61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CD58-74F8-4CC3-A89D-E2D09413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AD9C-748F-446A-A8A8-7BA7595C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7D3F3-03D0-46D4-AAE8-F5D5B8B2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E216-FDB4-4F73-A50C-E74E31D8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0FF6-5A9E-4A6F-9E2F-0ADC0271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BCD2-DA78-4A4A-A921-EFAF369D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DF734-CA3A-4451-8D0F-1D5BA445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DC63-41E3-4F98-B1E8-A21929C0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A2A8-4F0B-4800-801B-75488517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B38E-2023-47A5-B149-5C6BF159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07E3-6738-4C77-A657-7A71FE2E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9658-2E3B-49B3-B083-92A4165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E4FB-E993-49E5-A273-82D43DD9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9676-1E45-4653-B912-99327977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CDF3-0D7F-4A05-8843-5FB6A485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D727-C454-4A65-8C4E-D998A1E8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85E5-A359-420E-AE59-8D82A07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F6C2-16D5-400A-9B1D-83405C59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8777-5402-4C8E-A592-D5F2C77C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1699-AE1A-457A-8AF8-852274BE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83D1-7BBF-4D9E-A06D-B7F79846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2EC4-8482-4272-9206-0642420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2C3-B94A-4F99-AED9-ACBEDDA9D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F514A-779C-43E4-9D9C-9967FA29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6047-B3A3-42C1-853C-73BABDF8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9AAA-A853-41CF-AA72-37372424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6B52A-C9EC-408B-A85C-AAF2C4DC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A3E-A5E2-47DF-BDB5-F834CCDB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ACC2-B249-46AA-A1C3-290C64890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09DBB-2589-4B89-9569-E71810F1A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5B98E-6D9A-48D4-A056-04CF57D8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D6581-F238-4BB9-9F76-04694A008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E28A2-7889-460A-96D7-DC6023B6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9C21D-33A5-4058-A331-E85C6B5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C4479-DA4A-4823-8EA1-279C2CF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977-804F-4E48-8AD3-8590967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BC62-3D6B-4D9D-9272-C66A46F6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357F1-39BF-43A4-A527-37BFEE31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603F-8A1D-4771-9503-349DB533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0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764FD-A198-4698-B5C5-5BC94D88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5CAC5-2C74-4C8E-9FC1-7B7B4B63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67DB-2513-4CCE-9125-662D01D9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1C3B-054F-42E5-9836-C8BF4EA0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28FF-372C-492A-9A01-0267F85E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6C626-F223-4EE7-9BFF-D83FDCB7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25C7-21BA-401A-84F0-995993A0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5760-2785-4F6E-8601-48124589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802AA-B933-43C1-9D2B-B9A9E63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343F-718B-4968-AFD3-4A59B22E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A116-18EA-41AB-95C9-7B0F8C0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1087B-5971-4E8C-9391-11804F4A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FD6B-F909-468C-AE56-D42FEFF2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A0D7-FC44-4502-8943-46A490AC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36979-7D92-4AAA-A7B6-D606411E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840C2-959B-471B-8A5C-666EC796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327E-7B57-48E4-ACDC-A76D11A2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7F27-B192-48A2-85D1-7682F9348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A681-90D1-4CF4-B925-7D900A52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85CB-92AA-4AD0-B8CE-A70430671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7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8.png"/><Relationship Id="rId5" Type="http://schemas.openxmlformats.org/officeDocument/2006/relationships/image" Target="../media/image35.png"/><Relationship Id="rId10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2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CE41F-AFC1-47C1-B263-83F8559B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15464"/>
              </p:ext>
            </p:extLst>
          </p:nvPr>
        </p:nvGraphicFramePr>
        <p:xfrm>
          <a:off x="680720" y="1237840"/>
          <a:ext cx="10515600" cy="2590800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4490720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4395152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Pristine Obama Videos (Train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Pristine Others’ Videos (Train 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Pristine Obama Videos  (Test Positive)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Face-swap Video (Test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Impersonator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(Test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8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Politicians’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(Test Negative)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28F4C8-686E-404C-ADE4-E73752559FD6}"/>
              </a:ext>
            </a:extLst>
          </p:cNvPr>
          <p:cNvSpPr txBox="1"/>
          <p:nvPr/>
        </p:nvSpPr>
        <p:spPr>
          <a:xfrm>
            <a:off x="680720" y="71462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Obama Dataset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5643-8A56-426C-897E-1FE6DA998F6F}"/>
              </a:ext>
            </a:extLst>
          </p:cNvPr>
          <p:cNvSpPr txBox="1"/>
          <p:nvPr/>
        </p:nvSpPr>
        <p:spPr>
          <a:xfrm>
            <a:off x="655674" y="4033497"/>
            <a:ext cx="130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Trump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D712EF-0BF6-4EEF-B943-1257D8DC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01912"/>
              </p:ext>
            </p:extLst>
          </p:nvPr>
        </p:nvGraphicFramePr>
        <p:xfrm>
          <a:off x="680720" y="4561754"/>
          <a:ext cx="10515599" cy="2219960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4545476">
                  <a:extLst>
                    <a:ext uri="{9D8B030D-6E8A-4147-A177-3AD203B41FA5}">
                      <a16:colId xmlns:a16="http://schemas.microsoft.com/office/drawing/2014/main" val="3188120404"/>
                    </a:ext>
                  </a:extLst>
                </a:gridCol>
                <a:gridCol w="1631804">
                  <a:extLst>
                    <a:ext uri="{9D8B030D-6E8A-4147-A177-3AD203B41FA5}">
                      <a16:colId xmlns:a16="http://schemas.microsoft.com/office/drawing/2014/main" val="925098705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288696712"/>
                    </a:ext>
                  </a:extLst>
                </a:gridCol>
                <a:gridCol w="2174239">
                  <a:extLst>
                    <a:ext uri="{9D8B030D-6E8A-4147-A177-3AD203B41FA5}">
                      <a16:colId xmlns:a16="http://schemas.microsoft.com/office/drawing/2014/main" val="280883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Videos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# of Frames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4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Pristine Trump Videos (Train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Pristine Others’ Videos (Train 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Pristine Obama Videos  (Test Positive)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Face-swap Video (Test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Politicians’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(Test Negative)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15561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3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4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782F14-B8CA-43C9-B935-213C2E0EE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t="5165" r="7964"/>
          <a:stretch/>
        </p:blipFill>
        <p:spPr>
          <a:xfrm>
            <a:off x="2782955" y="1068665"/>
            <a:ext cx="2963580" cy="2397889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04759-63A3-4D8C-8F03-88AF2A7FD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0" t="5165" r="7964"/>
          <a:stretch/>
        </p:blipFill>
        <p:spPr>
          <a:xfrm>
            <a:off x="5746535" y="1080709"/>
            <a:ext cx="2963580" cy="239789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6DB03E-80AC-4C51-88A6-BA2362FB4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2" t="6046" r="9132" b="71"/>
          <a:stretch/>
        </p:blipFill>
        <p:spPr>
          <a:xfrm>
            <a:off x="8710115" y="1068665"/>
            <a:ext cx="2963580" cy="23738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8F2006-8E28-4BB2-9293-D30EC3EF6F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5" t="5475" r="7289"/>
          <a:stretch/>
        </p:blipFill>
        <p:spPr>
          <a:xfrm>
            <a:off x="2692258" y="4388799"/>
            <a:ext cx="3144974" cy="251203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1E40F-1EC0-4F12-B274-CA6C97FD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59401"/>
              </p:ext>
            </p:extLst>
          </p:nvPr>
        </p:nvGraphicFramePr>
        <p:xfrm>
          <a:off x="212485" y="288481"/>
          <a:ext cx="11547124" cy="7416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2886781">
                  <a:extLst>
                    <a:ext uri="{9D8B030D-6E8A-4147-A177-3AD203B41FA5}">
                      <a16:colId xmlns:a16="http://schemas.microsoft.com/office/drawing/2014/main" val="2240282144"/>
                    </a:ext>
                  </a:extLst>
                </a:gridCol>
                <a:gridCol w="2886781">
                  <a:extLst>
                    <a:ext uri="{9D8B030D-6E8A-4147-A177-3AD203B41FA5}">
                      <a16:colId xmlns:a16="http://schemas.microsoft.com/office/drawing/2014/main" val="833919820"/>
                    </a:ext>
                  </a:extLst>
                </a:gridCol>
                <a:gridCol w="2886781">
                  <a:extLst>
                    <a:ext uri="{9D8B030D-6E8A-4147-A177-3AD203B41FA5}">
                      <a16:colId xmlns:a16="http://schemas.microsoft.com/office/drawing/2014/main" val="828809078"/>
                    </a:ext>
                  </a:extLst>
                </a:gridCol>
                <a:gridCol w="2886781">
                  <a:extLst>
                    <a:ext uri="{9D8B030D-6E8A-4147-A177-3AD203B41FA5}">
                      <a16:colId xmlns:a16="http://schemas.microsoft.com/office/drawing/2014/main" val="118126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54804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2FB938-F036-4349-A268-C417212F8C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2" t="7089" r="6807"/>
          <a:stretch/>
        </p:blipFill>
        <p:spPr>
          <a:xfrm>
            <a:off x="5795279" y="4421199"/>
            <a:ext cx="3144974" cy="2426362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FAE8CD-F0C2-4481-9852-121EA294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86411"/>
              </p:ext>
            </p:extLst>
          </p:nvPr>
        </p:nvGraphicFramePr>
        <p:xfrm>
          <a:off x="584626" y="3604793"/>
          <a:ext cx="11313208" cy="741168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2828302">
                  <a:extLst>
                    <a:ext uri="{9D8B030D-6E8A-4147-A177-3AD203B41FA5}">
                      <a16:colId xmlns:a16="http://schemas.microsoft.com/office/drawing/2014/main" val="2240282144"/>
                    </a:ext>
                  </a:extLst>
                </a:gridCol>
                <a:gridCol w="2828302">
                  <a:extLst>
                    <a:ext uri="{9D8B030D-6E8A-4147-A177-3AD203B41FA5}">
                      <a16:colId xmlns:a16="http://schemas.microsoft.com/office/drawing/2014/main" val="833919820"/>
                    </a:ext>
                  </a:extLst>
                </a:gridCol>
                <a:gridCol w="2828302">
                  <a:extLst>
                    <a:ext uri="{9D8B030D-6E8A-4147-A177-3AD203B41FA5}">
                      <a16:colId xmlns:a16="http://schemas.microsoft.com/office/drawing/2014/main" val="828809078"/>
                    </a:ext>
                  </a:extLst>
                </a:gridCol>
                <a:gridCol w="2828302">
                  <a:extLst>
                    <a:ext uri="{9D8B030D-6E8A-4147-A177-3AD203B41FA5}">
                      <a16:colId xmlns:a16="http://schemas.microsoft.com/office/drawing/2014/main" val="1181260844"/>
                    </a:ext>
                  </a:extLst>
                </a:gridCol>
              </a:tblGrid>
              <a:tr h="3703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33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54804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614B2A0-F103-41F5-A56C-D14FE4070D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05" t="5421" r="5742"/>
          <a:stretch/>
        </p:blipFill>
        <p:spPr>
          <a:xfrm>
            <a:off x="8887667" y="4379786"/>
            <a:ext cx="3144974" cy="24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2E9715-1294-4E86-947F-3E755661F2C4}"/>
              </a:ext>
            </a:extLst>
          </p:cNvPr>
          <p:cNvSpPr/>
          <p:nvPr/>
        </p:nvSpPr>
        <p:spPr>
          <a:xfrm>
            <a:off x="-1605516" y="-3136085"/>
            <a:ext cx="15013172" cy="10657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F5668-0F36-43BA-9617-2079ED93C038}"/>
              </a:ext>
            </a:extLst>
          </p:cNvPr>
          <p:cNvSpPr/>
          <p:nvPr/>
        </p:nvSpPr>
        <p:spPr>
          <a:xfrm>
            <a:off x="-1068604" y="-3234544"/>
            <a:ext cx="13260604" cy="392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4CC4A-0E6F-4876-9BC0-D63F9B1C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2" y="-1898819"/>
            <a:ext cx="2435149" cy="1826362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DBAADE-A03D-469D-8845-B1EAABEF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11" y="-1863984"/>
            <a:ext cx="2432977" cy="1824733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039DF-8530-4059-A8B1-90F0D1E8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89" y="-1845068"/>
            <a:ext cx="2432977" cy="1824733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FCA2BC-29FC-4907-AA01-474D346DE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910" y="-1857729"/>
            <a:ext cx="2432977" cy="1824733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8EFCCA-667C-4A33-8124-91BB72CB3D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089"/>
          <a:stretch/>
        </p:blipFill>
        <p:spPr>
          <a:xfrm>
            <a:off x="9733839" y="-1735734"/>
            <a:ext cx="2515608" cy="17529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DBDAFC-172A-4A61-A6AB-0CBFABF93D62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8C28D9-F1B0-46C5-B7DD-7818128F2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85577"/>
              </p:ext>
            </p:extLst>
          </p:nvPr>
        </p:nvGraphicFramePr>
        <p:xfrm>
          <a:off x="733102" y="-2292647"/>
          <a:ext cx="1128936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873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257873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257873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257873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257873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wrt. Camera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1CDB274-F061-46AC-A688-DB18AEE1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52230"/>
              </p:ext>
            </p:extLst>
          </p:nvPr>
        </p:nvGraphicFramePr>
        <p:xfrm>
          <a:off x="-1163237" y="-1780646"/>
          <a:ext cx="1810828" cy="8910105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81082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82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Uncompressed 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Obama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82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Compressed FaceSwap Fake Videos for Obama 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Bitrate = 300Kbps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  <a:tr h="1782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Compressed FaceSwap Fake Video for Obama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½ Frame Rate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54838"/>
                  </a:ext>
                </a:extLst>
              </a:tr>
              <a:tr h="1782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Compressed FaceSwap Fake Video for Obama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½ Frame size  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960284"/>
                  </a:ext>
                </a:extLst>
              </a:tr>
              <a:tr h="1782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Compressed FaceSwap Fake Video for Obama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 Reduction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8272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FA875FA-C077-4CFA-AAF9-9A8061D88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359" y="-8365"/>
            <a:ext cx="2157408" cy="172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E29B6D-5B0B-4BDC-9766-A582AE9DB1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9538" y="-50644"/>
            <a:ext cx="2204726" cy="1756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F8FC6F-8F95-413A-B23C-504019AAC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8654" y="-49840"/>
            <a:ext cx="2207528" cy="1756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31DA43-DAC2-434C-A322-0EFF181780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5777" y="-48231"/>
            <a:ext cx="2198243" cy="1756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6ECA18-FC1D-4072-BE2F-A737F7C460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101" y="-9955"/>
            <a:ext cx="2251160" cy="1756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B5105-5329-4DC8-91FA-EED2393AD8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4763" y="1805380"/>
            <a:ext cx="2223520" cy="1756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AF609D-F27C-429A-A212-86FFA371CF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1552" y="1784114"/>
            <a:ext cx="2221642" cy="17565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49713E-583C-4EF7-9B12-4BC5146923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5756" y="1784114"/>
            <a:ext cx="2285031" cy="17565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0046DC-1026-413C-992C-1C924A97BB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0582" y="1786527"/>
            <a:ext cx="2296586" cy="17565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E27DE1-FA8B-4DDC-9F48-E4FDBDDACA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2439" y="1786527"/>
            <a:ext cx="2241636" cy="17565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762B57F-A536-481C-B377-288E0BADE5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9005" y="3556170"/>
            <a:ext cx="2269169" cy="17556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5956126-AD81-4BAC-9619-003489EAC7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71139" y="3556170"/>
            <a:ext cx="2137838" cy="17556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0DD78E-246B-4BAE-BCFC-04E6E57460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05206" y="3573804"/>
            <a:ext cx="2249257" cy="17556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D0B57D9-84F8-4262-A4F5-3EAF8E41D2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1183" y="3549814"/>
            <a:ext cx="2240516" cy="17556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14B6521-3566-4BF4-8543-7163990A241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7351" y="3540641"/>
            <a:ext cx="2225768" cy="17556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9C8C7E-D991-4A52-BBFA-3577BB41AD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32077" y="5329452"/>
            <a:ext cx="2236353" cy="17556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08FDF2-3006-43AF-9232-D4159431DFB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25809" y="5329452"/>
            <a:ext cx="2295835" cy="17556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17DEB9E-43DE-4D43-AF80-182005A9644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82480" y="5329452"/>
            <a:ext cx="2307500" cy="17556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565E0DA-ECA7-4F28-836E-6A833D1AA72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07235" y="5343379"/>
            <a:ext cx="2216785" cy="16918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4EC719A-4C09-47CC-8D2E-8491B42302E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0680" y="5329452"/>
            <a:ext cx="2284747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3E94F5-1EE0-4564-9D30-049E2218D395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Bitrate reduced to 300kps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22932"/>
              </p:ext>
            </p:extLst>
          </p:nvPr>
        </p:nvGraphicFramePr>
        <p:xfrm>
          <a:off x="-988035" y="2955319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Compressed Fake Video for Obama 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Bitrate = 300Kbps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85ECC0-6C0C-44F4-851D-E04ECE5F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8" y="4742561"/>
            <a:ext cx="2245054" cy="1792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E63D8-450C-4B0E-83AA-49D9455F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67" y="4707594"/>
            <a:ext cx="2249532" cy="179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0730C-9055-404C-AA70-AF44E84E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483" y="4708398"/>
            <a:ext cx="2252390" cy="1792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29987-DC7B-4935-94FA-60075AF4F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606" y="4710007"/>
            <a:ext cx="2242917" cy="1792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3F6FA-1EF3-4543-88A9-E4511EA0D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30" y="4748283"/>
            <a:ext cx="2296910" cy="179185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6D0BE8B-6C5B-4FE6-AD35-1273D11C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41923"/>
              </p:ext>
            </p:extLst>
          </p:nvPr>
        </p:nvGraphicFramePr>
        <p:xfrm>
          <a:off x="711508" y="2400356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Head wrt. Camera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7F3F05-5E70-4F74-AF73-945BEE261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30" y="2881207"/>
            <a:ext cx="2438400" cy="18288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6CE98-6741-49EB-A21B-34C7FB762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4438" y="2881207"/>
            <a:ext cx="2438400" cy="18288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3654F9-9492-455C-BFE7-8E08BA8116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512" y="2881207"/>
            <a:ext cx="2438400" cy="18288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1F524-74D9-492A-ABDF-9ECE74DB1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4585" y="2879598"/>
            <a:ext cx="2438400" cy="18288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420F3-B00A-4481-9D16-9C6E4DC962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089"/>
          <a:stretch/>
        </p:blipFill>
        <p:spPr>
          <a:xfrm>
            <a:off x="9429659" y="3009246"/>
            <a:ext cx="2438399" cy="16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BDAFC-172A-4A61-A6AB-0CBFABF93D62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03829-F27A-4093-8BC1-5BF624258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08" y="4840839"/>
            <a:ext cx="2011680" cy="1589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E7D8B-740D-41E5-97DF-CD698097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169" y="4840838"/>
            <a:ext cx="2011680" cy="159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E3CCD-192A-4AD4-BA74-C6EFD4CD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731" y="4840838"/>
            <a:ext cx="2011680" cy="15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CF965-4112-4499-A130-881C78E6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76" y="4848618"/>
            <a:ext cx="2011680" cy="1538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81564-50E5-4D0F-A48E-3429977AE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812" y="4840838"/>
            <a:ext cx="2011680" cy="157633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D9FA4C-9B83-43D8-AAFC-471BA4B69271}"/>
              </a:ext>
            </a:extLst>
          </p:cNvPr>
          <p:cNvGraphicFramePr>
            <a:graphicFrameLocks noGrp="1"/>
          </p:cNvGraphicFramePr>
          <p:nvPr/>
        </p:nvGraphicFramePr>
        <p:xfrm>
          <a:off x="-988035" y="2955319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½ Frame Rate  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8C28D9-F1B0-46C5-B7DD-7818128F2698}"/>
              </a:ext>
            </a:extLst>
          </p:cNvPr>
          <p:cNvGraphicFramePr>
            <a:graphicFrameLocks noGrp="1"/>
          </p:cNvGraphicFramePr>
          <p:nvPr/>
        </p:nvGraphicFramePr>
        <p:xfrm>
          <a:off x="843588" y="191837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Head wrt. Camera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5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B070D1-BB24-4206-8D10-1587CA1EA27C}"/>
              </a:ext>
            </a:extLst>
          </p:cNvPr>
          <p:cNvSpPr/>
          <p:nvPr/>
        </p:nvSpPr>
        <p:spPr>
          <a:xfrm>
            <a:off x="-1099526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Frame size reduced to ½ of original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9ED75-B675-4026-9657-FA0C2BA3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32" y="4877681"/>
            <a:ext cx="2011680" cy="1556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E16CA-BFBC-468E-95B3-AF376FBC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512" y="4840963"/>
            <a:ext cx="1939963" cy="1593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E54D6-5F9E-417B-99FF-F6D553DA0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52" y="4863903"/>
            <a:ext cx="2011680" cy="1570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B7773-4321-4F28-A03F-E90E6D1E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972" y="4849370"/>
            <a:ext cx="2011680" cy="1576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8D183-49F5-4633-9F26-DADCE899D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792" y="4844147"/>
            <a:ext cx="2011680" cy="158677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A5C4BB-5E55-4C59-8AA9-70A690C4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43079"/>
              </p:ext>
            </p:extLst>
          </p:nvPr>
        </p:nvGraphicFramePr>
        <p:xfrm>
          <a:off x="-988035" y="2955319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½ Frame size  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7D3E4A-5849-488C-AC45-81EAF8B8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78061"/>
              </p:ext>
            </p:extLst>
          </p:nvPr>
        </p:nvGraphicFramePr>
        <p:xfrm>
          <a:off x="711508" y="2400356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Head wrt. Camera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30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10192E-C678-46C6-AADA-122409AE9470}"/>
              </a:ext>
            </a:extLst>
          </p:cNvPr>
          <p:cNvSpPr/>
          <p:nvPr/>
        </p:nvSpPr>
        <p:spPr>
          <a:xfrm>
            <a:off x="-1099526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Image Quality Analysis </a:t>
            </a:r>
            <a:br>
              <a:rPr lang="en-US" altLang="zh-CN" sz="3200" dirty="0"/>
            </a:br>
            <a:r>
              <a:rPr lang="en-US" altLang="zh-CN" sz="1800" dirty="0"/>
              <a:t>Sequence = 100 Frame,  Overlap = 10 Frame </a:t>
            </a:r>
            <a:br>
              <a:rPr lang="en-US" altLang="zh-CN" sz="1800" dirty="0"/>
            </a:br>
            <a:r>
              <a:rPr lang="en-US" altLang="zh-CN" sz="1800" dirty="0"/>
              <a:t>Test Positive: real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videos vs. Compressed real videos </a:t>
            </a:r>
            <a:br>
              <a:rPr lang="en-US" altLang="zh-CN" sz="1800" dirty="0"/>
            </a:br>
            <a:r>
              <a:rPr lang="en-US" altLang="zh-CN" sz="1800" dirty="0"/>
              <a:t>Test Negative: Generated fake videos with </a:t>
            </a:r>
            <a:r>
              <a:rPr lang="en-US" altLang="zh-CN" sz="1800" b="1" u="sng" dirty="0"/>
              <a:t>Obama</a:t>
            </a:r>
            <a:r>
              <a:rPr lang="en-US" altLang="zh-CN" sz="1800" dirty="0"/>
              <a:t> mask vs. Compressed Fake Video </a:t>
            </a:r>
            <a:br>
              <a:rPr lang="en-US" altLang="zh-CN" sz="1800" dirty="0"/>
            </a:br>
            <a:r>
              <a:rPr lang="en-US" altLang="zh-CN" sz="1800" dirty="0"/>
              <a:t>Compression Method:  Color reduction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9DB23-DCCC-4686-A794-BC1D3741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96" y="4881335"/>
            <a:ext cx="1971190" cy="154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BB366-2E64-4E69-9876-66E89B56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476" y="4885767"/>
            <a:ext cx="2011680" cy="1538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B6E1A-7464-41BD-A3AE-36C5A24F7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324" y="4893544"/>
            <a:ext cx="2011680" cy="153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112AB-2BE2-4A79-A1BB-319851A90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571" y="4893544"/>
            <a:ext cx="2011680" cy="153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FD3A8-6048-4809-A284-4EBAD65C8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346" y="4881335"/>
            <a:ext cx="2013846" cy="154748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BDDE9C-8F72-4C80-AC30-976FCB5EE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94573"/>
              </p:ext>
            </p:extLst>
          </p:nvPr>
        </p:nvGraphicFramePr>
        <p:xfrm>
          <a:off x="-988035" y="2955319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for Obama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Compressed Fake Video for Obama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Color Reduction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BAAAC0-965B-429A-9EAA-779DEA3A4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78061"/>
              </p:ext>
            </p:extLst>
          </p:nvPr>
        </p:nvGraphicFramePr>
        <p:xfrm>
          <a:off x="711508" y="2400356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Head wrt. Camera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1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2B1B98-4C48-4C6B-86C9-06956F00F420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4653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Feature Analysis </a:t>
            </a:r>
            <a:br>
              <a:rPr lang="en-US" altLang="zh-CN" dirty="0"/>
            </a:br>
            <a:r>
              <a:rPr lang="en-US" altLang="zh-CN" sz="2400" dirty="0"/>
              <a:t>Sequence = 100 Frame,  Overlap = 10 Frame </a:t>
            </a:r>
            <a:br>
              <a:rPr lang="en-US" altLang="zh-CN" sz="2400" dirty="0"/>
            </a:br>
            <a:r>
              <a:rPr lang="en-US" altLang="zh-CN" sz="2400" dirty="0"/>
              <a:t>Test Negative: Generated fake videos with </a:t>
            </a:r>
            <a:r>
              <a:rPr lang="en-US" altLang="zh-CN" sz="2400" b="1" u="sng" dirty="0"/>
              <a:t>Obama</a:t>
            </a:r>
            <a:r>
              <a:rPr lang="en-US" altLang="zh-CN" sz="2400" dirty="0"/>
              <a:t> mask vs. Other Politician(Hillary)  </a:t>
            </a:r>
            <a:br>
              <a:rPr lang="en-US" sz="2400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7FFB02-B2F9-45E6-B3FD-57DECAAF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4407"/>
              </p:ext>
            </p:extLst>
          </p:nvPr>
        </p:nvGraphicFramePr>
        <p:xfrm>
          <a:off x="2624484" y="2208675"/>
          <a:ext cx="8145114" cy="4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038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715038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715038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r>
                        <a:rPr lang="en-US" sz="1600" dirty="0"/>
                        <a:t>Gaze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16568"/>
              </p:ext>
            </p:extLst>
          </p:nvPr>
        </p:nvGraphicFramePr>
        <p:xfrm>
          <a:off x="881743" y="2993424"/>
          <a:ext cx="1282678" cy="350937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82678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with Face Forensic 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54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with Politician dataset (May, Pompeo, Officials)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BE2E930-DC5B-4F60-A8C1-92593182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32" y="2905704"/>
            <a:ext cx="2146552" cy="1681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E68705-C200-4B47-9FE6-341871728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76" y="2905703"/>
            <a:ext cx="2146551" cy="1681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AB8982-90F1-4A0B-9134-C8E011D61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69" y="2905703"/>
            <a:ext cx="2146551" cy="168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21CDD-F357-4D69-B7C0-F97D575E6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376" y="4814374"/>
            <a:ext cx="2166767" cy="168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96B84E-93B9-4D66-8A79-02513A2E7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169" y="4814373"/>
            <a:ext cx="2146551" cy="1705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D13F66-2B02-4C51-AF70-583589EB2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484" y="4814377"/>
            <a:ext cx="2146818" cy="16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78FAC-8578-4080-B033-2273BCFB2823}"/>
              </a:ext>
            </a:extLst>
          </p:cNvPr>
          <p:cNvSpPr txBox="1">
            <a:spLocks/>
          </p:cNvSpPr>
          <p:nvPr/>
        </p:nvSpPr>
        <p:spPr>
          <a:xfrm>
            <a:off x="787399" y="2306320"/>
            <a:ext cx="9601200" cy="332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TP Frame Length </a:t>
            </a:r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k 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= 100 Frame,  Overlap </a:t>
            </a:r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</a:rPr>
              <a:t>m 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= 10 Frame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76578C-47CD-402D-9AB3-49881A03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56094"/>
              </p:ext>
            </p:extLst>
          </p:nvPr>
        </p:nvGraphicFramePr>
        <p:xfrm>
          <a:off x="787399" y="2778878"/>
          <a:ext cx="10617201" cy="3104709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3982722">
                  <a:extLst>
                    <a:ext uri="{9D8B030D-6E8A-4147-A177-3AD203B41FA5}">
                      <a16:colId xmlns:a16="http://schemas.microsoft.com/office/drawing/2014/main" val="202449543"/>
                    </a:ext>
                  </a:extLst>
                </a:gridCol>
                <a:gridCol w="2725369">
                  <a:extLst>
                    <a:ext uri="{9D8B030D-6E8A-4147-A177-3AD203B41FA5}">
                      <a16:colId xmlns:a16="http://schemas.microsoft.com/office/drawing/2014/main" val="3608234933"/>
                    </a:ext>
                  </a:extLst>
                </a:gridCol>
                <a:gridCol w="3909110">
                  <a:extLst>
                    <a:ext uri="{9D8B030D-6E8A-4147-A177-3AD203B41FA5}">
                      <a16:colId xmlns:a16="http://schemas.microsoft.com/office/drawing/2014/main" val="2058688002"/>
                    </a:ext>
                  </a:extLst>
                </a:gridCol>
              </a:tblGrid>
              <a:tr h="33109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Trump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Obama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51986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Location of the head wrt camera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0.676117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0.52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5260981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Head rotation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0.819682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0.465786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133472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Lip gap/width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0.984704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0.992473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4048458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Eye gaze direction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0.682071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0.892383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2719614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Eye blink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</a:rPr>
                        <a:t>0.703402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0.875203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158825"/>
                  </a:ext>
                </a:extLst>
              </a:tr>
              <a:tr h="452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5 Features Combined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0.658025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</a:rPr>
                        <a:t>0.30054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681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8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1A119-AEAB-4400-AF94-E16BE775CAA2}"/>
              </a:ext>
            </a:extLst>
          </p:cNvPr>
          <p:cNvSpPr/>
          <p:nvPr/>
        </p:nvSpPr>
        <p:spPr>
          <a:xfrm>
            <a:off x="11944350" y="0"/>
            <a:ext cx="1986258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7C3AFD-E440-49CE-9F9F-B10625EE0E7A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A88FC6-2AE6-45E0-9D48-CD339BBD8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18378"/>
              </p:ext>
            </p:extLst>
          </p:nvPr>
        </p:nvGraphicFramePr>
        <p:xfrm>
          <a:off x="418332" y="1104223"/>
          <a:ext cx="13164315" cy="441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863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632863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632863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632863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632863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41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wrt. Camera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Lips (Gap/Width)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F472289F-E31B-4E0E-B955-BAC38B2FB270}"/>
              </a:ext>
            </a:extLst>
          </p:cNvPr>
          <p:cNvSpPr txBox="1">
            <a:spLocks/>
          </p:cNvSpPr>
          <p:nvPr/>
        </p:nvSpPr>
        <p:spPr>
          <a:xfrm>
            <a:off x="221700" y="509418"/>
            <a:ext cx="9601200" cy="332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TP Sequence = 100 Frame,  Overlap = 10 Frame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126F08-9E47-444A-BA4D-676D75FD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36282"/>
              </p:ext>
            </p:extLst>
          </p:nvPr>
        </p:nvGraphicFramePr>
        <p:xfrm>
          <a:off x="-430020" y="1545589"/>
          <a:ext cx="848352" cy="4003923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848352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2000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Obama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20031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Trump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E317A-8E50-4A1B-9380-2A345229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0" t="6772" r="8463" b="1306"/>
          <a:stretch/>
        </p:blipFill>
        <p:spPr>
          <a:xfrm>
            <a:off x="494852" y="3695005"/>
            <a:ext cx="2577818" cy="203208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097CA-A6A0-497D-982B-08C57F0C6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6" t="6944" r="8535"/>
          <a:stretch/>
        </p:blipFill>
        <p:spPr>
          <a:xfrm>
            <a:off x="3095074" y="3684126"/>
            <a:ext cx="2578115" cy="205124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E7FBD7-D8B8-40EB-8536-022BF7594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4" t="6944" r="8348"/>
          <a:stretch/>
        </p:blipFill>
        <p:spPr>
          <a:xfrm>
            <a:off x="5697738" y="3684126"/>
            <a:ext cx="2578114" cy="205124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6F1513-E1E7-44F1-8F51-7B29380FB3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2" t="6944" r="7679"/>
          <a:stretch/>
        </p:blipFill>
        <p:spPr>
          <a:xfrm>
            <a:off x="8327121" y="3686488"/>
            <a:ext cx="2564738" cy="204060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142DD0-91B8-4F0E-9405-E57B5D71BF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24" t="6944" r="7060"/>
          <a:stretch/>
        </p:blipFill>
        <p:spPr>
          <a:xfrm>
            <a:off x="10888448" y="3675381"/>
            <a:ext cx="2655376" cy="205650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E6C2E-6322-4C37-A253-D14734DF47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42" t="7001" r="9581"/>
          <a:stretch/>
        </p:blipFill>
        <p:spPr>
          <a:xfrm>
            <a:off x="482848" y="1638024"/>
            <a:ext cx="2577819" cy="204610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823ACF-F8F3-45C5-BB92-663BF88C07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06" t="6504" r="7785"/>
          <a:stretch/>
        </p:blipFill>
        <p:spPr>
          <a:xfrm>
            <a:off x="3074445" y="1632879"/>
            <a:ext cx="2577820" cy="2065624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B0BFA2-F2DE-4F83-B090-0784B5BF04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4" t="6368" r="8749"/>
          <a:stretch/>
        </p:blipFill>
        <p:spPr>
          <a:xfrm>
            <a:off x="5652264" y="1632880"/>
            <a:ext cx="2567487" cy="2051246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98AEA-2508-4AF5-960C-393CFCFB5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8" t="7089" r="8232"/>
          <a:stretch/>
        </p:blipFill>
        <p:spPr>
          <a:xfrm>
            <a:off x="8272441" y="1632879"/>
            <a:ext cx="2564738" cy="204250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B63071-1E3B-4453-BCED-97043E7613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089"/>
          <a:stretch/>
        </p:blipFill>
        <p:spPr>
          <a:xfrm>
            <a:off x="10810240" y="1632879"/>
            <a:ext cx="2972435" cy="20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3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1B91E-6EEE-450E-94B5-40D1C2BD1016}"/>
              </a:ext>
            </a:extLst>
          </p:cNvPr>
          <p:cNvSpPr/>
          <p:nvPr/>
        </p:nvSpPr>
        <p:spPr>
          <a:xfrm>
            <a:off x="10742529" y="-1"/>
            <a:ext cx="4145328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5187C6-46E6-4EFD-AD3A-0DE75747B814}"/>
              </a:ext>
            </a:extLst>
          </p:cNvPr>
          <p:cNvSpPr/>
          <p:nvPr/>
        </p:nvSpPr>
        <p:spPr>
          <a:xfrm>
            <a:off x="-2541180" y="-1"/>
            <a:ext cx="3958924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84860E-67AB-43D9-9FDF-191606D7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1576" y="4000547"/>
            <a:ext cx="3707542" cy="278065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E9FFEE-C82F-4451-BE14-962F5BE6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04" y="4043517"/>
            <a:ext cx="3709685" cy="27822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8739F8-365B-4992-BF83-55291372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697" y="4043517"/>
            <a:ext cx="3709685" cy="278226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41EFB8-2788-44F4-A169-C8335B3F7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990" y="4043517"/>
            <a:ext cx="3709685" cy="278226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A88FC6-2AE6-45E0-9D48-CD339BBD8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38736"/>
              </p:ext>
            </p:extLst>
          </p:nvPr>
        </p:nvGraphicFramePr>
        <p:xfrm>
          <a:off x="-1161578" y="1078799"/>
          <a:ext cx="13911624" cy="49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7906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3477906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3477906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3477906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</a:tblGrid>
              <a:tr h="4924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 FAU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Eyes FAU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Nose FAU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Mouth FAU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E3E9B-5C5B-43F2-BC1D-65AD557616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7"/>
          <a:stretch/>
        </p:blipFill>
        <p:spPr>
          <a:xfrm>
            <a:off x="-1161576" y="1624893"/>
            <a:ext cx="3718462" cy="258503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446760-7EF4-44EE-9349-D3370C416A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/>
          <a:stretch/>
        </p:blipFill>
        <p:spPr>
          <a:xfrm>
            <a:off x="2267424" y="1653957"/>
            <a:ext cx="3718464" cy="2585034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7B1EEA-FB84-40A9-9774-7997F8309A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"/>
          <a:stretch/>
        </p:blipFill>
        <p:spPr>
          <a:xfrm>
            <a:off x="5872711" y="1650635"/>
            <a:ext cx="3709685" cy="2585034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9AE90-964B-424C-B939-5984C1F950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"/>
          <a:stretch/>
        </p:blipFill>
        <p:spPr>
          <a:xfrm>
            <a:off x="9313431" y="1624893"/>
            <a:ext cx="3709685" cy="258503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C255EB-4A23-40EA-9A92-605BD85AA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09208"/>
              </p:ext>
            </p:extLst>
          </p:nvPr>
        </p:nvGraphicFramePr>
        <p:xfrm>
          <a:off x="-2009930" y="1571249"/>
          <a:ext cx="848352" cy="517805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848352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2562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Obama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2615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Trump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559BFE41-A93E-4FC4-9CD9-8C3B94545855}"/>
              </a:ext>
            </a:extLst>
          </p:cNvPr>
          <p:cNvSpPr txBox="1">
            <a:spLocks/>
          </p:cNvSpPr>
          <p:nvPr/>
        </p:nvSpPr>
        <p:spPr>
          <a:xfrm>
            <a:off x="74380" y="442312"/>
            <a:ext cx="9601200" cy="332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TP Sequence = 100 Frame,  Overlap = 10 Frame</a:t>
            </a:r>
          </a:p>
        </p:txBody>
      </p:sp>
    </p:spTree>
    <p:extLst>
      <p:ext uri="{BB962C8B-B14F-4D97-AF65-F5344CB8AC3E}">
        <p14:creationId xmlns:p14="http://schemas.microsoft.com/office/powerpoint/2010/main" val="7553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6E2E746-76DB-4F55-9649-7D382CBE6D99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ED7BA-E571-47B6-8979-6F536DA6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90" y="786209"/>
            <a:ext cx="3466669" cy="2752344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47FB6E0-C5B8-484D-96E8-B99F5ACC1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91811"/>
              </p:ext>
            </p:extLst>
          </p:nvPr>
        </p:nvGraphicFramePr>
        <p:xfrm>
          <a:off x="986605" y="121038"/>
          <a:ext cx="10889961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9987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  <a:gridCol w="3629987">
                  <a:extLst>
                    <a:ext uri="{9D8B030D-6E8A-4147-A177-3AD203B41FA5}">
                      <a16:colId xmlns:a16="http://schemas.microsoft.com/office/drawing/2014/main" val="2104090282"/>
                    </a:ext>
                  </a:extLst>
                </a:gridCol>
                <a:gridCol w="3629987">
                  <a:extLst>
                    <a:ext uri="{9D8B030D-6E8A-4147-A177-3AD203B41FA5}">
                      <a16:colId xmlns:a16="http://schemas.microsoft.com/office/drawing/2014/main" val="631765000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Obama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Obama Imposter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Politicians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C036EB6-BC6B-49BC-9E8C-BF5ABBEE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17849"/>
              </p:ext>
            </p:extLst>
          </p:nvPr>
        </p:nvGraphicFramePr>
        <p:xfrm>
          <a:off x="217462" y="700158"/>
          <a:ext cx="772100" cy="2823176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28231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</a:tbl>
          </a:graphicData>
        </a:graphic>
      </p:graphicFrame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0D610F-8557-4CA0-A81B-DF284E8C2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89" r="8004"/>
          <a:stretch/>
        </p:blipFill>
        <p:spPr>
          <a:xfrm>
            <a:off x="1095529" y="795353"/>
            <a:ext cx="3635960" cy="2754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F3E72F-C3B1-4C89-BF0D-FC6EE413A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967" y="743182"/>
            <a:ext cx="3514083" cy="2752344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AF592C8-407A-4E18-879E-17920093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11530"/>
              </p:ext>
            </p:extLst>
          </p:nvPr>
        </p:nvGraphicFramePr>
        <p:xfrm>
          <a:off x="986605" y="3791712"/>
          <a:ext cx="587717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8588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  <a:gridCol w="2938588">
                  <a:extLst>
                    <a:ext uri="{9D8B030D-6E8A-4147-A177-3AD203B41FA5}">
                      <a16:colId xmlns:a16="http://schemas.microsoft.com/office/drawing/2014/main" val="631765000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Trump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Politicians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2C3A24-67DE-4342-87DB-019D5ED9C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74534"/>
              </p:ext>
            </p:extLst>
          </p:nvPr>
        </p:nvGraphicFramePr>
        <p:xfrm>
          <a:off x="217462" y="4370832"/>
          <a:ext cx="772100" cy="19346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1934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EF265238-03C7-447A-93AF-D6FB270B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075" y="4492114"/>
            <a:ext cx="3514084" cy="2752344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8A1AF-9688-41D5-A0B6-30DDE0AAA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00" y="4379974"/>
            <a:ext cx="3669792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6E2E746-76DB-4F55-9649-7D382CBE6D99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AF592C8-407A-4E18-879E-17920093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45062"/>
              </p:ext>
            </p:extLst>
          </p:nvPr>
        </p:nvGraphicFramePr>
        <p:xfrm>
          <a:off x="1231152" y="655107"/>
          <a:ext cx="801917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9587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  <a:gridCol w="4009587">
                  <a:extLst>
                    <a:ext uri="{9D8B030D-6E8A-4147-A177-3AD203B41FA5}">
                      <a16:colId xmlns:a16="http://schemas.microsoft.com/office/drawing/2014/main" val="631765000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Trump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Politicians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2C3A24-67DE-4342-87DB-019D5ED9C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56698"/>
              </p:ext>
            </p:extLst>
          </p:nvPr>
        </p:nvGraphicFramePr>
        <p:xfrm>
          <a:off x="462011" y="1234226"/>
          <a:ext cx="772100" cy="2818839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2818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EF265238-03C7-447A-93AF-D6FB270B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39" y="1247284"/>
            <a:ext cx="3582311" cy="2805782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8A1AF-9688-41D5-A0B6-30DDE0AAA3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52" r="8292"/>
          <a:stretch/>
        </p:blipFill>
        <p:spPr>
          <a:xfrm>
            <a:off x="1409439" y="1300722"/>
            <a:ext cx="3582311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6E2E746-76DB-4F55-9649-7D382CBE6D99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ED7BA-E571-47B6-8979-6F536DA6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43" y="4255055"/>
            <a:ext cx="2188263" cy="173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89D86-DB60-439C-ACCC-B8206846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46" y="4279990"/>
            <a:ext cx="2222877" cy="1737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CF-9BDF-4380-B645-8E15155FA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266" y="4269800"/>
            <a:ext cx="2226739" cy="1737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67425-C672-4DD2-A000-CBE90FD05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0169" y="4255055"/>
            <a:ext cx="2222877" cy="1737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BF961-8D9C-4602-8F40-347E6DF15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24" y="4269800"/>
            <a:ext cx="2250241" cy="174650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60C3ABAF-E1B9-4CED-9DAA-660D279AC78D}"/>
              </a:ext>
            </a:extLst>
          </p:cNvPr>
          <p:cNvSpPr txBox="1">
            <a:spLocks/>
          </p:cNvSpPr>
          <p:nvPr/>
        </p:nvSpPr>
        <p:spPr>
          <a:xfrm>
            <a:off x="-693925" y="1219221"/>
            <a:ext cx="10673779" cy="545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1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Sequence = 100 Frame,  Overlap = 10 Frame</a:t>
            </a:r>
            <a:br>
              <a:rPr lang="en-US" altLang="zh-CN" sz="1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Test Negative: Generated face-swap fake videos for Obama vs. Obama Imposter </a:t>
            </a:r>
            <a:endParaRPr lang="en-US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47FB6E0-C5B8-484D-96E8-B99F5ACC1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94124"/>
              </p:ext>
            </p:extLst>
          </p:nvPr>
        </p:nvGraphicFramePr>
        <p:xfrm>
          <a:off x="986607" y="1931715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Head wrt. Camera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C036EB6-BC6B-49BC-9E8C-BF5ABBEE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98661"/>
              </p:ext>
            </p:extLst>
          </p:nvPr>
        </p:nvGraphicFramePr>
        <p:xfrm>
          <a:off x="-518880" y="1931714"/>
          <a:ext cx="1264726" cy="4022045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64726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598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618244"/>
                  </a:ext>
                </a:extLst>
              </a:tr>
              <a:tr h="1706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Obama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174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Obama Imposter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DF2244-588A-4479-8573-42E76F23C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20" y="2427864"/>
            <a:ext cx="2438400" cy="182880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E584D-E87E-4758-948A-37DC2CE67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8128" y="2427864"/>
            <a:ext cx="2438400" cy="1828800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783B8-90D4-443C-8E25-C5BCCA1001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3202" y="2427864"/>
            <a:ext cx="2438400" cy="18288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59428-6FA9-446A-AB80-D3B66EBB32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8275" y="2426255"/>
            <a:ext cx="2438400" cy="18288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0D610F-8557-4CA0-A81B-DF284E8C2FC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7089"/>
          <a:stretch/>
        </p:blipFill>
        <p:spPr>
          <a:xfrm>
            <a:off x="9713349" y="2555903"/>
            <a:ext cx="2438399" cy="16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5FF39BA-59B7-4F9B-88E3-48495BE8E894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1A705B-4399-4524-A1BC-D51E413F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75" y="4324778"/>
            <a:ext cx="2200655" cy="1737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C5FEB4-F2FA-4BB5-B2B0-1B1BD25D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93" y="4321560"/>
            <a:ext cx="2218192" cy="1737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596442-F4FB-45A9-A311-3BFE935B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317" y="4330579"/>
            <a:ext cx="2218192" cy="1737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28E3A4-4A5A-4741-8FFA-D50310BA9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641" y="4321560"/>
            <a:ext cx="2218192" cy="1737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2EEBD1-3131-4D78-90E1-186AFB9B6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33" y="4246924"/>
            <a:ext cx="2200655" cy="173736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961AC-BE3A-4791-94E5-1499DB261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846" y="2448649"/>
            <a:ext cx="2438400" cy="18288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8EAD3-7E88-4025-9243-C06307E90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3354" y="2448649"/>
            <a:ext cx="2438400" cy="18288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7B4E3-1A76-48DF-8CAF-0D30202360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428" y="2448649"/>
            <a:ext cx="2438400" cy="18288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0FAA5-9843-4037-B8E7-AA3FAB28D5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3501" y="2447040"/>
            <a:ext cx="2438400" cy="18288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78E8D2E4-BC19-4A33-9DCA-D61BB5E1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3925" y="1219221"/>
            <a:ext cx="10673779" cy="545730"/>
          </a:xfrm>
        </p:spPr>
        <p:txBody>
          <a:bodyPr>
            <a:noAutofit/>
          </a:bodyPr>
          <a:lstStyle/>
          <a:p>
            <a:br>
              <a:rPr lang="en-US" altLang="zh-CN" sz="1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Sequence = 100 Frame,  Overlap = 10 Frame</a:t>
            </a:r>
            <a:br>
              <a:rPr lang="en-US" altLang="zh-CN" sz="1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Test Negative: Generated face-swap fake videos for Obama vs. Other Politicians </a:t>
            </a:r>
            <a:endParaRPr lang="en-US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B75837-1153-4D4E-B6F6-5E14FC243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86163"/>
              </p:ext>
            </p:extLst>
          </p:nvPr>
        </p:nvGraphicFramePr>
        <p:xfrm>
          <a:off x="-518880" y="1931714"/>
          <a:ext cx="1264726" cy="4022045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64726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598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618244"/>
                  </a:ext>
                </a:extLst>
              </a:tr>
              <a:tr h="1706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Obama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174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2B58BF-3654-427F-951F-AC36E44613D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089"/>
          <a:stretch/>
        </p:blipFill>
        <p:spPr>
          <a:xfrm>
            <a:off x="9705509" y="2586377"/>
            <a:ext cx="2438399" cy="1699152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BA475E-46B3-4FF1-AADC-F39F51E8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93228"/>
              </p:ext>
            </p:extLst>
          </p:nvPr>
        </p:nvGraphicFramePr>
        <p:xfrm>
          <a:off x="986607" y="1931715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Head wrt. Camera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9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B3110D-321F-48F8-9203-C9235905304B}"/>
              </a:ext>
            </a:extLst>
          </p:cNvPr>
          <p:cNvSpPr/>
          <p:nvPr/>
        </p:nvSpPr>
        <p:spPr>
          <a:xfrm>
            <a:off x="-1068604" y="0"/>
            <a:ext cx="2835487" cy="687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759C-0DD7-4E42-A02E-715DED9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9762" y="193531"/>
            <a:ext cx="10673779" cy="545730"/>
          </a:xfrm>
        </p:spPr>
        <p:txBody>
          <a:bodyPr>
            <a:noAutofit/>
          </a:bodyPr>
          <a:lstStyle/>
          <a:p>
            <a:br>
              <a:rPr lang="en-US" altLang="zh-CN" sz="1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Sequence = 100 Frame,  Overlap = 10 Frame</a:t>
            </a:r>
            <a:br>
              <a:rPr lang="en-US" altLang="zh-CN" sz="1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Test Negative: Generated face-swap fake videos for Trump vs. Other Politicians </a:t>
            </a:r>
            <a:endParaRPr lang="en-US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D07B5-CEB6-4E4B-9C67-D6665EB3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80082"/>
              </p:ext>
            </p:extLst>
          </p:nvPr>
        </p:nvGraphicFramePr>
        <p:xfrm>
          <a:off x="-859122" y="1102375"/>
          <a:ext cx="1264726" cy="4022045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264726">
                  <a:extLst>
                    <a:ext uri="{9D8B030D-6E8A-4147-A177-3AD203B41FA5}">
                      <a16:colId xmlns:a16="http://schemas.microsoft.com/office/drawing/2014/main" val="3012360693"/>
                    </a:ext>
                  </a:extLst>
                </a:gridCol>
              </a:tblGrid>
              <a:tr h="598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618244"/>
                  </a:ext>
                </a:extLst>
              </a:tr>
              <a:tr h="1706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FaceSwap Fake Videos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Trump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027698"/>
                  </a:ext>
                </a:extLst>
              </a:tr>
              <a:tr h="17174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Politicians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6379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D1A705B-4399-4524-A1BC-D51E413F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53" y="4372235"/>
            <a:ext cx="2212238" cy="1746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C5FEB4-F2FA-4BB5-B2B0-1B1BD25D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07" y="4369842"/>
            <a:ext cx="2229867" cy="17465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596442-F4FB-45A9-A311-3BFE935B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045" y="4369842"/>
            <a:ext cx="2229867" cy="1746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28E3A4-4A5A-4741-8FFA-D50310BA9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508" y="4350230"/>
            <a:ext cx="2229867" cy="17465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2EEBD1-3131-4D78-90E1-186AFB9B6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66" y="4355016"/>
            <a:ext cx="2206175" cy="174171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EAF964-D461-49A5-A6C2-A653AFE03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8" y="2419797"/>
            <a:ext cx="2438399" cy="1828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A79D3F-8222-4162-979A-CE5647BA61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4502" y="2419797"/>
            <a:ext cx="2438399" cy="18288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2B240-5013-40A2-A906-1F8D1309D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9575" y="2455096"/>
            <a:ext cx="2438400" cy="18288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78D10-E1D8-4BAB-AFA6-85E26AA073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4648" y="2405906"/>
            <a:ext cx="2438400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9327C7-3215-459A-943B-2D64789FC2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9722" y="2405906"/>
            <a:ext cx="2438400" cy="18288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D86C0BE-BD8C-40B1-ABB6-337186853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81712"/>
              </p:ext>
            </p:extLst>
          </p:nvPr>
        </p:nvGraphicFramePr>
        <p:xfrm>
          <a:off x="646365" y="1102376"/>
          <a:ext cx="10981875" cy="4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75">
                  <a:extLst>
                    <a:ext uri="{9D8B030D-6E8A-4147-A177-3AD203B41FA5}">
                      <a16:colId xmlns:a16="http://schemas.microsoft.com/office/drawing/2014/main" val="4039473013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706007114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3239384091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1760436070"/>
                    </a:ext>
                  </a:extLst>
                </a:gridCol>
                <a:gridCol w="2196375">
                  <a:extLst>
                    <a:ext uri="{9D8B030D-6E8A-4147-A177-3AD203B41FA5}">
                      <a16:colId xmlns:a16="http://schemas.microsoft.com/office/drawing/2014/main" val="2912125864"/>
                    </a:ext>
                  </a:extLst>
                </a:gridCol>
              </a:tblGrid>
              <a:tr h="469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wrt. Camera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82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497</Words>
  <Application>Microsoft Office PowerPoint</Application>
  <PresentationFormat>Widescreen</PresentationFormat>
  <Paragraphs>209</Paragraphs>
  <Slides>16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Sequence = 100 Frame,  Overlap = 10 Frame Test Negative: Generated face-swap fake videos for Obama vs. Other Politicians </vt:lpstr>
      <vt:lpstr> Sequence = 100 Frame,  Overlap = 10 Frame Test Negative: Generated face-swap fake videos for Trump vs. Other Politicians </vt:lpstr>
      <vt:lpstr>PowerPoint Presentation</vt:lpstr>
      <vt:lpstr>PowerPoint Presentation</vt:lpstr>
      <vt:lpstr>Image Quality Analysis  Sequence = 100 Frame,  Overlap = 10 Frame  Test Positive: real Obama videos vs. Compressed real videos  Test Negative: Generated fake videos with Obama mask vs. Compressed Fake Video  Compression Method:  Bitrate reduced to 300kps</vt:lpstr>
      <vt:lpstr>PowerPoint Presentation</vt:lpstr>
      <vt:lpstr>Image Quality Analysis  Sequence = 100 Frame,  Overlap = 10 Frame  Test Positive: real Obama videos vs. Compressed real videos  Test Negative: Generated fake videos with Obama mask vs. Compressed Fake Video  Compression Method:  Frame size reduced to ½ of original </vt:lpstr>
      <vt:lpstr>Image Quality Analysis  Sequence = 100 Frame,  Overlap = 10 Frame  Test Positive: real Obama videos vs. Compressed real videos  Test Negative: Generated fake videos with Obama mask vs. Compressed Fake Video  Compression Method:  Color reduction </vt:lpstr>
      <vt:lpstr>Feature Analysis  Sequence = 100 Frame,  Overlap = 10 Frame  Test Negative: Generated fake videos with Obama mask vs. Other Politician(Hillary)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Detect</dc:title>
  <dc:creator>Wang2, Shu</dc:creator>
  <cp:lastModifiedBy>Wang2, Shu</cp:lastModifiedBy>
  <cp:revision>779</cp:revision>
  <dcterms:created xsi:type="dcterms:W3CDTF">2019-06-19T02:05:24Z</dcterms:created>
  <dcterms:modified xsi:type="dcterms:W3CDTF">2019-08-06T15:45:34Z</dcterms:modified>
</cp:coreProperties>
</file>