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59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3801" autoAdjust="0"/>
  </p:normalViewPr>
  <p:slideViewPr>
    <p:cSldViewPr snapToGrid="0">
      <p:cViewPr varScale="1">
        <p:scale>
          <a:sx n="63" d="100"/>
          <a:sy n="63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4.png"/><Relationship Id="rId5" Type="http://schemas.openxmlformats.org/officeDocument/2006/relationships/image" Target="../media/image4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9.png"/><Relationship Id="rId5" Type="http://schemas.openxmlformats.org/officeDocument/2006/relationships/image" Target="../media/image4.png"/><Relationship Id="rId10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95F3-68F1-4BBF-8B23-3B2090C01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Detect</a:t>
            </a:r>
          </a:p>
        </p:txBody>
      </p:sp>
    </p:spTree>
    <p:extLst>
      <p:ext uri="{BB962C8B-B14F-4D97-AF65-F5344CB8AC3E}">
        <p14:creationId xmlns:p14="http://schemas.microsoft.com/office/powerpoint/2010/main" val="364307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Frame Rate reduced to ½ of original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99739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/>
                        <a:t>½ Frame Rate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603829-F27A-4093-8BC1-5BF624258C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236" y="4883369"/>
            <a:ext cx="2011680" cy="1589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E7D8B-740D-41E5-97DF-CD6980974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797" y="4883368"/>
            <a:ext cx="2011680" cy="159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E3CCD-192A-4AD4-BA74-C6EFD4CD3D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3359" y="4883368"/>
            <a:ext cx="2011680" cy="154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5CF965-4112-4499-A130-881C78E6F2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7404" y="4891148"/>
            <a:ext cx="2011680" cy="1538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81564-50E5-4D0F-A48E-3429977AE6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4440" y="4883368"/>
            <a:ext cx="2011680" cy="15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Frame size reduced to ½ of original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71978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/>
                        <a:t>½ </a:t>
                      </a:r>
                    </a:p>
                    <a:p>
                      <a:pPr algn="ctr"/>
                      <a:r>
                        <a:rPr lang="en-US" sz="1600" dirty="0"/>
                        <a:t>Frame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19ED75-B675-4026-9657-FA0C2BA3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857" y="4888313"/>
            <a:ext cx="2011680" cy="1556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E16CA-BFBC-468E-95B3-AF376FBCC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2037" y="4851595"/>
            <a:ext cx="1939963" cy="1593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E54D6-5F9E-417B-99FF-F6D553DA0B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7177" y="4874535"/>
            <a:ext cx="2011680" cy="1570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8B7773-4321-4F28-A03F-E90E6D1E2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5497" y="4860002"/>
            <a:ext cx="2011680" cy="1576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8D183-49F5-4633-9F26-DADCE899DA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2317" y="4854779"/>
            <a:ext cx="2011680" cy="15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0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Color reduction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9695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/>
                        <a:t>Color Reduction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9DB23-DCCC-4686-A794-BC1D3741D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810" y="4902600"/>
            <a:ext cx="1971190" cy="154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BB366-2E64-4E69-9876-66E89B56F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2290" y="4907032"/>
            <a:ext cx="2011680" cy="1538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B6E1A-7464-41BD-A3AE-36C5A24F7B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138" y="4914809"/>
            <a:ext cx="2011680" cy="153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112AB-2BE2-4A79-A1BB-319851A908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2385" y="4914809"/>
            <a:ext cx="2011680" cy="1535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FD3A8-6048-4809-A284-4EBAD65C84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4160" y="4902600"/>
            <a:ext cx="2013846" cy="15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1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4 Compression Method Comparison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60561"/>
              </p:ext>
            </p:extLst>
          </p:nvPr>
        </p:nvGraphicFramePr>
        <p:xfrm>
          <a:off x="2400629" y="1495613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05053"/>
              </p:ext>
            </p:extLst>
          </p:nvPr>
        </p:nvGraphicFramePr>
        <p:xfrm>
          <a:off x="844383" y="1965222"/>
          <a:ext cx="1241592" cy="472733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41592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0807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Bitrate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1839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Frame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4833"/>
                  </a:ext>
                </a:extLst>
              </a:tr>
              <a:tr h="11496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Frame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71617"/>
                  </a:ext>
                </a:extLst>
              </a:tr>
              <a:tr h="131286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862E99-B1A4-4042-AD7C-E8735AD9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198" y="1965218"/>
            <a:ext cx="1428930" cy="1140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126C3A-EDB2-4537-B63E-981D61A8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518" y="1968416"/>
            <a:ext cx="1428930" cy="1138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5E8943-8B29-4241-8A1F-D9431CDB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212" y="1970450"/>
            <a:ext cx="1428930" cy="1136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EBB35-615A-43AC-B5FB-A577A7231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856" y="1970449"/>
            <a:ext cx="1428930" cy="114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5DE629-3154-4D77-AA23-AD5A0069C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975" y="2008557"/>
            <a:ext cx="1428930" cy="1114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30B384-245C-466E-A0DB-037315143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680" y="3234756"/>
            <a:ext cx="1428930" cy="1128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53E64C-D341-4BEF-8FFF-1352AA473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1533" y="3211773"/>
            <a:ext cx="1428930" cy="11297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6946EB-6F6D-4B7B-810D-10B4D58A8F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8095" y="3211773"/>
            <a:ext cx="1428930" cy="1098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D8B788-EE6F-4809-8C83-E9ED451A79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2140" y="3219553"/>
            <a:ext cx="1428930" cy="10929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78A140-820E-41F0-94CC-957E3EAE64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9176" y="3211773"/>
            <a:ext cx="1428930" cy="11196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534B8-98E1-4501-86CB-DF07153E60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1959" y="4434965"/>
            <a:ext cx="1428930" cy="11055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D91BB6-0F3C-480F-9BC1-944FA4B878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85151" y="4399170"/>
            <a:ext cx="1377988" cy="11316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8AFB18-F217-4399-AA7C-B0BD99E679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80279" y="4421187"/>
            <a:ext cx="1428930" cy="11153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EDD59BC-C34A-4640-BB07-48B84A6AF4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8599" y="4406654"/>
            <a:ext cx="1428930" cy="11196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F243F8-AD23-496D-9EE0-EA6DC0F241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5419" y="4401432"/>
            <a:ext cx="1428930" cy="11271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E2E8C9-810C-4D38-8C8C-97CB74F525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89946" y="5606530"/>
            <a:ext cx="1398664" cy="10980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26632C-619E-4AC5-9C71-526FEAAF9F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52920" y="5601010"/>
            <a:ext cx="1427394" cy="10915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2C369F3-EC36-4F14-88FD-3EA1DF0AB7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51768" y="5606530"/>
            <a:ext cx="1427394" cy="10860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7D90A7-D2E7-4BCB-87F3-F2A12C69290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43015" y="5607894"/>
            <a:ext cx="1427394" cy="10893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3EE8F7-60F2-4B49-926E-1A386064868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45418" y="5599230"/>
            <a:ext cx="1428931" cy="10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167" y="287445"/>
            <a:ext cx="9601200" cy="1485900"/>
          </a:xfrm>
        </p:spPr>
        <p:txBody>
          <a:bodyPr/>
          <a:lstStyle/>
          <a:p>
            <a:r>
              <a:rPr lang="en-US" altLang="zh-CN" dirty="0"/>
              <a:t>Data Overview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CE41F-AFC1-47C1-B263-83F8559B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28893"/>
              </p:ext>
            </p:extLst>
          </p:nvPr>
        </p:nvGraphicFramePr>
        <p:xfrm>
          <a:off x="1467134" y="1491268"/>
          <a:ext cx="10069192" cy="2590800"/>
        </p:xfrm>
        <a:graphic>
          <a:graphicData uri="http://schemas.openxmlformats.org/drawingml/2006/table">
            <a:tbl>
              <a:tblPr firstRow="1" bandCol="1">
                <a:tableStyleId>{1FECB4D8-DB02-4DC6-A0A2-4F2EBAE1DC90}</a:tableStyleId>
              </a:tblPr>
              <a:tblGrid>
                <a:gridCol w="4114959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1643951529"/>
                    </a:ext>
                  </a:extLst>
                </a:gridCol>
                <a:gridCol w="1919331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365590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Generated </a:t>
                      </a:r>
                      <a:r>
                        <a:rPr lang="en-US" dirty="0"/>
                        <a:t>Fake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Impersonator</a:t>
                      </a:r>
                      <a:r>
                        <a:rPr lang="en-US" dirty="0"/>
                        <a:t>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8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Politician</a:t>
                      </a:r>
                      <a:r>
                        <a:rPr lang="en-US" dirty="0"/>
                        <a:t>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194990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4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28F4C8-686E-404C-ADE4-E73752559FD6}"/>
              </a:ext>
            </a:extLst>
          </p:cNvPr>
          <p:cNvSpPr txBox="1"/>
          <p:nvPr/>
        </p:nvSpPr>
        <p:spPr>
          <a:xfrm>
            <a:off x="1371600" y="952959"/>
            <a:ext cx="412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Obama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5643-8A56-426C-897E-1FE6DA998F6F}"/>
              </a:ext>
            </a:extLst>
          </p:cNvPr>
          <p:cNvSpPr txBox="1"/>
          <p:nvPr/>
        </p:nvSpPr>
        <p:spPr>
          <a:xfrm>
            <a:off x="1371600" y="4071332"/>
            <a:ext cx="130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Trump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D712EF-0BF6-4EEF-B943-1257D8DC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72712"/>
              </p:ext>
            </p:extLst>
          </p:nvPr>
        </p:nvGraphicFramePr>
        <p:xfrm>
          <a:off x="1467134" y="4556717"/>
          <a:ext cx="10069192" cy="2219960"/>
        </p:xfrm>
        <a:graphic>
          <a:graphicData uri="http://schemas.openxmlformats.org/drawingml/2006/table">
            <a:tbl>
              <a:tblPr firstRow="1" bandCol="1">
                <a:tableStyleId>{1FECB4D8-DB02-4DC6-A0A2-4F2EBAE1DC90}</a:tableStyleId>
              </a:tblPr>
              <a:tblGrid>
                <a:gridCol w="4352512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442391">
                  <a:extLst>
                    <a:ext uri="{9D8B030D-6E8A-4147-A177-3AD203B41FA5}">
                      <a16:colId xmlns:a16="http://schemas.microsoft.com/office/drawing/2014/main" val="925098705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296633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Generated </a:t>
                      </a:r>
                      <a:r>
                        <a:rPr lang="en-US" dirty="0"/>
                        <a:t>Fake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Politician</a:t>
                      </a:r>
                      <a:r>
                        <a:rPr lang="en-US" dirty="0"/>
                        <a:t>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194990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3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078FAC-8578-4080-B033-2273BCFB2823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Feature Analysis</a:t>
            </a:r>
            <a:br>
              <a:rPr lang="en-US" altLang="zh-CN" dirty="0"/>
            </a:br>
            <a:r>
              <a:rPr lang="en-US" altLang="zh-CN" sz="2400" dirty="0"/>
              <a:t>Test Negative: generated fake videos [FaceSwap using targets’ masks]  </a:t>
            </a:r>
            <a:endParaRPr lang="en-US" sz="2400" dirty="0"/>
          </a:p>
          <a:p>
            <a:r>
              <a:rPr lang="en-US" altLang="zh-CN" sz="2400" dirty="0"/>
              <a:t>Sequence = 100 Frame,  Overlap = 10 Frame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76578C-47CD-402D-9AB3-49881A0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6614"/>
              </p:ext>
            </p:extLst>
          </p:nvPr>
        </p:nvGraphicFramePr>
        <p:xfrm>
          <a:off x="1523999" y="2445488"/>
          <a:ext cx="9629554" cy="3104709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3354384">
                  <a:extLst>
                    <a:ext uri="{9D8B030D-6E8A-4147-A177-3AD203B41FA5}">
                      <a16:colId xmlns:a16="http://schemas.microsoft.com/office/drawing/2014/main" val="202449543"/>
                    </a:ext>
                  </a:extLst>
                </a:gridCol>
                <a:gridCol w="2729698">
                  <a:extLst>
                    <a:ext uri="{9D8B030D-6E8A-4147-A177-3AD203B41FA5}">
                      <a16:colId xmlns:a16="http://schemas.microsoft.com/office/drawing/2014/main" val="3608234933"/>
                    </a:ext>
                  </a:extLst>
                </a:gridCol>
                <a:gridCol w="3545472">
                  <a:extLst>
                    <a:ext uri="{9D8B030D-6E8A-4147-A177-3AD203B41FA5}">
                      <a16:colId xmlns:a16="http://schemas.microsoft.com/office/drawing/2014/main" val="2058688002"/>
                    </a:ext>
                  </a:extLst>
                </a:gridCol>
              </a:tblGrid>
              <a:tr h="3310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Obama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51986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 Feature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0.658025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0.30054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43441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Location of the head wrt camera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0.676117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0.29845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526098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Head rotation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0.819682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0.465786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3133472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Lip gap/width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0.984704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0.992473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4048458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Eye gaze direction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0.682071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0.892383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2719614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Eye blink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0.703402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0.875203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15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br>
              <a:rPr lang="en-US" altLang="zh-CN" sz="2400" dirty="0"/>
            </a:br>
            <a:r>
              <a:rPr lang="en-US" altLang="zh-CN" sz="2400" dirty="0"/>
              <a:t>Test Negative: Generated fake videos using targets’ (Obama/Trump) faces as masks </a:t>
            </a:r>
            <a:br>
              <a:rPr lang="en-US" sz="2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25480"/>
              </p:ext>
            </p:extLst>
          </p:nvPr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22628"/>
              </p:ext>
            </p:extLst>
          </p:nvPr>
        </p:nvGraphicFramePr>
        <p:xfrm>
          <a:off x="871940" y="2953421"/>
          <a:ext cx="1147929" cy="356032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47929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80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Obama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80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5336448-52E4-42BC-9834-92E9AC1B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00" y="4737552"/>
            <a:ext cx="2011680" cy="15227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B9F049-CAAC-4917-BB3F-05FAF279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320" y="4737552"/>
            <a:ext cx="2011680" cy="152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8BB162-5C61-4353-8FB1-1AA78E654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813" y="4737551"/>
            <a:ext cx="2011680" cy="153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349272-CDD6-46CA-8DCF-6747FA975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17" y="4733585"/>
            <a:ext cx="2011680" cy="15267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9F2239-1CC6-49E2-8641-19E463261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931" y="4733663"/>
            <a:ext cx="2011680" cy="153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8362FF-0103-407F-8DFA-AC9C60027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080" y="3011607"/>
            <a:ext cx="1976920" cy="14632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081339-2AE2-4327-920A-1DDDEEFA9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543" y="3011607"/>
            <a:ext cx="2011680" cy="14771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EDBCD0-CFFF-47CD-A3E3-B6AC4DD28C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3011607"/>
            <a:ext cx="2011680" cy="14814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63E907-C419-47FE-A76F-9892B8158C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9860" y="3007295"/>
            <a:ext cx="2011680" cy="14814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2B52C1E-CD16-4EC9-8F94-884D9A30B8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6498" y="3004567"/>
            <a:ext cx="2011680" cy="14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73779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</a:t>
            </a:r>
            <a:br>
              <a:rPr lang="en-US" altLang="zh-CN" dirty="0"/>
            </a:br>
            <a:r>
              <a:rPr lang="en-US" altLang="zh-CN" sz="2400" dirty="0"/>
              <a:t>Sequence = 100 Frame,  Overlap = 10 Frame</a:t>
            </a:r>
            <a:br>
              <a:rPr lang="en-US" altLang="zh-CN" dirty="0"/>
            </a:br>
            <a:r>
              <a:rPr lang="en-US" altLang="zh-CN" sz="2400" dirty="0"/>
              <a:t>Test Negative: Generated fake videos with Obama mask vs. Obama Impersonator 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7029F-B7AE-4477-9121-0E88EF84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080" y="3011607"/>
            <a:ext cx="1976920" cy="146326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44226"/>
              </p:ext>
            </p:extLst>
          </p:nvPr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85084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Obama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Impostor</a:t>
                      </a: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CD054B-46CF-4971-8E85-0D2504C6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543" y="3011607"/>
            <a:ext cx="2011680" cy="1477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67C39-F652-4E84-AD75-0A436568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011607"/>
            <a:ext cx="2011680" cy="1481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772ABB-104B-4504-A4D2-9EDECA1C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860" y="3007295"/>
            <a:ext cx="2011680" cy="1481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9E97A5-070E-43EF-A36B-1FF4B586A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498" y="3004567"/>
            <a:ext cx="2011680" cy="1472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ED7BA-E571-47B6-8979-6F536DA6E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7700" y="4830095"/>
            <a:ext cx="1976920" cy="1569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989D86-DB60-439C-ACCC-B82068463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763" y="4830096"/>
            <a:ext cx="2011680" cy="1572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CF-9BDF-4380-B645-8E15155FA2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5311" y="4832822"/>
            <a:ext cx="2011680" cy="1569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67425-C672-4DD2-A000-CBE90FD05C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0083" y="4830096"/>
            <a:ext cx="2011680" cy="1572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BF961-8D9C-4602-8F40-347E6DF150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6412" y="4830096"/>
            <a:ext cx="2011680" cy="1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 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br>
              <a:rPr lang="en-US" altLang="zh-CN" sz="2400" dirty="0"/>
            </a:br>
            <a:r>
              <a:rPr lang="en-US" altLang="zh-CN" sz="2400" dirty="0"/>
              <a:t>Test Negative: Generated fake videos with </a:t>
            </a:r>
            <a:r>
              <a:rPr lang="en-US" altLang="zh-CN" sz="2400" b="1" u="sng" dirty="0"/>
              <a:t>Obama</a:t>
            </a:r>
            <a:r>
              <a:rPr lang="en-US" altLang="zh-CN" sz="2400" dirty="0"/>
              <a:t> mask vs. Other Politician(Hillary)  </a:t>
            </a:r>
            <a:br>
              <a:rPr lang="en-US" sz="2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23194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 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 Politician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(Hillary)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C8CEF0F-96CC-49F7-942D-587FDF54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67" y="4743801"/>
            <a:ext cx="2011680" cy="1588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09CC6-5451-439B-9D82-8E7CBBAB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13" y="4744467"/>
            <a:ext cx="2011680" cy="1575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9C978E-0765-4022-8D01-4D8BA8F25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659" y="4743801"/>
            <a:ext cx="2011680" cy="1575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FE50C3-B26C-4957-B014-2C1BE4310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320" y="4743801"/>
            <a:ext cx="2011680" cy="15756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7EE10B-9436-4DDE-AB46-02716857B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5080" y="3011607"/>
            <a:ext cx="1976920" cy="14632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C0E20D-CC83-4386-B391-17E9702F9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543" y="3011607"/>
            <a:ext cx="2011680" cy="14771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C791CB-7182-4C2A-A228-F7B8570C5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3011607"/>
            <a:ext cx="2011680" cy="14814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5F53FE-71ED-40DA-AFB2-9FDBD73B5B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9860" y="3007295"/>
            <a:ext cx="2011680" cy="14814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6C6715-96E9-4CB3-BB9E-C105291A2F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6498" y="3004567"/>
            <a:ext cx="2011680" cy="14722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344CFFB-F560-4A78-8965-0907D8BA31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7206" y="4731911"/>
            <a:ext cx="2011680" cy="15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 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br>
              <a:rPr lang="en-US" altLang="zh-CN" sz="2400" dirty="0"/>
            </a:br>
            <a:r>
              <a:rPr lang="en-US" altLang="zh-CN" sz="2400" dirty="0"/>
              <a:t>Test Negative: Generated fake videos with </a:t>
            </a:r>
            <a:r>
              <a:rPr lang="en-US" altLang="zh-CN" sz="2400" b="1" u="sng" dirty="0"/>
              <a:t>Trump</a:t>
            </a:r>
            <a:r>
              <a:rPr lang="en-US" altLang="zh-CN" sz="2400" dirty="0"/>
              <a:t> mask vs. Other Politician(Hillary)  </a:t>
            </a:r>
            <a:br>
              <a:rPr lang="en-US" sz="2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8010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Trump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 Politician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(Hillary)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57FC3-48C2-4977-A429-3FC8CC18B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5751" y="4842831"/>
            <a:ext cx="2011680" cy="1598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ADDC2-B1D2-4FBA-A540-C89974078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8020" y="4842830"/>
            <a:ext cx="2011680" cy="1600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430DB7-F9A6-4846-9F31-352EC0522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101" y="4839587"/>
            <a:ext cx="2011680" cy="160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0B7E3-AC0B-4A78-8D06-FAC470DD1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3297" y="4839587"/>
            <a:ext cx="2011680" cy="1607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4FCAC2-78DD-4278-97EC-BF07A0C8EF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2123" y="4833461"/>
            <a:ext cx="2011680" cy="16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6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Frame Length Analysis </a:t>
            </a:r>
            <a:br>
              <a:rPr lang="en-US" altLang="zh-CN" dirty="0"/>
            </a:br>
            <a:r>
              <a:rPr lang="en-US" altLang="zh-CN" sz="2800" dirty="0"/>
              <a:t>Test Negative: generated fake videos [FaceSwap using targets’ masks] </a:t>
            </a:r>
            <a:r>
              <a:rPr lang="en-US" altLang="zh-CN" sz="2700" dirty="0"/>
              <a:t>Trump, with Lips feature only </a:t>
            </a:r>
            <a:br>
              <a:rPr lang="en-US" altLang="zh-CN" dirty="0"/>
            </a:br>
            <a:r>
              <a:rPr lang="en-US" altLang="zh-CN" dirty="0"/>
              <a:t>  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E1E40F-1EC0-4F12-B274-CA6C97FD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98086"/>
              </p:ext>
            </p:extLst>
          </p:nvPr>
        </p:nvGraphicFramePr>
        <p:xfrm>
          <a:off x="1006542" y="3944621"/>
          <a:ext cx="11185458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4243">
                  <a:extLst>
                    <a:ext uri="{9D8B030D-6E8A-4147-A177-3AD203B41FA5}">
                      <a16:colId xmlns:a16="http://schemas.microsoft.com/office/drawing/2014/main" val="2240282144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833919820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828809078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1181260844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2672053702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117841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3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Overlap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548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3E6488F-2A7E-40FC-9B42-799F4A3E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213" y="4753275"/>
            <a:ext cx="1931554" cy="1484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AE134-28B4-4388-B1CA-1F9A60B0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23" y="4753275"/>
            <a:ext cx="1971932" cy="1502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A7EA6-8902-4FE0-9002-C41D6BDC1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18" y="4738852"/>
            <a:ext cx="1991518" cy="149938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9DC1EB-6A7D-486F-8FBC-C9CC232C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44298"/>
              </p:ext>
            </p:extLst>
          </p:nvPr>
        </p:nvGraphicFramePr>
        <p:xfrm>
          <a:off x="6599271" y="1714500"/>
          <a:ext cx="4553143" cy="21503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4132">
                  <a:extLst>
                    <a:ext uri="{9D8B030D-6E8A-4147-A177-3AD203B41FA5}">
                      <a16:colId xmlns:a16="http://schemas.microsoft.com/office/drawing/2014/main" val="2780137399"/>
                    </a:ext>
                  </a:extLst>
                </a:gridCol>
                <a:gridCol w="994482">
                  <a:extLst>
                    <a:ext uri="{9D8B030D-6E8A-4147-A177-3AD203B41FA5}">
                      <a16:colId xmlns:a16="http://schemas.microsoft.com/office/drawing/2014/main" val="1418981272"/>
                    </a:ext>
                  </a:extLst>
                </a:gridCol>
                <a:gridCol w="1914529">
                  <a:extLst>
                    <a:ext uri="{9D8B030D-6E8A-4147-A177-3AD203B41FA5}">
                      <a16:colId xmlns:a16="http://schemas.microsoft.com/office/drawing/2014/main" val="209306959"/>
                    </a:ext>
                  </a:extLst>
                </a:gridCol>
              </a:tblGrid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Overlap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Accuracy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2601355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0.834136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210392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0.952445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6916616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0.979988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0203796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0.98664519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4160795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0.992473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720055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E2EDAE8-7207-44E0-89FD-4EC7AA03A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23" y="4753275"/>
            <a:ext cx="1991518" cy="1484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3AD217-DCCF-40CB-BDE5-DCE3E61B2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114" y="4738852"/>
            <a:ext cx="1991518" cy="14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Bitrate reduced to 300kps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48861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Compressed Fake Video for Obama </a:t>
                      </a:r>
                    </a:p>
                    <a:p>
                      <a:pPr algn="ctr"/>
                      <a:r>
                        <a:rPr lang="en-US" sz="1600" dirty="0"/>
                        <a:t>Bitrate = 300Kbps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85ECC0-6C0C-44F4-851D-E04ECE5FA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946" y="4852012"/>
            <a:ext cx="2011680" cy="1605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E63D8-450C-4B0E-83AA-49D9455FF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9266" y="4855209"/>
            <a:ext cx="2011680" cy="160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0730C-9055-404C-AA70-AF44E84E5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2960" y="4857243"/>
            <a:ext cx="2011680" cy="1600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29987-DC7B-4935-94FA-60075AF4F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7604" y="4857243"/>
            <a:ext cx="2011680" cy="1607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3F6FA-1EF3-4543-88A9-E4511EA0D0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723" y="4895350"/>
            <a:ext cx="2011680" cy="15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16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2410</TotalTime>
  <Words>359</Words>
  <Application>Microsoft Office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Fake Detect</vt:lpstr>
      <vt:lpstr>Data Overview</vt:lpstr>
      <vt:lpstr>PowerPoint Presentation</vt:lpstr>
      <vt:lpstr>Feature Analysis Sequence = 100 Frame,  Overlap = 10 Frame  Test Negative: Generated fake videos using targets’ (Obama/Trump) faces as masks  </vt:lpstr>
      <vt:lpstr>Feature Analysis Sequence = 100 Frame,  Overlap = 10 Frame Test Negative: Generated fake videos with Obama mask vs. Obama Impersonator  </vt:lpstr>
      <vt:lpstr>Feature Analysis  Sequence = 100 Frame,  Overlap = 10 Frame  Test Negative: Generated fake videos with Obama mask vs. Other Politician(Hillary)   </vt:lpstr>
      <vt:lpstr>Feature Analysis  Sequence = 100 Frame,  Overlap = 10 Frame  Test Negative: Generated fake videos with Trump mask vs. Other Politician(Hillary)   </vt:lpstr>
      <vt:lpstr>Frame Length Analysis  Test Negative: generated fake videos [FaceSwap using targets’ masks] Trump, with Lips feature only     </vt:lpstr>
      <vt:lpstr>Image Quality Analysis  Sequence = 100 Frame,  Overlap = 10 Frame  Test Positive: real Obama videos vs. Compressed real videos  Test Negative: Generated fake videos with Obama mask vs. Compressed Fake Video  Compression Method:  Bitrate reduced to 300kps</vt:lpstr>
      <vt:lpstr>Image Quality Analysis  Sequence = 100 Frame,  Overlap = 10 Frame  Test Positive: real Obama videos vs. Compressed real videos  Test Negative: Generated fake videos with Obama mask vs. Compressed Fake Video  Compression Method:  Frame Rate reduced to ½ of original </vt:lpstr>
      <vt:lpstr>Image Quality Analysis  Sequence = 100 Frame,  Overlap = 10 Frame  Test Positive: real Obama videos vs. Compressed real videos  Test Negative: Generated fake videos with Obama mask vs. Compressed Fake Video  Compression Method:  Frame size reduced to ½ of original </vt:lpstr>
      <vt:lpstr>Image Quality Analysis  Sequence = 100 Frame,  Overlap = 10 Frame  Test Positive: real Obama videos vs. Compressed real videos  Test Negative: Generated fake videos with Obama mask vs. Compressed Fake Video  Compression Method:  Color reduction </vt:lpstr>
      <vt:lpstr>Image Quality Analysis  4 Compression Method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Detect</dc:title>
  <dc:creator>Wang2, Shu</dc:creator>
  <cp:lastModifiedBy>Wang2, Shu</cp:lastModifiedBy>
  <cp:revision>255</cp:revision>
  <dcterms:created xsi:type="dcterms:W3CDTF">2019-06-19T02:05:24Z</dcterms:created>
  <dcterms:modified xsi:type="dcterms:W3CDTF">2019-06-27T02:41:18Z</dcterms:modified>
</cp:coreProperties>
</file>