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d7dd481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d7dd481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ee66f8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ee66f8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ee66f80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ee66f80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ee66f80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ee66f80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89c5e0f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89c5e0f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89c5e0ff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89c5e0ff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eccdbf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eccdbf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89c5e0ff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89c5e0ff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8eccdb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8eccdb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d7dd481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d7dd481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5f5bbe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5f5bbe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d7dd481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d7dd481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f055448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f055448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d5f5bbe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d5f5bbe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d5f5bbe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d5f5bbe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d6d2bb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d6d2bb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d6d2bb3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d6d2bb3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1e83b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a1e83b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1e83b9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a1e83b9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509db3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509db3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ufalamtech.com/blog/what-is-nosql-why-its-gaining-popular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L, Josh E, and Josh 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Edges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756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Cypher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</a:t>
            </a:r>
            <a:r>
              <a:rPr lang="en">
                <a:highlight>
                  <a:schemeClr val="dk1"/>
                </a:highlight>
              </a:rPr>
              <a:t>(:</a:t>
            </a:r>
            <a:r>
              <a:rPr lang="en">
                <a:solidFill>
                  <a:srgbClr val="6D9EEB"/>
                </a:solidFill>
                <a:highlight>
                  <a:schemeClr val="dk1"/>
                </a:highlight>
              </a:rPr>
              <a:t>Person</a:t>
            </a:r>
            <a:r>
              <a:rPr lang="en">
                <a:highlight>
                  <a:schemeClr val="dk1"/>
                </a:highlight>
              </a:rPr>
              <a:t>:Actor {name: </a:t>
            </a:r>
            <a:r>
              <a:rPr lang="en">
                <a:solidFill>
                  <a:srgbClr val="6AA84F"/>
                </a:solidFill>
                <a:highlight>
                  <a:schemeClr val="dk1"/>
                </a:highlight>
              </a:rPr>
              <a:t>'Tom Hanks'</a:t>
            </a:r>
            <a:r>
              <a:rPr lang="en">
                <a:highlight>
                  <a:schemeClr val="dk1"/>
                </a:highlight>
              </a:rPr>
              <a:t>, born: </a:t>
            </a:r>
            <a:r>
              <a:rPr lang="en">
                <a:solidFill>
                  <a:srgbClr val="6D9EEB"/>
                </a:solidFill>
                <a:highlight>
                  <a:schemeClr val="dk1"/>
                </a:highlight>
              </a:rPr>
              <a:t>1956</a:t>
            </a:r>
            <a:r>
              <a:rPr lang="en">
                <a:highlight>
                  <a:schemeClr val="dk1"/>
                </a:highlight>
              </a:rPr>
              <a:t>})</a:t>
            </a:r>
            <a:r>
              <a:rPr lang="en">
                <a:highlight>
                  <a:srgbClr val="FFFF00"/>
                </a:highlight>
              </a:rPr>
              <a:t>-[:</a:t>
            </a:r>
            <a:r>
              <a:rPr lang="en">
                <a:solidFill>
                  <a:srgbClr val="6D9EEB"/>
                </a:solidFill>
                <a:highlight>
                  <a:srgbClr val="FFFF00"/>
                </a:highlight>
              </a:rPr>
              <a:t>ACTED_IN</a:t>
            </a:r>
            <a:r>
              <a:rPr lang="en">
                <a:highlight>
                  <a:srgbClr val="FFFF00"/>
                </a:highlight>
              </a:rPr>
              <a:t> {roles: [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</a:rPr>
              <a:t>'Forrest'</a:t>
            </a:r>
            <a:r>
              <a:rPr lang="en">
                <a:highlight>
                  <a:srgbClr val="FFFF00"/>
                </a:highlight>
              </a:rPr>
              <a:t>]}]-&gt;</a:t>
            </a:r>
            <a:r>
              <a:rPr lang="en">
                <a:highlight>
                  <a:schemeClr val="dk1"/>
                </a:highlight>
              </a:rPr>
              <a:t>(:Movie {title: 'Forrest Gump'})</a:t>
            </a:r>
            <a:r>
              <a:rPr lang="en">
                <a:highlight>
                  <a:srgbClr val="FFFF00"/>
                </a:highlight>
              </a:rPr>
              <a:t>&lt;-[:</a:t>
            </a:r>
            <a:r>
              <a:rPr lang="en">
                <a:solidFill>
                  <a:srgbClr val="45818E"/>
                </a:solidFill>
                <a:highlight>
                  <a:srgbClr val="FFFF00"/>
                </a:highlight>
              </a:rPr>
              <a:t>DIRECTED]</a:t>
            </a:r>
            <a:r>
              <a:rPr lang="en">
                <a:highlight>
                  <a:srgbClr val="FFFF00"/>
                </a:highlight>
              </a:rPr>
              <a:t>-</a:t>
            </a:r>
            <a:r>
              <a:rPr lang="en">
                <a:highlight>
                  <a:schemeClr val="dk1"/>
                </a:highlight>
              </a:rPr>
              <a:t>(:</a:t>
            </a:r>
            <a:r>
              <a:rPr lang="en">
                <a:solidFill>
                  <a:srgbClr val="6D9EEB"/>
                </a:solidFill>
                <a:highlight>
                  <a:schemeClr val="dk1"/>
                </a:highlight>
              </a:rPr>
              <a:t>Person </a:t>
            </a:r>
            <a:r>
              <a:rPr lang="en">
                <a:highlight>
                  <a:schemeClr val="dk1"/>
                </a:highlight>
              </a:rPr>
              <a:t>{name: </a:t>
            </a:r>
            <a:r>
              <a:rPr lang="en">
                <a:solidFill>
                  <a:srgbClr val="6AA84F"/>
                </a:solidFill>
                <a:highlight>
                  <a:schemeClr val="dk1"/>
                </a:highlight>
              </a:rPr>
              <a:t>'Robert Zemeckis'</a:t>
            </a:r>
            <a:r>
              <a:rPr lang="en">
                <a:highlight>
                  <a:schemeClr val="dk1"/>
                </a:highlight>
              </a:rPr>
              <a:t>, born: </a:t>
            </a:r>
            <a:r>
              <a:rPr lang="en">
                <a:solidFill>
                  <a:srgbClr val="6D9EEB"/>
                </a:solidFill>
                <a:highlight>
                  <a:schemeClr val="dk1"/>
                </a:highlight>
              </a:rPr>
              <a:t>1951</a:t>
            </a:r>
            <a:r>
              <a:rPr lang="en">
                <a:highlight>
                  <a:schemeClr val="dk1"/>
                </a:highlight>
              </a:rPr>
              <a:t>})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25" y="3041800"/>
            <a:ext cx="5727575" cy="1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Pros and Cons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Structures are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Index-free adjacency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Queries produce </a:t>
            </a:r>
            <a:r>
              <a:rPr lang="en"/>
              <a:t>relatively</a:t>
            </a:r>
            <a:r>
              <a:rPr lang="en"/>
              <a:t> fast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standard query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spanning of entire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User-base is small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 Improper Use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Performing (simple) mass analytics queries across all objects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dk1"/>
                </a:highlight>
              </a:rPr>
              <a:t>"Who were all the customers with income over $100K between the ages of 35 and 50?”</a:t>
            </a:r>
            <a:endParaRPr sz="1300">
              <a:highlight>
                <a:schemeClr val="dk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dk1"/>
                </a:highlight>
              </a:rPr>
              <a:t>“What order numbers in the database where the first three digits are 314?”</a:t>
            </a:r>
            <a:endParaRPr sz="1300"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Representing Data with few/no interactions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Transactional</a:t>
            </a:r>
            <a:r>
              <a:rPr lang="en" sz="1300"/>
              <a:t>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Key/Value Pairs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 Proper Use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Fraud Detection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three steps to implement: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Expert rules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Machine Learning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Relational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Uncovering patterns of behavior across multiple transactions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Informational 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Secondary verification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Faster Querying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00" y="1990725"/>
            <a:ext cx="3582299" cy="23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Use Cases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Connections (Social Media)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 Engines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Evolutionary</a:t>
            </a:r>
            <a:r>
              <a:rPr lang="en"/>
              <a:t> Computation Research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Data (Nawroth)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represent people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Vertices</a:t>
            </a:r>
            <a:r>
              <a:rPr lang="en"/>
              <a:t> represent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Incoming, outgoing, both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46" y="316000"/>
            <a:ext cx="3307226" cy="2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392" y="2481150"/>
            <a:ext cx="3684754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Engines (Nawroth)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Degrees of separation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similar people behave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Media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Movies/TV Shows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11119" l="1337" r="24746" t="-11120"/>
          <a:stretch/>
        </p:blipFill>
        <p:spPr>
          <a:xfrm>
            <a:off x="3880075" y="1280725"/>
            <a:ext cx="4483374" cy="3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Computation Research (McPhee)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by Nic McPhee in 2016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Evolving programs to solve a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which programs make which </a:t>
            </a:r>
            <a:r>
              <a:rPr lang="en"/>
              <a:t>offspring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Computation Research Cont. (McPhee)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represent best individuals of a 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Vertices represent offspring of each individual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Outgoing connection (parent -&gt; child)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25" y="2776825"/>
            <a:ext cx="5196525" cy="21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Graph Databases?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database paradigms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Relational  (MySQL)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Key-value pairs (redis)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 (MongoDB)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 </a:t>
            </a:r>
            <a:r>
              <a:rPr lang="en"/>
              <a:t>Database</a:t>
            </a:r>
            <a:r>
              <a:rPr lang="en"/>
              <a:t> (Neo4j)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75" y="1954999"/>
            <a:ext cx="4150525" cy="22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19150" y="1498125"/>
            <a:ext cx="7505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“7 Database Paradigms.”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Tudip Digital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30 Dec. 2020, https://tudip.com/blog-post/7-database-paradigms/.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"A Brief History of Databases."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uploaded by CockroachDB, 12 Nov. 2019, www.youtube.com/watch?v=PA3LtpwfFwQ.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“Graph Database Concepts - Getting Started.”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https://neo4j.com/docs/getting-started/appendix/graphdb-concepts/. Accessed 30 Apr. 2023.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Hunger, Michael, et al. “RDBMS &amp; Graphs: SQL vs. Cypher Query Languages.”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Neo4j,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 Mar. 2016, https://neo4j.com/blog/sql-vs-cypher-query-languages/.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McPhee, Nic. “Gecco 2016 VizGEC.”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30 Mar. 2016, https://github.com/nicmcphee/gecco-2016-ancestry-poster.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Nawroth, Anders. “Social Networks in the Database: Using a Graph Database.”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15 Sept. 2009, https://neo4j.com/blog/social-networks-in-the-database-using-a-graph-database/.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"Neo4j (Graph Database) Crash Course."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uploaded by Laith Academy, 29 Nov. 2021, www.youtube.com/watch?v=8jNPelugC2s&amp;t=110s.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Thakker, Pranav. “What Is NoSQL? Why It’s Gaining Popularity?”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Sufalam Technologies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12 Mar. 2015,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https://www.sufalamtech.com/blog/what-is-nosql-why-its-gaining-popularity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“What Is a Graph Database? - Developer Guides.”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https://neo4j.com/developer/graph-database/. Accessed 30 Apr. 2023.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Wu, Min. “What Is a Graph Database and What Are the Benefits of Graph Databases.”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 Distributed Graph Database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https://www.nebula-graph.io/posts/what-is-a-graph-database.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Graph Databases?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44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Non-tabular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use relational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Entities or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Edges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Represent relationships or connections between entities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0" y="1695475"/>
            <a:ext cx="372402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of/Why use Graph Database?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322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Relational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Edgar F. Codd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Revolutionized database world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More flexible, intuitive, and easier to implement and maintain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Dominated </a:t>
            </a:r>
            <a:r>
              <a:rPr lang="en"/>
              <a:t>database industry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2000s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Rise of internet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Large volumes of unstructured 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Scaling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20" y="1800200"/>
            <a:ext cx="4191899" cy="24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of/Why use Graph Databases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NoSQL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volumes of unstructured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Scalability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Grow </a:t>
            </a:r>
            <a:r>
              <a:rPr lang="en"/>
              <a:t>horizontally across multiple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Rise of NoSQL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Exploration of new paradigms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Graph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Recommendation Engines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Fraud detection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175" y="2213506"/>
            <a:ext cx="3498449" cy="20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Graph Database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Neo4j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of the most popular graph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by multiple high profile companies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eBay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Levi’s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Adobe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Volvo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Verizon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00" y="2319900"/>
            <a:ext cx="3843374" cy="14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Nodes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231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Entities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Labels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Properties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Key-value pairs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325" y="2072900"/>
            <a:ext cx="5727575" cy="1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Nodes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756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Cypher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</a:t>
            </a:r>
            <a:r>
              <a:rPr lang="en">
                <a:highlight>
                  <a:srgbClr val="FFFF00"/>
                </a:highlight>
              </a:rPr>
              <a:t>(:</a:t>
            </a:r>
            <a:r>
              <a:rPr lang="en">
                <a:solidFill>
                  <a:srgbClr val="6D9EEB"/>
                </a:solidFill>
                <a:highlight>
                  <a:srgbClr val="FFFF00"/>
                </a:highlight>
              </a:rPr>
              <a:t>Person</a:t>
            </a:r>
            <a:r>
              <a:rPr lang="en">
                <a:highlight>
                  <a:srgbClr val="FFFF00"/>
                </a:highlight>
              </a:rPr>
              <a:t>:Actor {name: 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</a:rPr>
              <a:t>'Tom Hanks'</a:t>
            </a:r>
            <a:r>
              <a:rPr lang="en">
                <a:highlight>
                  <a:srgbClr val="FFFF00"/>
                </a:highlight>
              </a:rPr>
              <a:t>, born: </a:t>
            </a:r>
            <a:r>
              <a:rPr lang="en">
                <a:solidFill>
                  <a:srgbClr val="6D9EEB"/>
                </a:solidFill>
                <a:highlight>
                  <a:srgbClr val="FFFF00"/>
                </a:highlight>
              </a:rPr>
              <a:t>1956</a:t>
            </a:r>
            <a:r>
              <a:rPr lang="en">
                <a:highlight>
                  <a:srgbClr val="FFFF00"/>
                </a:highlight>
              </a:rPr>
              <a:t>})</a:t>
            </a:r>
            <a:r>
              <a:rPr lang="en"/>
              <a:t>-[:</a:t>
            </a:r>
            <a:r>
              <a:rPr lang="en">
                <a:solidFill>
                  <a:srgbClr val="6D9EEB"/>
                </a:solidFill>
              </a:rPr>
              <a:t>ACTED_IN</a:t>
            </a:r>
            <a:r>
              <a:rPr lang="en"/>
              <a:t> {roles: [</a:t>
            </a:r>
            <a:r>
              <a:rPr lang="en">
                <a:solidFill>
                  <a:srgbClr val="6AA84F"/>
                </a:solidFill>
              </a:rPr>
              <a:t>'Forrest'</a:t>
            </a:r>
            <a:r>
              <a:rPr lang="en"/>
              <a:t>]}]-&gt;</a:t>
            </a:r>
            <a:r>
              <a:rPr lang="en">
                <a:highlight>
                  <a:srgbClr val="FFFF00"/>
                </a:highlight>
              </a:rPr>
              <a:t>(:Movie {title: 'Forrest Gump'})</a:t>
            </a:r>
            <a:r>
              <a:rPr lang="en"/>
              <a:t>&lt;-[:</a:t>
            </a:r>
            <a:r>
              <a:rPr lang="en">
                <a:solidFill>
                  <a:srgbClr val="45818E"/>
                </a:solidFill>
              </a:rPr>
              <a:t>DIRECTED]</a:t>
            </a:r>
            <a:r>
              <a:rPr lang="en"/>
              <a:t>-</a:t>
            </a:r>
            <a:r>
              <a:rPr lang="en">
                <a:highlight>
                  <a:srgbClr val="FFFF00"/>
                </a:highlight>
              </a:rPr>
              <a:t>(:</a:t>
            </a:r>
            <a:r>
              <a:rPr lang="en">
                <a:solidFill>
                  <a:srgbClr val="6D9EEB"/>
                </a:solidFill>
                <a:highlight>
                  <a:srgbClr val="FFFF00"/>
                </a:highlight>
              </a:rPr>
              <a:t>Person </a:t>
            </a:r>
            <a:r>
              <a:rPr lang="en">
                <a:highlight>
                  <a:srgbClr val="FFFF00"/>
                </a:highlight>
              </a:rPr>
              <a:t>{name: 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</a:rPr>
              <a:t>'Robert Zemeckis'</a:t>
            </a:r>
            <a:r>
              <a:rPr lang="en">
                <a:highlight>
                  <a:srgbClr val="FFFF00"/>
                </a:highlight>
              </a:rPr>
              <a:t>, born: </a:t>
            </a:r>
            <a:r>
              <a:rPr lang="en">
                <a:solidFill>
                  <a:srgbClr val="6D9EEB"/>
                </a:solidFill>
                <a:highlight>
                  <a:srgbClr val="FFFF00"/>
                </a:highlight>
              </a:rPr>
              <a:t>1951</a:t>
            </a:r>
            <a:r>
              <a:rPr lang="en">
                <a:highlight>
                  <a:srgbClr val="FFFF00"/>
                </a:highlight>
              </a:rPr>
              <a:t>})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12" y="3041800"/>
            <a:ext cx="5727575" cy="1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Edges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231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Edges/Relationships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between a source node and a target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Direction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Singular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Properties (key-value pairs)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325" y="2072900"/>
            <a:ext cx="5727575" cy="1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