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3825"/>
            <a:ext cx="837454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1212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63934" y="256637"/>
            <a:ext cx="5016130" cy="238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6225" y="1268933"/>
            <a:ext cx="4603115" cy="1282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21212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jpg"/><Relationship Id="rId5" Type="http://schemas.openxmlformats.org/officeDocument/2006/relationships/hyperlink" Target="https://youtu.be/LceLJvKMbBk?t=3613" TargetMode="Externa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5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Relationship Id="rId3" Type="http://schemas.openxmlformats.org/officeDocument/2006/relationships/hyperlink" Target="https://leon.bottou.org/publications/pdf/lin-2006.pdf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6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5" Type="http://schemas.openxmlformats.org/officeDocument/2006/relationships/image" Target="../media/image33.png"/><Relationship Id="rId6" Type="http://schemas.openxmlformats.org/officeDocument/2006/relationships/image" Target="../media/image37.png"/><Relationship Id="rId7" Type="http://schemas.openxmlformats.org/officeDocument/2006/relationships/image" Target="../media/image35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Relationship Id="rId3" Type="http://schemas.openxmlformats.org/officeDocument/2006/relationships/image" Target="../media/image40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5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5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9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53.jp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5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55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55.pn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puDzy2XmR5c" TargetMode="External"/><Relationship Id="rId3" Type="http://schemas.openxmlformats.org/officeDocument/2006/relationships/hyperlink" Target="https://winvector.github.io/margin/margin.pdf" TargetMode="External"/><Relationship Id="rId4" Type="http://schemas.openxmlformats.org/officeDocument/2006/relationships/hyperlink" Target="https://youtu.be/LceLJvKMbBk?t=7311" TargetMode="External"/><Relationship Id="rId5" Type="http://schemas.openxmlformats.org/officeDocument/2006/relationships/hyperlink" Target="https://youtu.be/fB47g3QM0sk?t=839" TargetMode="External"/><Relationship Id="rId6" Type="http://schemas.openxmlformats.org/officeDocument/2006/relationships/hyperlink" Target="http://www.ee.oulu.fi/research/imag/courses/Vedaldi/ShalevSiSr07.pdf)" TargetMode="External"/><Relationship Id="rId7" Type="http://schemas.openxmlformats.org/officeDocument/2006/relationships/hyperlink" Target="http://papers.nips.cc/paper/1723-support-vector-method-for-novelty-detection.pdf)" TargetMode="External"/><Relationship Id="rId8" Type="http://schemas.openxmlformats.org/officeDocument/2006/relationships/hyperlink" Target="http://proceedings.mlr.press/v22/livni12/livni12.pdf)" TargetMode="Externa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8.pn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jpg"/><Relationship Id="rId3" Type="http://schemas.openxmlformats.org/officeDocument/2006/relationships/hyperlink" Target="https://youtu.be/LceLJvKMbBk?t=7311" TargetMode="External"/><Relationship Id="rId4" Type="http://schemas.openxmlformats.org/officeDocument/2006/relationships/hyperlink" Target="https://youtu.be/fB47g3QM0sk?t=839" TargetMode="External"/><Relationship Id="rId5" Type="http://schemas.openxmlformats.org/officeDocument/2006/relationships/image" Target="../media/image5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36077" y="1312284"/>
            <a:ext cx="739267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15">
                <a:latin typeface="Arial MT"/>
                <a:cs typeface="Arial MT"/>
              </a:rPr>
              <a:t>Support</a:t>
            </a:r>
            <a:r>
              <a:rPr dirty="0" sz="5200" spc="-50">
                <a:latin typeface="Arial MT"/>
                <a:cs typeface="Arial MT"/>
              </a:rPr>
              <a:t> </a:t>
            </a:r>
            <a:r>
              <a:rPr dirty="0" sz="5200" spc="-55">
                <a:latin typeface="Arial MT"/>
                <a:cs typeface="Arial MT"/>
              </a:rPr>
              <a:t>Vector</a:t>
            </a:r>
            <a:r>
              <a:rPr dirty="0" sz="5200" spc="-45">
                <a:latin typeface="Arial MT"/>
                <a:cs typeface="Arial MT"/>
              </a:rPr>
              <a:t> </a:t>
            </a:r>
            <a:r>
              <a:rPr dirty="0" sz="5200">
                <a:latin typeface="Arial MT"/>
                <a:cs typeface="Arial MT"/>
              </a:rPr>
              <a:t>Machines</a:t>
            </a:r>
            <a:endParaRPr sz="5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0107" y="2367151"/>
            <a:ext cx="34740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595959"/>
                </a:solidFill>
                <a:latin typeface="Arial MT"/>
                <a:cs typeface="Arial MT"/>
              </a:rPr>
              <a:t>Lior</a:t>
            </a:r>
            <a:r>
              <a:rPr dirty="0" sz="2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595959"/>
                </a:solidFill>
                <a:latin typeface="Arial MT"/>
                <a:cs typeface="Arial MT"/>
              </a:rPr>
              <a:t>Sidi</a:t>
            </a:r>
            <a:r>
              <a:rPr dirty="0" sz="2800" spc="-3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595959"/>
                </a:solidFill>
                <a:latin typeface="Arial MT"/>
                <a:cs typeface="Arial MT"/>
              </a:rPr>
              <a:t>&amp;</a:t>
            </a:r>
            <a:r>
              <a:rPr dirty="0" sz="2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595959"/>
                </a:solidFill>
                <a:latin typeface="Arial MT"/>
                <a:cs typeface="Arial MT"/>
              </a:rPr>
              <a:t>Efrat</a:t>
            </a:r>
            <a:r>
              <a:rPr dirty="0" sz="2800" spc="-3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595959"/>
                </a:solidFill>
                <a:latin typeface="Arial MT"/>
                <a:cs typeface="Arial MT"/>
              </a:rPr>
              <a:t>Egozi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8554" y="250035"/>
            <a:ext cx="41243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45" b="1">
                <a:latin typeface="Arial"/>
                <a:cs typeface="Arial"/>
              </a:rPr>
              <a:t>Y-DATA: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Yandex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School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of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Data</a:t>
            </a:r>
            <a:r>
              <a:rPr dirty="0" sz="1400" spc="-6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Analysis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—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2021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38975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Linear</a:t>
            </a:r>
            <a:r>
              <a:rPr dirty="0" sz="2800" spc="-30"/>
              <a:t> </a:t>
            </a:r>
            <a:r>
              <a:rPr dirty="0" sz="2800" spc="-5"/>
              <a:t>Classification</a:t>
            </a:r>
            <a:r>
              <a:rPr dirty="0" sz="2800" spc="-25"/>
              <a:t> </a:t>
            </a:r>
            <a:r>
              <a:rPr dirty="0" sz="2800"/>
              <a:t>-</a:t>
            </a:r>
            <a:r>
              <a:rPr dirty="0" sz="2800" spc="-25"/>
              <a:t> </a:t>
            </a:r>
            <a:r>
              <a:rPr dirty="0" sz="2800"/>
              <a:t>2</a:t>
            </a:r>
            <a:r>
              <a:rPr dirty="0" sz="2800" spc="-25"/>
              <a:t> </a:t>
            </a:r>
            <a:r>
              <a:rPr dirty="0" sz="2800" spc="-5"/>
              <a:t>dim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834307" y="1268570"/>
            <a:ext cx="3909060" cy="3111500"/>
            <a:chOff x="1834307" y="1268570"/>
            <a:chExt cx="3909060" cy="3111500"/>
          </a:xfrm>
        </p:grpSpPr>
        <p:sp>
          <p:nvSpPr>
            <p:cNvPr id="4" name="object 4"/>
            <p:cNvSpPr/>
            <p:nvPr/>
          </p:nvSpPr>
          <p:spPr>
            <a:xfrm>
              <a:off x="1848924" y="1607799"/>
              <a:ext cx="6350" cy="2746375"/>
            </a:xfrm>
            <a:custGeom>
              <a:avLst/>
              <a:gdLst/>
              <a:ahLst/>
              <a:cxnLst/>
              <a:rect l="l" t="t" r="r" b="b"/>
              <a:pathLst>
                <a:path w="6350" h="2746375">
                  <a:moveTo>
                    <a:pt x="5877" y="0"/>
                  </a:moveTo>
                  <a:lnTo>
                    <a:pt x="0" y="274575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39069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0" y="43191"/>
                  </a:lnTo>
                  <a:lnTo>
                    <a:pt x="15825" y="0"/>
                  </a:lnTo>
                  <a:lnTo>
                    <a:pt x="31465" y="4325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39069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15825" y="0"/>
                  </a:lnTo>
                  <a:lnTo>
                    <a:pt x="0" y="43191"/>
                  </a:lnTo>
                  <a:lnTo>
                    <a:pt x="31465" y="4325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54924" y="4354599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3840149" y="472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38" y="0"/>
                  </a:lnTo>
                  <a:lnTo>
                    <a:pt x="43244" y="15785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44" y="15785"/>
                  </a:lnTo>
                  <a:lnTo>
                    <a:pt x="38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70504" y="234189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70506" y="234138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737229" y="17983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37231" y="1797745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548018" y="29665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548018" y="29665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606849" y="1523774"/>
              <a:ext cx="2435225" cy="2360930"/>
            </a:xfrm>
            <a:custGeom>
              <a:avLst/>
              <a:gdLst/>
              <a:ahLst/>
              <a:cxnLst/>
              <a:rect l="l" t="t" r="r" b="b"/>
              <a:pathLst>
                <a:path w="2435225" h="2360929">
                  <a:moveTo>
                    <a:pt x="0" y="2360699"/>
                  </a:moveTo>
                  <a:lnTo>
                    <a:pt x="24347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814078" y="160783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33" y="31623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14081" y="16076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155685" y="19380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74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45" y="31496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155693" y="193745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694341" y="127382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59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694343" y="12733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233242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233242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768768" y="38644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768768" y="38644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6145625" y="1359713"/>
            <a:ext cx="2052320" cy="657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w1*x1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w2*x2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+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f(X,W)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w1*x1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+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w2*x2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83125" y="2201074"/>
            <a:ext cx="2667000" cy="116713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73660" rIns="0" bIns="0" rtlCol="0" vert="horz">
            <a:spAutoFit/>
          </a:bodyPr>
          <a:lstStyle/>
          <a:p>
            <a:pPr marL="85725" marR="128905">
              <a:lnSpc>
                <a:spcPct val="101600"/>
              </a:lnSpc>
              <a:spcBef>
                <a:spcPts val="580"/>
              </a:spcBef>
            </a:pPr>
            <a:r>
              <a:rPr dirty="0" sz="1600" spc="-5">
                <a:latin typeface="Arial MT"/>
                <a:cs typeface="Arial MT"/>
              </a:rPr>
              <a:t>For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simplicity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We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going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to eliminate the bias term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Which </a:t>
            </a:r>
            <a:r>
              <a:rPr dirty="0" sz="1600">
                <a:latin typeface="Arial MT"/>
                <a:cs typeface="Arial MT"/>
              </a:rPr>
              <a:t>can </a:t>
            </a:r>
            <a:r>
              <a:rPr dirty="0" sz="1600" spc="-5">
                <a:latin typeface="Arial MT"/>
                <a:cs typeface="Arial MT"/>
              </a:rPr>
              <a:t>be added as </a:t>
            </a:r>
            <a:r>
              <a:rPr dirty="0" sz="1600">
                <a:latin typeface="Arial MT"/>
                <a:cs typeface="Arial MT"/>
              </a:rPr>
              <a:t>a 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vectors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of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ones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38975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Linear</a:t>
            </a:r>
            <a:r>
              <a:rPr dirty="0" sz="2800" spc="-30"/>
              <a:t> </a:t>
            </a:r>
            <a:r>
              <a:rPr dirty="0" sz="2800" spc="-5"/>
              <a:t>Classification</a:t>
            </a:r>
            <a:r>
              <a:rPr dirty="0" sz="2800" spc="-25"/>
              <a:t> </a:t>
            </a:r>
            <a:r>
              <a:rPr dirty="0" sz="2800"/>
              <a:t>-</a:t>
            </a:r>
            <a:r>
              <a:rPr dirty="0" sz="2800" spc="-25"/>
              <a:t> </a:t>
            </a:r>
            <a:r>
              <a:rPr dirty="0" sz="2800"/>
              <a:t>2</a:t>
            </a:r>
            <a:r>
              <a:rPr dirty="0" sz="2800" spc="-25"/>
              <a:t> </a:t>
            </a:r>
            <a:r>
              <a:rPr dirty="0" sz="2800" spc="-5"/>
              <a:t>dim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834307" y="1268570"/>
            <a:ext cx="3909060" cy="3111500"/>
            <a:chOff x="1834307" y="1268570"/>
            <a:chExt cx="3909060" cy="3111500"/>
          </a:xfrm>
        </p:grpSpPr>
        <p:sp>
          <p:nvSpPr>
            <p:cNvPr id="4" name="object 4"/>
            <p:cNvSpPr/>
            <p:nvPr/>
          </p:nvSpPr>
          <p:spPr>
            <a:xfrm>
              <a:off x="1848924" y="1607799"/>
              <a:ext cx="6350" cy="2746375"/>
            </a:xfrm>
            <a:custGeom>
              <a:avLst/>
              <a:gdLst/>
              <a:ahLst/>
              <a:cxnLst/>
              <a:rect l="l" t="t" r="r" b="b"/>
              <a:pathLst>
                <a:path w="6350" h="2746375">
                  <a:moveTo>
                    <a:pt x="5877" y="0"/>
                  </a:moveTo>
                  <a:lnTo>
                    <a:pt x="0" y="274575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39069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0" y="43191"/>
                  </a:lnTo>
                  <a:lnTo>
                    <a:pt x="15825" y="0"/>
                  </a:lnTo>
                  <a:lnTo>
                    <a:pt x="31465" y="4325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39069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15825" y="0"/>
                  </a:lnTo>
                  <a:lnTo>
                    <a:pt x="0" y="43191"/>
                  </a:lnTo>
                  <a:lnTo>
                    <a:pt x="31465" y="4325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54924" y="4354599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3840149" y="472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38" y="0"/>
                  </a:lnTo>
                  <a:lnTo>
                    <a:pt x="43244" y="15785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44" y="15785"/>
                  </a:lnTo>
                  <a:lnTo>
                    <a:pt x="38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70504" y="234189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70506" y="234138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737229" y="17983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37231" y="1797745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548018" y="29665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548018" y="29665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606849" y="1523774"/>
              <a:ext cx="2435225" cy="2360930"/>
            </a:xfrm>
            <a:custGeom>
              <a:avLst/>
              <a:gdLst/>
              <a:ahLst/>
              <a:cxnLst/>
              <a:rect l="l" t="t" r="r" b="b"/>
              <a:pathLst>
                <a:path w="2435225" h="2360929">
                  <a:moveTo>
                    <a:pt x="0" y="2360699"/>
                  </a:moveTo>
                  <a:lnTo>
                    <a:pt x="24347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814078" y="160783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33" y="31623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14081" y="16076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155685" y="19380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74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45" y="31496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155693" y="193745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694341" y="127382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59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694343" y="12733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233242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233242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768768" y="38644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768768" y="38644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6145625" y="1359713"/>
            <a:ext cx="2052320" cy="1076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w1*x1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w2*x2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+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dirty="0" sz="1400" spc="-5">
                <a:latin typeface="Arial MT"/>
                <a:cs typeface="Arial MT"/>
              </a:rPr>
              <a:t>f(X,W)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w1*x1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+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w2*x2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endParaRPr sz="1400">
              <a:latin typeface="Arial MT"/>
              <a:cs typeface="Arial MT"/>
            </a:endParaRPr>
          </a:p>
          <a:p>
            <a:pPr marL="554355">
              <a:lnSpc>
                <a:spcPts val="1650"/>
              </a:lnSpc>
            </a:pP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95">
                <a:latin typeface="Lucida Sans Unicode"/>
                <a:cs typeface="Lucida Sans Unicode"/>
              </a:rPr>
              <a:t>𝚺</a:t>
            </a:r>
            <a:r>
              <a:rPr dirty="0" sz="1400" spc="-5">
                <a:latin typeface="Arial MT"/>
                <a:cs typeface="Arial MT"/>
              </a:rPr>
              <a:t>W</a:t>
            </a:r>
            <a:r>
              <a:rPr dirty="0" sz="1400">
                <a:latin typeface="Arial MT"/>
                <a:cs typeface="Arial MT"/>
              </a:rPr>
              <a:t>X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415">
                <a:latin typeface="Arial MT"/>
                <a:cs typeface="Arial MT"/>
              </a:rPr>
              <a:t>Wᵗ</a:t>
            </a:r>
            <a:r>
              <a:rPr dirty="0" sz="1400" spc="-280">
                <a:latin typeface="Arial MT"/>
                <a:cs typeface="Arial MT"/>
              </a:rPr>
              <a:t>X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  <a:p>
            <a:pPr marL="568325">
              <a:lnSpc>
                <a:spcPts val="1664"/>
              </a:lnSpc>
            </a:pPr>
            <a:r>
              <a:rPr dirty="0" sz="1400" spc="-5">
                <a:latin typeface="Arial MT"/>
                <a:cs typeface="Arial MT"/>
              </a:rPr>
              <a:t>=&gt;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sign(WX)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99799" y="2893074"/>
            <a:ext cx="2667000" cy="60515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7747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610"/>
              </a:spcBef>
            </a:pPr>
            <a:r>
              <a:rPr dirty="0" sz="1600" spc="-5">
                <a:latin typeface="Arial MT"/>
                <a:cs typeface="Arial MT"/>
              </a:rPr>
              <a:t>For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simplicity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We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write</a:t>
            </a:r>
            <a:endParaRPr sz="160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  <a:spcBef>
                <a:spcPts val="40"/>
              </a:spcBef>
            </a:pPr>
            <a:r>
              <a:rPr dirty="0" sz="1400" spc="-415">
                <a:latin typeface="Arial MT"/>
                <a:cs typeface="Arial MT"/>
              </a:rPr>
              <a:t>Wᵗ</a:t>
            </a:r>
            <a:r>
              <a:rPr dirty="0" sz="1400" spc="-280">
                <a:latin typeface="Arial MT"/>
                <a:cs typeface="Arial MT"/>
              </a:rPr>
              <a:t>X</a:t>
            </a:r>
            <a:r>
              <a:rPr dirty="0" sz="1400" spc="-5">
                <a:latin typeface="Arial MT"/>
                <a:cs typeface="Arial MT"/>
              </a:rPr>
              <a:t> a</a:t>
            </a:r>
            <a:r>
              <a:rPr dirty="0" sz="1400">
                <a:latin typeface="Arial MT"/>
                <a:cs typeface="Arial MT"/>
              </a:rPr>
              <a:t>s</a:t>
            </a:r>
            <a:r>
              <a:rPr dirty="0" sz="1400" spc="-5">
                <a:latin typeface="Arial MT"/>
                <a:cs typeface="Arial MT"/>
              </a:rPr>
              <a:t> WX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3825"/>
            <a:ext cx="32061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Arial MT"/>
                <a:cs typeface="Arial MT"/>
              </a:rPr>
              <a:t>Linear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Classification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34307" y="1268570"/>
            <a:ext cx="3909060" cy="3111500"/>
            <a:chOff x="1834307" y="1268570"/>
            <a:chExt cx="3909060" cy="3111500"/>
          </a:xfrm>
        </p:grpSpPr>
        <p:sp>
          <p:nvSpPr>
            <p:cNvPr id="4" name="object 4"/>
            <p:cNvSpPr/>
            <p:nvPr/>
          </p:nvSpPr>
          <p:spPr>
            <a:xfrm>
              <a:off x="1848924" y="1607799"/>
              <a:ext cx="6350" cy="2746375"/>
            </a:xfrm>
            <a:custGeom>
              <a:avLst/>
              <a:gdLst/>
              <a:ahLst/>
              <a:cxnLst/>
              <a:rect l="l" t="t" r="r" b="b"/>
              <a:pathLst>
                <a:path w="6350" h="2746375">
                  <a:moveTo>
                    <a:pt x="5877" y="0"/>
                  </a:moveTo>
                  <a:lnTo>
                    <a:pt x="0" y="274575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39069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0" y="43191"/>
                  </a:lnTo>
                  <a:lnTo>
                    <a:pt x="15825" y="0"/>
                  </a:lnTo>
                  <a:lnTo>
                    <a:pt x="31465" y="4325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39069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15825" y="0"/>
                  </a:lnTo>
                  <a:lnTo>
                    <a:pt x="0" y="43191"/>
                  </a:lnTo>
                  <a:lnTo>
                    <a:pt x="31465" y="4325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54924" y="4354599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3840149" y="472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38" y="0"/>
                  </a:lnTo>
                  <a:lnTo>
                    <a:pt x="43244" y="15785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44" y="15785"/>
                  </a:lnTo>
                  <a:lnTo>
                    <a:pt x="38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70504" y="234189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70506" y="234138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737229" y="17983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37231" y="1797745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548018" y="29665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548018" y="29665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672499" y="1351974"/>
              <a:ext cx="549910" cy="2842260"/>
            </a:xfrm>
            <a:custGeom>
              <a:avLst/>
              <a:gdLst/>
              <a:ahLst/>
              <a:cxnLst/>
              <a:rect l="l" t="t" r="r" b="b"/>
              <a:pathLst>
                <a:path w="549910" h="2842260">
                  <a:moveTo>
                    <a:pt x="0" y="2841899"/>
                  </a:moveTo>
                  <a:lnTo>
                    <a:pt x="5498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814078" y="160783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33" y="31623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14081" y="16076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155685" y="19380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74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45" y="31496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155693" y="193745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694341" y="127382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59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694343" y="12733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233242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233242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768768" y="38644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768768" y="38644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5205000" y="1304762"/>
            <a:ext cx="14605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f(X,W)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sign(WX)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3825"/>
            <a:ext cx="32061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Arial MT"/>
                <a:cs typeface="Arial MT"/>
              </a:rPr>
              <a:t>Linear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Classification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34307" y="1268570"/>
            <a:ext cx="4226560" cy="3111500"/>
            <a:chOff x="1834307" y="1268570"/>
            <a:chExt cx="4226560" cy="3111500"/>
          </a:xfrm>
        </p:grpSpPr>
        <p:sp>
          <p:nvSpPr>
            <p:cNvPr id="4" name="object 4"/>
            <p:cNvSpPr/>
            <p:nvPr/>
          </p:nvSpPr>
          <p:spPr>
            <a:xfrm>
              <a:off x="1848924" y="1607799"/>
              <a:ext cx="6350" cy="2746375"/>
            </a:xfrm>
            <a:custGeom>
              <a:avLst/>
              <a:gdLst/>
              <a:ahLst/>
              <a:cxnLst/>
              <a:rect l="l" t="t" r="r" b="b"/>
              <a:pathLst>
                <a:path w="6350" h="2746375">
                  <a:moveTo>
                    <a:pt x="5877" y="0"/>
                  </a:moveTo>
                  <a:lnTo>
                    <a:pt x="0" y="274575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39069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0" y="43191"/>
                  </a:lnTo>
                  <a:lnTo>
                    <a:pt x="15825" y="0"/>
                  </a:lnTo>
                  <a:lnTo>
                    <a:pt x="31465" y="4325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39069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15825" y="0"/>
                  </a:lnTo>
                  <a:lnTo>
                    <a:pt x="0" y="43191"/>
                  </a:lnTo>
                  <a:lnTo>
                    <a:pt x="31465" y="4325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54924" y="4354599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3840149" y="472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38" y="0"/>
                  </a:lnTo>
                  <a:lnTo>
                    <a:pt x="43244" y="15785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44" y="15785"/>
                  </a:lnTo>
                  <a:lnTo>
                    <a:pt x="38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70504" y="234189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70506" y="234138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737229" y="17983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37231" y="1797745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548018" y="29665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548018" y="29665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331824" y="2349024"/>
              <a:ext cx="3724275" cy="412750"/>
            </a:xfrm>
            <a:custGeom>
              <a:avLst/>
              <a:gdLst/>
              <a:ahLst/>
              <a:cxnLst/>
              <a:rect l="l" t="t" r="r" b="b"/>
              <a:pathLst>
                <a:path w="3724275" h="412750">
                  <a:moveTo>
                    <a:pt x="0" y="412499"/>
                  </a:moveTo>
                  <a:lnTo>
                    <a:pt x="37238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814078" y="160783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33" y="31623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14081" y="16076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155685" y="19380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74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45" y="31496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155693" y="193745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694341" y="127382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59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694343" y="12733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233242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233242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768768" y="38644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768768" y="38644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5205000" y="1304762"/>
            <a:ext cx="14605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f(X,W)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sign(WX)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20611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Linear</a:t>
            </a:r>
            <a:r>
              <a:rPr dirty="0" sz="2800" spc="-85"/>
              <a:t> </a:t>
            </a:r>
            <a:r>
              <a:rPr dirty="0" sz="2800" spc="-5"/>
              <a:t>Classification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834307" y="1268570"/>
            <a:ext cx="3909060" cy="3111500"/>
            <a:chOff x="1834307" y="1268570"/>
            <a:chExt cx="3909060" cy="3111500"/>
          </a:xfrm>
        </p:grpSpPr>
        <p:sp>
          <p:nvSpPr>
            <p:cNvPr id="4" name="object 4"/>
            <p:cNvSpPr/>
            <p:nvPr/>
          </p:nvSpPr>
          <p:spPr>
            <a:xfrm>
              <a:off x="1848924" y="1607799"/>
              <a:ext cx="6350" cy="2746375"/>
            </a:xfrm>
            <a:custGeom>
              <a:avLst/>
              <a:gdLst/>
              <a:ahLst/>
              <a:cxnLst/>
              <a:rect l="l" t="t" r="r" b="b"/>
              <a:pathLst>
                <a:path w="6350" h="2746375">
                  <a:moveTo>
                    <a:pt x="5877" y="0"/>
                  </a:moveTo>
                  <a:lnTo>
                    <a:pt x="0" y="274575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39069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0" y="43191"/>
                  </a:lnTo>
                  <a:lnTo>
                    <a:pt x="15825" y="0"/>
                  </a:lnTo>
                  <a:lnTo>
                    <a:pt x="31465" y="4325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39069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15825" y="0"/>
                  </a:lnTo>
                  <a:lnTo>
                    <a:pt x="0" y="43191"/>
                  </a:lnTo>
                  <a:lnTo>
                    <a:pt x="31465" y="4325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54924" y="4354599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3840149" y="472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38" y="0"/>
                  </a:lnTo>
                  <a:lnTo>
                    <a:pt x="43244" y="15785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44" y="15785"/>
                  </a:lnTo>
                  <a:lnTo>
                    <a:pt x="38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70504" y="234189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70506" y="234138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737229" y="17983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37231" y="1797745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548018" y="29665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548018" y="29665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365824" y="1550649"/>
              <a:ext cx="3093720" cy="2383790"/>
            </a:xfrm>
            <a:custGeom>
              <a:avLst/>
              <a:gdLst/>
              <a:ahLst/>
              <a:cxnLst/>
              <a:rect l="l" t="t" r="r" b="b"/>
              <a:pathLst>
                <a:path w="3093720" h="2383790">
                  <a:moveTo>
                    <a:pt x="0" y="2383499"/>
                  </a:moveTo>
                  <a:lnTo>
                    <a:pt x="30935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814078" y="160783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33" y="31623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14081" y="16076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155685" y="19380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74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45" y="31496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155693" y="193745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694341" y="127382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59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694343" y="12733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233242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233242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768768" y="38644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768768" y="38644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5205000" y="1304762"/>
            <a:ext cx="14605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f(X,W)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sign(WX)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31300" y="1718724"/>
            <a:ext cx="2667000" cy="70866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73660" rIns="0" bIns="0" rtlCol="0" vert="horz">
            <a:spAutoFit/>
          </a:bodyPr>
          <a:lstStyle/>
          <a:p>
            <a:pPr marL="85725" marR="499109">
              <a:lnSpc>
                <a:spcPct val="101600"/>
              </a:lnSpc>
              <a:spcBef>
                <a:spcPts val="580"/>
              </a:spcBef>
            </a:pPr>
            <a:r>
              <a:rPr dirty="0" sz="1600" spc="-5">
                <a:latin typeface="Arial MT"/>
                <a:cs typeface="Arial MT"/>
              </a:rPr>
              <a:t>Why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seems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good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separator?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34307" y="1268570"/>
            <a:ext cx="3909060" cy="3111500"/>
            <a:chOff x="1834307" y="1268570"/>
            <a:chExt cx="3909060" cy="3111500"/>
          </a:xfrm>
        </p:grpSpPr>
        <p:sp>
          <p:nvSpPr>
            <p:cNvPr id="3" name="object 3"/>
            <p:cNvSpPr/>
            <p:nvPr/>
          </p:nvSpPr>
          <p:spPr>
            <a:xfrm>
              <a:off x="3120799" y="1398749"/>
              <a:ext cx="1484630" cy="2952115"/>
            </a:xfrm>
            <a:custGeom>
              <a:avLst/>
              <a:gdLst/>
              <a:ahLst/>
              <a:cxnLst/>
              <a:rect l="l" t="t" r="r" b="b"/>
              <a:pathLst>
                <a:path w="1484629" h="2952115">
                  <a:moveTo>
                    <a:pt x="390599" y="2952000"/>
                  </a:moveTo>
                  <a:lnTo>
                    <a:pt x="0" y="2799300"/>
                  </a:lnTo>
                  <a:lnTo>
                    <a:pt x="1093799" y="0"/>
                  </a:lnTo>
                  <a:lnTo>
                    <a:pt x="1484399" y="152699"/>
                  </a:lnTo>
                  <a:lnTo>
                    <a:pt x="390599" y="295200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120799" y="1398749"/>
              <a:ext cx="1484630" cy="2952115"/>
            </a:xfrm>
            <a:custGeom>
              <a:avLst/>
              <a:gdLst/>
              <a:ahLst/>
              <a:cxnLst/>
              <a:rect l="l" t="t" r="r" b="b"/>
              <a:pathLst>
                <a:path w="1484629" h="2952115">
                  <a:moveTo>
                    <a:pt x="0" y="2799300"/>
                  </a:moveTo>
                  <a:lnTo>
                    <a:pt x="1093799" y="0"/>
                  </a:lnTo>
                  <a:lnTo>
                    <a:pt x="1484399" y="152699"/>
                  </a:lnTo>
                  <a:lnTo>
                    <a:pt x="390599" y="2952000"/>
                  </a:lnTo>
                  <a:lnTo>
                    <a:pt x="0" y="27993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316099" y="1475099"/>
              <a:ext cx="1094105" cy="2799715"/>
            </a:xfrm>
            <a:custGeom>
              <a:avLst/>
              <a:gdLst/>
              <a:ahLst/>
              <a:cxnLst/>
              <a:rect l="l" t="t" r="r" b="b"/>
              <a:pathLst>
                <a:path w="1094104" h="2799715">
                  <a:moveTo>
                    <a:pt x="1093799" y="0"/>
                  </a:moveTo>
                  <a:lnTo>
                    <a:pt x="0" y="279930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48924" y="1607799"/>
              <a:ext cx="6350" cy="2746375"/>
            </a:xfrm>
            <a:custGeom>
              <a:avLst/>
              <a:gdLst/>
              <a:ahLst/>
              <a:cxnLst/>
              <a:rect l="l" t="t" r="r" b="b"/>
              <a:pathLst>
                <a:path w="6350" h="2746375">
                  <a:moveTo>
                    <a:pt x="5877" y="0"/>
                  </a:moveTo>
                  <a:lnTo>
                    <a:pt x="0" y="274575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39069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0" y="43191"/>
                  </a:lnTo>
                  <a:lnTo>
                    <a:pt x="15825" y="0"/>
                  </a:lnTo>
                  <a:lnTo>
                    <a:pt x="31465" y="4325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39069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15825" y="0"/>
                  </a:lnTo>
                  <a:lnTo>
                    <a:pt x="0" y="43191"/>
                  </a:lnTo>
                  <a:lnTo>
                    <a:pt x="31465" y="4325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54924" y="4354599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3840149" y="472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38" y="0"/>
                  </a:lnTo>
                  <a:lnTo>
                    <a:pt x="43244" y="15785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44" y="15785"/>
                  </a:lnTo>
                  <a:lnTo>
                    <a:pt x="38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870504" y="234189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870506" y="234138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737229" y="17983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737231" y="1797745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548018" y="29665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548018" y="29665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14078" y="160783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33" y="31623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814081" y="16076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155685" y="19380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74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45" y="31496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155693" y="193745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694341" y="127382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59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694343" y="12733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233242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233242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768768" y="38644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768768" y="38644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6720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Classifier</a:t>
            </a:r>
            <a:r>
              <a:rPr dirty="0" sz="2800" spc="-90"/>
              <a:t> </a:t>
            </a:r>
            <a:r>
              <a:rPr dirty="0" sz="2800"/>
              <a:t>Margin</a:t>
            </a:r>
            <a:endParaRPr sz="2800"/>
          </a:p>
        </p:txBody>
      </p:sp>
      <p:sp>
        <p:nvSpPr>
          <p:cNvPr id="37" name="object 37"/>
          <p:cNvSpPr txBox="1"/>
          <p:nvPr/>
        </p:nvSpPr>
        <p:spPr>
          <a:xfrm>
            <a:off x="5871074" y="1329174"/>
            <a:ext cx="2668270" cy="132905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73660" rIns="0" bIns="0" rtlCol="0" vert="horz">
            <a:spAutoFit/>
          </a:bodyPr>
          <a:lstStyle/>
          <a:p>
            <a:pPr marL="85090" marR="238760">
              <a:lnSpc>
                <a:spcPct val="101600"/>
              </a:lnSpc>
              <a:spcBef>
                <a:spcPts val="580"/>
              </a:spcBef>
            </a:pPr>
            <a:r>
              <a:rPr dirty="0" sz="1600">
                <a:latin typeface="Arial MT"/>
                <a:cs typeface="Arial MT"/>
              </a:rPr>
              <a:t>A margin </a:t>
            </a:r>
            <a:r>
              <a:rPr dirty="0" sz="1600" spc="-5">
                <a:latin typeface="Arial MT"/>
                <a:cs typeface="Arial MT"/>
              </a:rPr>
              <a:t>in linear </a:t>
            </a:r>
            <a:r>
              <a:rPr dirty="0" sz="1600">
                <a:latin typeface="Arial MT"/>
                <a:cs typeface="Arial MT"/>
              </a:rPr>
              <a:t> classifiers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boundary </a:t>
            </a:r>
            <a:r>
              <a:rPr dirty="0" sz="1600" spc="-4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width the touches the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datapoint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92312" y="953575"/>
            <a:ext cx="4293870" cy="3395345"/>
            <a:chOff x="1892312" y="953575"/>
            <a:chExt cx="4293870" cy="3395345"/>
          </a:xfrm>
        </p:grpSpPr>
        <p:sp>
          <p:nvSpPr>
            <p:cNvPr id="3" name="object 3"/>
            <p:cNvSpPr/>
            <p:nvPr/>
          </p:nvSpPr>
          <p:spPr>
            <a:xfrm>
              <a:off x="1897074" y="958337"/>
              <a:ext cx="4284345" cy="3385820"/>
            </a:xfrm>
            <a:custGeom>
              <a:avLst/>
              <a:gdLst/>
              <a:ahLst/>
              <a:cxnLst/>
              <a:rect l="l" t="t" r="r" b="b"/>
              <a:pathLst>
                <a:path w="4284345" h="3385820">
                  <a:moveTo>
                    <a:pt x="667799" y="3385200"/>
                  </a:moveTo>
                  <a:lnTo>
                    <a:pt x="0" y="2363100"/>
                  </a:lnTo>
                  <a:lnTo>
                    <a:pt x="3616199" y="0"/>
                  </a:lnTo>
                  <a:lnTo>
                    <a:pt x="4283999" y="1022100"/>
                  </a:lnTo>
                  <a:lnTo>
                    <a:pt x="667799" y="338520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97074" y="958337"/>
              <a:ext cx="4284345" cy="3385820"/>
            </a:xfrm>
            <a:custGeom>
              <a:avLst/>
              <a:gdLst/>
              <a:ahLst/>
              <a:cxnLst/>
              <a:rect l="l" t="t" r="r" b="b"/>
              <a:pathLst>
                <a:path w="4284345" h="3385820">
                  <a:moveTo>
                    <a:pt x="0" y="2363100"/>
                  </a:moveTo>
                  <a:lnTo>
                    <a:pt x="3616199" y="0"/>
                  </a:lnTo>
                  <a:lnTo>
                    <a:pt x="4283999" y="1022100"/>
                  </a:lnTo>
                  <a:lnTo>
                    <a:pt x="667799" y="3385200"/>
                  </a:lnTo>
                  <a:lnTo>
                    <a:pt x="0" y="23631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75209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Maximum</a:t>
            </a:r>
            <a:r>
              <a:rPr dirty="0" sz="2800" spc="-95"/>
              <a:t> </a:t>
            </a:r>
            <a:r>
              <a:rPr dirty="0" sz="2800"/>
              <a:t>margin</a:t>
            </a:r>
            <a:endParaRPr sz="2800"/>
          </a:p>
        </p:txBody>
      </p:sp>
      <p:grpSp>
        <p:nvGrpSpPr>
          <p:cNvPr id="6" name="object 6"/>
          <p:cNvGrpSpPr/>
          <p:nvPr/>
        </p:nvGrpSpPr>
        <p:grpSpPr>
          <a:xfrm>
            <a:off x="1834307" y="1268570"/>
            <a:ext cx="4017645" cy="3111500"/>
            <a:chOff x="1834307" y="1268570"/>
            <a:chExt cx="4017645" cy="3111500"/>
          </a:xfrm>
        </p:grpSpPr>
        <p:sp>
          <p:nvSpPr>
            <p:cNvPr id="7" name="object 7"/>
            <p:cNvSpPr/>
            <p:nvPr/>
          </p:nvSpPr>
          <p:spPr>
            <a:xfrm>
              <a:off x="1848924" y="1607799"/>
              <a:ext cx="6350" cy="2746375"/>
            </a:xfrm>
            <a:custGeom>
              <a:avLst/>
              <a:gdLst/>
              <a:ahLst/>
              <a:cxnLst/>
              <a:rect l="l" t="t" r="r" b="b"/>
              <a:pathLst>
                <a:path w="6350" h="2746375">
                  <a:moveTo>
                    <a:pt x="5877" y="0"/>
                  </a:moveTo>
                  <a:lnTo>
                    <a:pt x="0" y="274575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39069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0" y="43191"/>
                  </a:lnTo>
                  <a:lnTo>
                    <a:pt x="15825" y="0"/>
                  </a:lnTo>
                  <a:lnTo>
                    <a:pt x="31465" y="4325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39069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15825" y="0"/>
                  </a:lnTo>
                  <a:lnTo>
                    <a:pt x="0" y="43191"/>
                  </a:lnTo>
                  <a:lnTo>
                    <a:pt x="31465" y="4325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54924" y="4354599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3840149" y="472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38" y="0"/>
                  </a:lnTo>
                  <a:lnTo>
                    <a:pt x="43244" y="15785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44" y="15785"/>
                  </a:lnTo>
                  <a:lnTo>
                    <a:pt x="38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870504" y="234189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870506" y="234138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737229" y="17983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737231" y="1797745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548018" y="29665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548018" y="29665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230974" y="1469387"/>
              <a:ext cx="3616325" cy="2363470"/>
            </a:xfrm>
            <a:custGeom>
              <a:avLst/>
              <a:gdLst/>
              <a:ahLst/>
              <a:cxnLst/>
              <a:rect l="l" t="t" r="r" b="b"/>
              <a:pathLst>
                <a:path w="3616325" h="2363470">
                  <a:moveTo>
                    <a:pt x="0" y="2363100"/>
                  </a:moveTo>
                  <a:lnTo>
                    <a:pt x="36161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814078" y="160783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33" y="31623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14081" y="16076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155685" y="19380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74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45" y="31496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155693" y="193745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694341" y="127382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59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694343" y="12733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233242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233242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768768" y="38644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768768" y="38644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6099374" y="1105724"/>
            <a:ext cx="2872740" cy="123571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73660" rIns="0" bIns="0" rtlCol="0" vert="horz">
            <a:spAutoFit/>
          </a:bodyPr>
          <a:lstStyle/>
          <a:p>
            <a:pPr marL="85090" marR="273050">
              <a:lnSpc>
                <a:spcPct val="101600"/>
              </a:lnSpc>
              <a:spcBef>
                <a:spcPts val="580"/>
              </a:spcBef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maximum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margin</a:t>
            </a:r>
            <a:r>
              <a:rPr dirty="0" sz="1600" spc="-5">
                <a:latin typeface="Arial MT"/>
                <a:cs typeface="Arial MT"/>
              </a:rPr>
              <a:t> i</a:t>
            </a:r>
            <a:r>
              <a:rPr dirty="0" sz="1600">
                <a:latin typeface="Arial MT"/>
                <a:cs typeface="Arial MT"/>
              </a:rPr>
              <a:t>n</a:t>
            </a:r>
            <a:r>
              <a:rPr dirty="0" sz="1600" spc="-5">
                <a:latin typeface="Arial MT"/>
                <a:cs typeface="Arial MT"/>
              </a:rPr>
              <a:t> linear  </a:t>
            </a:r>
            <a:r>
              <a:rPr dirty="0" sz="1600">
                <a:latin typeface="Arial MT"/>
                <a:cs typeface="Arial MT"/>
              </a:rPr>
              <a:t>classifiers </a:t>
            </a:r>
            <a:r>
              <a:rPr dirty="0" sz="1600" spc="-5">
                <a:latin typeface="Arial MT"/>
                <a:cs typeface="Arial MT"/>
              </a:rPr>
              <a:t>is the </a:t>
            </a:r>
            <a:r>
              <a:rPr dirty="0" sz="1600">
                <a:latin typeface="Arial MT"/>
                <a:cs typeface="Arial MT"/>
              </a:rPr>
              <a:t>Max 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boundary width the touches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datapoint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92312" y="953575"/>
            <a:ext cx="4293870" cy="3395345"/>
            <a:chOff x="1892312" y="953575"/>
            <a:chExt cx="4293870" cy="3395345"/>
          </a:xfrm>
        </p:grpSpPr>
        <p:sp>
          <p:nvSpPr>
            <p:cNvPr id="3" name="object 3"/>
            <p:cNvSpPr/>
            <p:nvPr/>
          </p:nvSpPr>
          <p:spPr>
            <a:xfrm>
              <a:off x="1897074" y="958337"/>
              <a:ext cx="4284345" cy="3385820"/>
            </a:xfrm>
            <a:custGeom>
              <a:avLst/>
              <a:gdLst/>
              <a:ahLst/>
              <a:cxnLst/>
              <a:rect l="l" t="t" r="r" b="b"/>
              <a:pathLst>
                <a:path w="4284345" h="3385820">
                  <a:moveTo>
                    <a:pt x="667799" y="3385200"/>
                  </a:moveTo>
                  <a:lnTo>
                    <a:pt x="0" y="2363100"/>
                  </a:lnTo>
                  <a:lnTo>
                    <a:pt x="3616199" y="0"/>
                  </a:lnTo>
                  <a:lnTo>
                    <a:pt x="4283999" y="1022100"/>
                  </a:lnTo>
                  <a:lnTo>
                    <a:pt x="667799" y="338520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97074" y="958337"/>
              <a:ext cx="4284345" cy="3385820"/>
            </a:xfrm>
            <a:custGeom>
              <a:avLst/>
              <a:gdLst/>
              <a:ahLst/>
              <a:cxnLst/>
              <a:rect l="l" t="t" r="r" b="b"/>
              <a:pathLst>
                <a:path w="4284345" h="3385820">
                  <a:moveTo>
                    <a:pt x="0" y="2363100"/>
                  </a:moveTo>
                  <a:lnTo>
                    <a:pt x="3616199" y="0"/>
                  </a:lnTo>
                  <a:lnTo>
                    <a:pt x="4283999" y="1022100"/>
                  </a:lnTo>
                  <a:lnTo>
                    <a:pt x="667799" y="3385200"/>
                  </a:lnTo>
                  <a:lnTo>
                    <a:pt x="0" y="23631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75209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Maximum</a:t>
            </a:r>
            <a:r>
              <a:rPr dirty="0" sz="2800" spc="-95"/>
              <a:t> </a:t>
            </a:r>
            <a:r>
              <a:rPr dirty="0" sz="2800"/>
              <a:t>Margin</a:t>
            </a:r>
            <a:endParaRPr sz="2800"/>
          </a:p>
        </p:txBody>
      </p:sp>
      <p:grpSp>
        <p:nvGrpSpPr>
          <p:cNvPr id="6" name="object 6"/>
          <p:cNvGrpSpPr/>
          <p:nvPr/>
        </p:nvGrpSpPr>
        <p:grpSpPr>
          <a:xfrm>
            <a:off x="1468112" y="1268570"/>
            <a:ext cx="4384040" cy="3111500"/>
            <a:chOff x="1468112" y="1268570"/>
            <a:chExt cx="4384040" cy="3111500"/>
          </a:xfrm>
        </p:grpSpPr>
        <p:sp>
          <p:nvSpPr>
            <p:cNvPr id="7" name="object 7"/>
            <p:cNvSpPr/>
            <p:nvPr/>
          </p:nvSpPr>
          <p:spPr>
            <a:xfrm>
              <a:off x="1848925" y="1607799"/>
              <a:ext cx="6350" cy="2746375"/>
            </a:xfrm>
            <a:custGeom>
              <a:avLst/>
              <a:gdLst/>
              <a:ahLst/>
              <a:cxnLst/>
              <a:rect l="l" t="t" r="r" b="b"/>
              <a:pathLst>
                <a:path w="6350" h="2746375">
                  <a:moveTo>
                    <a:pt x="5877" y="0"/>
                  </a:moveTo>
                  <a:lnTo>
                    <a:pt x="0" y="274575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39070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0" y="43191"/>
                  </a:lnTo>
                  <a:lnTo>
                    <a:pt x="15825" y="0"/>
                  </a:lnTo>
                  <a:lnTo>
                    <a:pt x="31465" y="4325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39070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15825" y="0"/>
                  </a:lnTo>
                  <a:lnTo>
                    <a:pt x="0" y="43191"/>
                  </a:lnTo>
                  <a:lnTo>
                    <a:pt x="31465" y="4325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54925" y="4354599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3840149" y="472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38" y="0"/>
                  </a:lnTo>
                  <a:lnTo>
                    <a:pt x="43244" y="15785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44" y="15785"/>
                  </a:lnTo>
                  <a:lnTo>
                    <a:pt x="38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870504" y="234189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870506" y="234138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737229" y="17983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737231" y="1797745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548018" y="29665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548018" y="29665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230975" y="1469387"/>
              <a:ext cx="3616325" cy="2363470"/>
            </a:xfrm>
            <a:custGeom>
              <a:avLst/>
              <a:gdLst/>
              <a:ahLst/>
              <a:cxnLst/>
              <a:rect l="l" t="t" r="r" b="b"/>
              <a:pathLst>
                <a:path w="3616325" h="2363470">
                  <a:moveTo>
                    <a:pt x="0" y="2363100"/>
                  </a:moveTo>
                  <a:lnTo>
                    <a:pt x="36161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814078" y="160783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33" y="31623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14081" y="16076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155685" y="19380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74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45" y="31496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155693" y="193745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694341" y="127382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59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694343" y="12733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233243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233243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768768" y="38644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679150" y="1653024"/>
              <a:ext cx="3065145" cy="2286000"/>
            </a:xfrm>
            <a:custGeom>
              <a:avLst/>
              <a:gdLst/>
              <a:ahLst/>
              <a:cxnLst/>
              <a:rect l="l" t="t" r="r" b="b"/>
              <a:pathLst>
                <a:path w="3065145" h="2286000">
                  <a:moveTo>
                    <a:pt x="1089618" y="2211394"/>
                  </a:moveTo>
                  <a:lnTo>
                    <a:pt x="1377331" y="2211394"/>
                  </a:lnTo>
                  <a:lnTo>
                    <a:pt x="1377331" y="2285905"/>
                  </a:lnTo>
                  <a:lnTo>
                    <a:pt x="1089618" y="2285905"/>
                  </a:lnTo>
                  <a:lnTo>
                    <a:pt x="1089618" y="2211394"/>
                  </a:lnTo>
                  <a:close/>
                </a:path>
                <a:path w="3065145" h="2286000">
                  <a:moveTo>
                    <a:pt x="2331199" y="846324"/>
                  </a:moveTo>
                  <a:lnTo>
                    <a:pt x="2335176" y="801594"/>
                  </a:lnTo>
                  <a:lnTo>
                    <a:pt x="2346727" y="758901"/>
                  </a:lnTo>
                  <a:lnTo>
                    <a:pt x="2365286" y="718714"/>
                  </a:lnTo>
                  <a:lnTo>
                    <a:pt x="2390285" y="681501"/>
                  </a:lnTo>
                  <a:lnTo>
                    <a:pt x="2421157" y="647731"/>
                  </a:lnTo>
                  <a:lnTo>
                    <a:pt x="2457335" y="617872"/>
                  </a:lnTo>
                  <a:lnTo>
                    <a:pt x="2498250" y="592391"/>
                  </a:lnTo>
                  <a:lnTo>
                    <a:pt x="2543337" y="571758"/>
                  </a:lnTo>
                  <a:lnTo>
                    <a:pt x="2592027" y="556441"/>
                  </a:lnTo>
                  <a:lnTo>
                    <a:pt x="2643754" y="546907"/>
                  </a:lnTo>
                  <a:lnTo>
                    <a:pt x="2697949" y="543624"/>
                  </a:lnTo>
                  <a:lnTo>
                    <a:pt x="2752145" y="546907"/>
                  </a:lnTo>
                  <a:lnTo>
                    <a:pt x="2803872" y="556441"/>
                  </a:lnTo>
                  <a:lnTo>
                    <a:pt x="2852562" y="571758"/>
                  </a:lnTo>
                  <a:lnTo>
                    <a:pt x="2897649" y="592391"/>
                  </a:lnTo>
                  <a:lnTo>
                    <a:pt x="2938564" y="617872"/>
                  </a:lnTo>
                  <a:lnTo>
                    <a:pt x="2974742" y="647731"/>
                  </a:lnTo>
                  <a:lnTo>
                    <a:pt x="3005614" y="681501"/>
                  </a:lnTo>
                  <a:lnTo>
                    <a:pt x="3030613" y="718714"/>
                  </a:lnTo>
                  <a:lnTo>
                    <a:pt x="3049172" y="758901"/>
                  </a:lnTo>
                  <a:lnTo>
                    <a:pt x="3060723" y="801594"/>
                  </a:lnTo>
                  <a:lnTo>
                    <a:pt x="3064699" y="846324"/>
                  </a:lnTo>
                  <a:lnTo>
                    <a:pt x="3060723" y="891055"/>
                  </a:lnTo>
                  <a:lnTo>
                    <a:pt x="3049172" y="933748"/>
                  </a:lnTo>
                  <a:lnTo>
                    <a:pt x="3030613" y="973935"/>
                  </a:lnTo>
                  <a:lnTo>
                    <a:pt x="3005614" y="1011148"/>
                  </a:lnTo>
                  <a:lnTo>
                    <a:pt x="2974742" y="1044918"/>
                  </a:lnTo>
                  <a:lnTo>
                    <a:pt x="2938564" y="1074777"/>
                  </a:lnTo>
                  <a:lnTo>
                    <a:pt x="2897649" y="1100258"/>
                  </a:lnTo>
                  <a:lnTo>
                    <a:pt x="2852562" y="1120891"/>
                  </a:lnTo>
                  <a:lnTo>
                    <a:pt x="2803872" y="1136208"/>
                  </a:lnTo>
                  <a:lnTo>
                    <a:pt x="2752145" y="1145742"/>
                  </a:lnTo>
                  <a:lnTo>
                    <a:pt x="2697949" y="1149024"/>
                  </a:lnTo>
                  <a:lnTo>
                    <a:pt x="2643754" y="1145742"/>
                  </a:lnTo>
                  <a:lnTo>
                    <a:pt x="2592027" y="1136208"/>
                  </a:lnTo>
                  <a:lnTo>
                    <a:pt x="2543337" y="1120891"/>
                  </a:lnTo>
                  <a:lnTo>
                    <a:pt x="2498250" y="1100258"/>
                  </a:lnTo>
                  <a:lnTo>
                    <a:pt x="2457335" y="1074777"/>
                  </a:lnTo>
                  <a:lnTo>
                    <a:pt x="2421157" y="1044918"/>
                  </a:lnTo>
                  <a:lnTo>
                    <a:pt x="2390285" y="1011148"/>
                  </a:lnTo>
                  <a:lnTo>
                    <a:pt x="2365286" y="973935"/>
                  </a:lnTo>
                  <a:lnTo>
                    <a:pt x="2346727" y="933748"/>
                  </a:lnTo>
                  <a:lnTo>
                    <a:pt x="2335176" y="891055"/>
                  </a:lnTo>
                  <a:lnTo>
                    <a:pt x="2331199" y="846324"/>
                  </a:lnTo>
                  <a:close/>
                </a:path>
                <a:path w="3065145" h="2286000">
                  <a:moveTo>
                    <a:pt x="1645974" y="1350799"/>
                  </a:moveTo>
                  <a:lnTo>
                    <a:pt x="1649951" y="1306069"/>
                  </a:lnTo>
                  <a:lnTo>
                    <a:pt x="1661502" y="1263376"/>
                  </a:lnTo>
                  <a:lnTo>
                    <a:pt x="1680061" y="1223189"/>
                  </a:lnTo>
                  <a:lnTo>
                    <a:pt x="1705060" y="1185976"/>
                  </a:lnTo>
                  <a:lnTo>
                    <a:pt x="1735932" y="1152206"/>
                  </a:lnTo>
                  <a:lnTo>
                    <a:pt x="1772110" y="1122347"/>
                  </a:lnTo>
                  <a:lnTo>
                    <a:pt x="1813025" y="1096866"/>
                  </a:lnTo>
                  <a:lnTo>
                    <a:pt x="1858112" y="1076233"/>
                  </a:lnTo>
                  <a:lnTo>
                    <a:pt x="1906802" y="1060916"/>
                  </a:lnTo>
                  <a:lnTo>
                    <a:pt x="1958529" y="1051382"/>
                  </a:lnTo>
                  <a:lnTo>
                    <a:pt x="2012724" y="1048099"/>
                  </a:lnTo>
                  <a:lnTo>
                    <a:pt x="2066920" y="1051382"/>
                  </a:lnTo>
                  <a:lnTo>
                    <a:pt x="2118647" y="1060916"/>
                  </a:lnTo>
                  <a:lnTo>
                    <a:pt x="2167337" y="1076233"/>
                  </a:lnTo>
                  <a:lnTo>
                    <a:pt x="2212424" y="1096866"/>
                  </a:lnTo>
                  <a:lnTo>
                    <a:pt x="2253339" y="1122347"/>
                  </a:lnTo>
                  <a:lnTo>
                    <a:pt x="2289517" y="1152206"/>
                  </a:lnTo>
                  <a:lnTo>
                    <a:pt x="2320389" y="1185976"/>
                  </a:lnTo>
                  <a:lnTo>
                    <a:pt x="2345388" y="1223189"/>
                  </a:lnTo>
                  <a:lnTo>
                    <a:pt x="2363947" y="1263376"/>
                  </a:lnTo>
                  <a:lnTo>
                    <a:pt x="2375498" y="1306069"/>
                  </a:lnTo>
                  <a:lnTo>
                    <a:pt x="2379474" y="1350799"/>
                  </a:lnTo>
                  <a:lnTo>
                    <a:pt x="2375498" y="1395530"/>
                  </a:lnTo>
                  <a:lnTo>
                    <a:pt x="2363947" y="1438223"/>
                  </a:lnTo>
                  <a:lnTo>
                    <a:pt x="2345388" y="1478410"/>
                  </a:lnTo>
                  <a:lnTo>
                    <a:pt x="2320389" y="1515623"/>
                  </a:lnTo>
                  <a:lnTo>
                    <a:pt x="2289517" y="1549393"/>
                  </a:lnTo>
                  <a:lnTo>
                    <a:pt x="2253339" y="1579252"/>
                  </a:lnTo>
                  <a:lnTo>
                    <a:pt x="2212424" y="1604733"/>
                  </a:lnTo>
                  <a:lnTo>
                    <a:pt x="2167337" y="1625366"/>
                  </a:lnTo>
                  <a:lnTo>
                    <a:pt x="2118647" y="1640683"/>
                  </a:lnTo>
                  <a:lnTo>
                    <a:pt x="2066920" y="1650217"/>
                  </a:lnTo>
                  <a:lnTo>
                    <a:pt x="2012724" y="1653499"/>
                  </a:lnTo>
                  <a:lnTo>
                    <a:pt x="1958529" y="1650217"/>
                  </a:lnTo>
                  <a:lnTo>
                    <a:pt x="1906802" y="1640683"/>
                  </a:lnTo>
                  <a:lnTo>
                    <a:pt x="1858112" y="1625366"/>
                  </a:lnTo>
                  <a:lnTo>
                    <a:pt x="1813025" y="1604733"/>
                  </a:lnTo>
                  <a:lnTo>
                    <a:pt x="1772110" y="1579252"/>
                  </a:lnTo>
                  <a:lnTo>
                    <a:pt x="1735932" y="1549393"/>
                  </a:lnTo>
                  <a:lnTo>
                    <a:pt x="1705060" y="1515623"/>
                  </a:lnTo>
                  <a:lnTo>
                    <a:pt x="1680061" y="1478410"/>
                  </a:lnTo>
                  <a:lnTo>
                    <a:pt x="1661502" y="1438223"/>
                  </a:lnTo>
                  <a:lnTo>
                    <a:pt x="1649951" y="1395530"/>
                  </a:lnTo>
                  <a:lnTo>
                    <a:pt x="1645974" y="1350799"/>
                  </a:lnTo>
                  <a:close/>
                </a:path>
                <a:path w="3065145" h="2286000">
                  <a:moveTo>
                    <a:pt x="993174" y="1716499"/>
                  </a:moveTo>
                  <a:lnTo>
                    <a:pt x="997151" y="1671769"/>
                  </a:lnTo>
                  <a:lnTo>
                    <a:pt x="1008702" y="1629076"/>
                  </a:lnTo>
                  <a:lnTo>
                    <a:pt x="1027261" y="1588889"/>
                  </a:lnTo>
                  <a:lnTo>
                    <a:pt x="1052260" y="1551676"/>
                  </a:lnTo>
                  <a:lnTo>
                    <a:pt x="1083132" y="1517906"/>
                  </a:lnTo>
                  <a:lnTo>
                    <a:pt x="1119310" y="1488047"/>
                  </a:lnTo>
                  <a:lnTo>
                    <a:pt x="1160225" y="1462566"/>
                  </a:lnTo>
                  <a:lnTo>
                    <a:pt x="1205312" y="1441933"/>
                  </a:lnTo>
                  <a:lnTo>
                    <a:pt x="1254002" y="1426616"/>
                  </a:lnTo>
                  <a:lnTo>
                    <a:pt x="1305729" y="1417082"/>
                  </a:lnTo>
                  <a:lnTo>
                    <a:pt x="1359924" y="1413799"/>
                  </a:lnTo>
                  <a:lnTo>
                    <a:pt x="1414120" y="1417082"/>
                  </a:lnTo>
                  <a:lnTo>
                    <a:pt x="1465847" y="1426616"/>
                  </a:lnTo>
                  <a:lnTo>
                    <a:pt x="1514537" y="1441933"/>
                  </a:lnTo>
                  <a:lnTo>
                    <a:pt x="1559624" y="1462566"/>
                  </a:lnTo>
                  <a:lnTo>
                    <a:pt x="1600539" y="1488047"/>
                  </a:lnTo>
                  <a:lnTo>
                    <a:pt x="1636717" y="1517906"/>
                  </a:lnTo>
                  <a:lnTo>
                    <a:pt x="1667589" y="1551676"/>
                  </a:lnTo>
                  <a:lnTo>
                    <a:pt x="1692588" y="1588889"/>
                  </a:lnTo>
                  <a:lnTo>
                    <a:pt x="1711147" y="1629076"/>
                  </a:lnTo>
                  <a:lnTo>
                    <a:pt x="1722698" y="1671769"/>
                  </a:lnTo>
                  <a:lnTo>
                    <a:pt x="1726674" y="1716499"/>
                  </a:lnTo>
                  <a:lnTo>
                    <a:pt x="1722698" y="1761230"/>
                  </a:lnTo>
                  <a:lnTo>
                    <a:pt x="1711147" y="1803923"/>
                  </a:lnTo>
                  <a:lnTo>
                    <a:pt x="1692588" y="1844110"/>
                  </a:lnTo>
                  <a:lnTo>
                    <a:pt x="1667589" y="1881323"/>
                  </a:lnTo>
                  <a:lnTo>
                    <a:pt x="1636717" y="1915093"/>
                  </a:lnTo>
                  <a:lnTo>
                    <a:pt x="1600539" y="1944952"/>
                  </a:lnTo>
                  <a:lnTo>
                    <a:pt x="1559624" y="1970433"/>
                  </a:lnTo>
                  <a:lnTo>
                    <a:pt x="1514537" y="1991066"/>
                  </a:lnTo>
                  <a:lnTo>
                    <a:pt x="1465847" y="2006383"/>
                  </a:lnTo>
                  <a:lnTo>
                    <a:pt x="1414120" y="2015917"/>
                  </a:lnTo>
                  <a:lnTo>
                    <a:pt x="1359924" y="2019199"/>
                  </a:lnTo>
                  <a:lnTo>
                    <a:pt x="1305729" y="2015917"/>
                  </a:lnTo>
                  <a:lnTo>
                    <a:pt x="1254002" y="2006383"/>
                  </a:lnTo>
                  <a:lnTo>
                    <a:pt x="1205312" y="1991066"/>
                  </a:lnTo>
                  <a:lnTo>
                    <a:pt x="1160225" y="1970433"/>
                  </a:lnTo>
                  <a:lnTo>
                    <a:pt x="1119310" y="1944952"/>
                  </a:lnTo>
                  <a:lnTo>
                    <a:pt x="1083132" y="1915093"/>
                  </a:lnTo>
                  <a:lnTo>
                    <a:pt x="1052260" y="1881323"/>
                  </a:lnTo>
                  <a:lnTo>
                    <a:pt x="1027261" y="1844110"/>
                  </a:lnTo>
                  <a:lnTo>
                    <a:pt x="1008702" y="1803923"/>
                  </a:lnTo>
                  <a:lnTo>
                    <a:pt x="997151" y="1761230"/>
                  </a:lnTo>
                  <a:lnTo>
                    <a:pt x="993174" y="1716499"/>
                  </a:lnTo>
                  <a:close/>
                </a:path>
                <a:path w="3065145" h="2286000">
                  <a:moveTo>
                    <a:pt x="866724" y="302699"/>
                  </a:moveTo>
                  <a:lnTo>
                    <a:pt x="870701" y="257969"/>
                  </a:lnTo>
                  <a:lnTo>
                    <a:pt x="882252" y="215276"/>
                  </a:lnTo>
                  <a:lnTo>
                    <a:pt x="900811" y="175089"/>
                  </a:lnTo>
                  <a:lnTo>
                    <a:pt x="925810" y="137876"/>
                  </a:lnTo>
                  <a:lnTo>
                    <a:pt x="956682" y="104106"/>
                  </a:lnTo>
                  <a:lnTo>
                    <a:pt x="992860" y="74247"/>
                  </a:lnTo>
                  <a:lnTo>
                    <a:pt x="1033775" y="48766"/>
                  </a:lnTo>
                  <a:lnTo>
                    <a:pt x="1078862" y="28133"/>
                  </a:lnTo>
                  <a:lnTo>
                    <a:pt x="1127552" y="12816"/>
                  </a:lnTo>
                  <a:lnTo>
                    <a:pt x="1179279" y="3282"/>
                  </a:lnTo>
                  <a:lnTo>
                    <a:pt x="1233474" y="0"/>
                  </a:lnTo>
                  <a:lnTo>
                    <a:pt x="1287670" y="3282"/>
                  </a:lnTo>
                  <a:lnTo>
                    <a:pt x="1339397" y="12816"/>
                  </a:lnTo>
                  <a:lnTo>
                    <a:pt x="1388087" y="28133"/>
                  </a:lnTo>
                  <a:lnTo>
                    <a:pt x="1433174" y="48766"/>
                  </a:lnTo>
                  <a:lnTo>
                    <a:pt x="1474089" y="74247"/>
                  </a:lnTo>
                  <a:lnTo>
                    <a:pt x="1510267" y="104106"/>
                  </a:lnTo>
                  <a:lnTo>
                    <a:pt x="1541139" y="137876"/>
                  </a:lnTo>
                  <a:lnTo>
                    <a:pt x="1566138" y="175089"/>
                  </a:lnTo>
                  <a:lnTo>
                    <a:pt x="1584697" y="215276"/>
                  </a:lnTo>
                  <a:lnTo>
                    <a:pt x="1596248" y="257969"/>
                  </a:lnTo>
                  <a:lnTo>
                    <a:pt x="1600224" y="302699"/>
                  </a:lnTo>
                  <a:lnTo>
                    <a:pt x="1596248" y="347430"/>
                  </a:lnTo>
                  <a:lnTo>
                    <a:pt x="1584697" y="390123"/>
                  </a:lnTo>
                  <a:lnTo>
                    <a:pt x="1566138" y="430310"/>
                  </a:lnTo>
                  <a:lnTo>
                    <a:pt x="1541139" y="467523"/>
                  </a:lnTo>
                  <a:lnTo>
                    <a:pt x="1510267" y="501293"/>
                  </a:lnTo>
                  <a:lnTo>
                    <a:pt x="1474089" y="531152"/>
                  </a:lnTo>
                  <a:lnTo>
                    <a:pt x="1433174" y="556633"/>
                  </a:lnTo>
                  <a:lnTo>
                    <a:pt x="1388087" y="577266"/>
                  </a:lnTo>
                  <a:lnTo>
                    <a:pt x="1339397" y="592583"/>
                  </a:lnTo>
                  <a:lnTo>
                    <a:pt x="1287670" y="602117"/>
                  </a:lnTo>
                  <a:lnTo>
                    <a:pt x="1233474" y="605399"/>
                  </a:lnTo>
                  <a:lnTo>
                    <a:pt x="1179279" y="602117"/>
                  </a:lnTo>
                  <a:lnTo>
                    <a:pt x="1127552" y="592583"/>
                  </a:lnTo>
                  <a:lnTo>
                    <a:pt x="1078862" y="577266"/>
                  </a:lnTo>
                  <a:lnTo>
                    <a:pt x="1033775" y="556633"/>
                  </a:lnTo>
                  <a:lnTo>
                    <a:pt x="992860" y="531152"/>
                  </a:lnTo>
                  <a:lnTo>
                    <a:pt x="956682" y="501293"/>
                  </a:lnTo>
                  <a:lnTo>
                    <a:pt x="925810" y="467523"/>
                  </a:lnTo>
                  <a:lnTo>
                    <a:pt x="900811" y="430310"/>
                  </a:lnTo>
                  <a:lnTo>
                    <a:pt x="882252" y="390123"/>
                  </a:lnTo>
                  <a:lnTo>
                    <a:pt x="870701" y="347430"/>
                  </a:lnTo>
                  <a:lnTo>
                    <a:pt x="866724" y="302699"/>
                  </a:lnTo>
                  <a:close/>
                </a:path>
                <a:path w="3065145" h="2286000">
                  <a:moveTo>
                    <a:pt x="0" y="846324"/>
                  </a:moveTo>
                  <a:lnTo>
                    <a:pt x="3976" y="801594"/>
                  </a:lnTo>
                  <a:lnTo>
                    <a:pt x="15527" y="758901"/>
                  </a:lnTo>
                  <a:lnTo>
                    <a:pt x="34086" y="718714"/>
                  </a:lnTo>
                  <a:lnTo>
                    <a:pt x="59085" y="681501"/>
                  </a:lnTo>
                  <a:lnTo>
                    <a:pt x="89957" y="647731"/>
                  </a:lnTo>
                  <a:lnTo>
                    <a:pt x="126135" y="617872"/>
                  </a:lnTo>
                  <a:lnTo>
                    <a:pt x="167050" y="592391"/>
                  </a:lnTo>
                  <a:lnTo>
                    <a:pt x="212137" y="571758"/>
                  </a:lnTo>
                  <a:lnTo>
                    <a:pt x="260827" y="556441"/>
                  </a:lnTo>
                  <a:lnTo>
                    <a:pt x="312554" y="546907"/>
                  </a:lnTo>
                  <a:lnTo>
                    <a:pt x="366749" y="543624"/>
                  </a:lnTo>
                  <a:lnTo>
                    <a:pt x="420945" y="546907"/>
                  </a:lnTo>
                  <a:lnTo>
                    <a:pt x="472672" y="556441"/>
                  </a:lnTo>
                  <a:lnTo>
                    <a:pt x="521362" y="571758"/>
                  </a:lnTo>
                  <a:lnTo>
                    <a:pt x="566449" y="592391"/>
                  </a:lnTo>
                  <a:lnTo>
                    <a:pt x="607364" y="617872"/>
                  </a:lnTo>
                  <a:lnTo>
                    <a:pt x="643542" y="647731"/>
                  </a:lnTo>
                  <a:lnTo>
                    <a:pt x="674414" y="681501"/>
                  </a:lnTo>
                  <a:lnTo>
                    <a:pt x="699413" y="718714"/>
                  </a:lnTo>
                  <a:lnTo>
                    <a:pt x="717972" y="758901"/>
                  </a:lnTo>
                  <a:lnTo>
                    <a:pt x="729523" y="801594"/>
                  </a:lnTo>
                  <a:lnTo>
                    <a:pt x="733499" y="846324"/>
                  </a:lnTo>
                  <a:lnTo>
                    <a:pt x="729523" y="891055"/>
                  </a:lnTo>
                  <a:lnTo>
                    <a:pt x="717972" y="933748"/>
                  </a:lnTo>
                  <a:lnTo>
                    <a:pt x="699413" y="973935"/>
                  </a:lnTo>
                  <a:lnTo>
                    <a:pt x="674414" y="1011148"/>
                  </a:lnTo>
                  <a:lnTo>
                    <a:pt x="643542" y="1044918"/>
                  </a:lnTo>
                  <a:lnTo>
                    <a:pt x="607364" y="1074777"/>
                  </a:lnTo>
                  <a:lnTo>
                    <a:pt x="566449" y="1100258"/>
                  </a:lnTo>
                  <a:lnTo>
                    <a:pt x="521362" y="1120891"/>
                  </a:lnTo>
                  <a:lnTo>
                    <a:pt x="472672" y="1136208"/>
                  </a:lnTo>
                  <a:lnTo>
                    <a:pt x="420945" y="1145742"/>
                  </a:lnTo>
                  <a:lnTo>
                    <a:pt x="366749" y="1149024"/>
                  </a:lnTo>
                  <a:lnTo>
                    <a:pt x="312554" y="1145742"/>
                  </a:lnTo>
                  <a:lnTo>
                    <a:pt x="260827" y="1136208"/>
                  </a:lnTo>
                  <a:lnTo>
                    <a:pt x="212137" y="1120891"/>
                  </a:lnTo>
                  <a:lnTo>
                    <a:pt x="167050" y="1100258"/>
                  </a:lnTo>
                  <a:lnTo>
                    <a:pt x="126135" y="1074777"/>
                  </a:lnTo>
                  <a:lnTo>
                    <a:pt x="89957" y="1044918"/>
                  </a:lnTo>
                  <a:lnTo>
                    <a:pt x="59085" y="1011148"/>
                  </a:lnTo>
                  <a:lnTo>
                    <a:pt x="34086" y="973935"/>
                  </a:lnTo>
                  <a:lnTo>
                    <a:pt x="15527" y="933748"/>
                  </a:lnTo>
                  <a:lnTo>
                    <a:pt x="3976" y="891055"/>
                  </a:lnTo>
                  <a:lnTo>
                    <a:pt x="0" y="8463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100243" y="35239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100243" y="35239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187279" y="177420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187281" y="1773595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33644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472875" y="2536630"/>
              <a:ext cx="2764155" cy="1637664"/>
            </a:xfrm>
            <a:custGeom>
              <a:avLst/>
              <a:gdLst/>
              <a:ahLst/>
              <a:cxnLst/>
              <a:rect l="l" t="t" r="r" b="b"/>
              <a:pathLst>
                <a:path w="2764154" h="1637664">
                  <a:moveTo>
                    <a:pt x="1863568" y="1400513"/>
                  </a:moveTo>
                  <a:lnTo>
                    <a:pt x="2151281" y="1400513"/>
                  </a:lnTo>
                  <a:lnTo>
                    <a:pt x="2151281" y="1475025"/>
                  </a:lnTo>
                  <a:lnTo>
                    <a:pt x="1863568" y="1475025"/>
                  </a:lnTo>
                  <a:lnTo>
                    <a:pt x="1863568" y="1400513"/>
                  </a:lnTo>
                  <a:close/>
                </a:path>
                <a:path w="2764154" h="1637664">
                  <a:moveTo>
                    <a:pt x="2030099" y="1334769"/>
                  </a:moveTo>
                  <a:lnTo>
                    <a:pt x="2034076" y="1290038"/>
                  </a:lnTo>
                  <a:lnTo>
                    <a:pt x="2045627" y="1247345"/>
                  </a:lnTo>
                  <a:lnTo>
                    <a:pt x="2064186" y="1207158"/>
                  </a:lnTo>
                  <a:lnTo>
                    <a:pt x="2089185" y="1169946"/>
                  </a:lnTo>
                  <a:lnTo>
                    <a:pt x="2120057" y="1136176"/>
                  </a:lnTo>
                  <a:lnTo>
                    <a:pt x="2156235" y="1106316"/>
                  </a:lnTo>
                  <a:lnTo>
                    <a:pt x="2197150" y="1080836"/>
                  </a:lnTo>
                  <a:lnTo>
                    <a:pt x="2242237" y="1060203"/>
                  </a:lnTo>
                  <a:lnTo>
                    <a:pt x="2290927" y="1044885"/>
                  </a:lnTo>
                  <a:lnTo>
                    <a:pt x="2342654" y="1035351"/>
                  </a:lnTo>
                  <a:lnTo>
                    <a:pt x="2396849" y="1032069"/>
                  </a:lnTo>
                  <a:lnTo>
                    <a:pt x="2451045" y="1035351"/>
                  </a:lnTo>
                  <a:lnTo>
                    <a:pt x="2502772" y="1044885"/>
                  </a:lnTo>
                  <a:lnTo>
                    <a:pt x="2551462" y="1060203"/>
                  </a:lnTo>
                  <a:lnTo>
                    <a:pt x="2596549" y="1080836"/>
                  </a:lnTo>
                  <a:lnTo>
                    <a:pt x="2637464" y="1106316"/>
                  </a:lnTo>
                  <a:lnTo>
                    <a:pt x="2673642" y="1136176"/>
                  </a:lnTo>
                  <a:lnTo>
                    <a:pt x="2704514" y="1169946"/>
                  </a:lnTo>
                  <a:lnTo>
                    <a:pt x="2729513" y="1207158"/>
                  </a:lnTo>
                  <a:lnTo>
                    <a:pt x="2748072" y="1247345"/>
                  </a:lnTo>
                  <a:lnTo>
                    <a:pt x="2759623" y="1290038"/>
                  </a:lnTo>
                  <a:lnTo>
                    <a:pt x="2763599" y="1334769"/>
                  </a:lnTo>
                  <a:lnTo>
                    <a:pt x="2759623" y="1379500"/>
                  </a:lnTo>
                  <a:lnTo>
                    <a:pt x="2748072" y="1422193"/>
                  </a:lnTo>
                  <a:lnTo>
                    <a:pt x="2729513" y="1462380"/>
                  </a:lnTo>
                  <a:lnTo>
                    <a:pt x="2704514" y="1499592"/>
                  </a:lnTo>
                  <a:lnTo>
                    <a:pt x="2673642" y="1533362"/>
                  </a:lnTo>
                  <a:lnTo>
                    <a:pt x="2637464" y="1563222"/>
                  </a:lnTo>
                  <a:lnTo>
                    <a:pt x="2596549" y="1588702"/>
                  </a:lnTo>
                  <a:lnTo>
                    <a:pt x="2551462" y="1609335"/>
                  </a:lnTo>
                  <a:lnTo>
                    <a:pt x="2502772" y="1624653"/>
                  </a:lnTo>
                  <a:lnTo>
                    <a:pt x="2451045" y="1634187"/>
                  </a:lnTo>
                  <a:lnTo>
                    <a:pt x="2396849" y="1637469"/>
                  </a:lnTo>
                  <a:lnTo>
                    <a:pt x="2342654" y="1634187"/>
                  </a:lnTo>
                  <a:lnTo>
                    <a:pt x="2290927" y="1624653"/>
                  </a:lnTo>
                  <a:lnTo>
                    <a:pt x="2242237" y="1609335"/>
                  </a:lnTo>
                  <a:lnTo>
                    <a:pt x="2197150" y="1588702"/>
                  </a:lnTo>
                  <a:lnTo>
                    <a:pt x="2156235" y="1563222"/>
                  </a:lnTo>
                  <a:lnTo>
                    <a:pt x="2120057" y="1533362"/>
                  </a:lnTo>
                  <a:lnTo>
                    <a:pt x="2089185" y="1499592"/>
                  </a:lnTo>
                  <a:lnTo>
                    <a:pt x="2064186" y="1462380"/>
                  </a:lnTo>
                  <a:lnTo>
                    <a:pt x="2045627" y="1422193"/>
                  </a:lnTo>
                  <a:lnTo>
                    <a:pt x="2034076" y="1379500"/>
                  </a:lnTo>
                  <a:lnTo>
                    <a:pt x="2030099" y="1334769"/>
                  </a:lnTo>
                  <a:close/>
                </a:path>
                <a:path w="2764154" h="1637664">
                  <a:moveTo>
                    <a:pt x="0" y="1006894"/>
                  </a:moveTo>
                  <a:lnTo>
                    <a:pt x="116309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625669" y="2508338"/>
              <a:ext cx="43180" cy="40640"/>
            </a:xfrm>
            <a:custGeom>
              <a:avLst/>
              <a:gdLst/>
              <a:ahLst/>
              <a:cxnLst/>
              <a:rect l="l" t="t" r="r" b="b"/>
              <a:pathLst>
                <a:path w="43180" h="40639">
                  <a:moveTo>
                    <a:pt x="20594" y="40186"/>
                  </a:moveTo>
                  <a:lnTo>
                    <a:pt x="0" y="16396"/>
                  </a:lnTo>
                  <a:lnTo>
                    <a:pt x="42977" y="0"/>
                  </a:lnTo>
                  <a:lnTo>
                    <a:pt x="20594" y="40186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625669" y="2508338"/>
              <a:ext cx="43180" cy="40640"/>
            </a:xfrm>
            <a:custGeom>
              <a:avLst/>
              <a:gdLst/>
              <a:ahLst/>
              <a:cxnLst/>
              <a:rect l="l" t="t" r="r" b="b"/>
              <a:pathLst>
                <a:path w="43180" h="40639">
                  <a:moveTo>
                    <a:pt x="20594" y="40186"/>
                  </a:moveTo>
                  <a:lnTo>
                    <a:pt x="42977" y="0"/>
                  </a:lnTo>
                  <a:lnTo>
                    <a:pt x="0" y="16396"/>
                  </a:lnTo>
                  <a:lnTo>
                    <a:pt x="20594" y="4018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472875" y="3374031"/>
              <a:ext cx="2143125" cy="169545"/>
            </a:xfrm>
            <a:custGeom>
              <a:avLst/>
              <a:gdLst/>
              <a:ahLst/>
              <a:cxnLst/>
              <a:rect l="l" t="t" r="r" b="b"/>
              <a:pathLst>
                <a:path w="2143125" h="169545">
                  <a:moveTo>
                    <a:pt x="0" y="169493"/>
                  </a:moveTo>
                  <a:lnTo>
                    <a:pt x="2142627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614262" y="3358348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2481" y="31367"/>
                  </a:moveTo>
                  <a:lnTo>
                    <a:pt x="0" y="0"/>
                  </a:lnTo>
                  <a:lnTo>
                    <a:pt x="44331" y="12274"/>
                  </a:lnTo>
                  <a:lnTo>
                    <a:pt x="2481" y="3136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614262" y="3358348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2481" y="31367"/>
                  </a:moveTo>
                  <a:lnTo>
                    <a:pt x="44331" y="12274"/>
                  </a:lnTo>
                  <a:lnTo>
                    <a:pt x="0" y="0"/>
                  </a:lnTo>
                  <a:lnTo>
                    <a:pt x="2481" y="31367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472875" y="3543524"/>
              <a:ext cx="1974214" cy="319405"/>
            </a:xfrm>
            <a:custGeom>
              <a:avLst/>
              <a:gdLst/>
              <a:ahLst/>
              <a:cxnLst/>
              <a:rect l="l" t="t" r="r" b="b"/>
              <a:pathLst>
                <a:path w="1974214" h="319404">
                  <a:moveTo>
                    <a:pt x="0" y="0"/>
                  </a:moveTo>
                  <a:lnTo>
                    <a:pt x="1973681" y="318786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444047" y="3846780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0" y="31062"/>
                  </a:moveTo>
                  <a:lnTo>
                    <a:pt x="5017" y="0"/>
                  </a:lnTo>
                  <a:lnTo>
                    <a:pt x="45180" y="22423"/>
                  </a:lnTo>
                  <a:lnTo>
                    <a:pt x="0" y="3106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444047" y="3846780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0" y="31062"/>
                  </a:moveTo>
                  <a:lnTo>
                    <a:pt x="45180" y="22423"/>
                  </a:lnTo>
                  <a:lnTo>
                    <a:pt x="5017" y="0"/>
                  </a:lnTo>
                  <a:lnTo>
                    <a:pt x="0" y="3106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472875" y="2804026"/>
              <a:ext cx="2904490" cy="739775"/>
            </a:xfrm>
            <a:custGeom>
              <a:avLst/>
              <a:gdLst/>
              <a:ahLst/>
              <a:cxnLst/>
              <a:rect l="l" t="t" r="r" b="b"/>
              <a:pathLst>
                <a:path w="2904490" h="739775">
                  <a:moveTo>
                    <a:pt x="0" y="739498"/>
                  </a:moveTo>
                  <a:lnTo>
                    <a:pt x="2904416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373409" y="2788779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7763" y="30492"/>
                  </a:moveTo>
                  <a:lnTo>
                    <a:pt x="0" y="0"/>
                  </a:lnTo>
                  <a:lnTo>
                    <a:pt x="45770" y="4580"/>
                  </a:lnTo>
                  <a:lnTo>
                    <a:pt x="7763" y="3049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373409" y="2788779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7763" y="30492"/>
                  </a:moveTo>
                  <a:lnTo>
                    <a:pt x="45770" y="4580"/>
                  </a:lnTo>
                  <a:lnTo>
                    <a:pt x="0" y="0"/>
                  </a:lnTo>
                  <a:lnTo>
                    <a:pt x="7763" y="3049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472875" y="2515405"/>
              <a:ext cx="3482975" cy="1028700"/>
            </a:xfrm>
            <a:custGeom>
              <a:avLst/>
              <a:gdLst/>
              <a:ahLst/>
              <a:cxnLst/>
              <a:rect l="l" t="t" r="r" b="b"/>
              <a:pathLst>
                <a:path w="3482975" h="1028700">
                  <a:moveTo>
                    <a:pt x="0" y="1028119"/>
                  </a:moveTo>
                  <a:lnTo>
                    <a:pt x="3482788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951208" y="2500316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908" y="30177"/>
                  </a:moveTo>
                  <a:lnTo>
                    <a:pt x="0" y="0"/>
                  </a:lnTo>
                  <a:lnTo>
                    <a:pt x="45911" y="2850"/>
                  </a:lnTo>
                  <a:lnTo>
                    <a:pt x="8908" y="3017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951208" y="2500316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908" y="30177"/>
                  </a:moveTo>
                  <a:lnTo>
                    <a:pt x="45911" y="2850"/>
                  </a:lnTo>
                  <a:lnTo>
                    <a:pt x="0" y="0"/>
                  </a:lnTo>
                  <a:lnTo>
                    <a:pt x="8908" y="30177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472875" y="2284959"/>
              <a:ext cx="2389505" cy="1258570"/>
            </a:xfrm>
            <a:custGeom>
              <a:avLst/>
              <a:gdLst/>
              <a:ahLst/>
              <a:cxnLst/>
              <a:rect l="l" t="t" r="r" b="b"/>
              <a:pathLst>
                <a:path w="2389504" h="1258570">
                  <a:moveTo>
                    <a:pt x="0" y="1258565"/>
                  </a:moveTo>
                  <a:lnTo>
                    <a:pt x="2389335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854878" y="2264814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14664" y="34064"/>
                  </a:moveTo>
                  <a:lnTo>
                    <a:pt x="0" y="6225"/>
                  </a:lnTo>
                  <a:lnTo>
                    <a:pt x="45576" y="0"/>
                  </a:lnTo>
                  <a:lnTo>
                    <a:pt x="14664" y="3406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854878" y="2264814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14664" y="34064"/>
                  </a:moveTo>
                  <a:lnTo>
                    <a:pt x="45576" y="0"/>
                  </a:lnTo>
                  <a:lnTo>
                    <a:pt x="0" y="6225"/>
                  </a:lnTo>
                  <a:lnTo>
                    <a:pt x="14664" y="3406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5957075" y="1105724"/>
            <a:ext cx="3014980" cy="295465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73660" rIns="0" bIns="0" rtlCol="0" vert="horz">
            <a:spAutoFit/>
          </a:bodyPr>
          <a:lstStyle/>
          <a:p>
            <a:pPr marL="85725" marR="113664">
              <a:lnSpc>
                <a:spcPct val="101600"/>
              </a:lnSpc>
              <a:spcBef>
                <a:spcPts val="580"/>
              </a:spcBef>
            </a:pPr>
            <a:r>
              <a:rPr dirty="0" sz="1600">
                <a:latin typeface="Arial MT"/>
                <a:cs typeface="Arial MT"/>
              </a:rPr>
              <a:t>A maximum margin </a:t>
            </a:r>
            <a:r>
              <a:rPr dirty="0" sz="1600" spc="-5">
                <a:latin typeface="Arial MT"/>
                <a:cs typeface="Arial MT"/>
              </a:rPr>
              <a:t>in linear </a:t>
            </a:r>
            <a:r>
              <a:rPr dirty="0" sz="1600">
                <a:latin typeface="Arial MT"/>
                <a:cs typeface="Arial MT"/>
              </a:rPr>
              <a:t> classifiers </a:t>
            </a:r>
            <a:r>
              <a:rPr dirty="0" sz="1600" spc="-5">
                <a:latin typeface="Arial MT"/>
                <a:cs typeface="Arial MT"/>
              </a:rPr>
              <a:t>is the </a:t>
            </a:r>
            <a:r>
              <a:rPr dirty="0" sz="1600">
                <a:latin typeface="Arial MT"/>
                <a:cs typeface="Arial MT"/>
              </a:rPr>
              <a:t>Max </a:t>
            </a:r>
            <a:r>
              <a:rPr dirty="0" sz="1600" spc="-5">
                <a:latin typeface="Arial MT"/>
                <a:cs typeface="Arial MT"/>
              </a:rPr>
              <a:t>boundary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width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touches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datapoint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 MT"/>
              <a:cs typeface="Arial MT"/>
            </a:endParaRPr>
          </a:p>
          <a:p>
            <a:pPr marL="85725" marR="361950">
              <a:lnSpc>
                <a:spcPct val="101600"/>
              </a:lnSpc>
            </a:pPr>
            <a:r>
              <a:rPr dirty="0" sz="1600" spc="-5" b="1">
                <a:latin typeface="Arial"/>
                <a:cs typeface="Arial"/>
              </a:rPr>
              <a:t>The points on </a:t>
            </a:r>
            <a:r>
              <a:rPr dirty="0" sz="1600" b="1">
                <a:latin typeface="Arial"/>
                <a:cs typeface="Arial"/>
              </a:rPr>
              <a:t>the </a:t>
            </a:r>
            <a:r>
              <a:rPr dirty="0" sz="1600" spc="-5" b="1">
                <a:latin typeface="Arial"/>
                <a:cs typeface="Arial"/>
              </a:rPr>
              <a:t>margins </a:t>
            </a:r>
            <a:r>
              <a:rPr dirty="0" sz="1600" spc="-43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are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called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Support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20" b="1">
                <a:latin typeface="Arial"/>
                <a:cs typeface="Arial"/>
              </a:rPr>
              <a:t>Vectors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 marL="85725" marR="156210">
              <a:lnSpc>
                <a:spcPct val="101600"/>
              </a:lnSpc>
              <a:spcBef>
                <a:spcPts val="5"/>
              </a:spcBef>
            </a:pPr>
            <a:r>
              <a:rPr dirty="0" sz="1600" spc="-5" b="1" i="1">
                <a:latin typeface="Arial"/>
                <a:cs typeface="Arial"/>
              </a:rPr>
              <a:t>VC dimension </a:t>
            </a:r>
            <a:r>
              <a:rPr dirty="0" sz="1600" spc="-5" b="1">
                <a:latin typeface="Arial"/>
                <a:cs typeface="Arial"/>
              </a:rPr>
              <a:t>can show </a:t>
            </a:r>
            <a:r>
              <a:rPr dirty="0" sz="1600" b="1">
                <a:latin typeface="Arial"/>
                <a:cs typeface="Arial"/>
              </a:rPr>
              <a:t>that </a:t>
            </a:r>
            <a:r>
              <a:rPr dirty="0" sz="1600" spc="-434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the </a:t>
            </a:r>
            <a:r>
              <a:rPr dirty="0" sz="1600" spc="-5" b="1">
                <a:latin typeface="Arial"/>
                <a:cs typeface="Arial"/>
              </a:rPr>
              <a:t>maximum margin is </a:t>
            </a:r>
            <a:r>
              <a:rPr dirty="0" sz="1600" b="1">
                <a:latin typeface="Arial"/>
                <a:cs typeface="Arial"/>
              </a:rPr>
              <a:t>a 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good approach </a:t>
            </a:r>
            <a:r>
              <a:rPr dirty="0" sz="1600" b="1">
                <a:latin typeface="Arial"/>
                <a:cs typeface="Arial"/>
              </a:rPr>
              <a:t>to </a:t>
            </a:r>
            <a:r>
              <a:rPr dirty="0" sz="1600" spc="-5" b="1">
                <a:latin typeface="Arial"/>
                <a:cs typeface="Arial"/>
              </a:rPr>
              <a:t>linearly 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separable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problems.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92700" y="3372437"/>
            <a:ext cx="645795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dirty="0" sz="1400" spc="-5">
                <a:latin typeface="Arial MT"/>
                <a:cs typeface="Arial MT"/>
              </a:rPr>
              <a:t>Support  </a:t>
            </a:r>
            <a:r>
              <a:rPr dirty="0" sz="1400" spc="-20">
                <a:latin typeface="Arial MT"/>
                <a:cs typeface="Arial MT"/>
              </a:rPr>
              <a:t>Vectors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34307" y="1268570"/>
            <a:ext cx="3909060" cy="3111500"/>
            <a:chOff x="1834307" y="1268570"/>
            <a:chExt cx="3909060" cy="3111500"/>
          </a:xfrm>
        </p:grpSpPr>
        <p:sp>
          <p:nvSpPr>
            <p:cNvPr id="3" name="object 3"/>
            <p:cNvSpPr/>
            <p:nvPr/>
          </p:nvSpPr>
          <p:spPr>
            <a:xfrm>
              <a:off x="3120799" y="1398749"/>
              <a:ext cx="1484630" cy="2952115"/>
            </a:xfrm>
            <a:custGeom>
              <a:avLst/>
              <a:gdLst/>
              <a:ahLst/>
              <a:cxnLst/>
              <a:rect l="l" t="t" r="r" b="b"/>
              <a:pathLst>
                <a:path w="1484629" h="2952115">
                  <a:moveTo>
                    <a:pt x="390599" y="2952000"/>
                  </a:moveTo>
                  <a:lnTo>
                    <a:pt x="0" y="2799300"/>
                  </a:lnTo>
                  <a:lnTo>
                    <a:pt x="1093799" y="0"/>
                  </a:lnTo>
                  <a:lnTo>
                    <a:pt x="1484399" y="152699"/>
                  </a:lnTo>
                  <a:lnTo>
                    <a:pt x="390599" y="295200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120799" y="1398749"/>
              <a:ext cx="1484630" cy="2952115"/>
            </a:xfrm>
            <a:custGeom>
              <a:avLst/>
              <a:gdLst/>
              <a:ahLst/>
              <a:cxnLst/>
              <a:rect l="l" t="t" r="r" b="b"/>
              <a:pathLst>
                <a:path w="1484629" h="2952115">
                  <a:moveTo>
                    <a:pt x="0" y="2799300"/>
                  </a:moveTo>
                  <a:lnTo>
                    <a:pt x="1093799" y="0"/>
                  </a:lnTo>
                  <a:lnTo>
                    <a:pt x="1484399" y="152699"/>
                  </a:lnTo>
                  <a:lnTo>
                    <a:pt x="390599" y="2952000"/>
                  </a:lnTo>
                  <a:lnTo>
                    <a:pt x="0" y="27993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316099" y="1475099"/>
              <a:ext cx="1094105" cy="2799715"/>
            </a:xfrm>
            <a:custGeom>
              <a:avLst/>
              <a:gdLst/>
              <a:ahLst/>
              <a:cxnLst/>
              <a:rect l="l" t="t" r="r" b="b"/>
              <a:pathLst>
                <a:path w="1094104" h="2799715">
                  <a:moveTo>
                    <a:pt x="1093799" y="0"/>
                  </a:moveTo>
                  <a:lnTo>
                    <a:pt x="0" y="279930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48924" y="1607799"/>
              <a:ext cx="6350" cy="2746375"/>
            </a:xfrm>
            <a:custGeom>
              <a:avLst/>
              <a:gdLst/>
              <a:ahLst/>
              <a:cxnLst/>
              <a:rect l="l" t="t" r="r" b="b"/>
              <a:pathLst>
                <a:path w="6350" h="2746375">
                  <a:moveTo>
                    <a:pt x="5877" y="0"/>
                  </a:moveTo>
                  <a:lnTo>
                    <a:pt x="0" y="274575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39069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0" y="43191"/>
                  </a:lnTo>
                  <a:lnTo>
                    <a:pt x="15825" y="0"/>
                  </a:lnTo>
                  <a:lnTo>
                    <a:pt x="31465" y="4325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39069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15825" y="0"/>
                  </a:lnTo>
                  <a:lnTo>
                    <a:pt x="0" y="43191"/>
                  </a:lnTo>
                  <a:lnTo>
                    <a:pt x="31465" y="4325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54924" y="4354599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3840149" y="472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38" y="0"/>
                  </a:lnTo>
                  <a:lnTo>
                    <a:pt x="43244" y="15785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44" y="15785"/>
                  </a:lnTo>
                  <a:lnTo>
                    <a:pt x="38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870504" y="234189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870506" y="234138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737229" y="17983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737231" y="1797745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548018" y="29665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548018" y="29665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14078" y="160783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33" y="31623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814081" y="16076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155685" y="19380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74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45" y="31496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155693" y="193745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694341" y="127382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59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694343" y="12733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233242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233242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768768" y="38644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768768" y="38644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187279" y="177420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187281" y="1773595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33644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33644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610524" y="1790424"/>
              <a:ext cx="310515" cy="282575"/>
            </a:xfrm>
            <a:custGeom>
              <a:avLst/>
              <a:gdLst/>
              <a:ahLst/>
              <a:cxnLst/>
              <a:rect l="l" t="t" r="r" b="b"/>
              <a:pathLst>
                <a:path w="310514" h="282575">
                  <a:moveTo>
                    <a:pt x="155249" y="282299"/>
                  </a:moveTo>
                  <a:lnTo>
                    <a:pt x="106178" y="275104"/>
                  </a:lnTo>
                  <a:lnTo>
                    <a:pt x="63561" y="255066"/>
                  </a:lnTo>
                  <a:lnTo>
                    <a:pt x="29954" y="224511"/>
                  </a:lnTo>
                  <a:lnTo>
                    <a:pt x="7914" y="185764"/>
                  </a:lnTo>
                  <a:lnTo>
                    <a:pt x="0" y="141149"/>
                  </a:lnTo>
                  <a:lnTo>
                    <a:pt x="7914" y="96535"/>
                  </a:lnTo>
                  <a:lnTo>
                    <a:pt x="29954" y="57788"/>
                  </a:lnTo>
                  <a:lnTo>
                    <a:pt x="63561" y="27233"/>
                  </a:lnTo>
                  <a:lnTo>
                    <a:pt x="106178" y="7195"/>
                  </a:lnTo>
                  <a:lnTo>
                    <a:pt x="155249" y="0"/>
                  </a:lnTo>
                  <a:lnTo>
                    <a:pt x="204321" y="7195"/>
                  </a:lnTo>
                  <a:lnTo>
                    <a:pt x="246938" y="27233"/>
                  </a:lnTo>
                  <a:lnTo>
                    <a:pt x="280545" y="57788"/>
                  </a:lnTo>
                  <a:lnTo>
                    <a:pt x="302585" y="96535"/>
                  </a:lnTo>
                  <a:lnTo>
                    <a:pt x="310499" y="141149"/>
                  </a:lnTo>
                  <a:lnTo>
                    <a:pt x="302585" y="185764"/>
                  </a:lnTo>
                  <a:lnTo>
                    <a:pt x="280545" y="224511"/>
                  </a:lnTo>
                  <a:lnTo>
                    <a:pt x="246938" y="255066"/>
                  </a:lnTo>
                  <a:lnTo>
                    <a:pt x="204321" y="275104"/>
                  </a:lnTo>
                  <a:lnTo>
                    <a:pt x="155249" y="282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699865" y="1874657"/>
              <a:ext cx="132080" cy="29845"/>
            </a:xfrm>
            <a:custGeom>
              <a:avLst/>
              <a:gdLst/>
              <a:ahLst/>
              <a:cxnLst/>
              <a:rect l="l" t="t" r="r" b="b"/>
              <a:pathLst>
                <a:path w="132079" h="29844">
                  <a:moveTo>
                    <a:pt x="25103" y="29406"/>
                  </a:moveTo>
                  <a:lnTo>
                    <a:pt x="7240" y="29406"/>
                  </a:lnTo>
                  <a:lnTo>
                    <a:pt x="0" y="22823"/>
                  </a:lnTo>
                  <a:lnTo>
                    <a:pt x="0" y="6582"/>
                  </a:lnTo>
                  <a:lnTo>
                    <a:pt x="7240" y="0"/>
                  </a:lnTo>
                  <a:lnTo>
                    <a:pt x="25103" y="0"/>
                  </a:lnTo>
                  <a:lnTo>
                    <a:pt x="32343" y="6582"/>
                  </a:lnTo>
                  <a:lnTo>
                    <a:pt x="32343" y="22823"/>
                  </a:lnTo>
                  <a:lnTo>
                    <a:pt x="25103" y="29406"/>
                  </a:lnTo>
                  <a:close/>
                </a:path>
                <a:path w="132079" h="29844">
                  <a:moveTo>
                    <a:pt x="124578" y="29406"/>
                  </a:moveTo>
                  <a:lnTo>
                    <a:pt x="106715" y="29406"/>
                  </a:lnTo>
                  <a:lnTo>
                    <a:pt x="99474" y="22823"/>
                  </a:lnTo>
                  <a:lnTo>
                    <a:pt x="99474" y="6582"/>
                  </a:lnTo>
                  <a:lnTo>
                    <a:pt x="106715" y="0"/>
                  </a:lnTo>
                  <a:lnTo>
                    <a:pt x="124578" y="0"/>
                  </a:lnTo>
                  <a:lnTo>
                    <a:pt x="131818" y="6582"/>
                  </a:lnTo>
                  <a:lnTo>
                    <a:pt x="131818" y="22823"/>
                  </a:lnTo>
                  <a:lnTo>
                    <a:pt x="124578" y="2940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610524" y="1790424"/>
              <a:ext cx="310515" cy="282575"/>
            </a:xfrm>
            <a:custGeom>
              <a:avLst/>
              <a:gdLst/>
              <a:ahLst/>
              <a:cxnLst/>
              <a:rect l="l" t="t" r="r" b="b"/>
              <a:pathLst>
                <a:path w="310514" h="282575">
                  <a:moveTo>
                    <a:pt x="89340" y="98935"/>
                  </a:moveTo>
                  <a:lnTo>
                    <a:pt x="89340" y="90815"/>
                  </a:lnTo>
                  <a:lnTo>
                    <a:pt x="96580" y="84232"/>
                  </a:lnTo>
                  <a:lnTo>
                    <a:pt x="105512" y="84232"/>
                  </a:lnTo>
                  <a:lnTo>
                    <a:pt x="114444" y="84232"/>
                  </a:lnTo>
                  <a:lnTo>
                    <a:pt x="121684" y="90815"/>
                  </a:lnTo>
                  <a:lnTo>
                    <a:pt x="121684" y="98935"/>
                  </a:lnTo>
                  <a:lnTo>
                    <a:pt x="121684" y="107055"/>
                  </a:lnTo>
                  <a:lnTo>
                    <a:pt x="114444" y="113638"/>
                  </a:lnTo>
                  <a:lnTo>
                    <a:pt x="105512" y="113638"/>
                  </a:lnTo>
                  <a:lnTo>
                    <a:pt x="96580" y="113638"/>
                  </a:lnTo>
                  <a:lnTo>
                    <a:pt x="89340" y="107055"/>
                  </a:lnTo>
                  <a:lnTo>
                    <a:pt x="89340" y="98935"/>
                  </a:lnTo>
                </a:path>
                <a:path w="310514" h="282575">
                  <a:moveTo>
                    <a:pt x="188815" y="98935"/>
                  </a:moveTo>
                  <a:lnTo>
                    <a:pt x="188815" y="90815"/>
                  </a:lnTo>
                  <a:lnTo>
                    <a:pt x="196055" y="84232"/>
                  </a:lnTo>
                  <a:lnTo>
                    <a:pt x="204987" y="84232"/>
                  </a:lnTo>
                  <a:lnTo>
                    <a:pt x="213919" y="84232"/>
                  </a:lnTo>
                  <a:lnTo>
                    <a:pt x="221159" y="90815"/>
                  </a:lnTo>
                  <a:lnTo>
                    <a:pt x="221159" y="98935"/>
                  </a:lnTo>
                  <a:lnTo>
                    <a:pt x="221159" y="107055"/>
                  </a:lnTo>
                  <a:lnTo>
                    <a:pt x="213919" y="113638"/>
                  </a:lnTo>
                  <a:lnTo>
                    <a:pt x="204987" y="113638"/>
                  </a:lnTo>
                  <a:lnTo>
                    <a:pt x="196055" y="113638"/>
                  </a:lnTo>
                  <a:lnTo>
                    <a:pt x="188815" y="107055"/>
                  </a:lnTo>
                  <a:lnTo>
                    <a:pt x="188815" y="98935"/>
                  </a:lnTo>
                </a:path>
                <a:path w="310514" h="282575">
                  <a:moveTo>
                    <a:pt x="71103" y="228977"/>
                  </a:moveTo>
                  <a:lnTo>
                    <a:pt x="113164" y="209274"/>
                  </a:lnTo>
                  <a:lnTo>
                    <a:pt x="155200" y="202706"/>
                  </a:lnTo>
                  <a:lnTo>
                    <a:pt x="197212" y="209274"/>
                  </a:lnTo>
                  <a:lnTo>
                    <a:pt x="239199" y="228977"/>
                  </a:lnTo>
                </a:path>
                <a:path w="310514" h="282575">
                  <a:moveTo>
                    <a:pt x="0" y="141149"/>
                  </a:moveTo>
                  <a:lnTo>
                    <a:pt x="7914" y="96535"/>
                  </a:lnTo>
                  <a:lnTo>
                    <a:pt x="29954" y="57788"/>
                  </a:lnTo>
                  <a:lnTo>
                    <a:pt x="63561" y="27233"/>
                  </a:lnTo>
                  <a:lnTo>
                    <a:pt x="106178" y="7195"/>
                  </a:lnTo>
                  <a:lnTo>
                    <a:pt x="155249" y="0"/>
                  </a:lnTo>
                  <a:lnTo>
                    <a:pt x="204321" y="7195"/>
                  </a:lnTo>
                  <a:lnTo>
                    <a:pt x="246938" y="27233"/>
                  </a:lnTo>
                  <a:lnTo>
                    <a:pt x="280545" y="57788"/>
                  </a:lnTo>
                  <a:lnTo>
                    <a:pt x="302585" y="96535"/>
                  </a:lnTo>
                  <a:lnTo>
                    <a:pt x="310499" y="141149"/>
                  </a:lnTo>
                  <a:lnTo>
                    <a:pt x="302585" y="185764"/>
                  </a:lnTo>
                  <a:lnTo>
                    <a:pt x="280545" y="224511"/>
                  </a:lnTo>
                  <a:lnTo>
                    <a:pt x="246938" y="255066"/>
                  </a:lnTo>
                  <a:lnTo>
                    <a:pt x="204321" y="275104"/>
                  </a:lnTo>
                  <a:lnTo>
                    <a:pt x="155249" y="282299"/>
                  </a:lnTo>
                  <a:lnTo>
                    <a:pt x="106178" y="275104"/>
                  </a:lnTo>
                  <a:lnTo>
                    <a:pt x="63561" y="255066"/>
                  </a:lnTo>
                  <a:lnTo>
                    <a:pt x="29954" y="224511"/>
                  </a:lnTo>
                  <a:lnTo>
                    <a:pt x="7914" y="185764"/>
                  </a:lnTo>
                  <a:lnTo>
                    <a:pt x="0" y="1411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974049" y="3833250"/>
              <a:ext cx="310515" cy="282575"/>
            </a:xfrm>
            <a:custGeom>
              <a:avLst/>
              <a:gdLst/>
              <a:ahLst/>
              <a:cxnLst/>
              <a:rect l="l" t="t" r="r" b="b"/>
              <a:pathLst>
                <a:path w="310514" h="282575">
                  <a:moveTo>
                    <a:pt x="155249" y="282299"/>
                  </a:moveTo>
                  <a:lnTo>
                    <a:pt x="106178" y="275104"/>
                  </a:lnTo>
                  <a:lnTo>
                    <a:pt x="63561" y="255066"/>
                  </a:lnTo>
                  <a:lnTo>
                    <a:pt x="29954" y="224511"/>
                  </a:lnTo>
                  <a:lnTo>
                    <a:pt x="7914" y="185764"/>
                  </a:lnTo>
                  <a:lnTo>
                    <a:pt x="0" y="141149"/>
                  </a:lnTo>
                  <a:lnTo>
                    <a:pt x="7914" y="96535"/>
                  </a:lnTo>
                  <a:lnTo>
                    <a:pt x="29954" y="57788"/>
                  </a:lnTo>
                  <a:lnTo>
                    <a:pt x="63561" y="27233"/>
                  </a:lnTo>
                  <a:lnTo>
                    <a:pt x="106178" y="7195"/>
                  </a:lnTo>
                  <a:lnTo>
                    <a:pt x="155249" y="0"/>
                  </a:lnTo>
                  <a:lnTo>
                    <a:pt x="204321" y="7195"/>
                  </a:lnTo>
                  <a:lnTo>
                    <a:pt x="246938" y="27233"/>
                  </a:lnTo>
                  <a:lnTo>
                    <a:pt x="280545" y="57788"/>
                  </a:lnTo>
                  <a:lnTo>
                    <a:pt x="302585" y="96535"/>
                  </a:lnTo>
                  <a:lnTo>
                    <a:pt x="310499" y="141149"/>
                  </a:lnTo>
                  <a:lnTo>
                    <a:pt x="302585" y="185764"/>
                  </a:lnTo>
                  <a:lnTo>
                    <a:pt x="280545" y="224511"/>
                  </a:lnTo>
                  <a:lnTo>
                    <a:pt x="246938" y="255066"/>
                  </a:lnTo>
                  <a:lnTo>
                    <a:pt x="204321" y="275104"/>
                  </a:lnTo>
                  <a:lnTo>
                    <a:pt x="155249" y="282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063390" y="3917482"/>
              <a:ext cx="132080" cy="29845"/>
            </a:xfrm>
            <a:custGeom>
              <a:avLst/>
              <a:gdLst/>
              <a:ahLst/>
              <a:cxnLst/>
              <a:rect l="l" t="t" r="r" b="b"/>
              <a:pathLst>
                <a:path w="132080" h="29845">
                  <a:moveTo>
                    <a:pt x="25103" y="29406"/>
                  </a:moveTo>
                  <a:lnTo>
                    <a:pt x="7240" y="29406"/>
                  </a:lnTo>
                  <a:lnTo>
                    <a:pt x="0" y="22823"/>
                  </a:lnTo>
                  <a:lnTo>
                    <a:pt x="0" y="6582"/>
                  </a:lnTo>
                  <a:lnTo>
                    <a:pt x="7240" y="0"/>
                  </a:lnTo>
                  <a:lnTo>
                    <a:pt x="25103" y="0"/>
                  </a:lnTo>
                  <a:lnTo>
                    <a:pt x="32343" y="6582"/>
                  </a:lnTo>
                  <a:lnTo>
                    <a:pt x="32343" y="22823"/>
                  </a:lnTo>
                  <a:lnTo>
                    <a:pt x="25103" y="29406"/>
                  </a:lnTo>
                  <a:close/>
                </a:path>
                <a:path w="132080" h="29845">
                  <a:moveTo>
                    <a:pt x="124578" y="29406"/>
                  </a:moveTo>
                  <a:lnTo>
                    <a:pt x="106715" y="29406"/>
                  </a:lnTo>
                  <a:lnTo>
                    <a:pt x="99474" y="22823"/>
                  </a:lnTo>
                  <a:lnTo>
                    <a:pt x="99474" y="6582"/>
                  </a:lnTo>
                  <a:lnTo>
                    <a:pt x="106715" y="0"/>
                  </a:lnTo>
                  <a:lnTo>
                    <a:pt x="124578" y="0"/>
                  </a:lnTo>
                  <a:lnTo>
                    <a:pt x="131818" y="6582"/>
                  </a:lnTo>
                  <a:lnTo>
                    <a:pt x="131818" y="22823"/>
                  </a:lnTo>
                  <a:lnTo>
                    <a:pt x="124578" y="2940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974049" y="3833250"/>
              <a:ext cx="310515" cy="282575"/>
            </a:xfrm>
            <a:custGeom>
              <a:avLst/>
              <a:gdLst/>
              <a:ahLst/>
              <a:cxnLst/>
              <a:rect l="l" t="t" r="r" b="b"/>
              <a:pathLst>
                <a:path w="310514" h="282575">
                  <a:moveTo>
                    <a:pt x="89340" y="98935"/>
                  </a:moveTo>
                  <a:lnTo>
                    <a:pt x="89340" y="90815"/>
                  </a:lnTo>
                  <a:lnTo>
                    <a:pt x="96580" y="84232"/>
                  </a:lnTo>
                  <a:lnTo>
                    <a:pt x="105512" y="84232"/>
                  </a:lnTo>
                  <a:lnTo>
                    <a:pt x="114443" y="84232"/>
                  </a:lnTo>
                  <a:lnTo>
                    <a:pt x="121684" y="90815"/>
                  </a:lnTo>
                  <a:lnTo>
                    <a:pt x="121684" y="98935"/>
                  </a:lnTo>
                  <a:lnTo>
                    <a:pt x="121684" y="107055"/>
                  </a:lnTo>
                  <a:lnTo>
                    <a:pt x="114443" y="113638"/>
                  </a:lnTo>
                  <a:lnTo>
                    <a:pt x="105512" y="113638"/>
                  </a:lnTo>
                  <a:lnTo>
                    <a:pt x="96580" y="113638"/>
                  </a:lnTo>
                  <a:lnTo>
                    <a:pt x="89340" y="107055"/>
                  </a:lnTo>
                  <a:lnTo>
                    <a:pt x="89340" y="98935"/>
                  </a:lnTo>
                </a:path>
                <a:path w="310514" h="282575">
                  <a:moveTo>
                    <a:pt x="188815" y="98935"/>
                  </a:moveTo>
                  <a:lnTo>
                    <a:pt x="188815" y="90815"/>
                  </a:lnTo>
                  <a:lnTo>
                    <a:pt x="196055" y="84232"/>
                  </a:lnTo>
                  <a:lnTo>
                    <a:pt x="204987" y="84232"/>
                  </a:lnTo>
                  <a:lnTo>
                    <a:pt x="213918" y="84232"/>
                  </a:lnTo>
                  <a:lnTo>
                    <a:pt x="221159" y="90815"/>
                  </a:lnTo>
                  <a:lnTo>
                    <a:pt x="221159" y="98935"/>
                  </a:lnTo>
                  <a:lnTo>
                    <a:pt x="221159" y="107055"/>
                  </a:lnTo>
                  <a:lnTo>
                    <a:pt x="213918" y="113638"/>
                  </a:lnTo>
                  <a:lnTo>
                    <a:pt x="204987" y="113638"/>
                  </a:lnTo>
                  <a:lnTo>
                    <a:pt x="196055" y="113638"/>
                  </a:lnTo>
                  <a:lnTo>
                    <a:pt x="188815" y="107055"/>
                  </a:lnTo>
                  <a:lnTo>
                    <a:pt x="188815" y="98935"/>
                  </a:lnTo>
                </a:path>
                <a:path w="310514" h="282575">
                  <a:moveTo>
                    <a:pt x="71103" y="228977"/>
                  </a:moveTo>
                  <a:lnTo>
                    <a:pt x="113164" y="209274"/>
                  </a:lnTo>
                  <a:lnTo>
                    <a:pt x="155200" y="202706"/>
                  </a:lnTo>
                  <a:lnTo>
                    <a:pt x="197212" y="209274"/>
                  </a:lnTo>
                  <a:lnTo>
                    <a:pt x="239199" y="228977"/>
                  </a:lnTo>
                </a:path>
                <a:path w="310514" h="282575">
                  <a:moveTo>
                    <a:pt x="0" y="141149"/>
                  </a:moveTo>
                  <a:lnTo>
                    <a:pt x="7914" y="96535"/>
                  </a:lnTo>
                  <a:lnTo>
                    <a:pt x="29954" y="57788"/>
                  </a:lnTo>
                  <a:lnTo>
                    <a:pt x="63561" y="27233"/>
                  </a:lnTo>
                  <a:lnTo>
                    <a:pt x="106178" y="7195"/>
                  </a:lnTo>
                  <a:lnTo>
                    <a:pt x="155249" y="0"/>
                  </a:lnTo>
                  <a:lnTo>
                    <a:pt x="204321" y="7195"/>
                  </a:lnTo>
                  <a:lnTo>
                    <a:pt x="246938" y="27233"/>
                  </a:lnTo>
                  <a:lnTo>
                    <a:pt x="280545" y="57788"/>
                  </a:lnTo>
                  <a:lnTo>
                    <a:pt x="302585" y="96535"/>
                  </a:lnTo>
                  <a:lnTo>
                    <a:pt x="310499" y="141149"/>
                  </a:lnTo>
                  <a:lnTo>
                    <a:pt x="302585" y="185764"/>
                  </a:lnTo>
                  <a:lnTo>
                    <a:pt x="280545" y="224511"/>
                  </a:lnTo>
                  <a:lnTo>
                    <a:pt x="246938" y="255066"/>
                  </a:lnTo>
                  <a:lnTo>
                    <a:pt x="204321" y="275104"/>
                  </a:lnTo>
                  <a:lnTo>
                    <a:pt x="155249" y="282299"/>
                  </a:lnTo>
                  <a:lnTo>
                    <a:pt x="106178" y="275104"/>
                  </a:lnTo>
                  <a:lnTo>
                    <a:pt x="63561" y="255066"/>
                  </a:lnTo>
                  <a:lnTo>
                    <a:pt x="29954" y="224511"/>
                  </a:lnTo>
                  <a:lnTo>
                    <a:pt x="7914" y="185764"/>
                  </a:lnTo>
                  <a:lnTo>
                    <a:pt x="0" y="1411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86956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Classifier</a:t>
            </a:r>
            <a:r>
              <a:rPr dirty="0" sz="2800" spc="-90"/>
              <a:t> </a:t>
            </a:r>
            <a:r>
              <a:rPr dirty="0" sz="2800"/>
              <a:t>margine</a:t>
            </a:r>
            <a:endParaRPr sz="2800"/>
          </a:p>
        </p:txBody>
      </p:sp>
      <p:sp>
        <p:nvSpPr>
          <p:cNvPr id="47" name="object 47"/>
          <p:cNvSpPr txBox="1"/>
          <p:nvPr/>
        </p:nvSpPr>
        <p:spPr>
          <a:xfrm>
            <a:off x="5871074" y="961575"/>
            <a:ext cx="3100705" cy="3666490"/>
          </a:xfrm>
          <a:prstGeom prst="rect">
            <a:avLst/>
          </a:prstGeom>
          <a:solidFill>
            <a:srgbClr val="D9D9D9"/>
          </a:solidFill>
        </p:spPr>
        <p:txBody>
          <a:bodyPr wrap="square" lIns="0" tIns="73660" rIns="0" bIns="0" rtlCol="0" vert="horz">
            <a:spAutoFit/>
          </a:bodyPr>
          <a:lstStyle/>
          <a:p>
            <a:pPr marL="85090" marR="199390">
              <a:lnSpc>
                <a:spcPct val="101600"/>
              </a:lnSpc>
              <a:spcBef>
                <a:spcPts val="580"/>
              </a:spcBef>
            </a:pPr>
            <a:r>
              <a:rPr dirty="0" sz="1600">
                <a:latin typeface="Arial MT"/>
                <a:cs typeface="Arial MT"/>
              </a:rPr>
              <a:t>A maximum margin </a:t>
            </a:r>
            <a:r>
              <a:rPr dirty="0" sz="1600" spc="-5">
                <a:latin typeface="Arial MT"/>
                <a:cs typeface="Arial MT"/>
              </a:rPr>
              <a:t>in linear </a:t>
            </a:r>
            <a:r>
              <a:rPr dirty="0" sz="1600">
                <a:latin typeface="Arial MT"/>
                <a:cs typeface="Arial MT"/>
              </a:rPr>
              <a:t> classifiers </a:t>
            </a:r>
            <a:r>
              <a:rPr dirty="0" sz="1600" spc="-5">
                <a:latin typeface="Arial MT"/>
                <a:cs typeface="Arial MT"/>
              </a:rPr>
              <a:t>is the </a:t>
            </a:r>
            <a:r>
              <a:rPr dirty="0" sz="1600">
                <a:latin typeface="Arial MT"/>
                <a:cs typeface="Arial MT"/>
              </a:rPr>
              <a:t>Max </a:t>
            </a:r>
            <a:r>
              <a:rPr dirty="0" sz="1600" spc="-5">
                <a:latin typeface="Arial MT"/>
                <a:cs typeface="Arial MT"/>
              </a:rPr>
              <a:t>boundary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width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touches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datapoint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 MT"/>
              <a:cs typeface="Arial MT"/>
            </a:endParaRPr>
          </a:p>
          <a:p>
            <a:pPr marL="85090" marR="311150">
              <a:lnSpc>
                <a:spcPct val="101600"/>
              </a:lnSpc>
            </a:pP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points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margins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are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called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Support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Vectors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 MT"/>
              <a:cs typeface="Arial MT"/>
            </a:endParaRPr>
          </a:p>
          <a:p>
            <a:pPr marL="85090" marR="97155">
              <a:lnSpc>
                <a:spcPct val="101600"/>
              </a:lnSpc>
              <a:spcBef>
                <a:spcPts val="5"/>
              </a:spcBef>
            </a:pPr>
            <a:r>
              <a:rPr dirty="0" sz="1600" spc="-5">
                <a:latin typeface="Arial MT"/>
                <a:cs typeface="Arial MT"/>
              </a:rPr>
              <a:t>VC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dimension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maximum margin </a:t>
            </a:r>
            <a:r>
              <a:rPr dirty="0" sz="1600" spc="-5">
                <a:latin typeface="Arial MT"/>
                <a:cs typeface="Arial MT"/>
              </a:rPr>
              <a:t>is </a:t>
            </a:r>
            <a:r>
              <a:rPr dirty="0" sz="1600">
                <a:latin typeface="Arial MT"/>
                <a:cs typeface="Arial MT"/>
              </a:rPr>
              <a:t>a </a:t>
            </a:r>
            <a:r>
              <a:rPr dirty="0" sz="1600" spc="-5">
                <a:latin typeface="Arial MT"/>
                <a:cs typeface="Arial MT"/>
              </a:rPr>
              <a:t>good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approach to linearly </a:t>
            </a:r>
            <a:r>
              <a:rPr dirty="0" sz="1600">
                <a:latin typeface="Arial MT"/>
                <a:cs typeface="Arial MT"/>
              </a:rPr>
              <a:t>separable 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problems.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 MT"/>
              <a:cs typeface="Arial MT"/>
            </a:endParaRPr>
          </a:p>
          <a:p>
            <a:pPr marL="85090" marR="99060">
              <a:lnSpc>
                <a:spcPct val="101600"/>
              </a:lnSpc>
            </a:pPr>
            <a:r>
              <a:rPr dirty="0" sz="1600" spc="-5" b="1">
                <a:latin typeface="Arial"/>
                <a:cs typeface="Arial"/>
              </a:rPr>
              <a:t>Allows </a:t>
            </a:r>
            <a:r>
              <a:rPr dirty="0" sz="1600" b="1">
                <a:latin typeface="Arial"/>
                <a:cs typeface="Arial"/>
              </a:rPr>
              <a:t>a </a:t>
            </a:r>
            <a:r>
              <a:rPr dirty="0" sz="1600" spc="-5" b="1">
                <a:latin typeface="Arial"/>
                <a:cs typeface="Arial"/>
              </a:rPr>
              <a:t>more </a:t>
            </a:r>
            <a:r>
              <a:rPr dirty="0" sz="1600" b="1">
                <a:latin typeface="Arial"/>
                <a:cs typeface="Arial"/>
              </a:rPr>
              <a:t>flexibility 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around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the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decision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boundary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0432" y="1012950"/>
            <a:ext cx="4351655" cy="3426460"/>
            <a:chOff x="350432" y="1012950"/>
            <a:chExt cx="4351655" cy="3426460"/>
          </a:xfrm>
        </p:grpSpPr>
        <p:sp>
          <p:nvSpPr>
            <p:cNvPr id="3" name="object 3"/>
            <p:cNvSpPr/>
            <p:nvPr/>
          </p:nvSpPr>
          <p:spPr>
            <a:xfrm>
              <a:off x="413199" y="1017712"/>
              <a:ext cx="4284345" cy="3385820"/>
            </a:xfrm>
            <a:custGeom>
              <a:avLst/>
              <a:gdLst/>
              <a:ahLst/>
              <a:cxnLst/>
              <a:rect l="l" t="t" r="r" b="b"/>
              <a:pathLst>
                <a:path w="4284345" h="3385820">
                  <a:moveTo>
                    <a:pt x="667799" y="3385200"/>
                  </a:moveTo>
                  <a:lnTo>
                    <a:pt x="0" y="2363100"/>
                  </a:lnTo>
                  <a:lnTo>
                    <a:pt x="3616200" y="0"/>
                  </a:lnTo>
                  <a:lnTo>
                    <a:pt x="4284000" y="1022100"/>
                  </a:lnTo>
                  <a:lnTo>
                    <a:pt x="667799" y="338520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65049" y="1017712"/>
              <a:ext cx="4332605" cy="3395345"/>
            </a:xfrm>
            <a:custGeom>
              <a:avLst/>
              <a:gdLst/>
              <a:ahLst/>
              <a:cxnLst/>
              <a:rect l="l" t="t" r="r" b="b"/>
              <a:pathLst>
                <a:path w="4332605" h="3395345">
                  <a:moveTo>
                    <a:pt x="48149" y="2363100"/>
                  </a:moveTo>
                  <a:lnTo>
                    <a:pt x="3664349" y="0"/>
                  </a:lnTo>
                  <a:lnTo>
                    <a:pt x="4332149" y="1022100"/>
                  </a:lnTo>
                  <a:lnTo>
                    <a:pt x="715949" y="3385200"/>
                  </a:lnTo>
                  <a:lnTo>
                    <a:pt x="48149" y="2363100"/>
                  </a:lnTo>
                  <a:close/>
                </a:path>
                <a:path w="4332605" h="3395345">
                  <a:moveTo>
                    <a:pt x="5877" y="649461"/>
                  </a:moveTo>
                  <a:lnTo>
                    <a:pt x="0" y="3395212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5194" y="16239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58"/>
                  </a:moveTo>
                  <a:lnTo>
                    <a:pt x="0" y="43191"/>
                  </a:lnTo>
                  <a:lnTo>
                    <a:pt x="15825" y="0"/>
                  </a:lnTo>
                  <a:lnTo>
                    <a:pt x="31465" y="4325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5194" y="16239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58"/>
                  </a:moveTo>
                  <a:lnTo>
                    <a:pt x="15825" y="0"/>
                  </a:lnTo>
                  <a:lnTo>
                    <a:pt x="0" y="43191"/>
                  </a:lnTo>
                  <a:lnTo>
                    <a:pt x="31465" y="4325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1049" y="4413974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3840149" y="472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211180" y="440297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38" y="0"/>
                  </a:lnTo>
                  <a:lnTo>
                    <a:pt x="43244" y="15785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211180" y="440297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44" y="15785"/>
                  </a:lnTo>
                  <a:lnTo>
                    <a:pt x="38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86624" y="240031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74" y="107950"/>
                  </a:moveTo>
                  <a:lnTo>
                    <a:pt x="225945" y="10795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9550"/>
                  </a:lnTo>
                  <a:lnTo>
                    <a:pt x="124828" y="20955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9550"/>
                  </a:lnTo>
                  <a:lnTo>
                    <a:pt x="350774" y="209550"/>
                  </a:lnTo>
                  <a:lnTo>
                    <a:pt x="350774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86631" y="240075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253348" y="185675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74" y="107950"/>
                  </a:moveTo>
                  <a:lnTo>
                    <a:pt x="225945" y="10795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253356" y="1857120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381968" y="33916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381968" y="33916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64143" y="30259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064143" y="30259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47099" y="1528762"/>
              <a:ext cx="3616325" cy="2363470"/>
            </a:xfrm>
            <a:custGeom>
              <a:avLst/>
              <a:gdLst/>
              <a:ahLst/>
              <a:cxnLst/>
              <a:rect l="l" t="t" r="r" b="b"/>
              <a:pathLst>
                <a:path w="3616325" h="2363470">
                  <a:moveTo>
                    <a:pt x="0" y="2363100"/>
                  </a:moveTo>
                  <a:lnTo>
                    <a:pt x="361620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330198" y="166752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74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45" y="31496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330206" y="166700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71817" y="199645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61" y="107950"/>
                  </a:moveTo>
                  <a:lnTo>
                    <a:pt x="225933" y="10795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9550"/>
                  </a:lnTo>
                  <a:lnTo>
                    <a:pt x="124828" y="209550"/>
                  </a:lnTo>
                  <a:lnTo>
                    <a:pt x="124828" y="316230"/>
                  </a:lnTo>
                  <a:lnTo>
                    <a:pt x="225933" y="316230"/>
                  </a:lnTo>
                  <a:lnTo>
                    <a:pt x="225933" y="209550"/>
                  </a:lnTo>
                  <a:lnTo>
                    <a:pt x="350761" y="209550"/>
                  </a:lnTo>
                  <a:lnTo>
                    <a:pt x="350761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71818" y="19968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210460" y="133224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74" y="107950"/>
                  </a:moveTo>
                  <a:lnTo>
                    <a:pt x="225945" y="10795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9550"/>
                  </a:lnTo>
                  <a:lnTo>
                    <a:pt x="124828" y="20955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9550"/>
                  </a:lnTo>
                  <a:lnTo>
                    <a:pt x="350774" y="209550"/>
                  </a:lnTo>
                  <a:lnTo>
                    <a:pt x="350774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210468" y="133270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639918" y="39965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639918" y="39965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944268" y="36069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944268" y="36069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856043" y="33916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856043" y="33916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749368" y="25214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749368" y="25214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284893" y="39237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578999" y="2022450"/>
              <a:ext cx="1245870" cy="1976120"/>
            </a:xfrm>
            <a:custGeom>
              <a:avLst/>
              <a:gdLst/>
              <a:ahLst/>
              <a:cxnLst/>
              <a:rect l="l" t="t" r="r" b="b"/>
              <a:pathLst>
                <a:path w="1245870" h="1976120">
                  <a:moveTo>
                    <a:pt x="705893" y="1901344"/>
                  </a:moveTo>
                  <a:lnTo>
                    <a:pt x="993606" y="1901344"/>
                  </a:lnTo>
                  <a:lnTo>
                    <a:pt x="993606" y="1975855"/>
                  </a:lnTo>
                  <a:lnTo>
                    <a:pt x="705893" y="1975855"/>
                  </a:lnTo>
                  <a:lnTo>
                    <a:pt x="705893" y="1901344"/>
                  </a:lnTo>
                  <a:close/>
                </a:path>
                <a:path w="1245870" h="1976120">
                  <a:moveTo>
                    <a:pt x="861699" y="0"/>
                  </a:moveTo>
                  <a:lnTo>
                    <a:pt x="1245699" y="521399"/>
                  </a:lnTo>
                </a:path>
                <a:path w="1245870" h="1976120">
                  <a:moveTo>
                    <a:pt x="0" y="549299"/>
                  </a:moveTo>
                  <a:lnTo>
                    <a:pt x="383999" y="10706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9587" y="2327062"/>
              <a:ext cx="204324" cy="12412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5912" y="2846152"/>
              <a:ext cx="238699" cy="1493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265072" y="1643087"/>
              <a:ext cx="291465" cy="390525"/>
            </a:xfrm>
            <a:custGeom>
              <a:avLst/>
              <a:gdLst/>
              <a:ahLst/>
              <a:cxnLst/>
              <a:rect l="l" t="t" r="r" b="b"/>
              <a:pathLst>
                <a:path w="291464" h="390525">
                  <a:moveTo>
                    <a:pt x="0" y="0"/>
                  </a:moveTo>
                  <a:lnTo>
                    <a:pt x="290977" y="38993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253877" y="1628085"/>
              <a:ext cx="26670" cy="30480"/>
            </a:xfrm>
            <a:custGeom>
              <a:avLst/>
              <a:gdLst/>
              <a:ahLst/>
              <a:cxnLst/>
              <a:rect l="l" t="t" r="r" b="b"/>
              <a:pathLst>
                <a:path w="26670" h="30480">
                  <a:moveTo>
                    <a:pt x="9015" y="29992"/>
                  </a:moveTo>
                  <a:lnTo>
                    <a:pt x="0" y="0"/>
                  </a:lnTo>
                  <a:lnTo>
                    <a:pt x="26185" y="17180"/>
                  </a:lnTo>
                  <a:lnTo>
                    <a:pt x="11194" y="15001"/>
                  </a:lnTo>
                  <a:lnTo>
                    <a:pt x="9015" y="2999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253877" y="1628085"/>
              <a:ext cx="26670" cy="30480"/>
            </a:xfrm>
            <a:custGeom>
              <a:avLst/>
              <a:gdLst/>
              <a:ahLst/>
              <a:cxnLst/>
              <a:rect l="l" t="t" r="r" b="b"/>
              <a:pathLst>
                <a:path w="26670" h="30480">
                  <a:moveTo>
                    <a:pt x="11194" y="15001"/>
                  </a:moveTo>
                  <a:lnTo>
                    <a:pt x="26185" y="17180"/>
                  </a:lnTo>
                  <a:lnTo>
                    <a:pt x="0" y="0"/>
                  </a:lnTo>
                  <a:lnTo>
                    <a:pt x="9015" y="29992"/>
                  </a:lnTo>
                  <a:lnTo>
                    <a:pt x="11194" y="150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663064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Hard</a:t>
            </a:r>
            <a:r>
              <a:rPr dirty="0" sz="2800" spc="-90"/>
              <a:t> </a:t>
            </a:r>
            <a:r>
              <a:rPr dirty="0" sz="2800" spc="-10"/>
              <a:t>SVM</a:t>
            </a:r>
            <a:endParaRPr sz="2800"/>
          </a:p>
        </p:txBody>
      </p:sp>
      <p:sp>
        <p:nvSpPr>
          <p:cNvPr id="41" name="object 41"/>
          <p:cNvSpPr txBox="1"/>
          <p:nvPr/>
        </p:nvSpPr>
        <p:spPr>
          <a:xfrm>
            <a:off x="5116249" y="699822"/>
            <a:ext cx="384047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distance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datapoint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defined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76775" y="1594687"/>
            <a:ext cx="1543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w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207224" y="1561688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42962" y="1973013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x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5" name="object 4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53925" y="1238550"/>
            <a:ext cx="2314574" cy="371474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5681950" y="1969774"/>
            <a:ext cx="2667000" cy="70866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73660" rIns="0" bIns="0" rtlCol="0" vert="horz">
            <a:spAutoFit/>
          </a:bodyPr>
          <a:lstStyle/>
          <a:p>
            <a:pPr marL="85725" marR="374015">
              <a:lnSpc>
                <a:spcPct val="101600"/>
              </a:lnSpc>
              <a:spcBef>
                <a:spcPts val="580"/>
              </a:spcBef>
            </a:pPr>
            <a:r>
              <a:rPr dirty="0" sz="1600">
                <a:latin typeface="Arial MT"/>
                <a:cs typeface="Arial MT"/>
              </a:rPr>
              <a:t>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point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label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which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-1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37617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Models</a:t>
            </a:r>
            <a:r>
              <a:rPr dirty="0" sz="2800" spc="-95"/>
              <a:t> </a:t>
            </a:r>
            <a:r>
              <a:rPr dirty="0" sz="2800" spc="-5"/>
              <a:t>History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311700" y="984499"/>
            <a:ext cx="8354059" cy="3690620"/>
            <a:chOff x="311700" y="984499"/>
            <a:chExt cx="8354059" cy="36906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700" y="984499"/>
              <a:ext cx="8353550" cy="36901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68802" y="1041524"/>
              <a:ext cx="6985" cy="3425825"/>
            </a:xfrm>
            <a:custGeom>
              <a:avLst/>
              <a:gdLst/>
              <a:ahLst/>
              <a:cxnLst/>
              <a:rect l="l" t="t" r="r" b="b"/>
              <a:pathLst>
                <a:path w="6984" h="3425825">
                  <a:moveTo>
                    <a:pt x="0" y="3425550"/>
                  </a:moveTo>
                  <a:lnTo>
                    <a:pt x="649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9561" y="9982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5"/>
                  </a:moveTo>
                  <a:lnTo>
                    <a:pt x="0" y="43195"/>
                  </a:lnTo>
                  <a:lnTo>
                    <a:pt x="15814" y="0"/>
                  </a:lnTo>
                  <a:lnTo>
                    <a:pt x="31465" y="4325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59561" y="9982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5"/>
                  </a:moveTo>
                  <a:lnTo>
                    <a:pt x="15814" y="0"/>
                  </a:lnTo>
                  <a:lnTo>
                    <a:pt x="0" y="43195"/>
                  </a:lnTo>
                  <a:lnTo>
                    <a:pt x="31465" y="4325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0432" y="1012950"/>
            <a:ext cx="4351655" cy="3426460"/>
            <a:chOff x="350432" y="1012950"/>
            <a:chExt cx="4351655" cy="3426460"/>
          </a:xfrm>
        </p:grpSpPr>
        <p:sp>
          <p:nvSpPr>
            <p:cNvPr id="3" name="object 3"/>
            <p:cNvSpPr/>
            <p:nvPr/>
          </p:nvSpPr>
          <p:spPr>
            <a:xfrm>
              <a:off x="413199" y="1017712"/>
              <a:ext cx="4284345" cy="3385820"/>
            </a:xfrm>
            <a:custGeom>
              <a:avLst/>
              <a:gdLst/>
              <a:ahLst/>
              <a:cxnLst/>
              <a:rect l="l" t="t" r="r" b="b"/>
              <a:pathLst>
                <a:path w="4284345" h="3385820">
                  <a:moveTo>
                    <a:pt x="667799" y="3385200"/>
                  </a:moveTo>
                  <a:lnTo>
                    <a:pt x="0" y="2363100"/>
                  </a:lnTo>
                  <a:lnTo>
                    <a:pt x="3616200" y="0"/>
                  </a:lnTo>
                  <a:lnTo>
                    <a:pt x="4284000" y="1022100"/>
                  </a:lnTo>
                  <a:lnTo>
                    <a:pt x="667799" y="338520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65049" y="1017712"/>
              <a:ext cx="4332605" cy="3395345"/>
            </a:xfrm>
            <a:custGeom>
              <a:avLst/>
              <a:gdLst/>
              <a:ahLst/>
              <a:cxnLst/>
              <a:rect l="l" t="t" r="r" b="b"/>
              <a:pathLst>
                <a:path w="4332605" h="3395345">
                  <a:moveTo>
                    <a:pt x="48149" y="2363100"/>
                  </a:moveTo>
                  <a:lnTo>
                    <a:pt x="3664349" y="0"/>
                  </a:lnTo>
                  <a:lnTo>
                    <a:pt x="4332149" y="1022100"/>
                  </a:lnTo>
                  <a:lnTo>
                    <a:pt x="715949" y="3385200"/>
                  </a:lnTo>
                  <a:lnTo>
                    <a:pt x="48149" y="2363100"/>
                  </a:lnTo>
                  <a:close/>
                </a:path>
                <a:path w="4332605" h="3395345">
                  <a:moveTo>
                    <a:pt x="5877" y="649461"/>
                  </a:moveTo>
                  <a:lnTo>
                    <a:pt x="0" y="3395212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5194" y="16239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58"/>
                  </a:moveTo>
                  <a:lnTo>
                    <a:pt x="0" y="43191"/>
                  </a:lnTo>
                  <a:lnTo>
                    <a:pt x="15825" y="0"/>
                  </a:lnTo>
                  <a:lnTo>
                    <a:pt x="31465" y="4325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5194" y="16239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58"/>
                  </a:moveTo>
                  <a:lnTo>
                    <a:pt x="15825" y="0"/>
                  </a:lnTo>
                  <a:lnTo>
                    <a:pt x="0" y="43191"/>
                  </a:lnTo>
                  <a:lnTo>
                    <a:pt x="31465" y="4325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1049" y="4413974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3840149" y="472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211180" y="440297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38" y="0"/>
                  </a:lnTo>
                  <a:lnTo>
                    <a:pt x="43244" y="15785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211180" y="440297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44" y="15785"/>
                  </a:lnTo>
                  <a:lnTo>
                    <a:pt x="38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86624" y="240031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74" y="107950"/>
                  </a:moveTo>
                  <a:lnTo>
                    <a:pt x="225945" y="10795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9550"/>
                  </a:lnTo>
                  <a:lnTo>
                    <a:pt x="124828" y="20955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9550"/>
                  </a:lnTo>
                  <a:lnTo>
                    <a:pt x="350774" y="209550"/>
                  </a:lnTo>
                  <a:lnTo>
                    <a:pt x="350774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86631" y="240075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253348" y="185675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74" y="107950"/>
                  </a:moveTo>
                  <a:lnTo>
                    <a:pt x="225945" y="10795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253356" y="1857120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381968" y="33916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381968" y="33916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64143" y="30259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064143" y="30259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47099" y="1528762"/>
              <a:ext cx="3616325" cy="2363470"/>
            </a:xfrm>
            <a:custGeom>
              <a:avLst/>
              <a:gdLst/>
              <a:ahLst/>
              <a:cxnLst/>
              <a:rect l="l" t="t" r="r" b="b"/>
              <a:pathLst>
                <a:path w="3616325" h="2363470">
                  <a:moveTo>
                    <a:pt x="0" y="2363100"/>
                  </a:moveTo>
                  <a:lnTo>
                    <a:pt x="361620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330198" y="166752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74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45" y="31496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330206" y="166700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71817" y="199645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61" y="107950"/>
                  </a:moveTo>
                  <a:lnTo>
                    <a:pt x="225933" y="10795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9550"/>
                  </a:lnTo>
                  <a:lnTo>
                    <a:pt x="124828" y="209550"/>
                  </a:lnTo>
                  <a:lnTo>
                    <a:pt x="124828" y="316230"/>
                  </a:lnTo>
                  <a:lnTo>
                    <a:pt x="225933" y="316230"/>
                  </a:lnTo>
                  <a:lnTo>
                    <a:pt x="225933" y="209550"/>
                  </a:lnTo>
                  <a:lnTo>
                    <a:pt x="350761" y="209550"/>
                  </a:lnTo>
                  <a:lnTo>
                    <a:pt x="350761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71818" y="19968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210460" y="133224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74" y="107950"/>
                  </a:moveTo>
                  <a:lnTo>
                    <a:pt x="225945" y="10795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9550"/>
                  </a:lnTo>
                  <a:lnTo>
                    <a:pt x="124828" y="20955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9550"/>
                  </a:lnTo>
                  <a:lnTo>
                    <a:pt x="350774" y="209550"/>
                  </a:lnTo>
                  <a:lnTo>
                    <a:pt x="350774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210468" y="133270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639918" y="39965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639918" y="39965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944268" y="36069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944268" y="36069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856043" y="33916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856043" y="33916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749368" y="25214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749368" y="25214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284893" y="39237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578999" y="2022450"/>
              <a:ext cx="1245870" cy="1976120"/>
            </a:xfrm>
            <a:custGeom>
              <a:avLst/>
              <a:gdLst/>
              <a:ahLst/>
              <a:cxnLst/>
              <a:rect l="l" t="t" r="r" b="b"/>
              <a:pathLst>
                <a:path w="1245870" h="1976120">
                  <a:moveTo>
                    <a:pt x="705893" y="1901344"/>
                  </a:moveTo>
                  <a:lnTo>
                    <a:pt x="993606" y="1901344"/>
                  </a:lnTo>
                  <a:lnTo>
                    <a:pt x="993606" y="1975855"/>
                  </a:lnTo>
                  <a:lnTo>
                    <a:pt x="705893" y="1975855"/>
                  </a:lnTo>
                  <a:lnTo>
                    <a:pt x="705893" y="1901344"/>
                  </a:lnTo>
                  <a:close/>
                </a:path>
                <a:path w="1245870" h="1976120">
                  <a:moveTo>
                    <a:pt x="861699" y="0"/>
                  </a:moveTo>
                  <a:lnTo>
                    <a:pt x="1245699" y="521399"/>
                  </a:lnTo>
                </a:path>
                <a:path w="1245870" h="1976120">
                  <a:moveTo>
                    <a:pt x="0" y="549299"/>
                  </a:moveTo>
                  <a:lnTo>
                    <a:pt x="383999" y="10706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9587" y="2327062"/>
              <a:ext cx="204324" cy="12412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5912" y="2846152"/>
              <a:ext cx="238699" cy="1493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265072" y="1643087"/>
              <a:ext cx="291465" cy="390525"/>
            </a:xfrm>
            <a:custGeom>
              <a:avLst/>
              <a:gdLst/>
              <a:ahLst/>
              <a:cxnLst/>
              <a:rect l="l" t="t" r="r" b="b"/>
              <a:pathLst>
                <a:path w="291464" h="390525">
                  <a:moveTo>
                    <a:pt x="0" y="0"/>
                  </a:moveTo>
                  <a:lnTo>
                    <a:pt x="290977" y="38993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253877" y="1628085"/>
              <a:ext cx="26670" cy="30480"/>
            </a:xfrm>
            <a:custGeom>
              <a:avLst/>
              <a:gdLst/>
              <a:ahLst/>
              <a:cxnLst/>
              <a:rect l="l" t="t" r="r" b="b"/>
              <a:pathLst>
                <a:path w="26670" h="30480">
                  <a:moveTo>
                    <a:pt x="9015" y="29992"/>
                  </a:moveTo>
                  <a:lnTo>
                    <a:pt x="0" y="0"/>
                  </a:lnTo>
                  <a:lnTo>
                    <a:pt x="26185" y="17180"/>
                  </a:lnTo>
                  <a:lnTo>
                    <a:pt x="11194" y="15001"/>
                  </a:lnTo>
                  <a:lnTo>
                    <a:pt x="9015" y="2999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253877" y="1628085"/>
              <a:ext cx="26670" cy="30480"/>
            </a:xfrm>
            <a:custGeom>
              <a:avLst/>
              <a:gdLst/>
              <a:ahLst/>
              <a:cxnLst/>
              <a:rect l="l" t="t" r="r" b="b"/>
              <a:pathLst>
                <a:path w="26670" h="30480">
                  <a:moveTo>
                    <a:pt x="11194" y="15001"/>
                  </a:moveTo>
                  <a:lnTo>
                    <a:pt x="26185" y="17180"/>
                  </a:lnTo>
                  <a:lnTo>
                    <a:pt x="0" y="0"/>
                  </a:lnTo>
                  <a:lnTo>
                    <a:pt x="9015" y="29992"/>
                  </a:lnTo>
                  <a:lnTo>
                    <a:pt x="11194" y="150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663064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Hard</a:t>
            </a:r>
            <a:r>
              <a:rPr dirty="0" sz="2800" spc="-90"/>
              <a:t> </a:t>
            </a:r>
            <a:r>
              <a:rPr dirty="0" sz="2800" spc="-10"/>
              <a:t>SVM</a:t>
            </a:r>
            <a:endParaRPr sz="2800"/>
          </a:p>
        </p:txBody>
      </p:sp>
      <p:sp>
        <p:nvSpPr>
          <p:cNvPr id="41" name="object 41"/>
          <p:cNvSpPr txBox="1"/>
          <p:nvPr/>
        </p:nvSpPr>
        <p:spPr>
          <a:xfrm>
            <a:off x="5116249" y="699822"/>
            <a:ext cx="384047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distance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datapoint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defined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116249" y="1938072"/>
            <a:ext cx="3422015" cy="5168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support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vectors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has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minimum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margin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76775" y="1594687"/>
            <a:ext cx="1543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w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07224" y="1561688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42962" y="1973013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x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6" name="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53925" y="1238550"/>
            <a:ext cx="2314574" cy="371474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81200" y="2584800"/>
            <a:ext cx="3333749" cy="4952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0432" y="1012950"/>
            <a:ext cx="4351655" cy="3426460"/>
            <a:chOff x="350432" y="1012950"/>
            <a:chExt cx="4351655" cy="3426460"/>
          </a:xfrm>
        </p:grpSpPr>
        <p:sp>
          <p:nvSpPr>
            <p:cNvPr id="3" name="object 3"/>
            <p:cNvSpPr/>
            <p:nvPr/>
          </p:nvSpPr>
          <p:spPr>
            <a:xfrm>
              <a:off x="413199" y="1017712"/>
              <a:ext cx="4284345" cy="3385820"/>
            </a:xfrm>
            <a:custGeom>
              <a:avLst/>
              <a:gdLst/>
              <a:ahLst/>
              <a:cxnLst/>
              <a:rect l="l" t="t" r="r" b="b"/>
              <a:pathLst>
                <a:path w="4284345" h="3385820">
                  <a:moveTo>
                    <a:pt x="667799" y="3385200"/>
                  </a:moveTo>
                  <a:lnTo>
                    <a:pt x="0" y="2363100"/>
                  </a:lnTo>
                  <a:lnTo>
                    <a:pt x="3616200" y="0"/>
                  </a:lnTo>
                  <a:lnTo>
                    <a:pt x="4284000" y="1022100"/>
                  </a:lnTo>
                  <a:lnTo>
                    <a:pt x="667799" y="338520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65049" y="1017712"/>
              <a:ext cx="4332605" cy="3395345"/>
            </a:xfrm>
            <a:custGeom>
              <a:avLst/>
              <a:gdLst/>
              <a:ahLst/>
              <a:cxnLst/>
              <a:rect l="l" t="t" r="r" b="b"/>
              <a:pathLst>
                <a:path w="4332605" h="3395345">
                  <a:moveTo>
                    <a:pt x="48149" y="2363100"/>
                  </a:moveTo>
                  <a:lnTo>
                    <a:pt x="3664349" y="0"/>
                  </a:lnTo>
                  <a:lnTo>
                    <a:pt x="4332149" y="1022100"/>
                  </a:lnTo>
                  <a:lnTo>
                    <a:pt x="715949" y="3385200"/>
                  </a:lnTo>
                  <a:lnTo>
                    <a:pt x="48149" y="2363100"/>
                  </a:lnTo>
                  <a:close/>
                </a:path>
                <a:path w="4332605" h="3395345">
                  <a:moveTo>
                    <a:pt x="5877" y="649461"/>
                  </a:moveTo>
                  <a:lnTo>
                    <a:pt x="0" y="3395212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5194" y="16239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58"/>
                  </a:moveTo>
                  <a:lnTo>
                    <a:pt x="0" y="43191"/>
                  </a:lnTo>
                  <a:lnTo>
                    <a:pt x="15825" y="0"/>
                  </a:lnTo>
                  <a:lnTo>
                    <a:pt x="31465" y="4325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5194" y="16239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58"/>
                  </a:moveTo>
                  <a:lnTo>
                    <a:pt x="15825" y="0"/>
                  </a:lnTo>
                  <a:lnTo>
                    <a:pt x="0" y="43191"/>
                  </a:lnTo>
                  <a:lnTo>
                    <a:pt x="31465" y="4325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1049" y="4413974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3840149" y="472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211180" y="440297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38" y="0"/>
                  </a:lnTo>
                  <a:lnTo>
                    <a:pt x="43244" y="15785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211180" y="440297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44" y="15785"/>
                  </a:lnTo>
                  <a:lnTo>
                    <a:pt x="38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86624" y="240031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74" y="107950"/>
                  </a:moveTo>
                  <a:lnTo>
                    <a:pt x="225945" y="10795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9550"/>
                  </a:lnTo>
                  <a:lnTo>
                    <a:pt x="124828" y="20955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9550"/>
                  </a:lnTo>
                  <a:lnTo>
                    <a:pt x="350774" y="209550"/>
                  </a:lnTo>
                  <a:lnTo>
                    <a:pt x="350774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86631" y="240075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253348" y="185675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74" y="107950"/>
                  </a:moveTo>
                  <a:lnTo>
                    <a:pt x="225945" y="10795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253356" y="1857120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381968" y="33916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381968" y="33916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64143" y="30259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064143" y="30259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47099" y="1528762"/>
              <a:ext cx="3616325" cy="2363470"/>
            </a:xfrm>
            <a:custGeom>
              <a:avLst/>
              <a:gdLst/>
              <a:ahLst/>
              <a:cxnLst/>
              <a:rect l="l" t="t" r="r" b="b"/>
              <a:pathLst>
                <a:path w="3616325" h="2363470">
                  <a:moveTo>
                    <a:pt x="0" y="2363100"/>
                  </a:moveTo>
                  <a:lnTo>
                    <a:pt x="361620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330198" y="166752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74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45" y="31496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330206" y="166700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71817" y="199645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61" y="107950"/>
                  </a:moveTo>
                  <a:lnTo>
                    <a:pt x="225933" y="10795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9550"/>
                  </a:lnTo>
                  <a:lnTo>
                    <a:pt x="124828" y="209550"/>
                  </a:lnTo>
                  <a:lnTo>
                    <a:pt x="124828" y="316230"/>
                  </a:lnTo>
                  <a:lnTo>
                    <a:pt x="225933" y="316230"/>
                  </a:lnTo>
                  <a:lnTo>
                    <a:pt x="225933" y="209550"/>
                  </a:lnTo>
                  <a:lnTo>
                    <a:pt x="350761" y="209550"/>
                  </a:lnTo>
                  <a:lnTo>
                    <a:pt x="350761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71818" y="19968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210460" y="133224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74" y="107950"/>
                  </a:moveTo>
                  <a:lnTo>
                    <a:pt x="225945" y="10795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9550"/>
                  </a:lnTo>
                  <a:lnTo>
                    <a:pt x="124828" y="20955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9550"/>
                  </a:lnTo>
                  <a:lnTo>
                    <a:pt x="350774" y="209550"/>
                  </a:lnTo>
                  <a:lnTo>
                    <a:pt x="350774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210468" y="133270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639918" y="39965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639918" y="39965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944268" y="36069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944268" y="36069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856043" y="33916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856043" y="33916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749368" y="25214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749368" y="25214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284893" y="39237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578999" y="2022450"/>
              <a:ext cx="1245870" cy="1976120"/>
            </a:xfrm>
            <a:custGeom>
              <a:avLst/>
              <a:gdLst/>
              <a:ahLst/>
              <a:cxnLst/>
              <a:rect l="l" t="t" r="r" b="b"/>
              <a:pathLst>
                <a:path w="1245870" h="1976120">
                  <a:moveTo>
                    <a:pt x="705893" y="1901344"/>
                  </a:moveTo>
                  <a:lnTo>
                    <a:pt x="993606" y="1901344"/>
                  </a:lnTo>
                  <a:lnTo>
                    <a:pt x="993606" y="1975855"/>
                  </a:lnTo>
                  <a:lnTo>
                    <a:pt x="705893" y="1975855"/>
                  </a:lnTo>
                  <a:lnTo>
                    <a:pt x="705893" y="1901344"/>
                  </a:lnTo>
                  <a:close/>
                </a:path>
                <a:path w="1245870" h="1976120">
                  <a:moveTo>
                    <a:pt x="861699" y="0"/>
                  </a:moveTo>
                  <a:lnTo>
                    <a:pt x="1245699" y="521399"/>
                  </a:lnTo>
                </a:path>
                <a:path w="1245870" h="1976120">
                  <a:moveTo>
                    <a:pt x="0" y="549299"/>
                  </a:moveTo>
                  <a:lnTo>
                    <a:pt x="383999" y="10706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9587" y="2327062"/>
              <a:ext cx="204324" cy="12412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5912" y="2846152"/>
              <a:ext cx="238699" cy="1493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265072" y="1643087"/>
              <a:ext cx="291465" cy="390525"/>
            </a:xfrm>
            <a:custGeom>
              <a:avLst/>
              <a:gdLst/>
              <a:ahLst/>
              <a:cxnLst/>
              <a:rect l="l" t="t" r="r" b="b"/>
              <a:pathLst>
                <a:path w="291464" h="390525">
                  <a:moveTo>
                    <a:pt x="0" y="0"/>
                  </a:moveTo>
                  <a:lnTo>
                    <a:pt x="290977" y="38993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253877" y="1628085"/>
              <a:ext cx="26670" cy="30480"/>
            </a:xfrm>
            <a:custGeom>
              <a:avLst/>
              <a:gdLst/>
              <a:ahLst/>
              <a:cxnLst/>
              <a:rect l="l" t="t" r="r" b="b"/>
              <a:pathLst>
                <a:path w="26670" h="30480">
                  <a:moveTo>
                    <a:pt x="9015" y="29992"/>
                  </a:moveTo>
                  <a:lnTo>
                    <a:pt x="0" y="0"/>
                  </a:lnTo>
                  <a:lnTo>
                    <a:pt x="26185" y="17180"/>
                  </a:lnTo>
                  <a:lnTo>
                    <a:pt x="11194" y="15001"/>
                  </a:lnTo>
                  <a:lnTo>
                    <a:pt x="9015" y="2999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253877" y="1628085"/>
              <a:ext cx="26670" cy="30480"/>
            </a:xfrm>
            <a:custGeom>
              <a:avLst/>
              <a:gdLst/>
              <a:ahLst/>
              <a:cxnLst/>
              <a:rect l="l" t="t" r="r" b="b"/>
              <a:pathLst>
                <a:path w="26670" h="30480">
                  <a:moveTo>
                    <a:pt x="11194" y="15001"/>
                  </a:moveTo>
                  <a:lnTo>
                    <a:pt x="26185" y="17180"/>
                  </a:lnTo>
                  <a:lnTo>
                    <a:pt x="0" y="0"/>
                  </a:lnTo>
                  <a:lnTo>
                    <a:pt x="9015" y="29992"/>
                  </a:lnTo>
                  <a:lnTo>
                    <a:pt x="11194" y="150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663064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Hard</a:t>
            </a:r>
            <a:r>
              <a:rPr dirty="0" sz="2800" spc="-90"/>
              <a:t> </a:t>
            </a:r>
            <a:r>
              <a:rPr dirty="0" sz="2800" spc="-10"/>
              <a:t>SVM</a:t>
            </a:r>
            <a:endParaRPr sz="2800"/>
          </a:p>
        </p:txBody>
      </p:sp>
      <p:sp>
        <p:nvSpPr>
          <p:cNvPr id="41" name="object 41"/>
          <p:cNvSpPr txBox="1"/>
          <p:nvPr/>
        </p:nvSpPr>
        <p:spPr>
          <a:xfrm>
            <a:off x="5116249" y="699822"/>
            <a:ext cx="384047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distance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datapoint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defined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116249" y="1938072"/>
            <a:ext cx="3422015" cy="5168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support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vectors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has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minimum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margin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16249" y="3423972"/>
            <a:ext cx="3606165" cy="5168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dirty="0" sz="1600" spc="-20">
                <a:latin typeface="Arial MT"/>
                <a:cs typeface="Arial MT"/>
              </a:rPr>
              <a:t>We </a:t>
            </a:r>
            <a:r>
              <a:rPr dirty="0" sz="1600" spc="-5">
                <a:latin typeface="Arial MT"/>
                <a:cs typeface="Arial MT"/>
              </a:rPr>
              <a:t>want to find the </a:t>
            </a:r>
            <a:r>
              <a:rPr dirty="0" sz="1600">
                <a:latin typeface="Arial MT"/>
                <a:cs typeface="Arial MT"/>
              </a:rPr>
              <a:t>w </a:t>
            </a:r>
            <a:r>
              <a:rPr dirty="0" sz="1600" spc="-5">
                <a:latin typeface="Arial MT"/>
                <a:cs typeface="Arial MT"/>
              </a:rPr>
              <a:t>that </a:t>
            </a:r>
            <a:r>
              <a:rPr dirty="0" sz="1600">
                <a:latin typeface="Arial MT"/>
                <a:cs typeface="Arial MT"/>
              </a:rPr>
              <a:t>maximize </a:t>
            </a:r>
            <a:r>
              <a:rPr dirty="0" sz="1600" spc="-5">
                <a:latin typeface="Arial MT"/>
                <a:cs typeface="Arial MT"/>
              </a:rPr>
              <a:t>the </a:t>
            </a:r>
            <a:r>
              <a:rPr dirty="0" sz="1600" spc="-434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margin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76775" y="1594687"/>
            <a:ext cx="1543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w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07224" y="1561688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42962" y="1973013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x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0975" y="4192175"/>
            <a:ext cx="2571749" cy="295274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53925" y="1238550"/>
            <a:ext cx="2314574" cy="371474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81200" y="2584800"/>
            <a:ext cx="3333749" cy="4952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16249" y="699822"/>
            <a:ext cx="384047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distance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datapoint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defined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6249" y="1938072"/>
            <a:ext cx="3422015" cy="5168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support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vectors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has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minimum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margin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6249" y="3423972"/>
            <a:ext cx="3606165" cy="5168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dirty="0" sz="1600" spc="-20">
                <a:latin typeface="Arial MT"/>
                <a:cs typeface="Arial MT"/>
              </a:rPr>
              <a:t>We </a:t>
            </a:r>
            <a:r>
              <a:rPr dirty="0" sz="1600" spc="-5">
                <a:latin typeface="Arial MT"/>
                <a:cs typeface="Arial MT"/>
              </a:rPr>
              <a:t>want to find the </a:t>
            </a:r>
            <a:r>
              <a:rPr dirty="0" sz="1600">
                <a:latin typeface="Arial MT"/>
                <a:cs typeface="Arial MT"/>
              </a:rPr>
              <a:t>w </a:t>
            </a:r>
            <a:r>
              <a:rPr dirty="0" sz="1600" spc="-5">
                <a:latin typeface="Arial MT"/>
                <a:cs typeface="Arial MT"/>
              </a:rPr>
              <a:t>that </a:t>
            </a:r>
            <a:r>
              <a:rPr dirty="0" sz="1600">
                <a:latin typeface="Arial MT"/>
                <a:cs typeface="Arial MT"/>
              </a:rPr>
              <a:t>maximize </a:t>
            </a:r>
            <a:r>
              <a:rPr dirty="0" sz="1600" spc="-5">
                <a:latin typeface="Arial MT"/>
                <a:cs typeface="Arial MT"/>
              </a:rPr>
              <a:t>the </a:t>
            </a:r>
            <a:r>
              <a:rPr dirty="0" sz="1600" spc="-434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margin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0432" y="1012950"/>
            <a:ext cx="4351655" cy="3426460"/>
            <a:chOff x="350432" y="1012950"/>
            <a:chExt cx="4351655" cy="3426460"/>
          </a:xfrm>
        </p:grpSpPr>
        <p:sp>
          <p:nvSpPr>
            <p:cNvPr id="6" name="object 6"/>
            <p:cNvSpPr/>
            <p:nvPr/>
          </p:nvSpPr>
          <p:spPr>
            <a:xfrm>
              <a:off x="413199" y="1017712"/>
              <a:ext cx="4284345" cy="3385820"/>
            </a:xfrm>
            <a:custGeom>
              <a:avLst/>
              <a:gdLst/>
              <a:ahLst/>
              <a:cxnLst/>
              <a:rect l="l" t="t" r="r" b="b"/>
              <a:pathLst>
                <a:path w="4284345" h="3385820">
                  <a:moveTo>
                    <a:pt x="667799" y="3385200"/>
                  </a:moveTo>
                  <a:lnTo>
                    <a:pt x="0" y="2363100"/>
                  </a:lnTo>
                  <a:lnTo>
                    <a:pt x="3616200" y="0"/>
                  </a:lnTo>
                  <a:lnTo>
                    <a:pt x="4284000" y="1022100"/>
                  </a:lnTo>
                  <a:lnTo>
                    <a:pt x="667799" y="338520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65049" y="1017712"/>
              <a:ext cx="4332605" cy="3395345"/>
            </a:xfrm>
            <a:custGeom>
              <a:avLst/>
              <a:gdLst/>
              <a:ahLst/>
              <a:cxnLst/>
              <a:rect l="l" t="t" r="r" b="b"/>
              <a:pathLst>
                <a:path w="4332605" h="3395345">
                  <a:moveTo>
                    <a:pt x="48149" y="2363100"/>
                  </a:moveTo>
                  <a:lnTo>
                    <a:pt x="3664349" y="0"/>
                  </a:lnTo>
                  <a:lnTo>
                    <a:pt x="4332149" y="1022100"/>
                  </a:lnTo>
                  <a:lnTo>
                    <a:pt x="715949" y="3385200"/>
                  </a:lnTo>
                  <a:lnTo>
                    <a:pt x="48149" y="2363100"/>
                  </a:lnTo>
                  <a:close/>
                </a:path>
                <a:path w="4332605" h="3395345">
                  <a:moveTo>
                    <a:pt x="5877" y="649461"/>
                  </a:moveTo>
                  <a:lnTo>
                    <a:pt x="0" y="3395212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55194" y="16239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58"/>
                  </a:moveTo>
                  <a:lnTo>
                    <a:pt x="0" y="43191"/>
                  </a:lnTo>
                  <a:lnTo>
                    <a:pt x="15825" y="0"/>
                  </a:lnTo>
                  <a:lnTo>
                    <a:pt x="31465" y="4325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5194" y="16239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58"/>
                  </a:moveTo>
                  <a:lnTo>
                    <a:pt x="15825" y="0"/>
                  </a:lnTo>
                  <a:lnTo>
                    <a:pt x="0" y="43191"/>
                  </a:lnTo>
                  <a:lnTo>
                    <a:pt x="31465" y="4325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66287" y="4416339"/>
              <a:ext cx="234950" cy="0"/>
            </a:xfrm>
            <a:custGeom>
              <a:avLst/>
              <a:gdLst/>
              <a:ahLst/>
              <a:cxnLst/>
              <a:rect l="l" t="t" r="r" b="b"/>
              <a:pathLst>
                <a:path w="234950" h="0">
                  <a:moveTo>
                    <a:pt x="0" y="0"/>
                  </a:moveTo>
                  <a:lnTo>
                    <a:pt x="234462" y="0"/>
                  </a:lnTo>
                </a:path>
              </a:pathLst>
            </a:custGeom>
            <a:ln w="1425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11180" y="440297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44" y="15785"/>
                  </a:lnTo>
                  <a:lnTo>
                    <a:pt x="38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86624" y="240031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74" y="107950"/>
                  </a:moveTo>
                  <a:lnTo>
                    <a:pt x="225945" y="10795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9550"/>
                  </a:lnTo>
                  <a:lnTo>
                    <a:pt x="124828" y="20955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9550"/>
                  </a:lnTo>
                  <a:lnTo>
                    <a:pt x="350774" y="209550"/>
                  </a:lnTo>
                  <a:lnTo>
                    <a:pt x="350774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86631" y="240075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53348" y="185675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74" y="107950"/>
                  </a:moveTo>
                  <a:lnTo>
                    <a:pt x="225945" y="10795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253356" y="1857120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381968" y="33916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381968" y="33916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064143" y="30259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064143" y="30259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47099" y="1528762"/>
              <a:ext cx="3616325" cy="2363470"/>
            </a:xfrm>
            <a:custGeom>
              <a:avLst/>
              <a:gdLst/>
              <a:ahLst/>
              <a:cxnLst/>
              <a:rect l="l" t="t" r="r" b="b"/>
              <a:pathLst>
                <a:path w="3616325" h="2363470">
                  <a:moveTo>
                    <a:pt x="0" y="2363100"/>
                  </a:moveTo>
                  <a:lnTo>
                    <a:pt x="361620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330198" y="166752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74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45" y="31496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330206" y="166700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71817" y="199645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61" y="107950"/>
                  </a:moveTo>
                  <a:lnTo>
                    <a:pt x="225933" y="10795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9550"/>
                  </a:lnTo>
                  <a:lnTo>
                    <a:pt x="124828" y="209550"/>
                  </a:lnTo>
                  <a:lnTo>
                    <a:pt x="124828" y="316230"/>
                  </a:lnTo>
                  <a:lnTo>
                    <a:pt x="225933" y="316230"/>
                  </a:lnTo>
                  <a:lnTo>
                    <a:pt x="225933" y="209550"/>
                  </a:lnTo>
                  <a:lnTo>
                    <a:pt x="350761" y="209550"/>
                  </a:lnTo>
                  <a:lnTo>
                    <a:pt x="350761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71818" y="19968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210460" y="133224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74" y="107950"/>
                  </a:moveTo>
                  <a:lnTo>
                    <a:pt x="225945" y="10795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9550"/>
                  </a:lnTo>
                  <a:lnTo>
                    <a:pt x="124828" y="20955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9550"/>
                  </a:lnTo>
                  <a:lnTo>
                    <a:pt x="350774" y="209550"/>
                  </a:lnTo>
                  <a:lnTo>
                    <a:pt x="350774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210468" y="133270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639918" y="39965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639918" y="39965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944268" y="36069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944268" y="36069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856043" y="33916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856043" y="33916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749368" y="25214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749368" y="25214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284893" y="39237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578999" y="2022450"/>
              <a:ext cx="1245870" cy="1976120"/>
            </a:xfrm>
            <a:custGeom>
              <a:avLst/>
              <a:gdLst/>
              <a:ahLst/>
              <a:cxnLst/>
              <a:rect l="l" t="t" r="r" b="b"/>
              <a:pathLst>
                <a:path w="1245870" h="1976120">
                  <a:moveTo>
                    <a:pt x="705893" y="1901344"/>
                  </a:moveTo>
                  <a:lnTo>
                    <a:pt x="993606" y="1901344"/>
                  </a:lnTo>
                  <a:lnTo>
                    <a:pt x="993606" y="1975855"/>
                  </a:lnTo>
                  <a:lnTo>
                    <a:pt x="705893" y="1975855"/>
                  </a:lnTo>
                  <a:lnTo>
                    <a:pt x="705893" y="1901344"/>
                  </a:lnTo>
                  <a:close/>
                </a:path>
                <a:path w="1245870" h="1976120">
                  <a:moveTo>
                    <a:pt x="861699" y="0"/>
                  </a:moveTo>
                  <a:lnTo>
                    <a:pt x="1245699" y="521399"/>
                  </a:lnTo>
                </a:path>
                <a:path w="1245870" h="1976120">
                  <a:moveTo>
                    <a:pt x="0" y="549299"/>
                  </a:moveTo>
                  <a:lnTo>
                    <a:pt x="383999" y="10706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9587" y="2327062"/>
              <a:ext cx="204324" cy="12412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5912" y="2846152"/>
              <a:ext cx="238699" cy="14930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265072" y="1643087"/>
              <a:ext cx="291465" cy="390525"/>
            </a:xfrm>
            <a:custGeom>
              <a:avLst/>
              <a:gdLst/>
              <a:ahLst/>
              <a:cxnLst/>
              <a:rect l="l" t="t" r="r" b="b"/>
              <a:pathLst>
                <a:path w="291464" h="390525">
                  <a:moveTo>
                    <a:pt x="0" y="0"/>
                  </a:moveTo>
                  <a:lnTo>
                    <a:pt x="290977" y="38993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253877" y="1628085"/>
              <a:ext cx="26670" cy="30480"/>
            </a:xfrm>
            <a:custGeom>
              <a:avLst/>
              <a:gdLst/>
              <a:ahLst/>
              <a:cxnLst/>
              <a:rect l="l" t="t" r="r" b="b"/>
              <a:pathLst>
                <a:path w="26670" h="30480">
                  <a:moveTo>
                    <a:pt x="9015" y="29992"/>
                  </a:moveTo>
                  <a:lnTo>
                    <a:pt x="0" y="0"/>
                  </a:lnTo>
                  <a:lnTo>
                    <a:pt x="26185" y="17180"/>
                  </a:lnTo>
                  <a:lnTo>
                    <a:pt x="11194" y="15001"/>
                  </a:lnTo>
                  <a:lnTo>
                    <a:pt x="9015" y="2999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253877" y="1628085"/>
              <a:ext cx="26670" cy="30480"/>
            </a:xfrm>
            <a:custGeom>
              <a:avLst/>
              <a:gdLst/>
              <a:ahLst/>
              <a:cxnLst/>
              <a:rect l="l" t="t" r="r" b="b"/>
              <a:pathLst>
                <a:path w="26670" h="30480">
                  <a:moveTo>
                    <a:pt x="11194" y="15001"/>
                  </a:moveTo>
                  <a:lnTo>
                    <a:pt x="26185" y="17180"/>
                  </a:lnTo>
                  <a:lnTo>
                    <a:pt x="0" y="0"/>
                  </a:lnTo>
                  <a:lnTo>
                    <a:pt x="9015" y="29992"/>
                  </a:lnTo>
                  <a:lnTo>
                    <a:pt x="11194" y="150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663064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Hard</a:t>
            </a:r>
            <a:r>
              <a:rPr dirty="0" sz="2800" spc="-90"/>
              <a:t> </a:t>
            </a:r>
            <a:r>
              <a:rPr dirty="0" sz="2800" spc="-10"/>
              <a:t>SVM</a:t>
            </a:r>
            <a:endParaRPr sz="2800"/>
          </a:p>
        </p:txBody>
      </p:sp>
      <p:sp>
        <p:nvSpPr>
          <p:cNvPr id="43" name="object 43"/>
          <p:cNvSpPr txBox="1"/>
          <p:nvPr/>
        </p:nvSpPr>
        <p:spPr>
          <a:xfrm>
            <a:off x="3476775" y="1594687"/>
            <a:ext cx="1543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w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07224" y="1561688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42962" y="1973013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x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6" name="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55875" y="1042999"/>
            <a:ext cx="2028824" cy="895349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42800" y="2446425"/>
            <a:ext cx="2686049" cy="895349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95100" y="4268737"/>
            <a:ext cx="2571749" cy="295274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600750" y="4402925"/>
            <a:ext cx="4482465" cy="61976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78105" rIns="0" bIns="0" rtlCol="0" vert="horz">
            <a:spAutoFit/>
          </a:bodyPr>
          <a:lstStyle/>
          <a:p>
            <a:pPr marL="85725">
              <a:lnSpc>
                <a:spcPts val="1664"/>
              </a:lnSpc>
              <a:spcBef>
                <a:spcPts val="615"/>
              </a:spcBef>
            </a:pPr>
            <a:r>
              <a:rPr dirty="0" sz="1400" spc="-5" b="1">
                <a:latin typeface="Arial"/>
                <a:cs typeface="Arial"/>
              </a:rPr>
              <a:t>Add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||w||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to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constraint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the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w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scaling</a:t>
            </a:r>
            <a:endParaRPr sz="1400">
              <a:latin typeface="Arial"/>
              <a:cs typeface="Arial"/>
            </a:endParaRPr>
          </a:p>
          <a:p>
            <a:pPr marL="85725">
              <a:lnSpc>
                <a:spcPts val="1664"/>
              </a:lnSpc>
            </a:pPr>
            <a:r>
              <a:rPr dirty="0" sz="1400" spc="-5" b="1">
                <a:latin typeface="Arial"/>
                <a:cs typeface="Arial"/>
              </a:rPr>
              <a:t>Define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margin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that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not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depends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on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the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scale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of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0500" y="834575"/>
            <a:ext cx="3886199" cy="89534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0500" y="834575"/>
            <a:ext cx="3886199" cy="8953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2612" y="3821962"/>
            <a:ext cx="5438774" cy="514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16175" y="2043562"/>
            <a:ext cx="1592224" cy="105637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849062" y="1588362"/>
            <a:ext cx="685165" cy="2185670"/>
            <a:chOff x="3849062" y="1588362"/>
            <a:chExt cx="685165" cy="2185670"/>
          </a:xfrm>
        </p:grpSpPr>
        <p:sp>
          <p:nvSpPr>
            <p:cNvPr id="6" name="object 6"/>
            <p:cNvSpPr/>
            <p:nvPr/>
          </p:nvSpPr>
          <p:spPr>
            <a:xfrm>
              <a:off x="3853824" y="1593124"/>
              <a:ext cx="675640" cy="2176145"/>
            </a:xfrm>
            <a:custGeom>
              <a:avLst/>
              <a:gdLst/>
              <a:ahLst/>
              <a:cxnLst/>
              <a:rect l="l" t="t" r="r" b="b"/>
              <a:pathLst>
                <a:path w="675639" h="2176145">
                  <a:moveTo>
                    <a:pt x="337649" y="2175599"/>
                  </a:moveTo>
                  <a:lnTo>
                    <a:pt x="0" y="1837949"/>
                  </a:lnTo>
                  <a:lnTo>
                    <a:pt x="168824" y="1837949"/>
                  </a:lnTo>
                  <a:lnTo>
                    <a:pt x="168824" y="0"/>
                  </a:lnTo>
                  <a:lnTo>
                    <a:pt x="506474" y="0"/>
                  </a:lnTo>
                  <a:lnTo>
                    <a:pt x="506474" y="1837949"/>
                  </a:lnTo>
                  <a:lnTo>
                    <a:pt x="675299" y="1837949"/>
                  </a:lnTo>
                  <a:lnTo>
                    <a:pt x="337649" y="21755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53824" y="1593124"/>
              <a:ext cx="675640" cy="2176145"/>
            </a:xfrm>
            <a:custGeom>
              <a:avLst/>
              <a:gdLst/>
              <a:ahLst/>
              <a:cxnLst/>
              <a:rect l="l" t="t" r="r" b="b"/>
              <a:pathLst>
                <a:path w="675639" h="2176145">
                  <a:moveTo>
                    <a:pt x="0" y="1837949"/>
                  </a:moveTo>
                  <a:lnTo>
                    <a:pt x="168824" y="1837949"/>
                  </a:lnTo>
                  <a:lnTo>
                    <a:pt x="168824" y="0"/>
                  </a:lnTo>
                  <a:lnTo>
                    <a:pt x="506474" y="0"/>
                  </a:lnTo>
                  <a:lnTo>
                    <a:pt x="506474" y="1837949"/>
                  </a:lnTo>
                  <a:lnTo>
                    <a:pt x="675299" y="1837949"/>
                  </a:lnTo>
                  <a:lnTo>
                    <a:pt x="337649" y="2175599"/>
                  </a:lnTo>
                  <a:lnTo>
                    <a:pt x="0" y="18379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716500" y="2400997"/>
            <a:ext cx="4959350" cy="976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 MT"/>
                <a:cs typeface="Arial MT"/>
              </a:rPr>
              <a:t>equivalent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to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Arial MT"/>
              <a:cs typeface="Arial MT"/>
            </a:endParaRPr>
          </a:p>
          <a:p>
            <a:pPr marL="1898014">
              <a:lnSpc>
                <a:spcPct val="100000"/>
              </a:lnSpc>
            </a:pPr>
            <a:r>
              <a:rPr dirty="0" u="heavy" sz="1400" spc="-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5"/>
              </a:rPr>
              <a:t>https://youtu.be/LceLJvKMbBk?t=3613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15099" y="4512674"/>
            <a:ext cx="3618865" cy="40195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7747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610"/>
              </a:spcBef>
            </a:pPr>
            <a:r>
              <a:rPr dirty="0" sz="1600" spc="-5">
                <a:latin typeface="Arial MT"/>
                <a:cs typeface="Arial MT"/>
              </a:rPr>
              <a:t>*Assumes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full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separability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(1.1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HW)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92312" y="953575"/>
            <a:ext cx="4293870" cy="3395345"/>
            <a:chOff x="1892312" y="953575"/>
            <a:chExt cx="4293870" cy="3395345"/>
          </a:xfrm>
        </p:grpSpPr>
        <p:sp>
          <p:nvSpPr>
            <p:cNvPr id="3" name="object 3"/>
            <p:cNvSpPr/>
            <p:nvPr/>
          </p:nvSpPr>
          <p:spPr>
            <a:xfrm>
              <a:off x="1897074" y="958337"/>
              <a:ext cx="4284345" cy="3385820"/>
            </a:xfrm>
            <a:custGeom>
              <a:avLst/>
              <a:gdLst/>
              <a:ahLst/>
              <a:cxnLst/>
              <a:rect l="l" t="t" r="r" b="b"/>
              <a:pathLst>
                <a:path w="4284345" h="3385820">
                  <a:moveTo>
                    <a:pt x="667799" y="3385200"/>
                  </a:moveTo>
                  <a:lnTo>
                    <a:pt x="0" y="2363100"/>
                  </a:lnTo>
                  <a:lnTo>
                    <a:pt x="3616199" y="0"/>
                  </a:lnTo>
                  <a:lnTo>
                    <a:pt x="4283999" y="1022100"/>
                  </a:lnTo>
                  <a:lnTo>
                    <a:pt x="667799" y="338520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97074" y="958337"/>
              <a:ext cx="4284345" cy="3385820"/>
            </a:xfrm>
            <a:custGeom>
              <a:avLst/>
              <a:gdLst/>
              <a:ahLst/>
              <a:cxnLst/>
              <a:rect l="l" t="t" r="r" b="b"/>
              <a:pathLst>
                <a:path w="4284345" h="3385820">
                  <a:moveTo>
                    <a:pt x="0" y="2363100"/>
                  </a:moveTo>
                  <a:lnTo>
                    <a:pt x="3616199" y="0"/>
                  </a:lnTo>
                  <a:lnTo>
                    <a:pt x="4283999" y="1022100"/>
                  </a:lnTo>
                  <a:lnTo>
                    <a:pt x="667799" y="3385200"/>
                  </a:lnTo>
                  <a:lnTo>
                    <a:pt x="0" y="23631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94677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What</a:t>
            </a:r>
            <a:r>
              <a:rPr dirty="0" sz="2800" spc="-25"/>
              <a:t> </a:t>
            </a:r>
            <a:r>
              <a:rPr dirty="0" sz="2800" spc="-5"/>
              <a:t>if</a:t>
            </a:r>
            <a:r>
              <a:rPr dirty="0" sz="2800" spc="-15"/>
              <a:t> </a:t>
            </a:r>
            <a:r>
              <a:rPr dirty="0" sz="2800" spc="-5"/>
              <a:t>there</a:t>
            </a:r>
            <a:r>
              <a:rPr dirty="0" sz="2800" spc="-20"/>
              <a:t> </a:t>
            </a:r>
            <a:r>
              <a:rPr dirty="0" sz="2800" spc="-5"/>
              <a:t>is</a:t>
            </a:r>
            <a:r>
              <a:rPr dirty="0" sz="2800" spc="-20"/>
              <a:t> </a:t>
            </a:r>
            <a:r>
              <a:rPr dirty="0" sz="2800" spc="-5"/>
              <a:t>no</a:t>
            </a:r>
            <a:r>
              <a:rPr dirty="0" sz="2800" spc="-15"/>
              <a:t> </a:t>
            </a:r>
            <a:r>
              <a:rPr dirty="0" sz="2800" spc="-5"/>
              <a:t>linear</a:t>
            </a:r>
            <a:r>
              <a:rPr dirty="0" sz="2800" spc="-15"/>
              <a:t> </a:t>
            </a:r>
            <a:r>
              <a:rPr dirty="0" sz="2800"/>
              <a:t>separability?</a:t>
            </a:r>
            <a:endParaRPr sz="2800"/>
          </a:p>
        </p:txBody>
      </p:sp>
      <p:grpSp>
        <p:nvGrpSpPr>
          <p:cNvPr id="6" name="object 6"/>
          <p:cNvGrpSpPr/>
          <p:nvPr/>
        </p:nvGrpSpPr>
        <p:grpSpPr>
          <a:xfrm>
            <a:off x="1834307" y="1097649"/>
            <a:ext cx="4053840" cy="3282315"/>
            <a:chOff x="1834307" y="1097649"/>
            <a:chExt cx="4053840" cy="3282315"/>
          </a:xfrm>
        </p:grpSpPr>
        <p:sp>
          <p:nvSpPr>
            <p:cNvPr id="7" name="object 7"/>
            <p:cNvSpPr/>
            <p:nvPr/>
          </p:nvSpPr>
          <p:spPr>
            <a:xfrm>
              <a:off x="1848924" y="1607799"/>
              <a:ext cx="6350" cy="2746375"/>
            </a:xfrm>
            <a:custGeom>
              <a:avLst/>
              <a:gdLst/>
              <a:ahLst/>
              <a:cxnLst/>
              <a:rect l="l" t="t" r="r" b="b"/>
              <a:pathLst>
                <a:path w="6350" h="2746375">
                  <a:moveTo>
                    <a:pt x="5877" y="0"/>
                  </a:moveTo>
                  <a:lnTo>
                    <a:pt x="0" y="274575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39069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0" y="43191"/>
                  </a:lnTo>
                  <a:lnTo>
                    <a:pt x="15825" y="0"/>
                  </a:lnTo>
                  <a:lnTo>
                    <a:pt x="31465" y="4325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39069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15825" y="0"/>
                  </a:lnTo>
                  <a:lnTo>
                    <a:pt x="0" y="43191"/>
                  </a:lnTo>
                  <a:lnTo>
                    <a:pt x="31465" y="4325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54924" y="4354599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3840149" y="472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38" y="0"/>
                  </a:lnTo>
                  <a:lnTo>
                    <a:pt x="43244" y="15785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44" y="15785"/>
                  </a:lnTo>
                  <a:lnTo>
                    <a:pt x="38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870504" y="234189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870506" y="234138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737229" y="17983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737231" y="1797745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548018" y="29665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548018" y="29665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230974" y="1469387"/>
              <a:ext cx="3616325" cy="2363470"/>
            </a:xfrm>
            <a:custGeom>
              <a:avLst/>
              <a:gdLst/>
              <a:ahLst/>
              <a:cxnLst/>
              <a:rect l="l" t="t" r="r" b="b"/>
              <a:pathLst>
                <a:path w="3616325" h="2363470">
                  <a:moveTo>
                    <a:pt x="0" y="2363100"/>
                  </a:moveTo>
                  <a:lnTo>
                    <a:pt x="36161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814078" y="160783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33" y="31623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14081" y="16076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155685" y="19380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74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45" y="31496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155693" y="193745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694341" y="127382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59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694343" y="12733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233242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233242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768768" y="38644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768768" y="38644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203168" y="11388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203168" y="11388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103177" y="284608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33" y="31623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103181" y="2845845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536624" y="1102412"/>
              <a:ext cx="310515" cy="282575"/>
            </a:xfrm>
            <a:custGeom>
              <a:avLst/>
              <a:gdLst/>
              <a:ahLst/>
              <a:cxnLst/>
              <a:rect l="l" t="t" r="r" b="b"/>
              <a:pathLst>
                <a:path w="310514" h="282575">
                  <a:moveTo>
                    <a:pt x="155249" y="282299"/>
                  </a:moveTo>
                  <a:lnTo>
                    <a:pt x="106178" y="275104"/>
                  </a:lnTo>
                  <a:lnTo>
                    <a:pt x="63561" y="255066"/>
                  </a:lnTo>
                  <a:lnTo>
                    <a:pt x="29954" y="224511"/>
                  </a:lnTo>
                  <a:lnTo>
                    <a:pt x="7914" y="185764"/>
                  </a:lnTo>
                  <a:lnTo>
                    <a:pt x="0" y="141149"/>
                  </a:lnTo>
                  <a:lnTo>
                    <a:pt x="7914" y="96535"/>
                  </a:lnTo>
                  <a:lnTo>
                    <a:pt x="29954" y="57788"/>
                  </a:lnTo>
                  <a:lnTo>
                    <a:pt x="63561" y="27233"/>
                  </a:lnTo>
                  <a:lnTo>
                    <a:pt x="106178" y="7195"/>
                  </a:lnTo>
                  <a:lnTo>
                    <a:pt x="155249" y="0"/>
                  </a:lnTo>
                  <a:lnTo>
                    <a:pt x="204321" y="7195"/>
                  </a:lnTo>
                  <a:lnTo>
                    <a:pt x="246938" y="27233"/>
                  </a:lnTo>
                  <a:lnTo>
                    <a:pt x="280545" y="57788"/>
                  </a:lnTo>
                  <a:lnTo>
                    <a:pt x="302585" y="96535"/>
                  </a:lnTo>
                  <a:lnTo>
                    <a:pt x="310499" y="141149"/>
                  </a:lnTo>
                  <a:lnTo>
                    <a:pt x="302585" y="185764"/>
                  </a:lnTo>
                  <a:lnTo>
                    <a:pt x="280545" y="224511"/>
                  </a:lnTo>
                  <a:lnTo>
                    <a:pt x="246938" y="255066"/>
                  </a:lnTo>
                  <a:lnTo>
                    <a:pt x="204321" y="275104"/>
                  </a:lnTo>
                  <a:lnTo>
                    <a:pt x="155249" y="282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625965" y="1186645"/>
              <a:ext cx="132080" cy="29845"/>
            </a:xfrm>
            <a:custGeom>
              <a:avLst/>
              <a:gdLst/>
              <a:ahLst/>
              <a:cxnLst/>
              <a:rect l="l" t="t" r="r" b="b"/>
              <a:pathLst>
                <a:path w="132079" h="29844">
                  <a:moveTo>
                    <a:pt x="25103" y="29406"/>
                  </a:moveTo>
                  <a:lnTo>
                    <a:pt x="7240" y="29406"/>
                  </a:lnTo>
                  <a:lnTo>
                    <a:pt x="0" y="22823"/>
                  </a:lnTo>
                  <a:lnTo>
                    <a:pt x="0" y="6582"/>
                  </a:lnTo>
                  <a:lnTo>
                    <a:pt x="7240" y="0"/>
                  </a:lnTo>
                  <a:lnTo>
                    <a:pt x="25103" y="0"/>
                  </a:lnTo>
                  <a:lnTo>
                    <a:pt x="32343" y="6582"/>
                  </a:lnTo>
                  <a:lnTo>
                    <a:pt x="32343" y="22823"/>
                  </a:lnTo>
                  <a:lnTo>
                    <a:pt x="25103" y="29406"/>
                  </a:lnTo>
                  <a:close/>
                </a:path>
                <a:path w="132079" h="29844">
                  <a:moveTo>
                    <a:pt x="124578" y="29406"/>
                  </a:moveTo>
                  <a:lnTo>
                    <a:pt x="106715" y="29406"/>
                  </a:lnTo>
                  <a:lnTo>
                    <a:pt x="99474" y="22823"/>
                  </a:lnTo>
                  <a:lnTo>
                    <a:pt x="99474" y="6582"/>
                  </a:lnTo>
                  <a:lnTo>
                    <a:pt x="106715" y="0"/>
                  </a:lnTo>
                  <a:lnTo>
                    <a:pt x="124578" y="0"/>
                  </a:lnTo>
                  <a:lnTo>
                    <a:pt x="131818" y="6582"/>
                  </a:lnTo>
                  <a:lnTo>
                    <a:pt x="131818" y="22823"/>
                  </a:lnTo>
                  <a:lnTo>
                    <a:pt x="124578" y="2940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536624" y="1102412"/>
              <a:ext cx="310515" cy="282575"/>
            </a:xfrm>
            <a:custGeom>
              <a:avLst/>
              <a:gdLst/>
              <a:ahLst/>
              <a:cxnLst/>
              <a:rect l="l" t="t" r="r" b="b"/>
              <a:pathLst>
                <a:path w="310514" h="282575">
                  <a:moveTo>
                    <a:pt x="89340" y="98935"/>
                  </a:moveTo>
                  <a:lnTo>
                    <a:pt x="89340" y="90815"/>
                  </a:lnTo>
                  <a:lnTo>
                    <a:pt x="96580" y="84232"/>
                  </a:lnTo>
                  <a:lnTo>
                    <a:pt x="105512" y="84232"/>
                  </a:lnTo>
                  <a:lnTo>
                    <a:pt x="114444" y="84232"/>
                  </a:lnTo>
                  <a:lnTo>
                    <a:pt x="121684" y="90815"/>
                  </a:lnTo>
                  <a:lnTo>
                    <a:pt x="121684" y="98935"/>
                  </a:lnTo>
                  <a:lnTo>
                    <a:pt x="121684" y="107056"/>
                  </a:lnTo>
                  <a:lnTo>
                    <a:pt x="114444" y="113638"/>
                  </a:lnTo>
                  <a:lnTo>
                    <a:pt x="105512" y="113638"/>
                  </a:lnTo>
                  <a:lnTo>
                    <a:pt x="96580" y="113638"/>
                  </a:lnTo>
                  <a:lnTo>
                    <a:pt x="89340" y="107056"/>
                  </a:lnTo>
                  <a:lnTo>
                    <a:pt x="89340" y="98935"/>
                  </a:lnTo>
                </a:path>
                <a:path w="310514" h="282575">
                  <a:moveTo>
                    <a:pt x="188815" y="98935"/>
                  </a:moveTo>
                  <a:lnTo>
                    <a:pt x="188815" y="90815"/>
                  </a:lnTo>
                  <a:lnTo>
                    <a:pt x="196055" y="84232"/>
                  </a:lnTo>
                  <a:lnTo>
                    <a:pt x="204987" y="84232"/>
                  </a:lnTo>
                  <a:lnTo>
                    <a:pt x="213919" y="84232"/>
                  </a:lnTo>
                  <a:lnTo>
                    <a:pt x="221159" y="90815"/>
                  </a:lnTo>
                  <a:lnTo>
                    <a:pt x="221159" y="98935"/>
                  </a:lnTo>
                  <a:lnTo>
                    <a:pt x="221159" y="107056"/>
                  </a:lnTo>
                  <a:lnTo>
                    <a:pt x="213919" y="113638"/>
                  </a:lnTo>
                  <a:lnTo>
                    <a:pt x="204987" y="113638"/>
                  </a:lnTo>
                  <a:lnTo>
                    <a:pt x="196055" y="113638"/>
                  </a:lnTo>
                  <a:lnTo>
                    <a:pt x="188815" y="107056"/>
                  </a:lnTo>
                  <a:lnTo>
                    <a:pt x="188815" y="98935"/>
                  </a:lnTo>
                </a:path>
                <a:path w="310514" h="282575">
                  <a:moveTo>
                    <a:pt x="71103" y="228977"/>
                  </a:moveTo>
                  <a:lnTo>
                    <a:pt x="113164" y="209274"/>
                  </a:lnTo>
                  <a:lnTo>
                    <a:pt x="155200" y="202706"/>
                  </a:lnTo>
                  <a:lnTo>
                    <a:pt x="197212" y="209274"/>
                  </a:lnTo>
                  <a:lnTo>
                    <a:pt x="239199" y="228977"/>
                  </a:lnTo>
                </a:path>
                <a:path w="310514" h="282575">
                  <a:moveTo>
                    <a:pt x="0" y="141149"/>
                  </a:moveTo>
                  <a:lnTo>
                    <a:pt x="7914" y="96535"/>
                  </a:lnTo>
                  <a:lnTo>
                    <a:pt x="29954" y="57788"/>
                  </a:lnTo>
                  <a:lnTo>
                    <a:pt x="63561" y="27233"/>
                  </a:lnTo>
                  <a:lnTo>
                    <a:pt x="106178" y="7195"/>
                  </a:lnTo>
                  <a:lnTo>
                    <a:pt x="155249" y="0"/>
                  </a:lnTo>
                  <a:lnTo>
                    <a:pt x="204321" y="7195"/>
                  </a:lnTo>
                  <a:lnTo>
                    <a:pt x="246938" y="27233"/>
                  </a:lnTo>
                  <a:lnTo>
                    <a:pt x="280545" y="57788"/>
                  </a:lnTo>
                  <a:lnTo>
                    <a:pt x="302585" y="96535"/>
                  </a:lnTo>
                  <a:lnTo>
                    <a:pt x="310499" y="141149"/>
                  </a:lnTo>
                  <a:lnTo>
                    <a:pt x="302585" y="185764"/>
                  </a:lnTo>
                  <a:lnTo>
                    <a:pt x="280545" y="224511"/>
                  </a:lnTo>
                  <a:lnTo>
                    <a:pt x="246938" y="255066"/>
                  </a:lnTo>
                  <a:lnTo>
                    <a:pt x="204321" y="275104"/>
                  </a:lnTo>
                  <a:lnTo>
                    <a:pt x="155249" y="282299"/>
                  </a:lnTo>
                  <a:lnTo>
                    <a:pt x="106178" y="275104"/>
                  </a:lnTo>
                  <a:lnTo>
                    <a:pt x="63561" y="255066"/>
                  </a:lnTo>
                  <a:lnTo>
                    <a:pt x="29954" y="224511"/>
                  </a:lnTo>
                  <a:lnTo>
                    <a:pt x="7914" y="185764"/>
                  </a:lnTo>
                  <a:lnTo>
                    <a:pt x="0" y="1411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572849" y="2928825"/>
              <a:ext cx="310515" cy="282575"/>
            </a:xfrm>
            <a:custGeom>
              <a:avLst/>
              <a:gdLst/>
              <a:ahLst/>
              <a:cxnLst/>
              <a:rect l="l" t="t" r="r" b="b"/>
              <a:pathLst>
                <a:path w="310514" h="282575">
                  <a:moveTo>
                    <a:pt x="155249" y="282299"/>
                  </a:moveTo>
                  <a:lnTo>
                    <a:pt x="106178" y="275104"/>
                  </a:lnTo>
                  <a:lnTo>
                    <a:pt x="63561" y="255066"/>
                  </a:lnTo>
                  <a:lnTo>
                    <a:pt x="29954" y="224511"/>
                  </a:lnTo>
                  <a:lnTo>
                    <a:pt x="7914" y="185764"/>
                  </a:lnTo>
                  <a:lnTo>
                    <a:pt x="0" y="141149"/>
                  </a:lnTo>
                  <a:lnTo>
                    <a:pt x="7914" y="96535"/>
                  </a:lnTo>
                  <a:lnTo>
                    <a:pt x="29954" y="57788"/>
                  </a:lnTo>
                  <a:lnTo>
                    <a:pt x="63561" y="27233"/>
                  </a:lnTo>
                  <a:lnTo>
                    <a:pt x="106178" y="7195"/>
                  </a:lnTo>
                  <a:lnTo>
                    <a:pt x="155249" y="0"/>
                  </a:lnTo>
                  <a:lnTo>
                    <a:pt x="204321" y="7195"/>
                  </a:lnTo>
                  <a:lnTo>
                    <a:pt x="246938" y="27233"/>
                  </a:lnTo>
                  <a:lnTo>
                    <a:pt x="280545" y="57788"/>
                  </a:lnTo>
                  <a:lnTo>
                    <a:pt x="302585" y="96535"/>
                  </a:lnTo>
                  <a:lnTo>
                    <a:pt x="310499" y="141149"/>
                  </a:lnTo>
                  <a:lnTo>
                    <a:pt x="302585" y="185764"/>
                  </a:lnTo>
                  <a:lnTo>
                    <a:pt x="280545" y="224511"/>
                  </a:lnTo>
                  <a:lnTo>
                    <a:pt x="246938" y="255066"/>
                  </a:lnTo>
                  <a:lnTo>
                    <a:pt x="204321" y="275104"/>
                  </a:lnTo>
                  <a:lnTo>
                    <a:pt x="155249" y="282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662190" y="3013057"/>
              <a:ext cx="132080" cy="29845"/>
            </a:xfrm>
            <a:custGeom>
              <a:avLst/>
              <a:gdLst/>
              <a:ahLst/>
              <a:cxnLst/>
              <a:rect l="l" t="t" r="r" b="b"/>
              <a:pathLst>
                <a:path w="132079" h="29844">
                  <a:moveTo>
                    <a:pt x="25103" y="29406"/>
                  </a:moveTo>
                  <a:lnTo>
                    <a:pt x="7240" y="29406"/>
                  </a:lnTo>
                  <a:lnTo>
                    <a:pt x="0" y="22823"/>
                  </a:lnTo>
                  <a:lnTo>
                    <a:pt x="0" y="6582"/>
                  </a:lnTo>
                  <a:lnTo>
                    <a:pt x="7240" y="0"/>
                  </a:lnTo>
                  <a:lnTo>
                    <a:pt x="25103" y="0"/>
                  </a:lnTo>
                  <a:lnTo>
                    <a:pt x="32343" y="6582"/>
                  </a:lnTo>
                  <a:lnTo>
                    <a:pt x="32343" y="22823"/>
                  </a:lnTo>
                  <a:lnTo>
                    <a:pt x="25103" y="29406"/>
                  </a:lnTo>
                  <a:close/>
                </a:path>
                <a:path w="132079" h="29844">
                  <a:moveTo>
                    <a:pt x="124578" y="29406"/>
                  </a:moveTo>
                  <a:lnTo>
                    <a:pt x="106715" y="29406"/>
                  </a:lnTo>
                  <a:lnTo>
                    <a:pt x="99474" y="22823"/>
                  </a:lnTo>
                  <a:lnTo>
                    <a:pt x="99474" y="6582"/>
                  </a:lnTo>
                  <a:lnTo>
                    <a:pt x="106715" y="0"/>
                  </a:lnTo>
                  <a:lnTo>
                    <a:pt x="124578" y="0"/>
                  </a:lnTo>
                  <a:lnTo>
                    <a:pt x="131818" y="6582"/>
                  </a:lnTo>
                  <a:lnTo>
                    <a:pt x="131818" y="22823"/>
                  </a:lnTo>
                  <a:lnTo>
                    <a:pt x="124578" y="2940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394769" y="1243231"/>
              <a:ext cx="1489075" cy="1968500"/>
            </a:xfrm>
            <a:custGeom>
              <a:avLst/>
              <a:gdLst/>
              <a:ahLst/>
              <a:cxnLst/>
              <a:rect l="l" t="t" r="r" b="b"/>
              <a:pathLst>
                <a:path w="1489075" h="1968500">
                  <a:moveTo>
                    <a:pt x="1267421" y="1784529"/>
                  </a:moveTo>
                  <a:lnTo>
                    <a:pt x="1267421" y="1776408"/>
                  </a:lnTo>
                  <a:lnTo>
                    <a:pt x="1274661" y="1769825"/>
                  </a:lnTo>
                  <a:lnTo>
                    <a:pt x="1283593" y="1769825"/>
                  </a:lnTo>
                  <a:lnTo>
                    <a:pt x="1292524" y="1769825"/>
                  </a:lnTo>
                  <a:lnTo>
                    <a:pt x="1299765" y="1776408"/>
                  </a:lnTo>
                  <a:lnTo>
                    <a:pt x="1299765" y="1784529"/>
                  </a:lnTo>
                  <a:lnTo>
                    <a:pt x="1299765" y="1792649"/>
                  </a:lnTo>
                  <a:lnTo>
                    <a:pt x="1292524" y="1799232"/>
                  </a:lnTo>
                  <a:lnTo>
                    <a:pt x="1283593" y="1799232"/>
                  </a:lnTo>
                  <a:lnTo>
                    <a:pt x="1274661" y="1799232"/>
                  </a:lnTo>
                  <a:lnTo>
                    <a:pt x="1267421" y="1792649"/>
                  </a:lnTo>
                  <a:lnTo>
                    <a:pt x="1267421" y="1784529"/>
                  </a:lnTo>
                </a:path>
                <a:path w="1489075" h="1968500">
                  <a:moveTo>
                    <a:pt x="1366896" y="1784529"/>
                  </a:moveTo>
                  <a:lnTo>
                    <a:pt x="1366896" y="1776408"/>
                  </a:lnTo>
                  <a:lnTo>
                    <a:pt x="1374136" y="1769825"/>
                  </a:lnTo>
                  <a:lnTo>
                    <a:pt x="1383068" y="1769825"/>
                  </a:lnTo>
                  <a:lnTo>
                    <a:pt x="1391999" y="1769825"/>
                  </a:lnTo>
                  <a:lnTo>
                    <a:pt x="1399240" y="1776408"/>
                  </a:lnTo>
                  <a:lnTo>
                    <a:pt x="1399240" y="1784529"/>
                  </a:lnTo>
                  <a:lnTo>
                    <a:pt x="1399240" y="1792649"/>
                  </a:lnTo>
                  <a:lnTo>
                    <a:pt x="1391999" y="1799232"/>
                  </a:lnTo>
                  <a:lnTo>
                    <a:pt x="1383068" y="1799232"/>
                  </a:lnTo>
                  <a:lnTo>
                    <a:pt x="1374136" y="1799232"/>
                  </a:lnTo>
                  <a:lnTo>
                    <a:pt x="1366896" y="1792649"/>
                  </a:lnTo>
                  <a:lnTo>
                    <a:pt x="1366896" y="1784529"/>
                  </a:lnTo>
                </a:path>
                <a:path w="1489075" h="1968500">
                  <a:moveTo>
                    <a:pt x="1249184" y="1914570"/>
                  </a:moveTo>
                  <a:lnTo>
                    <a:pt x="1291245" y="1894867"/>
                  </a:lnTo>
                  <a:lnTo>
                    <a:pt x="1333281" y="1888299"/>
                  </a:lnTo>
                  <a:lnTo>
                    <a:pt x="1375293" y="1894867"/>
                  </a:lnTo>
                  <a:lnTo>
                    <a:pt x="1417280" y="1914570"/>
                  </a:lnTo>
                </a:path>
                <a:path w="1489075" h="1968500">
                  <a:moveTo>
                    <a:pt x="1178080" y="1826743"/>
                  </a:moveTo>
                  <a:lnTo>
                    <a:pt x="1185995" y="1782129"/>
                  </a:lnTo>
                  <a:lnTo>
                    <a:pt x="1208034" y="1743381"/>
                  </a:lnTo>
                  <a:lnTo>
                    <a:pt x="1241642" y="1712827"/>
                  </a:lnTo>
                  <a:lnTo>
                    <a:pt x="1284259" y="1692789"/>
                  </a:lnTo>
                  <a:lnTo>
                    <a:pt x="1333330" y="1685593"/>
                  </a:lnTo>
                  <a:lnTo>
                    <a:pt x="1382401" y="1692789"/>
                  </a:lnTo>
                  <a:lnTo>
                    <a:pt x="1425019" y="1712827"/>
                  </a:lnTo>
                  <a:lnTo>
                    <a:pt x="1458626" y="1743381"/>
                  </a:lnTo>
                  <a:lnTo>
                    <a:pt x="1480666" y="1782129"/>
                  </a:lnTo>
                  <a:lnTo>
                    <a:pt x="1488580" y="1826743"/>
                  </a:lnTo>
                  <a:lnTo>
                    <a:pt x="1480666" y="1871357"/>
                  </a:lnTo>
                  <a:lnTo>
                    <a:pt x="1458626" y="1910104"/>
                  </a:lnTo>
                  <a:lnTo>
                    <a:pt x="1425019" y="1940659"/>
                  </a:lnTo>
                  <a:lnTo>
                    <a:pt x="1382401" y="1960697"/>
                  </a:lnTo>
                  <a:lnTo>
                    <a:pt x="1333330" y="1967893"/>
                  </a:lnTo>
                  <a:lnTo>
                    <a:pt x="1284259" y="1960697"/>
                  </a:lnTo>
                  <a:lnTo>
                    <a:pt x="1241642" y="1940659"/>
                  </a:lnTo>
                  <a:lnTo>
                    <a:pt x="1208034" y="1910104"/>
                  </a:lnTo>
                  <a:lnTo>
                    <a:pt x="1185995" y="1871357"/>
                  </a:lnTo>
                  <a:lnTo>
                    <a:pt x="1178080" y="1826743"/>
                  </a:lnTo>
                  <a:close/>
                </a:path>
                <a:path w="1489075" h="1968500">
                  <a:moveTo>
                    <a:pt x="0" y="0"/>
                  </a:moveTo>
                  <a:lnTo>
                    <a:pt x="541661" y="78623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384149" y="1227817"/>
              <a:ext cx="26034" cy="30480"/>
            </a:xfrm>
            <a:custGeom>
              <a:avLst/>
              <a:gdLst/>
              <a:ahLst/>
              <a:cxnLst/>
              <a:rect l="l" t="t" r="r" b="b"/>
              <a:pathLst>
                <a:path w="26035" h="30480">
                  <a:moveTo>
                    <a:pt x="7875" y="30312"/>
                  </a:moveTo>
                  <a:lnTo>
                    <a:pt x="0" y="0"/>
                  </a:lnTo>
                  <a:lnTo>
                    <a:pt x="25517" y="18158"/>
                  </a:lnTo>
                  <a:lnTo>
                    <a:pt x="10619" y="15414"/>
                  </a:lnTo>
                  <a:lnTo>
                    <a:pt x="7875" y="3031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384149" y="1227817"/>
              <a:ext cx="26034" cy="30480"/>
            </a:xfrm>
            <a:custGeom>
              <a:avLst/>
              <a:gdLst/>
              <a:ahLst/>
              <a:cxnLst/>
              <a:rect l="l" t="t" r="r" b="b"/>
              <a:pathLst>
                <a:path w="26035" h="30480">
                  <a:moveTo>
                    <a:pt x="10619" y="15414"/>
                  </a:moveTo>
                  <a:lnTo>
                    <a:pt x="25517" y="18158"/>
                  </a:lnTo>
                  <a:lnTo>
                    <a:pt x="0" y="0"/>
                  </a:lnTo>
                  <a:lnTo>
                    <a:pt x="7875" y="30312"/>
                  </a:lnTo>
                  <a:lnTo>
                    <a:pt x="10619" y="1541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921532" y="2014570"/>
              <a:ext cx="26034" cy="30480"/>
            </a:xfrm>
            <a:custGeom>
              <a:avLst/>
              <a:gdLst/>
              <a:ahLst/>
              <a:cxnLst/>
              <a:rect l="l" t="t" r="r" b="b"/>
              <a:pathLst>
                <a:path w="26035" h="30480">
                  <a:moveTo>
                    <a:pt x="25517" y="30312"/>
                  </a:moveTo>
                  <a:lnTo>
                    <a:pt x="0" y="12154"/>
                  </a:lnTo>
                  <a:lnTo>
                    <a:pt x="14897" y="14898"/>
                  </a:lnTo>
                  <a:lnTo>
                    <a:pt x="17641" y="0"/>
                  </a:lnTo>
                  <a:lnTo>
                    <a:pt x="25517" y="3031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921532" y="2014570"/>
              <a:ext cx="26034" cy="30480"/>
            </a:xfrm>
            <a:custGeom>
              <a:avLst/>
              <a:gdLst/>
              <a:ahLst/>
              <a:cxnLst/>
              <a:rect l="l" t="t" r="r" b="b"/>
              <a:pathLst>
                <a:path w="26035" h="30480">
                  <a:moveTo>
                    <a:pt x="14897" y="14898"/>
                  </a:moveTo>
                  <a:lnTo>
                    <a:pt x="0" y="12154"/>
                  </a:lnTo>
                  <a:lnTo>
                    <a:pt x="25517" y="30312"/>
                  </a:lnTo>
                  <a:lnTo>
                    <a:pt x="17641" y="0"/>
                  </a:lnTo>
                  <a:lnTo>
                    <a:pt x="14897" y="1489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779309" y="2210445"/>
              <a:ext cx="474345" cy="767080"/>
            </a:xfrm>
            <a:custGeom>
              <a:avLst/>
              <a:gdLst/>
              <a:ahLst/>
              <a:cxnLst/>
              <a:rect l="l" t="t" r="r" b="b"/>
              <a:pathLst>
                <a:path w="474345" h="767080">
                  <a:moveTo>
                    <a:pt x="0" y="0"/>
                  </a:moveTo>
                  <a:lnTo>
                    <a:pt x="473877" y="76676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769469" y="2194522"/>
              <a:ext cx="24765" cy="31115"/>
            </a:xfrm>
            <a:custGeom>
              <a:avLst/>
              <a:gdLst/>
              <a:ahLst/>
              <a:cxnLst/>
              <a:rect l="l" t="t" r="r" b="b"/>
              <a:pathLst>
                <a:path w="24764" h="31114">
                  <a:moveTo>
                    <a:pt x="6359" y="30666"/>
                  </a:moveTo>
                  <a:lnTo>
                    <a:pt x="0" y="0"/>
                  </a:lnTo>
                  <a:lnTo>
                    <a:pt x="24584" y="19403"/>
                  </a:lnTo>
                  <a:lnTo>
                    <a:pt x="9840" y="15922"/>
                  </a:lnTo>
                  <a:lnTo>
                    <a:pt x="6359" y="30666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769469" y="2194522"/>
              <a:ext cx="24765" cy="31115"/>
            </a:xfrm>
            <a:custGeom>
              <a:avLst/>
              <a:gdLst/>
              <a:ahLst/>
              <a:cxnLst/>
              <a:rect l="l" t="t" r="r" b="b"/>
              <a:pathLst>
                <a:path w="24764" h="31114">
                  <a:moveTo>
                    <a:pt x="9840" y="15922"/>
                  </a:moveTo>
                  <a:lnTo>
                    <a:pt x="24584" y="19403"/>
                  </a:lnTo>
                  <a:lnTo>
                    <a:pt x="0" y="0"/>
                  </a:lnTo>
                  <a:lnTo>
                    <a:pt x="6359" y="30666"/>
                  </a:lnTo>
                  <a:lnTo>
                    <a:pt x="9840" y="1592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5238444" y="2962466"/>
              <a:ext cx="24765" cy="31115"/>
            </a:xfrm>
            <a:custGeom>
              <a:avLst/>
              <a:gdLst/>
              <a:ahLst/>
              <a:cxnLst/>
              <a:rect l="l" t="t" r="r" b="b"/>
              <a:pathLst>
                <a:path w="24764" h="31114">
                  <a:moveTo>
                    <a:pt x="24584" y="30666"/>
                  </a:moveTo>
                  <a:lnTo>
                    <a:pt x="0" y="11262"/>
                  </a:lnTo>
                  <a:lnTo>
                    <a:pt x="14743" y="14743"/>
                  </a:lnTo>
                  <a:lnTo>
                    <a:pt x="18223" y="0"/>
                  </a:lnTo>
                  <a:lnTo>
                    <a:pt x="24584" y="30666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238444" y="2962466"/>
              <a:ext cx="24765" cy="31115"/>
            </a:xfrm>
            <a:custGeom>
              <a:avLst/>
              <a:gdLst/>
              <a:ahLst/>
              <a:cxnLst/>
              <a:rect l="l" t="t" r="r" b="b"/>
              <a:pathLst>
                <a:path w="24764" h="31114">
                  <a:moveTo>
                    <a:pt x="14743" y="14743"/>
                  </a:moveTo>
                  <a:lnTo>
                    <a:pt x="0" y="11262"/>
                  </a:lnTo>
                  <a:lnTo>
                    <a:pt x="24584" y="30666"/>
                  </a:lnTo>
                  <a:lnTo>
                    <a:pt x="18223" y="0"/>
                  </a:lnTo>
                  <a:lnTo>
                    <a:pt x="14743" y="14743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9719" y="2497081"/>
              <a:ext cx="205133" cy="31564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1170" y="1505646"/>
              <a:ext cx="205133" cy="3156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23633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/>
              <a:t>Soft</a:t>
            </a:r>
            <a:r>
              <a:rPr dirty="0" sz="2800" spc="-20"/>
              <a:t> </a:t>
            </a:r>
            <a:r>
              <a:rPr dirty="0" sz="2800" spc="-10"/>
              <a:t>SVM</a:t>
            </a:r>
            <a:r>
              <a:rPr dirty="0" sz="2800" spc="-20"/>
              <a:t> </a:t>
            </a:r>
            <a:r>
              <a:rPr dirty="0" sz="2800"/>
              <a:t>-</a:t>
            </a:r>
            <a:r>
              <a:rPr dirty="0" sz="2800" spc="-15"/>
              <a:t> </a:t>
            </a:r>
            <a:r>
              <a:rPr dirty="0" sz="2800" spc="-10"/>
              <a:t>Supporting</a:t>
            </a:r>
            <a:r>
              <a:rPr dirty="0" sz="2800" spc="-20"/>
              <a:t> </a:t>
            </a:r>
            <a:r>
              <a:rPr dirty="0" sz="2800" spc="-5"/>
              <a:t>error</a:t>
            </a:r>
            <a:r>
              <a:rPr dirty="0" sz="2800" spc="-15"/>
              <a:t> </a:t>
            </a:r>
            <a:r>
              <a:rPr dirty="0" sz="2800" spc="-5"/>
              <a:t>data</a:t>
            </a:r>
            <a:r>
              <a:rPr dirty="0" sz="2800" spc="-15"/>
              <a:t> </a:t>
            </a:r>
            <a:r>
              <a:rPr dirty="0" sz="2800" spc="-5"/>
              <a:t>points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3850" y="2357437"/>
            <a:ext cx="3990974" cy="4286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7025" y="1181637"/>
            <a:ext cx="4210049" cy="89534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23690" y="2430340"/>
            <a:ext cx="3240405" cy="2564130"/>
            <a:chOff x="223690" y="2430340"/>
            <a:chExt cx="3240405" cy="2564130"/>
          </a:xfrm>
        </p:grpSpPr>
        <p:sp>
          <p:nvSpPr>
            <p:cNvPr id="6" name="object 6"/>
            <p:cNvSpPr/>
            <p:nvPr/>
          </p:nvSpPr>
          <p:spPr>
            <a:xfrm>
              <a:off x="275633" y="2435102"/>
              <a:ext cx="3183890" cy="2527300"/>
            </a:xfrm>
            <a:custGeom>
              <a:avLst/>
              <a:gdLst/>
              <a:ahLst/>
              <a:cxnLst/>
              <a:rect l="l" t="t" r="r" b="b"/>
              <a:pathLst>
                <a:path w="3183890" h="2527300">
                  <a:moveTo>
                    <a:pt x="496199" y="2526899"/>
                  </a:moveTo>
                  <a:lnTo>
                    <a:pt x="0" y="1763999"/>
                  </a:lnTo>
                  <a:lnTo>
                    <a:pt x="2687400" y="0"/>
                  </a:lnTo>
                  <a:lnTo>
                    <a:pt x="3183599" y="762899"/>
                  </a:lnTo>
                  <a:lnTo>
                    <a:pt x="496199" y="25268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9808" y="2435102"/>
              <a:ext cx="3219450" cy="2534920"/>
            </a:xfrm>
            <a:custGeom>
              <a:avLst/>
              <a:gdLst/>
              <a:ahLst/>
              <a:cxnLst/>
              <a:rect l="l" t="t" r="r" b="b"/>
              <a:pathLst>
                <a:path w="3219450" h="2534920">
                  <a:moveTo>
                    <a:pt x="35824" y="1763999"/>
                  </a:moveTo>
                  <a:lnTo>
                    <a:pt x="2723224" y="0"/>
                  </a:lnTo>
                  <a:lnTo>
                    <a:pt x="3219424" y="762899"/>
                  </a:lnTo>
                  <a:lnTo>
                    <a:pt x="532024" y="2526899"/>
                  </a:lnTo>
                  <a:lnTo>
                    <a:pt x="35824" y="1763999"/>
                  </a:lnTo>
                  <a:close/>
                </a:path>
                <a:path w="3219450" h="2534920">
                  <a:moveTo>
                    <a:pt x="4377" y="499370"/>
                  </a:moveTo>
                  <a:lnTo>
                    <a:pt x="0" y="253442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8453" y="289124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58"/>
                  </a:moveTo>
                  <a:lnTo>
                    <a:pt x="0" y="43191"/>
                  </a:lnTo>
                  <a:lnTo>
                    <a:pt x="15825" y="0"/>
                  </a:lnTo>
                  <a:lnTo>
                    <a:pt x="31465" y="4325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8453" y="289124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58"/>
                  </a:moveTo>
                  <a:lnTo>
                    <a:pt x="15825" y="0"/>
                  </a:lnTo>
                  <a:lnTo>
                    <a:pt x="0" y="43191"/>
                  </a:lnTo>
                  <a:lnTo>
                    <a:pt x="31465" y="4325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4443" y="4970274"/>
              <a:ext cx="2839085" cy="3810"/>
            </a:xfrm>
            <a:custGeom>
              <a:avLst/>
              <a:gdLst/>
              <a:ahLst/>
              <a:cxnLst/>
              <a:rect l="l" t="t" r="r" b="b"/>
              <a:pathLst>
                <a:path w="2839085" h="3810">
                  <a:moveTo>
                    <a:pt x="2839050" y="352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83474" y="495807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38" y="0"/>
                  </a:lnTo>
                  <a:lnTo>
                    <a:pt x="43244" y="15786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83474" y="495807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44" y="15786"/>
                  </a:lnTo>
                  <a:lnTo>
                    <a:pt x="38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99032" y="3467112"/>
              <a:ext cx="260985" cy="236220"/>
            </a:xfrm>
            <a:custGeom>
              <a:avLst/>
              <a:gdLst/>
              <a:ahLst/>
              <a:cxnLst/>
              <a:rect l="l" t="t" r="r" b="b"/>
              <a:pathLst>
                <a:path w="260984" h="236220">
                  <a:moveTo>
                    <a:pt x="260591" y="81280"/>
                  </a:moveTo>
                  <a:lnTo>
                    <a:pt x="168046" y="81280"/>
                  </a:lnTo>
                  <a:lnTo>
                    <a:pt x="168046" y="0"/>
                  </a:lnTo>
                  <a:lnTo>
                    <a:pt x="92544" y="0"/>
                  </a:lnTo>
                  <a:lnTo>
                    <a:pt x="92544" y="81280"/>
                  </a:lnTo>
                  <a:lnTo>
                    <a:pt x="0" y="81280"/>
                  </a:lnTo>
                  <a:lnTo>
                    <a:pt x="0" y="156210"/>
                  </a:lnTo>
                  <a:lnTo>
                    <a:pt x="92544" y="156210"/>
                  </a:lnTo>
                  <a:lnTo>
                    <a:pt x="92544" y="236220"/>
                  </a:lnTo>
                  <a:lnTo>
                    <a:pt x="168046" y="236220"/>
                  </a:lnTo>
                  <a:lnTo>
                    <a:pt x="168046" y="156210"/>
                  </a:lnTo>
                  <a:lnTo>
                    <a:pt x="260591" y="156210"/>
                  </a:lnTo>
                  <a:lnTo>
                    <a:pt x="260591" y="812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99038" y="3467569"/>
              <a:ext cx="260985" cy="236220"/>
            </a:xfrm>
            <a:custGeom>
              <a:avLst/>
              <a:gdLst/>
              <a:ahLst/>
              <a:cxnLst/>
              <a:rect l="l" t="t" r="r" b="b"/>
              <a:pathLst>
                <a:path w="260984" h="236220">
                  <a:moveTo>
                    <a:pt x="0" y="80201"/>
                  </a:moveTo>
                  <a:lnTo>
                    <a:pt x="92548" y="80201"/>
                  </a:lnTo>
                  <a:lnTo>
                    <a:pt x="92548" y="0"/>
                  </a:lnTo>
                  <a:lnTo>
                    <a:pt x="168047" y="0"/>
                  </a:lnTo>
                  <a:lnTo>
                    <a:pt x="168047" y="80201"/>
                  </a:lnTo>
                  <a:lnTo>
                    <a:pt x="260595" y="80201"/>
                  </a:lnTo>
                  <a:lnTo>
                    <a:pt x="260595" y="155700"/>
                  </a:lnTo>
                  <a:lnTo>
                    <a:pt x="168047" y="155700"/>
                  </a:lnTo>
                  <a:lnTo>
                    <a:pt x="168047" y="235902"/>
                  </a:lnTo>
                  <a:lnTo>
                    <a:pt x="92548" y="235902"/>
                  </a:lnTo>
                  <a:lnTo>
                    <a:pt x="92548" y="155700"/>
                  </a:lnTo>
                  <a:lnTo>
                    <a:pt x="0" y="155700"/>
                  </a:lnTo>
                  <a:lnTo>
                    <a:pt x="0" y="802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643151" y="3061982"/>
              <a:ext cx="260985" cy="236220"/>
            </a:xfrm>
            <a:custGeom>
              <a:avLst/>
              <a:gdLst/>
              <a:ahLst/>
              <a:cxnLst/>
              <a:rect l="l" t="t" r="r" b="b"/>
              <a:pathLst>
                <a:path w="260985" h="236220">
                  <a:moveTo>
                    <a:pt x="260591" y="80010"/>
                  </a:moveTo>
                  <a:lnTo>
                    <a:pt x="168046" y="80010"/>
                  </a:lnTo>
                  <a:lnTo>
                    <a:pt x="168046" y="0"/>
                  </a:lnTo>
                  <a:lnTo>
                    <a:pt x="92544" y="0"/>
                  </a:lnTo>
                  <a:lnTo>
                    <a:pt x="92544" y="80010"/>
                  </a:lnTo>
                  <a:lnTo>
                    <a:pt x="0" y="80010"/>
                  </a:lnTo>
                  <a:lnTo>
                    <a:pt x="0" y="154940"/>
                  </a:lnTo>
                  <a:lnTo>
                    <a:pt x="92544" y="154940"/>
                  </a:lnTo>
                  <a:lnTo>
                    <a:pt x="92544" y="236220"/>
                  </a:lnTo>
                  <a:lnTo>
                    <a:pt x="168046" y="236220"/>
                  </a:lnTo>
                  <a:lnTo>
                    <a:pt x="168046" y="154940"/>
                  </a:lnTo>
                  <a:lnTo>
                    <a:pt x="260591" y="154940"/>
                  </a:lnTo>
                  <a:lnTo>
                    <a:pt x="260591" y="8001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643157" y="3061778"/>
              <a:ext cx="260985" cy="236220"/>
            </a:xfrm>
            <a:custGeom>
              <a:avLst/>
              <a:gdLst/>
              <a:ahLst/>
              <a:cxnLst/>
              <a:rect l="l" t="t" r="r" b="b"/>
              <a:pathLst>
                <a:path w="260985" h="236220">
                  <a:moveTo>
                    <a:pt x="0" y="80201"/>
                  </a:moveTo>
                  <a:lnTo>
                    <a:pt x="92547" y="80201"/>
                  </a:lnTo>
                  <a:lnTo>
                    <a:pt x="92547" y="0"/>
                  </a:lnTo>
                  <a:lnTo>
                    <a:pt x="168047" y="0"/>
                  </a:lnTo>
                  <a:lnTo>
                    <a:pt x="168047" y="80201"/>
                  </a:lnTo>
                  <a:lnTo>
                    <a:pt x="260595" y="80201"/>
                  </a:lnTo>
                  <a:lnTo>
                    <a:pt x="260595" y="155700"/>
                  </a:lnTo>
                  <a:lnTo>
                    <a:pt x="168047" y="155700"/>
                  </a:lnTo>
                  <a:lnTo>
                    <a:pt x="168047" y="235902"/>
                  </a:lnTo>
                  <a:lnTo>
                    <a:pt x="92547" y="235902"/>
                  </a:lnTo>
                  <a:lnTo>
                    <a:pt x="92547" y="155700"/>
                  </a:lnTo>
                  <a:lnTo>
                    <a:pt x="0" y="155700"/>
                  </a:lnTo>
                  <a:lnTo>
                    <a:pt x="0" y="802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38758" y="4207160"/>
              <a:ext cx="213995" cy="55880"/>
            </a:xfrm>
            <a:custGeom>
              <a:avLst/>
              <a:gdLst/>
              <a:ahLst/>
              <a:cxnLst/>
              <a:rect l="l" t="t" r="r" b="b"/>
              <a:pathLst>
                <a:path w="213994" h="55879">
                  <a:moveTo>
                    <a:pt x="213855" y="55601"/>
                  </a:moveTo>
                  <a:lnTo>
                    <a:pt x="0" y="55601"/>
                  </a:lnTo>
                  <a:lnTo>
                    <a:pt x="0" y="0"/>
                  </a:lnTo>
                  <a:lnTo>
                    <a:pt x="213855" y="0"/>
                  </a:lnTo>
                  <a:lnTo>
                    <a:pt x="213855" y="5560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38758" y="4207160"/>
              <a:ext cx="213995" cy="55880"/>
            </a:xfrm>
            <a:custGeom>
              <a:avLst/>
              <a:gdLst/>
              <a:ahLst/>
              <a:cxnLst/>
              <a:rect l="l" t="t" r="r" b="b"/>
              <a:pathLst>
                <a:path w="213994" h="55879">
                  <a:moveTo>
                    <a:pt x="0" y="0"/>
                  </a:moveTo>
                  <a:lnTo>
                    <a:pt x="213855" y="0"/>
                  </a:lnTo>
                  <a:lnTo>
                    <a:pt x="213855" y="55601"/>
                  </a:lnTo>
                  <a:lnTo>
                    <a:pt x="0" y="5560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245727" y="3934188"/>
              <a:ext cx="213995" cy="55880"/>
            </a:xfrm>
            <a:custGeom>
              <a:avLst/>
              <a:gdLst/>
              <a:ahLst/>
              <a:cxnLst/>
              <a:rect l="l" t="t" r="r" b="b"/>
              <a:pathLst>
                <a:path w="213994" h="55879">
                  <a:moveTo>
                    <a:pt x="213855" y="55601"/>
                  </a:moveTo>
                  <a:lnTo>
                    <a:pt x="0" y="55601"/>
                  </a:lnTo>
                  <a:lnTo>
                    <a:pt x="0" y="0"/>
                  </a:lnTo>
                  <a:lnTo>
                    <a:pt x="213855" y="0"/>
                  </a:lnTo>
                  <a:lnTo>
                    <a:pt x="213855" y="5560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245727" y="3934188"/>
              <a:ext cx="213995" cy="55880"/>
            </a:xfrm>
            <a:custGeom>
              <a:avLst/>
              <a:gdLst/>
              <a:ahLst/>
              <a:cxnLst/>
              <a:rect l="l" t="t" r="r" b="b"/>
              <a:pathLst>
                <a:path w="213994" h="55879">
                  <a:moveTo>
                    <a:pt x="0" y="0"/>
                  </a:moveTo>
                  <a:lnTo>
                    <a:pt x="213855" y="0"/>
                  </a:lnTo>
                  <a:lnTo>
                    <a:pt x="213855" y="55601"/>
                  </a:lnTo>
                  <a:lnTo>
                    <a:pt x="0" y="5560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23733" y="2816552"/>
              <a:ext cx="2687955" cy="1764030"/>
            </a:xfrm>
            <a:custGeom>
              <a:avLst/>
              <a:gdLst/>
              <a:ahLst/>
              <a:cxnLst/>
              <a:rect l="l" t="t" r="r" b="b"/>
              <a:pathLst>
                <a:path w="2687955" h="1764029">
                  <a:moveTo>
                    <a:pt x="0" y="1763999"/>
                  </a:moveTo>
                  <a:lnTo>
                    <a:pt x="268740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57097" y="2919742"/>
              <a:ext cx="260985" cy="236220"/>
            </a:xfrm>
            <a:custGeom>
              <a:avLst/>
              <a:gdLst/>
              <a:ahLst/>
              <a:cxnLst/>
              <a:rect l="l" t="t" r="r" b="b"/>
              <a:pathLst>
                <a:path w="260984" h="236219">
                  <a:moveTo>
                    <a:pt x="260591" y="80010"/>
                  </a:moveTo>
                  <a:lnTo>
                    <a:pt x="168046" y="80010"/>
                  </a:lnTo>
                  <a:lnTo>
                    <a:pt x="168046" y="0"/>
                  </a:lnTo>
                  <a:lnTo>
                    <a:pt x="92544" y="0"/>
                  </a:lnTo>
                  <a:lnTo>
                    <a:pt x="92544" y="80010"/>
                  </a:lnTo>
                  <a:lnTo>
                    <a:pt x="0" y="80010"/>
                  </a:lnTo>
                  <a:lnTo>
                    <a:pt x="0" y="156210"/>
                  </a:lnTo>
                  <a:lnTo>
                    <a:pt x="92544" y="156210"/>
                  </a:lnTo>
                  <a:lnTo>
                    <a:pt x="92544" y="236220"/>
                  </a:lnTo>
                  <a:lnTo>
                    <a:pt x="168046" y="236220"/>
                  </a:lnTo>
                  <a:lnTo>
                    <a:pt x="168046" y="156210"/>
                  </a:lnTo>
                  <a:lnTo>
                    <a:pt x="260591" y="156210"/>
                  </a:lnTo>
                  <a:lnTo>
                    <a:pt x="260591" y="8001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57104" y="2919871"/>
              <a:ext cx="260985" cy="236220"/>
            </a:xfrm>
            <a:custGeom>
              <a:avLst/>
              <a:gdLst/>
              <a:ahLst/>
              <a:cxnLst/>
              <a:rect l="l" t="t" r="r" b="b"/>
              <a:pathLst>
                <a:path w="260984" h="236219">
                  <a:moveTo>
                    <a:pt x="0" y="80201"/>
                  </a:moveTo>
                  <a:lnTo>
                    <a:pt x="92548" y="80201"/>
                  </a:lnTo>
                  <a:lnTo>
                    <a:pt x="92548" y="0"/>
                  </a:lnTo>
                  <a:lnTo>
                    <a:pt x="168047" y="0"/>
                  </a:lnTo>
                  <a:lnTo>
                    <a:pt x="168047" y="80201"/>
                  </a:lnTo>
                  <a:lnTo>
                    <a:pt x="260595" y="80201"/>
                  </a:lnTo>
                  <a:lnTo>
                    <a:pt x="260595" y="155700"/>
                  </a:lnTo>
                  <a:lnTo>
                    <a:pt x="168047" y="155700"/>
                  </a:lnTo>
                  <a:lnTo>
                    <a:pt x="168047" y="235902"/>
                  </a:lnTo>
                  <a:lnTo>
                    <a:pt x="92548" y="235902"/>
                  </a:lnTo>
                  <a:lnTo>
                    <a:pt x="92548" y="155700"/>
                  </a:lnTo>
                  <a:lnTo>
                    <a:pt x="0" y="155700"/>
                  </a:lnTo>
                  <a:lnTo>
                    <a:pt x="0" y="802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67804" y="3166122"/>
              <a:ext cx="260985" cy="236220"/>
            </a:xfrm>
            <a:custGeom>
              <a:avLst/>
              <a:gdLst/>
              <a:ahLst/>
              <a:cxnLst/>
              <a:rect l="l" t="t" r="r" b="b"/>
              <a:pathLst>
                <a:path w="260984" h="236220">
                  <a:moveTo>
                    <a:pt x="260604" y="80010"/>
                  </a:moveTo>
                  <a:lnTo>
                    <a:pt x="168046" y="80010"/>
                  </a:lnTo>
                  <a:lnTo>
                    <a:pt x="168046" y="0"/>
                  </a:lnTo>
                  <a:lnTo>
                    <a:pt x="92557" y="0"/>
                  </a:lnTo>
                  <a:lnTo>
                    <a:pt x="92557" y="80010"/>
                  </a:lnTo>
                  <a:lnTo>
                    <a:pt x="0" y="80010"/>
                  </a:lnTo>
                  <a:lnTo>
                    <a:pt x="0" y="156210"/>
                  </a:lnTo>
                  <a:lnTo>
                    <a:pt x="92557" y="156210"/>
                  </a:lnTo>
                  <a:lnTo>
                    <a:pt x="92557" y="236220"/>
                  </a:lnTo>
                  <a:lnTo>
                    <a:pt x="168046" y="236220"/>
                  </a:lnTo>
                  <a:lnTo>
                    <a:pt x="168046" y="156210"/>
                  </a:lnTo>
                  <a:lnTo>
                    <a:pt x="260604" y="156210"/>
                  </a:lnTo>
                  <a:lnTo>
                    <a:pt x="260604" y="8001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67814" y="3166064"/>
              <a:ext cx="260985" cy="236220"/>
            </a:xfrm>
            <a:custGeom>
              <a:avLst/>
              <a:gdLst/>
              <a:ahLst/>
              <a:cxnLst/>
              <a:rect l="l" t="t" r="r" b="b"/>
              <a:pathLst>
                <a:path w="260984" h="236220">
                  <a:moveTo>
                    <a:pt x="0" y="80201"/>
                  </a:moveTo>
                  <a:lnTo>
                    <a:pt x="92548" y="80201"/>
                  </a:lnTo>
                  <a:lnTo>
                    <a:pt x="92548" y="0"/>
                  </a:lnTo>
                  <a:lnTo>
                    <a:pt x="168047" y="0"/>
                  </a:lnTo>
                  <a:lnTo>
                    <a:pt x="168047" y="80201"/>
                  </a:lnTo>
                  <a:lnTo>
                    <a:pt x="260595" y="80201"/>
                  </a:lnTo>
                  <a:lnTo>
                    <a:pt x="260595" y="155701"/>
                  </a:lnTo>
                  <a:lnTo>
                    <a:pt x="168047" y="155701"/>
                  </a:lnTo>
                  <a:lnTo>
                    <a:pt x="168047" y="235902"/>
                  </a:lnTo>
                  <a:lnTo>
                    <a:pt x="92548" y="235902"/>
                  </a:lnTo>
                  <a:lnTo>
                    <a:pt x="92548" y="155701"/>
                  </a:lnTo>
                  <a:lnTo>
                    <a:pt x="0" y="155701"/>
                  </a:lnTo>
                  <a:lnTo>
                    <a:pt x="0" y="802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611274" y="2670822"/>
              <a:ext cx="260985" cy="234950"/>
            </a:xfrm>
            <a:custGeom>
              <a:avLst/>
              <a:gdLst/>
              <a:ahLst/>
              <a:cxnLst/>
              <a:rect l="l" t="t" r="r" b="b"/>
              <a:pathLst>
                <a:path w="260985" h="234950">
                  <a:moveTo>
                    <a:pt x="260604" y="80010"/>
                  </a:moveTo>
                  <a:lnTo>
                    <a:pt x="168046" y="80010"/>
                  </a:lnTo>
                  <a:lnTo>
                    <a:pt x="168046" y="0"/>
                  </a:lnTo>
                  <a:lnTo>
                    <a:pt x="92557" y="0"/>
                  </a:lnTo>
                  <a:lnTo>
                    <a:pt x="92557" y="80010"/>
                  </a:lnTo>
                  <a:lnTo>
                    <a:pt x="0" y="80010"/>
                  </a:lnTo>
                  <a:lnTo>
                    <a:pt x="0" y="154940"/>
                  </a:lnTo>
                  <a:lnTo>
                    <a:pt x="92557" y="154940"/>
                  </a:lnTo>
                  <a:lnTo>
                    <a:pt x="92557" y="234950"/>
                  </a:lnTo>
                  <a:lnTo>
                    <a:pt x="168046" y="234950"/>
                  </a:lnTo>
                  <a:lnTo>
                    <a:pt x="168046" y="154940"/>
                  </a:lnTo>
                  <a:lnTo>
                    <a:pt x="260604" y="154940"/>
                  </a:lnTo>
                  <a:lnTo>
                    <a:pt x="260604" y="8001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611284" y="2670337"/>
              <a:ext cx="260985" cy="236220"/>
            </a:xfrm>
            <a:custGeom>
              <a:avLst/>
              <a:gdLst/>
              <a:ahLst/>
              <a:cxnLst/>
              <a:rect l="l" t="t" r="r" b="b"/>
              <a:pathLst>
                <a:path w="260985" h="236219">
                  <a:moveTo>
                    <a:pt x="0" y="80201"/>
                  </a:moveTo>
                  <a:lnTo>
                    <a:pt x="92547" y="80201"/>
                  </a:lnTo>
                  <a:lnTo>
                    <a:pt x="92547" y="0"/>
                  </a:lnTo>
                  <a:lnTo>
                    <a:pt x="168047" y="0"/>
                  </a:lnTo>
                  <a:lnTo>
                    <a:pt x="168047" y="80201"/>
                  </a:lnTo>
                  <a:lnTo>
                    <a:pt x="260595" y="80201"/>
                  </a:lnTo>
                  <a:lnTo>
                    <a:pt x="260595" y="155700"/>
                  </a:lnTo>
                  <a:lnTo>
                    <a:pt x="168047" y="155700"/>
                  </a:lnTo>
                  <a:lnTo>
                    <a:pt x="168047" y="235902"/>
                  </a:lnTo>
                  <a:lnTo>
                    <a:pt x="92547" y="235902"/>
                  </a:lnTo>
                  <a:lnTo>
                    <a:pt x="92547" y="155700"/>
                  </a:lnTo>
                  <a:lnTo>
                    <a:pt x="0" y="155700"/>
                  </a:lnTo>
                  <a:lnTo>
                    <a:pt x="0" y="802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930458" y="4658660"/>
              <a:ext cx="213995" cy="55880"/>
            </a:xfrm>
            <a:custGeom>
              <a:avLst/>
              <a:gdLst/>
              <a:ahLst/>
              <a:cxnLst/>
              <a:rect l="l" t="t" r="r" b="b"/>
              <a:pathLst>
                <a:path w="213994" h="55879">
                  <a:moveTo>
                    <a:pt x="213855" y="55601"/>
                  </a:moveTo>
                  <a:lnTo>
                    <a:pt x="0" y="55601"/>
                  </a:lnTo>
                  <a:lnTo>
                    <a:pt x="0" y="0"/>
                  </a:lnTo>
                  <a:lnTo>
                    <a:pt x="213855" y="0"/>
                  </a:lnTo>
                  <a:lnTo>
                    <a:pt x="213855" y="5560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930458" y="4658660"/>
              <a:ext cx="213995" cy="55880"/>
            </a:xfrm>
            <a:custGeom>
              <a:avLst/>
              <a:gdLst/>
              <a:ahLst/>
              <a:cxnLst/>
              <a:rect l="l" t="t" r="r" b="b"/>
              <a:pathLst>
                <a:path w="213994" h="55879">
                  <a:moveTo>
                    <a:pt x="0" y="0"/>
                  </a:moveTo>
                  <a:lnTo>
                    <a:pt x="213855" y="0"/>
                  </a:lnTo>
                  <a:lnTo>
                    <a:pt x="213855" y="55601"/>
                  </a:lnTo>
                  <a:lnTo>
                    <a:pt x="0" y="5560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156640" y="4367905"/>
              <a:ext cx="213995" cy="55880"/>
            </a:xfrm>
            <a:custGeom>
              <a:avLst/>
              <a:gdLst/>
              <a:ahLst/>
              <a:cxnLst/>
              <a:rect l="l" t="t" r="r" b="b"/>
              <a:pathLst>
                <a:path w="213994" h="55879">
                  <a:moveTo>
                    <a:pt x="213855" y="55601"/>
                  </a:moveTo>
                  <a:lnTo>
                    <a:pt x="0" y="55601"/>
                  </a:lnTo>
                  <a:lnTo>
                    <a:pt x="0" y="0"/>
                  </a:lnTo>
                  <a:lnTo>
                    <a:pt x="213855" y="0"/>
                  </a:lnTo>
                  <a:lnTo>
                    <a:pt x="213855" y="5560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156640" y="4367905"/>
              <a:ext cx="213995" cy="55880"/>
            </a:xfrm>
            <a:custGeom>
              <a:avLst/>
              <a:gdLst/>
              <a:ahLst/>
              <a:cxnLst/>
              <a:rect l="l" t="t" r="r" b="b"/>
              <a:pathLst>
                <a:path w="213994" h="55879">
                  <a:moveTo>
                    <a:pt x="0" y="0"/>
                  </a:moveTo>
                  <a:lnTo>
                    <a:pt x="213855" y="0"/>
                  </a:lnTo>
                  <a:lnTo>
                    <a:pt x="213855" y="55601"/>
                  </a:lnTo>
                  <a:lnTo>
                    <a:pt x="0" y="5560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834239" y="4207160"/>
              <a:ext cx="213995" cy="55880"/>
            </a:xfrm>
            <a:custGeom>
              <a:avLst/>
              <a:gdLst/>
              <a:ahLst/>
              <a:cxnLst/>
              <a:rect l="l" t="t" r="r" b="b"/>
              <a:pathLst>
                <a:path w="213994" h="55879">
                  <a:moveTo>
                    <a:pt x="213855" y="55601"/>
                  </a:moveTo>
                  <a:lnTo>
                    <a:pt x="0" y="55601"/>
                  </a:lnTo>
                  <a:lnTo>
                    <a:pt x="0" y="0"/>
                  </a:lnTo>
                  <a:lnTo>
                    <a:pt x="213855" y="0"/>
                  </a:lnTo>
                  <a:lnTo>
                    <a:pt x="213855" y="5560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834239" y="4207160"/>
              <a:ext cx="213995" cy="55880"/>
            </a:xfrm>
            <a:custGeom>
              <a:avLst/>
              <a:gdLst/>
              <a:ahLst/>
              <a:cxnLst/>
              <a:rect l="l" t="t" r="r" b="b"/>
              <a:pathLst>
                <a:path w="213994" h="55879">
                  <a:moveTo>
                    <a:pt x="0" y="0"/>
                  </a:moveTo>
                  <a:lnTo>
                    <a:pt x="213855" y="0"/>
                  </a:lnTo>
                  <a:lnTo>
                    <a:pt x="213855" y="55601"/>
                  </a:lnTo>
                  <a:lnTo>
                    <a:pt x="0" y="5560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754961" y="3557630"/>
              <a:ext cx="213995" cy="55880"/>
            </a:xfrm>
            <a:custGeom>
              <a:avLst/>
              <a:gdLst/>
              <a:ahLst/>
              <a:cxnLst/>
              <a:rect l="l" t="t" r="r" b="b"/>
              <a:pathLst>
                <a:path w="213994" h="55879">
                  <a:moveTo>
                    <a:pt x="213855" y="55601"/>
                  </a:moveTo>
                  <a:lnTo>
                    <a:pt x="0" y="55601"/>
                  </a:lnTo>
                  <a:lnTo>
                    <a:pt x="0" y="0"/>
                  </a:lnTo>
                  <a:lnTo>
                    <a:pt x="213855" y="0"/>
                  </a:lnTo>
                  <a:lnTo>
                    <a:pt x="213855" y="5560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754961" y="3557630"/>
              <a:ext cx="213995" cy="55880"/>
            </a:xfrm>
            <a:custGeom>
              <a:avLst/>
              <a:gdLst/>
              <a:ahLst/>
              <a:cxnLst/>
              <a:rect l="l" t="t" r="r" b="b"/>
              <a:pathLst>
                <a:path w="213994" h="55879">
                  <a:moveTo>
                    <a:pt x="0" y="0"/>
                  </a:moveTo>
                  <a:lnTo>
                    <a:pt x="213855" y="0"/>
                  </a:lnTo>
                  <a:lnTo>
                    <a:pt x="213855" y="55601"/>
                  </a:lnTo>
                  <a:lnTo>
                    <a:pt x="0" y="5560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666616" y="4604376"/>
              <a:ext cx="213995" cy="55880"/>
            </a:xfrm>
            <a:custGeom>
              <a:avLst/>
              <a:gdLst/>
              <a:ahLst/>
              <a:cxnLst/>
              <a:rect l="l" t="t" r="r" b="b"/>
              <a:pathLst>
                <a:path w="213994" h="55879">
                  <a:moveTo>
                    <a:pt x="213855" y="55601"/>
                  </a:moveTo>
                  <a:lnTo>
                    <a:pt x="0" y="55601"/>
                  </a:lnTo>
                  <a:lnTo>
                    <a:pt x="0" y="0"/>
                  </a:lnTo>
                  <a:lnTo>
                    <a:pt x="213855" y="0"/>
                  </a:lnTo>
                  <a:lnTo>
                    <a:pt x="213855" y="5560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666616" y="4604376"/>
              <a:ext cx="213995" cy="55880"/>
            </a:xfrm>
            <a:custGeom>
              <a:avLst/>
              <a:gdLst/>
              <a:ahLst/>
              <a:cxnLst/>
              <a:rect l="l" t="t" r="r" b="b"/>
              <a:pathLst>
                <a:path w="213994" h="55879">
                  <a:moveTo>
                    <a:pt x="0" y="0"/>
                  </a:moveTo>
                  <a:lnTo>
                    <a:pt x="213855" y="0"/>
                  </a:lnTo>
                  <a:lnTo>
                    <a:pt x="213855" y="55601"/>
                  </a:lnTo>
                  <a:lnTo>
                    <a:pt x="0" y="5560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989446" y="2569928"/>
              <a:ext cx="213995" cy="55880"/>
            </a:xfrm>
            <a:custGeom>
              <a:avLst/>
              <a:gdLst/>
              <a:ahLst/>
              <a:cxnLst/>
              <a:rect l="l" t="t" r="r" b="b"/>
              <a:pathLst>
                <a:path w="213994" h="55880">
                  <a:moveTo>
                    <a:pt x="213855" y="55601"/>
                  </a:moveTo>
                  <a:lnTo>
                    <a:pt x="0" y="55601"/>
                  </a:lnTo>
                  <a:lnTo>
                    <a:pt x="0" y="0"/>
                  </a:lnTo>
                  <a:lnTo>
                    <a:pt x="213855" y="0"/>
                  </a:lnTo>
                  <a:lnTo>
                    <a:pt x="213855" y="5560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989446" y="2569928"/>
              <a:ext cx="213995" cy="55880"/>
            </a:xfrm>
            <a:custGeom>
              <a:avLst/>
              <a:gdLst/>
              <a:ahLst/>
              <a:cxnLst/>
              <a:rect l="l" t="t" r="r" b="b"/>
              <a:pathLst>
                <a:path w="213994" h="55880">
                  <a:moveTo>
                    <a:pt x="0" y="0"/>
                  </a:moveTo>
                  <a:lnTo>
                    <a:pt x="213855" y="0"/>
                  </a:lnTo>
                  <a:lnTo>
                    <a:pt x="213855" y="55601"/>
                  </a:lnTo>
                  <a:lnTo>
                    <a:pt x="0" y="5560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658275" y="3844302"/>
              <a:ext cx="260985" cy="236220"/>
            </a:xfrm>
            <a:custGeom>
              <a:avLst/>
              <a:gdLst/>
              <a:ahLst/>
              <a:cxnLst/>
              <a:rect l="l" t="t" r="r" b="b"/>
              <a:pathLst>
                <a:path w="260985" h="236220">
                  <a:moveTo>
                    <a:pt x="260591" y="80010"/>
                  </a:moveTo>
                  <a:lnTo>
                    <a:pt x="168046" y="80010"/>
                  </a:lnTo>
                  <a:lnTo>
                    <a:pt x="168046" y="0"/>
                  </a:lnTo>
                  <a:lnTo>
                    <a:pt x="92544" y="0"/>
                  </a:lnTo>
                  <a:lnTo>
                    <a:pt x="92544" y="80010"/>
                  </a:lnTo>
                  <a:lnTo>
                    <a:pt x="0" y="80010"/>
                  </a:lnTo>
                  <a:lnTo>
                    <a:pt x="0" y="154940"/>
                  </a:lnTo>
                  <a:lnTo>
                    <a:pt x="92544" y="154940"/>
                  </a:lnTo>
                  <a:lnTo>
                    <a:pt x="92544" y="236220"/>
                  </a:lnTo>
                  <a:lnTo>
                    <a:pt x="168046" y="236220"/>
                  </a:lnTo>
                  <a:lnTo>
                    <a:pt x="168046" y="154940"/>
                  </a:lnTo>
                  <a:lnTo>
                    <a:pt x="260591" y="154940"/>
                  </a:lnTo>
                  <a:lnTo>
                    <a:pt x="260591" y="8001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658282" y="3844117"/>
              <a:ext cx="260985" cy="236220"/>
            </a:xfrm>
            <a:custGeom>
              <a:avLst/>
              <a:gdLst/>
              <a:ahLst/>
              <a:cxnLst/>
              <a:rect l="l" t="t" r="r" b="b"/>
              <a:pathLst>
                <a:path w="260985" h="236220">
                  <a:moveTo>
                    <a:pt x="0" y="80201"/>
                  </a:moveTo>
                  <a:lnTo>
                    <a:pt x="92548" y="80201"/>
                  </a:lnTo>
                  <a:lnTo>
                    <a:pt x="92548" y="0"/>
                  </a:lnTo>
                  <a:lnTo>
                    <a:pt x="168047" y="0"/>
                  </a:lnTo>
                  <a:lnTo>
                    <a:pt x="168047" y="80201"/>
                  </a:lnTo>
                  <a:lnTo>
                    <a:pt x="260595" y="80201"/>
                  </a:lnTo>
                  <a:lnTo>
                    <a:pt x="260595" y="155701"/>
                  </a:lnTo>
                  <a:lnTo>
                    <a:pt x="168047" y="155701"/>
                  </a:lnTo>
                  <a:lnTo>
                    <a:pt x="168047" y="235902"/>
                  </a:lnTo>
                  <a:lnTo>
                    <a:pt x="92548" y="235902"/>
                  </a:lnTo>
                  <a:lnTo>
                    <a:pt x="92548" y="155701"/>
                  </a:lnTo>
                  <a:lnTo>
                    <a:pt x="0" y="155701"/>
                  </a:lnTo>
                  <a:lnTo>
                    <a:pt x="0" y="802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2490" y="2537979"/>
              <a:ext cx="240224" cy="22012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2576" y="3901279"/>
              <a:ext cx="240224" cy="22012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115441" y="2652025"/>
              <a:ext cx="414655" cy="576580"/>
            </a:xfrm>
            <a:custGeom>
              <a:avLst/>
              <a:gdLst/>
              <a:ahLst/>
              <a:cxnLst/>
              <a:rect l="l" t="t" r="r" b="b"/>
              <a:pathLst>
                <a:path w="414655" h="576580">
                  <a:moveTo>
                    <a:pt x="0" y="0"/>
                  </a:moveTo>
                  <a:lnTo>
                    <a:pt x="414567" y="57610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104508" y="2636831"/>
              <a:ext cx="26034" cy="30480"/>
            </a:xfrm>
            <a:custGeom>
              <a:avLst/>
              <a:gdLst/>
              <a:ahLst/>
              <a:cxnLst/>
              <a:rect l="l" t="t" r="r" b="b"/>
              <a:pathLst>
                <a:path w="26035" h="30480">
                  <a:moveTo>
                    <a:pt x="8495" y="30144"/>
                  </a:moveTo>
                  <a:lnTo>
                    <a:pt x="0" y="0"/>
                  </a:lnTo>
                  <a:lnTo>
                    <a:pt x="25884" y="17631"/>
                  </a:lnTo>
                  <a:lnTo>
                    <a:pt x="10933" y="15193"/>
                  </a:lnTo>
                  <a:lnTo>
                    <a:pt x="8495" y="3014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104508" y="2636831"/>
              <a:ext cx="26034" cy="30480"/>
            </a:xfrm>
            <a:custGeom>
              <a:avLst/>
              <a:gdLst/>
              <a:ahLst/>
              <a:cxnLst/>
              <a:rect l="l" t="t" r="r" b="b"/>
              <a:pathLst>
                <a:path w="26035" h="30480">
                  <a:moveTo>
                    <a:pt x="10933" y="15193"/>
                  </a:moveTo>
                  <a:lnTo>
                    <a:pt x="25884" y="17631"/>
                  </a:lnTo>
                  <a:lnTo>
                    <a:pt x="0" y="0"/>
                  </a:lnTo>
                  <a:lnTo>
                    <a:pt x="8495" y="30144"/>
                  </a:lnTo>
                  <a:lnTo>
                    <a:pt x="10933" y="15193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515057" y="3213182"/>
              <a:ext cx="26034" cy="30480"/>
            </a:xfrm>
            <a:custGeom>
              <a:avLst/>
              <a:gdLst/>
              <a:ahLst/>
              <a:cxnLst/>
              <a:rect l="l" t="t" r="r" b="b"/>
              <a:pathLst>
                <a:path w="26035" h="30480">
                  <a:moveTo>
                    <a:pt x="25884" y="30144"/>
                  </a:moveTo>
                  <a:lnTo>
                    <a:pt x="0" y="12512"/>
                  </a:lnTo>
                  <a:lnTo>
                    <a:pt x="14951" y="14951"/>
                  </a:lnTo>
                  <a:lnTo>
                    <a:pt x="17388" y="0"/>
                  </a:lnTo>
                  <a:lnTo>
                    <a:pt x="25884" y="3014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515057" y="3213182"/>
              <a:ext cx="26034" cy="30480"/>
            </a:xfrm>
            <a:custGeom>
              <a:avLst/>
              <a:gdLst/>
              <a:ahLst/>
              <a:cxnLst/>
              <a:rect l="l" t="t" r="r" b="b"/>
              <a:pathLst>
                <a:path w="26035" h="30480">
                  <a:moveTo>
                    <a:pt x="14951" y="14951"/>
                  </a:moveTo>
                  <a:lnTo>
                    <a:pt x="0" y="12512"/>
                  </a:lnTo>
                  <a:lnTo>
                    <a:pt x="25884" y="30144"/>
                  </a:lnTo>
                  <a:lnTo>
                    <a:pt x="17388" y="0"/>
                  </a:lnTo>
                  <a:lnTo>
                    <a:pt x="14951" y="149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416001" y="3376676"/>
              <a:ext cx="362585" cy="561340"/>
            </a:xfrm>
            <a:custGeom>
              <a:avLst/>
              <a:gdLst/>
              <a:ahLst/>
              <a:cxnLst/>
              <a:rect l="l" t="t" r="r" b="b"/>
              <a:pathLst>
                <a:path w="362585" h="561339">
                  <a:moveTo>
                    <a:pt x="0" y="0"/>
                  </a:moveTo>
                  <a:lnTo>
                    <a:pt x="362097" y="561045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405850" y="3360949"/>
              <a:ext cx="25400" cy="31115"/>
            </a:xfrm>
            <a:custGeom>
              <a:avLst/>
              <a:gdLst/>
              <a:ahLst/>
              <a:cxnLst/>
              <a:rect l="l" t="t" r="r" b="b"/>
              <a:pathLst>
                <a:path w="25400" h="31114">
                  <a:moveTo>
                    <a:pt x="6958" y="30535"/>
                  </a:moveTo>
                  <a:lnTo>
                    <a:pt x="0" y="0"/>
                  </a:lnTo>
                  <a:lnTo>
                    <a:pt x="24958" y="18918"/>
                  </a:lnTo>
                  <a:lnTo>
                    <a:pt x="10150" y="15727"/>
                  </a:lnTo>
                  <a:lnTo>
                    <a:pt x="6958" y="3053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405850" y="3360949"/>
              <a:ext cx="25400" cy="31115"/>
            </a:xfrm>
            <a:custGeom>
              <a:avLst/>
              <a:gdLst/>
              <a:ahLst/>
              <a:cxnLst/>
              <a:rect l="l" t="t" r="r" b="b"/>
              <a:pathLst>
                <a:path w="25400" h="31114">
                  <a:moveTo>
                    <a:pt x="10150" y="15727"/>
                  </a:moveTo>
                  <a:lnTo>
                    <a:pt x="24958" y="18918"/>
                  </a:lnTo>
                  <a:lnTo>
                    <a:pt x="0" y="0"/>
                  </a:lnTo>
                  <a:lnTo>
                    <a:pt x="6958" y="30535"/>
                  </a:lnTo>
                  <a:lnTo>
                    <a:pt x="10150" y="15727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763290" y="3922914"/>
              <a:ext cx="25400" cy="31115"/>
            </a:xfrm>
            <a:custGeom>
              <a:avLst/>
              <a:gdLst/>
              <a:ahLst/>
              <a:cxnLst/>
              <a:rect l="l" t="t" r="r" b="b"/>
              <a:pathLst>
                <a:path w="25400" h="31114">
                  <a:moveTo>
                    <a:pt x="24958" y="30535"/>
                  </a:moveTo>
                  <a:lnTo>
                    <a:pt x="0" y="11617"/>
                  </a:lnTo>
                  <a:lnTo>
                    <a:pt x="14808" y="14808"/>
                  </a:lnTo>
                  <a:lnTo>
                    <a:pt x="17999" y="0"/>
                  </a:lnTo>
                  <a:lnTo>
                    <a:pt x="24958" y="3053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763290" y="3922914"/>
              <a:ext cx="25400" cy="31115"/>
            </a:xfrm>
            <a:custGeom>
              <a:avLst/>
              <a:gdLst/>
              <a:ahLst/>
              <a:cxnLst/>
              <a:rect l="l" t="t" r="r" b="b"/>
              <a:pathLst>
                <a:path w="25400" h="31114">
                  <a:moveTo>
                    <a:pt x="14808" y="14808"/>
                  </a:moveTo>
                  <a:lnTo>
                    <a:pt x="0" y="11617"/>
                  </a:lnTo>
                  <a:lnTo>
                    <a:pt x="24958" y="30535"/>
                  </a:lnTo>
                  <a:lnTo>
                    <a:pt x="17999" y="0"/>
                  </a:lnTo>
                  <a:lnTo>
                    <a:pt x="14808" y="1480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88574" y="3584719"/>
              <a:ext cx="160495" cy="23639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7949" y="2842194"/>
              <a:ext cx="160495" cy="2363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23633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/>
              <a:t>Soft</a:t>
            </a:r>
            <a:r>
              <a:rPr dirty="0" sz="2800" spc="-20"/>
              <a:t> </a:t>
            </a:r>
            <a:r>
              <a:rPr dirty="0" sz="2800" spc="-10"/>
              <a:t>SVM</a:t>
            </a:r>
            <a:r>
              <a:rPr dirty="0" sz="2800" spc="-20"/>
              <a:t> </a:t>
            </a:r>
            <a:r>
              <a:rPr dirty="0" sz="2800"/>
              <a:t>-</a:t>
            </a:r>
            <a:r>
              <a:rPr dirty="0" sz="2800" spc="-15"/>
              <a:t> </a:t>
            </a:r>
            <a:r>
              <a:rPr dirty="0" sz="2800" spc="-10"/>
              <a:t>Supporting</a:t>
            </a:r>
            <a:r>
              <a:rPr dirty="0" sz="2800" spc="-20"/>
              <a:t> </a:t>
            </a:r>
            <a:r>
              <a:rPr dirty="0" sz="2800" spc="-5"/>
              <a:t>error</a:t>
            </a:r>
            <a:r>
              <a:rPr dirty="0" sz="2800" spc="-15"/>
              <a:t> </a:t>
            </a:r>
            <a:r>
              <a:rPr dirty="0" sz="2800" spc="-5"/>
              <a:t>data</a:t>
            </a:r>
            <a:r>
              <a:rPr dirty="0" sz="2800" spc="-15"/>
              <a:t> </a:t>
            </a:r>
            <a:r>
              <a:rPr dirty="0" sz="2800" spc="-5"/>
              <a:t>points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3850" y="2357437"/>
            <a:ext cx="3990974" cy="4286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7025" y="1181637"/>
            <a:ext cx="4210049" cy="895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59850" y="3509962"/>
            <a:ext cx="4467224" cy="54292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044175" y="3001873"/>
            <a:ext cx="3100070" cy="2006600"/>
            <a:chOff x="6044175" y="3001873"/>
            <a:chExt cx="3100070" cy="200660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19675" y="3001873"/>
              <a:ext cx="2724324" cy="20063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44175" y="4385298"/>
              <a:ext cx="1605974" cy="21969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017812" y="2146912"/>
            <a:ext cx="788670" cy="1287145"/>
            <a:chOff x="3017812" y="2146912"/>
            <a:chExt cx="788670" cy="1287145"/>
          </a:xfrm>
        </p:grpSpPr>
        <p:sp>
          <p:nvSpPr>
            <p:cNvPr id="10" name="object 10"/>
            <p:cNvSpPr/>
            <p:nvPr/>
          </p:nvSpPr>
          <p:spPr>
            <a:xfrm>
              <a:off x="3022575" y="2151675"/>
              <a:ext cx="779145" cy="1277620"/>
            </a:xfrm>
            <a:custGeom>
              <a:avLst/>
              <a:gdLst/>
              <a:ahLst/>
              <a:cxnLst/>
              <a:rect l="l" t="t" r="r" b="b"/>
              <a:pathLst>
                <a:path w="779145" h="1277620">
                  <a:moveTo>
                    <a:pt x="389399" y="1277099"/>
                  </a:moveTo>
                  <a:lnTo>
                    <a:pt x="0" y="887699"/>
                  </a:lnTo>
                  <a:lnTo>
                    <a:pt x="194699" y="887699"/>
                  </a:lnTo>
                  <a:lnTo>
                    <a:pt x="194699" y="0"/>
                  </a:lnTo>
                  <a:lnTo>
                    <a:pt x="584099" y="0"/>
                  </a:lnTo>
                  <a:lnTo>
                    <a:pt x="584099" y="887699"/>
                  </a:lnTo>
                  <a:lnTo>
                    <a:pt x="778799" y="887699"/>
                  </a:lnTo>
                  <a:lnTo>
                    <a:pt x="389399" y="12770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22575" y="2151675"/>
              <a:ext cx="779145" cy="1277620"/>
            </a:xfrm>
            <a:custGeom>
              <a:avLst/>
              <a:gdLst/>
              <a:ahLst/>
              <a:cxnLst/>
              <a:rect l="l" t="t" r="r" b="b"/>
              <a:pathLst>
                <a:path w="779145" h="1277620">
                  <a:moveTo>
                    <a:pt x="0" y="887699"/>
                  </a:moveTo>
                  <a:lnTo>
                    <a:pt x="194699" y="887699"/>
                  </a:lnTo>
                  <a:lnTo>
                    <a:pt x="194699" y="0"/>
                  </a:lnTo>
                  <a:lnTo>
                    <a:pt x="584099" y="0"/>
                  </a:lnTo>
                  <a:lnTo>
                    <a:pt x="584099" y="887699"/>
                  </a:lnTo>
                  <a:lnTo>
                    <a:pt x="778799" y="887699"/>
                  </a:lnTo>
                  <a:lnTo>
                    <a:pt x="389399" y="1277099"/>
                  </a:lnTo>
                  <a:lnTo>
                    <a:pt x="0" y="887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23633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/>
              <a:t>Soft</a:t>
            </a:r>
            <a:r>
              <a:rPr dirty="0" sz="2800" spc="-20"/>
              <a:t> </a:t>
            </a:r>
            <a:r>
              <a:rPr dirty="0" sz="2800" spc="-10"/>
              <a:t>SVM</a:t>
            </a:r>
            <a:r>
              <a:rPr dirty="0" sz="2800" spc="-20"/>
              <a:t> </a:t>
            </a:r>
            <a:r>
              <a:rPr dirty="0" sz="2800"/>
              <a:t>-</a:t>
            </a:r>
            <a:r>
              <a:rPr dirty="0" sz="2800" spc="-15"/>
              <a:t> </a:t>
            </a:r>
            <a:r>
              <a:rPr dirty="0" sz="2800" spc="-10"/>
              <a:t>Supporting</a:t>
            </a:r>
            <a:r>
              <a:rPr dirty="0" sz="2800" spc="-20"/>
              <a:t> </a:t>
            </a:r>
            <a:r>
              <a:rPr dirty="0" sz="2800" spc="-5"/>
              <a:t>error</a:t>
            </a:r>
            <a:r>
              <a:rPr dirty="0" sz="2800" spc="-15"/>
              <a:t> </a:t>
            </a:r>
            <a:r>
              <a:rPr dirty="0" sz="2800" spc="-5"/>
              <a:t>data</a:t>
            </a:r>
            <a:r>
              <a:rPr dirty="0" sz="2800" spc="-15"/>
              <a:t> </a:t>
            </a:r>
            <a:r>
              <a:rPr dirty="0" sz="2800" spc="-5"/>
              <a:t>points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3850" y="2357437"/>
            <a:ext cx="3990974" cy="4286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7025" y="1181637"/>
            <a:ext cx="4210049" cy="895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59850" y="3509962"/>
            <a:ext cx="4467224" cy="5429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843300" y="4235738"/>
            <a:ext cx="2857500" cy="674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180">
              <a:lnSpc>
                <a:spcPct val="100000"/>
              </a:lnSpc>
              <a:spcBef>
                <a:spcPts val="100"/>
              </a:spcBef>
              <a:tabLst>
                <a:tab pos="2143125" algn="l"/>
              </a:tabLst>
            </a:pPr>
            <a:r>
              <a:rPr dirty="0" sz="1400">
                <a:latin typeface="Arial MT"/>
                <a:cs typeface="Arial MT"/>
              </a:rPr>
              <a:t>regularization	</a:t>
            </a:r>
            <a:r>
              <a:rPr dirty="0" sz="1400" spc="-5">
                <a:latin typeface="Arial MT"/>
                <a:cs typeface="Arial MT"/>
              </a:rPr>
              <a:t>objective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But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came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from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problem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definition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44175" y="3001873"/>
            <a:ext cx="3100070" cy="2006600"/>
            <a:chOff x="6044175" y="3001873"/>
            <a:chExt cx="3100070" cy="200660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19675" y="3001873"/>
              <a:ext cx="2724324" cy="20063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44175" y="4385298"/>
              <a:ext cx="1605974" cy="21969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017812" y="2146912"/>
            <a:ext cx="788670" cy="1287145"/>
            <a:chOff x="3017812" y="2146912"/>
            <a:chExt cx="788670" cy="1287145"/>
          </a:xfrm>
        </p:grpSpPr>
        <p:sp>
          <p:nvSpPr>
            <p:cNvPr id="11" name="object 11"/>
            <p:cNvSpPr/>
            <p:nvPr/>
          </p:nvSpPr>
          <p:spPr>
            <a:xfrm>
              <a:off x="3022575" y="2151675"/>
              <a:ext cx="779145" cy="1277620"/>
            </a:xfrm>
            <a:custGeom>
              <a:avLst/>
              <a:gdLst/>
              <a:ahLst/>
              <a:cxnLst/>
              <a:rect l="l" t="t" r="r" b="b"/>
              <a:pathLst>
                <a:path w="779145" h="1277620">
                  <a:moveTo>
                    <a:pt x="389399" y="1277099"/>
                  </a:moveTo>
                  <a:lnTo>
                    <a:pt x="0" y="887699"/>
                  </a:lnTo>
                  <a:lnTo>
                    <a:pt x="194699" y="887699"/>
                  </a:lnTo>
                  <a:lnTo>
                    <a:pt x="194699" y="0"/>
                  </a:lnTo>
                  <a:lnTo>
                    <a:pt x="584099" y="0"/>
                  </a:lnTo>
                  <a:lnTo>
                    <a:pt x="584099" y="887699"/>
                  </a:lnTo>
                  <a:lnTo>
                    <a:pt x="778799" y="887699"/>
                  </a:lnTo>
                  <a:lnTo>
                    <a:pt x="389399" y="12770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22575" y="2151675"/>
              <a:ext cx="779145" cy="1277620"/>
            </a:xfrm>
            <a:custGeom>
              <a:avLst/>
              <a:gdLst/>
              <a:ahLst/>
              <a:cxnLst/>
              <a:rect l="l" t="t" r="r" b="b"/>
              <a:pathLst>
                <a:path w="779145" h="1277620">
                  <a:moveTo>
                    <a:pt x="0" y="887699"/>
                  </a:moveTo>
                  <a:lnTo>
                    <a:pt x="194699" y="887699"/>
                  </a:lnTo>
                  <a:lnTo>
                    <a:pt x="194699" y="0"/>
                  </a:lnTo>
                  <a:lnTo>
                    <a:pt x="584099" y="0"/>
                  </a:lnTo>
                  <a:lnTo>
                    <a:pt x="584099" y="887699"/>
                  </a:lnTo>
                  <a:lnTo>
                    <a:pt x="778799" y="887699"/>
                  </a:lnTo>
                  <a:lnTo>
                    <a:pt x="389399" y="1277099"/>
                  </a:lnTo>
                  <a:lnTo>
                    <a:pt x="0" y="887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3825"/>
            <a:ext cx="336422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Arial MT"/>
                <a:cs typeface="Arial MT"/>
              </a:rPr>
              <a:t>How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can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solve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it?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2256155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Gradient descent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Quadratic</a:t>
            </a:r>
            <a:r>
              <a:rPr dirty="0" sz="1800" spc="-9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Programing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7525" y="1289675"/>
            <a:ext cx="5620469" cy="3279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3025" y="4492188"/>
            <a:ext cx="278257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dirty="0" u="heavy" sz="1400" spc="-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https://leon.bottou.org/publications/ </a:t>
            </a:r>
            <a:r>
              <a:rPr dirty="0" sz="1400" spc="-375">
                <a:solidFill>
                  <a:srgbClr val="0097A7"/>
                </a:solidFill>
                <a:latin typeface="Arial MT"/>
                <a:cs typeface="Arial MT"/>
              </a:rPr>
              <a:t> </a:t>
            </a:r>
            <a:r>
              <a:rPr dirty="0" u="heavy" sz="1400" spc="-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pdf/lin-2006.pdf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64655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Motivation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6321425" cy="1871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Good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difficult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problems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limited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(&lt;10K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points)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Face</a:t>
            </a:r>
            <a:r>
              <a:rPr dirty="0" sz="1800" spc="-5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Detection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800" spc="-55">
                <a:solidFill>
                  <a:srgbClr val="595959"/>
                </a:solidFill>
                <a:latin typeface="Arial MT"/>
                <a:cs typeface="Arial MT"/>
              </a:rPr>
              <a:t>Text</a:t>
            </a:r>
            <a:r>
              <a:rPr dirty="0" sz="1800" spc="-5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Classification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Protein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Fold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Remote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Homology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Detection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Handwriting</a:t>
            </a:r>
            <a:r>
              <a:rPr dirty="0" sz="1800" spc="-5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Recognition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9150" y="2308225"/>
            <a:ext cx="2724149" cy="268604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72466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Homework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9369" rIns="0" bIns="0" rtlCol="0" vert="horz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309"/>
              </a:spcBef>
              <a:buAutoNum type="arabicPeriod"/>
              <a:tabLst>
                <a:tab pos="368300" algn="l"/>
                <a:tab pos="368935" algn="l"/>
              </a:tabLst>
            </a:pPr>
            <a:r>
              <a:rPr dirty="0" spc="-5"/>
              <a:t>Implementing</a:t>
            </a:r>
            <a:r>
              <a:rPr dirty="0" spc="-15"/>
              <a:t> </a:t>
            </a:r>
            <a:r>
              <a:rPr dirty="0" spc="-5"/>
              <a:t>SVM</a:t>
            </a:r>
            <a:r>
              <a:rPr dirty="0" spc="-10"/>
              <a:t> </a:t>
            </a:r>
            <a:r>
              <a:rPr dirty="0" spc="-5"/>
              <a:t>called</a:t>
            </a:r>
            <a:r>
              <a:rPr dirty="0" spc="-10"/>
              <a:t> </a:t>
            </a:r>
            <a:r>
              <a:rPr dirty="0" spc="-5"/>
              <a:t>Pegasos</a:t>
            </a:r>
            <a:r>
              <a:rPr dirty="0" spc="-10"/>
              <a:t> </a:t>
            </a:r>
            <a:r>
              <a:rPr dirty="0" spc="-15"/>
              <a:t>(2011)</a:t>
            </a:r>
            <a:r>
              <a:rPr dirty="0" spc="-10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 spc="-5"/>
              <a:t>55</a:t>
            </a:r>
            <a:r>
              <a:rPr dirty="0" spc="-10"/>
              <a:t> </a:t>
            </a:r>
            <a:r>
              <a:rPr dirty="0"/>
              <a:t>(+</a:t>
            </a:r>
            <a:r>
              <a:rPr dirty="0" spc="-15"/>
              <a:t> </a:t>
            </a:r>
            <a:r>
              <a:rPr dirty="0" spc="-5"/>
              <a:t>10</a:t>
            </a:r>
            <a:r>
              <a:rPr dirty="0" spc="-10"/>
              <a:t> </a:t>
            </a:r>
            <a:r>
              <a:rPr dirty="0" spc="-5"/>
              <a:t>bonus)</a:t>
            </a:r>
          </a:p>
          <a:p>
            <a:pPr lvl="1" marL="825500" indent="-356235">
              <a:lnSpc>
                <a:spcPct val="100000"/>
              </a:lnSpc>
              <a:spcBef>
                <a:spcPts val="209"/>
              </a:spcBef>
              <a:buAutoNum type="arabicPeriod"/>
              <a:tabLst>
                <a:tab pos="825500" algn="l"/>
                <a:tab pos="826135" algn="l"/>
              </a:tabLst>
            </a:pPr>
            <a:r>
              <a:rPr dirty="0" sz="1200" spc="-5">
                <a:solidFill>
                  <a:srgbClr val="212121"/>
                </a:solidFill>
                <a:latin typeface="Arial MT"/>
                <a:cs typeface="Arial MT"/>
              </a:rPr>
              <a:t>Implement</a:t>
            </a:r>
            <a:r>
              <a:rPr dirty="0" sz="1200" spc="-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Arial MT"/>
                <a:cs typeface="Arial MT"/>
              </a:rPr>
              <a:t>Class</a:t>
            </a:r>
            <a:r>
              <a:rPr dirty="0" sz="120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12121"/>
                </a:solidFill>
                <a:latin typeface="Arial MT"/>
                <a:cs typeface="Arial MT"/>
              </a:rPr>
              <a:t>-</a:t>
            </a:r>
            <a:r>
              <a:rPr dirty="0" sz="120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Arial MT"/>
                <a:cs typeface="Arial MT"/>
              </a:rPr>
              <a:t>35</a:t>
            </a:r>
            <a:endParaRPr sz="1200">
              <a:latin typeface="Arial MT"/>
              <a:cs typeface="Arial MT"/>
            </a:endParaRPr>
          </a:p>
          <a:p>
            <a:pPr lvl="1" marL="825500" indent="-356235">
              <a:lnSpc>
                <a:spcPct val="100000"/>
              </a:lnSpc>
              <a:spcBef>
                <a:spcPts val="209"/>
              </a:spcBef>
              <a:buAutoNum type="arabicPeriod"/>
              <a:tabLst>
                <a:tab pos="825500" algn="l"/>
                <a:tab pos="826135" algn="l"/>
              </a:tabLst>
            </a:pPr>
            <a:r>
              <a:rPr dirty="0" sz="1200" spc="-40">
                <a:solidFill>
                  <a:srgbClr val="212121"/>
                </a:solidFill>
                <a:latin typeface="Arial MT"/>
                <a:cs typeface="Arial MT"/>
              </a:rPr>
              <a:t>Test</a:t>
            </a:r>
            <a:r>
              <a:rPr dirty="0" sz="1200" spc="-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12121"/>
                </a:solidFill>
                <a:latin typeface="Arial MT"/>
                <a:cs typeface="Arial MT"/>
              </a:rPr>
              <a:t>-</a:t>
            </a:r>
            <a:r>
              <a:rPr dirty="0" sz="1200" spc="-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Arial MT"/>
                <a:cs typeface="Arial MT"/>
              </a:rPr>
              <a:t>10</a:t>
            </a:r>
            <a:endParaRPr sz="1200">
              <a:latin typeface="Arial MT"/>
              <a:cs typeface="Arial MT"/>
            </a:endParaRPr>
          </a:p>
          <a:p>
            <a:pPr lvl="1" marL="825500" indent="-356235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825500" algn="l"/>
                <a:tab pos="826135" algn="l"/>
              </a:tabLst>
            </a:pPr>
            <a:r>
              <a:rPr dirty="0" sz="1200" spc="-5">
                <a:solidFill>
                  <a:srgbClr val="212121"/>
                </a:solidFill>
                <a:latin typeface="Arial MT"/>
                <a:cs typeface="Arial MT"/>
              </a:rPr>
              <a:t>Analyze</a:t>
            </a:r>
            <a:r>
              <a:rPr dirty="0" sz="1200" spc="-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Arial MT"/>
                <a:cs typeface="Arial MT"/>
              </a:rPr>
              <a:t>param</a:t>
            </a:r>
            <a:r>
              <a:rPr dirty="0" sz="120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12121"/>
                </a:solidFill>
                <a:latin typeface="Arial MT"/>
                <a:cs typeface="Arial MT"/>
              </a:rPr>
              <a:t>-</a:t>
            </a:r>
            <a:r>
              <a:rPr dirty="0" sz="120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12121"/>
                </a:solidFill>
                <a:latin typeface="Arial MT"/>
                <a:cs typeface="Arial MT"/>
              </a:rPr>
              <a:t>5</a:t>
            </a:r>
            <a:endParaRPr sz="1200">
              <a:latin typeface="Arial MT"/>
              <a:cs typeface="Arial MT"/>
            </a:endParaRPr>
          </a:p>
          <a:p>
            <a:pPr lvl="1" marL="825500" indent="-356235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825500" algn="l"/>
                <a:tab pos="826135" algn="l"/>
              </a:tabLst>
            </a:pPr>
            <a:r>
              <a:rPr dirty="0" sz="1200" spc="-5">
                <a:solidFill>
                  <a:srgbClr val="212121"/>
                </a:solidFill>
                <a:latin typeface="Arial MT"/>
                <a:cs typeface="Arial MT"/>
              </a:rPr>
              <a:t>Analyze</a:t>
            </a:r>
            <a:r>
              <a:rPr dirty="0" sz="1200" spc="-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Arial MT"/>
                <a:cs typeface="Arial MT"/>
              </a:rPr>
              <a:t>learning</a:t>
            </a:r>
            <a:r>
              <a:rPr dirty="0" sz="120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12121"/>
                </a:solidFill>
                <a:latin typeface="Arial MT"/>
                <a:cs typeface="Arial MT"/>
              </a:rPr>
              <a:t>-</a:t>
            </a:r>
            <a:r>
              <a:rPr dirty="0" sz="120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12121"/>
                </a:solidFill>
                <a:latin typeface="Arial MT"/>
                <a:cs typeface="Arial MT"/>
              </a:rPr>
              <a:t>5</a:t>
            </a:r>
            <a:endParaRPr sz="1200">
              <a:latin typeface="Arial MT"/>
              <a:cs typeface="Arial MT"/>
            </a:endParaRPr>
          </a:p>
          <a:p>
            <a:pPr lvl="1" marL="825500" indent="-356235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825500" algn="l"/>
                <a:tab pos="826135" algn="l"/>
              </a:tabLst>
            </a:pPr>
            <a:r>
              <a:rPr dirty="0" sz="1200">
                <a:solidFill>
                  <a:srgbClr val="212121"/>
                </a:solidFill>
                <a:latin typeface="Arial MT"/>
                <a:cs typeface="Arial MT"/>
              </a:rPr>
              <a:t>Mini-batch</a:t>
            </a:r>
            <a:r>
              <a:rPr dirty="0" sz="1200" spc="-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Arial MT"/>
                <a:cs typeface="Arial MT"/>
              </a:rPr>
              <a:t>bonus</a:t>
            </a:r>
            <a:r>
              <a:rPr dirty="0" sz="120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12121"/>
                </a:solidFill>
                <a:latin typeface="Arial MT"/>
                <a:cs typeface="Arial MT"/>
              </a:rPr>
              <a:t>-</a:t>
            </a:r>
            <a:r>
              <a:rPr dirty="0" sz="1200" spc="-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Arial MT"/>
                <a:cs typeface="Arial MT"/>
              </a:rPr>
              <a:t>10*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339" y="2990800"/>
            <a:ext cx="354330" cy="1828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solidFill>
                  <a:srgbClr val="212121"/>
                </a:solidFill>
                <a:latin typeface="Roboto"/>
                <a:cs typeface="Roboto"/>
              </a:rPr>
              <a:t>4.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612" y="2526233"/>
            <a:ext cx="3655060" cy="65405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marL="372745" indent="-360680">
              <a:lnSpc>
                <a:spcPct val="100000"/>
              </a:lnSpc>
              <a:spcBef>
                <a:spcPts val="309"/>
              </a:spcBef>
              <a:buFont typeface="Roboto"/>
              <a:buAutoNum type="arabicPeriod" startAt="2"/>
              <a:tabLst>
                <a:tab pos="372745" algn="l"/>
                <a:tab pos="373380" algn="l"/>
              </a:tabLst>
            </a:pPr>
            <a:r>
              <a:rPr dirty="0" sz="1200" spc="-5" b="1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dirty="0" sz="1200" spc="-1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212121"/>
                </a:solidFill>
                <a:latin typeface="Arial"/>
                <a:cs typeface="Arial"/>
              </a:rPr>
              <a:t>effect</a:t>
            </a:r>
            <a:r>
              <a:rPr dirty="0" sz="1200" spc="-1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dirty="0" sz="1200" spc="-1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212121"/>
                </a:solidFill>
                <a:latin typeface="Arial"/>
                <a:cs typeface="Arial"/>
              </a:rPr>
              <a:t>imbalance</a:t>
            </a:r>
            <a:r>
              <a:rPr dirty="0" sz="1200" spc="-1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212121"/>
                </a:solidFill>
                <a:latin typeface="Arial"/>
                <a:cs typeface="Arial"/>
              </a:rPr>
              <a:t>on</a:t>
            </a:r>
            <a:r>
              <a:rPr dirty="0" sz="1200" spc="-1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212121"/>
                </a:solidFill>
                <a:latin typeface="Arial"/>
                <a:cs typeface="Arial"/>
              </a:rPr>
              <a:t>SVM</a:t>
            </a:r>
            <a:r>
              <a:rPr dirty="0" sz="1200" spc="3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12121"/>
                </a:solidFill>
                <a:latin typeface="Arial MT"/>
                <a:cs typeface="Arial MT"/>
              </a:rPr>
              <a:t>-</a:t>
            </a:r>
            <a:r>
              <a:rPr dirty="0" sz="12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00" spc="-5" b="1">
                <a:solidFill>
                  <a:srgbClr val="212121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  <a:p>
            <a:pPr marL="372745" marR="5080" indent="-360680">
              <a:lnSpc>
                <a:spcPct val="114599"/>
              </a:lnSpc>
              <a:buFont typeface="Roboto"/>
              <a:buAutoNum type="arabicPeriod" startAt="2"/>
              <a:tabLst>
                <a:tab pos="372745" algn="l"/>
                <a:tab pos="373380" algn="l"/>
              </a:tabLst>
            </a:pPr>
            <a:r>
              <a:rPr dirty="0" sz="1200" spc="-5" b="1">
                <a:solidFill>
                  <a:srgbClr val="212121"/>
                </a:solidFill>
                <a:latin typeface="Arial"/>
                <a:cs typeface="Arial"/>
              </a:rPr>
              <a:t>Practical SVM in scikit-learn </a:t>
            </a:r>
            <a:r>
              <a:rPr dirty="0" sz="1200" b="1">
                <a:solidFill>
                  <a:srgbClr val="212121"/>
                </a:solidFill>
                <a:latin typeface="Arial"/>
                <a:cs typeface="Arial"/>
              </a:rPr>
              <a:t>&amp; </a:t>
            </a:r>
            <a:r>
              <a:rPr dirty="0" sz="1200" spc="-5" b="1">
                <a:solidFill>
                  <a:srgbClr val="212121"/>
                </a:solidFill>
                <a:latin typeface="Arial"/>
                <a:cs typeface="Arial"/>
              </a:rPr>
              <a:t>hypertune </a:t>
            </a:r>
            <a:r>
              <a:rPr dirty="0" sz="1200" b="1">
                <a:solidFill>
                  <a:srgbClr val="212121"/>
                </a:solidFill>
                <a:latin typeface="Arial"/>
                <a:cs typeface="Arial"/>
              </a:rPr>
              <a:t>- </a:t>
            </a:r>
            <a:r>
              <a:rPr dirty="0" sz="1200" spc="-5" b="1">
                <a:solidFill>
                  <a:srgbClr val="212121"/>
                </a:solidFill>
                <a:latin typeface="Arial"/>
                <a:cs typeface="Arial"/>
              </a:rPr>
              <a:t>10 </a:t>
            </a:r>
            <a:r>
              <a:rPr dirty="0" sz="1200" spc="-32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212121"/>
                </a:solidFill>
                <a:latin typeface="Arial"/>
                <a:cs typeface="Arial"/>
              </a:rPr>
              <a:t>Using</a:t>
            </a:r>
            <a:r>
              <a:rPr dirty="0" sz="1200" spc="-1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212121"/>
                </a:solidFill>
                <a:latin typeface="Arial"/>
                <a:cs typeface="Arial"/>
              </a:rPr>
              <a:t>different Kernels</a:t>
            </a:r>
            <a:r>
              <a:rPr dirty="0" sz="1200" spc="-1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dirty="0" sz="1200" spc="-5" b="1">
                <a:solidFill>
                  <a:srgbClr val="212121"/>
                </a:solidFill>
                <a:latin typeface="Arial"/>
                <a:cs typeface="Arial"/>
              </a:rPr>
              <a:t> 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088" y="1881758"/>
            <a:ext cx="798004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15">
                <a:latin typeface="Arial MT"/>
                <a:cs typeface="Arial MT"/>
              </a:rPr>
              <a:t>Another</a:t>
            </a:r>
            <a:r>
              <a:rPr dirty="0" sz="5200" spc="-35">
                <a:latin typeface="Arial MT"/>
                <a:cs typeface="Arial MT"/>
              </a:rPr>
              <a:t> </a:t>
            </a:r>
            <a:r>
              <a:rPr dirty="0" sz="5200" spc="-70">
                <a:latin typeface="Arial MT"/>
                <a:cs typeface="Arial MT"/>
              </a:rPr>
              <a:t>Way</a:t>
            </a:r>
            <a:r>
              <a:rPr dirty="0" sz="5200" spc="-25">
                <a:latin typeface="Arial MT"/>
                <a:cs typeface="Arial MT"/>
              </a:rPr>
              <a:t> </a:t>
            </a:r>
            <a:r>
              <a:rPr dirty="0" sz="5200" spc="-5">
                <a:latin typeface="Arial MT"/>
                <a:cs typeface="Arial MT"/>
              </a:rPr>
              <a:t>to</a:t>
            </a:r>
            <a:r>
              <a:rPr dirty="0" sz="5200" spc="-30">
                <a:latin typeface="Arial MT"/>
                <a:cs typeface="Arial MT"/>
              </a:rPr>
              <a:t> </a:t>
            </a:r>
            <a:r>
              <a:rPr dirty="0" sz="5200" spc="-15">
                <a:latin typeface="Arial MT"/>
                <a:cs typeface="Arial MT"/>
              </a:rPr>
              <a:t>Solve</a:t>
            </a:r>
            <a:r>
              <a:rPr dirty="0" sz="5200" spc="-30">
                <a:latin typeface="Arial MT"/>
                <a:cs typeface="Arial MT"/>
              </a:rPr>
              <a:t> </a:t>
            </a:r>
            <a:r>
              <a:rPr dirty="0" sz="5200" spc="-10">
                <a:latin typeface="Arial MT"/>
                <a:cs typeface="Arial MT"/>
              </a:rPr>
              <a:t>SVM</a:t>
            </a:r>
            <a:endParaRPr sz="5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24248" y="2892926"/>
            <a:ext cx="24911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dirty="0" sz="2800" spc="-5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595959"/>
                </a:solidFill>
                <a:latin typeface="Arial MT"/>
                <a:cs typeface="Arial MT"/>
              </a:rPr>
              <a:t>other</a:t>
            </a:r>
            <a:r>
              <a:rPr dirty="0" sz="2800" spc="-4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595959"/>
                </a:solidFill>
                <a:latin typeface="Arial MT"/>
                <a:cs typeface="Arial MT"/>
              </a:rPr>
              <a:t>tricks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17817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From</a:t>
            </a:r>
            <a:r>
              <a:rPr dirty="0" sz="2800" spc="-35"/>
              <a:t> </a:t>
            </a:r>
            <a:r>
              <a:rPr dirty="0" sz="2800" spc="-10"/>
              <a:t>Primal</a:t>
            </a:r>
            <a:r>
              <a:rPr dirty="0" sz="2800" spc="-35"/>
              <a:t> </a:t>
            </a:r>
            <a:r>
              <a:rPr dirty="0" sz="2800" spc="-5"/>
              <a:t>to</a:t>
            </a:r>
            <a:r>
              <a:rPr dirty="0" sz="2800" spc="-40"/>
              <a:t> </a:t>
            </a:r>
            <a:r>
              <a:rPr dirty="0" sz="2800" spc="-5"/>
              <a:t>Dual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51824" y="1151163"/>
            <a:ext cx="5683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Primal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1750" y="1475137"/>
            <a:ext cx="3142615" cy="1181100"/>
            <a:chOff x="571750" y="1475137"/>
            <a:chExt cx="3142615" cy="1181100"/>
          </a:xfrm>
        </p:grpSpPr>
        <p:sp>
          <p:nvSpPr>
            <p:cNvPr id="5" name="object 5"/>
            <p:cNvSpPr/>
            <p:nvPr/>
          </p:nvSpPr>
          <p:spPr>
            <a:xfrm>
              <a:off x="578800" y="1479899"/>
              <a:ext cx="3131185" cy="1171575"/>
            </a:xfrm>
            <a:custGeom>
              <a:avLst/>
              <a:gdLst/>
              <a:ahLst/>
              <a:cxnLst/>
              <a:rect l="l" t="t" r="r" b="b"/>
              <a:pathLst>
                <a:path w="3131185" h="1171575">
                  <a:moveTo>
                    <a:pt x="0" y="0"/>
                  </a:moveTo>
                  <a:lnTo>
                    <a:pt x="3130799" y="0"/>
                  </a:lnTo>
                  <a:lnTo>
                    <a:pt x="3130799" y="1171499"/>
                  </a:lnTo>
                  <a:lnTo>
                    <a:pt x="0" y="1171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750" y="1479225"/>
              <a:ext cx="3130799" cy="10893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71749" y="2860874"/>
            <a:ext cx="2268220" cy="40195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7747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610"/>
              </a:spcBef>
            </a:pPr>
            <a:r>
              <a:rPr dirty="0" sz="1600" spc="-5">
                <a:latin typeface="Arial MT"/>
                <a:cs typeface="Arial MT"/>
              </a:rPr>
              <a:t>Original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SVM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definition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17817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From</a:t>
            </a:r>
            <a:r>
              <a:rPr dirty="0" sz="2800" spc="-35"/>
              <a:t> </a:t>
            </a:r>
            <a:r>
              <a:rPr dirty="0" sz="2800" spc="-10"/>
              <a:t>Primal</a:t>
            </a:r>
            <a:r>
              <a:rPr dirty="0" sz="2800" spc="-35"/>
              <a:t> </a:t>
            </a:r>
            <a:r>
              <a:rPr dirty="0" sz="2800" spc="-5"/>
              <a:t>to</a:t>
            </a:r>
            <a:r>
              <a:rPr dirty="0" sz="2800" spc="-40"/>
              <a:t> </a:t>
            </a:r>
            <a:r>
              <a:rPr dirty="0" sz="2800" spc="-5"/>
              <a:t>Dual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51824" y="1151163"/>
            <a:ext cx="5683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Primal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5574" y="1151163"/>
            <a:ext cx="4108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Dual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60037" y="1882937"/>
            <a:ext cx="635635" cy="464820"/>
            <a:chOff x="4060037" y="1882937"/>
            <a:chExt cx="635635" cy="464820"/>
          </a:xfrm>
        </p:grpSpPr>
        <p:sp>
          <p:nvSpPr>
            <p:cNvPr id="6" name="object 6"/>
            <p:cNvSpPr/>
            <p:nvPr/>
          </p:nvSpPr>
          <p:spPr>
            <a:xfrm>
              <a:off x="4064799" y="1887700"/>
              <a:ext cx="626110" cy="455295"/>
            </a:xfrm>
            <a:custGeom>
              <a:avLst/>
              <a:gdLst/>
              <a:ahLst/>
              <a:cxnLst/>
              <a:rect l="l" t="t" r="r" b="b"/>
              <a:pathLst>
                <a:path w="626110" h="455294">
                  <a:moveTo>
                    <a:pt x="397949" y="455099"/>
                  </a:moveTo>
                  <a:lnTo>
                    <a:pt x="397949" y="341324"/>
                  </a:lnTo>
                  <a:lnTo>
                    <a:pt x="0" y="341324"/>
                  </a:lnTo>
                  <a:lnTo>
                    <a:pt x="0" y="113774"/>
                  </a:lnTo>
                  <a:lnTo>
                    <a:pt x="397949" y="113774"/>
                  </a:lnTo>
                  <a:lnTo>
                    <a:pt x="397949" y="0"/>
                  </a:lnTo>
                  <a:lnTo>
                    <a:pt x="625499" y="227549"/>
                  </a:lnTo>
                  <a:lnTo>
                    <a:pt x="397949" y="4550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64799" y="1887700"/>
              <a:ext cx="626110" cy="455295"/>
            </a:xfrm>
            <a:custGeom>
              <a:avLst/>
              <a:gdLst/>
              <a:ahLst/>
              <a:cxnLst/>
              <a:rect l="l" t="t" r="r" b="b"/>
              <a:pathLst>
                <a:path w="626110" h="455294">
                  <a:moveTo>
                    <a:pt x="0" y="113774"/>
                  </a:moveTo>
                  <a:lnTo>
                    <a:pt x="397949" y="113774"/>
                  </a:lnTo>
                  <a:lnTo>
                    <a:pt x="397949" y="0"/>
                  </a:lnTo>
                  <a:lnTo>
                    <a:pt x="625499" y="227549"/>
                  </a:lnTo>
                  <a:lnTo>
                    <a:pt x="397949" y="455099"/>
                  </a:lnTo>
                  <a:lnTo>
                    <a:pt x="397949" y="341324"/>
                  </a:lnTo>
                  <a:lnTo>
                    <a:pt x="0" y="341324"/>
                  </a:lnTo>
                  <a:lnTo>
                    <a:pt x="0" y="1137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571750" y="1475137"/>
            <a:ext cx="3142615" cy="1181100"/>
            <a:chOff x="571750" y="1475137"/>
            <a:chExt cx="3142615" cy="1181100"/>
          </a:xfrm>
        </p:grpSpPr>
        <p:sp>
          <p:nvSpPr>
            <p:cNvPr id="9" name="object 9"/>
            <p:cNvSpPr/>
            <p:nvPr/>
          </p:nvSpPr>
          <p:spPr>
            <a:xfrm>
              <a:off x="578800" y="1479899"/>
              <a:ext cx="3131185" cy="1171575"/>
            </a:xfrm>
            <a:custGeom>
              <a:avLst/>
              <a:gdLst/>
              <a:ahLst/>
              <a:cxnLst/>
              <a:rect l="l" t="t" r="r" b="b"/>
              <a:pathLst>
                <a:path w="3131185" h="1171575">
                  <a:moveTo>
                    <a:pt x="0" y="0"/>
                  </a:moveTo>
                  <a:lnTo>
                    <a:pt x="3130799" y="0"/>
                  </a:lnTo>
                  <a:lnTo>
                    <a:pt x="3130799" y="1171499"/>
                  </a:lnTo>
                  <a:lnTo>
                    <a:pt x="0" y="1171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750" y="1479225"/>
              <a:ext cx="3130799" cy="108930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47787" y="1433350"/>
            <a:ext cx="3475354" cy="1181100"/>
            <a:chOff x="5047787" y="1433350"/>
            <a:chExt cx="3475354" cy="1181100"/>
          </a:xfrm>
        </p:grpSpPr>
        <p:sp>
          <p:nvSpPr>
            <p:cNvPr id="12" name="object 12"/>
            <p:cNvSpPr/>
            <p:nvPr/>
          </p:nvSpPr>
          <p:spPr>
            <a:xfrm>
              <a:off x="5052550" y="1438112"/>
              <a:ext cx="3465829" cy="1171575"/>
            </a:xfrm>
            <a:custGeom>
              <a:avLst/>
              <a:gdLst/>
              <a:ahLst/>
              <a:cxnLst/>
              <a:rect l="l" t="t" r="r" b="b"/>
              <a:pathLst>
                <a:path w="3465829" h="1171575">
                  <a:moveTo>
                    <a:pt x="0" y="0"/>
                  </a:moveTo>
                  <a:lnTo>
                    <a:pt x="3465299" y="0"/>
                  </a:lnTo>
                  <a:lnTo>
                    <a:pt x="3465299" y="1171499"/>
                  </a:lnTo>
                  <a:lnTo>
                    <a:pt x="0" y="1171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2025" y="1473176"/>
              <a:ext cx="3130799" cy="10893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71749" y="2860874"/>
            <a:ext cx="2268220" cy="40195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7747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610"/>
              </a:spcBef>
            </a:pPr>
            <a:r>
              <a:rPr dirty="0" sz="1600" spc="-5">
                <a:latin typeface="Arial MT"/>
                <a:cs typeface="Arial MT"/>
              </a:rPr>
              <a:t>Original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SVM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definition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24749" y="2860874"/>
            <a:ext cx="1993264" cy="89471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73660" rIns="0" bIns="0" rtlCol="0" vert="horz">
            <a:spAutoFit/>
          </a:bodyPr>
          <a:lstStyle/>
          <a:p>
            <a:pPr marL="85725" marR="218440">
              <a:lnSpc>
                <a:spcPct val="101600"/>
              </a:lnSpc>
              <a:spcBef>
                <a:spcPts val="580"/>
              </a:spcBef>
            </a:pPr>
            <a:r>
              <a:rPr dirty="0" sz="1600" spc="-5">
                <a:latin typeface="Arial MT"/>
                <a:cs typeface="Arial MT"/>
              </a:rPr>
              <a:t>Dual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definition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that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solvable </a:t>
            </a:r>
            <a:r>
              <a:rPr dirty="0" sz="1600" spc="-5">
                <a:latin typeface="Arial MT"/>
                <a:cs typeface="Arial MT"/>
              </a:rPr>
              <a:t>with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 b="1">
                <a:latin typeface="Arial"/>
                <a:cs typeface="Arial"/>
              </a:rPr>
              <a:t>linear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solvers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17817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From</a:t>
            </a:r>
            <a:r>
              <a:rPr dirty="0" sz="2800" spc="-35"/>
              <a:t> </a:t>
            </a:r>
            <a:r>
              <a:rPr dirty="0" sz="2800" spc="-10"/>
              <a:t>Primal</a:t>
            </a:r>
            <a:r>
              <a:rPr dirty="0" sz="2800" spc="-35"/>
              <a:t> </a:t>
            </a:r>
            <a:r>
              <a:rPr dirty="0" sz="2800" spc="-5"/>
              <a:t>to</a:t>
            </a:r>
            <a:r>
              <a:rPr dirty="0" sz="2800" spc="-40"/>
              <a:t> </a:t>
            </a:r>
            <a:r>
              <a:rPr dirty="0" sz="2800" spc="-5"/>
              <a:t>Dual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2874300" y="2876550"/>
            <a:ext cx="4688840" cy="2079625"/>
            <a:chOff x="2874300" y="2876550"/>
            <a:chExt cx="4688840" cy="2079625"/>
          </a:xfrm>
        </p:grpSpPr>
        <p:sp>
          <p:nvSpPr>
            <p:cNvPr id="4" name="object 4"/>
            <p:cNvSpPr/>
            <p:nvPr/>
          </p:nvSpPr>
          <p:spPr>
            <a:xfrm>
              <a:off x="3370975" y="3062499"/>
              <a:ext cx="1868170" cy="833119"/>
            </a:xfrm>
            <a:custGeom>
              <a:avLst/>
              <a:gdLst/>
              <a:ahLst/>
              <a:cxnLst/>
              <a:rect l="l" t="t" r="r" b="b"/>
              <a:pathLst>
                <a:path w="1868170" h="833120">
                  <a:moveTo>
                    <a:pt x="0" y="45426"/>
                  </a:moveTo>
                  <a:lnTo>
                    <a:pt x="41985" y="84630"/>
                  </a:lnTo>
                  <a:lnTo>
                    <a:pt x="94043" y="139457"/>
                  </a:lnTo>
                  <a:lnTo>
                    <a:pt x="123432" y="171701"/>
                  </a:lnTo>
                  <a:lnTo>
                    <a:pt x="154837" y="206618"/>
                  </a:lnTo>
                  <a:lnTo>
                    <a:pt x="188092" y="243797"/>
                  </a:lnTo>
                  <a:lnTo>
                    <a:pt x="223030" y="282826"/>
                  </a:lnTo>
                  <a:lnTo>
                    <a:pt x="259483" y="323294"/>
                  </a:lnTo>
                  <a:lnTo>
                    <a:pt x="297284" y="364790"/>
                  </a:lnTo>
                  <a:lnTo>
                    <a:pt x="336267" y="406904"/>
                  </a:lnTo>
                  <a:lnTo>
                    <a:pt x="376263" y="449223"/>
                  </a:lnTo>
                  <a:lnTo>
                    <a:pt x="417106" y="491337"/>
                  </a:lnTo>
                  <a:lnTo>
                    <a:pt x="458629" y="532835"/>
                  </a:lnTo>
                  <a:lnTo>
                    <a:pt x="500665" y="573306"/>
                  </a:lnTo>
                  <a:lnTo>
                    <a:pt x="543046" y="612339"/>
                  </a:lnTo>
                  <a:lnTo>
                    <a:pt x="585605" y="649522"/>
                  </a:lnTo>
                  <a:lnTo>
                    <a:pt x="628176" y="684444"/>
                  </a:lnTo>
                  <a:lnTo>
                    <a:pt x="670590" y="716694"/>
                  </a:lnTo>
                  <a:lnTo>
                    <a:pt x="712681" y="745862"/>
                  </a:lnTo>
                  <a:lnTo>
                    <a:pt x="754282" y="771536"/>
                  </a:lnTo>
                  <a:lnTo>
                    <a:pt x="795226" y="793305"/>
                  </a:lnTo>
                  <a:lnTo>
                    <a:pt x="835345" y="810758"/>
                  </a:lnTo>
                  <a:lnTo>
                    <a:pt x="874473" y="823484"/>
                  </a:lnTo>
                  <a:lnTo>
                    <a:pt x="912441" y="831071"/>
                  </a:lnTo>
                  <a:lnTo>
                    <a:pt x="949084" y="833109"/>
                  </a:lnTo>
                  <a:lnTo>
                    <a:pt x="985618" y="829292"/>
                  </a:lnTo>
                  <a:lnTo>
                    <a:pt x="1023270" y="819865"/>
                  </a:lnTo>
                  <a:lnTo>
                    <a:pt x="1061890" y="805249"/>
                  </a:lnTo>
                  <a:lnTo>
                    <a:pt x="1101324" y="785862"/>
                  </a:lnTo>
                  <a:lnTo>
                    <a:pt x="1141422" y="762122"/>
                  </a:lnTo>
                  <a:lnTo>
                    <a:pt x="1182032" y="734449"/>
                  </a:lnTo>
                  <a:lnTo>
                    <a:pt x="1223002" y="703261"/>
                  </a:lnTo>
                  <a:lnTo>
                    <a:pt x="1264180" y="668978"/>
                  </a:lnTo>
                  <a:lnTo>
                    <a:pt x="1305415" y="632017"/>
                  </a:lnTo>
                  <a:lnTo>
                    <a:pt x="1346554" y="592799"/>
                  </a:lnTo>
                  <a:lnTo>
                    <a:pt x="1387447" y="551742"/>
                  </a:lnTo>
                  <a:lnTo>
                    <a:pt x="1427941" y="509264"/>
                  </a:lnTo>
                  <a:lnTo>
                    <a:pt x="1467885" y="465785"/>
                  </a:lnTo>
                  <a:lnTo>
                    <a:pt x="1507127" y="421723"/>
                  </a:lnTo>
                  <a:lnTo>
                    <a:pt x="1545515" y="377497"/>
                  </a:lnTo>
                  <a:lnTo>
                    <a:pt x="1582898" y="333527"/>
                  </a:lnTo>
                  <a:lnTo>
                    <a:pt x="1619123" y="290230"/>
                  </a:lnTo>
                  <a:lnTo>
                    <a:pt x="1654040" y="248027"/>
                  </a:lnTo>
                  <a:lnTo>
                    <a:pt x="1687496" y="207335"/>
                  </a:lnTo>
                  <a:lnTo>
                    <a:pt x="1719340" y="168573"/>
                  </a:lnTo>
                  <a:lnTo>
                    <a:pt x="1749420" y="132161"/>
                  </a:lnTo>
                  <a:lnTo>
                    <a:pt x="1777584" y="98517"/>
                  </a:lnTo>
                  <a:lnTo>
                    <a:pt x="1803681" y="68060"/>
                  </a:lnTo>
                  <a:lnTo>
                    <a:pt x="1827559" y="41209"/>
                  </a:lnTo>
                  <a:lnTo>
                    <a:pt x="1849066" y="18382"/>
                  </a:lnTo>
                  <a:lnTo>
                    <a:pt x="1868050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9024" y="2876550"/>
              <a:ext cx="666849" cy="4878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8500" y="3316100"/>
              <a:ext cx="418099" cy="4549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70975" y="4108760"/>
              <a:ext cx="1868170" cy="833119"/>
            </a:xfrm>
            <a:custGeom>
              <a:avLst/>
              <a:gdLst/>
              <a:ahLst/>
              <a:cxnLst/>
              <a:rect l="l" t="t" r="r" b="b"/>
              <a:pathLst>
                <a:path w="1868170" h="833120">
                  <a:moveTo>
                    <a:pt x="1868050" y="787683"/>
                  </a:moveTo>
                  <a:lnTo>
                    <a:pt x="1826065" y="748480"/>
                  </a:lnTo>
                  <a:lnTo>
                    <a:pt x="1774006" y="693653"/>
                  </a:lnTo>
                  <a:lnTo>
                    <a:pt x="1744618" y="661408"/>
                  </a:lnTo>
                  <a:lnTo>
                    <a:pt x="1713212" y="626491"/>
                  </a:lnTo>
                  <a:lnTo>
                    <a:pt x="1679957" y="589313"/>
                  </a:lnTo>
                  <a:lnTo>
                    <a:pt x="1645019" y="550284"/>
                  </a:lnTo>
                  <a:lnTo>
                    <a:pt x="1608566" y="509816"/>
                  </a:lnTo>
                  <a:lnTo>
                    <a:pt x="1570765" y="468319"/>
                  </a:lnTo>
                  <a:lnTo>
                    <a:pt x="1531783" y="426206"/>
                  </a:lnTo>
                  <a:lnTo>
                    <a:pt x="1491786" y="383886"/>
                  </a:lnTo>
                  <a:lnTo>
                    <a:pt x="1450943" y="341772"/>
                  </a:lnTo>
                  <a:lnTo>
                    <a:pt x="1409420" y="300274"/>
                  </a:lnTo>
                  <a:lnTo>
                    <a:pt x="1367384" y="259803"/>
                  </a:lnTo>
                  <a:lnTo>
                    <a:pt x="1325003" y="220771"/>
                  </a:lnTo>
                  <a:lnTo>
                    <a:pt x="1282444" y="183588"/>
                  </a:lnTo>
                  <a:lnTo>
                    <a:pt x="1239874" y="148665"/>
                  </a:lnTo>
                  <a:lnTo>
                    <a:pt x="1197459" y="116415"/>
                  </a:lnTo>
                  <a:lnTo>
                    <a:pt x="1155368" y="87247"/>
                  </a:lnTo>
                  <a:lnTo>
                    <a:pt x="1113767" y="61573"/>
                  </a:lnTo>
                  <a:lnTo>
                    <a:pt x="1072823" y="39804"/>
                  </a:lnTo>
                  <a:lnTo>
                    <a:pt x="1032704" y="22351"/>
                  </a:lnTo>
                  <a:lnTo>
                    <a:pt x="993576" y="9625"/>
                  </a:lnTo>
                  <a:lnTo>
                    <a:pt x="955608" y="2038"/>
                  </a:lnTo>
                  <a:lnTo>
                    <a:pt x="918965" y="0"/>
                  </a:lnTo>
                  <a:lnTo>
                    <a:pt x="882431" y="3817"/>
                  </a:lnTo>
                  <a:lnTo>
                    <a:pt x="844779" y="13244"/>
                  </a:lnTo>
                  <a:lnTo>
                    <a:pt x="806159" y="27860"/>
                  </a:lnTo>
                  <a:lnTo>
                    <a:pt x="766725" y="47247"/>
                  </a:lnTo>
                  <a:lnTo>
                    <a:pt x="726627" y="70987"/>
                  </a:lnTo>
                  <a:lnTo>
                    <a:pt x="686017" y="98660"/>
                  </a:lnTo>
                  <a:lnTo>
                    <a:pt x="645047" y="129848"/>
                  </a:lnTo>
                  <a:lnTo>
                    <a:pt x="603869" y="164132"/>
                  </a:lnTo>
                  <a:lnTo>
                    <a:pt x="562635" y="201092"/>
                  </a:lnTo>
                  <a:lnTo>
                    <a:pt x="521495" y="240310"/>
                  </a:lnTo>
                  <a:lnTo>
                    <a:pt x="480603" y="281368"/>
                  </a:lnTo>
                  <a:lnTo>
                    <a:pt x="440108" y="323845"/>
                  </a:lnTo>
                  <a:lnTo>
                    <a:pt x="400165" y="367325"/>
                  </a:lnTo>
                  <a:lnTo>
                    <a:pt x="360923" y="411386"/>
                  </a:lnTo>
                  <a:lnTo>
                    <a:pt x="322535" y="455612"/>
                  </a:lnTo>
                  <a:lnTo>
                    <a:pt x="285152" y="499582"/>
                  </a:lnTo>
                  <a:lnTo>
                    <a:pt x="248926" y="542879"/>
                  </a:lnTo>
                  <a:lnTo>
                    <a:pt x="214009" y="585083"/>
                  </a:lnTo>
                  <a:lnTo>
                    <a:pt x="180553" y="625775"/>
                  </a:lnTo>
                  <a:lnTo>
                    <a:pt x="148709" y="664536"/>
                  </a:lnTo>
                  <a:lnTo>
                    <a:pt x="118629" y="700949"/>
                  </a:lnTo>
                  <a:lnTo>
                    <a:pt x="90465" y="734593"/>
                  </a:lnTo>
                  <a:lnTo>
                    <a:pt x="64368" y="765050"/>
                  </a:lnTo>
                  <a:lnTo>
                    <a:pt x="40491" y="791901"/>
                  </a:lnTo>
                  <a:lnTo>
                    <a:pt x="18984" y="814727"/>
                  </a:lnTo>
                  <a:lnTo>
                    <a:pt x="0" y="83311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8500" y="4006725"/>
              <a:ext cx="3394274" cy="6116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54162" y="3838662"/>
              <a:ext cx="121424" cy="1346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54162" y="4067737"/>
              <a:ext cx="121424" cy="1346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74300" y="3586599"/>
              <a:ext cx="3150575" cy="5976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84037" y="4396099"/>
              <a:ext cx="536825" cy="45497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51824" y="1151163"/>
            <a:ext cx="5683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Primal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25574" y="1151163"/>
            <a:ext cx="4108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Dual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060037" y="1882937"/>
            <a:ext cx="635635" cy="464820"/>
            <a:chOff x="4060037" y="1882937"/>
            <a:chExt cx="635635" cy="464820"/>
          </a:xfrm>
        </p:grpSpPr>
        <p:sp>
          <p:nvSpPr>
            <p:cNvPr id="16" name="object 16"/>
            <p:cNvSpPr/>
            <p:nvPr/>
          </p:nvSpPr>
          <p:spPr>
            <a:xfrm>
              <a:off x="4064799" y="1887700"/>
              <a:ext cx="626110" cy="455295"/>
            </a:xfrm>
            <a:custGeom>
              <a:avLst/>
              <a:gdLst/>
              <a:ahLst/>
              <a:cxnLst/>
              <a:rect l="l" t="t" r="r" b="b"/>
              <a:pathLst>
                <a:path w="626110" h="455294">
                  <a:moveTo>
                    <a:pt x="397949" y="455099"/>
                  </a:moveTo>
                  <a:lnTo>
                    <a:pt x="397949" y="341324"/>
                  </a:lnTo>
                  <a:lnTo>
                    <a:pt x="0" y="341324"/>
                  </a:lnTo>
                  <a:lnTo>
                    <a:pt x="0" y="113774"/>
                  </a:lnTo>
                  <a:lnTo>
                    <a:pt x="397949" y="113774"/>
                  </a:lnTo>
                  <a:lnTo>
                    <a:pt x="397949" y="0"/>
                  </a:lnTo>
                  <a:lnTo>
                    <a:pt x="625499" y="227549"/>
                  </a:lnTo>
                  <a:lnTo>
                    <a:pt x="397949" y="4550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64799" y="1887700"/>
              <a:ext cx="626110" cy="455295"/>
            </a:xfrm>
            <a:custGeom>
              <a:avLst/>
              <a:gdLst/>
              <a:ahLst/>
              <a:cxnLst/>
              <a:rect l="l" t="t" r="r" b="b"/>
              <a:pathLst>
                <a:path w="626110" h="455294">
                  <a:moveTo>
                    <a:pt x="0" y="113774"/>
                  </a:moveTo>
                  <a:lnTo>
                    <a:pt x="397949" y="113774"/>
                  </a:lnTo>
                  <a:lnTo>
                    <a:pt x="397949" y="0"/>
                  </a:lnTo>
                  <a:lnTo>
                    <a:pt x="625499" y="227549"/>
                  </a:lnTo>
                  <a:lnTo>
                    <a:pt x="397949" y="455099"/>
                  </a:lnTo>
                  <a:lnTo>
                    <a:pt x="397949" y="341324"/>
                  </a:lnTo>
                  <a:lnTo>
                    <a:pt x="0" y="341324"/>
                  </a:lnTo>
                  <a:lnTo>
                    <a:pt x="0" y="1137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571750" y="1475137"/>
            <a:ext cx="3142615" cy="1181100"/>
            <a:chOff x="571750" y="1475137"/>
            <a:chExt cx="3142615" cy="1181100"/>
          </a:xfrm>
        </p:grpSpPr>
        <p:sp>
          <p:nvSpPr>
            <p:cNvPr id="19" name="object 19"/>
            <p:cNvSpPr/>
            <p:nvPr/>
          </p:nvSpPr>
          <p:spPr>
            <a:xfrm>
              <a:off x="578800" y="1479899"/>
              <a:ext cx="3131185" cy="1171575"/>
            </a:xfrm>
            <a:custGeom>
              <a:avLst/>
              <a:gdLst/>
              <a:ahLst/>
              <a:cxnLst/>
              <a:rect l="l" t="t" r="r" b="b"/>
              <a:pathLst>
                <a:path w="3131185" h="1171575">
                  <a:moveTo>
                    <a:pt x="0" y="0"/>
                  </a:moveTo>
                  <a:lnTo>
                    <a:pt x="3130799" y="0"/>
                  </a:lnTo>
                  <a:lnTo>
                    <a:pt x="3130799" y="1171499"/>
                  </a:lnTo>
                  <a:lnTo>
                    <a:pt x="0" y="1171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1750" y="1479225"/>
              <a:ext cx="3130799" cy="108930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47787" y="1433350"/>
            <a:ext cx="3475354" cy="1181100"/>
            <a:chOff x="5047787" y="1433350"/>
            <a:chExt cx="3475354" cy="1181100"/>
          </a:xfrm>
        </p:grpSpPr>
        <p:sp>
          <p:nvSpPr>
            <p:cNvPr id="22" name="object 22"/>
            <p:cNvSpPr/>
            <p:nvPr/>
          </p:nvSpPr>
          <p:spPr>
            <a:xfrm>
              <a:off x="5052550" y="1438112"/>
              <a:ext cx="3465829" cy="1171575"/>
            </a:xfrm>
            <a:custGeom>
              <a:avLst/>
              <a:gdLst/>
              <a:ahLst/>
              <a:cxnLst/>
              <a:rect l="l" t="t" r="r" b="b"/>
              <a:pathLst>
                <a:path w="3465829" h="1171575">
                  <a:moveTo>
                    <a:pt x="0" y="0"/>
                  </a:moveTo>
                  <a:lnTo>
                    <a:pt x="3465299" y="0"/>
                  </a:lnTo>
                  <a:lnTo>
                    <a:pt x="3465299" y="1171499"/>
                  </a:lnTo>
                  <a:lnTo>
                    <a:pt x="0" y="1171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12025" y="1473176"/>
              <a:ext cx="3130799" cy="108930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71749" y="2860874"/>
            <a:ext cx="2268220" cy="40195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7747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610"/>
              </a:spcBef>
            </a:pPr>
            <a:r>
              <a:rPr dirty="0" sz="1600" spc="-5">
                <a:latin typeface="Arial MT"/>
                <a:cs typeface="Arial MT"/>
              </a:rPr>
              <a:t>Original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SVM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definition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24749" y="2860874"/>
            <a:ext cx="1993264" cy="89471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73660" rIns="0" bIns="0" rtlCol="0" vert="horz">
            <a:spAutoFit/>
          </a:bodyPr>
          <a:lstStyle/>
          <a:p>
            <a:pPr marL="85725" marR="218440">
              <a:lnSpc>
                <a:spcPct val="101600"/>
              </a:lnSpc>
              <a:spcBef>
                <a:spcPts val="580"/>
              </a:spcBef>
            </a:pPr>
            <a:r>
              <a:rPr dirty="0" sz="1600" spc="-5">
                <a:latin typeface="Arial MT"/>
                <a:cs typeface="Arial MT"/>
              </a:rPr>
              <a:t>Dual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definition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that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solvable </a:t>
            </a:r>
            <a:r>
              <a:rPr dirty="0" sz="1600" spc="-5">
                <a:latin typeface="Arial MT"/>
                <a:cs typeface="Arial MT"/>
              </a:rPr>
              <a:t>with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 b="1">
                <a:latin typeface="Arial"/>
                <a:cs typeface="Arial"/>
              </a:rPr>
              <a:t>linear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solvers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1131" y="1364407"/>
            <a:ext cx="3138805" cy="2210435"/>
            <a:chOff x="731131" y="1364407"/>
            <a:chExt cx="3138805" cy="22104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4583" y="2571750"/>
              <a:ext cx="2725766" cy="9932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70262" y="2566987"/>
              <a:ext cx="2894965" cy="1003300"/>
            </a:xfrm>
            <a:custGeom>
              <a:avLst/>
              <a:gdLst/>
              <a:ahLst/>
              <a:cxnLst/>
              <a:rect l="l" t="t" r="r" b="b"/>
              <a:pathLst>
                <a:path w="2894965" h="1003300">
                  <a:moveTo>
                    <a:pt x="0" y="0"/>
                  </a:moveTo>
                  <a:lnTo>
                    <a:pt x="2894849" y="0"/>
                  </a:lnTo>
                  <a:lnTo>
                    <a:pt x="2894849" y="1002775"/>
                  </a:lnTo>
                  <a:lnTo>
                    <a:pt x="0" y="100277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131" y="1364407"/>
              <a:ext cx="2943478" cy="99324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17817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From</a:t>
            </a:r>
            <a:r>
              <a:rPr dirty="0" sz="2800" spc="-35"/>
              <a:t> </a:t>
            </a:r>
            <a:r>
              <a:rPr dirty="0" sz="2800" spc="-10"/>
              <a:t>Primal</a:t>
            </a:r>
            <a:r>
              <a:rPr dirty="0" sz="2800" spc="-35"/>
              <a:t> </a:t>
            </a:r>
            <a:r>
              <a:rPr dirty="0" sz="2800" spc="-5"/>
              <a:t>to</a:t>
            </a:r>
            <a:r>
              <a:rPr dirty="0" sz="2800" spc="-40"/>
              <a:t> </a:t>
            </a:r>
            <a:r>
              <a:rPr dirty="0" sz="2800" spc="-5"/>
              <a:t>Dual</a:t>
            </a:r>
            <a:endParaRPr sz="280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3646" y="1331308"/>
            <a:ext cx="2551741" cy="99324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51824" y="1151163"/>
            <a:ext cx="5683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Primal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32609" y="1151163"/>
            <a:ext cx="4108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Dual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53834" y="1732438"/>
            <a:ext cx="580390" cy="379730"/>
            <a:chOff x="3753834" y="1732438"/>
            <a:chExt cx="580390" cy="379730"/>
          </a:xfrm>
        </p:grpSpPr>
        <p:sp>
          <p:nvSpPr>
            <p:cNvPr id="11" name="object 11"/>
            <p:cNvSpPr/>
            <p:nvPr/>
          </p:nvSpPr>
          <p:spPr>
            <a:xfrm>
              <a:off x="3758596" y="1737201"/>
              <a:ext cx="570865" cy="370205"/>
            </a:xfrm>
            <a:custGeom>
              <a:avLst/>
              <a:gdLst/>
              <a:ahLst/>
              <a:cxnLst/>
              <a:rect l="l" t="t" r="r" b="b"/>
              <a:pathLst>
                <a:path w="570864" h="370205">
                  <a:moveTo>
                    <a:pt x="385799" y="369599"/>
                  </a:moveTo>
                  <a:lnTo>
                    <a:pt x="385799" y="277199"/>
                  </a:lnTo>
                  <a:lnTo>
                    <a:pt x="0" y="277199"/>
                  </a:lnTo>
                  <a:lnTo>
                    <a:pt x="0" y="92399"/>
                  </a:lnTo>
                  <a:lnTo>
                    <a:pt x="385799" y="92399"/>
                  </a:lnTo>
                  <a:lnTo>
                    <a:pt x="385799" y="0"/>
                  </a:lnTo>
                  <a:lnTo>
                    <a:pt x="570599" y="184799"/>
                  </a:lnTo>
                  <a:lnTo>
                    <a:pt x="385799" y="3695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758596" y="1737201"/>
              <a:ext cx="570865" cy="370205"/>
            </a:xfrm>
            <a:custGeom>
              <a:avLst/>
              <a:gdLst/>
              <a:ahLst/>
              <a:cxnLst/>
              <a:rect l="l" t="t" r="r" b="b"/>
              <a:pathLst>
                <a:path w="570864" h="370205">
                  <a:moveTo>
                    <a:pt x="0" y="92399"/>
                  </a:moveTo>
                  <a:lnTo>
                    <a:pt x="385799" y="92399"/>
                  </a:lnTo>
                  <a:lnTo>
                    <a:pt x="385799" y="0"/>
                  </a:lnTo>
                  <a:lnTo>
                    <a:pt x="570599" y="184799"/>
                  </a:lnTo>
                  <a:lnTo>
                    <a:pt x="385799" y="369599"/>
                  </a:lnTo>
                  <a:lnTo>
                    <a:pt x="385799" y="277199"/>
                  </a:lnTo>
                  <a:lnTo>
                    <a:pt x="0" y="277199"/>
                  </a:lnTo>
                  <a:lnTo>
                    <a:pt x="0" y="92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574037" y="1401121"/>
            <a:ext cx="2865755" cy="1346835"/>
            <a:chOff x="574037" y="1401121"/>
            <a:chExt cx="2865755" cy="1346835"/>
          </a:xfrm>
        </p:grpSpPr>
        <p:sp>
          <p:nvSpPr>
            <p:cNvPr id="14" name="object 14"/>
            <p:cNvSpPr/>
            <p:nvPr/>
          </p:nvSpPr>
          <p:spPr>
            <a:xfrm>
              <a:off x="578799" y="1405883"/>
              <a:ext cx="2856230" cy="952500"/>
            </a:xfrm>
            <a:custGeom>
              <a:avLst/>
              <a:gdLst/>
              <a:ahLst/>
              <a:cxnLst/>
              <a:rect l="l" t="t" r="r" b="b"/>
              <a:pathLst>
                <a:path w="2856229" h="952500">
                  <a:moveTo>
                    <a:pt x="0" y="0"/>
                  </a:moveTo>
                  <a:lnTo>
                    <a:pt x="2855699" y="0"/>
                  </a:lnTo>
                  <a:lnTo>
                    <a:pt x="2855699" y="951899"/>
                  </a:lnTo>
                  <a:lnTo>
                    <a:pt x="0" y="951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01794" y="2321750"/>
              <a:ext cx="370205" cy="421640"/>
            </a:xfrm>
            <a:custGeom>
              <a:avLst/>
              <a:gdLst/>
              <a:ahLst/>
              <a:cxnLst/>
              <a:rect l="l" t="t" r="r" b="b"/>
              <a:pathLst>
                <a:path w="370205" h="421639">
                  <a:moveTo>
                    <a:pt x="184931" y="421199"/>
                  </a:moveTo>
                  <a:lnTo>
                    <a:pt x="0" y="236399"/>
                  </a:lnTo>
                  <a:lnTo>
                    <a:pt x="92399" y="236399"/>
                  </a:lnTo>
                  <a:lnTo>
                    <a:pt x="92231" y="0"/>
                  </a:lnTo>
                  <a:lnTo>
                    <a:pt x="277031" y="0"/>
                  </a:lnTo>
                  <a:lnTo>
                    <a:pt x="277199" y="236399"/>
                  </a:lnTo>
                  <a:lnTo>
                    <a:pt x="369599" y="236399"/>
                  </a:lnTo>
                  <a:lnTo>
                    <a:pt x="184931" y="4211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01794" y="2321750"/>
              <a:ext cx="370205" cy="421640"/>
            </a:xfrm>
            <a:custGeom>
              <a:avLst/>
              <a:gdLst/>
              <a:ahLst/>
              <a:cxnLst/>
              <a:rect l="l" t="t" r="r" b="b"/>
              <a:pathLst>
                <a:path w="370205" h="421639">
                  <a:moveTo>
                    <a:pt x="277031" y="0"/>
                  </a:moveTo>
                  <a:lnTo>
                    <a:pt x="277199" y="236399"/>
                  </a:lnTo>
                  <a:lnTo>
                    <a:pt x="369599" y="236399"/>
                  </a:lnTo>
                  <a:lnTo>
                    <a:pt x="184931" y="421199"/>
                  </a:lnTo>
                  <a:lnTo>
                    <a:pt x="0" y="236399"/>
                  </a:lnTo>
                  <a:lnTo>
                    <a:pt x="92399" y="236399"/>
                  </a:lnTo>
                  <a:lnTo>
                    <a:pt x="92231" y="0"/>
                  </a:lnTo>
                  <a:lnTo>
                    <a:pt x="277031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4648547" y="1365096"/>
            <a:ext cx="3170555" cy="962025"/>
            <a:chOff x="4648547" y="1365096"/>
            <a:chExt cx="3170555" cy="962025"/>
          </a:xfrm>
        </p:grpSpPr>
        <p:sp>
          <p:nvSpPr>
            <p:cNvPr id="18" name="object 18"/>
            <p:cNvSpPr/>
            <p:nvPr/>
          </p:nvSpPr>
          <p:spPr>
            <a:xfrm>
              <a:off x="4653309" y="1369858"/>
              <a:ext cx="3161030" cy="952500"/>
            </a:xfrm>
            <a:custGeom>
              <a:avLst/>
              <a:gdLst/>
              <a:ahLst/>
              <a:cxnLst/>
              <a:rect l="l" t="t" r="r" b="b"/>
              <a:pathLst>
                <a:path w="3161029" h="952500">
                  <a:moveTo>
                    <a:pt x="0" y="0"/>
                  </a:moveTo>
                  <a:lnTo>
                    <a:pt x="3160800" y="0"/>
                  </a:lnTo>
                  <a:lnTo>
                    <a:pt x="3160800" y="951899"/>
                  </a:lnTo>
                  <a:lnTo>
                    <a:pt x="0" y="951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025100" y="1749575"/>
              <a:ext cx="461009" cy="160655"/>
            </a:xfrm>
            <a:custGeom>
              <a:avLst/>
              <a:gdLst/>
              <a:ahLst/>
              <a:cxnLst/>
              <a:rect l="l" t="t" r="r" b="b"/>
              <a:pathLst>
                <a:path w="461010" h="160655">
                  <a:moveTo>
                    <a:pt x="460499" y="160499"/>
                  </a:moveTo>
                  <a:lnTo>
                    <a:pt x="0" y="160499"/>
                  </a:lnTo>
                  <a:lnTo>
                    <a:pt x="0" y="0"/>
                  </a:lnTo>
                  <a:lnTo>
                    <a:pt x="460499" y="0"/>
                  </a:lnTo>
                  <a:lnTo>
                    <a:pt x="460499" y="160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70898" y="1701650"/>
              <a:ext cx="621451" cy="25254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45850" y="2844650"/>
            <a:ext cx="8242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SVM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definition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5499" y="2562225"/>
            <a:ext cx="2904490" cy="1012825"/>
            <a:chOff x="965499" y="2562225"/>
            <a:chExt cx="2904490" cy="1012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4583" y="2571750"/>
              <a:ext cx="2725766" cy="9932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70262" y="2566987"/>
              <a:ext cx="2894965" cy="1003300"/>
            </a:xfrm>
            <a:custGeom>
              <a:avLst/>
              <a:gdLst/>
              <a:ahLst/>
              <a:cxnLst/>
              <a:rect l="l" t="t" r="r" b="b"/>
              <a:pathLst>
                <a:path w="2894965" h="1003300">
                  <a:moveTo>
                    <a:pt x="0" y="0"/>
                  </a:moveTo>
                  <a:lnTo>
                    <a:pt x="2894849" y="0"/>
                  </a:lnTo>
                  <a:lnTo>
                    <a:pt x="2894849" y="1002775"/>
                  </a:lnTo>
                  <a:lnTo>
                    <a:pt x="0" y="100277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797055" y="3468761"/>
            <a:ext cx="3377565" cy="1350010"/>
            <a:chOff x="797055" y="3468761"/>
            <a:chExt cx="3377565" cy="135001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0684" y="3815425"/>
              <a:ext cx="3004365" cy="9932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0262" y="3810662"/>
              <a:ext cx="3199765" cy="1003300"/>
            </a:xfrm>
            <a:custGeom>
              <a:avLst/>
              <a:gdLst/>
              <a:ahLst/>
              <a:cxnLst/>
              <a:rect l="l" t="t" r="r" b="b"/>
              <a:pathLst>
                <a:path w="3199765" h="1003300">
                  <a:moveTo>
                    <a:pt x="0" y="0"/>
                  </a:moveTo>
                  <a:lnTo>
                    <a:pt x="3199549" y="0"/>
                  </a:lnTo>
                  <a:lnTo>
                    <a:pt x="3199549" y="1002775"/>
                  </a:lnTo>
                  <a:lnTo>
                    <a:pt x="0" y="100277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01817" y="3473523"/>
              <a:ext cx="370205" cy="479425"/>
            </a:xfrm>
            <a:custGeom>
              <a:avLst/>
              <a:gdLst/>
              <a:ahLst/>
              <a:cxnLst/>
              <a:rect l="l" t="t" r="r" b="b"/>
              <a:pathLst>
                <a:path w="370205" h="479425">
                  <a:moveTo>
                    <a:pt x="184915" y="478799"/>
                  </a:moveTo>
                  <a:lnTo>
                    <a:pt x="0" y="293999"/>
                  </a:lnTo>
                  <a:lnTo>
                    <a:pt x="92399" y="293999"/>
                  </a:lnTo>
                  <a:lnTo>
                    <a:pt x="92215" y="0"/>
                  </a:lnTo>
                  <a:lnTo>
                    <a:pt x="277015" y="0"/>
                  </a:lnTo>
                  <a:lnTo>
                    <a:pt x="277199" y="293999"/>
                  </a:lnTo>
                  <a:lnTo>
                    <a:pt x="369599" y="293999"/>
                  </a:lnTo>
                  <a:lnTo>
                    <a:pt x="184915" y="478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01817" y="3473523"/>
              <a:ext cx="370205" cy="479425"/>
            </a:xfrm>
            <a:custGeom>
              <a:avLst/>
              <a:gdLst/>
              <a:ahLst/>
              <a:cxnLst/>
              <a:rect l="l" t="t" r="r" b="b"/>
              <a:pathLst>
                <a:path w="370205" h="479425">
                  <a:moveTo>
                    <a:pt x="277015" y="0"/>
                  </a:moveTo>
                  <a:lnTo>
                    <a:pt x="277199" y="293999"/>
                  </a:lnTo>
                  <a:lnTo>
                    <a:pt x="369599" y="293999"/>
                  </a:lnTo>
                  <a:lnTo>
                    <a:pt x="184915" y="478799"/>
                  </a:lnTo>
                  <a:lnTo>
                    <a:pt x="0" y="293999"/>
                  </a:lnTo>
                  <a:lnTo>
                    <a:pt x="92399" y="293999"/>
                  </a:lnTo>
                  <a:lnTo>
                    <a:pt x="92215" y="0"/>
                  </a:lnTo>
                  <a:lnTo>
                    <a:pt x="277015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17817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From</a:t>
            </a:r>
            <a:r>
              <a:rPr dirty="0" sz="2800" spc="-35"/>
              <a:t> </a:t>
            </a:r>
            <a:r>
              <a:rPr dirty="0" sz="2800" spc="-10"/>
              <a:t>Primal</a:t>
            </a:r>
            <a:r>
              <a:rPr dirty="0" sz="2800" spc="-35"/>
              <a:t> </a:t>
            </a:r>
            <a:r>
              <a:rPr dirty="0" sz="2800" spc="-5"/>
              <a:t>to</a:t>
            </a:r>
            <a:r>
              <a:rPr dirty="0" sz="2800" spc="-40"/>
              <a:t> </a:t>
            </a:r>
            <a:r>
              <a:rPr dirty="0" sz="2800" spc="-5"/>
              <a:t>Dual</a:t>
            </a:r>
            <a:endParaRPr sz="2800"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1131" y="1364407"/>
            <a:ext cx="2943478" cy="99324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73646" y="1331308"/>
            <a:ext cx="2551741" cy="99324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51824" y="1151163"/>
            <a:ext cx="5683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Primal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32609" y="1151163"/>
            <a:ext cx="4108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Dual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53834" y="1732438"/>
            <a:ext cx="580390" cy="379730"/>
            <a:chOff x="3753834" y="1732438"/>
            <a:chExt cx="580390" cy="379730"/>
          </a:xfrm>
        </p:grpSpPr>
        <p:sp>
          <p:nvSpPr>
            <p:cNvPr id="16" name="object 16"/>
            <p:cNvSpPr/>
            <p:nvPr/>
          </p:nvSpPr>
          <p:spPr>
            <a:xfrm>
              <a:off x="3758596" y="1737201"/>
              <a:ext cx="570865" cy="370205"/>
            </a:xfrm>
            <a:custGeom>
              <a:avLst/>
              <a:gdLst/>
              <a:ahLst/>
              <a:cxnLst/>
              <a:rect l="l" t="t" r="r" b="b"/>
              <a:pathLst>
                <a:path w="570864" h="370205">
                  <a:moveTo>
                    <a:pt x="385799" y="369599"/>
                  </a:moveTo>
                  <a:lnTo>
                    <a:pt x="385799" y="277199"/>
                  </a:lnTo>
                  <a:lnTo>
                    <a:pt x="0" y="277199"/>
                  </a:lnTo>
                  <a:lnTo>
                    <a:pt x="0" y="92399"/>
                  </a:lnTo>
                  <a:lnTo>
                    <a:pt x="385799" y="92399"/>
                  </a:lnTo>
                  <a:lnTo>
                    <a:pt x="385799" y="0"/>
                  </a:lnTo>
                  <a:lnTo>
                    <a:pt x="570599" y="184799"/>
                  </a:lnTo>
                  <a:lnTo>
                    <a:pt x="385799" y="3695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758596" y="1737201"/>
              <a:ext cx="570865" cy="370205"/>
            </a:xfrm>
            <a:custGeom>
              <a:avLst/>
              <a:gdLst/>
              <a:ahLst/>
              <a:cxnLst/>
              <a:rect l="l" t="t" r="r" b="b"/>
              <a:pathLst>
                <a:path w="570864" h="370205">
                  <a:moveTo>
                    <a:pt x="0" y="92399"/>
                  </a:moveTo>
                  <a:lnTo>
                    <a:pt x="385799" y="92399"/>
                  </a:lnTo>
                  <a:lnTo>
                    <a:pt x="385799" y="0"/>
                  </a:lnTo>
                  <a:lnTo>
                    <a:pt x="570599" y="184799"/>
                  </a:lnTo>
                  <a:lnTo>
                    <a:pt x="385799" y="369599"/>
                  </a:lnTo>
                  <a:lnTo>
                    <a:pt x="385799" y="277199"/>
                  </a:lnTo>
                  <a:lnTo>
                    <a:pt x="0" y="277199"/>
                  </a:lnTo>
                  <a:lnTo>
                    <a:pt x="0" y="92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574037" y="1401121"/>
            <a:ext cx="2865755" cy="1346835"/>
            <a:chOff x="574037" y="1401121"/>
            <a:chExt cx="2865755" cy="1346835"/>
          </a:xfrm>
        </p:grpSpPr>
        <p:sp>
          <p:nvSpPr>
            <p:cNvPr id="19" name="object 19"/>
            <p:cNvSpPr/>
            <p:nvPr/>
          </p:nvSpPr>
          <p:spPr>
            <a:xfrm>
              <a:off x="578799" y="1405883"/>
              <a:ext cx="2856230" cy="952500"/>
            </a:xfrm>
            <a:custGeom>
              <a:avLst/>
              <a:gdLst/>
              <a:ahLst/>
              <a:cxnLst/>
              <a:rect l="l" t="t" r="r" b="b"/>
              <a:pathLst>
                <a:path w="2856229" h="952500">
                  <a:moveTo>
                    <a:pt x="0" y="0"/>
                  </a:moveTo>
                  <a:lnTo>
                    <a:pt x="2855699" y="0"/>
                  </a:lnTo>
                  <a:lnTo>
                    <a:pt x="2855699" y="951899"/>
                  </a:lnTo>
                  <a:lnTo>
                    <a:pt x="0" y="951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01794" y="2321750"/>
              <a:ext cx="370205" cy="421640"/>
            </a:xfrm>
            <a:custGeom>
              <a:avLst/>
              <a:gdLst/>
              <a:ahLst/>
              <a:cxnLst/>
              <a:rect l="l" t="t" r="r" b="b"/>
              <a:pathLst>
                <a:path w="370205" h="421639">
                  <a:moveTo>
                    <a:pt x="184931" y="421199"/>
                  </a:moveTo>
                  <a:lnTo>
                    <a:pt x="0" y="236399"/>
                  </a:lnTo>
                  <a:lnTo>
                    <a:pt x="92399" y="236399"/>
                  </a:lnTo>
                  <a:lnTo>
                    <a:pt x="92231" y="0"/>
                  </a:lnTo>
                  <a:lnTo>
                    <a:pt x="277031" y="0"/>
                  </a:lnTo>
                  <a:lnTo>
                    <a:pt x="277199" y="236399"/>
                  </a:lnTo>
                  <a:lnTo>
                    <a:pt x="369599" y="236399"/>
                  </a:lnTo>
                  <a:lnTo>
                    <a:pt x="184931" y="4211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01794" y="2321750"/>
              <a:ext cx="370205" cy="421640"/>
            </a:xfrm>
            <a:custGeom>
              <a:avLst/>
              <a:gdLst/>
              <a:ahLst/>
              <a:cxnLst/>
              <a:rect l="l" t="t" r="r" b="b"/>
              <a:pathLst>
                <a:path w="370205" h="421639">
                  <a:moveTo>
                    <a:pt x="277031" y="0"/>
                  </a:moveTo>
                  <a:lnTo>
                    <a:pt x="277199" y="236399"/>
                  </a:lnTo>
                  <a:lnTo>
                    <a:pt x="369599" y="236399"/>
                  </a:lnTo>
                  <a:lnTo>
                    <a:pt x="184931" y="421199"/>
                  </a:lnTo>
                  <a:lnTo>
                    <a:pt x="0" y="236399"/>
                  </a:lnTo>
                  <a:lnTo>
                    <a:pt x="92399" y="236399"/>
                  </a:lnTo>
                  <a:lnTo>
                    <a:pt x="92231" y="0"/>
                  </a:lnTo>
                  <a:lnTo>
                    <a:pt x="277031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4648547" y="1365096"/>
            <a:ext cx="3170555" cy="962025"/>
            <a:chOff x="4648547" y="1365096"/>
            <a:chExt cx="3170555" cy="962025"/>
          </a:xfrm>
        </p:grpSpPr>
        <p:sp>
          <p:nvSpPr>
            <p:cNvPr id="23" name="object 23"/>
            <p:cNvSpPr/>
            <p:nvPr/>
          </p:nvSpPr>
          <p:spPr>
            <a:xfrm>
              <a:off x="4653309" y="1369858"/>
              <a:ext cx="3161030" cy="952500"/>
            </a:xfrm>
            <a:custGeom>
              <a:avLst/>
              <a:gdLst/>
              <a:ahLst/>
              <a:cxnLst/>
              <a:rect l="l" t="t" r="r" b="b"/>
              <a:pathLst>
                <a:path w="3161029" h="952500">
                  <a:moveTo>
                    <a:pt x="0" y="0"/>
                  </a:moveTo>
                  <a:lnTo>
                    <a:pt x="3160800" y="0"/>
                  </a:lnTo>
                  <a:lnTo>
                    <a:pt x="3160800" y="951899"/>
                  </a:lnTo>
                  <a:lnTo>
                    <a:pt x="0" y="951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025100" y="1749575"/>
              <a:ext cx="461009" cy="160655"/>
            </a:xfrm>
            <a:custGeom>
              <a:avLst/>
              <a:gdLst/>
              <a:ahLst/>
              <a:cxnLst/>
              <a:rect l="l" t="t" r="r" b="b"/>
              <a:pathLst>
                <a:path w="461010" h="160655">
                  <a:moveTo>
                    <a:pt x="460499" y="160499"/>
                  </a:moveTo>
                  <a:lnTo>
                    <a:pt x="0" y="160499"/>
                  </a:lnTo>
                  <a:lnTo>
                    <a:pt x="0" y="0"/>
                  </a:lnTo>
                  <a:lnTo>
                    <a:pt x="460499" y="0"/>
                  </a:lnTo>
                  <a:lnTo>
                    <a:pt x="460499" y="160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70898" y="1701650"/>
              <a:ext cx="621451" cy="25254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45850" y="2844650"/>
            <a:ext cx="8242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SVM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definition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5850" y="4097400"/>
            <a:ext cx="5988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Modify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5499" y="2562225"/>
            <a:ext cx="2904490" cy="1012825"/>
            <a:chOff x="965499" y="2562225"/>
            <a:chExt cx="2904490" cy="1012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4583" y="2571750"/>
              <a:ext cx="2725766" cy="9932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70262" y="2566987"/>
              <a:ext cx="2894965" cy="1003300"/>
            </a:xfrm>
            <a:custGeom>
              <a:avLst/>
              <a:gdLst/>
              <a:ahLst/>
              <a:cxnLst/>
              <a:rect l="l" t="t" r="r" b="b"/>
              <a:pathLst>
                <a:path w="2894965" h="1003300">
                  <a:moveTo>
                    <a:pt x="0" y="0"/>
                  </a:moveTo>
                  <a:lnTo>
                    <a:pt x="2894849" y="0"/>
                  </a:lnTo>
                  <a:lnTo>
                    <a:pt x="2894849" y="1002775"/>
                  </a:lnTo>
                  <a:lnTo>
                    <a:pt x="0" y="100277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965499" y="1331308"/>
            <a:ext cx="6460490" cy="3487420"/>
            <a:chOff x="965499" y="1331308"/>
            <a:chExt cx="6460490" cy="34874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0684" y="3815424"/>
              <a:ext cx="3004365" cy="9932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0262" y="3810662"/>
              <a:ext cx="3199765" cy="1003300"/>
            </a:xfrm>
            <a:custGeom>
              <a:avLst/>
              <a:gdLst/>
              <a:ahLst/>
              <a:cxnLst/>
              <a:rect l="l" t="t" r="r" b="b"/>
              <a:pathLst>
                <a:path w="3199765" h="1003300">
                  <a:moveTo>
                    <a:pt x="0" y="0"/>
                  </a:moveTo>
                  <a:lnTo>
                    <a:pt x="3199549" y="0"/>
                  </a:lnTo>
                  <a:lnTo>
                    <a:pt x="3199549" y="1002775"/>
                  </a:lnTo>
                  <a:lnTo>
                    <a:pt x="0" y="100277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3646" y="1331308"/>
              <a:ext cx="2551741" cy="99324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17817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From</a:t>
            </a:r>
            <a:r>
              <a:rPr dirty="0" sz="2800" spc="-35"/>
              <a:t> </a:t>
            </a:r>
            <a:r>
              <a:rPr dirty="0" sz="2800" spc="-10"/>
              <a:t>Primal</a:t>
            </a:r>
            <a:r>
              <a:rPr dirty="0" sz="2800" spc="-35"/>
              <a:t> </a:t>
            </a:r>
            <a:r>
              <a:rPr dirty="0" sz="2800" spc="-5"/>
              <a:t>to</a:t>
            </a:r>
            <a:r>
              <a:rPr dirty="0" sz="2800" spc="-40"/>
              <a:t> </a:t>
            </a:r>
            <a:r>
              <a:rPr dirty="0" sz="2800" spc="-5"/>
              <a:t>Dual</a:t>
            </a:r>
            <a:endParaRPr sz="2800"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1131" y="1364407"/>
            <a:ext cx="2943478" cy="99324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51824" y="1151163"/>
            <a:ext cx="5683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Primal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32609" y="1151163"/>
            <a:ext cx="4108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Dual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53834" y="1732438"/>
            <a:ext cx="580390" cy="379730"/>
            <a:chOff x="3753834" y="1732438"/>
            <a:chExt cx="580390" cy="379730"/>
          </a:xfrm>
        </p:grpSpPr>
        <p:sp>
          <p:nvSpPr>
            <p:cNvPr id="14" name="object 14"/>
            <p:cNvSpPr/>
            <p:nvPr/>
          </p:nvSpPr>
          <p:spPr>
            <a:xfrm>
              <a:off x="3758596" y="1737201"/>
              <a:ext cx="570865" cy="370205"/>
            </a:xfrm>
            <a:custGeom>
              <a:avLst/>
              <a:gdLst/>
              <a:ahLst/>
              <a:cxnLst/>
              <a:rect l="l" t="t" r="r" b="b"/>
              <a:pathLst>
                <a:path w="570864" h="370205">
                  <a:moveTo>
                    <a:pt x="385799" y="369599"/>
                  </a:moveTo>
                  <a:lnTo>
                    <a:pt x="385799" y="277199"/>
                  </a:lnTo>
                  <a:lnTo>
                    <a:pt x="0" y="277199"/>
                  </a:lnTo>
                  <a:lnTo>
                    <a:pt x="0" y="92399"/>
                  </a:lnTo>
                  <a:lnTo>
                    <a:pt x="385799" y="92399"/>
                  </a:lnTo>
                  <a:lnTo>
                    <a:pt x="385799" y="0"/>
                  </a:lnTo>
                  <a:lnTo>
                    <a:pt x="570599" y="184799"/>
                  </a:lnTo>
                  <a:lnTo>
                    <a:pt x="385799" y="3695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758596" y="1737201"/>
              <a:ext cx="570865" cy="370205"/>
            </a:xfrm>
            <a:custGeom>
              <a:avLst/>
              <a:gdLst/>
              <a:ahLst/>
              <a:cxnLst/>
              <a:rect l="l" t="t" r="r" b="b"/>
              <a:pathLst>
                <a:path w="570864" h="370205">
                  <a:moveTo>
                    <a:pt x="0" y="92399"/>
                  </a:moveTo>
                  <a:lnTo>
                    <a:pt x="385799" y="92399"/>
                  </a:lnTo>
                  <a:lnTo>
                    <a:pt x="385799" y="0"/>
                  </a:lnTo>
                  <a:lnTo>
                    <a:pt x="570599" y="184799"/>
                  </a:lnTo>
                  <a:lnTo>
                    <a:pt x="385799" y="369599"/>
                  </a:lnTo>
                  <a:lnTo>
                    <a:pt x="385799" y="277199"/>
                  </a:lnTo>
                  <a:lnTo>
                    <a:pt x="0" y="277199"/>
                  </a:lnTo>
                  <a:lnTo>
                    <a:pt x="0" y="92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574037" y="1401121"/>
            <a:ext cx="2865755" cy="1346835"/>
            <a:chOff x="574037" y="1401121"/>
            <a:chExt cx="2865755" cy="1346835"/>
          </a:xfrm>
        </p:grpSpPr>
        <p:sp>
          <p:nvSpPr>
            <p:cNvPr id="17" name="object 17"/>
            <p:cNvSpPr/>
            <p:nvPr/>
          </p:nvSpPr>
          <p:spPr>
            <a:xfrm>
              <a:off x="578799" y="1405883"/>
              <a:ext cx="2856230" cy="952500"/>
            </a:xfrm>
            <a:custGeom>
              <a:avLst/>
              <a:gdLst/>
              <a:ahLst/>
              <a:cxnLst/>
              <a:rect l="l" t="t" r="r" b="b"/>
              <a:pathLst>
                <a:path w="2856229" h="952500">
                  <a:moveTo>
                    <a:pt x="0" y="0"/>
                  </a:moveTo>
                  <a:lnTo>
                    <a:pt x="2855699" y="0"/>
                  </a:lnTo>
                  <a:lnTo>
                    <a:pt x="2855699" y="951899"/>
                  </a:lnTo>
                  <a:lnTo>
                    <a:pt x="0" y="951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01794" y="2321750"/>
              <a:ext cx="370205" cy="421640"/>
            </a:xfrm>
            <a:custGeom>
              <a:avLst/>
              <a:gdLst/>
              <a:ahLst/>
              <a:cxnLst/>
              <a:rect l="l" t="t" r="r" b="b"/>
              <a:pathLst>
                <a:path w="370205" h="421639">
                  <a:moveTo>
                    <a:pt x="184931" y="421199"/>
                  </a:moveTo>
                  <a:lnTo>
                    <a:pt x="0" y="236399"/>
                  </a:lnTo>
                  <a:lnTo>
                    <a:pt x="92399" y="236399"/>
                  </a:lnTo>
                  <a:lnTo>
                    <a:pt x="92231" y="0"/>
                  </a:lnTo>
                  <a:lnTo>
                    <a:pt x="277031" y="0"/>
                  </a:lnTo>
                  <a:lnTo>
                    <a:pt x="277199" y="236399"/>
                  </a:lnTo>
                  <a:lnTo>
                    <a:pt x="369599" y="236399"/>
                  </a:lnTo>
                  <a:lnTo>
                    <a:pt x="184931" y="4211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01794" y="2321750"/>
              <a:ext cx="370205" cy="421640"/>
            </a:xfrm>
            <a:custGeom>
              <a:avLst/>
              <a:gdLst/>
              <a:ahLst/>
              <a:cxnLst/>
              <a:rect l="l" t="t" r="r" b="b"/>
              <a:pathLst>
                <a:path w="370205" h="421639">
                  <a:moveTo>
                    <a:pt x="277031" y="0"/>
                  </a:moveTo>
                  <a:lnTo>
                    <a:pt x="277199" y="236399"/>
                  </a:lnTo>
                  <a:lnTo>
                    <a:pt x="369599" y="236399"/>
                  </a:lnTo>
                  <a:lnTo>
                    <a:pt x="184931" y="421199"/>
                  </a:lnTo>
                  <a:lnTo>
                    <a:pt x="0" y="236399"/>
                  </a:lnTo>
                  <a:lnTo>
                    <a:pt x="92399" y="236399"/>
                  </a:lnTo>
                  <a:lnTo>
                    <a:pt x="92231" y="0"/>
                  </a:lnTo>
                  <a:lnTo>
                    <a:pt x="277031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797055" y="1365096"/>
            <a:ext cx="8044815" cy="3176270"/>
            <a:chOff x="797055" y="1365096"/>
            <a:chExt cx="8044815" cy="3176270"/>
          </a:xfrm>
        </p:grpSpPr>
        <p:sp>
          <p:nvSpPr>
            <p:cNvPr id="21" name="object 21"/>
            <p:cNvSpPr/>
            <p:nvPr/>
          </p:nvSpPr>
          <p:spPr>
            <a:xfrm>
              <a:off x="801817" y="3473523"/>
              <a:ext cx="370205" cy="479425"/>
            </a:xfrm>
            <a:custGeom>
              <a:avLst/>
              <a:gdLst/>
              <a:ahLst/>
              <a:cxnLst/>
              <a:rect l="l" t="t" r="r" b="b"/>
              <a:pathLst>
                <a:path w="370205" h="479425">
                  <a:moveTo>
                    <a:pt x="184915" y="478799"/>
                  </a:moveTo>
                  <a:lnTo>
                    <a:pt x="0" y="293999"/>
                  </a:lnTo>
                  <a:lnTo>
                    <a:pt x="92399" y="293999"/>
                  </a:lnTo>
                  <a:lnTo>
                    <a:pt x="92215" y="0"/>
                  </a:lnTo>
                  <a:lnTo>
                    <a:pt x="277015" y="0"/>
                  </a:lnTo>
                  <a:lnTo>
                    <a:pt x="277199" y="293999"/>
                  </a:lnTo>
                  <a:lnTo>
                    <a:pt x="369599" y="293999"/>
                  </a:lnTo>
                  <a:lnTo>
                    <a:pt x="184915" y="478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01817" y="1369858"/>
              <a:ext cx="7012305" cy="2582545"/>
            </a:xfrm>
            <a:custGeom>
              <a:avLst/>
              <a:gdLst/>
              <a:ahLst/>
              <a:cxnLst/>
              <a:rect l="l" t="t" r="r" b="b"/>
              <a:pathLst>
                <a:path w="7012305" h="2582545">
                  <a:moveTo>
                    <a:pt x="277015" y="2103664"/>
                  </a:moveTo>
                  <a:lnTo>
                    <a:pt x="277199" y="2397664"/>
                  </a:lnTo>
                  <a:lnTo>
                    <a:pt x="369599" y="2397664"/>
                  </a:lnTo>
                  <a:lnTo>
                    <a:pt x="184915" y="2582464"/>
                  </a:lnTo>
                  <a:lnTo>
                    <a:pt x="0" y="2397664"/>
                  </a:lnTo>
                  <a:lnTo>
                    <a:pt x="92399" y="2397664"/>
                  </a:lnTo>
                  <a:lnTo>
                    <a:pt x="92215" y="2103664"/>
                  </a:lnTo>
                  <a:lnTo>
                    <a:pt x="277015" y="2103664"/>
                  </a:lnTo>
                  <a:close/>
                </a:path>
                <a:path w="7012305" h="2582545">
                  <a:moveTo>
                    <a:pt x="3851492" y="0"/>
                  </a:moveTo>
                  <a:lnTo>
                    <a:pt x="7012292" y="0"/>
                  </a:lnTo>
                  <a:lnTo>
                    <a:pt x="7012292" y="951899"/>
                  </a:lnTo>
                  <a:lnTo>
                    <a:pt x="3851492" y="951899"/>
                  </a:lnTo>
                  <a:lnTo>
                    <a:pt x="3851492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18277" y="2999274"/>
              <a:ext cx="3809905" cy="132681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823012" y="2994512"/>
              <a:ext cx="4014470" cy="1437005"/>
            </a:xfrm>
            <a:custGeom>
              <a:avLst/>
              <a:gdLst/>
              <a:ahLst/>
              <a:cxnLst/>
              <a:rect l="l" t="t" r="r" b="b"/>
              <a:pathLst>
                <a:path w="4014470" h="1437004">
                  <a:moveTo>
                    <a:pt x="0" y="0"/>
                  </a:moveTo>
                  <a:lnTo>
                    <a:pt x="4014049" y="0"/>
                  </a:lnTo>
                  <a:lnTo>
                    <a:pt x="4014049" y="1436824"/>
                  </a:lnTo>
                  <a:lnTo>
                    <a:pt x="0" y="14368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653770" y="2256425"/>
              <a:ext cx="370205" cy="927100"/>
            </a:xfrm>
            <a:custGeom>
              <a:avLst/>
              <a:gdLst/>
              <a:ahLst/>
              <a:cxnLst/>
              <a:rect l="l" t="t" r="r" b="b"/>
              <a:pathLst>
                <a:path w="370204" h="927100">
                  <a:moveTo>
                    <a:pt x="184919" y="926999"/>
                  </a:moveTo>
                  <a:lnTo>
                    <a:pt x="0" y="742199"/>
                  </a:lnTo>
                  <a:lnTo>
                    <a:pt x="92399" y="742199"/>
                  </a:lnTo>
                  <a:lnTo>
                    <a:pt x="91919" y="0"/>
                  </a:lnTo>
                  <a:lnTo>
                    <a:pt x="276719" y="0"/>
                  </a:lnTo>
                  <a:lnTo>
                    <a:pt x="277199" y="742199"/>
                  </a:lnTo>
                  <a:lnTo>
                    <a:pt x="369599" y="742199"/>
                  </a:lnTo>
                  <a:lnTo>
                    <a:pt x="184919" y="926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653770" y="2256425"/>
              <a:ext cx="370205" cy="927100"/>
            </a:xfrm>
            <a:custGeom>
              <a:avLst/>
              <a:gdLst/>
              <a:ahLst/>
              <a:cxnLst/>
              <a:rect l="l" t="t" r="r" b="b"/>
              <a:pathLst>
                <a:path w="370204" h="927100">
                  <a:moveTo>
                    <a:pt x="276719" y="0"/>
                  </a:moveTo>
                  <a:lnTo>
                    <a:pt x="277199" y="742199"/>
                  </a:lnTo>
                  <a:lnTo>
                    <a:pt x="369599" y="742199"/>
                  </a:lnTo>
                  <a:lnTo>
                    <a:pt x="184919" y="926999"/>
                  </a:lnTo>
                  <a:lnTo>
                    <a:pt x="0" y="742199"/>
                  </a:lnTo>
                  <a:lnTo>
                    <a:pt x="92399" y="742199"/>
                  </a:lnTo>
                  <a:lnTo>
                    <a:pt x="91919" y="0"/>
                  </a:lnTo>
                  <a:lnTo>
                    <a:pt x="276719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025349" y="4166397"/>
              <a:ext cx="1000125" cy="370205"/>
            </a:xfrm>
            <a:custGeom>
              <a:avLst/>
              <a:gdLst/>
              <a:ahLst/>
              <a:cxnLst/>
              <a:rect l="l" t="t" r="r" b="b"/>
              <a:pathLst>
                <a:path w="1000125" h="370204">
                  <a:moveTo>
                    <a:pt x="814799" y="369599"/>
                  </a:moveTo>
                  <a:lnTo>
                    <a:pt x="814799" y="277199"/>
                  </a:lnTo>
                  <a:lnTo>
                    <a:pt x="0" y="277688"/>
                  </a:lnTo>
                  <a:lnTo>
                    <a:pt x="0" y="92888"/>
                  </a:lnTo>
                  <a:lnTo>
                    <a:pt x="814799" y="92399"/>
                  </a:lnTo>
                  <a:lnTo>
                    <a:pt x="814799" y="0"/>
                  </a:lnTo>
                  <a:lnTo>
                    <a:pt x="999599" y="184688"/>
                  </a:lnTo>
                  <a:lnTo>
                    <a:pt x="814799" y="3695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025349" y="4166397"/>
              <a:ext cx="1000125" cy="370205"/>
            </a:xfrm>
            <a:custGeom>
              <a:avLst/>
              <a:gdLst/>
              <a:ahLst/>
              <a:cxnLst/>
              <a:rect l="l" t="t" r="r" b="b"/>
              <a:pathLst>
                <a:path w="1000125" h="370204">
                  <a:moveTo>
                    <a:pt x="0" y="92888"/>
                  </a:moveTo>
                  <a:lnTo>
                    <a:pt x="814799" y="92399"/>
                  </a:lnTo>
                  <a:lnTo>
                    <a:pt x="814799" y="0"/>
                  </a:lnTo>
                  <a:lnTo>
                    <a:pt x="999599" y="184688"/>
                  </a:lnTo>
                  <a:lnTo>
                    <a:pt x="814799" y="369599"/>
                  </a:lnTo>
                  <a:lnTo>
                    <a:pt x="814799" y="277199"/>
                  </a:lnTo>
                  <a:lnTo>
                    <a:pt x="0" y="277688"/>
                  </a:lnTo>
                  <a:lnTo>
                    <a:pt x="0" y="9288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025099" y="1749575"/>
              <a:ext cx="461009" cy="160655"/>
            </a:xfrm>
            <a:custGeom>
              <a:avLst/>
              <a:gdLst/>
              <a:ahLst/>
              <a:cxnLst/>
              <a:rect l="l" t="t" r="r" b="b"/>
              <a:pathLst>
                <a:path w="461010" h="160655">
                  <a:moveTo>
                    <a:pt x="460499" y="160499"/>
                  </a:moveTo>
                  <a:lnTo>
                    <a:pt x="0" y="160499"/>
                  </a:lnTo>
                  <a:lnTo>
                    <a:pt x="0" y="0"/>
                  </a:lnTo>
                  <a:lnTo>
                    <a:pt x="460499" y="0"/>
                  </a:lnTo>
                  <a:lnTo>
                    <a:pt x="460499" y="160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70898" y="1701650"/>
              <a:ext cx="621451" cy="25254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45850" y="2844650"/>
            <a:ext cx="8242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SVM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definition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5850" y="4097400"/>
            <a:ext cx="5988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Modify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1800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From</a:t>
            </a:r>
            <a:r>
              <a:rPr dirty="0" sz="2800" spc="-40"/>
              <a:t> </a:t>
            </a:r>
            <a:r>
              <a:rPr dirty="0" sz="2800" spc="-5"/>
              <a:t>Dual</a:t>
            </a:r>
            <a:r>
              <a:rPr dirty="0" sz="2800" spc="-30"/>
              <a:t> </a:t>
            </a:r>
            <a:r>
              <a:rPr dirty="0" sz="2800" spc="-5"/>
              <a:t>to</a:t>
            </a:r>
            <a:r>
              <a:rPr dirty="0" sz="2800" spc="-40"/>
              <a:t> </a:t>
            </a:r>
            <a:r>
              <a:rPr dirty="0" sz="2800" spc="-5"/>
              <a:t>Primal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550" y="1223400"/>
            <a:ext cx="3701924" cy="1276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1800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From</a:t>
            </a:r>
            <a:r>
              <a:rPr dirty="0" sz="2800" spc="-40"/>
              <a:t> </a:t>
            </a:r>
            <a:r>
              <a:rPr dirty="0" sz="2800" spc="-5"/>
              <a:t>Dual</a:t>
            </a:r>
            <a:r>
              <a:rPr dirty="0" sz="2800" spc="-30"/>
              <a:t> </a:t>
            </a:r>
            <a:r>
              <a:rPr dirty="0" sz="2800" spc="-5"/>
              <a:t>to</a:t>
            </a:r>
            <a:r>
              <a:rPr dirty="0" sz="2800" spc="-40"/>
              <a:t> </a:t>
            </a:r>
            <a:r>
              <a:rPr dirty="0" sz="2800" spc="-5"/>
              <a:t>Primal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550" y="1223400"/>
            <a:ext cx="3701924" cy="1276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9197" y="2599200"/>
            <a:ext cx="3668977" cy="5726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38975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Linear</a:t>
            </a:r>
            <a:r>
              <a:rPr dirty="0" sz="2800" spc="-30"/>
              <a:t> </a:t>
            </a:r>
            <a:r>
              <a:rPr dirty="0" sz="2800" spc="-5"/>
              <a:t>Classification</a:t>
            </a:r>
            <a:r>
              <a:rPr dirty="0" sz="2800" spc="-25"/>
              <a:t> </a:t>
            </a:r>
            <a:r>
              <a:rPr dirty="0" sz="2800"/>
              <a:t>-</a:t>
            </a:r>
            <a:r>
              <a:rPr dirty="0" sz="2800" spc="-25"/>
              <a:t> </a:t>
            </a:r>
            <a:r>
              <a:rPr dirty="0" sz="2800"/>
              <a:t>1</a:t>
            </a:r>
            <a:r>
              <a:rPr dirty="0" sz="2800" spc="-25"/>
              <a:t> </a:t>
            </a:r>
            <a:r>
              <a:rPr dirty="0" sz="2800" spc="-5"/>
              <a:t>dim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991387" y="1931937"/>
            <a:ext cx="3893185" cy="1677035"/>
            <a:chOff x="1991387" y="1931937"/>
            <a:chExt cx="3893185" cy="1677035"/>
          </a:xfrm>
        </p:grpSpPr>
        <p:sp>
          <p:nvSpPr>
            <p:cNvPr id="4" name="object 4"/>
            <p:cNvSpPr/>
            <p:nvPr/>
          </p:nvSpPr>
          <p:spPr>
            <a:xfrm>
              <a:off x="1991387" y="2844614"/>
              <a:ext cx="1136015" cy="0"/>
            </a:xfrm>
            <a:custGeom>
              <a:avLst/>
              <a:gdLst/>
              <a:ahLst/>
              <a:cxnLst/>
              <a:rect l="l" t="t" r="r" b="b"/>
              <a:pathLst>
                <a:path w="1136014" h="0">
                  <a:moveTo>
                    <a:pt x="0" y="0"/>
                  </a:moveTo>
                  <a:lnTo>
                    <a:pt x="225306" y="0"/>
                  </a:lnTo>
                </a:path>
                <a:path w="1136014" h="0">
                  <a:moveTo>
                    <a:pt x="576073" y="0"/>
                  </a:moveTo>
                  <a:lnTo>
                    <a:pt x="702593" y="0"/>
                  </a:lnTo>
                </a:path>
                <a:path w="1136014" h="0">
                  <a:moveTo>
                    <a:pt x="1053361" y="0"/>
                  </a:moveTo>
                  <a:lnTo>
                    <a:pt x="1135818" y="0"/>
                  </a:lnTo>
                </a:path>
              </a:pathLst>
            </a:custGeom>
            <a:ln w="1425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93975" y="267717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74" y="107950"/>
                  </a:moveTo>
                  <a:lnTo>
                    <a:pt x="225945" y="10795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93981" y="26774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77973" y="2844614"/>
              <a:ext cx="1005840" cy="0"/>
            </a:xfrm>
            <a:custGeom>
              <a:avLst/>
              <a:gdLst/>
              <a:ahLst/>
              <a:cxnLst/>
              <a:rect l="l" t="t" r="r" b="b"/>
              <a:pathLst>
                <a:path w="1005839" h="0">
                  <a:moveTo>
                    <a:pt x="0" y="0"/>
                  </a:moveTo>
                  <a:lnTo>
                    <a:pt x="1005444" y="0"/>
                  </a:lnTo>
                </a:path>
              </a:pathLst>
            </a:custGeom>
            <a:ln w="1425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127197" y="267717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350774" y="107950"/>
                  </a:moveTo>
                  <a:lnTo>
                    <a:pt x="225945" y="10795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127206" y="26774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216683" y="267717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74" y="107950"/>
                  </a:moveTo>
                  <a:lnTo>
                    <a:pt x="225945" y="10795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216693" y="26774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771131" y="2844614"/>
              <a:ext cx="544195" cy="0"/>
            </a:xfrm>
            <a:custGeom>
              <a:avLst/>
              <a:gdLst/>
              <a:ahLst/>
              <a:cxnLst/>
              <a:rect l="l" t="t" r="r" b="b"/>
              <a:pathLst>
                <a:path w="544195" h="0">
                  <a:moveTo>
                    <a:pt x="0" y="0"/>
                  </a:moveTo>
                  <a:lnTo>
                    <a:pt x="103786" y="0"/>
                  </a:lnTo>
                </a:path>
                <a:path w="544195" h="0">
                  <a:moveTo>
                    <a:pt x="391499" y="0"/>
                  </a:moveTo>
                  <a:lnTo>
                    <a:pt x="543861" y="0"/>
                  </a:lnTo>
                </a:path>
              </a:pathLst>
            </a:custGeom>
            <a:ln w="1425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874918" y="28073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874918" y="28073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483418" y="28073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483418" y="28073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602706" y="2844614"/>
              <a:ext cx="238760" cy="0"/>
            </a:xfrm>
            <a:custGeom>
              <a:avLst/>
              <a:gdLst/>
              <a:ahLst/>
              <a:cxnLst/>
              <a:rect l="l" t="t" r="r" b="b"/>
              <a:pathLst>
                <a:path w="238760" h="0">
                  <a:moveTo>
                    <a:pt x="0" y="0"/>
                  </a:moveTo>
                  <a:lnTo>
                    <a:pt x="238355" y="0"/>
                  </a:lnTo>
                </a:path>
              </a:pathLst>
            </a:custGeom>
            <a:ln w="1425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836280" y="283124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38" y="0"/>
                  </a:lnTo>
                  <a:lnTo>
                    <a:pt x="43244" y="15785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836280" y="283124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44" y="15785"/>
                  </a:lnTo>
                  <a:lnTo>
                    <a:pt x="38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314993" y="28073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14993" y="28073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893950" y="1936700"/>
              <a:ext cx="5715" cy="1667510"/>
            </a:xfrm>
            <a:custGeom>
              <a:avLst/>
              <a:gdLst/>
              <a:ahLst/>
              <a:cxnLst/>
              <a:rect l="l" t="t" r="r" b="b"/>
              <a:pathLst>
                <a:path w="5714" h="1667510">
                  <a:moveTo>
                    <a:pt x="0" y="0"/>
                  </a:moveTo>
                  <a:lnTo>
                    <a:pt x="5699" y="16673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1800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From</a:t>
            </a:r>
            <a:r>
              <a:rPr dirty="0" sz="2800" spc="-40"/>
              <a:t> </a:t>
            </a:r>
            <a:r>
              <a:rPr dirty="0" sz="2800" spc="-5"/>
              <a:t>Dual</a:t>
            </a:r>
            <a:r>
              <a:rPr dirty="0" sz="2800" spc="-30"/>
              <a:t> </a:t>
            </a:r>
            <a:r>
              <a:rPr dirty="0" sz="2800" spc="-5"/>
              <a:t>to</a:t>
            </a:r>
            <a:r>
              <a:rPr dirty="0" sz="2800" spc="-40"/>
              <a:t> </a:t>
            </a:r>
            <a:r>
              <a:rPr dirty="0" sz="2800" spc="-5"/>
              <a:t>Primal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550" y="1223400"/>
            <a:ext cx="3701924" cy="1276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9400" y="2705075"/>
            <a:ext cx="3737761" cy="220709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3162" y="731087"/>
            <a:ext cx="7459345" cy="1140460"/>
            <a:chOff x="253162" y="731087"/>
            <a:chExt cx="7459345" cy="1140460"/>
          </a:xfrm>
        </p:grpSpPr>
        <p:sp>
          <p:nvSpPr>
            <p:cNvPr id="3" name="object 3"/>
            <p:cNvSpPr/>
            <p:nvPr/>
          </p:nvSpPr>
          <p:spPr>
            <a:xfrm>
              <a:off x="257925" y="735849"/>
              <a:ext cx="7449820" cy="1130935"/>
            </a:xfrm>
            <a:custGeom>
              <a:avLst/>
              <a:gdLst/>
              <a:ahLst/>
              <a:cxnLst/>
              <a:rect l="l" t="t" r="r" b="b"/>
              <a:pathLst>
                <a:path w="7449820" h="1130935">
                  <a:moveTo>
                    <a:pt x="0" y="0"/>
                  </a:moveTo>
                  <a:lnTo>
                    <a:pt x="7449599" y="0"/>
                  </a:lnTo>
                  <a:lnTo>
                    <a:pt x="7449599" y="1130399"/>
                  </a:lnTo>
                  <a:lnTo>
                    <a:pt x="0" y="1130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8025" y="872787"/>
              <a:ext cx="4791074" cy="88582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62687" y="1088684"/>
            <a:ext cx="7440295" cy="5168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1285" marR="6082030">
              <a:lnSpc>
                <a:spcPct val="101600"/>
              </a:lnSpc>
              <a:spcBef>
                <a:spcPts val="70"/>
              </a:spcBef>
            </a:pPr>
            <a:r>
              <a:rPr dirty="0" sz="1600" spc="-5" b="1">
                <a:latin typeface="Arial"/>
                <a:cs typeface="Arial"/>
              </a:rPr>
              <a:t>Optimization  </a:t>
            </a:r>
            <a:r>
              <a:rPr dirty="0" sz="1600" spc="-5" b="1">
                <a:latin typeface="Arial"/>
                <a:cs typeface="Arial"/>
              </a:rPr>
              <a:t>Definition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3162" y="1900012"/>
            <a:ext cx="7459345" cy="1140460"/>
            <a:chOff x="253162" y="1900012"/>
            <a:chExt cx="7459345" cy="11404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8025" y="1982750"/>
              <a:ext cx="3819524" cy="8858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7925" y="1904775"/>
              <a:ext cx="7449820" cy="1130935"/>
            </a:xfrm>
            <a:custGeom>
              <a:avLst/>
              <a:gdLst/>
              <a:ahLst/>
              <a:cxnLst/>
              <a:rect l="l" t="t" r="r" b="b"/>
              <a:pathLst>
                <a:path w="7449820" h="1130935">
                  <a:moveTo>
                    <a:pt x="0" y="0"/>
                  </a:moveTo>
                  <a:lnTo>
                    <a:pt x="7449599" y="0"/>
                  </a:lnTo>
                  <a:lnTo>
                    <a:pt x="7449599" y="1130399"/>
                  </a:lnTo>
                  <a:lnTo>
                    <a:pt x="0" y="1130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62687" y="2242959"/>
            <a:ext cx="74402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Constraints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60162" y="541162"/>
            <a:ext cx="4396740" cy="911225"/>
            <a:chOff x="3560162" y="541162"/>
            <a:chExt cx="4396740" cy="911225"/>
          </a:xfrm>
        </p:grpSpPr>
        <p:sp>
          <p:nvSpPr>
            <p:cNvPr id="11" name="object 11"/>
            <p:cNvSpPr/>
            <p:nvPr/>
          </p:nvSpPr>
          <p:spPr>
            <a:xfrm>
              <a:off x="3564925" y="545925"/>
              <a:ext cx="263525" cy="585470"/>
            </a:xfrm>
            <a:custGeom>
              <a:avLst/>
              <a:gdLst/>
              <a:ahLst/>
              <a:cxnLst/>
              <a:rect l="l" t="t" r="r" b="b"/>
              <a:pathLst>
                <a:path w="263525" h="585469">
                  <a:moveTo>
                    <a:pt x="131549" y="585299"/>
                  </a:moveTo>
                  <a:lnTo>
                    <a:pt x="0" y="453749"/>
                  </a:lnTo>
                  <a:lnTo>
                    <a:pt x="65774" y="453749"/>
                  </a:lnTo>
                  <a:lnTo>
                    <a:pt x="65774" y="0"/>
                  </a:lnTo>
                  <a:lnTo>
                    <a:pt x="197324" y="0"/>
                  </a:lnTo>
                  <a:lnTo>
                    <a:pt x="197324" y="453749"/>
                  </a:lnTo>
                  <a:lnTo>
                    <a:pt x="263099" y="453749"/>
                  </a:lnTo>
                  <a:lnTo>
                    <a:pt x="131549" y="585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564925" y="545925"/>
              <a:ext cx="263525" cy="585470"/>
            </a:xfrm>
            <a:custGeom>
              <a:avLst/>
              <a:gdLst/>
              <a:ahLst/>
              <a:cxnLst/>
              <a:rect l="l" t="t" r="r" b="b"/>
              <a:pathLst>
                <a:path w="263525" h="585469">
                  <a:moveTo>
                    <a:pt x="0" y="453749"/>
                  </a:moveTo>
                  <a:lnTo>
                    <a:pt x="65774" y="453749"/>
                  </a:lnTo>
                  <a:lnTo>
                    <a:pt x="65774" y="0"/>
                  </a:lnTo>
                  <a:lnTo>
                    <a:pt x="197324" y="0"/>
                  </a:lnTo>
                  <a:lnTo>
                    <a:pt x="197324" y="453749"/>
                  </a:lnTo>
                  <a:lnTo>
                    <a:pt x="263099" y="453749"/>
                  </a:lnTo>
                  <a:lnTo>
                    <a:pt x="131549" y="585299"/>
                  </a:lnTo>
                  <a:lnTo>
                    <a:pt x="0" y="4537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683974" y="545925"/>
              <a:ext cx="263525" cy="585470"/>
            </a:xfrm>
            <a:custGeom>
              <a:avLst/>
              <a:gdLst/>
              <a:ahLst/>
              <a:cxnLst/>
              <a:rect l="l" t="t" r="r" b="b"/>
              <a:pathLst>
                <a:path w="263525" h="585469">
                  <a:moveTo>
                    <a:pt x="131549" y="585299"/>
                  </a:moveTo>
                  <a:lnTo>
                    <a:pt x="0" y="453749"/>
                  </a:lnTo>
                  <a:lnTo>
                    <a:pt x="65774" y="453749"/>
                  </a:lnTo>
                  <a:lnTo>
                    <a:pt x="65774" y="0"/>
                  </a:lnTo>
                  <a:lnTo>
                    <a:pt x="197324" y="0"/>
                  </a:lnTo>
                  <a:lnTo>
                    <a:pt x="197324" y="453749"/>
                  </a:lnTo>
                  <a:lnTo>
                    <a:pt x="263099" y="453749"/>
                  </a:lnTo>
                  <a:lnTo>
                    <a:pt x="131549" y="585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683974" y="545925"/>
              <a:ext cx="263525" cy="585470"/>
            </a:xfrm>
            <a:custGeom>
              <a:avLst/>
              <a:gdLst/>
              <a:ahLst/>
              <a:cxnLst/>
              <a:rect l="l" t="t" r="r" b="b"/>
              <a:pathLst>
                <a:path w="263525" h="585469">
                  <a:moveTo>
                    <a:pt x="0" y="453749"/>
                  </a:moveTo>
                  <a:lnTo>
                    <a:pt x="65774" y="453749"/>
                  </a:lnTo>
                  <a:lnTo>
                    <a:pt x="65774" y="0"/>
                  </a:lnTo>
                  <a:lnTo>
                    <a:pt x="197324" y="0"/>
                  </a:lnTo>
                  <a:lnTo>
                    <a:pt x="197324" y="453749"/>
                  </a:lnTo>
                  <a:lnTo>
                    <a:pt x="263099" y="453749"/>
                  </a:lnTo>
                  <a:lnTo>
                    <a:pt x="131549" y="585299"/>
                  </a:lnTo>
                  <a:lnTo>
                    <a:pt x="0" y="4537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95725" y="1184175"/>
              <a:ext cx="756920" cy="263525"/>
            </a:xfrm>
            <a:custGeom>
              <a:avLst/>
              <a:gdLst/>
              <a:ahLst/>
              <a:cxnLst/>
              <a:rect l="l" t="t" r="r" b="b"/>
              <a:pathLst>
                <a:path w="756920" h="263525">
                  <a:moveTo>
                    <a:pt x="131549" y="263099"/>
                  </a:moveTo>
                  <a:lnTo>
                    <a:pt x="0" y="131549"/>
                  </a:lnTo>
                  <a:lnTo>
                    <a:pt x="131549" y="0"/>
                  </a:lnTo>
                  <a:lnTo>
                    <a:pt x="131549" y="65774"/>
                  </a:lnTo>
                  <a:lnTo>
                    <a:pt x="756299" y="65774"/>
                  </a:lnTo>
                  <a:lnTo>
                    <a:pt x="756299" y="197324"/>
                  </a:lnTo>
                  <a:lnTo>
                    <a:pt x="131549" y="197324"/>
                  </a:lnTo>
                  <a:lnTo>
                    <a:pt x="131549" y="2630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195725" y="1184175"/>
              <a:ext cx="756920" cy="263525"/>
            </a:xfrm>
            <a:custGeom>
              <a:avLst/>
              <a:gdLst/>
              <a:ahLst/>
              <a:cxnLst/>
              <a:rect l="l" t="t" r="r" b="b"/>
              <a:pathLst>
                <a:path w="756920" h="263525">
                  <a:moveTo>
                    <a:pt x="131549" y="0"/>
                  </a:moveTo>
                  <a:lnTo>
                    <a:pt x="131549" y="65774"/>
                  </a:lnTo>
                  <a:lnTo>
                    <a:pt x="756299" y="65774"/>
                  </a:lnTo>
                  <a:lnTo>
                    <a:pt x="756299" y="197324"/>
                  </a:lnTo>
                  <a:lnTo>
                    <a:pt x="131549" y="197324"/>
                  </a:lnTo>
                  <a:lnTo>
                    <a:pt x="131549" y="263099"/>
                  </a:lnTo>
                  <a:lnTo>
                    <a:pt x="0" y="131549"/>
                  </a:lnTo>
                  <a:lnTo>
                    <a:pt x="131549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0642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Lagrange</a:t>
            </a:r>
            <a:r>
              <a:rPr dirty="0" spc="-10"/>
              <a:t> coefficients</a:t>
            </a:r>
            <a:r>
              <a:rPr dirty="0" spc="-5"/>
              <a:t> for</a:t>
            </a:r>
            <a:r>
              <a:rPr dirty="0" spc="-10"/>
              <a:t> </a:t>
            </a:r>
            <a:r>
              <a:rPr dirty="0" spc="-5"/>
              <a:t>each </a:t>
            </a:r>
            <a:r>
              <a:rPr dirty="0"/>
              <a:t>sample</a:t>
            </a:r>
            <a:r>
              <a:rPr dirty="0" spc="-5"/>
              <a:t> in</a:t>
            </a:r>
            <a:r>
              <a:rPr dirty="0" spc="-10"/>
              <a:t> </a:t>
            </a:r>
            <a:r>
              <a:rPr dirty="0" spc="-5"/>
              <a:t>the training </a:t>
            </a:r>
            <a:r>
              <a:rPr dirty="0"/>
              <a:t>set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071100" y="965987"/>
            <a:ext cx="92329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All</a:t>
            </a:r>
            <a:r>
              <a:rPr dirty="0" sz="1400" spc="-9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possible </a:t>
            </a:r>
            <a:r>
              <a:rPr dirty="0" sz="1400" spc="-38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pairs in the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training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set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3162" y="731087"/>
            <a:ext cx="7459345" cy="1140460"/>
            <a:chOff x="253162" y="731087"/>
            <a:chExt cx="7459345" cy="1140460"/>
          </a:xfrm>
        </p:grpSpPr>
        <p:sp>
          <p:nvSpPr>
            <p:cNvPr id="3" name="object 3"/>
            <p:cNvSpPr/>
            <p:nvPr/>
          </p:nvSpPr>
          <p:spPr>
            <a:xfrm>
              <a:off x="257925" y="735849"/>
              <a:ext cx="7449820" cy="1130935"/>
            </a:xfrm>
            <a:custGeom>
              <a:avLst/>
              <a:gdLst/>
              <a:ahLst/>
              <a:cxnLst/>
              <a:rect l="l" t="t" r="r" b="b"/>
              <a:pathLst>
                <a:path w="7449820" h="1130935">
                  <a:moveTo>
                    <a:pt x="0" y="0"/>
                  </a:moveTo>
                  <a:lnTo>
                    <a:pt x="7449599" y="0"/>
                  </a:lnTo>
                  <a:lnTo>
                    <a:pt x="7449599" y="1130399"/>
                  </a:lnTo>
                  <a:lnTo>
                    <a:pt x="0" y="1130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8025" y="872787"/>
              <a:ext cx="4791074" cy="88582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8025" y="1982750"/>
            <a:ext cx="3819524" cy="885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28025" y="3247725"/>
            <a:ext cx="1933574" cy="8858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2687" y="1088684"/>
            <a:ext cx="7440295" cy="516890"/>
          </a:xfrm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1285" marR="6082030">
              <a:lnSpc>
                <a:spcPct val="101600"/>
              </a:lnSpc>
              <a:spcBef>
                <a:spcPts val="70"/>
              </a:spcBef>
            </a:pPr>
            <a:r>
              <a:rPr dirty="0" sz="1600" spc="-5" b="1">
                <a:latin typeface="Arial"/>
                <a:cs typeface="Arial"/>
              </a:rPr>
              <a:t>Optimization  </a:t>
            </a:r>
            <a:r>
              <a:rPr dirty="0" sz="1600" spc="-5" b="1">
                <a:latin typeface="Arial"/>
                <a:cs typeface="Arial"/>
              </a:rPr>
              <a:t>Definition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7925" y="1904775"/>
            <a:ext cx="7449820" cy="1130935"/>
          </a:xfrm>
          <a:custGeom>
            <a:avLst/>
            <a:gdLst/>
            <a:ahLst/>
            <a:cxnLst/>
            <a:rect l="l" t="t" r="r" b="b"/>
            <a:pathLst>
              <a:path w="7449820" h="1130935">
                <a:moveTo>
                  <a:pt x="0" y="0"/>
                </a:moveTo>
                <a:lnTo>
                  <a:pt x="7449599" y="0"/>
                </a:lnTo>
                <a:lnTo>
                  <a:pt x="7449599" y="1130399"/>
                </a:lnTo>
                <a:lnTo>
                  <a:pt x="0" y="1130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62687" y="2242959"/>
            <a:ext cx="74402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Constraints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7925" y="3120200"/>
            <a:ext cx="7449820" cy="1130935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172720" marR="6534784">
              <a:lnSpc>
                <a:spcPct val="101600"/>
              </a:lnSpc>
            </a:pPr>
            <a:r>
              <a:rPr dirty="0" sz="1600" spc="-5" b="1">
                <a:latin typeface="Arial"/>
                <a:cs typeface="Arial"/>
              </a:rPr>
              <a:t>Back</a:t>
            </a:r>
            <a:r>
              <a:rPr dirty="0" sz="1600" spc="-9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to </a:t>
            </a:r>
            <a:r>
              <a:rPr dirty="0" sz="1600" spc="-43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Primal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3162" y="731087"/>
            <a:ext cx="7459345" cy="1140460"/>
            <a:chOff x="253162" y="731087"/>
            <a:chExt cx="7459345" cy="1140460"/>
          </a:xfrm>
        </p:grpSpPr>
        <p:sp>
          <p:nvSpPr>
            <p:cNvPr id="3" name="object 3"/>
            <p:cNvSpPr/>
            <p:nvPr/>
          </p:nvSpPr>
          <p:spPr>
            <a:xfrm>
              <a:off x="257925" y="735849"/>
              <a:ext cx="7449820" cy="1130935"/>
            </a:xfrm>
            <a:custGeom>
              <a:avLst/>
              <a:gdLst/>
              <a:ahLst/>
              <a:cxnLst/>
              <a:rect l="l" t="t" r="r" b="b"/>
              <a:pathLst>
                <a:path w="7449820" h="1130935">
                  <a:moveTo>
                    <a:pt x="0" y="0"/>
                  </a:moveTo>
                  <a:lnTo>
                    <a:pt x="7449599" y="0"/>
                  </a:lnTo>
                  <a:lnTo>
                    <a:pt x="7449599" y="1130399"/>
                  </a:lnTo>
                  <a:lnTo>
                    <a:pt x="0" y="1130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8025" y="872787"/>
              <a:ext cx="4791074" cy="88582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8025" y="1982750"/>
            <a:ext cx="3819524" cy="885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28025" y="3247725"/>
            <a:ext cx="1933574" cy="885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28025" y="4529875"/>
            <a:ext cx="2562224" cy="3047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2687" y="1088684"/>
            <a:ext cx="7440295" cy="516890"/>
          </a:xfrm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1285" marR="6082030">
              <a:lnSpc>
                <a:spcPct val="101600"/>
              </a:lnSpc>
              <a:spcBef>
                <a:spcPts val="70"/>
              </a:spcBef>
            </a:pPr>
            <a:r>
              <a:rPr dirty="0" sz="1600" spc="-5" b="1">
                <a:latin typeface="Arial"/>
                <a:cs typeface="Arial"/>
              </a:rPr>
              <a:t>Optimization  </a:t>
            </a:r>
            <a:r>
              <a:rPr dirty="0" sz="1600" spc="-5" b="1">
                <a:latin typeface="Arial"/>
                <a:cs typeface="Arial"/>
              </a:rPr>
              <a:t>Definition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7925" y="1904775"/>
            <a:ext cx="7449820" cy="1130935"/>
          </a:xfrm>
          <a:custGeom>
            <a:avLst/>
            <a:gdLst/>
            <a:ahLst/>
            <a:cxnLst/>
            <a:rect l="l" t="t" r="r" b="b"/>
            <a:pathLst>
              <a:path w="7449820" h="1130935">
                <a:moveTo>
                  <a:pt x="0" y="0"/>
                </a:moveTo>
                <a:lnTo>
                  <a:pt x="7449599" y="0"/>
                </a:lnTo>
                <a:lnTo>
                  <a:pt x="7449599" y="1130399"/>
                </a:lnTo>
                <a:lnTo>
                  <a:pt x="0" y="1130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62687" y="2242959"/>
            <a:ext cx="74402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Constraints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7925" y="3120200"/>
            <a:ext cx="7449820" cy="1130935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172720" marR="6534784">
              <a:lnSpc>
                <a:spcPct val="101600"/>
              </a:lnSpc>
            </a:pPr>
            <a:r>
              <a:rPr dirty="0" sz="1600" spc="-5" b="1">
                <a:latin typeface="Arial"/>
                <a:cs typeface="Arial"/>
              </a:rPr>
              <a:t>Back</a:t>
            </a:r>
            <a:r>
              <a:rPr dirty="0" sz="1600" spc="-9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to </a:t>
            </a:r>
            <a:r>
              <a:rPr dirty="0" sz="1600" spc="-43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Primal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925" y="4301425"/>
            <a:ext cx="7449820" cy="762000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172720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</a:rPr>
              <a:t>Predict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925" y="3120200"/>
            <a:ext cx="8542655" cy="1943100"/>
          </a:xfrm>
          <a:custGeom>
            <a:avLst/>
            <a:gdLst/>
            <a:ahLst/>
            <a:cxnLst/>
            <a:rect l="l" t="t" r="r" b="b"/>
            <a:pathLst>
              <a:path w="8542655" h="1943100">
                <a:moveTo>
                  <a:pt x="0" y="0"/>
                </a:moveTo>
                <a:lnTo>
                  <a:pt x="7449599" y="0"/>
                </a:lnTo>
                <a:lnTo>
                  <a:pt x="7449599" y="1130399"/>
                </a:lnTo>
                <a:lnTo>
                  <a:pt x="0" y="1130399"/>
                </a:lnTo>
                <a:lnTo>
                  <a:pt x="0" y="0"/>
                </a:lnTo>
                <a:close/>
              </a:path>
              <a:path w="8542655" h="1943100">
                <a:moveTo>
                  <a:pt x="0" y="1181224"/>
                </a:moveTo>
                <a:lnTo>
                  <a:pt x="8542199" y="1181224"/>
                </a:lnTo>
                <a:lnTo>
                  <a:pt x="8542199" y="1942924"/>
                </a:lnTo>
                <a:lnTo>
                  <a:pt x="0" y="1942924"/>
                </a:lnTo>
                <a:lnTo>
                  <a:pt x="0" y="118122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53162" y="731087"/>
            <a:ext cx="7459345" cy="1140460"/>
            <a:chOff x="253162" y="731087"/>
            <a:chExt cx="7459345" cy="1140460"/>
          </a:xfrm>
        </p:grpSpPr>
        <p:sp>
          <p:nvSpPr>
            <p:cNvPr id="4" name="object 4"/>
            <p:cNvSpPr/>
            <p:nvPr/>
          </p:nvSpPr>
          <p:spPr>
            <a:xfrm>
              <a:off x="257925" y="735849"/>
              <a:ext cx="7449820" cy="1130935"/>
            </a:xfrm>
            <a:custGeom>
              <a:avLst/>
              <a:gdLst/>
              <a:ahLst/>
              <a:cxnLst/>
              <a:rect l="l" t="t" r="r" b="b"/>
              <a:pathLst>
                <a:path w="7449820" h="1130935">
                  <a:moveTo>
                    <a:pt x="0" y="0"/>
                  </a:moveTo>
                  <a:lnTo>
                    <a:pt x="7449599" y="0"/>
                  </a:lnTo>
                  <a:lnTo>
                    <a:pt x="7449599" y="1130399"/>
                  </a:lnTo>
                  <a:lnTo>
                    <a:pt x="0" y="1130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8025" y="872787"/>
              <a:ext cx="4791074" cy="88582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8025" y="1982750"/>
            <a:ext cx="3819524" cy="885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28025" y="3247725"/>
            <a:ext cx="1933574" cy="885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28025" y="4529875"/>
            <a:ext cx="2562224" cy="30479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675075" y="3875979"/>
            <a:ext cx="3559175" cy="1118870"/>
            <a:chOff x="4675075" y="3875979"/>
            <a:chExt cx="3559175" cy="111887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84050" y="4335625"/>
              <a:ext cx="2650172" cy="6589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679838" y="3880741"/>
              <a:ext cx="856615" cy="598170"/>
            </a:xfrm>
            <a:custGeom>
              <a:avLst/>
              <a:gdLst/>
              <a:ahLst/>
              <a:cxnLst/>
              <a:rect l="l" t="t" r="r" b="b"/>
              <a:pathLst>
                <a:path w="856614" h="598170">
                  <a:moveTo>
                    <a:pt x="725219" y="598173"/>
                  </a:moveTo>
                  <a:lnTo>
                    <a:pt x="750719" y="558198"/>
                  </a:lnTo>
                  <a:lnTo>
                    <a:pt x="0" y="79949"/>
                  </a:lnTo>
                  <a:lnTo>
                    <a:pt x="50999" y="0"/>
                  </a:lnTo>
                  <a:lnTo>
                    <a:pt x="801719" y="478248"/>
                  </a:lnTo>
                  <a:lnTo>
                    <a:pt x="827219" y="438273"/>
                  </a:lnTo>
                  <a:lnTo>
                    <a:pt x="856199" y="569174"/>
                  </a:lnTo>
                  <a:lnTo>
                    <a:pt x="725219" y="59817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679838" y="3880741"/>
              <a:ext cx="856615" cy="598170"/>
            </a:xfrm>
            <a:custGeom>
              <a:avLst/>
              <a:gdLst/>
              <a:ahLst/>
              <a:cxnLst/>
              <a:rect l="l" t="t" r="r" b="b"/>
              <a:pathLst>
                <a:path w="856614" h="598170">
                  <a:moveTo>
                    <a:pt x="50999" y="0"/>
                  </a:moveTo>
                  <a:lnTo>
                    <a:pt x="801719" y="478248"/>
                  </a:lnTo>
                  <a:lnTo>
                    <a:pt x="827219" y="438273"/>
                  </a:lnTo>
                  <a:lnTo>
                    <a:pt x="856199" y="569174"/>
                  </a:lnTo>
                  <a:lnTo>
                    <a:pt x="725219" y="598173"/>
                  </a:lnTo>
                  <a:lnTo>
                    <a:pt x="750719" y="558198"/>
                  </a:lnTo>
                  <a:lnTo>
                    <a:pt x="0" y="79949"/>
                  </a:lnTo>
                  <a:lnTo>
                    <a:pt x="50999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62687" y="1088684"/>
            <a:ext cx="7440295" cy="516890"/>
          </a:xfrm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1285" marR="6082030">
              <a:lnSpc>
                <a:spcPct val="101600"/>
              </a:lnSpc>
              <a:spcBef>
                <a:spcPts val="70"/>
              </a:spcBef>
            </a:pPr>
            <a:r>
              <a:rPr dirty="0" sz="1600" spc="-5" b="1">
                <a:latin typeface="Arial"/>
                <a:cs typeface="Arial"/>
              </a:rPr>
              <a:t>Optimization  </a:t>
            </a:r>
            <a:r>
              <a:rPr dirty="0" sz="1600" spc="-5" b="1">
                <a:latin typeface="Arial"/>
                <a:cs typeface="Arial"/>
              </a:rPr>
              <a:t>Definition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7925" y="1904775"/>
            <a:ext cx="7449820" cy="1130935"/>
          </a:xfrm>
          <a:custGeom>
            <a:avLst/>
            <a:gdLst/>
            <a:ahLst/>
            <a:cxnLst/>
            <a:rect l="l" t="t" r="r" b="b"/>
            <a:pathLst>
              <a:path w="7449820" h="1130935">
                <a:moveTo>
                  <a:pt x="0" y="0"/>
                </a:moveTo>
                <a:lnTo>
                  <a:pt x="7449599" y="0"/>
                </a:lnTo>
                <a:lnTo>
                  <a:pt x="7449599" y="1130399"/>
                </a:lnTo>
                <a:lnTo>
                  <a:pt x="0" y="1130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62687" y="2242959"/>
            <a:ext cx="74402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Constraints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8549" y="3463647"/>
            <a:ext cx="759460" cy="131254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dirty="0" sz="1600" spc="-5" b="1">
                <a:latin typeface="Arial"/>
                <a:cs typeface="Arial"/>
              </a:rPr>
              <a:t>Back</a:t>
            </a:r>
            <a:r>
              <a:rPr dirty="0" sz="1600" spc="-9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to </a:t>
            </a:r>
            <a:r>
              <a:rPr dirty="0" sz="1600" spc="-43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Primal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</a:rPr>
              <a:t>Predict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941487" y="4584937"/>
            <a:ext cx="358775" cy="199390"/>
            <a:chOff x="4941487" y="4584937"/>
            <a:chExt cx="358775" cy="199390"/>
          </a:xfrm>
        </p:grpSpPr>
        <p:sp>
          <p:nvSpPr>
            <p:cNvPr id="18" name="object 18"/>
            <p:cNvSpPr/>
            <p:nvPr/>
          </p:nvSpPr>
          <p:spPr>
            <a:xfrm>
              <a:off x="4946250" y="4589700"/>
              <a:ext cx="349250" cy="189865"/>
            </a:xfrm>
            <a:custGeom>
              <a:avLst/>
              <a:gdLst/>
              <a:ahLst/>
              <a:cxnLst/>
              <a:rect l="l" t="t" r="r" b="b"/>
              <a:pathLst>
                <a:path w="349250" h="189864">
                  <a:moveTo>
                    <a:pt x="254099" y="189599"/>
                  </a:moveTo>
                  <a:lnTo>
                    <a:pt x="254099" y="142199"/>
                  </a:lnTo>
                  <a:lnTo>
                    <a:pt x="0" y="142199"/>
                  </a:lnTo>
                  <a:lnTo>
                    <a:pt x="0" y="47399"/>
                  </a:lnTo>
                  <a:lnTo>
                    <a:pt x="254099" y="47399"/>
                  </a:lnTo>
                  <a:lnTo>
                    <a:pt x="254099" y="0"/>
                  </a:lnTo>
                  <a:lnTo>
                    <a:pt x="348899" y="94799"/>
                  </a:lnTo>
                  <a:lnTo>
                    <a:pt x="254099" y="1895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946250" y="4589700"/>
              <a:ext cx="349250" cy="189865"/>
            </a:xfrm>
            <a:custGeom>
              <a:avLst/>
              <a:gdLst/>
              <a:ahLst/>
              <a:cxnLst/>
              <a:rect l="l" t="t" r="r" b="b"/>
              <a:pathLst>
                <a:path w="349250" h="189864">
                  <a:moveTo>
                    <a:pt x="0" y="47399"/>
                  </a:moveTo>
                  <a:lnTo>
                    <a:pt x="254099" y="47399"/>
                  </a:lnTo>
                  <a:lnTo>
                    <a:pt x="254099" y="0"/>
                  </a:lnTo>
                  <a:lnTo>
                    <a:pt x="348899" y="94799"/>
                  </a:lnTo>
                  <a:lnTo>
                    <a:pt x="254099" y="189599"/>
                  </a:lnTo>
                  <a:lnTo>
                    <a:pt x="254099" y="142199"/>
                  </a:lnTo>
                  <a:lnTo>
                    <a:pt x="0" y="142199"/>
                  </a:lnTo>
                  <a:lnTo>
                    <a:pt x="0" y="47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34307" y="884374"/>
            <a:ext cx="4351655" cy="3495675"/>
            <a:chOff x="1834307" y="884374"/>
            <a:chExt cx="4351655" cy="3495675"/>
          </a:xfrm>
        </p:grpSpPr>
        <p:sp>
          <p:nvSpPr>
            <p:cNvPr id="3" name="object 3"/>
            <p:cNvSpPr/>
            <p:nvPr/>
          </p:nvSpPr>
          <p:spPr>
            <a:xfrm>
              <a:off x="1897074" y="958337"/>
              <a:ext cx="4284345" cy="3385820"/>
            </a:xfrm>
            <a:custGeom>
              <a:avLst/>
              <a:gdLst/>
              <a:ahLst/>
              <a:cxnLst/>
              <a:rect l="l" t="t" r="r" b="b"/>
              <a:pathLst>
                <a:path w="4284345" h="3385820">
                  <a:moveTo>
                    <a:pt x="667799" y="3385200"/>
                  </a:moveTo>
                  <a:lnTo>
                    <a:pt x="0" y="2363100"/>
                  </a:lnTo>
                  <a:lnTo>
                    <a:pt x="3616199" y="0"/>
                  </a:lnTo>
                  <a:lnTo>
                    <a:pt x="4283999" y="1022100"/>
                  </a:lnTo>
                  <a:lnTo>
                    <a:pt x="667799" y="338520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48924" y="958337"/>
              <a:ext cx="4332605" cy="3395345"/>
            </a:xfrm>
            <a:custGeom>
              <a:avLst/>
              <a:gdLst/>
              <a:ahLst/>
              <a:cxnLst/>
              <a:rect l="l" t="t" r="r" b="b"/>
              <a:pathLst>
                <a:path w="4332605" h="3395345">
                  <a:moveTo>
                    <a:pt x="48149" y="2363100"/>
                  </a:moveTo>
                  <a:lnTo>
                    <a:pt x="3664349" y="0"/>
                  </a:lnTo>
                  <a:lnTo>
                    <a:pt x="4332149" y="1022100"/>
                  </a:lnTo>
                  <a:lnTo>
                    <a:pt x="715949" y="3385200"/>
                  </a:lnTo>
                  <a:lnTo>
                    <a:pt x="48149" y="2363100"/>
                  </a:lnTo>
                  <a:close/>
                </a:path>
                <a:path w="4332605" h="3395345">
                  <a:moveTo>
                    <a:pt x="5877" y="649462"/>
                  </a:moveTo>
                  <a:lnTo>
                    <a:pt x="0" y="3395212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39069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0" y="43191"/>
                  </a:lnTo>
                  <a:lnTo>
                    <a:pt x="15825" y="0"/>
                  </a:lnTo>
                  <a:lnTo>
                    <a:pt x="31465" y="4325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39069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15825" y="0"/>
                  </a:lnTo>
                  <a:lnTo>
                    <a:pt x="0" y="43191"/>
                  </a:lnTo>
                  <a:lnTo>
                    <a:pt x="31465" y="4325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54924" y="4354599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3840149" y="472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38" y="0"/>
                  </a:lnTo>
                  <a:lnTo>
                    <a:pt x="43244" y="15785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44" y="15785"/>
                  </a:lnTo>
                  <a:lnTo>
                    <a:pt x="38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70504" y="234189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70506" y="234138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737229" y="17983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37231" y="1797745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548018" y="29665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230974" y="1469387"/>
              <a:ext cx="3616325" cy="2363470"/>
            </a:xfrm>
            <a:custGeom>
              <a:avLst/>
              <a:gdLst/>
              <a:ahLst/>
              <a:cxnLst/>
              <a:rect l="l" t="t" r="r" b="b"/>
              <a:pathLst>
                <a:path w="3616325" h="2363470">
                  <a:moveTo>
                    <a:pt x="2317043" y="1497181"/>
                  </a:moveTo>
                  <a:lnTo>
                    <a:pt x="2604756" y="1497181"/>
                  </a:lnTo>
                  <a:lnTo>
                    <a:pt x="2604756" y="1571692"/>
                  </a:lnTo>
                  <a:lnTo>
                    <a:pt x="2317043" y="1571692"/>
                  </a:lnTo>
                  <a:lnTo>
                    <a:pt x="2317043" y="1497181"/>
                  </a:lnTo>
                  <a:close/>
                </a:path>
                <a:path w="3616325" h="2363470">
                  <a:moveTo>
                    <a:pt x="0" y="2363100"/>
                  </a:moveTo>
                  <a:lnTo>
                    <a:pt x="36161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814078" y="160783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33" y="31623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814081" y="16076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155685" y="19380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74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45" y="31496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155693" y="193745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694341" y="127382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59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694343" y="12733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233242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233242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768768" y="38644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768768" y="38644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623893" y="10794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623893" y="10794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103177" y="284608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33" y="31623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103181" y="2845845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3450" y="1740775"/>
              <a:ext cx="171449" cy="13334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3975" y="1216350"/>
              <a:ext cx="171449" cy="13334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56675" y="1512899"/>
              <a:ext cx="171449" cy="13334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3099" y="2310375"/>
              <a:ext cx="171449" cy="13334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8274" y="1940650"/>
              <a:ext cx="171449" cy="13334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2025" y="884374"/>
              <a:ext cx="171449" cy="13334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1375" y="2310375"/>
              <a:ext cx="171449" cy="13334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6150" y="2788875"/>
              <a:ext cx="171449" cy="13334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3975" y="3195962"/>
              <a:ext cx="171449" cy="13334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5775" y="2845412"/>
              <a:ext cx="171449" cy="13334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8049" y="3195962"/>
              <a:ext cx="171449" cy="13334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6275" y="3394562"/>
              <a:ext cx="171449" cy="13334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1924" y="3786862"/>
              <a:ext cx="171449" cy="13334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6900" y="3743262"/>
              <a:ext cx="171449" cy="13334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945949" y="3760600"/>
              <a:ext cx="391795" cy="372745"/>
            </a:xfrm>
            <a:custGeom>
              <a:avLst/>
              <a:gdLst/>
              <a:ahLst/>
              <a:cxnLst/>
              <a:rect l="l" t="t" r="r" b="b"/>
              <a:pathLst>
                <a:path w="391795" h="372745">
                  <a:moveTo>
                    <a:pt x="195749" y="372299"/>
                  </a:moveTo>
                  <a:lnTo>
                    <a:pt x="150866" y="367383"/>
                  </a:lnTo>
                  <a:lnTo>
                    <a:pt x="109664" y="353379"/>
                  </a:lnTo>
                  <a:lnTo>
                    <a:pt x="73318" y="331404"/>
                  </a:lnTo>
                  <a:lnTo>
                    <a:pt x="43004" y="302577"/>
                  </a:lnTo>
                  <a:lnTo>
                    <a:pt x="19896" y="268014"/>
                  </a:lnTo>
                  <a:lnTo>
                    <a:pt x="5169" y="228832"/>
                  </a:lnTo>
                  <a:lnTo>
                    <a:pt x="0" y="186149"/>
                  </a:lnTo>
                  <a:lnTo>
                    <a:pt x="5169" y="143467"/>
                  </a:lnTo>
                  <a:lnTo>
                    <a:pt x="19896" y="104285"/>
                  </a:lnTo>
                  <a:lnTo>
                    <a:pt x="43004" y="69722"/>
                  </a:lnTo>
                  <a:lnTo>
                    <a:pt x="73318" y="40895"/>
                  </a:lnTo>
                  <a:lnTo>
                    <a:pt x="109664" y="18920"/>
                  </a:lnTo>
                  <a:lnTo>
                    <a:pt x="150866" y="4916"/>
                  </a:lnTo>
                  <a:lnTo>
                    <a:pt x="195749" y="0"/>
                  </a:lnTo>
                  <a:lnTo>
                    <a:pt x="234117" y="3609"/>
                  </a:lnTo>
                  <a:lnTo>
                    <a:pt x="304352" y="31275"/>
                  </a:lnTo>
                  <a:lnTo>
                    <a:pt x="358611" y="82873"/>
                  </a:lnTo>
                  <a:lnTo>
                    <a:pt x="387703" y="149664"/>
                  </a:lnTo>
                  <a:lnTo>
                    <a:pt x="391499" y="186149"/>
                  </a:lnTo>
                  <a:lnTo>
                    <a:pt x="386330" y="228832"/>
                  </a:lnTo>
                  <a:lnTo>
                    <a:pt x="371603" y="268014"/>
                  </a:lnTo>
                  <a:lnTo>
                    <a:pt x="348495" y="302577"/>
                  </a:lnTo>
                  <a:lnTo>
                    <a:pt x="318181" y="331404"/>
                  </a:lnTo>
                  <a:lnTo>
                    <a:pt x="281835" y="353379"/>
                  </a:lnTo>
                  <a:lnTo>
                    <a:pt x="240633" y="367383"/>
                  </a:lnTo>
                  <a:lnTo>
                    <a:pt x="195749" y="372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945949" y="3760600"/>
              <a:ext cx="391795" cy="372745"/>
            </a:xfrm>
            <a:custGeom>
              <a:avLst/>
              <a:gdLst/>
              <a:ahLst/>
              <a:cxnLst/>
              <a:rect l="l" t="t" r="r" b="b"/>
              <a:pathLst>
                <a:path w="391795" h="372745">
                  <a:moveTo>
                    <a:pt x="0" y="186149"/>
                  </a:moveTo>
                  <a:lnTo>
                    <a:pt x="5169" y="143467"/>
                  </a:lnTo>
                  <a:lnTo>
                    <a:pt x="19896" y="104285"/>
                  </a:lnTo>
                  <a:lnTo>
                    <a:pt x="43004" y="69722"/>
                  </a:lnTo>
                  <a:lnTo>
                    <a:pt x="73318" y="40895"/>
                  </a:lnTo>
                  <a:lnTo>
                    <a:pt x="109664" y="18920"/>
                  </a:lnTo>
                  <a:lnTo>
                    <a:pt x="150866" y="4916"/>
                  </a:lnTo>
                  <a:lnTo>
                    <a:pt x="195749" y="0"/>
                  </a:lnTo>
                  <a:lnTo>
                    <a:pt x="234117" y="3609"/>
                  </a:lnTo>
                  <a:lnTo>
                    <a:pt x="304352" y="31275"/>
                  </a:lnTo>
                  <a:lnTo>
                    <a:pt x="358611" y="82873"/>
                  </a:lnTo>
                  <a:lnTo>
                    <a:pt x="387703" y="149664"/>
                  </a:lnTo>
                  <a:lnTo>
                    <a:pt x="391499" y="186149"/>
                  </a:lnTo>
                  <a:lnTo>
                    <a:pt x="386330" y="228832"/>
                  </a:lnTo>
                  <a:lnTo>
                    <a:pt x="371603" y="268014"/>
                  </a:lnTo>
                  <a:lnTo>
                    <a:pt x="348495" y="302577"/>
                  </a:lnTo>
                  <a:lnTo>
                    <a:pt x="318181" y="331404"/>
                  </a:lnTo>
                  <a:lnTo>
                    <a:pt x="281835" y="353379"/>
                  </a:lnTo>
                  <a:lnTo>
                    <a:pt x="240633" y="367383"/>
                  </a:lnTo>
                  <a:lnTo>
                    <a:pt x="195749" y="372299"/>
                  </a:lnTo>
                  <a:lnTo>
                    <a:pt x="150866" y="367383"/>
                  </a:lnTo>
                  <a:lnTo>
                    <a:pt x="109664" y="353379"/>
                  </a:lnTo>
                  <a:lnTo>
                    <a:pt x="73318" y="331404"/>
                  </a:lnTo>
                  <a:lnTo>
                    <a:pt x="43004" y="302577"/>
                  </a:lnTo>
                  <a:lnTo>
                    <a:pt x="19896" y="268014"/>
                  </a:lnTo>
                  <a:lnTo>
                    <a:pt x="5169" y="228832"/>
                  </a:lnTo>
                  <a:lnTo>
                    <a:pt x="0" y="1861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38430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/>
              <a:t>Applying</a:t>
            </a:r>
            <a:endParaRPr sz="2800"/>
          </a:p>
        </p:txBody>
      </p:sp>
      <p:pic>
        <p:nvPicPr>
          <p:cNvPr id="55" name="object 5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04850" y="953525"/>
            <a:ext cx="2650172" cy="659000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5076308" y="3822163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?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34307" y="936206"/>
            <a:ext cx="4351655" cy="3444240"/>
            <a:chOff x="1834307" y="936206"/>
            <a:chExt cx="4351655" cy="3444240"/>
          </a:xfrm>
        </p:grpSpPr>
        <p:sp>
          <p:nvSpPr>
            <p:cNvPr id="3" name="object 3"/>
            <p:cNvSpPr/>
            <p:nvPr/>
          </p:nvSpPr>
          <p:spPr>
            <a:xfrm>
              <a:off x="1897074" y="958337"/>
              <a:ext cx="4284345" cy="3385820"/>
            </a:xfrm>
            <a:custGeom>
              <a:avLst/>
              <a:gdLst/>
              <a:ahLst/>
              <a:cxnLst/>
              <a:rect l="l" t="t" r="r" b="b"/>
              <a:pathLst>
                <a:path w="4284345" h="3385820">
                  <a:moveTo>
                    <a:pt x="667799" y="3385200"/>
                  </a:moveTo>
                  <a:lnTo>
                    <a:pt x="0" y="2363100"/>
                  </a:lnTo>
                  <a:lnTo>
                    <a:pt x="3616199" y="0"/>
                  </a:lnTo>
                  <a:lnTo>
                    <a:pt x="4283999" y="1022100"/>
                  </a:lnTo>
                  <a:lnTo>
                    <a:pt x="667799" y="338520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48924" y="958337"/>
              <a:ext cx="4332605" cy="3395345"/>
            </a:xfrm>
            <a:custGeom>
              <a:avLst/>
              <a:gdLst/>
              <a:ahLst/>
              <a:cxnLst/>
              <a:rect l="l" t="t" r="r" b="b"/>
              <a:pathLst>
                <a:path w="4332605" h="3395345">
                  <a:moveTo>
                    <a:pt x="48149" y="2363100"/>
                  </a:moveTo>
                  <a:lnTo>
                    <a:pt x="3664349" y="0"/>
                  </a:lnTo>
                  <a:lnTo>
                    <a:pt x="4332149" y="1022100"/>
                  </a:lnTo>
                  <a:lnTo>
                    <a:pt x="715949" y="3385200"/>
                  </a:lnTo>
                  <a:lnTo>
                    <a:pt x="48149" y="2363100"/>
                  </a:lnTo>
                  <a:close/>
                </a:path>
                <a:path w="4332605" h="3395345">
                  <a:moveTo>
                    <a:pt x="5877" y="649462"/>
                  </a:moveTo>
                  <a:lnTo>
                    <a:pt x="0" y="3395212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39069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0" y="43191"/>
                  </a:lnTo>
                  <a:lnTo>
                    <a:pt x="15825" y="0"/>
                  </a:lnTo>
                  <a:lnTo>
                    <a:pt x="31465" y="4325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39069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15825" y="0"/>
                  </a:lnTo>
                  <a:lnTo>
                    <a:pt x="0" y="43191"/>
                  </a:lnTo>
                  <a:lnTo>
                    <a:pt x="31465" y="4325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54924" y="4354600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3840149" y="472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38" y="0"/>
                  </a:lnTo>
                  <a:lnTo>
                    <a:pt x="43244" y="15785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44" y="15785"/>
                  </a:lnTo>
                  <a:lnTo>
                    <a:pt x="38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70504" y="234189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70506" y="234138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737229" y="17983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37231" y="1797745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548018" y="29665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230974" y="1469387"/>
              <a:ext cx="3616325" cy="2363470"/>
            </a:xfrm>
            <a:custGeom>
              <a:avLst/>
              <a:gdLst/>
              <a:ahLst/>
              <a:cxnLst/>
              <a:rect l="l" t="t" r="r" b="b"/>
              <a:pathLst>
                <a:path w="3616325" h="2363470">
                  <a:moveTo>
                    <a:pt x="2317043" y="1497181"/>
                  </a:moveTo>
                  <a:lnTo>
                    <a:pt x="2604756" y="1497181"/>
                  </a:lnTo>
                  <a:lnTo>
                    <a:pt x="2604756" y="1571692"/>
                  </a:lnTo>
                  <a:lnTo>
                    <a:pt x="2317043" y="1571692"/>
                  </a:lnTo>
                  <a:lnTo>
                    <a:pt x="2317043" y="1497181"/>
                  </a:lnTo>
                  <a:close/>
                </a:path>
                <a:path w="3616325" h="2363470">
                  <a:moveTo>
                    <a:pt x="0" y="2363100"/>
                  </a:moveTo>
                  <a:lnTo>
                    <a:pt x="36161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814078" y="160783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33" y="31623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814081" y="16076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155685" y="19380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74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45" y="31496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155693" y="193745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694341" y="127382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59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694343" y="12733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233242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233242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768768" y="38644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768768" y="38644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548005" y="9409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548005" y="9409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103177" y="284608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33" y="31623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103181" y="2845845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3450" y="1740775"/>
              <a:ext cx="171449" cy="13334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3099" y="2310375"/>
              <a:ext cx="171449" cy="13334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1375" y="2310375"/>
              <a:ext cx="171449" cy="13334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6150" y="2788875"/>
              <a:ext cx="171449" cy="13334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3975" y="3195962"/>
              <a:ext cx="171449" cy="13334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945949" y="3760599"/>
              <a:ext cx="391795" cy="372745"/>
            </a:xfrm>
            <a:custGeom>
              <a:avLst/>
              <a:gdLst/>
              <a:ahLst/>
              <a:cxnLst/>
              <a:rect l="l" t="t" r="r" b="b"/>
              <a:pathLst>
                <a:path w="391795" h="372745">
                  <a:moveTo>
                    <a:pt x="195749" y="372299"/>
                  </a:moveTo>
                  <a:lnTo>
                    <a:pt x="150866" y="367383"/>
                  </a:lnTo>
                  <a:lnTo>
                    <a:pt x="109664" y="353379"/>
                  </a:lnTo>
                  <a:lnTo>
                    <a:pt x="73318" y="331404"/>
                  </a:lnTo>
                  <a:lnTo>
                    <a:pt x="43004" y="302577"/>
                  </a:lnTo>
                  <a:lnTo>
                    <a:pt x="19896" y="268014"/>
                  </a:lnTo>
                  <a:lnTo>
                    <a:pt x="5169" y="228832"/>
                  </a:lnTo>
                  <a:lnTo>
                    <a:pt x="0" y="186149"/>
                  </a:lnTo>
                  <a:lnTo>
                    <a:pt x="5169" y="143467"/>
                  </a:lnTo>
                  <a:lnTo>
                    <a:pt x="19896" y="104285"/>
                  </a:lnTo>
                  <a:lnTo>
                    <a:pt x="43004" y="69722"/>
                  </a:lnTo>
                  <a:lnTo>
                    <a:pt x="73318" y="40895"/>
                  </a:lnTo>
                  <a:lnTo>
                    <a:pt x="109664" y="18920"/>
                  </a:lnTo>
                  <a:lnTo>
                    <a:pt x="150866" y="4916"/>
                  </a:lnTo>
                  <a:lnTo>
                    <a:pt x="195749" y="0"/>
                  </a:lnTo>
                  <a:lnTo>
                    <a:pt x="234117" y="3609"/>
                  </a:lnTo>
                  <a:lnTo>
                    <a:pt x="304352" y="31275"/>
                  </a:lnTo>
                  <a:lnTo>
                    <a:pt x="358611" y="82873"/>
                  </a:lnTo>
                  <a:lnTo>
                    <a:pt x="387703" y="149664"/>
                  </a:lnTo>
                  <a:lnTo>
                    <a:pt x="391499" y="186149"/>
                  </a:lnTo>
                  <a:lnTo>
                    <a:pt x="386330" y="228832"/>
                  </a:lnTo>
                  <a:lnTo>
                    <a:pt x="371603" y="268014"/>
                  </a:lnTo>
                  <a:lnTo>
                    <a:pt x="348495" y="302577"/>
                  </a:lnTo>
                  <a:lnTo>
                    <a:pt x="318181" y="331404"/>
                  </a:lnTo>
                  <a:lnTo>
                    <a:pt x="281835" y="353379"/>
                  </a:lnTo>
                  <a:lnTo>
                    <a:pt x="240633" y="367383"/>
                  </a:lnTo>
                  <a:lnTo>
                    <a:pt x="195749" y="372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945949" y="3760599"/>
              <a:ext cx="391795" cy="372745"/>
            </a:xfrm>
            <a:custGeom>
              <a:avLst/>
              <a:gdLst/>
              <a:ahLst/>
              <a:cxnLst/>
              <a:rect l="l" t="t" r="r" b="b"/>
              <a:pathLst>
                <a:path w="391795" h="372745">
                  <a:moveTo>
                    <a:pt x="0" y="186149"/>
                  </a:moveTo>
                  <a:lnTo>
                    <a:pt x="5169" y="143467"/>
                  </a:lnTo>
                  <a:lnTo>
                    <a:pt x="19896" y="104285"/>
                  </a:lnTo>
                  <a:lnTo>
                    <a:pt x="43004" y="69722"/>
                  </a:lnTo>
                  <a:lnTo>
                    <a:pt x="73318" y="40895"/>
                  </a:lnTo>
                  <a:lnTo>
                    <a:pt x="109664" y="18920"/>
                  </a:lnTo>
                  <a:lnTo>
                    <a:pt x="150866" y="4916"/>
                  </a:lnTo>
                  <a:lnTo>
                    <a:pt x="195749" y="0"/>
                  </a:lnTo>
                  <a:lnTo>
                    <a:pt x="234117" y="3609"/>
                  </a:lnTo>
                  <a:lnTo>
                    <a:pt x="304352" y="31275"/>
                  </a:lnTo>
                  <a:lnTo>
                    <a:pt x="358611" y="82873"/>
                  </a:lnTo>
                  <a:lnTo>
                    <a:pt x="387703" y="149664"/>
                  </a:lnTo>
                  <a:lnTo>
                    <a:pt x="391499" y="186149"/>
                  </a:lnTo>
                  <a:lnTo>
                    <a:pt x="386330" y="228832"/>
                  </a:lnTo>
                  <a:lnTo>
                    <a:pt x="371603" y="268014"/>
                  </a:lnTo>
                  <a:lnTo>
                    <a:pt x="348495" y="302577"/>
                  </a:lnTo>
                  <a:lnTo>
                    <a:pt x="318181" y="331404"/>
                  </a:lnTo>
                  <a:lnTo>
                    <a:pt x="281835" y="353379"/>
                  </a:lnTo>
                  <a:lnTo>
                    <a:pt x="240633" y="367383"/>
                  </a:lnTo>
                  <a:lnTo>
                    <a:pt x="195749" y="372299"/>
                  </a:lnTo>
                  <a:lnTo>
                    <a:pt x="150866" y="367383"/>
                  </a:lnTo>
                  <a:lnTo>
                    <a:pt x="109664" y="353379"/>
                  </a:lnTo>
                  <a:lnTo>
                    <a:pt x="73318" y="331404"/>
                  </a:lnTo>
                  <a:lnTo>
                    <a:pt x="43004" y="302577"/>
                  </a:lnTo>
                  <a:lnTo>
                    <a:pt x="19896" y="268014"/>
                  </a:lnTo>
                  <a:lnTo>
                    <a:pt x="5169" y="228832"/>
                  </a:lnTo>
                  <a:lnTo>
                    <a:pt x="0" y="1861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38430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/>
              <a:t>Applying</a:t>
            </a:r>
            <a:endParaRPr sz="2800"/>
          </a:p>
        </p:txBody>
      </p:sp>
      <p:pic>
        <p:nvPicPr>
          <p:cNvPr id="46" name="object 4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04850" y="953525"/>
            <a:ext cx="2650172" cy="659000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5076308" y="3822163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?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216511" y="2108916"/>
            <a:ext cx="2165350" cy="1651635"/>
            <a:chOff x="3216511" y="2108916"/>
            <a:chExt cx="2165350" cy="1651635"/>
          </a:xfrm>
        </p:grpSpPr>
        <p:sp>
          <p:nvSpPr>
            <p:cNvPr id="49" name="object 49"/>
            <p:cNvSpPr/>
            <p:nvPr/>
          </p:nvSpPr>
          <p:spPr>
            <a:xfrm>
              <a:off x="5152397" y="2536605"/>
              <a:ext cx="224790" cy="1168400"/>
            </a:xfrm>
            <a:custGeom>
              <a:avLst/>
              <a:gdLst/>
              <a:ahLst/>
              <a:cxnLst/>
              <a:rect l="l" t="t" r="r" b="b"/>
              <a:pathLst>
                <a:path w="224789" h="1168400">
                  <a:moveTo>
                    <a:pt x="224702" y="0"/>
                  </a:moveTo>
                  <a:lnTo>
                    <a:pt x="0" y="116787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136948" y="3701512"/>
              <a:ext cx="31115" cy="45720"/>
            </a:xfrm>
            <a:custGeom>
              <a:avLst/>
              <a:gdLst/>
              <a:ahLst/>
              <a:cxnLst/>
              <a:rect l="l" t="t" r="r" b="b"/>
              <a:pathLst>
                <a:path w="31114" h="45720">
                  <a:moveTo>
                    <a:pt x="7282" y="45419"/>
                  </a:moveTo>
                  <a:lnTo>
                    <a:pt x="0" y="0"/>
                  </a:lnTo>
                  <a:lnTo>
                    <a:pt x="30898" y="5945"/>
                  </a:lnTo>
                  <a:lnTo>
                    <a:pt x="7282" y="4541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136948" y="3701512"/>
              <a:ext cx="31115" cy="45720"/>
            </a:xfrm>
            <a:custGeom>
              <a:avLst/>
              <a:gdLst/>
              <a:ahLst/>
              <a:cxnLst/>
              <a:rect l="l" t="t" r="r" b="b"/>
              <a:pathLst>
                <a:path w="31114" h="45720">
                  <a:moveTo>
                    <a:pt x="0" y="0"/>
                  </a:moveTo>
                  <a:lnTo>
                    <a:pt x="7282" y="45419"/>
                  </a:lnTo>
                  <a:lnTo>
                    <a:pt x="30898" y="594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691874" y="3041080"/>
              <a:ext cx="419734" cy="671195"/>
            </a:xfrm>
            <a:custGeom>
              <a:avLst/>
              <a:gdLst/>
              <a:ahLst/>
              <a:cxnLst/>
              <a:rect l="l" t="t" r="r" b="b"/>
              <a:pathLst>
                <a:path w="419735" h="671195">
                  <a:moveTo>
                    <a:pt x="0" y="0"/>
                  </a:moveTo>
                  <a:lnTo>
                    <a:pt x="419406" y="67093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097941" y="3703680"/>
              <a:ext cx="36830" cy="45085"/>
            </a:xfrm>
            <a:custGeom>
              <a:avLst/>
              <a:gdLst/>
              <a:ahLst/>
              <a:cxnLst/>
              <a:rect l="l" t="t" r="r" b="b"/>
              <a:pathLst>
                <a:path w="36829" h="45085">
                  <a:moveTo>
                    <a:pt x="36252" y="44992"/>
                  </a:moveTo>
                  <a:lnTo>
                    <a:pt x="0" y="16678"/>
                  </a:lnTo>
                  <a:lnTo>
                    <a:pt x="26680" y="0"/>
                  </a:lnTo>
                  <a:lnTo>
                    <a:pt x="36252" y="4499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097941" y="3703680"/>
              <a:ext cx="36830" cy="45085"/>
            </a:xfrm>
            <a:custGeom>
              <a:avLst/>
              <a:gdLst/>
              <a:ahLst/>
              <a:cxnLst/>
              <a:rect l="l" t="t" r="r" b="b"/>
              <a:pathLst>
                <a:path w="36829" h="45085">
                  <a:moveTo>
                    <a:pt x="0" y="16678"/>
                  </a:moveTo>
                  <a:lnTo>
                    <a:pt x="36252" y="44992"/>
                  </a:lnTo>
                  <a:lnTo>
                    <a:pt x="26680" y="0"/>
                  </a:lnTo>
                  <a:lnTo>
                    <a:pt x="0" y="1667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153556" y="3369525"/>
              <a:ext cx="935355" cy="370205"/>
            </a:xfrm>
            <a:custGeom>
              <a:avLst/>
              <a:gdLst/>
              <a:ahLst/>
              <a:cxnLst/>
              <a:rect l="l" t="t" r="r" b="b"/>
              <a:pathLst>
                <a:path w="935354" h="370204">
                  <a:moveTo>
                    <a:pt x="0" y="0"/>
                  </a:moveTo>
                  <a:lnTo>
                    <a:pt x="935061" y="37016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082827" y="3725061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45981" y="30538"/>
                  </a:moveTo>
                  <a:lnTo>
                    <a:pt x="0" y="29256"/>
                  </a:lnTo>
                  <a:lnTo>
                    <a:pt x="11581" y="0"/>
                  </a:lnTo>
                  <a:lnTo>
                    <a:pt x="45981" y="3053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082827" y="3725061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0" y="29256"/>
                  </a:moveTo>
                  <a:lnTo>
                    <a:pt x="45981" y="30538"/>
                  </a:lnTo>
                  <a:lnTo>
                    <a:pt x="11581" y="0"/>
                  </a:lnTo>
                  <a:lnTo>
                    <a:pt x="0" y="2925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912615" y="2113679"/>
              <a:ext cx="1195070" cy="1601470"/>
            </a:xfrm>
            <a:custGeom>
              <a:avLst/>
              <a:gdLst/>
              <a:ahLst/>
              <a:cxnLst/>
              <a:rect l="l" t="t" r="r" b="b"/>
              <a:pathLst>
                <a:path w="1195070" h="1601470">
                  <a:moveTo>
                    <a:pt x="0" y="0"/>
                  </a:moveTo>
                  <a:lnTo>
                    <a:pt x="1194919" y="16011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094926" y="3705468"/>
              <a:ext cx="38735" cy="44450"/>
            </a:xfrm>
            <a:custGeom>
              <a:avLst/>
              <a:gdLst/>
              <a:ahLst/>
              <a:cxnLst/>
              <a:rect l="l" t="t" r="r" b="b"/>
              <a:pathLst>
                <a:path w="38735" h="44450">
                  <a:moveTo>
                    <a:pt x="38460" y="44051"/>
                  </a:moveTo>
                  <a:lnTo>
                    <a:pt x="0" y="18818"/>
                  </a:lnTo>
                  <a:lnTo>
                    <a:pt x="25217" y="0"/>
                  </a:lnTo>
                  <a:lnTo>
                    <a:pt x="38460" y="44051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094926" y="3705468"/>
              <a:ext cx="38735" cy="44450"/>
            </a:xfrm>
            <a:custGeom>
              <a:avLst/>
              <a:gdLst/>
              <a:ahLst/>
              <a:cxnLst/>
              <a:rect l="l" t="t" r="r" b="b"/>
              <a:pathLst>
                <a:path w="38735" h="44450">
                  <a:moveTo>
                    <a:pt x="0" y="18818"/>
                  </a:moveTo>
                  <a:lnTo>
                    <a:pt x="38460" y="44051"/>
                  </a:lnTo>
                  <a:lnTo>
                    <a:pt x="25217" y="0"/>
                  </a:lnTo>
                  <a:lnTo>
                    <a:pt x="0" y="1881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3221273" y="2499350"/>
              <a:ext cx="1872614" cy="1229995"/>
            </a:xfrm>
            <a:custGeom>
              <a:avLst/>
              <a:gdLst/>
              <a:ahLst/>
              <a:cxnLst/>
              <a:rect l="l" t="t" r="r" b="b"/>
              <a:pathLst>
                <a:path w="1872614" h="1229995">
                  <a:moveTo>
                    <a:pt x="0" y="0"/>
                  </a:moveTo>
                  <a:lnTo>
                    <a:pt x="1872530" y="1229826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085168" y="3716026"/>
              <a:ext cx="45085" cy="37465"/>
            </a:xfrm>
            <a:custGeom>
              <a:avLst/>
              <a:gdLst/>
              <a:ahLst/>
              <a:cxnLst/>
              <a:rect l="l" t="t" r="r" b="b"/>
              <a:pathLst>
                <a:path w="45085" h="37464">
                  <a:moveTo>
                    <a:pt x="44766" y="36879"/>
                  </a:moveTo>
                  <a:lnTo>
                    <a:pt x="0" y="26300"/>
                  </a:lnTo>
                  <a:lnTo>
                    <a:pt x="17273" y="0"/>
                  </a:lnTo>
                  <a:lnTo>
                    <a:pt x="44766" y="3687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085168" y="3716026"/>
              <a:ext cx="45085" cy="37465"/>
            </a:xfrm>
            <a:custGeom>
              <a:avLst/>
              <a:gdLst/>
              <a:ahLst/>
              <a:cxnLst/>
              <a:rect l="l" t="t" r="r" b="b"/>
              <a:pathLst>
                <a:path w="45085" h="37464">
                  <a:moveTo>
                    <a:pt x="0" y="26300"/>
                  </a:moveTo>
                  <a:lnTo>
                    <a:pt x="44766" y="36879"/>
                  </a:lnTo>
                  <a:lnTo>
                    <a:pt x="17273" y="0"/>
                  </a:lnTo>
                  <a:lnTo>
                    <a:pt x="0" y="263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6088950" y="2564247"/>
            <a:ext cx="23177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 MT"/>
                <a:cs typeface="Arial MT"/>
              </a:rPr>
              <a:t>Reminds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something?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996054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Dealing</a:t>
            </a:r>
            <a:r>
              <a:rPr dirty="0" sz="2800" spc="-45"/>
              <a:t> </a:t>
            </a:r>
            <a:r>
              <a:rPr dirty="0" sz="2800" spc="-5"/>
              <a:t>with</a:t>
            </a:r>
            <a:r>
              <a:rPr dirty="0" sz="2800" spc="-45"/>
              <a:t> </a:t>
            </a:r>
            <a:r>
              <a:rPr dirty="0" sz="2800" spc="-5"/>
              <a:t>non-linearity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850362" y="3060720"/>
            <a:ext cx="5090795" cy="335280"/>
            <a:chOff x="1850362" y="3060720"/>
            <a:chExt cx="5090795" cy="335280"/>
          </a:xfrm>
        </p:grpSpPr>
        <p:sp>
          <p:nvSpPr>
            <p:cNvPr id="4" name="object 4"/>
            <p:cNvSpPr/>
            <p:nvPr/>
          </p:nvSpPr>
          <p:spPr>
            <a:xfrm>
              <a:off x="1850362" y="3227256"/>
              <a:ext cx="1136015" cy="0"/>
            </a:xfrm>
            <a:custGeom>
              <a:avLst/>
              <a:gdLst/>
              <a:ahLst/>
              <a:cxnLst/>
              <a:rect l="l" t="t" r="r" b="b"/>
              <a:pathLst>
                <a:path w="1136014" h="0">
                  <a:moveTo>
                    <a:pt x="0" y="0"/>
                  </a:moveTo>
                  <a:lnTo>
                    <a:pt x="225231" y="0"/>
                  </a:lnTo>
                </a:path>
                <a:path w="1136014" h="0">
                  <a:moveTo>
                    <a:pt x="575998" y="0"/>
                  </a:moveTo>
                  <a:lnTo>
                    <a:pt x="702518" y="0"/>
                  </a:lnTo>
                </a:path>
                <a:path w="1136014" h="0">
                  <a:moveTo>
                    <a:pt x="1053286" y="0"/>
                  </a:moveTo>
                  <a:lnTo>
                    <a:pt x="1135743" y="0"/>
                  </a:lnTo>
                </a:path>
              </a:pathLst>
            </a:custGeom>
            <a:ln w="1516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52877" y="306579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29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33" y="31623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52881" y="306548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29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36873" y="3227256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 h="0">
                  <a:moveTo>
                    <a:pt x="0" y="0"/>
                  </a:moveTo>
                  <a:lnTo>
                    <a:pt x="243444" y="0"/>
                  </a:lnTo>
                </a:path>
              </a:pathLst>
            </a:custGeom>
            <a:ln w="1516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986100" y="306579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29">
                  <a:moveTo>
                    <a:pt x="350761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986106" y="306548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29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75586" y="306579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29">
                  <a:moveTo>
                    <a:pt x="350774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075593" y="306548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29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68031" y="3227256"/>
              <a:ext cx="544195" cy="0"/>
            </a:xfrm>
            <a:custGeom>
              <a:avLst/>
              <a:gdLst/>
              <a:ahLst/>
              <a:cxnLst/>
              <a:rect l="l" t="t" r="r" b="b"/>
              <a:pathLst>
                <a:path w="544195" h="0">
                  <a:moveTo>
                    <a:pt x="0" y="0"/>
                  </a:moveTo>
                  <a:lnTo>
                    <a:pt x="103786" y="0"/>
                  </a:lnTo>
                </a:path>
                <a:path w="544195" h="0">
                  <a:moveTo>
                    <a:pt x="391499" y="0"/>
                  </a:moveTo>
                  <a:lnTo>
                    <a:pt x="543861" y="0"/>
                  </a:lnTo>
                </a:path>
              </a:pathLst>
            </a:custGeom>
            <a:ln w="1516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971818" y="31954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971818" y="31954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80318" y="31954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80318" y="31954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699606" y="3227256"/>
              <a:ext cx="280670" cy="0"/>
            </a:xfrm>
            <a:custGeom>
              <a:avLst/>
              <a:gdLst/>
              <a:ahLst/>
              <a:cxnLst/>
              <a:rect l="l" t="t" r="r" b="b"/>
              <a:pathLst>
                <a:path w="280670" h="0">
                  <a:moveTo>
                    <a:pt x="0" y="0"/>
                  </a:moveTo>
                  <a:lnTo>
                    <a:pt x="280061" y="0"/>
                  </a:lnTo>
                </a:path>
              </a:pathLst>
            </a:custGeom>
            <a:ln w="1516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411893" y="31954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411893" y="31954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330436" y="3227256"/>
              <a:ext cx="560070" cy="0"/>
            </a:xfrm>
            <a:custGeom>
              <a:avLst/>
              <a:gdLst/>
              <a:ahLst/>
              <a:cxnLst/>
              <a:rect l="l" t="t" r="r" b="b"/>
              <a:pathLst>
                <a:path w="560070" h="0">
                  <a:moveTo>
                    <a:pt x="0" y="0"/>
                  </a:moveTo>
                  <a:lnTo>
                    <a:pt x="126519" y="0"/>
                  </a:lnTo>
                </a:path>
                <a:path w="560070" h="0">
                  <a:moveTo>
                    <a:pt x="477287" y="0"/>
                  </a:moveTo>
                  <a:lnTo>
                    <a:pt x="559744" y="0"/>
                  </a:lnTo>
                </a:path>
              </a:pathLst>
            </a:custGeom>
            <a:ln w="1516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456948" y="307468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29">
                  <a:moveTo>
                    <a:pt x="350774" y="107950"/>
                  </a:moveTo>
                  <a:lnTo>
                    <a:pt x="225945" y="10795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456956" y="30747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29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240948" y="3227256"/>
              <a:ext cx="656590" cy="0"/>
            </a:xfrm>
            <a:custGeom>
              <a:avLst/>
              <a:gdLst/>
              <a:ahLst/>
              <a:cxnLst/>
              <a:rect l="l" t="t" r="r" b="b"/>
              <a:pathLst>
                <a:path w="656590" h="0">
                  <a:moveTo>
                    <a:pt x="0" y="0"/>
                  </a:moveTo>
                  <a:lnTo>
                    <a:pt x="656388" y="0"/>
                  </a:lnTo>
                </a:path>
              </a:pathLst>
            </a:custGeom>
            <a:ln w="1516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892557" y="320870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35" y="31465"/>
                  </a:moveTo>
                  <a:lnTo>
                    <a:pt x="0" y="0"/>
                  </a:lnTo>
                  <a:lnTo>
                    <a:pt x="43242" y="15684"/>
                  </a:lnTo>
                  <a:lnTo>
                    <a:pt x="35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892557" y="320870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35" y="31465"/>
                  </a:moveTo>
                  <a:lnTo>
                    <a:pt x="43242" y="15684"/>
                  </a:lnTo>
                  <a:lnTo>
                    <a:pt x="0" y="0"/>
                  </a:lnTo>
                  <a:lnTo>
                    <a:pt x="35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890171" y="307468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29">
                  <a:moveTo>
                    <a:pt x="350774" y="107950"/>
                  </a:moveTo>
                  <a:lnTo>
                    <a:pt x="225945" y="10795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890181" y="30747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29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979657" y="307468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29">
                  <a:moveTo>
                    <a:pt x="350774" y="107950"/>
                  </a:moveTo>
                  <a:lnTo>
                    <a:pt x="225945" y="10795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979668" y="30747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29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2612975" y="1200846"/>
            <a:ext cx="343407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 MT"/>
                <a:cs typeface="Arial MT"/>
              </a:rPr>
              <a:t>How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separate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with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linear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classifier?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94899" y="3325588"/>
            <a:ext cx="2133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x1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996054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Dealing</a:t>
            </a:r>
            <a:r>
              <a:rPr dirty="0" sz="2800" spc="-45"/>
              <a:t> </a:t>
            </a:r>
            <a:r>
              <a:rPr dirty="0" sz="2800" spc="-5"/>
              <a:t>with</a:t>
            </a:r>
            <a:r>
              <a:rPr dirty="0" sz="2800" spc="-45"/>
              <a:t> </a:t>
            </a:r>
            <a:r>
              <a:rPr dirty="0" sz="2800" spc="-5"/>
              <a:t>non-linearity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850362" y="2189562"/>
            <a:ext cx="5090795" cy="1677035"/>
            <a:chOff x="1850362" y="2189562"/>
            <a:chExt cx="5090795" cy="1677035"/>
          </a:xfrm>
        </p:grpSpPr>
        <p:sp>
          <p:nvSpPr>
            <p:cNvPr id="4" name="object 4"/>
            <p:cNvSpPr/>
            <p:nvPr/>
          </p:nvSpPr>
          <p:spPr>
            <a:xfrm>
              <a:off x="1850362" y="3227256"/>
              <a:ext cx="1136015" cy="0"/>
            </a:xfrm>
            <a:custGeom>
              <a:avLst/>
              <a:gdLst/>
              <a:ahLst/>
              <a:cxnLst/>
              <a:rect l="l" t="t" r="r" b="b"/>
              <a:pathLst>
                <a:path w="1136014" h="0">
                  <a:moveTo>
                    <a:pt x="0" y="0"/>
                  </a:moveTo>
                  <a:lnTo>
                    <a:pt x="225231" y="0"/>
                  </a:lnTo>
                </a:path>
                <a:path w="1136014" h="0">
                  <a:moveTo>
                    <a:pt x="575998" y="0"/>
                  </a:moveTo>
                  <a:lnTo>
                    <a:pt x="702518" y="0"/>
                  </a:lnTo>
                </a:path>
                <a:path w="1136014" h="0">
                  <a:moveTo>
                    <a:pt x="1053286" y="0"/>
                  </a:moveTo>
                  <a:lnTo>
                    <a:pt x="1135743" y="0"/>
                  </a:lnTo>
                </a:path>
              </a:pathLst>
            </a:custGeom>
            <a:ln w="1516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52877" y="306579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29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33" y="31623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52881" y="306548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29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36873" y="3227256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 h="0">
                  <a:moveTo>
                    <a:pt x="0" y="0"/>
                  </a:moveTo>
                  <a:lnTo>
                    <a:pt x="243444" y="0"/>
                  </a:lnTo>
                </a:path>
              </a:pathLst>
            </a:custGeom>
            <a:ln w="1516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986100" y="306579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29">
                  <a:moveTo>
                    <a:pt x="350761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986106" y="306548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29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75586" y="306579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29">
                  <a:moveTo>
                    <a:pt x="350774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075593" y="306548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29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68031" y="3227256"/>
              <a:ext cx="544195" cy="0"/>
            </a:xfrm>
            <a:custGeom>
              <a:avLst/>
              <a:gdLst/>
              <a:ahLst/>
              <a:cxnLst/>
              <a:rect l="l" t="t" r="r" b="b"/>
              <a:pathLst>
                <a:path w="544195" h="0">
                  <a:moveTo>
                    <a:pt x="0" y="0"/>
                  </a:moveTo>
                  <a:lnTo>
                    <a:pt x="103786" y="0"/>
                  </a:lnTo>
                </a:path>
                <a:path w="544195" h="0">
                  <a:moveTo>
                    <a:pt x="391499" y="0"/>
                  </a:moveTo>
                  <a:lnTo>
                    <a:pt x="543861" y="0"/>
                  </a:lnTo>
                </a:path>
              </a:pathLst>
            </a:custGeom>
            <a:ln w="1516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971818" y="31954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971818" y="31954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80318" y="31954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80318" y="31954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699606" y="3227256"/>
              <a:ext cx="280670" cy="0"/>
            </a:xfrm>
            <a:custGeom>
              <a:avLst/>
              <a:gdLst/>
              <a:ahLst/>
              <a:cxnLst/>
              <a:rect l="l" t="t" r="r" b="b"/>
              <a:pathLst>
                <a:path w="280670" h="0">
                  <a:moveTo>
                    <a:pt x="0" y="0"/>
                  </a:moveTo>
                  <a:lnTo>
                    <a:pt x="280061" y="0"/>
                  </a:lnTo>
                </a:path>
              </a:pathLst>
            </a:custGeom>
            <a:ln w="1516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411893" y="31954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411893" y="31954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330436" y="3227256"/>
              <a:ext cx="560070" cy="0"/>
            </a:xfrm>
            <a:custGeom>
              <a:avLst/>
              <a:gdLst/>
              <a:ahLst/>
              <a:cxnLst/>
              <a:rect l="l" t="t" r="r" b="b"/>
              <a:pathLst>
                <a:path w="560070" h="0">
                  <a:moveTo>
                    <a:pt x="0" y="0"/>
                  </a:moveTo>
                  <a:lnTo>
                    <a:pt x="126519" y="0"/>
                  </a:lnTo>
                </a:path>
                <a:path w="560070" h="0">
                  <a:moveTo>
                    <a:pt x="477287" y="0"/>
                  </a:moveTo>
                  <a:lnTo>
                    <a:pt x="559744" y="0"/>
                  </a:lnTo>
                </a:path>
              </a:pathLst>
            </a:custGeom>
            <a:ln w="1516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456948" y="307468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29">
                  <a:moveTo>
                    <a:pt x="350774" y="107950"/>
                  </a:moveTo>
                  <a:lnTo>
                    <a:pt x="225945" y="10795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456956" y="30747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29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240948" y="3227256"/>
              <a:ext cx="656590" cy="0"/>
            </a:xfrm>
            <a:custGeom>
              <a:avLst/>
              <a:gdLst/>
              <a:ahLst/>
              <a:cxnLst/>
              <a:rect l="l" t="t" r="r" b="b"/>
              <a:pathLst>
                <a:path w="656590" h="0">
                  <a:moveTo>
                    <a:pt x="0" y="0"/>
                  </a:moveTo>
                  <a:lnTo>
                    <a:pt x="656388" y="0"/>
                  </a:lnTo>
                </a:path>
              </a:pathLst>
            </a:custGeom>
            <a:ln w="1516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892557" y="320870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35" y="31465"/>
                  </a:moveTo>
                  <a:lnTo>
                    <a:pt x="0" y="0"/>
                  </a:lnTo>
                  <a:lnTo>
                    <a:pt x="43242" y="15684"/>
                  </a:lnTo>
                  <a:lnTo>
                    <a:pt x="35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892557" y="320870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35" y="31465"/>
                  </a:moveTo>
                  <a:lnTo>
                    <a:pt x="43242" y="15684"/>
                  </a:lnTo>
                  <a:lnTo>
                    <a:pt x="0" y="0"/>
                  </a:lnTo>
                  <a:lnTo>
                    <a:pt x="35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890171" y="307468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29">
                  <a:moveTo>
                    <a:pt x="350774" y="107950"/>
                  </a:moveTo>
                  <a:lnTo>
                    <a:pt x="225945" y="10795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890181" y="30747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29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979657" y="307468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29">
                  <a:moveTo>
                    <a:pt x="350774" y="107950"/>
                  </a:moveTo>
                  <a:lnTo>
                    <a:pt x="225945" y="10795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979668" y="30747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29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528424" y="2194324"/>
              <a:ext cx="1308735" cy="1667510"/>
            </a:xfrm>
            <a:custGeom>
              <a:avLst/>
              <a:gdLst/>
              <a:ahLst/>
              <a:cxnLst/>
              <a:rect l="l" t="t" r="r" b="b"/>
              <a:pathLst>
                <a:path w="1308735" h="1667510">
                  <a:moveTo>
                    <a:pt x="0" y="0"/>
                  </a:moveTo>
                  <a:lnTo>
                    <a:pt x="5699" y="1667399"/>
                  </a:lnTo>
                </a:path>
                <a:path w="1308735" h="1667510">
                  <a:moveTo>
                    <a:pt x="608687" y="0"/>
                  </a:moveTo>
                  <a:lnTo>
                    <a:pt x="614387" y="1667399"/>
                  </a:lnTo>
                </a:path>
                <a:path w="1308735" h="1667510">
                  <a:moveTo>
                    <a:pt x="1302674" y="0"/>
                  </a:moveTo>
                  <a:lnTo>
                    <a:pt x="1308374" y="16673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2612975" y="1200846"/>
            <a:ext cx="343407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 MT"/>
                <a:cs typeface="Arial MT"/>
              </a:rPr>
              <a:t>How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separate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with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linear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classifier?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94899" y="3325588"/>
            <a:ext cx="2133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x1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996054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Dealing</a:t>
            </a:r>
            <a:r>
              <a:rPr dirty="0" sz="2800" spc="-45"/>
              <a:t> </a:t>
            </a:r>
            <a:r>
              <a:rPr dirty="0" sz="2800" spc="-5"/>
              <a:t>with</a:t>
            </a:r>
            <a:r>
              <a:rPr dirty="0" sz="2800" spc="-45"/>
              <a:t> </a:t>
            </a:r>
            <a:r>
              <a:rPr dirty="0" sz="2800" spc="-5"/>
              <a:t>non-linearity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445399" y="1069945"/>
            <a:ext cx="6495415" cy="3126105"/>
            <a:chOff x="445399" y="1069945"/>
            <a:chExt cx="6495415" cy="3126105"/>
          </a:xfrm>
        </p:grpSpPr>
        <p:sp>
          <p:nvSpPr>
            <p:cNvPr id="4" name="object 4"/>
            <p:cNvSpPr/>
            <p:nvPr/>
          </p:nvSpPr>
          <p:spPr>
            <a:xfrm>
              <a:off x="1850362" y="3227256"/>
              <a:ext cx="1631314" cy="0"/>
            </a:xfrm>
            <a:custGeom>
              <a:avLst/>
              <a:gdLst/>
              <a:ahLst/>
              <a:cxnLst/>
              <a:rect l="l" t="t" r="r" b="b"/>
              <a:pathLst>
                <a:path w="1631314" h="0">
                  <a:moveTo>
                    <a:pt x="0" y="0"/>
                  </a:moveTo>
                  <a:lnTo>
                    <a:pt x="225231" y="0"/>
                  </a:lnTo>
                </a:path>
                <a:path w="1631314" h="0">
                  <a:moveTo>
                    <a:pt x="575998" y="0"/>
                  </a:moveTo>
                  <a:lnTo>
                    <a:pt x="865743" y="0"/>
                  </a:lnTo>
                </a:path>
                <a:path w="1631314" h="0">
                  <a:moveTo>
                    <a:pt x="1216511" y="0"/>
                  </a:moveTo>
                  <a:lnTo>
                    <a:pt x="1631096" y="0"/>
                  </a:lnTo>
                </a:path>
              </a:pathLst>
            </a:custGeom>
            <a:ln w="1516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716098" y="306579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29">
                  <a:moveTo>
                    <a:pt x="350774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16106" y="306548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29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81459" y="3002279"/>
              <a:ext cx="101600" cy="106680"/>
            </a:xfrm>
            <a:custGeom>
              <a:avLst/>
              <a:gdLst/>
              <a:ahLst/>
              <a:cxnLst/>
              <a:rect l="l" t="t" r="r" b="b"/>
              <a:pathLst>
                <a:path w="101600" h="106680">
                  <a:moveTo>
                    <a:pt x="0" y="0"/>
                  </a:moveTo>
                  <a:lnTo>
                    <a:pt x="101112" y="0"/>
                  </a:lnTo>
                  <a:lnTo>
                    <a:pt x="101112" y="106680"/>
                  </a:lnTo>
                  <a:lnTo>
                    <a:pt x="0" y="106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582571" y="3227256"/>
              <a:ext cx="3315335" cy="0"/>
            </a:xfrm>
            <a:custGeom>
              <a:avLst/>
              <a:gdLst/>
              <a:ahLst/>
              <a:cxnLst/>
              <a:rect l="l" t="t" r="r" b="b"/>
              <a:pathLst>
                <a:path w="3315334" h="0">
                  <a:moveTo>
                    <a:pt x="0" y="0"/>
                  </a:moveTo>
                  <a:lnTo>
                    <a:pt x="3314765" y="0"/>
                  </a:lnTo>
                </a:path>
              </a:pathLst>
            </a:custGeom>
            <a:ln w="1516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892557" y="320870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35" y="31465"/>
                  </a:moveTo>
                  <a:lnTo>
                    <a:pt x="0" y="0"/>
                  </a:lnTo>
                  <a:lnTo>
                    <a:pt x="43242" y="15684"/>
                  </a:lnTo>
                  <a:lnTo>
                    <a:pt x="35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92557" y="320870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35" y="31465"/>
                  </a:moveTo>
                  <a:lnTo>
                    <a:pt x="43242" y="15684"/>
                  </a:lnTo>
                  <a:lnTo>
                    <a:pt x="0" y="0"/>
                  </a:lnTo>
                  <a:lnTo>
                    <a:pt x="35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56622" y="3108972"/>
              <a:ext cx="351155" cy="209550"/>
            </a:xfrm>
            <a:custGeom>
              <a:avLst/>
              <a:gdLst/>
              <a:ahLst/>
              <a:cxnLst/>
              <a:rect l="l" t="t" r="r" b="b"/>
              <a:pathLst>
                <a:path w="351154" h="209550">
                  <a:moveTo>
                    <a:pt x="350774" y="0"/>
                  </a:moveTo>
                  <a:lnTo>
                    <a:pt x="0" y="0"/>
                  </a:lnTo>
                  <a:lnTo>
                    <a:pt x="0" y="101600"/>
                  </a:lnTo>
                  <a:lnTo>
                    <a:pt x="124828" y="101600"/>
                  </a:lnTo>
                  <a:lnTo>
                    <a:pt x="124828" y="209550"/>
                  </a:lnTo>
                  <a:lnTo>
                    <a:pt x="225945" y="209550"/>
                  </a:lnTo>
                  <a:lnTo>
                    <a:pt x="225945" y="101600"/>
                  </a:lnTo>
                  <a:lnTo>
                    <a:pt x="350774" y="101600"/>
                  </a:lnTo>
                  <a:lnTo>
                    <a:pt x="350774" y="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56631" y="300198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29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075586" y="306579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29">
                  <a:moveTo>
                    <a:pt x="350774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75593" y="306548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29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017743" y="3066131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017743" y="3066131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428143" y="27822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428143" y="27822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786168" y="25344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786168" y="25344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123599" y="145670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350774" y="107950"/>
                  </a:moveTo>
                  <a:lnTo>
                    <a:pt x="225945" y="10795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123606" y="14567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375097" y="107443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350774" y="107950"/>
                  </a:moveTo>
                  <a:lnTo>
                    <a:pt x="225945" y="10795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375106" y="107470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36731" y="18872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60">
                  <a:moveTo>
                    <a:pt x="350774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45" y="31496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36743" y="18866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702025" y="1255799"/>
              <a:ext cx="3401060" cy="2935605"/>
            </a:xfrm>
            <a:custGeom>
              <a:avLst/>
              <a:gdLst/>
              <a:ahLst/>
              <a:cxnLst/>
              <a:rect l="l" t="t" r="r" b="b"/>
              <a:pathLst>
                <a:path w="3401060" h="2935604">
                  <a:moveTo>
                    <a:pt x="0" y="2935199"/>
                  </a:moveTo>
                  <a:lnTo>
                    <a:pt x="34007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399" y="1949600"/>
              <a:ext cx="2847974" cy="3428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158750" y="1312949"/>
              <a:ext cx="5715" cy="2653030"/>
            </a:xfrm>
            <a:custGeom>
              <a:avLst/>
              <a:gdLst/>
              <a:ahLst/>
              <a:cxnLst/>
              <a:rect l="l" t="t" r="r" b="b"/>
              <a:pathLst>
                <a:path w="5714" h="2653029">
                  <a:moveTo>
                    <a:pt x="5579" y="0"/>
                  </a:moveTo>
                  <a:lnTo>
                    <a:pt x="0" y="265275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148597" y="1269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0" y="43192"/>
                  </a:lnTo>
                  <a:lnTo>
                    <a:pt x="15823" y="0"/>
                  </a:lnTo>
                  <a:lnTo>
                    <a:pt x="31465" y="4325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48597" y="1269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15823" y="0"/>
                  </a:lnTo>
                  <a:lnTo>
                    <a:pt x="0" y="43192"/>
                  </a:lnTo>
                  <a:lnTo>
                    <a:pt x="31465" y="4325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24800" y="1084178"/>
            <a:ext cx="4057015" cy="78486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Arial MT"/>
                <a:cs typeface="Arial MT"/>
              </a:rPr>
              <a:t>How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separate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with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linear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classifier?</a:t>
            </a:r>
            <a:endParaRPr sz="1600">
              <a:latin typeface="Arial MT"/>
              <a:cs typeface="Arial MT"/>
            </a:endParaRPr>
          </a:p>
          <a:p>
            <a:pPr marL="3855720">
              <a:lnSpc>
                <a:spcPct val="100000"/>
              </a:lnSpc>
              <a:spcBef>
                <a:spcPts val="140"/>
              </a:spcBef>
            </a:pPr>
            <a:r>
              <a:rPr dirty="0" sz="1400">
                <a:latin typeface="Arial MT"/>
                <a:cs typeface="Arial MT"/>
              </a:rPr>
              <a:t>x2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600" spc="-5">
                <a:latin typeface="Arial MT"/>
                <a:cs typeface="Arial MT"/>
              </a:rPr>
              <a:t>Use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non-linear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transformation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57250" y="3327713"/>
            <a:ext cx="2133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x1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38975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Linear</a:t>
            </a:r>
            <a:r>
              <a:rPr dirty="0" sz="2800" spc="-30"/>
              <a:t> </a:t>
            </a:r>
            <a:r>
              <a:rPr dirty="0" sz="2800" spc="-5"/>
              <a:t>Classification</a:t>
            </a:r>
            <a:r>
              <a:rPr dirty="0" sz="2800" spc="-25"/>
              <a:t> </a:t>
            </a:r>
            <a:r>
              <a:rPr dirty="0" sz="2800"/>
              <a:t>-</a:t>
            </a:r>
            <a:r>
              <a:rPr dirty="0" sz="2800" spc="-25"/>
              <a:t> </a:t>
            </a:r>
            <a:r>
              <a:rPr dirty="0" sz="2800"/>
              <a:t>2</a:t>
            </a:r>
            <a:r>
              <a:rPr dirty="0" sz="2800" spc="-25"/>
              <a:t> </a:t>
            </a:r>
            <a:r>
              <a:rPr dirty="0" sz="2800" spc="-5"/>
              <a:t>dim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834307" y="1268570"/>
            <a:ext cx="3909060" cy="3111500"/>
            <a:chOff x="1834307" y="1268570"/>
            <a:chExt cx="3909060" cy="3111500"/>
          </a:xfrm>
        </p:grpSpPr>
        <p:sp>
          <p:nvSpPr>
            <p:cNvPr id="4" name="object 4"/>
            <p:cNvSpPr/>
            <p:nvPr/>
          </p:nvSpPr>
          <p:spPr>
            <a:xfrm>
              <a:off x="1848924" y="1607799"/>
              <a:ext cx="6350" cy="2746375"/>
            </a:xfrm>
            <a:custGeom>
              <a:avLst/>
              <a:gdLst/>
              <a:ahLst/>
              <a:cxnLst/>
              <a:rect l="l" t="t" r="r" b="b"/>
              <a:pathLst>
                <a:path w="6350" h="2746375">
                  <a:moveTo>
                    <a:pt x="5877" y="0"/>
                  </a:moveTo>
                  <a:lnTo>
                    <a:pt x="0" y="274575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39069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0" y="43191"/>
                  </a:lnTo>
                  <a:lnTo>
                    <a:pt x="15825" y="0"/>
                  </a:lnTo>
                  <a:lnTo>
                    <a:pt x="31465" y="4325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39069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15825" y="0"/>
                  </a:lnTo>
                  <a:lnTo>
                    <a:pt x="0" y="43191"/>
                  </a:lnTo>
                  <a:lnTo>
                    <a:pt x="31465" y="4325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54924" y="4354599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3840149" y="472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38" y="0"/>
                  </a:lnTo>
                  <a:lnTo>
                    <a:pt x="43244" y="15785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44" y="15785"/>
                  </a:lnTo>
                  <a:lnTo>
                    <a:pt x="38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70504" y="234189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70506" y="234138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737229" y="17983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37231" y="1797745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548018" y="29665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548018" y="29665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606849" y="1523774"/>
              <a:ext cx="2435225" cy="2360930"/>
            </a:xfrm>
            <a:custGeom>
              <a:avLst/>
              <a:gdLst/>
              <a:ahLst/>
              <a:cxnLst/>
              <a:rect l="l" t="t" r="r" b="b"/>
              <a:pathLst>
                <a:path w="2435225" h="2360929">
                  <a:moveTo>
                    <a:pt x="0" y="2360699"/>
                  </a:moveTo>
                  <a:lnTo>
                    <a:pt x="24347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814078" y="160783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33" y="31623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14081" y="16076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155685" y="19380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74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45" y="31496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155693" y="193745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694341" y="127382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59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694343" y="12733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233242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233242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768768" y="38644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768768" y="38644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6145625" y="1359713"/>
            <a:ext cx="14966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w1*x1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w2*x2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+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45625" y="1778813"/>
            <a:ext cx="1496695" cy="448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2*x1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4*x2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dirty="0" sz="1400" spc="-5">
                <a:latin typeface="Arial MT"/>
                <a:cs typeface="Arial MT"/>
              </a:rPr>
              <a:t>2*x1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4*x2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+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24750" y="1215313"/>
            <a:ext cx="2425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X1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25250" y="4222813"/>
            <a:ext cx="2425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X2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0362" y="3227256"/>
            <a:ext cx="1136015" cy="0"/>
          </a:xfrm>
          <a:custGeom>
            <a:avLst/>
            <a:gdLst/>
            <a:ahLst/>
            <a:cxnLst/>
            <a:rect l="l" t="t" r="r" b="b"/>
            <a:pathLst>
              <a:path w="1136014" h="0">
                <a:moveTo>
                  <a:pt x="0" y="0"/>
                </a:moveTo>
                <a:lnTo>
                  <a:pt x="1135743" y="0"/>
                </a:lnTo>
              </a:path>
            </a:pathLst>
          </a:custGeom>
          <a:ln w="15161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36873" y="3227256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 h="0">
                <a:moveTo>
                  <a:pt x="0" y="0"/>
                </a:moveTo>
                <a:lnTo>
                  <a:pt x="243444" y="0"/>
                </a:lnTo>
              </a:path>
            </a:pathLst>
          </a:custGeom>
          <a:ln w="15161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68031" y="3227256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 h="0">
                <a:moveTo>
                  <a:pt x="0" y="0"/>
                </a:moveTo>
                <a:lnTo>
                  <a:pt x="103786" y="0"/>
                </a:lnTo>
              </a:path>
            </a:pathLst>
          </a:custGeom>
          <a:ln w="15161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59531" y="3227256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361" y="0"/>
                </a:lnTo>
              </a:path>
            </a:pathLst>
          </a:custGeom>
          <a:ln w="15161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99606" y="3227256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 h="0">
                <a:moveTo>
                  <a:pt x="0" y="0"/>
                </a:moveTo>
                <a:lnTo>
                  <a:pt x="280061" y="0"/>
                </a:lnTo>
              </a:path>
            </a:pathLst>
          </a:custGeom>
          <a:ln w="15161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5330436" y="3203943"/>
            <a:ext cx="1610360" cy="41275"/>
            <a:chOff x="5330436" y="3203943"/>
            <a:chExt cx="1610360" cy="41275"/>
          </a:xfrm>
        </p:grpSpPr>
        <p:sp>
          <p:nvSpPr>
            <p:cNvPr id="8" name="object 8"/>
            <p:cNvSpPr/>
            <p:nvPr/>
          </p:nvSpPr>
          <p:spPr>
            <a:xfrm>
              <a:off x="5330436" y="3227256"/>
              <a:ext cx="1567180" cy="0"/>
            </a:xfrm>
            <a:custGeom>
              <a:avLst/>
              <a:gdLst/>
              <a:ahLst/>
              <a:cxnLst/>
              <a:rect l="l" t="t" r="r" b="b"/>
              <a:pathLst>
                <a:path w="1567179" h="0">
                  <a:moveTo>
                    <a:pt x="0" y="0"/>
                  </a:moveTo>
                  <a:lnTo>
                    <a:pt x="1566901" y="0"/>
                  </a:lnTo>
                </a:path>
              </a:pathLst>
            </a:custGeom>
            <a:ln w="1516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892557" y="320870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35" y="31465"/>
                  </a:moveTo>
                  <a:lnTo>
                    <a:pt x="0" y="0"/>
                  </a:lnTo>
                  <a:lnTo>
                    <a:pt x="43242" y="15684"/>
                  </a:lnTo>
                  <a:lnTo>
                    <a:pt x="35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92557" y="320870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35" y="31465"/>
                  </a:moveTo>
                  <a:lnTo>
                    <a:pt x="43242" y="15684"/>
                  </a:lnTo>
                  <a:lnTo>
                    <a:pt x="0" y="0"/>
                  </a:lnTo>
                  <a:lnTo>
                    <a:pt x="35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3288943" y="2510395"/>
            <a:ext cx="360680" cy="325755"/>
            <a:chOff x="3288943" y="2510395"/>
            <a:chExt cx="360680" cy="325755"/>
          </a:xfrm>
        </p:grpSpPr>
        <p:sp>
          <p:nvSpPr>
            <p:cNvPr id="12" name="object 12"/>
            <p:cNvSpPr/>
            <p:nvPr/>
          </p:nvSpPr>
          <p:spPr>
            <a:xfrm>
              <a:off x="3293694" y="251461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350774" y="107950"/>
                  </a:moveTo>
                  <a:lnTo>
                    <a:pt x="225945" y="10795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9550"/>
                  </a:lnTo>
                  <a:lnTo>
                    <a:pt x="124828" y="20955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9550"/>
                  </a:lnTo>
                  <a:lnTo>
                    <a:pt x="350774" y="209550"/>
                  </a:lnTo>
                  <a:lnTo>
                    <a:pt x="350774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93706" y="251515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967055" y="3190681"/>
            <a:ext cx="297815" cy="84455"/>
            <a:chOff x="3967055" y="3190681"/>
            <a:chExt cx="297815" cy="84455"/>
          </a:xfrm>
        </p:grpSpPr>
        <p:sp>
          <p:nvSpPr>
            <p:cNvPr id="15" name="object 15"/>
            <p:cNvSpPr/>
            <p:nvPr/>
          </p:nvSpPr>
          <p:spPr>
            <a:xfrm>
              <a:off x="3971818" y="31954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971818" y="31954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2981343" y="3060720"/>
            <a:ext cx="360680" cy="325755"/>
            <a:chOff x="2981343" y="3060720"/>
            <a:chExt cx="360680" cy="325755"/>
          </a:xfrm>
        </p:grpSpPr>
        <p:sp>
          <p:nvSpPr>
            <p:cNvPr id="18" name="object 18"/>
            <p:cNvSpPr/>
            <p:nvPr/>
          </p:nvSpPr>
          <p:spPr>
            <a:xfrm>
              <a:off x="2986100" y="306579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29">
                  <a:moveTo>
                    <a:pt x="350761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986106" y="306548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29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3206781" y="3681620"/>
            <a:ext cx="360680" cy="325755"/>
            <a:chOff x="3206781" y="3681620"/>
            <a:chExt cx="360680" cy="325755"/>
          </a:xfrm>
        </p:grpSpPr>
        <p:sp>
          <p:nvSpPr>
            <p:cNvPr id="21" name="object 21"/>
            <p:cNvSpPr/>
            <p:nvPr/>
          </p:nvSpPr>
          <p:spPr>
            <a:xfrm>
              <a:off x="3211538" y="368682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60">
                  <a:moveTo>
                    <a:pt x="350761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45" y="314960"/>
                  </a:lnTo>
                  <a:lnTo>
                    <a:pt x="225945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211543" y="368638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29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3575555" y="3190681"/>
            <a:ext cx="297815" cy="84455"/>
            <a:chOff x="3575555" y="3190681"/>
            <a:chExt cx="297815" cy="84455"/>
          </a:xfrm>
        </p:grpSpPr>
        <p:sp>
          <p:nvSpPr>
            <p:cNvPr id="24" name="object 24"/>
            <p:cNvSpPr/>
            <p:nvPr/>
          </p:nvSpPr>
          <p:spPr>
            <a:xfrm>
              <a:off x="3580318" y="31954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580318" y="31954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4407130" y="3190681"/>
            <a:ext cx="297815" cy="84455"/>
            <a:chOff x="4407130" y="3190681"/>
            <a:chExt cx="297815" cy="84455"/>
          </a:xfrm>
        </p:grpSpPr>
        <p:sp>
          <p:nvSpPr>
            <p:cNvPr id="27" name="object 27"/>
            <p:cNvSpPr/>
            <p:nvPr/>
          </p:nvSpPr>
          <p:spPr>
            <a:xfrm>
              <a:off x="4411893" y="31954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411893" y="31954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4582093" y="3681620"/>
            <a:ext cx="360680" cy="325755"/>
            <a:chOff x="4582093" y="3681620"/>
            <a:chExt cx="360680" cy="325755"/>
          </a:xfrm>
        </p:grpSpPr>
        <p:sp>
          <p:nvSpPr>
            <p:cNvPr id="30" name="object 30"/>
            <p:cNvSpPr/>
            <p:nvPr/>
          </p:nvSpPr>
          <p:spPr>
            <a:xfrm>
              <a:off x="4586846" y="368682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60">
                  <a:moveTo>
                    <a:pt x="350774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45" y="31496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586856" y="368638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29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4974906" y="3069970"/>
            <a:ext cx="360680" cy="325755"/>
            <a:chOff x="4974906" y="3069970"/>
            <a:chExt cx="360680" cy="325755"/>
          </a:xfrm>
        </p:grpSpPr>
        <p:sp>
          <p:nvSpPr>
            <p:cNvPr id="33" name="object 33"/>
            <p:cNvSpPr/>
            <p:nvPr/>
          </p:nvSpPr>
          <p:spPr>
            <a:xfrm>
              <a:off x="4979657" y="307468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29">
                  <a:moveTo>
                    <a:pt x="350774" y="107950"/>
                  </a:moveTo>
                  <a:lnTo>
                    <a:pt x="225945" y="10795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979668" y="30747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29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3967055" y="2947981"/>
            <a:ext cx="297815" cy="84455"/>
            <a:chOff x="3967055" y="2947981"/>
            <a:chExt cx="297815" cy="84455"/>
          </a:xfrm>
        </p:grpSpPr>
        <p:sp>
          <p:nvSpPr>
            <p:cNvPr id="36" name="object 36"/>
            <p:cNvSpPr/>
            <p:nvPr/>
          </p:nvSpPr>
          <p:spPr>
            <a:xfrm>
              <a:off x="3971818" y="29527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971818" y="29527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3967055" y="3507481"/>
            <a:ext cx="297815" cy="84455"/>
            <a:chOff x="3967055" y="3507481"/>
            <a:chExt cx="297815" cy="84455"/>
          </a:xfrm>
        </p:grpSpPr>
        <p:sp>
          <p:nvSpPr>
            <p:cNvPr id="39" name="object 39"/>
            <p:cNvSpPr/>
            <p:nvPr/>
          </p:nvSpPr>
          <p:spPr>
            <a:xfrm>
              <a:off x="3971818" y="35122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971818" y="35122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3935518" y="2337795"/>
            <a:ext cx="360680" cy="325755"/>
            <a:chOff x="3935518" y="2337795"/>
            <a:chExt cx="360680" cy="325755"/>
          </a:xfrm>
        </p:grpSpPr>
        <p:sp>
          <p:nvSpPr>
            <p:cNvPr id="42" name="object 42"/>
            <p:cNvSpPr/>
            <p:nvPr/>
          </p:nvSpPr>
          <p:spPr>
            <a:xfrm>
              <a:off x="3940276" y="234316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940281" y="234255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/>
          <p:cNvGrpSpPr/>
          <p:nvPr/>
        </p:nvGrpSpPr>
        <p:grpSpPr>
          <a:xfrm>
            <a:off x="4582093" y="2510395"/>
            <a:ext cx="360680" cy="325755"/>
            <a:chOff x="4582093" y="2510395"/>
            <a:chExt cx="360680" cy="325755"/>
          </a:xfrm>
        </p:grpSpPr>
        <p:sp>
          <p:nvSpPr>
            <p:cNvPr id="45" name="object 45"/>
            <p:cNvSpPr/>
            <p:nvPr/>
          </p:nvSpPr>
          <p:spPr>
            <a:xfrm>
              <a:off x="4586846" y="251461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350774" y="107950"/>
                  </a:moveTo>
                  <a:lnTo>
                    <a:pt x="225945" y="10795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9550"/>
                  </a:lnTo>
                  <a:lnTo>
                    <a:pt x="124828" y="20955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9550"/>
                  </a:lnTo>
                  <a:lnTo>
                    <a:pt x="350774" y="209550"/>
                  </a:lnTo>
                  <a:lnTo>
                    <a:pt x="350774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586856" y="251515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/>
          <p:cNvGrpSpPr/>
          <p:nvPr/>
        </p:nvGrpSpPr>
        <p:grpSpPr>
          <a:xfrm>
            <a:off x="3935518" y="1687937"/>
            <a:ext cx="899160" cy="2705735"/>
            <a:chOff x="3935518" y="1687937"/>
            <a:chExt cx="899160" cy="2705735"/>
          </a:xfrm>
        </p:grpSpPr>
        <p:sp>
          <p:nvSpPr>
            <p:cNvPr id="48" name="object 48"/>
            <p:cNvSpPr/>
            <p:nvPr/>
          </p:nvSpPr>
          <p:spPr>
            <a:xfrm>
              <a:off x="3940276" y="387732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29">
                  <a:moveTo>
                    <a:pt x="350761" y="107950"/>
                  </a:moveTo>
                  <a:lnTo>
                    <a:pt x="225933" y="10795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33" y="31623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940281" y="1735924"/>
              <a:ext cx="351155" cy="2653030"/>
            </a:xfrm>
            <a:custGeom>
              <a:avLst/>
              <a:gdLst/>
              <a:ahLst/>
              <a:cxnLst/>
              <a:rect l="l" t="t" r="r" b="b"/>
              <a:pathLst>
                <a:path w="351154" h="2653029">
                  <a:moveTo>
                    <a:pt x="0" y="2248943"/>
                  </a:moveTo>
                  <a:lnTo>
                    <a:pt x="124827" y="2248943"/>
                  </a:lnTo>
                  <a:lnTo>
                    <a:pt x="124827" y="2141533"/>
                  </a:lnTo>
                  <a:lnTo>
                    <a:pt x="225940" y="2141533"/>
                  </a:lnTo>
                  <a:lnTo>
                    <a:pt x="225940" y="2248943"/>
                  </a:lnTo>
                  <a:lnTo>
                    <a:pt x="350767" y="2248943"/>
                  </a:lnTo>
                  <a:lnTo>
                    <a:pt x="350767" y="2350056"/>
                  </a:lnTo>
                  <a:lnTo>
                    <a:pt x="225940" y="2350056"/>
                  </a:lnTo>
                  <a:lnTo>
                    <a:pt x="225940" y="2457466"/>
                  </a:lnTo>
                  <a:lnTo>
                    <a:pt x="124827" y="2457466"/>
                  </a:lnTo>
                  <a:lnTo>
                    <a:pt x="124827" y="2350056"/>
                  </a:lnTo>
                  <a:lnTo>
                    <a:pt x="0" y="2350056"/>
                  </a:lnTo>
                  <a:lnTo>
                    <a:pt x="0" y="2248943"/>
                  </a:lnTo>
                  <a:close/>
                </a:path>
                <a:path w="351154" h="2653029">
                  <a:moveTo>
                    <a:pt x="178123" y="0"/>
                  </a:moveTo>
                  <a:lnTo>
                    <a:pt x="172543" y="265275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102672" y="16926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58"/>
                  </a:moveTo>
                  <a:lnTo>
                    <a:pt x="0" y="43192"/>
                  </a:lnTo>
                  <a:lnTo>
                    <a:pt x="15823" y="0"/>
                  </a:lnTo>
                  <a:lnTo>
                    <a:pt x="31465" y="4325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102672" y="16926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58"/>
                  </a:moveTo>
                  <a:lnTo>
                    <a:pt x="15823" y="0"/>
                  </a:lnTo>
                  <a:lnTo>
                    <a:pt x="0" y="43192"/>
                  </a:lnTo>
                  <a:lnTo>
                    <a:pt x="31465" y="4325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007399" y="2755081"/>
              <a:ext cx="822325" cy="280035"/>
            </a:xfrm>
            <a:custGeom>
              <a:avLst/>
              <a:gdLst/>
              <a:ahLst/>
              <a:cxnLst/>
              <a:rect l="l" t="t" r="r" b="b"/>
              <a:pathLst>
                <a:path w="822325" h="280035">
                  <a:moveTo>
                    <a:pt x="0" y="279599"/>
                  </a:moveTo>
                  <a:lnTo>
                    <a:pt x="8219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6902800" y="3360863"/>
            <a:ext cx="2133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x1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232974" y="1675863"/>
            <a:ext cx="2133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x2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996054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Dealing</a:t>
            </a:r>
            <a:r>
              <a:rPr dirty="0" sz="2800" spc="-45"/>
              <a:t> </a:t>
            </a:r>
            <a:r>
              <a:rPr dirty="0" sz="2800" spc="-5"/>
              <a:t>with</a:t>
            </a:r>
            <a:r>
              <a:rPr dirty="0" sz="2800" spc="-45"/>
              <a:t> </a:t>
            </a:r>
            <a:r>
              <a:rPr dirty="0" sz="2800" spc="-5"/>
              <a:t>non-linearity</a:t>
            </a:r>
            <a:endParaRPr sz="2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996054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Dealing</a:t>
            </a:r>
            <a:r>
              <a:rPr dirty="0" sz="2800" spc="-45"/>
              <a:t> </a:t>
            </a:r>
            <a:r>
              <a:rPr dirty="0" sz="2800" spc="-5"/>
              <a:t>with</a:t>
            </a:r>
            <a:r>
              <a:rPr dirty="0" sz="2800" spc="-45"/>
              <a:t> </a:t>
            </a:r>
            <a:r>
              <a:rPr dirty="0" sz="2800" spc="-5"/>
              <a:t>non-linearity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5049329" y="2143404"/>
            <a:ext cx="297815" cy="242570"/>
            <a:chOff x="5049329" y="2143404"/>
            <a:chExt cx="297815" cy="242570"/>
          </a:xfrm>
        </p:grpSpPr>
        <p:sp>
          <p:nvSpPr>
            <p:cNvPr id="4" name="object 4"/>
            <p:cNvSpPr/>
            <p:nvPr/>
          </p:nvSpPr>
          <p:spPr>
            <a:xfrm>
              <a:off x="5054079" y="2147582"/>
              <a:ext cx="288290" cy="233679"/>
            </a:xfrm>
            <a:custGeom>
              <a:avLst/>
              <a:gdLst/>
              <a:ahLst/>
              <a:cxnLst/>
              <a:rect l="l" t="t" r="r" b="b"/>
              <a:pathLst>
                <a:path w="288289" h="233680">
                  <a:moveTo>
                    <a:pt x="287718" y="80010"/>
                  </a:moveTo>
                  <a:lnTo>
                    <a:pt x="181114" y="80010"/>
                  </a:lnTo>
                  <a:lnTo>
                    <a:pt x="181114" y="0"/>
                  </a:lnTo>
                  <a:lnTo>
                    <a:pt x="106603" y="0"/>
                  </a:lnTo>
                  <a:lnTo>
                    <a:pt x="106603" y="80010"/>
                  </a:lnTo>
                  <a:lnTo>
                    <a:pt x="0" y="80010"/>
                  </a:lnTo>
                  <a:lnTo>
                    <a:pt x="0" y="153670"/>
                  </a:lnTo>
                  <a:lnTo>
                    <a:pt x="106603" y="153670"/>
                  </a:lnTo>
                  <a:lnTo>
                    <a:pt x="106603" y="233680"/>
                  </a:lnTo>
                  <a:lnTo>
                    <a:pt x="181114" y="233680"/>
                  </a:lnTo>
                  <a:lnTo>
                    <a:pt x="181114" y="153670"/>
                  </a:lnTo>
                  <a:lnTo>
                    <a:pt x="287718" y="153670"/>
                  </a:lnTo>
                  <a:lnTo>
                    <a:pt x="287718" y="8001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054091" y="2148166"/>
              <a:ext cx="288290" cy="233045"/>
            </a:xfrm>
            <a:custGeom>
              <a:avLst/>
              <a:gdLst/>
              <a:ahLst/>
              <a:cxnLst/>
              <a:rect l="l" t="t" r="r" b="b"/>
              <a:pathLst>
                <a:path w="288289" h="233044">
                  <a:moveTo>
                    <a:pt x="0" y="79152"/>
                  </a:moveTo>
                  <a:lnTo>
                    <a:pt x="106600" y="79152"/>
                  </a:lnTo>
                  <a:lnTo>
                    <a:pt x="106600" y="0"/>
                  </a:lnTo>
                  <a:lnTo>
                    <a:pt x="181112" y="0"/>
                  </a:lnTo>
                  <a:lnTo>
                    <a:pt x="181112" y="79152"/>
                  </a:lnTo>
                  <a:lnTo>
                    <a:pt x="287713" y="79152"/>
                  </a:lnTo>
                  <a:lnTo>
                    <a:pt x="287713" y="153663"/>
                  </a:lnTo>
                  <a:lnTo>
                    <a:pt x="181112" y="153663"/>
                  </a:lnTo>
                  <a:lnTo>
                    <a:pt x="181112" y="232816"/>
                  </a:lnTo>
                  <a:lnTo>
                    <a:pt x="106600" y="232816"/>
                  </a:lnTo>
                  <a:lnTo>
                    <a:pt x="106600" y="153663"/>
                  </a:lnTo>
                  <a:lnTo>
                    <a:pt x="0" y="153663"/>
                  </a:lnTo>
                  <a:lnTo>
                    <a:pt x="0" y="7915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4917826" y="4365984"/>
            <a:ext cx="560705" cy="509905"/>
            <a:chOff x="4917826" y="4365984"/>
            <a:chExt cx="560705" cy="509905"/>
          </a:xfrm>
        </p:grpSpPr>
        <p:sp>
          <p:nvSpPr>
            <p:cNvPr id="7" name="object 7"/>
            <p:cNvSpPr/>
            <p:nvPr/>
          </p:nvSpPr>
          <p:spPr>
            <a:xfrm>
              <a:off x="4922583" y="4371352"/>
              <a:ext cx="551180" cy="499109"/>
            </a:xfrm>
            <a:custGeom>
              <a:avLst/>
              <a:gdLst/>
              <a:ahLst/>
              <a:cxnLst/>
              <a:rect l="l" t="t" r="r" b="b"/>
              <a:pathLst>
                <a:path w="551179" h="499110">
                  <a:moveTo>
                    <a:pt x="550735" y="168910"/>
                  </a:moveTo>
                  <a:lnTo>
                    <a:pt x="355346" y="168910"/>
                  </a:lnTo>
                  <a:lnTo>
                    <a:pt x="355346" y="0"/>
                  </a:lnTo>
                  <a:lnTo>
                    <a:pt x="195389" y="0"/>
                  </a:lnTo>
                  <a:lnTo>
                    <a:pt x="195389" y="168910"/>
                  </a:lnTo>
                  <a:lnTo>
                    <a:pt x="0" y="168910"/>
                  </a:lnTo>
                  <a:lnTo>
                    <a:pt x="0" y="328930"/>
                  </a:lnTo>
                  <a:lnTo>
                    <a:pt x="195389" y="328930"/>
                  </a:lnTo>
                  <a:lnTo>
                    <a:pt x="195389" y="499110"/>
                  </a:lnTo>
                  <a:lnTo>
                    <a:pt x="355346" y="499110"/>
                  </a:lnTo>
                  <a:lnTo>
                    <a:pt x="355346" y="328930"/>
                  </a:lnTo>
                  <a:lnTo>
                    <a:pt x="550735" y="328930"/>
                  </a:lnTo>
                  <a:lnTo>
                    <a:pt x="550735" y="16891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22589" y="4370747"/>
              <a:ext cx="551180" cy="500380"/>
            </a:xfrm>
            <a:custGeom>
              <a:avLst/>
              <a:gdLst/>
              <a:ahLst/>
              <a:cxnLst/>
              <a:rect l="l" t="t" r="r" b="b"/>
              <a:pathLst>
                <a:path w="551179" h="500379">
                  <a:moveTo>
                    <a:pt x="0" y="169922"/>
                  </a:moveTo>
                  <a:lnTo>
                    <a:pt x="195387" y="169922"/>
                  </a:lnTo>
                  <a:lnTo>
                    <a:pt x="195387" y="0"/>
                  </a:lnTo>
                  <a:lnTo>
                    <a:pt x="355346" y="0"/>
                  </a:lnTo>
                  <a:lnTo>
                    <a:pt x="355346" y="169922"/>
                  </a:lnTo>
                  <a:lnTo>
                    <a:pt x="550733" y="169922"/>
                  </a:lnTo>
                  <a:lnTo>
                    <a:pt x="550733" y="329882"/>
                  </a:lnTo>
                  <a:lnTo>
                    <a:pt x="355346" y="329882"/>
                  </a:lnTo>
                  <a:lnTo>
                    <a:pt x="355346" y="499805"/>
                  </a:lnTo>
                  <a:lnTo>
                    <a:pt x="195387" y="499805"/>
                  </a:lnTo>
                  <a:lnTo>
                    <a:pt x="195387" y="329882"/>
                  </a:lnTo>
                  <a:lnTo>
                    <a:pt x="0" y="329882"/>
                  </a:lnTo>
                  <a:lnTo>
                    <a:pt x="0" y="16992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3449294" y="1681010"/>
            <a:ext cx="4253865" cy="2944495"/>
            <a:chOff x="3449294" y="1681010"/>
            <a:chExt cx="4253865" cy="2944495"/>
          </a:xfrm>
        </p:grpSpPr>
        <p:sp>
          <p:nvSpPr>
            <p:cNvPr id="10" name="object 10"/>
            <p:cNvSpPr/>
            <p:nvPr/>
          </p:nvSpPr>
          <p:spPr>
            <a:xfrm>
              <a:off x="4094111" y="3223892"/>
              <a:ext cx="885825" cy="0"/>
            </a:xfrm>
            <a:custGeom>
              <a:avLst/>
              <a:gdLst/>
              <a:ahLst/>
              <a:cxnLst/>
              <a:rect l="l" t="t" r="r" b="b"/>
              <a:pathLst>
                <a:path w="885825" h="0">
                  <a:moveTo>
                    <a:pt x="0" y="0"/>
                  </a:moveTo>
                  <a:lnTo>
                    <a:pt x="885557" y="0"/>
                  </a:lnTo>
                </a:path>
              </a:pathLst>
            </a:custGeom>
            <a:ln w="10410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20007" y="3208674"/>
              <a:ext cx="178435" cy="48260"/>
            </a:xfrm>
            <a:custGeom>
              <a:avLst/>
              <a:gdLst/>
              <a:ahLst/>
              <a:cxnLst/>
              <a:rect l="l" t="t" r="r" b="b"/>
              <a:pathLst>
                <a:path w="178435" h="48260">
                  <a:moveTo>
                    <a:pt x="178359" y="48050"/>
                  </a:moveTo>
                  <a:lnTo>
                    <a:pt x="0" y="48050"/>
                  </a:lnTo>
                  <a:lnTo>
                    <a:pt x="0" y="0"/>
                  </a:lnTo>
                  <a:lnTo>
                    <a:pt x="178359" y="0"/>
                  </a:lnTo>
                  <a:lnTo>
                    <a:pt x="178359" y="4805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020007" y="3208674"/>
              <a:ext cx="178435" cy="48260"/>
            </a:xfrm>
            <a:custGeom>
              <a:avLst/>
              <a:gdLst/>
              <a:ahLst/>
              <a:cxnLst/>
              <a:rect l="l" t="t" r="r" b="b"/>
              <a:pathLst>
                <a:path w="178435" h="48260">
                  <a:moveTo>
                    <a:pt x="0" y="0"/>
                  </a:moveTo>
                  <a:lnTo>
                    <a:pt x="178359" y="0"/>
                  </a:lnTo>
                  <a:lnTo>
                    <a:pt x="178359" y="48050"/>
                  </a:lnTo>
                  <a:lnTo>
                    <a:pt x="0" y="4805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30436" y="3223892"/>
              <a:ext cx="2329180" cy="0"/>
            </a:xfrm>
            <a:custGeom>
              <a:avLst/>
              <a:gdLst/>
              <a:ahLst/>
              <a:cxnLst/>
              <a:rect l="l" t="t" r="r" b="b"/>
              <a:pathLst>
                <a:path w="2329179" h="0">
                  <a:moveTo>
                    <a:pt x="0" y="0"/>
                  </a:moveTo>
                  <a:lnTo>
                    <a:pt x="2328950" y="0"/>
                  </a:lnTo>
                </a:path>
              </a:pathLst>
            </a:custGeom>
            <a:ln w="10410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654619" y="320860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7" y="0"/>
                  </a:lnTo>
                  <a:lnTo>
                    <a:pt x="43229" y="15743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654619" y="320860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9" y="15743"/>
                  </a:lnTo>
                  <a:lnTo>
                    <a:pt x="7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979657" y="307468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29">
                  <a:moveTo>
                    <a:pt x="350774" y="107950"/>
                  </a:moveTo>
                  <a:lnTo>
                    <a:pt x="225945" y="10795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979668" y="30747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29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944068" y="27973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44068" y="1728994"/>
              <a:ext cx="288290" cy="1494790"/>
            </a:xfrm>
            <a:custGeom>
              <a:avLst/>
              <a:gdLst/>
              <a:ahLst/>
              <a:cxnLst/>
              <a:rect l="l" t="t" r="r" b="b"/>
              <a:pathLst>
                <a:path w="288289" h="1494789">
                  <a:moveTo>
                    <a:pt x="0" y="1068374"/>
                  </a:moveTo>
                  <a:lnTo>
                    <a:pt x="287713" y="1068374"/>
                  </a:lnTo>
                  <a:lnTo>
                    <a:pt x="287713" y="1142886"/>
                  </a:lnTo>
                  <a:lnTo>
                    <a:pt x="0" y="1142886"/>
                  </a:lnTo>
                  <a:lnTo>
                    <a:pt x="0" y="1068374"/>
                  </a:lnTo>
                  <a:close/>
                </a:path>
                <a:path w="288289" h="1494789">
                  <a:moveTo>
                    <a:pt x="133712" y="0"/>
                  </a:moveTo>
                  <a:lnTo>
                    <a:pt x="154805" y="1494455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062049" y="16857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443"/>
                  </a:moveTo>
                  <a:lnTo>
                    <a:pt x="15120" y="0"/>
                  </a:lnTo>
                  <a:lnTo>
                    <a:pt x="31462" y="42998"/>
                  </a:lnTo>
                  <a:lnTo>
                    <a:pt x="0" y="4344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062049" y="16857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2" y="42998"/>
                  </a:moveTo>
                  <a:lnTo>
                    <a:pt x="15120" y="0"/>
                  </a:lnTo>
                  <a:lnTo>
                    <a:pt x="0" y="43443"/>
                  </a:lnTo>
                  <a:lnTo>
                    <a:pt x="31462" y="4299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613993" y="31141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613993" y="31141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890943" y="34559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792990" y="3223350"/>
              <a:ext cx="386080" cy="906780"/>
            </a:xfrm>
            <a:custGeom>
              <a:avLst/>
              <a:gdLst/>
              <a:ahLst/>
              <a:cxnLst/>
              <a:rect l="l" t="t" r="r" b="b"/>
              <a:pathLst>
                <a:path w="386079" h="906779">
                  <a:moveTo>
                    <a:pt x="97952" y="232644"/>
                  </a:moveTo>
                  <a:lnTo>
                    <a:pt x="385666" y="232644"/>
                  </a:lnTo>
                  <a:lnTo>
                    <a:pt x="385666" y="307155"/>
                  </a:lnTo>
                  <a:lnTo>
                    <a:pt x="97952" y="307155"/>
                  </a:lnTo>
                  <a:lnTo>
                    <a:pt x="97952" y="232644"/>
                  </a:lnTo>
                  <a:close/>
                </a:path>
                <a:path w="386079" h="906779">
                  <a:moveTo>
                    <a:pt x="0" y="906447"/>
                  </a:moveTo>
                  <a:lnTo>
                    <a:pt x="305734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778082" y="4124769"/>
              <a:ext cx="29845" cy="46355"/>
            </a:xfrm>
            <a:custGeom>
              <a:avLst/>
              <a:gdLst/>
              <a:ahLst/>
              <a:cxnLst/>
              <a:rect l="l" t="t" r="r" b="b"/>
              <a:pathLst>
                <a:path w="29845" h="46354">
                  <a:moveTo>
                    <a:pt x="1092" y="45986"/>
                  </a:moveTo>
                  <a:lnTo>
                    <a:pt x="0" y="0"/>
                  </a:lnTo>
                  <a:lnTo>
                    <a:pt x="29814" y="10056"/>
                  </a:lnTo>
                  <a:lnTo>
                    <a:pt x="1092" y="45986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778082" y="4124769"/>
              <a:ext cx="29845" cy="46355"/>
            </a:xfrm>
            <a:custGeom>
              <a:avLst/>
              <a:gdLst/>
              <a:ahLst/>
              <a:cxnLst/>
              <a:rect l="l" t="t" r="r" b="b"/>
              <a:pathLst>
                <a:path w="29845" h="46354">
                  <a:moveTo>
                    <a:pt x="0" y="0"/>
                  </a:moveTo>
                  <a:lnTo>
                    <a:pt x="1092" y="45986"/>
                  </a:lnTo>
                  <a:lnTo>
                    <a:pt x="29814" y="1005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090668" y="3783342"/>
              <a:ext cx="432434" cy="421640"/>
            </a:xfrm>
            <a:custGeom>
              <a:avLst/>
              <a:gdLst/>
              <a:ahLst/>
              <a:cxnLst/>
              <a:rect l="l" t="t" r="r" b="b"/>
              <a:pathLst>
                <a:path w="432435" h="421639">
                  <a:moveTo>
                    <a:pt x="431901" y="143510"/>
                  </a:moveTo>
                  <a:lnTo>
                    <a:pt x="283298" y="143510"/>
                  </a:lnTo>
                  <a:lnTo>
                    <a:pt x="283298" y="0"/>
                  </a:lnTo>
                  <a:lnTo>
                    <a:pt x="148602" y="0"/>
                  </a:lnTo>
                  <a:lnTo>
                    <a:pt x="148602" y="143510"/>
                  </a:lnTo>
                  <a:lnTo>
                    <a:pt x="0" y="143510"/>
                  </a:lnTo>
                  <a:lnTo>
                    <a:pt x="0" y="278130"/>
                  </a:lnTo>
                  <a:lnTo>
                    <a:pt x="148602" y="278130"/>
                  </a:lnTo>
                  <a:lnTo>
                    <a:pt x="148602" y="421640"/>
                  </a:lnTo>
                  <a:lnTo>
                    <a:pt x="283298" y="421640"/>
                  </a:lnTo>
                  <a:lnTo>
                    <a:pt x="283298" y="278130"/>
                  </a:lnTo>
                  <a:lnTo>
                    <a:pt x="431901" y="278130"/>
                  </a:lnTo>
                  <a:lnTo>
                    <a:pt x="431901" y="14351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090674" y="3783811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5" h="421004">
                  <a:moveTo>
                    <a:pt x="0" y="143089"/>
                  </a:moveTo>
                  <a:lnTo>
                    <a:pt x="148600" y="143089"/>
                  </a:lnTo>
                  <a:lnTo>
                    <a:pt x="148600" y="0"/>
                  </a:lnTo>
                  <a:lnTo>
                    <a:pt x="283299" y="0"/>
                  </a:lnTo>
                  <a:lnTo>
                    <a:pt x="283299" y="143089"/>
                  </a:lnTo>
                  <a:lnTo>
                    <a:pt x="431900" y="143089"/>
                  </a:lnTo>
                  <a:lnTo>
                    <a:pt x="431900" y="277788"/>
                  </a:lnTo>
                  <a:lnTo>
                    <a:pt x="283299" y="277788"/>
                  </a:lnTo>
                  <a:lnTo>
                    <a:pt x="283299" y="420877"/>
                  </a:lnTo>
                  <a:lnTo>
                    <a:pt x="148600" y="420877"/>
                  </a:lnTo>
                  <a:lnTo>
                    <a:pt x="148600" y="277788"/>
                  </a:lnTo>
                  <a:lnTo>
                    <a:pt x="0" y="277788"/>
                  </a:lnTo>
                  <a:lnTo>
                    <a:pt x="0" y="14308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389374" y="4199902"/>
              <a:ext cx="432434" cy="420370"/>
            </a:xfrm>
            <a:custGeom>
              <a:avLst/>
              <a:gdLst/>
              <a:ahLst/>
              <a:cxnLst/>
              <a:rect l="l" t="t" r="r" b="b"/>
              <a:pathLst>
                <a:path w="432435" h="420370">
                  <a:moveTo>
                    <a:pt x="431888" y="142240"/>
                  </a:moveTo>
                  <a:lnTo>
                    <a:pt x="283298" y="142240"/>
                  </a:lnTo>
                  <a:lnTo>
                    <a:pt x="283298" y="0"/>
                  </a:lnTo>
                  <a:lnTo>
                    <a:pt x="148590" y="0"/>
                  </a:lnTo>
                  <a:lnTo>
                    <a:pt x="148590" y="142240"/>
                  </a:lnTo>
                  <a:lnTo>
                    <a:pt x="0" y="142240"/>
                  </a:lnTo>
                  <a:lnTo>
                    <a:pt x="0" y="276860"/>
                  </a:lnTo>
                  <a:lnTo>
                    <a:pt x="148590" y="276860"/>
                  </a:lnTo>
                  <a:lnTo>
                    <a:pt x="148590" y="420370"/>
                  </a:lnTo>
                  <a:lnTo>
                    <a:pt x="283298" y="420370"/>
                  </a:lnTo>
                  <a:lnTo>
                    <a:pt x="283298" y="276860"/>
                  </a:lnTo>
                  <a:lnTo>
                    <a:pt x="431888" y="276860"/>
                  </a:lnTo>
                  <a:lnTo>
                    <a:pt x="431888" y="14224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389374" y="4199511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5" h="421004">
                  <a:moveTo>
                    <a:pt x="0" y="143089"/>
                  </a:moveTo>
                  <a:lnTo>
                    <a:pt x="148600" y="143089"/>
                  </a:lnTo>
                  <a:lnTo>
                    <a:pt x="148600" y="0"/>
                  </a:lnTo>
                  <a:lnTo>
                    <a:pt x="283299" y="0"/>
                  </a:lnTo>
                  <a:lnTo>
                    <a:pt x="283299" y="143089"/>
                  </a:lnTo>
                  <a:lnTo>
                    <a:pt x="431900" y="143089"/>
                  </a:lnTo>
                  <a:lnTo>
                    <a:pt x="431900" y="277787"/>
                  </a:lnTo>
                  <a:lnTo>
                    <a:pt x="283299" y="277787"/>
                  </a:lnTo>
                  <a:lnTo>
                    <a:pt x="283299" y="420876"/>
                  </a:lnTo>
                  <a:lnTo>
                    <a:pt x="148600" y="420876"/>
                  </a:lnTo>
                  <a:lnTo>
                    <a:pt x="148600" y="277787"/>
                  </a:lnTo>
                  <a:lnTo>
                    <a:pt x="0" y="277787"/>
                  </a:lnTo>
                  <a:lnTo>
                    <a:pt x="0" y="14308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305519" y="3012326"/>
              <a:ext cx="226060" cy="71120"/>
            </a:xfrm>
            <a:custGeom>
              <a:avLst/>
              <a:gdLst/>
              <a:ahLst/>
              <a:cxnLst/>
              <a:rect l="l" t="t" r="r" b="b"/>
              <a:pathLst>
                <a:path w="226060" h="71119">
                  <a:moveTo>
                    <a:pt x="225760" y="70700"/>
                  </a:moveTo>
                  <a:lnTo>
                    <a:pt x="0" y="70700"/>
                  </a:lnTo>
                  <a:lnTo>
                    <a:pt x="0" y="0"/>
                  </a:lnTo>
                  <a:lnTo>
                    <a:pt x="225760" y="0"/>
                  </a:lnTo>
                  <a:lnTo>
                    <a:pt x="225760" y="707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305519" y="3012326"/>
              <a:ext cx="226060" cy="71120"/>
            </a:xfrm>
            <a:custGeom>
              <a:avLst/>
              <a:gdLst/>
              <a:ahLst/>
              <a:cxnLst/>
              <a:rect l="l" t="t" r="r" b="b"/>
              <a:pathLst>
                <a:path w="226060" h="71119">
                  <a:moveTo>
                    <a:pt x="0" y="0"/>
                  </a:moveTo>
                  <a:lnTo>
                    <a:pt x="225760" y="0"/>
                  </a:lnTo>
                  <a:lnTo>
                    <a:pt x="225760" y="70700"/>
                  </a:lnTo>
                  <a:lnTo>
                    <a:pt x="0" y="707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586846" y="368682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60">
                  <a:moveTo>
                    <a:pt x="350774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45" y="31496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586856" y="368638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29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430115" y="2109482"/>
              <a:ext cx="309245" cy="265430"/>
            </a:xfrm>
            <a:custGeom>
              <a:avLst/>
              <a:gdLst/>
              <a:ahLst/>
              <a:cxnLst/>
              <a:rect l="l" t="t" r="r" b="b"/>
              <a:pathLst>
                <a:path w="309245" h="265430">
                  <a:moveTo>
                    <a:pt x="308660" y="90170"/>
                  </a:moveTo>
                  <a:lnTo>
                    <a:pt x="196799" y="90170"/>
                  </a:lnTo>
                  <a:lnTo>
                    <a:pt x="196799" y="0"/>
                  </a:lnTo>
                  <a:lnTo>
                    <a:pt x="111848" y="0"/>
                  </a:lnTo>
                  <a:lnTo>
                    <a:pt x="111848" y="90170"/>
                  </a:lnTo>
                  <a:lnTo>
                    <a:pt x="0" y="90170"/>
                  </a:lnTo>
                  <a:lnTo>
                    <a:pt x="0" y="175260"/>
                  </a:lnTo>
                  <a:lnTo>
                    <a:pt x="111848" y="175260"/>
                  </a:lnTo>
                  <a:lnTo>
                    <a:pt x="111848" y="265430"/>
                  </a:lnTo>
                  <a:lnTo>
                    <a:pt x="196799" y="265430"/>
                  </a:lnTo>
                  <a:lnTo>
                    <a:pt x="196799" y="175260"/>
                  </a:lnTo>
                  <a:lnTo>
                    <a:pt x="308660" y="175260"/>
                  </a:lnTo>
                  <a:lnTo>
                    <a:pt x="308660" y="9017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430119" y="2109577"/>
              <a:ext cx="309245" cy="266065"/>
            </a:xfrm>
            <a:custGeom>
              <a:avLst/>
              <a:gdLst/>
              <a:ahLst/>
              <a:cxnLst/>
              <a:rect l="l" t="t" r="r" b="b"/>
              <a:pathLst>
                <a:path w="309245" h="266064">
                  <a:moveTo>
                    <a:pt x="0" y="90245"/>
                  </a:moveTo>
                  <a:lnTo>
                    <a:pt x="111851" y="90245"/>
                  </a:lnTo>
                  <a:lnTo>
                    <a:pt x="111851" y="0"/>
                  </a:lnTo>
                  <a:lnTo>
                    <a:pt x="196805" y="0"/>
                  </a:lnTo>
                  <a:lnTo>
                    <a:pt x="196805" y="90245"/>
                  </a:lnTo>
                  <a:lnTo>
                    <a:pt x="308657" y="90245"/>
                  </a:lnTo>
                  <a:lnTo>
                    <a:pt x="308657" y="175199"/>
                  </a:lnTo>
                  <a:lnTo>
                    <a:pt x="196805" y="175199"/>
                  </a:lnTo>
                  <a:lnTo>
                    <a:pt x="196805" y="265445"/>
                  </a:lnTo>
                  <a:lnTo>
                    <a:pt x="111851" y="265445"/>
                  </a:lnTo>
                  <a:lnTo>
                    <a:pt x="111851" y="175199"/>
                  </a:lnTo>
                  <a:lnTo>
                    <a:pt x="0" y="175199"/>
                  </a:lnTo>
                  <a:lnTo>
                    <a:pt x="0" y="9024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586846" y="251461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350774" y="107950"/>
                  </a:moveTo>
                  <a:lnTo>
                    <a:pt x="225945" y="10795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9550"/>
                  </a:lnTo>
                  <a:lnTo>
                    <a:pt x="124828" y="20955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9550"/>
                  </a:lnTo>
                  <a:lnTo>
                    <a:pt x="350774" y="209550"/>
                  </a:lnTo>
                  <a:lnTo>
                    <a:pt x="350774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454056" y="1981430"/>
              <a:ext cx="1483995" cy="2487295"/>
            </a:xfrm>
            <a:custGeom>
              <a:avLst/>
              <a:gdLst/>
              <a:ahLst/>
              <a:cxnLst/>
              <a:rect l="l" t="t" r="r" b="b"/>
              <a:pathLst>
                <a:path w="1483995" h="2487295">
                  <a:moveTo>
                    <a:pt x="1132799" y="641138"/>
                  </a:moveTo>
                  <a:lnTo>
                    <a:pt x="1257627" y="641138"/>
                  </a:lnTo>
                  <a:lnTo>
                    <a:pt x="1257627" y="533727"/>
                  </a:lnTo>
                  <a:lnTo>
                    <a:pt x="1358739" y="533727"/>
                  </a:lnTo>
                  <a:lnTo>
                    <a:pt x="1358739" y="641138"/>
                  </a:lnTo>
                  <a:lnTo>
                    <a:pt x="1483566" y="641138"/>
                  </a:lnTo>
                  <a:lnTo>
                    <a:pt x="1483566" y="742250"/>
                  </a:lnTo>
                  <a:lnTo>
                    <a:pt x="1358739" y="742250"/>
                  </a:lnTo>
                  <a:lnTo>
                    <a:pt x="1358739" y="849661"/>
                  </a:lnTo>
                  <a:lnTo>
                    <a:pt x="1257627" y="849661"/>
                  </a:lnTo>
                  <a:lnTo>
                    <a:pt x="1257627" y="742250"/>
                  </a:lnTo>
                  <a:lnTo>
                    <a:pt x="1132799" y="742250"/>
                  </a:lnTo>
                  <a:lnTo>
                    <a:pt x="1132799" y="641138"/>
                  </a:lnTo>
                  <a:close/>
                </a:path>
                <a:path w="1483995" h="2487295">
                  <a:moveTo>
                    <a:pt x="772643" y="2486700"/>
                  </a:moveTo>
                  <a:lnTo>
                    <a:pt x="0" y="1274213"/>
                  </a:lnTo>
                  <a:lnTo>
                    <a:pt x="570743" y="0"/>
                  </a:lnTo>
                  <a:lnTo>
                    <a:pt x="1343386" y="1212486"/>
                  </a:lnTo>
                  <a:lnTo>
                    <a:pt x="772643" y="24867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399" y="1949599"/>
            <a:ext cx="2847974" cy="342899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7158200" y="3322163"/>
            <a:ext cx="2133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x1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209875" y="1618338"/>
            <a:ext cx="2133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x2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97774" y="4325263"/>
            <a:ext cx="2133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x3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7550" y="1540025"/>
            <a:ext cx="7108900" cy="2511049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996054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Dealing</a:t>
            </a:r>
            <a:r>
              <a:rPr dirty="0" sz="2800" spc="-45"/>
              <a:t> </a:t>
            </a:r>
            <a:r>
              <a:rPr dirty="0" sz="2800" spc="-5"/>
              <a:t>with</a:t>
            </a:r>
            <a:r>
              <a:rPr dirty="0" sz="2800" spc="-45"/>
              <a:t> </a:t>
            </a:r>
            <a:r>
              <a:rPr dirty="0" sz="2800" spc="-5"/>
              <a:t>non-linearity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5049329" y="2143404"/>
            <a:ext cx="297815" cy="242570"/>
            <a:chOff x="5049329" y="2143404"/>
            <a:chExt cx="297815" cy="242570"/>
          </a:xfrm>
        </p:grpSpPr>
        <p:sp>
          <p:nvSpPr>
            <p:cNvPr id="4" name="object 4"/>
            <p:cNvSpPr/>
            <p:nvPr/>
          </p:nvSpPr>
          <p:spPr>
            <a:xfrm>
              <a:off x="5054079" y="2147582"/>
              <a:ext cx="288290" cy="233679"/>
            </a:xfrm>
            <a:custGeom>
              <a:avLst/>
              <a:gdLst/>
              <a:ahLst/>
              <a:cxnLst/>
              <a:rect l="l" t="t" r="r" b="b"/>
              <a:pathLst>
                <a:path w="288289" h="233680">
                  <a:moveTo>
                    <a:pt x="287718" y="80010"/>
                  </a:moveTo>
                  <a:lnTo>
                    <a:pt x="181114" y="80010"/>
                  </a:lnTo>
                  <a:lnTo>
                    <a:pt x="181114" y="0"/>
                  </a:lnTo>
                  <a:lnTo>
                    <a:pt x="106603" y="0"/>
                  </a:lnTo>
                  <a:lnTo>
                    <a:pt x="106603" y="80010"/>
                  </a:lnTo>
                  <a:lnTo>
                    <a:pt x="0" y="80010"/>
                  </a:lnTo>
                  <a:lnTo>
                    <a:pt x="0" y="153670"/>
                  </a:lnTo>
                  <a:lnTo>
                    <a:pt x="106603" y="153670"/>
                  </a:lnTo>
                  <a:lnTo>
                    <a:pt x="106603" y="233680"/>
                  </a:lnTo>
                  <a:lnTo>
                    <a:pt x="181114" y="233680"/>
                  </a:lnTo>
                  <a:lnTo>
                    <a:pt x="181114" y="153670"/>
                  </a:lnTo>
                  <a:lnTo>
                    <a:pt x="287718" y="153670"/>
                  </a:lnTo>
                  <a:lnTo>
                    <a:pt x="287718" y="8001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054091" y="2148166"/>
              <a:ext cx="288290" cy="233045"/>
            </a:xfrm>
            <a:custGeom>
              <a:avLst/>
              <a:gdLst/>
              <a:ahLst/>
              <a:cxnLst/>
              <a:rect l="l" t="t" r="r" b="b"/>
              <a:pathLst>
                <a:path w="288289" h="233044">
                  <a:moveTo>
                    <a:pt x="0" y="79152"/>
                  </a:moveTo>
                  <a:lnTo>
                    <a:pt x="106600" y="79152"/>
                  </a:lnTo>
                  <a:lnTo>
                    <a:pt x="106600" y="0"/>
                  </a:lnTo>
                  <a:lnTo>
                    <a:pt x="181112" y="0"/>
                  </a:lnTo>
                  <a:lnTo>
                    <a:pt x="181112" y="79152"/>
                  </a:lnTo>
                  <a:lnTo>
                    <a:pt x="287713" y="79152"/>
                  </a:lnTo>
                  <a:lnTo>
                    <a:pt x="287713" y="153663"/>
                  </a:lnTo>
                  <a:lnTo>
                    <a:pt x="181112" y="153663"/>
                  </a:lnTo>
                  <a:lnTo>
                    <a:pt x="181112" y="232816"/>
                  </a:lnTo>
                  <a:lnTo>
                    <a:pt x="106600" y="232816"/>
                  </a:lnTo>
                  <a:lnTo>
                    <a:pt x="106600" y="153663"/>
                  </a:lnTo>
                  <a:lnTo>
                    <a:pt x="0" y="153663"/>
                  </a:lnTo>
                  <a:lnTo>
                    <a:pt x="0" y="7915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4917826" y="4365984"/>
            <a:ext cx="560705" cy="509905"/>
            <a:chOff x="4917826" y="4365984"/>
            <a:chExt cx="560705" cy="509905"/>
          </a:xfrm>
        </p:grpSpPr>
        <p:sp>
          <p:nvSpPr>
            <p:cNvPr id="7" name="object 7"/>
            <p:cNvSpPr/>
            <p:nvPr/>
          </p:nvSpPr>
          <p:spPr>
            <a:xfrm>
              <a:off x="4922583" y="4371352"/>
              <a:ext cx="551180" cy="499109"/>
            </a:xfrm>
            <a:custGeom>
              <a:avLst/>
              <a:gdLst/>
              <a:ahLst/>
              <a:cxnLst/>
              <a:rect l="l" t="t" r="r" b="b"/>
              <a:pathLst>
                <a:path w="551179" h="499110">
                  <a:moveTo>
                    <a:pt x="550735" y="168910"/>
                  </a:moveTo>
                  <a:lnTo>
                    <a:pt x="355346" y="168910"/>
                  </a:lnTo>
                  <a:lnTo>
                    <a:pt x="355346" y="0"/>
                  </a:lnTo>
                  <a:lnTo>
                    <a:pt x="195389" y="0"/>
                  </a:lnTo>
                  <a:lnTo>
                    <a:pt x="195389" y="168910"/>
                  </a:lnTo>
                  <a:lnTo>
                    <a:pt x="0" y="168910"/>
                  </a:lnTo>
                  <a:lnTo>
                    <a:pt x="0" y="328930"/>
                  </a:lnTo>
                  <a:lnTo>
                    <a:pt x="195389" y="328930"/>
                  </a:lnTo>
                  <a:lnTo>
                    <a:pt x="195389" y="499110"/>
                  </a:lnTo>
                  <a:lnTo>
                    <a:pt x="355346" y="499110"/>
                  </a:lnTo>
                  <a:lnTo>
                    <a:pt x="355346" y="328930"/>
                  </a:lnTo>
                  <a:lnTo>
                    <a:pt x="550735" y="328930"/>
                  </a:lnTo>
                  <a:lnTo>
                    <a:pt x="550735" y="16891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22589" y="4370747"/>
              <a:ext cx="551180" cy="500380"/>
            </a:xfrm>
            <a:custGeom>
              <a:avLst/>
              <a:gdLst/>
              <a:ahLst/>
              <a:cxnLst/>
              <a:rect l="l" t="t" r="r" b="b"/>
              <a:pathLst>
                <a:path w="551179" h="500379">
                  <a:moveTo>
                    <a:pt x="0" y="169922"/>
                  </a:moveTo>
                  <a:lnTo>
                    <a:pt x="195387" y="169922"/>
                  </a:lnTo>
                  <a:lnTo>
                    <a:pt x="195387" y="0"/>
                  </a:lnTo>
                  <a:lnTo>
                    <a:pt x="355346" y="0"/>
                  </a:lnTo>
                  <a:lnTo>
                    <a:pt x="355346" y="169922"/>
                  </a:lnTo>
                  <a:lnTo>
                    <a:pt x="550733" y="169922"/>
                  </a:lnTo>
                  <a:lnTo>
                    <a:pt x="550733" y="329882"/>
                  </a:lnTo>
                  <a:lnTo>
                    <a:pt x="355346" y="329882"/>
                  </a:lnTo>
                  <a:lnTo>
                    <a:pt x="355346" y="499805"/>
                  </a:lnTo>
                  <a:lnTo>
                    <a:pt x="195387" y="499805"/>
                  </a:lnTo>
                  <a:lnTo>
                    <a:pt x="195387" y="329882"/>
                  </a:lnTo>
                  <a:lnTo>
                    <a:pt x="0" y="329882"/>
                  </a:lnTo>
                  <a:lnTo>
                    <a:pt x="0" y="16992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3449294" y="1681010"/>
            <a:ext cx="4253865" cy="2944495"/>
            <a:chOff x="3449294" y="1681010"/>
            <a:chExt cx="4253865" cy="2944495"/>
          </a:xfrm>
        </p:grpSpPr>
        <p:sp>
          <p:nvSpPr>
            <p:cNvPr id="10" name="object 10"/>
            <p:cNvSpPr/>
            <p:nvPr/>
          </p:nvSpPr>
          <p:spPr>
            <a:xfrm>
              <a:off x="4094111" y="3223892"/>
              <a:ext cx="885825" cy="0"/>
            </a:xfrm>
            <a:custGeom>
              <a:avLst/>
              <a:gdLst/>
              <a:ahLst/>
              <a:cxnLst/>
              <a:rect l="l" t="t" r="r" b="b"/>
              <a:pathLst>
                <a:path w="885825" h="0">
                  <a:moveTo>
                    <a:pt x="0" y="0"/>
                  </a:moveTo>
                  <a:lnTo>
                    <a:pt x="885557" y="0"/>
                  </a:lnTo>
                </a:path>
              </a:pathLst>
            </a:custGeom>
            <a:ln w="10410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20007" y="3208674"/>
              <a:ext cx="178435" cy="48260"/>
            </a:xfrm>
            <a:custGeom>
              <a:avLst/>
              <a:gdLst/>
              <a:ahLst/>
              <a:cxnLst/>
              <a:rect l="l" t="t" r="r" b="b"/>
              <a:pathLst>
                <a:path w="178435" h="48260">
                  <a:moveTo>
                    <a:pt x="178359" y="48050"/>
                  </a:moveTo>
                  <a:lnTo>
                    <a:pt x="0" y="48050"/>
                  </a:lnTo>
                  <a:lnTo>
                    <a:pt x="0" y="0"/>
                  </a:lnTo>
                  <a:lnTo>
                    <a:pt x="178359" y="0"/>
                  </a:lnTo>
                  <a:lnTo>
                    <a:pt x="178359" y="4805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020007" y="3208674"/>
              <a:ext cx="178435" cy="48260"/>
            </a:xfrm>
            <a:custGeom>
              <a:avLst/>
              <a:gdLst/>
              <a:ahLst/>
              <a:cxnLst/>
              <a:rect l="l" t="t" r="r" b="b"/>
              <a:pathLst>
                <a:path w="178435" h="48260">
                  <a:moveTo>
                    <a:pt x="0" y="0"/>
                  </a:moveTo>
                  <a:lnTo>
                    <a:pt x="178359" y="0"/>
                  </a:lnTo>
                  <a:lnTo>
                    <a:pt x="178359" y="48050"/>
                  </a:lnTo>
                  <a:lnTo>
                    <a:pt x="0" y="4805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30436" y="3223892"/>
              <a:ext cx="2329180" cy="0"/>
            </a:xfrm>
            <a:custGeom>
              <a:avLst/>
              <a:gdLst/>
              <a:ahLst/>
              <a:cxnLst/>
              <a:rect l="l" t="t" r="r" b="b"/>
              <a:pathLst>
                <a:path w="2329179" h="0">
                  <a:moveTo>
                    <a:pt x="0" y="0"/>
                  </a:moveTo>
                  <a:lnTo>
                    <a:pt x="2328950" y="0"/>
                  </a:lnTo>
                </a:path>
              </a:pathLst>
            </a:custGeom>
            <a:ln w="10410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654619" y="320860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7" y="0"/>
                  </a:lnTo>
                  <a:lnTo>
                    <a:pt x="43229" y="15743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654619" y="320860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9" y="15743"/>
                  </a:lnTo>
                  <a:lnTo>
                    <a:pt x="7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979657" y="307468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29">
                  <a:moveTo>
                    <a:pt x="350774" y="107950"/>
                  </a:moveTo>
                  <a:lnTo>
                    <a:pt x="225945" y="10795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979668" y="30747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29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944068" y="27973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44068" y="1728994"/>
              <a:ext cx="288290" cy="1494790"/>
            </a:xfrm>
            <a:custGeom>
              <a:avLst/>
              <a:gdLst/>
              <a:ahLst/>
              <a:cxnLst/>
              <a:rect l="l" t="t" r="r" b="b"/>
              <a:pathLst>
                <a:path w="288289" h="1494789">
                  <a:moveTo>
                    <a:pt x="0" y="1068374"/>
                  </a:moveTo>
                  <a:lnTo>
                    <a:pt x="287713" y="1068374"/>
                  </a:lnTo>
                  <a:lnTo>
                    <a:pt x="287713" y="1142886"/>
                  </a:lnTo>
                  <a:lnTo>
                    <a:pt x="0" y="1142886"/>
                  </a:lnTo>
                  <a:lnTo>
                    <a:pt x="0" y="1068374"/>
                  </a:lnTo>
                  <a:close/>
                </a:path>
                <a:path w="288289" h="1494789">
                  <a:moveTo>
                    <a:pt x="133712" y="0"/>
                  </a:moveTo>
                  <a:lnTo>
                    <a:pt x="154805" y="1494455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062049" y="16857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443"/>
                  </a:moveTo>
                  <a:lnTo>
                    <a:pt x="15120" y="0"/>
                  </a:lnTo>
                  <a:lnTo>
                    <a:pt x="31462" y="42998"/>
                  </a:lnTo>
                  <a:lnTo>
                    <a:pt x="0" y="4344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062049" y="16857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2" y="42998"/>
                  </a:moveTo>
                  <a:lnTo>
                    <a:pt x="15120" y="0"/>
                  </a:lnTo>
                  <a:lnTo>
                    <a:pt x="0" y="43443"/>
                  </a:lnTo>
                  <a:lnTo>
                    <a:pt x="31462" y="4299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613993" y="31141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613993" y="31141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890943" y="34559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792990" y="3223350"/>
              <a:ext cx="386080" cy="906780"/>
            </a:xfrm>
            <a:custGeom>
              <a:avLst/>
              <a:gdLst/>
              <a:ahLst/>
              <a:cxnLst/>
              <a:rect l="l" t="t" r="r" b="b"/>
              <a:pathLst>
                <a:path w="386079" h="906779">
                  <a:moveTo>
                    <a:pt x="97952" y="232644"/>
                  </a:moveTo>
                  <a:lnTo>
                    <a:pt x="385666" y="232644"/>
                  </a:lnTo>
                  <a:lnTo>
                    <a:pt x="385666" y="307155"/>
                  </a:lnTo>
                  <a:lnTo>
                    <a:pt x="97952" y="307155"/>
                  </a:lnTo>
                  <a:lnTo>
                    <a:pt x="97952" y="232644"/>
                  </a:lnTo>
                  <a:close/>
                </a:path>
                <a:path w="386079" h="906779">
                  <a:moveTo>
                    <a:pt x="0" y="906447"/>
                  </a:moveTo>
                  <a:lnTo>
                    <a:pt x="305734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778082" y="4124769"/>
              <a:ext cx="29845" cy="46355"/>
            </a:xfrm>
            <a:custGeom>
              <a:avLst/>
              <a:gdLst/>
              <a:ahLst/>
              <a:cxnLst/>
              <a:rect l="l" t="t" r="r" b="b"/>
              <a:pathLst>
                <a:path w="29845" h="46354">
                  <a:moveTo>
                    <a:pt x="1092" y="45986"/>
                  </a:moveTo>
                  <a:lnTo>
                    <a:pt x="0" y="0"/>
                  </a:lnTo>
                  <a:lnTo>
                    <a:pt x="29814" y="10056"/>
                  </a:lnTo>
                  <a:lnTo>
                    <a:pt x="1092" y="45986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778082" y="4124769"/>
              <a:ext cx="29845" cy="46355"/>
            </a:xfrm>
            <a:custGeom>
              <a:avLst/>
              <a:gdLst/>
              <a:ahLst/>
              <a:cxnLst/>
              <a:rect l="l" t="t" r="r" b="b"/>
              <a:pathLst>
                <a:path w="29845" h="46354">
                  <a:moveTo>
                    <a:pt x="0" y="0"/>
                  </a:moveTo>
                  <a:lnTo>
                    <a:pt x="1092" y="45986"/>
                  </a:lnTo>
                  <a:lnTo>
                    <a:pt x="29814" y="1005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090668" y="3783342"/>
              <a:ext cx="432434" cy="421640"/>
            </a:xfrm>
            <a:custGeom>
              <a:avLst/>
              <a:gdLst/>
              <a:ahLst/>
              <a:cxnLst/>
              <a:rect l="l" t="t" r="r" b="b"/>
              <a:pathLst>
                <a:path w="432435" h="421639">
                  <a:moveTo>
                    <a:pt x="431901" y="143510"/>
                  </a:moveTo>
                  <a:lnTo>
                    <a:pt x="283298" y="143510"/>
                  </a:lnTo>
                  <a:lnTo>
                    <a:pt x="283298" y="0"/>
                  </a:lnTo>
                  <a:lnTo>
                    <a:pt x="148602" y="0"/>
                  </a:lnTo>
                  <a:lnTo>
                    <a:pt x="148602" y="143510"/>
                  </a:lnTo>
                  <a:lnTo>
                    <a:pt x="0" y="143510"/>
                  </a:lnTo>
                  <a:lnTo>
                    <a:pt x="0" y="278130"/>
                  </a:lnTo>
                  <a:lnTo>
                    <a:pt x="148602" y="278130"/>
                  </a:lnTo>
                  <a:lnTo>
                    <a:pt x="148602" y="421640"/>
                  </a:lnTo>
                  <a:lnTo>
                    <a:pt x="283298" y="421640"/>
                  </a:lnTo>
                  <a:lnTo>
                    <a:pt x="283298" y="278130"/>
                  </a:lnTo>
                  <a:lnTo>
                    <a:pt x="431901" y="278130"/>
                  </a:lnTo>
                  <a:lnTo>
                    <a:pt x="431901" y="14351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090674" y="3783811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5" h="421004">
                  <a:moveTo>
                    <a:pt x="0" y="143089"/>
                  </a:moveTo>
                  <a:lnTo>
                    <a:pt x="148600" y="143089"/>
                  </a:lnTo>
                  <a:lnTo>
                    <a:pt x="148600" y="0"/>
                  </a:lnTo>
                  <a:lnTo>
                    <a:pt x="283299" y="0"/>
                  </a:lnTo>
                  <a:lnTo>
                    <a:pt x="283299" y="143089"/>
                  </a:lnTo>
                  <a:lnTo>
                    <a:pt x="431900" y="143089"/>
                  </a:lnTo>
                  <a:lnTo>
                    <a:pt x="431900" y="277788"/>
                  </a:lnTo>
                  <a:lnTo>
                    <a:pt x="283299" y="277788"/>
                  </a:lnTo>
                  <a:lnTo>
                    <a:pt x="283299" y="420877"/>
                  </a:lnTo>
                  <a:lnTo>
                    <a:pt x="148600" y="420877"/>
                  </a:lnTo>
                  <a:lnTo>
                    <a:pt x="148600" y="277788"/>
                  </a:lnTo>
                  <a:lnTo>
                    <a:pt x="0" y="277788"/>
                  </a:lnTo>
                  <a:lnTo>
                    <a:pt x="0" y="14308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389374" y="4199902"/>
              <a:ext cx="432434" cy="420370"/>
            </a:xfrm>
            <a:custGeom>
              <a:avLst/>
              <a:gdLst/>
              <a:ahLst/>
              <a:cxnLst/>
              <a:rect l="l" t="t" r="r" b="b"/>
              <a:pathLst>
                <a:path w="432435" h="420370">
                  <a:moveTo>
                    <a:pt x="431888" y="142240"/>
                  </a:moveTo>
                  <a:lnTo>
                    <a:pt x="283298" y="142240"/>
                  </a:lnTo>
                  <a:lnTo>
                    <a:pt x="283298" y="0"/>
                  </a:lnTo>
                  <a:lnTo>
                    <a:pt x="148590" y="0"/>
                  </a:lnTo>
                  <a:lnTo>
                    <a:pt x="148590" y="142240"/>
                  </a:lnTo>
                  <a:lnTo>
                    <a:pt x="0" y="142240"/>
                  </a:lnTo>
                  <a:lnTo>
                    <a:pt x="0" y="276860"/>
                  </a:lnTo>
                  <a:lnTo>
                    <a:pt x="148590" y="276860"/>
                  </a:lnTo>
                  <a:lnTo>
                    <a:pt x="148590" y="420370"/>
                  </a:lnTo>
                  <a:lnTo>
                    <a:pt x="283298" y="420370"/>
                  </a:lnTo>
                  <a:lnTo>
                    <a:pt x="283298" y="276860"/>
                  </a:lnTo>
                  <a:lnTo>
                    <a:pt x="431888" y="276860"/>
                  </a:lnTo>
                  <a:lnTo>
                    <a:pt x="431888" y="14224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389374" y="4199511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5" h="421004">
                  <a:moveTo>
                    <a:pt x="0" y="143089"/>
                  </a:moveTo>
                  <a:lnTo>
                    <a:pt x="148600" y="143089"/>
                  </a:lnTo>
                  <a:lnTo>
                    <a:pt x="148600" y="0"/>
                  </a:lnTo>
                  <a:lnTo>
                    <a:pt x="283299" y="0"/>
                  </a:lnTo>
                  <a:lnTo>
                    <a:pt x="283299" y="143089"/>
                  </a:lnTo>
                  <a:lnTo>
                    <a:pt x="431900" y="143089"/>
                  </a:lnTo>
                  <a:lnTo>
                    <a:pt x="431900" y="277787"/>
                  </a:lnTo>
                  <a:lnTo>
                    <a:pt x="283299" y="277787"/>
                  </a:lnTo>
                  <a:lnTo>
                    <a:pt x="283299" y="420876"/>
                  </a:lnTo>
                  <a:lnTo>
                    <a:pt x="148600" y="420876"/>
                  </a:lnTo>
                  <a:lnTo>
                    <a:pt x="148600" y="277787"/>
                  </a:lnTo>
                  <a:lnTo>
                    <a:pt x="0" y="277787"/>
                  </a:lnTo>
                  <a:lnTo>
                    <a:pt x="0" y="14308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305519" y="3012326"/>
              <a:ext cx="226060" cy="71120"/>
            </a:xfrm>
            <a:custGeom>
              <a:avLst/>
              <a:gdLst/>
              <a:ahLst/>
              <a:cxnLst/>
              <a:rect l="l" t="t" r="r" b="b"/>
              <a:pathLst>
                <a:path w="226060" h="71119">
                  <a:moveTo>
                    <a:pt x="225760" y="70700"/>
                  </a:moveTo>
                  <a:lnTo>
                    <a:pt x="0" y="70700"/>
                  </a:lnTo>
                  <a:lnTo>
                    <a:pt x="0" y="0"/>
                  </a:lnTo>
                  <a:lnTo>
                    <a:pt x="225760" y="0"/>
                  </a:lnTo>
                  <a:lnTo>
                    <a:pt x="225760" y="707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305519" y="3012326"/>
              <a:ext cx="226060" cy="71120"/>
            </a:xfrm>
            <a:custGeom>
              <a:avLst/>
              <a:gdLst/>
              <a:ahLst/>
              <a:cxnLst/>
              <a:rect l="l" t="t" r="r" b="b"/>
              <a:pathLst>
                <a:path w="226060" h="71119">
                  <a:moveTo>
                    <a:pt x="0" y="0"/>
                  </a:moveTo>
                  <a:lnTo>
                    <a:pt x="225760" y="0"/>
                  </a:lnTo>
                  <a:lnTo>
                    <a:pt x="225760" y="70700"/>
                  </a:lnTo>
                  <a:lnTo>
                    <a:pt x="0" y="707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586846" y="368682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60">
                  <a:moveTo>
                    <a:pt x="350774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45" y="31496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586856" y="368638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29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430115" y="2109482"/>
              <a:ext cx="309245" cy="265430"/>
            </a:xfrm>
            <a:custGeom>
              <a:avLst/>
              <a:gdLst/>
              <a:ahLst/>
              <a:cxnLst/>
              <a:rect l="l" t="t" r="r" b="b"/>
              <a:pathLst>
                <a:path w="309245" h="265430">
                  <a:moveTo>
                    <a:pt x="308660" y="90170"/>
                  </a:moveTo>
                  <a:lnTo>
                    <a:pt x="196799" y="90170"/>
                  </a:lnTo>
                  <a:lnTo>
                    <a:pt x="196799" y="0"/>
                  </a:lnTo>
                  <a:lnTo>
                    <a:pt x="111848" y="0"/>
                  </a:lnTo>
                  <a:lnTo>
                    <a:pt x="111848" y="90170"/>
                  </a:lnTo>
                  <a:lnTo>
                    <a:pt x="0" y="90170"/>
                  </a:lnTo>
                  <a:lnTo>
                    <a:pt x="0" y="175260"/>
                  </a:lnTo>
                  <a:lnTo>
                    <a:pt x="111848" y="175260"/>
                  </a:lnTo>
                  <a:lnTo>
                    <a:pt x="111848" y="265430"/>
                  </a:lnTo>
                  <a:lnTo>
                    <a:pt x="196799" y="265430"/>
                  </a:lnTo>
                  <a:lnTo>
                    <a:pt x="196799" y="175260"/>
                  </a:lnTo>
                  <a:lnTo>
                    <a:pt x="308660" y="175260"/>
                  </a:lnTo>
                  <a:lnTo>
                    <a:pt x="308660" y="9017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430119" y="2109577"/>
              <a:ext cx="309245" cy="266065"/>
            </a:xfrm>
            <a:custGeom>
              <a:avLst/>
              <a:gdLst/>
              <a:ahLst/>
              <a:cxnLst/>
              <a:rect l="l" t="t" r="r" b="b"/>
              <a:pathLst>
                <a:path w="309245" h="266064">
                  <a:moveTo>
                    <a:pt x="0" y="90245"/>
                  </a:moveTo>
                  <a:lnTo>
                    <a:pt x="111851" y="90245"/>
                  </a:lnTo>
                  <a:lnTo>
                    <a:pt x="111851" y="0"/>
                  </a:lnTo>
                  <a:lnTo>
                    <a:pt x="196805" y="0"/>
                  </a:lnTo>
                  <a:lnTo>
                    <a:pt x="196805" y="90245"/>
                  </a:lnTo>
                  <a:lnTo>
                    <a:pt x="308657" y="90245"/>
                  </a:lnTo>
                  <a:lnTo>
                    <a:pt x="308657" y="175199"/>
                  </a:lnTo>
                  <a:lnTo>
                    <a:pt x="196805" y="175199"/>
                  </a:lnTo>
                  <a:lnTo>
                    <a:pt x="196805" y="265445"/>
                  </a:lnTo>
                  <a:lnTo>
                    <a:pt x="111851" y="265445"/>
                  </a:lnTo>
                  <a:lnTo>
                    <a:pt x="111851" y="175199"/>
                  </a:lnTo>
                  <a:lnTo>
                    <a:pt x="0" y="175199"/>
                  </a:lnTo>
                  <a:lnTo>
                    <a:pt x="0" y="9024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586846" y="251461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350774" y="107950"/>
                  </a:moveTo>
                  <a:lnTo>
                    <a:pt x="225945" y="10795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9550"/>
                  </a:lnTo>
                  <a:lnTo>
                    <a:pt x="124828" y="20955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9550"/>
                  </a:lnTo>
                  <a:lnTo>
                    <a:pt x="350774" y="209550"/>
                  </a:lnTo>
                  <a:lnTo>
                    <a:pt x="350774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454056" y="1981430"/>
              <a:ext cx="1483995" cy="2487295"/>
            </a:xfrm>
            <a:custGeom>
              <a:avLst/>
              <a:gdLst/>
              <a:ahLst/>
              <a:cxnLst/>
              <a:rect l="l" t="t" r="r" b="b"/>
              <a:pathLst>
                <a:path w="1483995" h="2487295">
                  <a:moveTo>
                    <a:pt x="1132799" y="641138"/>
                  </a:moveTo>
                  <a:lnTo>
                    <a:pt x="1257627" y="641138"/>
                  </a:lnTo>
                  <a:lnTo>
                    <a:pt x="1257627" y="533727"/>
                  </a:lnTo>
                  <a:lnTo>
                    <a:pt x="1358739" y="533727"/>
                  </a:lnTo>
                  <a:lnTo>
                    <a:pt x="1358739" y="641138"/>
                  </a:lnTo>
                  <a:lnTo>
                    <a:pt x="1483566" y="641138"/>
                  </a:lnTo>
                  <a:lnTo>
                    <a:pt x="1483566" y="742250"/>
                  </a:lnTo>
                  <a:lnTo>
                    <a:pt x="1358739" y="742250"/>
                  </a:lnTo>
                  <a:lnTo>
                    <a:pt x="1358739" y="849661"/>
                  </a:lnTo>
                  <a:lnTo>
                    <a:pt x="1257627" y="849661"/>
                  </a:lnTo>
                  <a:lnTo>
                    <a:pt x="1257627" y="742250"/>
                  </a:lnTo>
                  <a:lnTo>
                    <a:pt x="1132799" y="742250"/>
                  </a:lnTo>
                  <a:lnTo>
                    <a:pt x="1132799" y="641138"/>
                  </a:lnTo>
                  <a:close/>
                </a:path>
                <a:path w="1483995" h="2487295">
                  <a:moveTo>
                    <a:pt x="772643" y="2486700"/>
                  </a:moveTo>
                  <a:lnTo>
                    <a:pt x="0" y="1274213"/>
                  </a:lnTo>
                  <a:lnTo>
                    <a:pt x="570743" y="0"/>
                  </a:lnTo>
                  <a:lnTo>
                    <a:pt x="1343386" y="1212486"/>
                  </a:lnTo>
                  <a:lnTo>
                    <a:pt x="772643" y="24867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399" y="1949599"/>
            <a:ext cx="2847974" cy="342899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7158200" y="3322163"/>
            <a:ext cx="2133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x1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12975" y="1201863"/>
            <a:ext cx="3007995" cy="655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How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separate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with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linear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classifier?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Arial MT"/>
              <a:cs typeface="Arial MT"/>
            </a:endParaRPr>
          </a:p>
          <a:p>
            <a:pPr algn="ctr" marL="39878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x2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97774" y="4325263"/>
            <a:ext cx="2133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x3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99325" y="2603026"/>
            <a:ext cx="3107690" cy="658495"/>
            <a:chOff x="399325" y="2603026"/>
            <a:chExt cx="3107690" cy="658495"/>
          </a:xfrm>
        </p:grpSpPr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325" y="2603026"/>
              <a:ext cx="3107275" cy="25379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396999" y="2939450"/>
              <a:ext cx="243204" cy="316865"/>
            </a:xfrm>
            <a:custGeom>
              <a:avLst/>
              <a:gdLst/>
              <a:ahLst/>
              <a:cxnLst/>
              <a:rect l="l" t="t" r="r" b="b"/>
              <a:pathLst>
                <a:path w="243205" h="316864">
                  <a:moveTo>
                    <a:pt x="182024" y="316799"/>
                  </a:moveTo>
                  <a:lnTo>
                    <a:pt x="60674" y="316799"/>
                  </a:lnTo>
                  <a:lnTo>
                    <a:pt x="60674" y="121349"/>
                  </a:lnTo>
                  <a:lnTo>
                    <a:pt x="0" y="121349"/>
                  </a:lnTo>
                  <a:lnTo>
                    <a:pt x="121349" y="0"/>
                  </a:lnTo>
                  <a:lnTo>
                    <a:pt x="242699" y="121349"/>
                  </a:lnTo>
                  <a:lnTo>
                    <a:pt x="182024" y="121349"/>
                  </a:lnTo>
                  <a:lnTo>
                    <a:pt x="182024" y="316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396999" y="2939450"/>
              <a:ext cx="243204" cy="316865"/>
            </a:xfrm>
            <a:custGeom>
              <a:avLst/>
              <a:gdLst/>
              <a:ahLst/>
              <a:cxnLst/>
              <a:rect l="l" t="t" r="r" b="b"/>
              <a:pathLst>
                <a:path w="243205" h="316864">
                  <a:moveTo>
                    <a:pt x="0" y="121349"/>
                  </a:moveTo>
                  <a:lnTo>
                    <a:pt x="121349" y="0"/>
                  </a:lnTo>
                  <a:lnTo>
                    <a:pt x="242699" y="121349"/>
                  </a:lnTo>
                  <a:lnTo>
                    <a:pt x="182024" y="121349"/>
                  </a:lnTo>
                  <a:lnTo>
                    <a:pt x="182024" y="316799"/>
                  </a:lnTo>
                  <a:lnTo>
                    <a:pt x="60674" y="316799"/>
                  </a:lnTo>
                  <a:lnTo>
                    <a:pt x="60674" y="121349"/>
                  </a:lnTo>
                  <a:lnTo>
                    <a:pt x="0" y="1213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472350" y="3322163"/>
            <a:ext cx="19462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capital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X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datapoint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3825"/>
            <a:ext cx="26079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Kernel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Trick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7984490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-10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support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this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transformation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would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need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compute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all these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features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for </a:t>
            </a:r>
            <a:r>
              <a:rPr dirty="0" sz="1800" spc="-484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each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sample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60794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The</a:t>
            </a:r>
            <a:r>
              <a:rPr dirty="0" sz="2800" spc="-45"/>
              <a:t> </a:t>
            </a:r>
            <a:r>
              <a:rPr dirty="0" sz="2800" spc="-10"/>
              <a:t>Kernel</a:t>
            </a:r>
            <a:r>
              <a:rPr dirty="0" sz="2800" spc="-90"/>
              <a:t> </a:t>
            </a:r>
            <a:r>
              <a:rPr dirty="0" sz="2800" spc="-25"/>
              <a:t>Trick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7984490" cy="1597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-10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support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this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transformation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would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need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compute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all these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features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for </a:t>
            </a:r>
            <a:r>
              <a:rPr dirty="0" sz="1800" spc="-484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each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sample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Solution: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Kernel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trick!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Use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dot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product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feature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space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can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be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computed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as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kernel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function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0250" y="2953362"/>
            <a:ext cx="2317320" cy="269824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60794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The</a:t>
            </a:r>
            <a:r>
              <a:rPr dirty="0" sz="2800" spc="-45"/>
              <a:t> </a:t>
            </a:r>
            <a:r>
              <a:rPr dirty="0" sz="2800" spc="-10"/>
              <a:t>Kernel</a:t>
            </a:r>
            <a:r>
              <a:rPr dirty="0" sz="2800" spc="-90"/>
              <a:t> </a:t>
            </a:r>
            <a:r>
              <a:rPr dirty="0" sz="2800" spc="-25"/>
              <a:t>Trick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7031953" y="2065754"/>
            <a:ext cx="297815" cy="242570"/>
            <a:chOff x="7031953" y="2065754"/>
            <a:chExt cx="297815" cy="242570"/>
          </a:xfrm>
        </p:grpSpPr>
        <p:sp>
          <p:nvSpPr>
            <p:cNvPr id="4" name="object 4"/>
            <p:cNvSpPr/>
            <p:nvPr/>
          </p:nvSpPr>
          <p:spPr>
            <a:xfrm>
              <a:off x="7036714" y="2070112"/>
              <a:ext cx="288290" cy="233679"/>
            </a:xfrm>
            <a:custGeom>
              <a:avLst/>
              <a:gdLst/>
              <a:ahLst/>
              <a:cxnLst/>
              <a:rect l="l" t="t" r="r" b="b"/>
              <a:pathLst>
                <a:path w="288290" h="233680">
                  <a:moveTo>
                    <a:pt x="287705" y="80010"/>
                  </a:moveTo>
                  <a:lnTo>
                    <a:pt x="181102" y="80010"/>
                  </a:lnTo>
                  <a:lnTo>
                    <a:pt x="181102" y="0"/>
                  </a:lnTo>
                  <a:lnTo>
                    <a:pt x="106591" y="0"/>
                  </a:lnTo>
                  <a:lnTo>
                    <a:pt x="106591" y="80010"/>
                  </a:lnTo>
                  <a:lnTo>
                    <a:pt x="0" y="80010"/>
                  </a:lnTo>
                  <a:lnTo>
                    <a:pt x="0" y="153670"/>
                  </a:lnTo>
                  <a:lnTo>
                    <a:pt x="106591" y="153670"/>
                  </a:lnTo>
                  <a:lnTo>
                    <a:pt x="106591" y="233680"/>
                  </a:lnTo>
                  <a:lnTo>
                    <a:pt x="181102" y="233680"/>
                  </a:lnTo>
                  <a:lnTo>
                    <a:pt x="181102" y="153670"/>
                  </a:lnTo>
                  <a:lnTo>
                    <a:pt x="287705" y="153670"/>
                  </a:lnTo>
                  <a:lnTo>
                    <a:pt x="287705" y="8001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36716" y="2070516"/>
              <a:ext cx="288290" cy="233045"/>
            </a:xfrm>
            <a:custGeom>
              <a:avLst/>
              <a:gdLst/>
              <a:ahLst/>
              <a:cxnLst/>
              <a:rect l="l" t="t" r="r" b="b"/>
              <a:pathLst>
                <a:path w="288290" h="233044">
                  <a:moveTo>
                    <a:pt x="0" y="79152"/>
                  </a:moveTo>
                  <a:lnTo>
                    <a:pt x="106600" y="79152"/>
                  </a:lnTo>
                  <a:lnTo>
                    <a:pt x="106600" y="0"/>
                  </a:lnTo>
                  <a:lnTo>
                    <a:pt x="181112" y="0"/>
                  </a:lnTo>
                  <a:lnTo>
                    <a:pt x="181112" y="79152"/>
                  </a:lnTo>
                  <a:lnTo>
                    <a:pt x="287713" y="79152"/>
                  </a:lnTo>
                  <a:lnTo>
                    <a:pt x="287713" y="153663"/>
                  </a:lnTo>
                  <a:lnTo>
                    <a:pt x="181112" y="153663"/>
                  </a:lnTo>
                  <a:lnTo>
                    <a:pt x="181112" y="232816"/>
                  </a:lnTo>
                  <a:lnTo>
                    <a:pt x="106600" y="232816"/>
                  </a:lnTo>
                  <a:lnTo>
                    <a:pt x="106600" y="153663"/>
                  </a:lnTo>
                  <a:lnTo>
                    <a:pt x="0" y="153663"/>
                  </a:lnTo>
                  <a:lnTo>
                    <a:pt x="0" y="7915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6900451" y="4288334"/>
            <a:ext cx="560705" cy="509905"/>
            <a:chOff x="6900451" y="4288334"/>
            <a:chExt cx="560705" cy="509905"/>
          </a:xfrm>
        </p:grpSpPr>
        <p:sp>
          <p:nvSpPr>
            <p:cNvPr id="7" name="object 7"/>
            <p:cNvSpPr/>
            <p:nvPr/>
          </p:nvSpPr>
          <p:spPr>
            <a:xfrm>
              <a:off x="6905206" y="4292612"/>
              <a:ext cx="551180" cy="500380"/>
            </a:xfrm>
            <a:custGeom>
              <a:avLst/>
              <a:gdLst/>
              <a:ahLst/>
              <a:cxnLst/>
              <a:rect l="l" t="t" r="r" b="b"/>
              <a:pathLst>
                <a:path w="551179" h="500379">
                  <a:moveTo>
                    <a:pt x="550735" y="170180"/>
                  </a:moveTo>
                  <a:lnTo>
                    <a:pt x="355346" y="170180"/>
                  </a:lnTo>
                  <a:lnTo>
                    <a:pt x="355346" y="0"/>
                  </a:lnTo>
                  <a:lnTo>
                    <a:pt x="195389" y="0"/>
                  </a:lnTo>
                  <a:lnTo>
                    <a:pt x="195389" y="170180"/>
                  </a:lnTo>
                  <a:lnTo>
                    <a:pt x="0" y="170180"/>
                  </a:lnTo>
                  <a:lnTo>
                    <a:pt x="0" y="330200"/>
                  </a:lnTo>
                  <a:lnTo>
                    <a:pt x="195389" y="330200"/>
                  </a:lnTo>
                  <a:lnTo>
                    <a:pt x="195389" y="500380"/>
                  </a:lnTo>
                  <a:lnTo>
                    <a:pt x="355346" y="500380"/>
                  </a:lnTo>
                  <a:lnTo>
                    <a:pt x="355346" y="330200"/>
                  </a:lnTo>
                  <a:lnTo>
                    <a:pt x="550735" y="330200"/>
                  </a:lnTo>
                  <a:lnTo>
                    <a:pt x="550735" y="1701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905214" y="4293097"/>
              <a:ext cx="551180" cy="500380"/>
            </a:xfrm>
            <a:custGeom>
              <a:avLst/>
              <a:gdLst/>
              <a:ahLst/>
              <a:cxnLst/>
              <a:rect l="l" t="t" r="r" b="b"/>
              <a:pathLst>
                <a:path w="551179" h="500379">
                  <a:moveTo>
                    <a:pt x="0" y="169922"/>
                  </a:moveTo>
                  <a:lnTo>
                    <a:pt x="195387" y="169922"/>
                  </a:lnTo>
                  <a:lnTo>
                    <a:pt x="195387" y="0"/>
                  </a:lnTo>
                  <a:lnTo>
                    <a:pt x="355346" y="0"/>
                  </a:lnTo>
                  <a:lnTo>
                    <a:pt x="355346" y="169922"/>
                  </a:lnTo>
                  <a:lnTo>
                    <a:pt x="550733" y="169922"/>
                  </a:lnTo>
                  <a:lnTo>
                    <a:pt x="550733" y="329882"/>
                  </a:lnTo>
                  <a:lnTo>
                    <a:pt x="355346" y="329882"/>
                  </a:lnTo>
                  <a:lnTo>
                    <a:pt x="355346" y="499805"/>
                  </a:lnTo>
                  <a:lnTo>
                    <a:pt x="195387" y="499805"/>
                  </a:lnTo>
                  <a:lnTo>
                    <a:pt x="195387" y="329882"/>
                  </a:lnTo>
                  <a:lnTo>
                    <a:pt x="0" y="329882"/>
                  </a:lnTo>
                  <a:lnTo>
                    <a:pt x="0" y="16992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5431919" y="1603360"/>
            <a:ext cx="2348865" cy="2944495"/>
            <a:chOff x="5431919" y="1603360"/>
            <a:chExt cx="2348865" cy="2944495"/>
          </a:xfrm>
        </p:grpSpPr>
        <p:sp>
          <p:nvSpPr>
            <p:cNvPr id="10" name="object 10"/>
            <p:cNvSpPr/>
            <p:nvPr/>
          </p:nvSpPr>
          <p:spPr>
            <a:xfrm>
              <a:off x="6076662" y="3146284"/>
              <a:ext cx="885825" cy="0"/>
            </a:xfrm>
            <a:custGeom>
              <a:avLst/>
              <a:gdLst/>
              <a:ahLst/>
              <a:cxnLst/>
              <a:rect l="l" t="t" r="r" b="b"/>
              <a:pathLst>
                <a:path w="885825" h="0">
                  <a:moveTo>
                    <a:pt x="0" y="0"/>
                  </a:moveTo>
                  <a:lnTo>
                    <a:pt x="885631" y="0"/>
                  </a:lnTo>
                </a:path>
              </a:pathLst>
            </a:custGeom>
            <a:ln w="1039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002632" y="3131024"/>
              <a:ext cx="178435" cy="48260"/>
            </a:xfrm>
            <a:custGeom>
              <a:avLst/>
              <a:gdLst/>
              <a:ahLst/>
              <a:cxnLst/>
              <a:rect l="l" t="t" r="r" b="b"/>
              <a:pathLst>
                <a:path w="178435" h="48260">
                  <a:moveTo>
                    <a:pt x="178359" y="48050"/>
                  </a:moveTo>
                  <a:lnTo>
                    <a:pt x="0" y="48050"/>
                  </a:lnTo>
                  <a:lnTo>
                    <a:pt x="0" y="0"/>
                  </a:lnTo>
                  <a:lnTo>
                    <a:pt x="178359" y="0"/>
                  </a:lnTo>
                  <a:lnTo>
                    <a:pt x="178359" y="4805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002632" y="3131024"/>
              <a:ext cx="178435" cy="48260"/>
            </a:xfrm>
            <a:custGeom>
              <a:avLst/>
              <a:gdLst/>
              <a:ahLst/>
              <a:cxnLst/>
              <a:rect l="l" t="t" r="r" b="b"/>
              <a:pathLst>
                <a:path w="178435" h="48260">
                  <a:moveTo>
                    <a:pt x="0" y="0"/>
                  </a:moveTo>
                  <a:lnTo>
                    <a:pt x="178359" y="0"/>
                  </a:lnTo>
                  <a:lnTo>
                    <a:pt x="178359" y="48050"/>
                  </a:lnTo>
                  <a:lnTo>
                    <a:pt x="0" y="4805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313061" y="3146284"/>
              <a:ext cx="424180" cy="0"/>
            </a:xfrm>
            <a:custGeom>
              <a:avLst/>
              <a:gdLst/>
              <a:ahLst/>
              <a:cxnLst/>
              <a:rect l="l" t="t" r="r" b="b"/>
              <a:pathLst>
                <a:path w="424179" h="0">
                  <a:moveTo>
                    <a:pt x="0" y="0"/>
                  </a:moveTo>
                  <a:lnTo>
                    <a:pt x="423875" y="0"/>
                  </a:lnTo>
                </a:path>
              </a:pathLst>
            </a:custGeom>
            <a:ln w="1039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732166" y="313098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16" y="0"/>
                  </a:lnTo>
                  <a:lnTo>
                    <a:pt x="43233" y="15755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732166" y="313098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33" y="15755"/>
                  </a:lnTo>
                  <a:lnTo>
                    <a:pt x="16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962292" y="299721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29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33" y="31623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962293" y="299708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29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926693" y="27197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926693" y="1651344"/>
              <a:ext cx="288290" cy="1494790"/>
            </a:xfrm>
            <a:custGeom>
              <a:avLst/>
              <a:gdLst/>
              <a:ahLst/>
              <a:cxnLst/>
              <a:rect l="l" t="t" r="r" b="b"/>
              <a:pathLst>
                <a:path w="288289" h="1494789">
                  <a:moveTo>
                    <a:pt x="0" y="1068374"/>
                  </a:moveTo>
                  <a:lnTo>
                    <a:pt x="287713" y="1068374"/>
                  </a:lnTo>
                  <a:lnTo>
                    <a:pt x="287713" y="1142886"/>
                  </a:lnTo>
                  <a:lnTo>
                    <a:pt x="0" y="1142886"/>
                  </a:lnTo>
                  <a:lnTo>
                    <a:pt x="0" y="1068374"/>
                  </a:lnTo>
                  <a:close/>
                </a:path>
                <a:path w="288289" h="1494789">
                  <a:moveTo>
                    <a:pt x="133712" y="0"/>
                  </a:moveTo>
                  <a:lnTo>
                    <a:pt x="154805" y="1494455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044674" y="160812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443"/>
                  </a:moveTo>
                  <a:lnTo>
                    <a:pt x="15120" y="0"/>
                  </a:lnTo>
                  <a:lnTo>
                    <a:pt x="31462" y="42998"/>
                  </a:lnTo>
                  <a:lnTo>
                    <a:pt x="0" y="4344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044674" y="160812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2" y="42998"/>
                  </a:moveTo>
                  <a:lnTo>
                    <a:pt x="15120" y="0"/>
                  </a:lnTo>
                  <a:lnTo>
                    <a:pt x="0" y="43443"/>
                  </a:lnTo>
                  <a:lnTo>
                    <a:pt x="31462" y="4299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596618" y="30365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596618" y="30365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873568" y="33783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775615" y="3145700"/>
              <a:ext cx="386080" cy="906780"/>
            </a:xfrm>
            <a:custGeom>
              <a:avLst/>
              <a:gdLst/>
              <a:ahLst/>
              <a:cxnLst/>
              <a:rect l="l" t="t" r="r" b="b"/>
              <a:pathLst>
                <a:path w="386079" h="906779">
                  <a:moveTo>
                    <a:pt x="97952" y="232644"/>
                  </a:moveTo>
                  <a:lnTo>
                    <a:pt x="385666" y="232644"/>
                  </a:lnTo>
                  <a:lnTo>
                    <a:pt x="385666" y="307155"/>
                  </a:lnTo>
                  <a:lnTo>
                    <a:pt x="97952" y="307155"/>
                  </a:lnTo>
                  <a:lnTo>
                    <a:pt x="97952" y="232644"/>
                  </a:lnTo>
                  <a:close/>
                </a:path>
                <a:path w="386079" h="906779">
                  <a:moveTo>
                    <a:pt x="0" y="906447"/>
                  </a:moveTo>
                  <a:lnTo>
                    <a:pt x="305734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760707" y="4047119"/>
              <a:ext cx="29845" cy="46355"/>
            </a:xfrm>
            <a:custGeom>
              <a:avLst/>
              <a:gdLst/>
              <a:ahLst/>
              <a:cxnLst/>
              <a:rect l="l" t="t" r="r" b="b"/>
              <a:pathLst>
                <a:path w="29845" h="46354">
                  <a:moveTo>
                    <a:pt x="1092" y="45986"/>
                  </a:moveTo>
                  <a:lnTo>
                    <a:pt x="0" y="0"/>
                  </a:lnTo>
                  <a:lnTo>
                    <a:pt x="29814" y="10056"/>
                  </a:lnTo>
                  <a:lnTo>
                    <a:pt x="1092" y="45986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760707" y="4047119"/>
              <a:ext cx="29845" cy="46355"/>
            </a:xfrm>
            <a:custGeom>
              <a:avLst/>
              <a:gdLst/>
              <a:ahLst/>
              <a:cxnLst/>
              <a:rect l="l" t="t" r="r" b="b"/>
              <a:pathLst>
                <a:path w="29845" h="46354">
                  <a:moveTo>
                    <a:pt x="0" y="0"/>
                  </a:moveTo>
                  <a:lnTo>
                    <a:pt x="1092" y="45986"/>
                  </a:lnTo>
                  <a:lnTo>
                    <a:pt x="29814" y="1005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073290" y="3705872"/>
              <a:ext cx="432434" cy="421640"/>
            </a:xfrm>
            <a:custGeom>
              <a:avLst/>
              <a:gdLst/>
              <a:ahLst/>
              <a:cxnLst/>
              <a:rect l="l" t="t" r="r" b="b"/>
              <a:pathLst>
                <a:path w="432434" h="421639">
                  <a:moveTo>
                    <a:pt x="431901" y="143510"/>
                  </a:moveTo>
                  <a:lnTo>
                    <a:pt x="283298" y="143510"/>
                  </a:lnTo>
                  <a:lnTo>
                    <a:pt x="283298" y="0"/>
                  </a:lnTo>
                  <a:lnTo>
                    <a:pt x="148602" y="0"/>
                  </a:lnTo>
                  <a:lnTo>
                    <a:pt x="148602" y="143510"/>
                  </a:lnTo>
                  <a:lnTo>
                    <a:pt x="0" y="143510"/>
                  </a:lnTo>
                  <a:lnTo>
                    <a:pt x="0" y="278130"/>
                  </a:lnTo>
                  <a:lnTo>
                    <a:pt x="148602" y="278130"/>
                  </a:lnTo>
                  <a:lnTo>
                    <a:pt x="148602" y="421640"/>
                  </a:lnTo>
                  <a:lnTo>
                    <a:pt x="283298" y="421640"/>
                  </a:lnTo>
                  <a:lnTo>
                    <a:pt x="283298" y="278130"/>
                  </a:lnTo>
                  <a:lnTo>
                    <a:pt x="431901" y="278130"/>
                  </a:lnTo>
                  <a:lnTo>
                    <a:pt x="431901" y="14351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073299" y="3706161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4" h="421004">
                  <a:moveTo>
                    <a:pt x="0" y="143089"/>
                  </a:moveTo>
                  <a:lnTo>
                    <a:pt x="148600" y="143089"/>
                  </a:lnTo>
                  <a:lnTo>
                    <a:pt x="148600" y="0"/>
                  </a:lnTo>
                  <a:lnTo>
                    <a:pt x="283299" y="0"/>
                  </a:lnTo>
                  <a:lnTo>
                    <a:pt x="283299" y="143089"/>
                  </a:lnTo>
                  <a:lnTo>
                    <a:pt x="431900" y="143089"/>
                  </a:lnTo>
                  <a:lnTo>
                    <a:pt x="431900" y="277788"/>
                  </a:lnTo>
                  <a:lnTo>
                    <a:pt x="283299" y="277788"/>
                  </a:lnTo>
                  <a:lnTo>
                    <a:pt x="283299" y="420877"/>
                  </a:lnTo>
                  <a:lnTo>
                    <a:pt x="148600" y="420877"/>
                  </a:lnTo>
                  <a:lnTo>
                    <a:pt x="148600" y="277788"/>
                  </a:lnTo>
                  <a:lnTo>
                    <a:pt x="0" y="277788"/>
                  </a:lnTo>
                  <a:lnTo>
                    <a:pt x="0" y="14308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371996" y="4122432"/>
              <a:ext cx="432434" cy="420370"/>
            </a:xfrm>
            <a:custGeom>
              <a:avLst/>
              <a:gdLst/>
              <a:ahLst/>
              <a:cxnLst/>
              <a:rect l="l" t="t" r="r" b="b"/>
              <a:pathLst>
                <a:path w="432434" h="420370">
                  <a:moveTo>
                    <a:pt x="431901" y="142240"/>
                  </a:moveTo>
                  <a:lnTo>
                    <a:pt x="283298" y="142240"/>
                  </a:lnTo>
                  <a:lnTo>
                    <a:pt x="283298" y="0"/>
                  </a:lnTo>
                  <a:lnTo>
                    <a:pt x="148602" y="0"/>
                  </a:lnTo>
                  <a:lnTo>
                    <a:pt x="148602" y="142240"/>
                  </a:lnTo>
                  <a:lnTo>
                    <a:pt x="0" y="142240"/>
                  </a:lnTo>
                  <a:lnTo>
                    <a:pt x="0" y="276860"/>
                  </a:lnTo>
                  <a:lnTo>
                    <a:pt x="148602" y="276860"/>
                  </a:lnTo>
                  <a:lnTo>
                    <a:pt x="148602" y="420370"/>
                  </a:lnTo>
                  <a:lnTo>
                    <a:pt x="283298" y="420370"/>
                  </a:lnTo>
                  <a:lnTo>
                    <a:pt x="283298" y="276860"/>
                  </a:lnTo>
                  <a:lnTo>
                    <a:pt x="431901" y="276860"/>
                  </a:lnTo>
                  <a:lnTo>
                    <a:pt x="431901" y="14224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371999" y="4121861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4" h="421004">
                  <a:moveTo>
                    <a:pt x="0" y="143089"/>
                  </a:moveTo>
                  <a:lnTo>
                    <a:pt x="148600" y="143089"/>
                  </a:lnTo>
                  <a:lnTo>
                    <a:pt x="148600" y="0"/>
                  </a:lnTo>
                  <a:lnTo>
                    <a:pt x="283299" y="0"/>
                  </a:lnTo>
                  <a:lnTo>
                    <a:pt x="283299" y="143089"/>
                  </a:lnTo>
                  <a:lnTo>
                    <a:pt x="431901" y="143089"/>
                  </a:lnTo>
                  <a:lnTo>
                    <a:pt x="431901" y="277787"/>
                  </a:lnTo>
                  <a:lnTo>
                    <a:pt x="283299" y="277787"/>
                  </a:lnTo>
                  <a:lnTo>
                    <a:pt x="283299" y="420876"/>
                  </a:lnTo>
                  <a:lnTo>
                    <a:pt x="148600" y="420876"/>
                  </a:lnTo>
                  <a:lnTo>
                    <a:pt x="148600" y="277787"/>
                  </a:lnTo>
                  <a:lnTo>
                    <a:pt x="0" y="277787"/>
                  </a:lnTo>
                  <a:lnTo>
                    <a:pt x="0" y="14308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288144" y="2934676"/>
              <a:ext cx="226060" cy="71120"/>
            </a:xfrm>
            <a:custGeom>
              <a:avLst/>
              <a:gdLst/>
              <a:ahLst/>
              <a:cxnLst/>
              <a:rect l="l" t="t" r="r" b="b"/>
              <a:pathLst>
                <a:path w="226059" h="71119">
                  <a:moveTo>
                    <a:pt x="225760" y="70700"/>
                  </a:moveTo>
                  <a:lnTo>
                    <a:pt x="0" y="70700"/>
                  </a:lnTo>
                  <a:lnTo>
                    <a:pt x="0" y="0"/>
                  </a:lnTo>
                  <a:lnTo>
                    <a:pt x="225760" y="0"/>
                  </a:lnTo>
                  <a:lnTo>
                    <a:pt x="225760" y="707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288144" y="2934676"/>
              <a:ext cx="226060" cy="71120"/>
            </a:xfrm>
            <a:custGeom>
              <a:avLst/>
              <a:gdLst/>
              <a:ahLst/>
              <a:cxnLst/>
              <a:rect l="l" t="t" r="r" b="b"/>
              <a:pathLst>
                <a:path w="226059" h="71119">
                  <a:moveTo>
                    <a:pt x="0" y="0"/>
                  </a:moveTo>
                  <a:lnTo>
                    <a:pt x="225760" y="0"/>
                  </a:lnTo>
                  <a:lnTo>
                    <a:pt x="225760" y="70700"/>
                  </a:lnTo>
                  <a:lnTo>
                    <a:pt x="0" y="707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569468" y="360935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60">
                  <a:moveTo>
                    <a:pt x="350774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45" y="31496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569481" y="36087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29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412738" y="2032012"/>
              <a:ext cx="309245" cy="265430"/>
            </a:xfrm>
            <a:custGeom>
              <a:avLst/>
              <a:gdLst/>
              <a:ahLst/>
              <a:cxnLst/>
              <a:rect l="l" t="t" r="r" b="b"/>
              <a:pathLst>
                <a:path w="309245" h="265430">
                  <a:moveTo>
                    <a:pt x="308660" y="90170"/>
                  </a:moveTo>
                  <a:lnTo>
                    <a:pt x="196811" y="90170"/>
                  </a:lnTo>
                  <a:lnTo>
                    <a:pt x="196811" y="0"/>
                  </a:lnTo>
                  <a:lnTo>
                    <a:pt x="111848" y="0"/>
                  </a:lnTo>
                  <a:lnTo>
                    <a:pt x="111848" y="90170"/>
                  </a:lnTo>
                  <a:lnTo>
                    <a:pt x="0" y="90170"/>
                  </a:lnTo>
                  <a:lnTo>
                    <a:pt x="0" y="175260"/>
                  </a:lnTo>
                  <a:lnTo>
                    <a:pt x="111848" y="175260"/>
                  </a:lnTo>
                  <a:lnTo>
                    <a:pt x="111848" y="265430"/>
                  </a:lnTo>
                  <a:lnTo>
                    <a:pt x="196811" y="265430"/>
                  </a:lnTo>
                  <a:lnTo>
                    <a:pt x="196811" y="175260"/>
                  </a:lnTo>
                  <a:lnTo>
                    <a:pt x="308660" y="175260"/>
                  </a:lnTo>
                  <a:lnTo>
                    <a:pt x="308660" y="9017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412745" y="2031927"/>
              <a:ext cx="309245" cy="266065"/>
            </a:xfrm>
            <a:custGeom>
              <a:avLst/>
              <a:gdLst/>
              <a:ahLst/>
              <a:cxnLst/>
              <a:rect l="l" t="t" r="r" b="b"/>
              <a:pathLst>
                <a:path w="309245" h="266064">
                  <a:moveTo>
                    <a:pt x="0" y="90245"/>
                  </a:moveTo>
                  <a:lnTo>
                    <a:pt x="111851" y="90245"/>
                  </a:lnTo>
                  <a:lnTo>
                    <a:pt x="111851" y="0"/>
                  </a:lnTo>
                  <a:lnTo>
                    <a:pt x="196805" y="0"/>
                  </a:lnTo>
                  <a:lnTo>
                    <a:pt x="196805" y="90245"/>
                  </a:lnTo>
                  <a:lnTo>
                    <a:pt x="308657" y="90245"/>
                  </a:lnTo>
                  <a:lnTo>
                    <a:pt x="308657" y="175199"/>
                  </a:lnTo>
                  <a:lnTo>
                    <a:pt x="196805" y="175199"/>
                  </a:lnTo>
                  <a:lnTo>
                    <a:pt x="196805" y="265445"/>
                  </a:lnTo>
                  <a:lnTo>
                    <a:pt x="111851" y="265445"/>
                  </a:lnTo>
                  <a:lnTo>
                    <a:pt x="111851" y="175199"/>
                  </a:lnTo>
                  <a:lnTo>
                    <a:pt x="0" y="175199"/>
                  </a:lnTo>
                  <a:lnTo>
                    <a:pt x="0" y="9024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569468" y="243714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350774" y="107950"/>
                  </a:moveTo>
                  <a:lnTo>
                    <a:pt x="225945" y="10795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45" y="31623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436681" y="1903780"/>
              <a:ext cx="1483995" cy="2487295"/>
            </a:xfrm>
            <a:custGeom>
              <a:avLst/>
              <a:gdLst/>
              <a:ahLst/>
              <a:cxnLst/>
              <a:rect l="l" t="t" r="r" b="b"/>
              <a:pathLst>
                <a:path w="1483995" h="2487295">
                  <a:moveTo>
                    <a:pt x="1132799" y="641138"/>
                  </a:moveTo>
                  <a:lnTo>
                    <a:pt x="1257626" y="641138"/>
                  </a:lnTo>
                  <a:lnTo>
                    <a:pt x="1257626" y="533727"/>
                  </a:lnTo>
                  <a:lnTo>
                    <a:pt x="1358739" y="533727"/>
                  </a:lnTo>
                  <a:lnTo>
                    <a:pt x="1358739" y="641138"/>
                  </a:lnTo>
                  <a:lnTo>
                    <a:pt x="1483567" y="641138"/>
                  </a:lnTo>
                  <a:lnTo>
                    <a:pt x="1483567" y="742250"/>
                  </a:lnTo>
                  <a:lnTo>
                    <a:pt x="1358739" y="742250"/>
                  </a:lnTo>
                  <a:lnTo>
                    <a:pt x="1358739" y="849661"/>
                  </a:lnTo>
                  <a:lnTo>
                    <a:pt x="1257626" y="849661"/>
                  </a:lnTo>
                  <a:lnTo>
                    <a:pt x="1257626" y="742250"/>
                  </a:lnTo>
                  <a:lnTo>
                    <a:pt x="1132799" y="742250"/>
                  </a:lnTo>
                  <a:lnTo>
                    <a:pt x="1132799" y="641138"/>
                  </a:lnTo>
                  <a:close/>
                </a:path>
                <a:path w="1483995" h="2487295">
                  <a:moveTo>
                    <a:pt x="772643" y="2486700"/>
                  </a:moveTo>
                  <a:lnTo>
                    <a:pt x="0" y="1274213"/>
                  </a:lnTo>
                  <a:lnTo>
                    <a:pt x="570743" y="0"/>
                  </a:lnTo>
                  <a:lnTo>
                    <a:pt x="1343386" y="1212486"/>
                  </a:lnTo>
                  <a:lnTo>
                    <a:pt x="772643" y="24867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340401"/>
            <a:ext cx="3107275" cy="253799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700" y="1788304"/>
            <a:ext cx="4467224" cy="36194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1122" y="2487650"/>
            <a:ext cx="5053491" cy="632674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60794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The</a:t>
            </a:r>
            <a:r>
              <a:rPr dirty="0" sz="2800" spc="-45"/>
              <a:t> </a:t>
            </a:r>
            <a:r>
              <a:rPr dirty="0" sz="2800" spc="-10"/>
              <a:t>Kernel</a:t>
            </a:r>
            <a:r>
              <a:rPr dirty="0" sz="2800" spc="-90"/>
              <a:t> </a:t>
            </a:r>
            <a:r>
              <a:rPr dirty="0" sz="2800" spc="-25"/>
              <a:t>Trick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7185025" cy="1242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would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need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compute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all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these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features!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Solution: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Kernel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trick!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Use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dot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product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feature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space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can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be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computed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as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kernel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function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3416630"/>
            <a:ext cx="4306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Where</a:t>
            </a:r>
            <a:r>
              <a:rPr dirty="0" sz="1800" spc="-15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do</a:t>
            </a:r>
            <a:r>
              <a:rPr dirty="0" sz="1800" spc="-15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dirty="0" sz="1800" spc="-15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have</a:t>
            </a:r>
            <a:r>
              <a:rPr dirty="0" sz="1800" spc="-15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dot</a:t>
            </a:r>
            <a:r>
              <a:rPr dirty="0" sz="1800" spc="-10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product</a:t>
            </a:r>
            <a:r>
              <a:rPr dirty="0" sz="1800" spc="-15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dirty="0" sz="1800" spc="-15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SVM?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8525" y="2725762"/>
            <a:ext cx="2317320" cy="269824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3162" y="731087"/>
            <a:ext cx="7459345" cy="1140460"/>
            <a:chOff x="253162" y="731087"/>
            <a:chExt cx="7459345" cy="1140460"/>
          </a:xfrm>
        </p:grpSpPr>
        <p:sp>
          <p:nvSpPr>
            <p:cNvPr id="3" name="object 3"/>
            <p:cNvSpPr/>
            <p:nvPr/>
          </p:nvSpPr>
          <p:spPr>
            <a:xfrm>
              <a:off x="257925" y="735849"/>
              <a:ext cx="7449820" cy="1130935"/>
            </a:xfrm>
            <a:custGeom>
              <a:avLst/>
              <a:gdLst/>
              <a:ahLst/>
              <a:cxnLst/>
              <a:rect l="l" t="t" r="r" b="b"/>
              <a:pathLst>
                <a:path w="7449820" h="1130935">
                  <a:moveTo>
                    <a:pt x="0" y="0"/>
                  </a:moveTo>
                  <a:lnTo>
                    <a:pt x="7449599" y="0"/>
                  </a:lnTo>
                  <a:lnTo>
                    <a:pt x="7449599" y="1130399"/>
                  </a:lnTo>
                  <a:lnTo>
                    <a:pt x="0" y="1130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8025" y="872787"/>
              <a:ext cx="4791074" cy="88582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8025" y="1982750"/>
            <a:ext cx="3819524" cy="885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28025" y="3247725"/>
            <a:ext cx="1933574" cy="885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28025" y="4529875"/>
            <a:ext cx="2562224" cy="3047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84050" y="4335624"/>
            <a:ext cx="2650172" cy="6589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2687" y="1088684"/>
            <a:ext cx="7440295" cy="516890"/>
          </a:xfrm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1285" marR="6082030">
              <a:lnSpc>
                <a:spcPct val="101600"/>
              </a:lnSpc>
              <a:spcBef>
                <a:spcPts val="70"/>
              </a:spcBef>
            </a:pPr>
            <a:r>
              <a:rPr dirty="0" sz="1600" spc="-5" b="1">
                <a:latin typeface="Arial"/>
                <a:cs typeface="Arial"/>
              </a:rPr>
              <a:t>Optimization  </a:t>
            </a:r>
            <a:r>
              <a:rPr dirty="0" sz="1600" spc="-5" b="1">
                <a:latin typeface="Arial"/>
                <a:cs typeface="Arial"/>
              </a:rPr>
              <a:t>Definition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7925" y="1904775"/>
            <a:ext cx="7449820" cy="1130935"/>
          </a:xfrm>
          <a:custGeom>
            <a:avLst/>
            <a:gdLst/>
            <a:ahLst/>
            <a:cxnLst/>
            <a:rect l="l" t="t" r="r" b="b"/>
            <a:pathLst>
              <a:path w="7449820" h="1130935">
                <a:moveTo>
                  <a:pt x="0" y="0"/>
                </a:moveTo>
                <a:lnTo>
                  <a:pt x="7449599" y="0"/>
                </a:lnTo>
                <a:lnTo>
                  <a:pt x="7449599" y="1130399"/>
                </a:lnTo>
                <a:lnTo>
                  <a:pt x="0" y="1130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62687" y="2242959"/>
            <a:ext cx="74402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Constraints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925" y="3120200"/>
            <a:ext cx="7449820" cy="1130935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172720" marR="6534784">
              <a:lnSpc>
                <a:spcPct val="101600"/>
              </a:lnSpc>
            </a:pPr>
            <a:r>
              <a:rPr dirty="0" sz="1600" spc="-5" b="1">
                <a:latin typeface="Arial"/>
                <a:cs typeface="Arial"/>
              </a:rPr>
              <a:t>Back</a:t>
            </a:r>
            <a:r>
              <a:rPr dirty="0" sz="1600" spc="-9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to </a:t>
            </a:r>
            <a:r>
              <a:rPr dirty="0" sz="1600" spc="-43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Primal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7925" y="4301425"/>
            <a:ext cx="8542655" cy="762000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172720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</a:rPr>
              <a:t>Predict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07525" y="735858"/>
            <a:ext cx="1436474" cy="273664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3162" y="731087"/>
            <a:ext cx="7459345" cy="1140460"/>
            <a:chOff x="253162" y="731087"/>
            <a:chExt cx="7459345" cy="1140460"/>
          </a:xfrm>
        </p:grpSpPr>
        <p:sp>
          <p:nvSpPr>
            <p:cNvPr id="3" name="object 3"/>
            <p:cNvSpPr/>
            <p:nvPr/>
          </p:nvSpPr>
          <p:spPr>
            <a:xfrm>
              <a:off x="257925" y="735849"/>
              <a:ext cx="7449820" cy="1130935"/>
            </a:xfrm>
            <a:custGeom>
              <a:avLst/>
              <a:gdLst/>
              <a:ahLst/>
              <a:cxnLst/>
              <a:rect l="l" t="t" r="r" b="b"/>
              <a:pathLst>
                <a:path w="7449820" h="1130935">
                  <a:moveTo>
                    <a:pt x="0" y="0"/>
                  </a:moveTo>
                  <a:lnTo>
                    <a:pt x="7449599" y="0"/>
                  </a:lnTo>
                  <a:lnTo>
                    <a:pt x="7449599" y="1130399"/>
                  </a:lnTo>
                  <a:lnTo>
                    <a:pt x="0" y="1130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8025" y="872787"/>
              <a:ext cx="4791074" cy="88582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8025" y="1982750"/>
            <a:ext cx="3819524" cy="885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28025" y="3247725"/>
            <a:ext cx="1933574" cy="885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28025" y="4529875"/>
            <a:ext cx="2562224" cy="3047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84050" y="4335624"/>
            <a:ext cx="2650172" cy="6589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71675" y="1088684"/>
            <a:ext cx="1254125" cy="516890"/>
          </a:xfrm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dirty="0" sz="1600" spc="-5" b="1">
                <a:latin typeface="Arial"/>
                <a:cs typeface="Arial"/>
              </a:rPr>
              <a:t>Optimization  </a:t>
            </a:r>
            <a:r>
              <a:rPr dirty="0" sz="1600" spc="-5" b="1">
                <a:latin typeface="Arial"/>
                <a:cs typeface="Arial"/>
              </a:rPr>
              <a:t>Definition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7925" y="1904775"/>
            <a:ext cx="7449820" cy="1130935"/>
          </a:xfrm>
          <a:custGeom>
            <a:avLst/>
            <a:gdLst/>
            <a:ahLst/>
            <a:cxnLst/>
            <a:rect l="l" t="t" r="r" b="b"/>
            <a:pathLst>
              <a:path w="7449820" h="1130935">
                <a:moveTo>
                  <a:pt x="0" y="0"/>
                </a:moveTo>
                <a:lnTo>
                  <a:pt x="7449599" y="0"/>
                </a:lnTo>
                <a:lnTo>
                  <a:pt x="7449599" y="1130399"/>
                </a:lnTo>
                <a:lnTo>
                  <a:pt x="0" y="1130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62687" y="2242959"/>
            <a:ext cx="74402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Constraints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925" y="3120200"/>
            <a:ext cx="7449820" cy="1130935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172720" marR="6534784">
              <a:lnSpc>
                <a:spcPct val="101600"/>
              </a:lnSpc>
            </a:pPr>
            <a:r>
              <a:rPr dirty="0" sz="1600" spc="-5" b="1">
                <a:latin typeface="Arial"/>
                <a:cs typeface="Arial"/>
              </a:rPr>
              <a:t>Back</a:t>
            </a:r>
            <a:r>
              <a:rPr dirty="0" sz="1600" spc="-9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to </a:t>
            </a:r>
            <a:r>
              <a:rPr dirty="0" sz="1600" spc="-43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Primal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7925" y="4301425"/>
            <a:ext cx="8542655" cy="762000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172720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</a:rPr>
              <a:t>Predict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25600" y="1099562"/>
            <a:ext cx="819785" cy="432434"/>
          </a:xfrm>
          <a:custGeom>
            <a:avLst/>
            <a:gdLst/>
            <a:ahLst/>
            <a:cxnLst/>
            <a:rect l="l" t="t" r="r" b="b"/>
            <a:pathLst>
              <a:path w="819784" h="432434">
                <a:moveTo>
                  <a:pt x="0" y="0"/>
                </a:moveTo>
                <a:lnTo>
                  <a:pt x="819299" y="0"/>
                </a:lnTo>
                <a:lnTo>
                  <a:pt x="819299" y="432299"/>
                </a:lnTo>
                <a:lnTo>
                  <a:pt x="0" y="4322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29774" y="137975"/>
            <a:ext cx="1010959" cy="885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38975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Linear</a:t>
            </a:r>
            <a:r>
              <a:rPr dirty="0" sz="2800" spc="-30"/>
              <a:t> </a:t>
            </a:r>
            <a:r>
              <a:rPr dirty="0" sz="2800" spc="-5"/>
              <a:t>Classification</a:t>
            </a:r>
            <a:r>
              <a:rPr dirty="0" sz="2800" spc="-25"/>
              <a:t> </a:t>
            </a:r>
            <a:r>
              <a:rPr dirty="0" sz="2800"/>
              <a:t>-</a:t>
            </a:r>
            <a:r>
              <a:rPr dirty="0" sz="2800" spc="-25"/>
              <a:t> </a:t>
            </a:r>
            <a:r>
              <a:rPr dirty="0" sz="2800"/>
              <a:t>2</a:t>
            </a:r>
            <a:r>
              <a:rPr dirty="0" sz="2800" spc="-25"/>
              <a:t> </a:t>
            </a:r>
            <a:r>
              <a:rPr dirty="0" sz="2800" spc="-5"/>
              <a:t>dim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834307" y="1268570"/>
            <a:ext cx="3909060" cy="3111500"/>
            <a:chOff x="1834307" y="1268570"/>
            <a:chExt cx="3909060" cy="3111500"/>
          </a:xfrm>
        </p:grpSpPr>
        <p:sp>
          <p:nvSpPr>
            <p:cNvPr id="4" name="object 4"/>
            <p:cNvSpPr/>
            <p:nvPr/>
          </p:nvSpPr>
          <p:spPr>
            <a:xfrm>
              <a:off x="1848924" y="1607799"/>
              <a:ext cx="6350" cy="2746375"/>
            </a:xfrm>
            <a:custGeom>
              <a:avLst/>
              <a:gdLst/>
              <a:ahLst/>
              <a:cxnLst/>
              <a:rect l="l" t="t" r="r" b="b"/>
              <a:pathLst>
                <a:path w="6350" h="2746375">
                  <a:moveTo>
                    <a:pt x="5877" y="0"/>
                  </a:moveTo>
                  <a:lnTo>
                    <a:pt x="0" y="274575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39069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0" y="43191"/>
                  </a:lnTo>
                  <a:lnTo>
                    <a:pt x="15825" y="0"/>
                  </a:lnTo>
                  <a:lnTo>
                    <a:pt x="31465" y="4325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39069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15825" y="0"/>
                  </a:lnTo>
                  <a:lnTo>
                    <a:pt x="0" y="43191"/>
                  </a:lnTo>
                  <a:lnTo>
                    <a:pt x="31465" y="4325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54924" y="4354599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3840149" y="472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38" y="0"/>
                  </a:lnTo>
                  <a:lnTo>
                    <a:pt x="43244" y="15785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44" y="15785"/>
                  </a:lnTo>
                  <a:lnTo>
                    <a:pt x="38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70504" y="234189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70506" y="234138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737229" y="17983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37231" y="1797745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548018" y="29665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548018" y="29665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606849" y="1523774"/>
              <a:ext cx="2435225" cy="2360930"/>
            </a:xfrm>
            <a:custGeom>
              <a:avLst/>
              <a:gdLst/>
              <a:ahLst/>
              <a:cxnLst/>
              <a:rect l="l" t="t" r="r" b="b"/>
              <a:pathLst>
                <a:path w="2435225" h="2360929">
                  <a:moveTo>
                    <a:pt x="0" y="2360699"/>
                  </a:moveTo>
                  <a:lnTo>
                    <a:pt x="24347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814078" y="160783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33" y="31623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14081" y="16076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155685" y="19380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74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45" y="31496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155693" y="193745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694341" y="127382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59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694343" y="12733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233242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233242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768768" y="38644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864218" y="3003824"/>
              <a:ext cx="2848610" cy="1338580"/>
            </a:xfrm>
            <a:custGeom>
              <a:avLst/>
              <a:gdLst/>
              <a:ahLst/>
              <a:cxnLst/>
              <a:rect l="l" t="t" r="r" b="b"/>
              <a:pathLst>
                <a:path w="2848610" h="1338579">
                  <a:moveTo>
                    <a:pt x="1904549" y="860594"/>
                  </a:moveTo>
                  <a:lnTo>
                    <a:pt x="2192263" y="860594"/>
                  </a:lnTo>
                  <a:lnTo>
                    <a:pt x="2192263" y="935105"/>
                  </a:lnTo>
                  <a:lnTo>
                    <a:pt x="1904549" y="935105"/>
                  </a:lnTo>
                  <a:lnTo>
                    <a:pt x="1904549" y="860594"/>
                  </a:lnTo>
                  <a:close/>
                </a:path>
                <a:path w="2848610" h="1338579">
                  <a:moveTo>
                    <a:pt x="0" y="8099"/>
                  </a:moveTo>
                  <a:lnTo>
                    <a:pt x="2683799" y="0"/>
                  </a:lnTo>
                </a:path>
                <a:path w="2848610" h="1338579">
                  <a:moveTo>
                    <a:pt x="2848131" y="1338099"/>
                  </a:moveTo>
                  <a:lnTo>
                    <a:pt x="2842131" y="324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6145625" y="1359713"/>
            <a:ext cx="14966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w1*x1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w2*x2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+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45625" y="1778813"/>
            <a:ext cx="1496695" cy="867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2*x1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4*x2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dirty="0" sz="1400" spc="-5">
                <a:latin typeface="Arial MT"/>
                <a:cs typeface="Arial MT"/>
              </a:rPr>
              <a:t>2*x1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4*x2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+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2*3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4*5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+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21124" y="4419462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51500" y="2873788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24750" y="1215313"/>
            <a:ext cx="2425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X1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25250" y="4222813"/>
            <a:ext cx="2425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X2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925" y="735849"/>
            <a:ext cx="7449820" cy="1130935"/>
          </a:xfrm>
          <a:custGeom>
            <a:avLst/>
            <a:gdLst/>
            <a:ahLst/>
            <a:cxnLst/>
            <a:rect l="l" t="t" r="r" b="b"/>
            <a:pathLst>
              <a:path w="7449820" h="1130935">
                <a:moveTo>
                  <a:pt x="0" y="0"/>
                </a:moveTo>
                <a:lnTo>
                  <a:pt x="7449599" y="0"/>
                </a:lnTo>
                <a:lnTo>
                  <a:pt x="7449599" y="1130399"/>
                </a:lnTo>
                <a:lnTo>
                  <a:pt x="0" y="1130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8025" y="1982750"/>
            <a:ext cx="3819524" cy="885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8025" y="3247725"/>
            <a:ext cx="1933574" cy="885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28025" y="4529875"/>
            <a:ext cx="2562224" cy="3047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84050" y="4335624"/>
            <a:ext cx="2650172" cy="6589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2687" y="1088684"/>
            <a:ext cx="7440295" cy="516890"/>
          </a:xfrm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1285" marR="6082030">
              <a:lnSpc>
                <a:spcPct val="101600"/>
              </a:lnSpc>
              <a:spcBef>
                <a:spcPts val="70"/>
              </a:spcBef>
            </a:pPr>
            <a:r>
              <a:rPr dirty="0" sz="1600" spc="-5" b="1">
                <a:latin typeface="Arial"/>
                <a:cs typeface="Arial"/>
              </a:rPr>
              <a:t>Optimization  </a:t>
            </a:r>
            <a:r>
              <a:rPr dirty="0" sz="1600" spc="-5" b="1">
                <a:latin typeface="Arial"/>
                <a:cs typeface="Arial"/>
              </a:rPr>
              <a:t>Definition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7925" y="1904775"/>
            <a:ext cx="7449820" cy="1130935"/>
          </a:xfrm>
          <a:custGeom>
            <a:avLst/>
            <a:gdLst/>
            <a:ahLst/>
            <a:cxnLst/>
            <a:rect l="l" t="t" r="r" b="b"/>
            <a:pathLst>
              <a:path w="7449820" h="1130935">
                <a:moveTo>
                  <a:pt x="0" y="0"/>
                </a:moveTo>
                <a:lnTo>
                  <a:pt x="7449599" y="0"/>
                </a:lnTo>
                <a:lnTo>
                  <a:pt x="7449599" y="1130399"/>
                </a:lnTo>
                <a:lnTo>
                  <a:pt x="0" y="1130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62687" y="2242959"/>
            <a:ext cx="74402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Constraints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7925" y="3120200"/>
            <a:ext cx="7449820" cy="1130935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172720" marR="6534784">
              <a:lnSpc>
                <a:spcPct val="101600"/>
              </a:lnSpc>
            </a:pPr>
            <a:r>
              <a:rPr dirty="0" sz="1600" spc="-5" b="1">
                <a:latin typeface="Arial"/>
                <a:cs typeface="Arial"/>
              </a:rPr>
              <a:t>Back</a:t>
            </a:r>
            <a:r>
              <a:rPr dirty="0" sz="1600" spc="-9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to </a:t>
            </a:r>
            <a:r>
              <a:rPr dirty="0" sz="1600" spc="-43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Primal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7925" y="4301425"/>
            <a:ext cx="8542655" cy="762000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172720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</a:rPr>
              <a:t>Predict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28017" y="872792"/>
            <a:ext cx="5335957" cy="885824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925" y="3120200"/>
            <a:ext cx="7449820" cy="1130935"/>
          </a:xfrm>
          <a:custGeom>
            <a:avLst/>
            <a:gdLst/>
            <a:ahLst/>
            <a:cxnLst/>
            <a:rect l="l" t="t" r="r" b="b"/>
            <a:pathLst>
              <a:path w="7449820" h="1130935">
                <a:moveTo>
                  <a:pt x="0" y="0"/>
                </a:moveTo>
                <a:lnTo>
                  <a:pt x="7449599" y="0"/>
                </a:lnTo>
                <a:lnTo>
                  <a:pt x="7449599" y="1130399"/>
                </a:lnTo>
                <a:lnTo>
                  <a:pt x="0" y="1130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7925" y="735849"/>
            <a:ext cx="7449820" cy="1130935"/>
          </a:xfrm>
          <a:custGeom>
            <a:avLst/>
            <a:gdLst/>
            <a:ahLst/>
            <a:cxnLst/>
            <a:rect l="l" t="t" r="r" b="b"/>
            <a:pathLst>
              <a:path w="7449820" h="1130935">
                <a:moveTo>
                  <a:pt x="0" y="0"/>
                </a:moveTo>
                <a:lnTo>
                  <a:pt x="7449599" y="0"/>
                </a:lnTo>
                <a:lnTo>
                  <a:pt x="7449599" y="1130399"/>
                </a:lnTo>
                <a:lnTo>
                  <a:pt x="0" y="1130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8025" y="1982750"/>
            <a:ext cx="3819524" cy="885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8025" y="3247725"/>
            <a:ext cx="1933574" cy="885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28025" y="4529875"/>
            <a:ext cx="2562224" cy="304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84050" y="4335624"/>
            <a:ext cx="2650172" cy="6589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1675" y="1088684"/>
            <a:ext cx="1254125" cy="516890"/>
          </a:xfrm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dirty="0" sz="1600" spc="-5" b="1">
                <a:latin typeface="Arial"/>
                <a:cs typeface="Arial"/>
              </a:rPr>
              <a:t>Optimization  </a:t>
            </a:r>
            <a:r>
              <a:rPr dirty="0" sz="1600" spc="-5" b="1">
                <a:latin typeface="Arial"/>
                <a:cs typeface="Arial"/>
              </a:rPr>
              <a:t>Definition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7925" y="1904775"/>
            <a:ext cx="7449820" cy="1130935"/>
          </a:xfrm>
          <a:custGeom>
            <a:avLst/>
            <a:gdLst/>
            <a:ahLst/>
            <a:cxnLst/>
            <a:rect l="l" t="t" r="r" b="b"/>
            <a:pathLst>
              <a:path w="7449820" h="1130935">
                <a:moveTo>
                  <a:pt x="0" y="0"/>
                </a:moveTo>
                <a:lnTo>
                  <a:pt x="7449599" y="0"/>
                </a:lnTo>
                <a:lnTo>
                  <a:pt x="7449599" y="1130399"/>
                </a:lnTo>
                <a:lnTo>
                  <a:pt x="0" y="1130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70974" y="2242959"/>
            <a:ext cx="11544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Constraints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8549" y="3463647"/>
            <a:ext cx="759460" cy="5168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dirty="0" sz="1600" spc="-5" b="1">
                <a:latin typeface="Arial"/>
                <a:cs typeface="Arial"/>
              </a:rPr>
              <a:t>Back</a:t>
            </a:r>
            <a:r>
              <a:rPr dirty="0" sz="1600" spc="-9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to </a:t>
            </a:r>
            <a:r>
              <a:rPr dirty="0" sz="1600" spc="-43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Primal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925" y="4301425"/>
            <a:ext cx="8542655" cy="762000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172720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</a:rPr>
              <a:t>Predict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28017" y="872792"/>
            <a:ext cx="6508750" cy="2324100"/>
            <a:chOff x="2228017" y="872792"/>
            <a:chExt cx="6508750" cy="232410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28017" y="872792"/>
              <a:ext cx="5335957" cy="8858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903525" y="1659462"/>
              <a:ext cx="1828800" cy="1532890"/>
            </a:xfrm>
            <a:custGeom>
              <a:avLst/>
              <a:gdLst/>
              <a:ahLst/>
              <a:cxnLst/>
              <a:rect l="l" t="t" r="r" b="b"/>
              <a:pathLst>
                <a:path w="1828800" h="1532889">
                  <a:moveTo>
                    <a:pt x="1828199" y="1532399"/>
                  </a:moveTo>
                  <a:lnTo>
                    <a:pt x="0" y="1532399"/>
                  </a:lnTo>
                  <a:lnTo>
                    <a:pt x="0" y="0"/>
                  </a:lnTo>
                  <a:lnTo>
                    <a:pt x="1828199" y="0"/>
                  </a:lnTo>
                  <a:lnTo>
                    <a:pt x="1828199" y="1532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903525" y="1659462"/>
              <a:ext cx="1828800" cy="1532890"/>
            </a:xfrm>
            <a:custGeom>
              <a:avLst/>
              <a:gdLst/>
              <a:ahLst/>
              <a:cxnLst/>
              <a:rect l="l" t="t" r="r" b="b"/>
              <a:pathLst>
                <a:path w="1828800" h="1532889">
                  <a:moveTo>
                    <a:pt x="0" y="0"/>
                  </a:moveTo>
                  <a:lnTo>
                    <a:pt x="1828199" y="0"/>
                  </a:lnTo>
                  <a:lnTo>
                    <a:pt x="1828199" y="1532399"/>
                  </a:lnTo>
                  <a:lnTo>
                    <a:pt x="0" y="1532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976550" y="1777200"/>
            <a:ext cx="12363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latin typeface="Arial MT"/>
                <a:cs typeface="Arial MT"/>
              </a:rPr>
              <a:t>We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still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need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76550" y="1986750"/>
            <a:ext cx="1655445" cy="86741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dirty="0" sz="1400">
                <a:latin typeface="Arial MT"/>
                <a:cs typeface="Arial MT"/>
              </a:rPr>
              <a:t>compute </a:t>
            </a:r>
            <a:r>
              <a:rPr dirty="0" sz="1400" spc="-5">
                <a:latin typeface="Arial MT"/>
                <a:cs typeface="Arial MT"/>
              </a:rPr>
              <a:t>all the </a:t>
            </a:r>
            <a:r>
              <a:rPr dirty="0" sz="1400">
                <a:latin typeface="Arial MT"/>
                <a:cs typeface="Arial MT"/>
              </a:rPr>
              <a:t> kernels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pairs,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but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we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don’t need to </a:t>
            </a:r>
            <a:r>
              <a:rPr dirty="0" sz="1400">
                <a:latin typeface="Arial MT"/>
                <a:cs typeface="Arial MT"/>
              </a:rPr>
              <a:t> maintain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feature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76550" y="2824950"/>
            <a:ext cx="5003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space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02983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Good</a:t>
            </a:r>
            <a:r>
              <a:rPr dirty="0" sz="2800" spc="-30"/>
              <a:t> </a:t>
            </a:r>
            <a:r>
              <a:rPr dirty="0" sz="2800" spc="-10"/>
              <a:t>Kernel</a:t>
            </a:r>
            <a:r>
              <a:rPr dirty="0" sz="2800" spc="-30"/>
              <a:t> </a:t>
            </a:r>
            <a:r>
              <a:rPr dirty="0" sz="2800" spc="-5"/>
              <a:t>Functions</a:t>
            </a:r>
            <a:r>
              <a:rPr dirty="0" sz="2800" spc="-25"/>
              <a:t> </a:t>
            </a:r>
            <a:r>
              <a:rPr dirty="0" sz="2800" spc="-5"/>
              <a:t>for</a:t>
            </a:r>
            <a:r>
              <a:rPr dirty="0" sz="2800" spc="-30"/>
              <a:t> </a:t>
            </a:r>
            <a:r>
              <a:rPr dirty="0" sz="2800" spc="-5"/>
              <a:t>SVM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6825615" cy="9283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top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polynomial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kernel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function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there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more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suitable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ones: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Radial</a:t>
            </a:r>
            <a:r>
              <a:rPr dirty="0" sz="1800" spc="-30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Basis</a:t>
            </a:r>
            <a:r>
              <a:rPr dirty="0" sz="1800" spc="-25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Function</a:t>
            </a:r>
            <a:r>
              <a:rPr dirty="0" sz="1800" spc="-25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rial"/>
                <a:cs typeface="Arial"/>
              </a:rPr>
              <a:t>(RBF):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3416630"/>
            <a:ext cx="21507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 b="1">
                <a:solidFill>
                  <a:srgbClr val="595959"/>
                </a:solidFill>
                <a:latin typeface="Arial"/>
                <a:cs typeface="Arial"/>
              </a:rPr>
              <a:t>Tanh</a:t>
            </a:r>
            <a:r>
              <a:rPr dirty="0" sz="1800" spc="-45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Function</a:t>
            </a:r>
            <a:r>
              <a:rPr dirty="0" sz="1800" spc="-40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rial"/>
                <a:cs typeface="Arial"/>
              </a:rPr>
              <a:t>(nn):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2200" y="2341375"/>
            <a:ext cx="4171949" cy="7429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2200" y="3980450"/>
            <a:ext cx="4793549" cy="402424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02983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Good</a:t>
            </a:r>
            <a:r>
              <a:rPr dirty="0" sz="2800" spc="-30"/>
              <a:t> </a:t>
            </a:r>
            <a:r>
              <a:rPr dirty="0" sz="2800" spc="-10"/>
              <a:t>Kernel</a:t>
            </a:r>
            <a:r>
              <a:rPr dirty="0" sz="2800" spc="-30"/>
              <a:t> </a:t>
            </a:r>
            <a:r>
              <a:rPr dirty="0" sz="2800" spc="-5"/>
              <a:t>Functions</a:t>
            </a:r>
            <a:r>
              <a:rPr dirty="0" sz="2800" spc="-25"/>
              <a:t> </a:t>
            </a:r>
            <a:r>
              <a:rPr dirty="0" sz="2800" spc="-5"/>
              <a:t>for</a:t>
            </a:r>
            <a:r>
              <a:rPr dirty="0" sz="2800" spc="-30"/>
              <a:t> </a:t>
            </a:r>
            <a:r>
              <a:rPr dirty="0" sz="2800" spc="-5"/>
              <a:t>SVM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6825615" cy="9283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top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polynomial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kernel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function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there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more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suitable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ones: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Radial</a:t>
            </a:r>
            <a:r>
              <a:rPr dirty="0" sz="1800" spc="-30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Basis</a:t>
            </a:r>
            <a:r>
              <a:rPr dirty="0" sz="1800" spc="-25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Function</a:t>
            </a:r>
            <a:r>
              <a:rPr dirty="0" sz="1800" spc="-25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rial"/>
                <a:cs typeface="Arial"/>
              </a:rPr>
              <a:t>(RBF):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3416630"/>
            <a:ext cx="21507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 b="1">
                <a:solidFill>
                  <a:srgbClr val="595959"/>
                </a:solidFill>
                <a:latin typeface="Arial"/>
                <a:cs typeface="Arial"/>
              </a:rPr>
              <a:t>Tanh</a:t>
            </a:r>
            <a:r>
              <a:rPr dirty="0" sz="1800" spc="-45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Function</a:t>
            </a:r>
            <a:r>
              <a:rPr dirty="0" sz="1800" spc="-40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rial"/>
                <a:cs typeface="Arial"/>
              </a:rPr>
              <a:t>(nn):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72200" y="2341375"/>
            <a:ext cx="4798695" cy="2046605"/>
            <a:chOff x="1872200" y="2341375"/>
            <a:chExt cx="4798695" cy="20466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2200" y="2341375"/>
              <a:ext cx="4171949" cy="7429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61524" y="2753350"/>
              <a:ext cx="1496060" cy="880110"/>
            </a:xfrm>
            <a:custGeom>
              <a:avLst/>
              <a:gdLst/>
              <a:ahLst/>
              <a:cxnLst/>
              <a:rect l="l" t="t" r="r" b="b"/>
              <a:pathLst>
                <a:path w="1496059" h="880110">
                  <a:moveTo>
                    <a:pt x="0" y="201149"/>
                  </a:moveTo>
                  <a:lnTo>
                    <a:pt x="5142" y="155028"/>
                  </a:lnTo>
                  <a:lnTo>
                    <a:pt x="19789" y="112689"/>
                  </a:lnTo>
                  <a:lnTo>
                    <a:pt x="42773" y="75340"/>
                  </a:lnTo>
                  <a:lnTo>
                    <a:pt x="72925" y="44190"/>
                  </a:lnTo>
                  <a:lnTo>
                    <a:pt x="109075" y="20445"/>
                  </a:lnTo>
                  <a:lnTo>
                    <a:pt x="150057" y="5312"/>
                  </a:lnTo>
                  <a:lnTo>
                    <a:pt x="194699" y="0"/>
                  </a:lnTo>
                  <a:lnTo>
                    <a:pt x="232861" y="3900"/>
                  </a:lnTo>
                  <a:lnTo>
                    <a:pt x="302719" y="33795"/>
                  </a:lnTo>
                  <a:lnTo>
                    <a:pt x="332373" y="58915"/>
                  </a:lnTo>
                  <a:lnTo>
                    <a:pt x="356688" y="89551"/>
                  </a:lnTo>
                  <a:lnTo>
                    <a:pt x="374579" y="124173"/>
                  </a:lnTo>
                  <a:lnTo>
                    <a:pt x="385624" y="161724"/>
                  </a:lnTo>
                  <a:lnTo>
                    <a:pt x="389399" y="201149"/>
                  </a:lnTo>
                  <a:lnTo>
                    <a:pt x="384257" y="247271"/>
                  </a:lnTo>
                  <a:lnTo>
                    <a:pt x="369610" y="289610"/>
                  </a:lnTo>
                  <a:lnTo>
                    <a:pt x="346626" y="326959"/>
                  </a:lnTo>
                  <a:lnTo>
                    <a:pt x="316474" y="358109"/>
                  </a:lnTo>
                  <a:lnTo>
                    <a:pt x="280324" y="381854"/>
                  </a:lnTo>
                  <a:lnTo>
                    <a:pt x="239342" y="396987"/>
                  </a:lnTo>
                  <a:lnTo>
                    <a:pt x="194699" y="402299"/>
                  </a:lnTo>
                  <a:lnTo>
                    <a:pt x="150057" y="396987"/>
                  </a:lnTo>
                  <a:lnTo>
                    <a:pt x="109075" y="381854"/>
                  </a:lnTo>
                  <a:lnTo>
                    <a:pt x="72925" y="358109"/>
                  </a:lnTo>
                  <a:lnTo>
                    <a:pt x="42773" y="326959"/>
                  </a:lnTo>
                  <a:lnTo>
                    <a:pt x="19789" y="289610"/>
                  </a:lnTo>
                  <a:lnTo>
                    <a:pt x="5142" y="247271"/>
                  </a:lnTo>
                  <a:lnTo>
                    <a:pt x="0" y="201149"/>
                  </a:lnTo>
                  <a:close/>
                </a:path>
                <a:path w="1496059" h="880110">
                  <a:moveTo>
                    <a:pt x="1495924" y="879874"/>
                  </a:moveTo>
                  <a:lnTo>
                    <a:pt x="384126" y="3673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406395" y="3102654"/>
              <a:ext cx="46355" cy="32384"/>
            </a:xfrm>
            <a:custGeom>
              <a:avLst/>
              <a:gdLst/>
              <a:ahLst/>
              <a:cxnLst/>
              <a:rect l="l" t="t" r="r" b="b"/>
              <a:pathLst>
                <a:path w="46354" h="32385">
                  <a:moveTo>
                    <a:pt x="32669" y="32382"/>
                  </a:moveTo>
                  <a:lnTo>
                    <a:pt x="0" y="0"/>
                  </a:lnTo>
                  <a:lnTo>
                    <a:pt x="45841" y="3806"/>
                  </a:lnTo>
                  <a:lnTo>
                    <a:pt x="32669" y="3238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406395" y="3102654"/>
              <a:ext cx="46355" cy="32384"/>
            </a:xfrm>
            <a:custGeom>
              <a:avLst/>
              <a:gdLst/>
              <a:ahLst/>
              <a:cxnLst/>
              <a:rect l="l" t="t" r="r" b="b"/>
              <a:pathLst>
                <a:path w="46354" h="32385">
                  <a:moveTo>
                    <a:pt x="45841" y="3806"/>
                  </a:moveTo>
                  <a:lnTo>
                    <a:pt x="0" y="0"/>
                  </a:lnTo>
                  <a:lnTo>
                    <a:pt x="32669" y="32382"/>
                  </a:lnTo>
                  <a:lnTo>
                    <a:pt x="45841" y="380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2200" y="3980450"/>
              <a:ext cx="4793549" cy="4024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804099" y="3633225"/>
              <a:ext cx="1861820" cy="749935"/>
            </a:xfrm>
            <a:custGeom>
              <a:avLst/>
              <a:gdLst/>
              <a:ahLst/>
              <a:cxnLst/>
              <a:rect l="l" t="t" r="r" b="b"/>
              <a:pathLst>
                <a:path w="1861820" h="749935">
                  <a:moveTo>
                    <a:pt x="0" y="548437"/>
                  </a:moveTo>
                  <a:lnTo>
                    <a:pt x="5142" y="502315"/>
                  </a:lnTo>
                  <a:lnTo>
                    <a:pt x="19789" y="459976"/>
                  </a:lnTo>
                  <a:lnTo>
                    <a:pt x="42773" y="422628"/>
                  </a:lnTo>
                  <a:lnTo>
                    <a:pt x="72925" y="391477"/>
                  </a:lnTo>
                  <a:lnTo>
                    <a:pt x="109075" y="367732"/>
                  </a:lnTo>
                  <a:lnTo>
                    <a:pt x="150057" y="352600"/>
                  </a:lnTo>
                  <a:lnTo>
                    <a:pt x="194699" y="347287"/>
                  </a:lnTo>
                  <a:lnTo>
                    <a:pt x="232861" y="351188"/>
                  </a:lnTo>
                  <a:lnTo>
                    <a:pt x="302719" y="381083"/>
                  </a:lnTo>
                  <a:lnTo>
                    <a:pt x="332373" y="406202"/>
                  </a:lnTo>
                  <a:lnTo>
                    <a:pt x="356688" y="436839"/>
                  </a:lnTo>
                  <a:lnTo>
                    <a:pt x="374579" y="471460"/>
                  </a:lnTo>
                  <a:lnTo>
                    <a:pt x="385624" y="509011"/>
                  </a:lnTo>
                  <a:lnTo>
                    <a:pt x="389399" y="548437"/>
                  </a:lnTo>
                  <a:lnTo>
                    <a:pt x="384257" y="594559"/>
                  </a:lnTo>
                  <a:lnTo>
                    <a:pt x="369610" y="636898"/>
                  </a:lnTo>
                  <a:lnTo>
                    <a:pt x="346626" y="674246"/>
                  </a:lnTo>
                  <a:lnTo>
                    <a:pt x="316474" y="705397"/>
                  </a:lnTo>
                  <a:lnTo>
                    <a:pt x="280324" y="729142"/>
                  </a:lnTo>
                  <a:lnTo>
                    <a:pt x="239342" y="744274"/>
                  </a:lnTo>
                  <a:lnTo>
                    <a:pt x="194699" y="749587"/>
                  </a:lnTo>
                  <a:lnTo>
                    <a:pt x="150057" y="744274"/>
                  </a:lnTo>
                  <a:lnTo>
                    <a:pt x="109075" y="729142"/>
                  </a:lnTo>
                  <a:lnTo>
                    <a:pt x="72925" y="705397"/>
                  </a:lnTo>
                  <a:lnTo>
                    <a:pt x="42773" y="674246"/>
                  </a:lnTo>
                  <a:lnTo>
                    <a:pt x="19789" y="636898"/>
                  </a:lnTo>
                  <a:lnTo>
                    <a:pt x="5142" y="594559"/>
                  </a:lnTo>
                  <a:lnTo>
                    <a:pt x="0" y="548437"/>
                  </a:lnTo>
                  <a:close/>
                </a:path>
                <a:path w="1861820" h="749935">
                  <a:moveTo>
                    <a:pt x="1472249" y="548424"/>
                  </a:moveTo>
                  <a:lnTo>
                    <a:pt x="1477392" y="502303"/>
                  </a:lnTo>
                  <a:lnTo>
                    <a:pt x="1492039" y="459964"/>
                  </a:lnTo>
                  <a:lnTo>
                    <a:pt x="1515023" y="422615"/>
                  </a:lnTo>
                  <a:lnTo>
                    <a:pt x="1545175" y="391465"/>
                  </a:lnTo>
                  <a:lnTo>
                    <a:pt x="1581325" y="367720"/>
                  </a:lnTo>
                  <a:lnTo>
                    <a:pt x="1622307" y="352587"/>
                  </a:lnTo>
                  <a:lnTo>
                    <a:pt x="1666949" y="347274"/>
                  </a:lnTo>
                  <a:lnTo>
                    <a:pt x="1705111" y="351175"/>
                  </a:lnTo>
                  <a:lnTo>
                    <a:pt x="1774969" y="381070"/>
                  </a:lnTo>
                  <a:lnTo>
                    <a:pt x="1804623" y="406190"/>
                  </a:lnTo>
                  <a:lnTo>
                    <a:pt x="1828937" y="436826"/>
                  </a:lnTo>
                  <a:lnTo>
                    <a:pt x="1846829" y="471448"/>
                  </a:lnTo>
                  <a:lnTo>
                    <a:pt x="1857874" y="508999"/>
                  </a:lnTo>
                  <a:lnTo>
                    <a:pt x="1861649" y="548424"/>
                  </a:lnTo>
                  <a:lnTo>
                    <a:pt x="1856507" y="594546"/>
                  </a:lnTo>
                  <a:lnTo>
                    <a:pt x="1841860" y="636885"/>
                  </a:lnTo>
                  <a:lnTo>
                    <a:pt x="1818876" y="674234"/>
                  </a:lnTo>
                  <a:lnTo>
                    <a:pt x="1788724" y="705384"/>
                  </a:lnTo>
                  <a:lnTo>
                    <a:pt x="1752574" y="729129"/>
                  </a:lnTo>
                  <a:lnTo>
                    <a:pt x="1711592" y="744262"/>
                  </a:lnTo>
                  <a:lnTo>
                    <a:pt x="1666949" y="749574"/>
                  </a:lnTo>
                  <a:lnTo>
                    <a:pt x="1622307" y="744262"/>
                  </a:lnTo>
                  <a:lnTo>
                    <a:pt x="1581325" y="729129"/>
                  </a:lnTo>
                  <a:lnTo>
                    <a:pt x="1545175" y="705384"/>
                  </a:lnTo>
                  <a:lnTo>
                    <a:pt x="1515023" y="674234"/>
                  </a:lnTo>
                  <a:lnTo>
                    <a:pt x="1492039" y="636885"/>
                  </a:lnTo>
                  <a:lnTo>
                    <a:pt x="1477392" y="594546"/>
                  </a:lnTo>
                  <a:lnTo>
                    <a:pt x="1472249" y="548424"/>
                  </a:lnTo>
                  <a:close/>
                </a:path>
                <a:path w="1861820" h="749935">
                  <a:moveTo>
                    <a:pt x="1753349" y="0"/>
                  </a:moveTo>
                  <a:lnTo>
                    <a:pt x="387199" y="39049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149738" y="4008591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45884" y="30253"/>
                  </a:moveTo>
                  <a:lnTo>
                    <a:pt x="0" y="27006"/>
                  </a:lnTo>
                  <a:lnTo>
                    <a:pt x="37237" y="0"/>
                  </a:lnTo>
                  <a:lnTo>
                    <a:pt x="45884" y="3025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149738" y="4008591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37237" y="0"/>
                  </a:moveTo>
                  <a:lnTo>
                    <a:pt x="0" y="27006"/>
                  </a:lnTo>
                  <a:lnTo>
                    <a:pt x="45884" y="30253"/>
                  </a:lnTo>
                  <a:lnTo>
                    <a:pt x="37237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360957" y="3633225"/>
              <a:ext cx="196850" cy="356235"/>
            </a:xfrm>
            <a:custGeom>
              <a:avLst/>
              <a:gdLst/>
              <a:ahLst/>
              <a:cxnLst/>
              <a:rect l="l" t="t" r="r" b="b"/>
              <a:pathLst>
                <a:path w="196850" h="356235">
                  <a:moveTo>
                    <a:pt x="196492" y="0"/>
                  </a:moveTo>
                  <a:lnTo>
                    <a:pt x="0" y="35615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340076" y="3981785"/>
              <a:ext cx="34925" cy="45720"/>
            </a:xfrm>
            <a:custGeom>
              <a:avLst/>
              <a:gdLst/>
              <a:ahLst/>
              <a:cxnLst/>
              <a:rect l="l" t="t" r="r" b="b"/>
              <a:pathLst>
                <a:path w="34925" h="45720">
                  <a:moveTo>
                    <a:pt x="0" y="45447"/>
                  </a:moveTo>
                  <a:lnTo>
                    <a:pt x="7105" y="0"/>
                  </a:lnTo>
                  <a:lnTo>
                    <a:pt x="34655" y="15199"/>
                  </a:lnTo>
                  <a:lnTo>
                    <a:pt x="0" y="4544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340076" y="3981785"/>
              <a:ext cx="34925" cy="45720"/>
            </a:xfrm>
            <a:custGeom>
              <a:avLst/>
              <a:gdLst/>
              <a:ahLst/>
              <a:cxnLst/>
              <a:rect l="l" t="t" r="r" b="b"/>
              <a:pathLst>
                <a:path w="34925" h="45720">
                  <a:moveTo>
                    <a:pt x="7105" y="0"/>
                  </a:moveTo>
                  <a:lnTo>
                    <a:pt x="0" y="45447"/>
                  </a:lnTo>
                  <a:lnTo>
                    <a:pt x="34655" y="15199"/>
                  </a:lnTo>
                  <a:lnTo>
                    <a:pt x="7105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630475" y="3353364"/>
            <a:ext cx="106743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" b="1">
                <a:latin typeface="Arial"/>
                <a:cs typeface="Arial"/>
              </a:rPr>
              <a:t>hypertune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88417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/>
              <a:t>SVM</a:t>
            </a:r>
            <a:r>
              <a:rPr dirty="0" sz="2800" spc="-40"/>
              <a:t> </a:t>
            </a:r>
            <a:r>
              <a:rPr dirty="0" sz="2800" spc="-10"/>
              <a:t>Pros</a:t>
            </a:r>
            <a:r>
              <a:rPr dirty="0" sz="2800" spc="-35"/>
              <a:t> </a:t>
            </a:r>
            <a:r>
              <a:rPr dirty="0" sz="2800"/>
              <a:t>&amp;</a:t>
            </a:r>
            <a:r>
              <a:rPr dirty="0" sz="2800" spc="-35"/>
              <a:t> </a:t>
            </a:r>
            <a:r>
              <a:rPr dirty="0" sz="2800" spc="-5"/>
              <a:t>Cons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7478395" cy="159702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Good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Learn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many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non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linear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pattern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Pick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"conservative"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hypotheses,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less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likely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overfit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data,</a:t>
            </a:r>
            <a:endParaRPr sz="1800">
              <a:latin typeface="Arial MT"/>
              <a:cs typeface="Arial MT"/>
            </a:endParaRPr>
          </a:p>
          <a:p>
            <a:pPr marL="469900" indent="-344170">
              <a:lnSpc>
                <a:spcPct val="100000"/>
              </a:lnSpc>
              <a:spcBef>
                <a:spcPts val="315"/>
              </a:spcBef>
              <a:buSzPct val="83333"/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Good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Small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datasets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though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target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pattern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“Only”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2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params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C,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Kernel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Function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05018" y="1204695"/>
            <a:ext cx="360680" cy="325755"/>
            <a:chOff x="1205018" y="1204695"/>
            <a:chExt cx="360680" cy="325755"/>
          </a:xfrm>
        </p:grpSpPr>
        <p:sp>
          <p:nvSpPr>
            <p:cNvPr id="5" name="object 5"/>
            <p:cNvSpPr/>
            <p:nvPr/>
          </p:nvSpPr>
          <p:spPr>
            <a:xfrm>
              <a:off x="1209776" y="120905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61" y="107950"/>
                  </a:moveTo>
                  <a:lnTo>
                    <a:pt x="225933" y="10795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9550"/>
                  </a:lnTo>
                  <a:lnTo>
                    <a:pt x="124828" y="209550"/>
                  </a:lnTo>
                  <a:lnTo>
                    <a:pt x="124828" y="316230"/>
                  </a:lnTo>
                  <a:lnTo>
                    <a:pt x="225933" y="316230"/>
                  </a:lnTo>
                  <a:lnTo>
                    <a:pt x="225933" y="209550"/>
                  </a:lnTo>
                  <a:lnTo>
                    <a:pt x="350761" y="209550"/>
                  </a:lnTo>
                  <a:lnTo>
                    <a:pt x="350761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09781" y="120945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88417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/>
              <a:t>SVM</a:t>
            </a:r>
            <a:r>
              <a:rPr dirty="0" sz="2800" spc="-40"/>
              <a:t> </a:t>
            </a:r>
            <a:r>
              <a:rPr dirty="0" sz="2800" spc="-10"/>
              <a:t>Pros</a:t>
            </a:r>
            <a:r>
              <a:rPr dirty="0" sz="2800" spc="-35"/>
              <a:t> </a:t>
            </a:r>
            <a:r>
              <a:rPr dirty="0" sz="2800"/>
              <a:t>&amp;</a:t>
            </a:r>
            <a:r>
              <a:rPr dirty="0" sz="2800" spc="-35"/>
              <a:t> </a:t>
            </a:r>
            <a:r>
              <a:rPr dirty="0" sz="2800" spc="-5"/>
              <a:t>Cons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7748905" cy="3168650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Good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Learn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many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non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linear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pattern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Pick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“conservative”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hypotheses,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less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likely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overfit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data,</a:t>
            </a:r>
            <a:endParaRPr sz="1800">
              <a:latin typeface="Arial MT"/>
              <a:cs typeface="Arial MT"/>
            </a:endParaRPr>
          </a:p>
          <a:p>
            <a:pPr marL="469900" indent="-344170">
              <a:lnSpc>
                <a:spcPct val="100000"/>
              </a:lnSpc>
              <a:spcBef>
                <a:spcPts val="315"/>
              </a:spcBef>
              <a:buSzPct val="83333"/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Good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Small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datasets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though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target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pattern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“Only”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2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params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C,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Kernel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Function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●"/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Bad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O(n^2-3)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runtime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depends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C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kernel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(n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number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datapoints)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O(n^2)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memory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compute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all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pairwise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kernels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5-10K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datapoints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different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values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Kernel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prams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54330" y="3237256"/>
            <a:ext cx="297815" cy="84455"/>
            <a:chOff x="954330" y="3237256"/>
            <a:chExt cx="297815" cy="84455"/>
          </a:xfrm>
        </p:grpSpPr>
        <p:sp>
          <p:nvSpPr>
            <p:cNvPr id="5" name="object 5"/>
            <p:cNvSpPr/>
            <p:nvPr/>
          </p:nvSpPr>
          <p:spPr>
            <a:xfrm>
              <a:off x="959093" y="32420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90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59093" y="32420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90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205018" y="1204695"/>
            <a:ext cx="360680" cy="325755"/>
            <a:chOff x="1205018" y="1204695"/>
            <a:chExt cx="360680" cy="325755"/>
          </a:xfrm>
        </p:grpSpPr>
        <p:sp>
          <p:nvSpPr>
            <p:cNvPr id="8" name="object 8"/>
            <p:cNvSpPr/>
            <p:nvPr/>
          </p:nvSpPr>
          <p:spPr>
            <a:xfrm>
              <a:off x="1209776" y="120905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61" y="107950"/>
                  </a:moveTo>
                  <a:lnTo>
                    <a:pt x="225933" y="10795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7950"/>
                  </a:lnTo>
                  <a:lnTo>
                    <a:pt x="0" y="107950"/>
                  </a:lnTo>
                  <a:lnTo>
                    <a:pt x="0" y="209550"/>
                  </a:lnTo>
                  <a:lnTo>
                    <a:pt x="124828" y="209550"/>
                  </a:lnTo>
                  <a:lnTo>
                    <a:pt x="124828" y="316230"/>
                  </a:lnTo>
                  <a:lnTo>
                    <a:pt x="225933" y="316230"/>
                  </a:lnTo>
                  <a:lnTo>
                    <a:pt x="225933" y="209550"/>
                  </a:lnTo>
                  <a:lnTo>
                    <a:pt x="350761" y="209550"/>
                  </a:lnTo>
                  <a:lnTo>
                    <a:pt x="350761" y="10795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09781" y="120945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2039" y="1881758"/>
            <a:ext cx="141859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5">
                <a:latin typeface="Arial MT"/>
                <a:cs typeface="Arial MT"/>
              </a:rPr>
              <a:t>Q&amp;A</a:t>
            </a:r>
            <a:endParaRPr sz="5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1219403"/>
            <a:ext cx="45319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VC</a:t>
            </a:r>
            <a:r>
              <a:rPr dirty="0" sz="1200" spc="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Dimension</a:t>
            </a:r>
            <a:r>
              <a:rPr dirty="0" sz="1200" spc="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dirty="0" sz="1200" spc="3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u="heavy" sz="1200" spc="-1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https://www.youtube.com/watch?v=puDzy2XmR5c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1616514"/>
            <a:ext cx="3060700" cy="679450"/>
          </a:xfrm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185"/>
              </a:spcBef>
            </a:pPr>
            <a:r>
              <a:rPr dirty="0" u="heavy" sz="1200" spc="-1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3"/>
              </a:rPr>
              <a:t>https://winvector.github.io/margin/margin.pdf </a:t>
            </a:r>
            <a:r>
              <a:rPr dirty="0" sz="1200" spc="-5">
                <a:solidFill>
                  <a:srgbClr val="0097A7"/>
                </a:solidFill>
              </a:rPr>
              <a:t> </a:t>
            </a:r>
            <a:r>
              <a:rPr dirty="0" u="heavy" spc="-1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4"/>
              </a:rPr>
              <a:t>https://youtu.be/LceLJvKMbBk?t=7311 </a:t>
            </a:r>
            <a:r>
              <a:rPr dirty="0" spc="-375">
                <a:solidFill>
                  <a:srgbClr val="0097A7"/>
                </a:solidFill>
              </a:rPr>
              <a:t> </a:t>
            </a:r>
            <a:r>
              <a:rPr dirty="0" u="heavy" spc="-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5"/>
              </a:rPr>
              <a:t>https://youtu.be/fB47g3QM0sk?t=839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384725" y="2450033"/>
            <a:ext cx="8066405" cy="2120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5875">
              <a:lnSpc>
                <a:spcPct val="114599"/>
              </a:lnSpc>
              <a:spcBef>
                <a:spcPts val="100"/>
              </a:spcBef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Shalev-Shwartz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,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 S.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,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 Singe</a:t>
            </a:r>
            <a:r>
              <a:rPr dirty="0" sz="1200" spc="-70">
                <a:solidFill>
                  <a:srgbClr val="595959"/>
                </a:solidFill>
                <a:latin typeface="Arial MT"/>
                <a:cs typeface="Arial MT"/>
              </a:rPr>
              <a:t>r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,</a:t>
            </a:r>
            <a:r>
              <a:rPr dirty="0" sz="12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155">
                <a:solidFill>
                  <a:srgbClr val="595959"/>
                </a:solidFill>
                <a:latin typeface="Arial MT"/>
                <a:cs typeface="Arial MT"/>
              </a:rPr>
              <a:t>Y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.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,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 Srebro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,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 N.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,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&amp;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 Cotte</a:t>
            </a:r>
            <a:r>
              <a:rPr dirty="0" sz="1200" spc="-70">
                <a:solidFill>
                  <a:srgbClr val="595959"/>
                </a:solidFill>
                <a:latin typeface="Arial MT"/>
                <a:cs typeface="Arial MT"/>
              </a:rPr>
              <a:t>r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,</a:t>
            </a:r>
            <a:r>
              <a:rPr dirty="0" sz="1200" spc="-7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.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(20</a:t>
            </a:r>
            <a:r>
              <a:rPr dirty="0" sz="1200" spc="-90">
                <a:solidFill>
                  <a:srgbClr val="595959"/>
                </a:solidFill>
                <a:latin typeface="Arial MT"/>
                <a:cs typeface="Arial MT"/>
              </a:rPr>
              <a:t>1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1)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.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 Pegasos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 Prima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l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 estimate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d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sub-gradient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solver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 fo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r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svm.  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Mathematical</a:t>
            </a:r>
            <a:r>
              <a:rPr dirty="0" sz="1200" spc="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programming,</a:t>
            </a:r>
            <a:r>
              <a:rPr dirty="0" sz="1200" spc="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127(1),</a:t>
            </a:r>
            <a:r>
              <a:rPr dirty="0" sz="1200" spc="3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3-30.</a:t>
            </a:r>
            <a:r>
              <a:rPr dirty="0" sz="1200" spc="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95959"/>
                </a:solidFill>
                <a:latin typeface="Arial MT"/>
                <a:cs typeface="Arial MT"/>
                <a:hlinkClick r:id="rId6"/>
              </a:rPr>
              <a:t>[[pdf](http://www.ee.oulu.fi/research/imag/courses/Vedaldi/ShalevSiSr07.pdf)]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Arial MT"/>
              <a:cs typeface="Arial MT"/>
            </a:endParaRPr>
          </a:p>
          <a:p>
            <a:pPr marL="12700" marR="26034">
              <a:lnSpc>
                <a:spcPct val="114599"/>
              </a:lnSpc>
              <a:spcBef>
                <a:spcPts val="5"/>
              </a:spcBef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Schölkopf, B., Williamson, R. C., Smola, A. 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J., </a:t>
            </a:r>
            <a:r>
              <a:rPr dirty="0" sz="1200" spc="-20">
                <a:solidFill>
                  <a:srgbClr val="595959"/>
                </a:solidFill>
                <a:latin typeface="Arial MT"/>
                <a:cs typeface="Arial MT"/>
              </a:rPr>
              <a:t>Shawe-Taylor, 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J., &amp;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Platt, 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J.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C. 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(2000).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Support 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vector method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for novelty </a:t>
            </a:r>
            <a:r>
              <a:rPr dirty="0" sz="1200" spc="-3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detection.</a:t>
            </a:r>
            <a:r>
              <a:rPr dirty="0" sz="12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dirty="0" sz="1200" spc="-7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Advances in neural information</a:t>
            </a:r>
            <a:r>
              <a:rPr dirty="0" sz="12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processing 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systems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(pp.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 582-588).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  <a:hlinkClick r:id="rId7"/>
              </a:rPr>
              <a:t>[[pdf](http://papers.nips.cc/paper/1723-support-vector-method-for-novelty-detection.pdf)]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14599"/>
              </a:lnSpc>
              <a:spcBef>
                <a:spcPts val="5"/>
              </a:spcBef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Livni, R., </a:t>
            </a:r>
            <a:r>
              <a:rPr dirty="0" sz="1200" spc="-15">
                <a:solidFill>
                  <a:srgbClr val="595959"/>
                </a:solidFill>
                <a:latin typeface="Arial MT"/>
                <a:cs typeface="Arial MT"/>
              </a:rPr>
              <a:t>Crammer,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K. 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&amp;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Globerson, A.. 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(2012). A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Simple Geometric Interpretation of SVM using Stochastic Adversaries. </a:t>
            </a:r>
            <a:r>
              <a:rPr dirty="0" sz="1200" spc="-3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Proceedings of the Fifteenth International Conference on Artificial Intelligence and Statistics, in PMLR 22:722-730. 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95959"/>
                </a:solidFill>
                <a:latin typeface="Arial MT"/>
                <a:cs typeface="Arial MT"/>
                <a:hlinkClick r:id="rId8"/>
              </a:rPr>
              <a:t>[[pdf](http://proceedings.mlr.press/v22/livni12/livni12.pdf)]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17817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From</a:t>
            </a:r>
            <a:r>
              <a:rPr dirty="0" sz="2800" spc="-35"/>
              <a:t> </a:t>
            </a:r>
            <a:r>
              <a:rPr dirty="0" sz="2800" spc="-10"/>
              <a:t>Primal</a:t>
            </a:r>
            <a:r>
              <a:rPr dirty="0" sz="2800" spc="-35"/>
              <a:t> </a:t>
            </a:r>
            <a:r>
              <a:rPr dirty="0" sz="2800" spc="-5"/>
              <a:t>to</a:t>
            </a:r>
            <a:r>
              <a:rPr dirty="0" sz="2800" spc="-40"/>
              <a:t> </a:t>
            </a:r>
            <a:r>
              <a:rPr dirty="0" sz="2800" spc="-5"/>
              <a:t>Dual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085999"/>
            <a:ext cx="5903750" cy="1014424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17817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From</a:t>
            </a:r>
            <a:r>
              <a:rPr dirty="0" sz="2800" spc="-35"/>
              <a:t> </a:t>
            </a:r>
            <a:r>
              <a:rPr dirty="0" sz="2800" spc="-10"/>
              <a:t>Primal</a:t>
            </a:r>
            <a:r>
              <a:rPr dirty="0" sz="2800" spc="-35"/>
              <a:t> </a:t>
            </a:r>
            <a:r>
              <a:rPr dirty="0" sz="2800" spc="-5"/>
              <a:t>to</a:t>
            </a:r>
            <a:r>
              <a:rPr dirty="0" sz="2800" spc="-40"/>
              <a:t> </a:t>
            </a:r>
            <a:r>
              <a:rPr dirty="0" sz="2800" spc="-5"/>
              <a:t>Dual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085999"/>
            <a:ext cx="5903750" cy="36781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27850" y="1843450"/>
            <a:ext cx="2564130" cy="107759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88900" rIns="0" bIns="0" rtlCol="0" vert="horz">
            <a:spAutoFit/>
          </a:bodyPr>
          <a:lstStyle/>
          <a:p>
            <a:pPr marL="85725" marR="276225">
              <a:lnSpc>
                <a:spcPts val="1650"/>
              </a:lnSpc>
              <a:spcBef>
                <a:spcPts val="700"/>
              </a:spcBef>
            </a:pPr>
            <a:r>
              <a:rPr dirty="0" sz="1400" spc="-10">
                <a:latin typeface="Arial MT"/>
                <a:cs typeface="Arial MT"/>
              </a:rPr>
              <a:t>Works </a:t>
            </a:r>
            <a:r>
              <a:rPr dirty="0" sz="1400" spc="-5">
                <a:latin typeface="Arial MT"/>
                <a:cs typeface="Arial MT"/>
              </a:rPr>
              <a:t>in </a:t>
            </a:r>
            <a:r>
              <a:rPr dirty="0" sz="1400">
                <a:latin typeface="Arial MT"/>
                <a:cs typeface="Arial MT"/>
              </a:rPr>
              <a:t>convex </a:t>
            </a:r>
            <a:r>
              <a:rPr dirty="0" sz="1400" spc="-5">
                <a:latin typeface="Arial MT"/>
                <a:cs typeface="Arial MT"/>
              </a:rPr>
              <a:t>problems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Transform </a:t>
            </a:r>
            <a:r>
              <a:rPr dirty="0" sz="1400" spc="-5">
                <a:latin typeface="Arial MT"/>
                <a:cs typeface="Arial MT"/>
              </a:rPr>
              <a:t>the problem from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minimize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maximize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ts val="1600"/>
              </a:lnSpc>
            </a:pPr>
            <a:r>
              <a:rPr dirty="0" sz="1400" spc="-5">
                <a:latin typeface="Arial MT"/>
                <a:cs typeface="Arial MT"/>
              </a:rPr>
              <a:t>Use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lagrange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coefficients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27537" y="1967662"/>
            <a:ext cx="579120" cy="1306830"/>
            <a:chOff x="5827537" y="1967662"/>
            <a:chExt cx="579120" cy="1306830"/>
          </a:xfrm>
        </p:grpSpPr>
        <p:sp>
          <p:nvSpPr>
            <p:cNvPr id="6" name="object 6"/>
            <p:cNvSpPr/>
            <p:nvPr/>
          </p:nvSpPr>
          <p:spPr>
            <a:xfrm>
              <a:off x="5832299" y="1972424"/>
              <a:ext cx="569595" cy="1297305"/>
            </a:xfrm>
            <a:custGeom>
              <a:avLst/>
              <a:gdLst/>
              <a:ahLst/>
              <a:cxnLst/>
              <a:rect l="l" t="t" r="r" b="b"/>
              <a:pathLst>
                <a:path w="569595" h="1297304">
                  <a:moveTo>
                    <a:pt x="284549" y="1297199"/>
                  </a:moveTo>
                  <a:lnTo>
                    <a:pt x="0" y="1012649"/>
                  </a:lnTo>
                  <a:lnTo>
                    <a:pt x="142274" y="1012649"/>
                  </a:lnTo>
                  <a:lnTo>
                    <a:pt x="142274" y="0"/>
                  </a:lnTo>
                  <a:lnTo>
                    <a:pt x="426824" y="0"/>
                  </a:lnTo>
                  <a:lnTo>
                    <a:pt x="426824" y="1012649"/>
                  </a:lnTo>
                  <a:lnTo>
                    <a:pt x="569099" y="1012649"/>
                  </a:lnTo>
                  <a:lnTo>
                    <a:pt x="284549" y="12971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832299" y="1972424"/>
              <a:ext cx="569595" cy="1297305"/>
            </a:xfrm>
            <a:custGeom>
              <a:avLst/>
              <a:gdLst/>
              <a:ahLst/>
              <a:cxnLst/>
              <a:rect l="l" t="t" r="r" b="b"/>
              <a:pathLst>
                <a:path w="569595" h="1297304">
                  <a:moveTo>
                    <a:pt x="0" y="1012649"/>
                  </a:moveTo>
                  <a:lnTo>
                    <a:pt x="142274" y="1012649"/>
                  </a:lnTo>
                  <a:lnTo>
                    <a:pt x="142274" y="0"/>
                  </a:lnTo>
                  <a:lnTo>
                    <a:pt x="426824" y="0"/>
                  </a:lnTo>
                  <a:lnTo>
                    <a:pt x="426824" y="1012649"/>
                  </a:lnTo>
                  <a:lnTo>
                    <a:pt x="569099" y="1012649"/>
                  </a:lnTo>
                  <a:lnTo>
                    <a:pt x="284549" y="1297199"/>
                  </a:lnTo>
                  <a:lnTo>
                    <a:pt x="0" y="10126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38975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Linear</a:t>
            </a:r>
            <a:r>
              <a:rPr dirty="0" sz="2800" spc="-30"/>
              <a:t> </a:t>
            </a:r>
            <a:r>
              <a:rPr dirty="0" sz="2800" spc="-5"/>
              <a:t>Classification</a:t>
            </a:r>
            <a:r>
              <a:rPr dirty="0" sz="2800" spc="-25"/>
              <a:t> </a:t>
            </a:r>
            <a:r>
              <a:rPr dirty="0" sz="2800"/>
              <a:t>-</a:t>
            </a:r>
            <a:r>
              <a:rPr dirty="0" sz="2800" spc="-25"/>
              <a:t> </a:t>
            </a:r>
            <a:r>
              <a:rPr dirty="0" sz="2800"/>
              <a:t>2</a:t>
            </a:r>
            <a:r>
              <a:rPr dirty="0" sz="2800" spc="-25"/>
              <a:t> </a:t>
            </a:r>
            <a:r>
              <a:rPr dirty="0" sz="2800" spc="-5"/>
              <a:t>dim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834307" y="1268570"/>
            <a:ext cx="3909060" cy="3111500"/>
            <a:chOff x="1834307" y="1268570"/>
            <a:chExt cx="3909060" cy="3111500"/>
          </a:xfrm>
        </p:grpSpPr>
        <p:sp>
          <p:nvSpPr>
            <p:cNvPr id="4" name="object 4"/>
            <p:cNvSpPr/>
            <p:nvPr/>
          </p:nvSpPr>
          <p:spPr>
            <a:xfrm>
              <a:off x="1848924" y="1607799"/>
              <a:ext cx="6350" cy="2746375"/>
            </a:xfrm>
            <a:custGeom>
              <a:avLst/>
              <a:gdLst/>
              <a:ahLst/>
              <a:cxnLst/>
              <a:rect l="l" t="t" r="r" b="b"/>
              <a:pathLst>
                <a:path w="6350" h="2746375">
                  <a:moveTo>
                    <a:pt x="5877" y="0"/>
                  </a:moveTo>
                  <a:lnTo>
                    <a:pt x="0" y="274575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39069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0" y="43191"/>
                  </a:lnTo>
                  <a:lnTo>
                    <a:pt x="15825" y="0"/>
                  </a:lnTo>
                  <a:lnTo>
                    <a:pt x="31465" y="4325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39069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15825" y="0"/>
                  </a:lnTo>
                  <a:lnTo>
                    <a:pt x="0" y="43191"/>
                  </a:lnTo>
                  <a:lnTo>
                    <a:pt x="31465" y="4325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54924" y="4354599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3840149" y="472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38" y="0"/>
                  </a:lnTo>
                  <a:lnTo>
                    <a:pt x="43244" y="15785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44" y="15785"/>
                  </a:lnTo>
                  <a:lnTo>
                    <a:pt x="38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70504" y="234189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70506" y="234138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737229" y="17983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37231" y="1797745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548018" y="29665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548018" y="29665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606849" y="1523774"/>
              <a:ext cx="2435225" cy="2360930"/>
            </a:xfrm>
            <a:custGeom>
              <a:avLst/>
              <a:gdLst/>
              <a:ahLst/>
              <a:cxnLst/>
              <a:rect l="l" t="t" r="r" b="b"/>
              <a:pathLst>
                <a:path w="2435225" h="2360929">
                  <a:moveTo>
                    <a:pt x="0" y="2360699"/>
                  </a:moveTo>
                  <a:lnTo>
                    <a:pt x="24347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814078" y="160783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33" y="31623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14081" y="16076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155685" y="19380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74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45" y="31496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155693" y="193745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694341" y="127382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59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694343" y="12733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233242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233242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768768" y="38644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864218" y="3003824"/>
              <a:ext cx="2848610" cy="1338580"/>
            </a:xfrm>
            <a:custGeom>
              <a:avLst/>
              <a:gdLst/>
              <a:ahLst/>
              <a:cxnLst/>
              <a:rect l="l" t="t" r="r" b="b"/>
              <a:pathLst>
                <a:path w="2848610" h="1338579">
                  <a:moveTo>
                    <a:pt x="1904549" y="860594"/>
                  </a:moveTo>
                  <a:lnTo>
                    <a:pt x="2192263" y="860594"/>
                  </a:lnTo>
                  <a:lnTo>
                    <a:pt x="2192263" y="935105"/>
                  </a:lnTo>
                  <a:lnTo>
                    <a:pt x="1904549" y="935105"/>
                  </a:lnTo>
                  <a:lnTo>
                    <a:pt x="1904549" y="860594"/>
                  </a:lnTo>
                  <a:close/>
                </a:path>
                <a:path w="2848610" h="1338579">
                  <a:moveTo>
                    <a:pt x="0" y="8099"/>
                  </a:moveTo>
                  <a:lnTo>
                    <a:pt x="2683799" y="0"/>
                  </a:lnTo>
                </a:path>
                <a:path w="2848610" h="1338579">
                  <a:moveTo>
                    <a:pt x="2848131" y="1338099"/>
                  </a:moveTo>
                  <a:lnTo>
                    <a:pt x="2842131" y="324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105074" y="2422969"/>
              <a:ext cx="545465" cy="504825"/>
            </a:xfrm>
            <a:custGeom>
              <a:avLst/>
              <a:gdLst/>
              <a:ahLst/>
              <a:cxnLst/>
              <a:rect l="l" t="t" r="r" b="b"/>
              <a:pathLst>
                <a:path w="545464" h="504825">
                  <a:moveTo>
                    <a:pt x="0" y="0"/>
                  </a:moveTo>
                  <a:lnTo>
                    <a:pt x="544874" y="504761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639258" y="2916189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5" h="41275">
                  <a:moveTo>
                    <a:pt x="42401" y="40916"/>
                  </a:moveTo>
                  <a:lnTo>
                    <a:pt x="0" y="23082"/>
                  </a:lnTo>
                  <a:lnTo>
                    <a:pt x="21383" y="0"/>
                  </a:lnTo>
                  <a:lnTo>
                    <a:pt x="42401" y="40916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639258" y="2916189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5" h="41275">
                  <a:moveTo>
                    <a:pt x="0" y="23082"/>
                  </a:moveTo>
                  <a:lnTo>
                    <a:pt x="42401" y="40916"/>
                  </a:lnTo>
                  <a:lnTo>
                    <a:pt x="21383" y="0"/>
                  </a:lnTo>
                  <a:lnTo>
                    <a:pt x="0" y="2308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6145625" y="1359713"/>
            <a:ext cx="14966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w1*x1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w2*x2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+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45625" y="1778813"/>
            <a:ext cx="1496695" cy="448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2*x1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4*x2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dirty="0" sz="1400" spc="-5">
                <a:latin typeface="Arial MT"/>
                <a:cs typeface="Arial MT"/>
              </a:rPr>
              <a:t>2*x1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4*x2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+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145625" y="2407463"/>
            <a:ext cx="24206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2*3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4*5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+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6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20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+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35">
                <a:latin typeface="Arial MT"/>
                <a:cs typeface="Arial MT"/>
              </a:rPr>
              <a:t>-11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21124" y="4419462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51500" y="2873788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06375" y="2437563"/>
            <a:ext cx="2730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-</a:t>
            </a:r>
            <a:r>
              <a:rPr dirty="0" sz="1400" spc="-80" b="1">
                <a:latin typeface="Arial"/>
                <a:cs typeface="Arial"/>
              </a:rPr>
              <a:t>1</a:t>
            </a:r>
            <a:r>
              <a:rPr dirty="0" sz="1400" b="1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24750" y="1215313"/>
            <a:ext cx="2425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X1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825250" y="4222813"/>
            <a:ext cx="2425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X2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17817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From</a:t>
            </a:r>
            <a:r>
              <a:rPr dirty="0" sz="2800" spc="-35"/>
              <a:t> </a:t>
            </a:r>
            <a:r>
              <a:rPr dirty="0" sz="2800" spc="-10"/>
              <a:t>Primal</a:t>
            </a:r>
            <a:r>
              <a:rPr dirty="0" sz="2800" spc="-35"/>
              <a:t> </a:t>
            </a:r>
            <a:r>
              <a:rPr dirty="0" sz="2800" spc="-5"/>
              <a:t>to</a:t>
            </a:r>
            <a:r>
              <a:rPr dirty="0" sz="2800" spc="-40"/>
              <a:t> </a:t>
            </a:r>
            <a:r>
              <a:rPr dirty="0" sz="2800" spc="-5"/>
              <a:t>Dual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5747" y="1890962"/>
            <a:ext cx="1842849" cy="1460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48949" y="3452588"/>
            <a:ext cx="306070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dirty="0" u="heavy" sz="1400" spc="-1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https://youtu.be/LceLJvKMbBk?t=7311 </a:t>
            </a:r>
            <a:r>
              <a:rPr dirty="0" sz="1400" spc="-375">
                <a:solidFill>
                  <a:srgbClr val="0097A7"/>
                </a:solidFill>
                <a:latin typeface="Arial MT"/>
                <a:cs typeface="Arial MT"/>
              </a:rPr>
              <a:t> </a:t>
            </a:r>
            <a:r>
              <a:rPr dirty="0" u="heavy" sz="1400" spc="-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4"/>
              </a:rPr>
              <a:t>https://youtu.be/fB47g3QM0sk?t=839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1700" y="1085999"/>
            <a:ext cx="5903750" cy="36781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27850" y="1843450"/>
            <a:ext cx="2564130" cy="107759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88900" rIns="0" bIns="0" rtlCol="0" vert="horz">
            <a:spAutoFit/>
          </a:bodyPr>
          <a:lstStyle/>
          <a:p>
            <a:pPr marL="85725" marR="276225">
              <a:lnSpc>
                <a:spcPts val="1650"/>
              </a:lnSpc>
              <a:spcBef>
                <a:spcPts val="700"/>
              </a:spcBef>
            </a:pPr>
            <a:r>
              <a:rPr dirty="0" sz="1400" spc="-10">
                <a:latin typeface="Arial MT"/>
                <a:cs typeface="Arial MT"/>
              </a:rPr>
              <a:t>Works </a:t>
            </a:r>
            <a:r>
              <a:rPr dirty="0" sz="1400" spc="-5">
                <a:latin typeface="Arial MT"/>
                <a:cs typeface="Arial MT"/>
              </a:rPr>
              <a:t>in </a:t>
            </a:r>
            <a:r>
              <a:rPr dirty="0" sz="1400">
                <a:latin typeface="Arial MT"/>
                <a:cs typeface="Arial MT"/>
              </a:rPr>
              <a:t>convex </a:t>
            </a:r>
            <a:r>
              <a:rPr dirty="0" sz="1400" spc="-5">
                <a:latin typeface="Arial MT"/>
                <a:cs typeface="Arial MT"/>
              </a:rPr>
              <a:t>problems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Transform </a:t>
            </a:r>
            <a:r>
              <a:rPr dirty="0" sz="1400" spc="-5">
                <a:latin typeface="Arial MT"/>
                <a:cs typeface="Arial MT"/>
              </a:rPr>
              <a:t>the problem from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minimize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maximize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ts val="1600"/>
              </a:lnSpc>
            </a:pPr>
            <a:r>
              <a:rPr dirty="0" sz="1400" spc="-5">
                <a:latin typeface="Arial MT"/>
                <a:cs typeface="Arial MT"/>
              </a:rPr>
              <a:t>Use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lagrange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coefficients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27537" y="1967662"/>
            <a:ext cx="579120" cy="1306830"/>
            <a:chOff x="5827537" y="1967662"/>
            <a:chExt cx="579120" cy="1306830"/>
          </a:xfrm>
        </p:grpSpPr>
        <p:sp>
          <p:nvSpPr>
            <p:cNvPr id="8" name="object 8"/>
            <p:cNvSpPr/>
            <p:nvPr/>
          </p:nvSpPr>
          <p:spPr>
            <a:xfrm>
              <a:off x="5832299" y="1972424"/>
              <a:ext cx="569595" cy="1297305"/>
            </a:xfrm>
            <a:custGeom>
              <a:avLst/>
              <a:gdLst/>
              <a:ahLst/>
              <a:cxnLst/>
              <a:rect l="l" t="t" r="r" b="b"/>
              <a:pathLst>
                <a:path w="569595" h="1297304">
                  <a:moveTo>
                    <a:pt x="284549" y="1297199"/>
                  </a:moveTo>
                  <a:lnTo>
                    <a:pt x="0" y="1012649"/>
                  </a:lnTo>
                  <a:lnTo>
                    <a:pt x="142274" y="1012649"/>
                  </a:lnTo>
                  <a:lnTo>
                    <a:pt x="142274" y="0"/>
                  </a:lnTo>
                  <a:lnTo>
                    <a:pt x="426824" y="0"/>
                  </a:lnTo>
                  <a:lnTo>
                    <a:pt x="426824" y="1012649"/>
                  </a:lnTo>
                  <a:lnTo>
                    <a:pt x="569099" y="1012649"/>
                  </a:lnTo>
                  <a:lnTo>
                    <a:pt x="284549" y="12971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832299" y="1972424"/>
              <a:ext cx="569595" cy="1297305"/>
            </a:xfrm>
            <a:custGeom>
              <a:avLst/>
              <a:gdLst/>
              <a:ahLst/>
              <a:cxnLst/>
              <a:rect l="l" t="t" r="r" b="b"/>
              <a:pathLst>
                <a:path w="569595" h="1297304">
                  <a:moveTo>
                    <a:pt x="0" y="1012649"/>
                  </a:moveTo>
                  <a:lnTo>
                    <a:pt x="142274" y="1012649"/>
                  </a:lnTo>
                  <a:lnTo>
                    <a:pt x="142274" y="0"/>
                  </a:lnTo>
                  <a:lnTo>
                    <a:pt x="426824" y="0"/>
                  </a:lnTo>
                  <a:lnTo>
                    <a:pt x="426824" y="1012649"/>
                  </a:lnTo>
                  <a:lnTo>
                    <a:pt x="569099" y="1012649"/>
                  </a:lnTo>
                  <a:lnTo>
                    <a:pt x="284549" y="1297199"/>
                  </a:lnTo>
                  <a:lnTo>
                    <a:pt x="0" y="10126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38975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Linear</a:t>
            </a:r>
            <a:r>
              <a:rPr dirty="0" sz="2800" spc="-30"/>
              <a:t> </a:t>
            </a:r>
            <a:r>
              <a:rPr dirty="0" sz="2800" spc="-5"/>
              <a:t>Classification</a:t>
            </a:r>
            <a:r>
              <a:rPr dirty="0" sz="2800" spc="-25"/>
              <a:t> </a:t>
            </a:r>
            <a:r>
              <a:rPr dirty="0" sz="2800"/>
              <a:t>-</a:t>
            </a:r>
            <a:r>
              <a:rPr dirty="0" sz="2800" spc="-25"/>
              <a:t> </a:t>
            </a:r>
            <a:r>
              <a:rPr dirty="0" sz="2800"/>
              <a:t>2</a:t>
            </a:r>
            <a:r>
              <a:rPr dirty="0" sz="2800" spc="-25"/>
              <a:t> </a:t>
            </a:r>
            <a:r>
              <a:rPr dirty="0" sz="2800" spc="-5"/>
              <a:t>dim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834307" y="1268570"/>
            <a:ext cx="3909060" cy="3121025"/>
            <a:chOff x="1834307" y="1268570"/>
            <a:chExt cx="3909060" cy="3121025"/>
          </a:xfrm>
        </p:grpSpPr>
        <p:sp>
          <p:nvSpPr>
            <p:cNvPr id="4" name="object 4"/>
            <p:cNvSpPr/>
            <p:nvPr/>
          </p:nvSpPr>
          <p:spPr>
            <a:xfrm>
              <a:off x="1848924" y="1607799"/>
              <a:ext cx="6350" cy="2746375"/>
            </a:xfrm>
            <a:custGeom>
              <a:avLst/>
              <a:gdLst/>
              <a:ahLst/>
              <a:cxnLst/>
              <a:rect l="l" t="t" r="r" b="b"/>
              <a:pathLst>
                <a:path w="6350" h="2746375">
                  <a:moveTo>
                    <a:pt x="5877" y="0"/>
                  </a:moveTo>
                  <a:lnTo>
                    <a:pt x="0" y="274575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39069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0" y="43191"/>
                  </a:lnTo>
                  <a:lnTo>
                    <a:pt x="15825" y="0"/>
                  </a:lnTo>
                  <a:lnTo>
                    <a:pt x="31465" y="4325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39069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15825" y="0"/>
                  </a:lnTo>
                  <a:lnTo>
                    <a:pt x="0" y="43191"/>
                  </a:lnTo>
                  <a:lnTo>
                    <a:pt x="31465" y="4325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54924" y="4354599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3840149" y="472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38" y="0"/>
                  </a:lnTo>
                  <a:lnTo>
                    <a:pt x="43244" y="15785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44" y="15785"/>
                  </a:lnTo>
                  <a:lnTo>
                    <a:pt x="38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70504" y="234189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70506" y="234138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737229" y="17983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37231" y="1797745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548018" y="29665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548018" y="29665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606849" y="1523774"/>
              <a:ext cx="2435225" cy="2360930"/>
            </a:xfrm>
            <a:custGeom>
              <a:avLst/>
              <a:gdLst/>
              <a:ahLst/>
              <a:cxnLst/>
              <a:rect l="l" t="t" r="r" b="b"/>
              <a:pathLst>
                <a:path w="2435225" h="2360929">
                  <a:moveTo>
                    <a:pt x="0" y="2360699"/>
                  </a:moveTo>
                  <a:lnTo>
                    <a:pt x="24347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814078" y="160783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33" y="31623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14081" y="16076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155685" y="19380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74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45" y="31496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155693" y="193745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694341" y="127382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59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694343" y="12733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233242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233242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768768" y="38644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855881" y="1765599"/>
              <a:ext cx="2200910" cy="2619375"/>
            </a:xfrm>
            <a:custGeom>
              <a:avLst/>
              <a:gdLst/>
              <a:ahLst/>
              <a:cxnLst/>
              <a:rect l="l" t="t" r="r" b="b"/>
              <a:pathLst>
                <a:path w="2200910" h="2619375">
                  <a:moveTo>
                    <a:pt x="1912886" y="2098819"/>
                  </a:moveTo>
                  <a:lnTo>
                    <a:pt x="2200600" y="2098819"/>
                  </a:lnTo>
                  <a:lnTo>
                    <a:pt x="2200600" y="2173330"/>
                  </a:lnTo>
                  <a:lnTo>
                    <a:pt x="1912886" y="2173330"/>
                  </a:lnTo>
                  <a:lnTo>
                    <a:pt x="1912886" y="2098819"/>
                  </a:lnTo>
                  <a:close/>
                </a:path>
                <a:path w="2200910" h="2619375">
                  <a:moveTo>
                    <a:pt x="0" y="1799"/>
                  </a:moveTo>
                  <a:lnTo>
                    <a:pt x="958199" y="0"/>
                  </a:lnTo>
                </a:path>
                <a:path w="2200910" h="2619375">
                  <a:moveTo>
                    <a:pt x="1137783" y="2618866"/>
                  </a:moveTo>
                  <a:lnTo>
                    <a:pt x="1133583" y="157966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6145625" y="1359713"/>
            <a:ext cx="14966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w1*x1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w2*x2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+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45625" y="1778813"/>
            <a:ext cx="1496695" cy="448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2*x1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4*x2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dirty="0" sz="1400" spc="-5">
                <a:latin typeface="Arial MT"/>
                <a:cs typeface="Arial MT"/>
              </a:rPr>
              <a:t>2*x1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4*x2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+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45625" y="2407463"/>
            <a:ext cx="2473325" cy="448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2*3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4*5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+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6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20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+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35">
                <a:latin typeface="Arial MT"/>
                <a:cs typeface="Arial MT"/>
              </a:rPr>
              <a:t>-11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dirty="0" sz="1400" spc="-5">
                <a:latin typeface="Arial MT"/>
                <a:cs typeface="Arial MT"/>
              </a:rPr>
              <a:t>2*10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4*2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+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20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8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+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15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24750" y="1215313"/>
            <a:ext cx="2425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X1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825250" y="4222813"/>
            <a:ext cx="2425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X2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26024" y="4420513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20650" y="1632313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38975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Linear</a:t>
            </a:r>
            <a:r>
              <a:rPr dirty="0" sz="2800" spc="-30"/>
              <a:t> </a:t>
            </a:r>
            <a:r>
              <a:rPr dirty="0" sz="2800" spc="-5"/>
              <a:t>Classification</a:t>
            </a:r>
            <a:r>
              <a:rPr dirty="0" sz="2800" spc="-25"/>
              <a:t> </a:t>
            </a:r>
            <a:r>
              <a:rPr dirty="0" sz="2800"/>
              <a:t>-</a:t>
            </a:r>
            <a:r>
              <a:rPr dirty="0" sz="2800" spc="-25"/>
              <a:t> </a:t>
            </a:r>
            <a:r>
              <a:rPr dirty="0" sz="2800"/>
              <a:t>2</a:t>
            </a:r>
            <a:r>
              <a:rPr dirty="0" sz="2800" spc="-25"/>
              <a:t> </a:t>
            </a:r>
            <a:r>
              <a:rPr dirty="0" sz="2800" spc="-5"/>
              <a:t>dim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834307" y="1268570"/>
            <a:ext cx="3909060" cy="3121025"/>
            <a:chOff x="1834307" y="1268570"/>
            <a:chExt cx="3909060" cy="3121025"/>
          </a:xfrm>
        </p:grpSpPr>
        <p:sp>
          <p:nvSpPr>
            <p:cNvPr id="4" name="object 4"/>
            <p:cNvSpPr/>
            <p:nvPr/>
          </p:nvSpPr>
          <p:spPr>
            <a:xfrm>
              <a:off x="1848924" y="1607799"/>
              <a:ext cx="6350" cy="2746375"/>
            </a:xfrm>
            <a:custGeom>
              <a:avLst/>
              <a:gdLst/>
              <a:ahLst/>
              <a:cxnLst/>
              <a:rect l="l" t="t" r="r" b="b"/>
              <a:pathLst>
                <a:path w="6350" h="2746375">
                  <a:moveTo>
                    <a:pt x="5877" y="0"/>
                  </a:moveTo>
                  <a:lnTo>
                    <a:pt x="0" y="274575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39069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0" y="43191"/>
                  </a:lnTo>
                  <a:lnTo>
                    <a:pt x="15825" y="0"/>
                  </a:lnTo>
                  <a:lnTo>
                    <a:pt x="31465" y="4325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39069" y="1564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58"/>
                  </a:moveTo>
                  <a:lnTo>
                    <a:pt x="15825" y="0"/>
                  </a:lnTo>
                  <a:lnTo>
                    <a:pt x="0" y="43191"/>
                  </a:lnTo>
                  <a:lnTo>
                    <a:pt x="31465" y="4325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54924" y="4354599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3840149" y="472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38" y="0"/>
                  </a:lnTo>
                  <a:lnTo>
                    <a:pt x="43244" y="15785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95055" y="434359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44" y="15785"/>
                  </a:lnTo>
                  <a:lnTo>
                    <a:pt x="38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70504" y="234189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70506" y="234138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737229" y="17983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6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37231" y="1797745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65843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548018" y="29665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548018" y="29665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606849" y="1523774"/>
              <a:ext cx="2435225" cy="2360930"/>
            </a:xfrm>
            <a:custGeom>
              <a:avLst/>
              <a:gdLst/>
              <a:ahLst/>
              <a:cxnLst/>
              <a:rect l="l" t="t" r="r" b="b"/>
              <a:pathLst>
                <a:path w="2435225" h="2360929">
                  <a:moveTo>
                    <a:pt x="0" y="2360699"/>
                  </a:moveTo>
                  <a:lnTo>
                    <a:pt x="24347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814078" y="1607832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6230"/>
                  </a:lnTo>
                  <a:lnTo>
                    <a:pt x="225933" y="31623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14081" y="16076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155685" y="193803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5" h="314960">
                  <a:moveTo>
                    <a:pt x="350774" y="106680"/>
                  </a:moveTo>
                  <a:lnTo>
                    <a:pt x="225945" y="106680"/>
                  </a:lnTo>
                  <a:lnTo>
                    <a:pt x="225945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45" y="314960"/>
                  </a:lnTo>
                  <a:lnTo>
                    <a:pt x="225945" y="208280"/>
                  </a:lnTo>
                  <a:lnTo>
                    <a:pt x="350774" y="208280"/>
                  </a:lnTo>
                  <a:lnTo>
                    <a:pt x="350774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155693" y="1937458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5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39" y="0"/>
                  </a:lnTo>
                  <a:lnTo>
                    <a:pt x="225939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39" y="208522"/>
                  </a:lnTo>
                  <a:lnTo>
                    <a:pt x="225939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694341" y="1273822"/>
              <a:ext cx="351155" cy="314960"/>
            </a:xfrm>
            <a:custGeom>
              <a:avLst/>
              <a:gdLst/>
              <a:ahLst/>
              <a:cxnLst/>
              <a:rect l="l" t="t" r="r" b="b"/>
              <a:pathLst>
                <a:path w="351154" h="314959">
                  <a:moveTo>
                    <a:pt x="350761" y="106680"/>
                  </a:moveTo>
                  <a:lnTo>
                    <a:pt x="225933" y="106680"/>
                  </a:lnTo>
                  <a:lnTo>
                    <a:pt x="225933" y="0"/>
                  </a:lnTo>
                  <a:lnTo>
                    <a:pt x="124828" y="0"/>
                  </a:lnTo>
                  <a:lnTo>
                    <a:pt x="124828" y="106680"/>
                  </a:lnTo>
                  <a:lnTo>
                    <a:pt x="0" y="106680"/>
                  </a:lnTo>
                  <a:lnTo>
                    <a:pt x="0" y="208280"/>
                  </a:lnTo>
                  <a:lnTo>
                    <a:pt x="124828" y="208280"/>
                  </a:lnTo>
                  <a:lnTo>
                    <a:pt x="124828" y="314960"/>
                  </a:lnTo>
                  <a:lnTo>
                    <a:pt x="225933" y="314960"/>
                  </a:lnTo>
                  <a:lnTo>
                    <a:pt x="225933" y="208280"/>
                  </a:lnTo>
                  <a:lnTo>
                    <a:pt x="350761" y="208280"/>
                  </a:lnTo>
                  <a:lnTo>
                    <a:pt x="350761" y="106680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694343" y="1273333"/>
              <a:ext cx="351155" cy="316230"/>
            </a:xfrm>
            <a:custGeom>
              <a:avLst/>
              <a:gdLst/>
              <a:ahLst/>
              <a:cxnLst/>
              <a:rect l="l" t="t" r="r" b="b"/>
              <a:pathLst>
                <a:path w="351154" h="316230">
                  <a:moveTo>
                    <a:pt x="0" y="107410"/>
                  </a:moveTo>
                  <a:lnTo>
                    <a:pt x="124827" y="107410"/>
                  </a:lnTo>
                  <a:lnTo>
                    <a:pt x="124827" y="0"/>
                  </a:lnTo>
                  <a:lnTo>
                    <a:pt x="225940" y="0"/>
                  </a:lnTo>
                  <a:lnTo>
                    <a:pt x="225940" y="107410"/>
                  </a:lnTo>
                  <a:lnTo>
                    <a:pt x="350767" y="107410"/>
                  </a:lnTo>
                  <a:lnTo>
                    <a:pt x="350767" y="208522"/>
                  </a:lnTo>
                  <a:lnTo>
                    <a:pt x="225940" y="208522"/>
                  </a:lnTo>
                  <a:lnTo>
                    <a:pt x="225940" y="315933"/>
                  </a:lnTo>
                  <a:lnTo>
                    <a:pt x="124827" y="315933"/>
                  </a:lnTo>
                  <a:lnTo>
                    <a:pt x="124827" y="208522"/>
                  </a:lnTo>
                  <a:lnTo>
                    <a:pt x="0" y="208522"/>
                  </a:lnTo>
                  <a:lnTo>
                    <a:pt x="0" y="1074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123793" y="393714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428143" y="35476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339918" y="333226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233242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233242" y="2462094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30">
                  <a:moveTo>
                    <a:pt x="0" y="0"/>
                  </a:moveTo>
                  <a:lnTo>
                    <a:pt x="287713" y="0"/>
                  </a:lnTo>
                  <a:lnTo>
                    <a:pt x="287713" y="74511"/>
                  </a:lnTo>
                  <a:lnTo>
                    <a:pt x="0" y="745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768768" y="3864419"/>
              <a:ext cx="288290" cy="74930"/>
            </a:xfrm>
            <a:custGeom>
              <a:avLst/>
              <a:gdLst/>
              <a:ahLst/>
              <a:cxnLst/>
              <a:rect l="l" t="t" r="r" b="b"/>
              <a:pathLst>
                <a:path w="288289" h="74929">
                  <a:moveTo>
                    <a:pt x="287713" y="74511"/>
                  </a:moveTo>
                  <a:lnTo>
                    <a:pt x="0" y="74511"/>
                  </a:lnTo>
                  <a:lnTo>
                    <a:pt x="0" y="0"/>
                  </a:lnTo>
                  <a:lnTo>
                    <a:pt x="287713" y="0"/>
                  </a:lnTo>
                  <a:lnTo>
                    <a:pt x="287713" y="745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855881" y="1765599"/>
              <a:ext cx="2200910" cy="2619375"/>
            </a:xfrm>
            <a:custGeom>
              <a:avLst/>
              <a:gdLst/>
              <a:ahLst/>
              <a:cxnLst/>
              <a:rect l="l" t="t" r="r" b="b"/>
              <a:pathLst>
                <a:path w="2200910" h="2619375">
                  <a:moveTo>
                    <a:pt x="1912886" y="2098819"/>
                  </a:moveTo>
                  <a:lnTo>
                    <a:pt x="2200600" y="2098819"/>
                  </a:lnTo>
                  <a:lnTo>
                    <a:pt x="2200600" y="2173330"/>
                  </a:lnTo>
                  <a:lnTo>
                    <a:pt x="1912886" y="2173330"/>
                  </a:lnTo>
                  <a:lnTo>
                    <a:pt x="1912886" y="2098819"/>
                  </a:lnTo>
                  <a:close/>
                </a:path>
                <a:path w="2200910" h="2619375">
                  <a:moveTo>
                    <a:pt x="0" y="1799"/>
                  </a:moveTo>
                  <a:lnTo>
                    <a:pt x="958199" y="0"/>
                  </a:lnTo>
                </a:path>
                <a:path w="2200910" h="2619375">
                  <a:moveTo>
                    <a:pt x="1137783" y="2618866"/>
                  </a:moveTo>
                  <a:lnTo>
                    <a:pt x="1133583" y="157966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6145625" y="1359713"/>
            <a:ext cx="14966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w1*x1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w2*x2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+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45625" y="1778813"/>
            <a:ext cx="1496695" cy="448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2*x1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4*x2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dirty="0" sz="1400" spc="-5">
                <a:latin typeface="Arial MT"/>
                <a:cs typeface="Arial MT"/>
              </a:rPr>
              <a:t>2*x1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4*x2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+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45625" y="2407463"/>
            <a:ext cx="2473325" cy="448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2*3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4*5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+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6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20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+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35">
                <a:latin typeface="Arial MT"/>
                <a:cs typeface="Arial MT"/>
              </a:rPr>
              <a:t>-11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dirty="0" sz="1400" spc="-5">
                <a:latin typeface="Arial MT"/>
                <a:cs typeface="Arial MT"/>
              </a:rPr>
              <a:t>2*10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4*2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+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20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8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+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15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24750" y="1215313"/>
            <a:ext cx="2425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X1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825250" y="4222813"/>
            <a:ext cx="2425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X2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26024" y="4420513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20650" y="1632313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126988" y="1942045"/>
            <a:ext cx="752475" cy="710565"/>
            <a:chOff x="3126988" y="1942045"/>
            <a:chExt cx="752475" cy="710565"/>
          </a:xfrm>
        </p:grpSpPr>
        <p:sp>
          <p:nvSpPr>
            <p:cNvPr id="43" name="object 43"/>
            <p:cNvSpPr/>
            <p:nvPr/>
          </p:nvSpPr>
          <p:spPr>
            <a:xfrm>
              <a:off x="3163187" y="1976476"/>
              <a:ext cx="711200" cy="671195"/>
            </a:xfrm>
            <a:custGeom>
              <a:avLst/>
              <a:gdLst/>
              <a:ahLst/>
              <a:cxnLst/>
              <a:rect l="l" t="t" r="r" b="b"/>
              <a:pathLst>
                <a:path w="711200" h="671194">
                  <a:moveTo>
                    <a:pt x="711137" y="671173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131751" y="1946807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4" h="41275">
                  <a:moveTo>
                    <a:pt x="20636" y="41110"/>
                  </a:moveTo>
                  <a:lnTo>
                    <a:pt x="0" y="0"/>
                  </a:lnTo>
                  <a:lnTo>
                    <a:pt x="42234" y="18227"/>
                  </a:lnTo>
                  <a:lnTo>
                    <a:pt x="20636" y="4111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131751" y="1946807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4" h="41275">
                  <a:moveTo>
                    <a:pt x="42234" y="18227"/>
                  </a:moveTo>
                  <a:lnTo>
                    <a:pt x="0" y="0"/>
                  </a:lnTo>
                  <a:lnTo>
                    <a:pt x="20636" y="41110"/>
                  </a:lnTo>
                  <a:lnTo>
                    <a:pt x="42234" y="18227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3595100" y="2158263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terms:created xsi:type="dcterms:W3CDTF">2022-01-11T15:08:08Z</dcterms:created>
  <dcterms:modified xsi:type="dcterms:W3CDTF">2022-01-11T15:08:08Z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2022-01-11T00:00:00Z</vt:filetime>
  </property>
  <property fmtid="{D5CDD505-2E9C-101B-9397-08002B2CF9AE}" pid="3" name="Creator">
    <vt:lpwstr>Google</vt:lpwstr>
  </property>
  <property fmtid="{D5CDD505-2E9C-101B-9397-08002B2CF9AE}" pid="4" name="LastSaved">
    <vt:filetime>2022-01-11T00:00:00Z</vt:filetime>
  </property>
</Properties>
</file>