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179" autoAdjust="0"/>
  </p:normalViewPr>
  <p:slideViewPr>
    <p:cSldViewPr>
      <p:cViewPr varScale="1">
        <p:scale>
          <a:sx n="78" d="100"/>
          <a:sy n="78" d="100"/>
        </p:scale>
        <p:origin x="96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0C44F592-5A2B-483B-9108-1A5C2B5CC6A8}" type="datetimeFigureOut">
              <a:rPr lang="en-US" smtClean="0"/>
              <a:t>12/31/2021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C2F4B786-4CC9-414A-A92D-5BC67C7B0718}" type="slidenum">
              <a:rPr lang="en-US" smtClean="0"/>
              <a:t>‹#›</a:t>
            </a:fld>
            <a:endParaRPr lang="en-US"/>
          </a:p>
        </p:txBody>
      </p:sp>
    </p:spTree>
    <p:extLst>
      <p:ext uri="{BB962C8B-B14F-4D97-AF65-F5344CB8AC3E}">
        <p14:creationId xmlns:p14="http://schemas.microsoft.com/office/powerpoint/2010/main" val="250595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ensemble learning is a concept in statistics, where we can take multiple estimators, combine them somehow to create a better performing classifier. (as opposed to a single </a:t>
            </a:r>
            <a:r>
              <a:rPr lang="en-US" dirty="0" err="1"/>
              <a:t>classifere</a:t>
            </a:r>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2</a:t>
            </a:fld>
            <a:endParaRPr lang="en-US"/>
          </a:p>
        </p:txBody>
      </p:sp>
    </p:spTree>
    <p:extLst>
      <p:ext uri="{BB962C8B-B14F-4D97-AF65-F5344CB8AC3E}">
        <p14:creationId xmlns:p14="http://schemas.microsoft.com/office/powerpoint/2010/main" val="2970397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11</a:t>
            </a:fld>
            <a:endParaRPr lang="en-US"/>
          </a:p>
        </p:txBody>
      </p:sp>
    </p:spTree>
    <p:extLst>
      <p:ext uri="{BB962C8B-B14F-4D97-AF65-F5344CB8AC3E}">
        <p14:creationId xmlns:p14="http://schemas.microsoft.com/office/powerpoint/2010/main" val="1289104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12</a:t>
            </a:fld>
            <a:endParaRPr lang="en-US"/>
          </a:p>
        </p:txBody>
      </p:sp>
    </p:spTree>
    <p:extLst>
      <p:ext uri="{BB962C8B-B14F-4D97-AF65-F5344CB8AC3E}">
        <p14:creationId xmlns:p14="http://schemas.microsoft.com/office/powerpoint/2010/main" val="2606554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Bagging– bootstrap aggregation</a:t>
            </a:r>
          </a:p>
          <a:p>
            <a:endParaRPr lang="en-US" dirty="0"/>
          </a:p>
          <a:p>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14</a:t>
            </a:fld>
            <a:endParaRPr lang="en-US"/>
          </a:p>
        </p:txBody>
      </p:sp>
    </p:spTree>
    <p:extLst>
      <p:ext uri="{BB962C8B-B14F-4D97-AF65-F5344CB8AC3E}">
        <p14:creationId xmlns:p14="http://schemas.microsoft.com/office/powerpoint/2010/main" val="2891207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Equal weight for all of the classifiers.</a:t>
            </a:r>
          </a:p>
          <a:p>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16</a:t>
            </a:fld>
            <a:endParaRPr lang="en-US"/>
          </a:p>
        </p:txBody>
      </p:sp>
    </p:spTree>
    <p:extLst>
      <p:ext uri="{BB962C8B-B14F-4D97-AF65-F5344CB8AC3E}">
        <p14:creationId xmlns:p14="http://schemas.microsoft.com/office/powerpoint/2010/main" val="890409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17</a:t>
            </a:fld>
            <a:endParaRPr lang="en-US"/>
          </a:p>
        </p:txBody>
      </p:sp>
    </p:spTree>
    <p:extLst>
      <p:ext uri="{BB962C8B-B14F-4D97-AF65-F5344CB8AC3E}">
        <p14:creationId xmlns:p14="http://schemas.microsoft.com/office/powerpoint/2010/main" val="3405108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sample the data</a:t>
            </a:r>
          </a:p>
          <a:p>
            <a:endParaRPr lang="en-US" dirty="0"/>
          </a:p>
          <a:p>
            <a:r>
              <a:rPr lang="en-US" dirty="0"/>
              <a:t>We classify (here, using decision tree)</a:t>
            </a:r>
          </a:p>
          <a:p>
            <a:endParaRPr lang="en-US" dirty="0"/>
          </a:p>
          <a:p>
            <a:r>
              <a:rPr lang="en-US" dirty="0"/>
              <a:t>We aggregate.</a:t>
            </a:r>
          </a:p>
        </p:txBody>
      </p:sp>
      <p:sp>
        <p:nvSpPr>
          <p:cNvPr id="4" name="Slide Number Placeholder 3"/>
          <p:cNvSpPr>
            <a:spLocks noGrp="1"/>
          </p:cNvSpPr>
          <p:nvPr>
            <p:ph type="sldNum" sz="quarter" idx="5"/>
          </p:nvPr>
        </p:nvSpPr>
        <p:spPr/>
        <p:txBody>
          <a:bodyPr/>
          <a:lstStyle/>
          <a:p>
            <a:fld id="{C2F4B786-4CC9-414A-A92D-5BC67C7B0718}" type="slidenum">
              <a:rPr lang="en-US" smtClean="0"/>
              <a:t>18</a:t>
            </a:fld>
            <a:endParaRPr lang="en-US"/>
          </a:p>
        </p:txBody>
      </p:sp>
    </p:spTree>
    <p:extLst>
      <p:ext uri="{BB962C8B-B14F-4D97-AF65-F5344CB8AC3E}">
        <p14:creationId xmlns:p14="http://schemas.microsoft.com/office/powerpoint/2010/main" val="2918588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19</a:t>
            </a:fld>
            <a:endParaRPr lang="en-US"/>
          </a:p>
        </p:txBody>
      </p:sp>
    </p:spTree>
    <p:extLst>
      <p:ext uri="{BB962C8B-B14F-4D97-AF65-F5344CB8AC3E}">
        <p14:creationId xmlns:p14="http://schemas.microsoft.com/office/powerpoint/2010/main" val="3159255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line is the true label, black is the average.</a:t>
            </a:r>
          </a:p>
        </p:txBody>
      </p:sp>
      <p:sp>
        <p:nvSpPr>
          <p:cNvPr id="4" name="Slide Number Placeholder 3"/>
          <p:cNvSpPr>
            <a:spLocks noGrp="1"/>
          </p:cNvSpPr>
          <p:nvPr>
            <p:ph type="sldNum" sz="quarter" idx="5"/>
          </p:nvPr>
        </p:nvSpPr>
        <p:spPr/>
        <p:txBody>
          <a:bodyPr/>
          <a:lstStyle/>
          <a:p>
            <a:fld id="{C2F4B786-4CC9-414A-A92D-5BC67C7B0718}" type="slidenum">
              <a:rPr lang="en-US" smtClean="0"/>
              <a:t>20</a:t>
            </a:fld>
            <a:endParaRPr lang="en-US"/>
          </a:p>
        </p:txBody>
      </p:sp>
    </p:spTree>
    <p:extLst>
      <p:ext uri="{BB962C8B-B14F-4D97-AF65-F5344CB8AC3E}">
        <p14:creationId xmlns:p14="http://schemas.microsoft.com/office/powerpoint/2010/main" val="496499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21</a:t>
            </a:fld>
            <a:endParaRPr lang="en-US"/>
          </a:p>
        </p:txBody>
      </p:sp>
    </p:spTree>
    <p:extLst>
      <p:ext uri="{BB962C8B-B14F-4D97-AF65-F5344CB8AC3E}">
        <p14:creationId xmlns:p14="http://schemas.microsoft.com/office/powerpoint/2010/main" val="157634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24</a:t>
            </a:fld>
            <a:endParaRPr lang="en-US"/>
          </a:p>
        </p:txBody>
      </p:sp>
    </p:spTree>
    <p:extLst>
      <p:ext uri="{BB962C8B-B14F-4D97-AF65-F5344CB8AC3E}">
        <p14:creationId xmlns:p14="http://schemas.microsoft.com/office/powerpoint/2010/main" val="35243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proven that if you have several voters, that are </a:t>
            </a:r>
            <a:r>
              <a:rPr lang="en-US" dirty="0" err="1"/>
              <a:t>perfor</a:t>
            </a:r>
            <a:r>
              <a:rPr lang="en-US" dirty="0"/>
              <a:t>….. The </a:t>
            </a:r>
            <a:r>
              <a:rPr lang="en-US" dirty="0" err="1"/>
              <a:t>proibbaility</a:t>
            </a:r>
            <a:r>
              <a:rPr lang="en-US" dirty="0"/>
              <a:t> of the group making a decision is higher than one person making a decision.</a:t>
            </a:r>
          </a:p>
        </p:txBody>
      </p:sp>
      <p:sp>
        <p:nvSpPr>
          <p:cNvPr id="4" name="Slide Number Placeholder 3"/>
          <p:cNvSpPr>
            <a:spLocks noGrp="1"/>
          </p:cNvSpPr>
          <p:nvPr>
            <p:ph type="sldNum" sz="quarter" idx="5"/>
          </p:nvPr>
        </p:nvSpPr>
        <p:spPr/>
        <p:txBody>
          <a:bodyPr/>
          <a:lstStyle/>
          <a:p>
            <a:fld id="{C2F4B786-4CC9-414A-A92D-5BC67C7B0718}" type="slidenum">
              <a:rPr lang="en-US" smtClean="0"/>
              <a:t>3</a:t>
            </a:fld>
            <a:endParaRPr lang="en-US"/>
          </a:p>
        </p:txBody>
      </p:sp>
    </p:spTree>
    <p:extLst>
      <p:ext uri="{BB962C8B-B14F-4D97-AF65-F5344CB8AC3E}">
        <p14:creationId xmlns:p14="http://schemas.microsoft.com/office/powerpoint/2010/main" val="1084513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values mean they agree, low values mean they don’t agree.</a:t>
            </a:r>
          </a:p>
          <a:p>
            <a:endParaRPr lang="en-US" dirty="0"/>
          </a:p>
          <a:p>
            <a:r>
              <a:rPr lang="en-US" dirty="0"/>
              <a:t>We see that the rotation forest has low error, and low agreement (between the estimators.</a:t>
            </a:r>
          </a:p>
        </p:txBody>
      </p:sp>
      <p:sp>
        <p:nvSpPr>
          <p:cNvPr id="4" name="Slide Number Placeholder 3"/>
          <p:cNvSpPr>
            <a:spLocks noGrp="1"/>
          </p:cNvSpPr>
          <p:nvPr>
            <p:ph type="sldNum" sz="quarter" idx="5"/>
          </p:nvPr>
        </p:nvSpPr>
        <p:spPr/>
        <p:txBody>
          <a:bodyPr/>
          <a:lstStyle/>
          <a:p>
            <a:fld id="{C2F4B786-4CC9-414A-A92D-5BC67C7B0718}" type="slidenum">
              <a:rPr lang="en-US" smtClean="0"/>
              <a:t>28</a:t>
            </a:fld>
            <a:endParaRPr lang="en-US"/>
          </a:p>
        </p:txBody>
      </p:sp>
    </p:spTree>
    <p:extLst>
      <p:ext uri="{BB962C8B-B14F-4D97-AF65-F5344CB8AC3E}">
        <p14:creationId xmlns:p14="http://schemas.microsoft.com/office/powerpoint/2010/main" val="3713380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concept is that we want to focus on the </a:t>
            </a:r>
            <a:r>
              <a:rPr lang="en-US" dirty="0" err="1"/>
              <a:t>diffifuclt</a:t>
            </a:r>
            <a:r>
              <a:rPr lang="en-US" dirty="0"/>
              <a:t> instance every time. </a:t>
            </a:r>
          </a:p>
          <a:p>
            <a:endParaRPr lang="en-US" dirty="0"/>
          </a:p>
          <a:p>
            <a:r>
              <a:rPr lang="en-US" dirty="0"/>
              <a:t>Iteratively, as we have more mistakes on a specific instance, we want to increase the weights of a certain mechanism.</a:t>
            </a:r>
          </a:p>
          <a:p>
            <a:endParaRPr lang="en-US" dirty="0"/>
          </a:p>
          <a:p>
            <a:r>
              <a:rPr lang="en-US" dirty="0"/>
              <a:t>We then want to have away to combine the weights together</a:t>
            </a:r>
          </a:p>
        </p:txBody>
      </p:sp>
      <p:sp>
        <p:nvSpPr>
          <p:cNvPr id="4" name="Slide Number Placeholder 3"/>
          <p:cNvSpPr>
            <a:spLocks noGrp="1"/>
          </p:cNvSpPr>
          <p:nvPr>
            <p:ph type="sldNum" sz="quarter" idx="5"/>
          </p:nvPr>
        </p:nvSpPr>
        <p:spPr/>
        <p:txBody>
          <a:bodyPr/>
          <a:lstStyle/>
          <a:p>
            <a:fld id="{C2F4B786-4CC9-414A-A92D-5BC67C7B0718}" type="slidenum">
              <a:rPr lang="en-US" smtClean="0"/>
              <a:t>36</a:t>
            </a:fld>
            <a:endParaRPr lang="en-US"/>
          </a:p>
        </p:txBody>
      </p:sp>
    </p:spTree>
    <p:extLst>
      <p:ext uri="{BB962C8B-B14F-4D97-AF65-F5344CB8AC3E}">
        <p14:creationId xmlns:p14="http://schemas.microsoft.com/office/powerpoint/2010/main" val="2127430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train the first, weak, classifier. Then based on this, we generate a new dataset (which is different, because of the weights of the samples).</a:t>
            </a:r>
          </a:p>
        </p:txBody>
      </p:sp>
      <p:sp>
        <p:nvSpPr>
          <p:cNvPr id="4" name="Slide Number Placeholder 3"/>
          <p:cNvSpPr>
            <a:spLocks noGrp="1"/>
          </p:cNvSpPr>
          <p:nvPr>
            <p:ph type="sldNum" sz="quarter" idx="5"/>
          </p:nvPr>
        </p:nvSpPr>
        <p:spPr/>
        <p:txBody>
          <a:bodyPr/>
          <a:lstStyle/>
          <a:p>
            <a:fld id="{C2F4B786-4CC9-414A-A92D-5BC67C7B0718}" type="slidenum">
              <a:rPr lang="en-US" smtClean="0"/>
              <a:t>37</a:t>
            </a:fld>
            <a:endParaRPr lang="en-US"/>
          </a:p>
        </p:txBody>
      </p:sp>
    </p:spTree>
    <p:extLst>
      <p:ext uri="{BB962C8B-B14F-4D97-AF65-F5344CB8AC3E}">
        <p14:creationId xmlns:p14="http://schemas.microsoft.com/office/powerpoint/2010/main" val="3584366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slide was the algorithm on the high level. This is more technical:</a:t>
            </a:r>
          </a:p>
        </p:txBody>
      </p:sp>
      <p:sp>
        <p:nvSpPr>
          <p:cNvPr id="4" name="Slide Number Placeholder 3"/>
          <p:cNvSpPr>
            <a:spLocks noGrp="1"/>
          </p:cNvSpPr>
          <p:nvPr>
            <p:ph type="sldNum" sz="quarter" idx="5"/>
          </p:nvPr>
        </p:nvSpPr>
        <p:spPr/>
        <p:txBody>
          <a:bodyPr/>
          <a:lstStyle/>
          <a:p>
            <a:fld id="{C2F4B786-4CC9-414A-A92D-5BC67C7B0718}" type="slidenum">
              <a:rPr lang="en-US" smtClean="0"/>
              <a:t>38</a:t>
            </a:fld>
            <a:endParaRPr lang="en-US"/>
          </a:p>
        </p:txBody>
      </p:sp>
    </p:spTree>
    <p:extLst>
      <p:ext uri="{BB962C8B-B14F-4D97-AF65-F5344CB8AC3E}">
        <p14:creationId xmlns:p14="http://schemas.microsoft.com/office/powerpoint/2010/main" val="1118119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Com,pute</a:t>
            </a:r>
            <a:r>
              <a:rPr lang="en-US" dirty="0"/>
              <a:t> a weighted error of the model– more weight to a </a:t>
            </a:r>
            <a:r>
              <a:rPr lang="en-US" dirty="0" err="1"/>
              <a:t>classifer</a:t>
            </a:r>
            <a:r>
              <a:rPr lang="en-US" dirty="0"/>
              <a:t> which was correct a lot. If the model was incorrect all the time, </a:t>
            </a:r>
          </a:p>
        </p:txBody>
      </p:sp>
      <p:sp>
        <p:nvSpPr>
          <p:cNvPr id="4" name="Slide Number Placeholder 3"/>
          <p:cNvSpPr>
            <a:spLocks noGrp="1"/>
          </p:cNvSpPr>
          <p:nvPr>
            <p:ph type="sldNum" sz="quarter" idx="5"/>
          </p:nvPr>
        </p:nvSpPr>
        <p:spPr/>
        <p:txBody>
          <a:bodyPr/>
          <a:lstStyle/>
          <a:p>
            <a:fld id="{C2F4B786-4CC9-414A-A92D-5BC67C7B0718}" type="slidenum">
              <a:rPr lang="en-US" smtClean="0"/>
              <a:t>39</a:t>
            </a:fld>
            <a:endParaRPr lang="en-US"/>
          </a:p>
        </p:txBody>
      </p:sp>
    </p:spTree>
    <p:extLst>
      <p:ext uri="{BB962C8B-B14F-4D97-AF65-F5344CB8AC3E}">
        <p14:creationId xmlns:p14="http://schemas.microsoft.com/office/powerpoint/2010/main" val="2885206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dataset gets updated– Take the samples which we were mistaken on, and adjust their weights.</a:t>
            </a:r>
          </a:p>
          <a:p>
            <a:endParaRPr lang="en-US" dirty="0"/>
          </a:p>
          <a:p>
            <a:r>
              <a:rPr lang="en-US" dirty="0"/>
              <a:t>The alpha is the step size.</a:t>
            </a:r>
          </a:p>
        </p:txBody>
      </p:sp>
      <p:sp>
        <p:nvSpPr>
          <p:cNvPr id="4" name="Slide Number Placeholder 3"/>
          <p:cNvSpPr>
            <a:spLocks noGrp="1"/>
          </p:cNvSpPr>
          <p:nvPr>
            <p:ph type="sldNum" sz="quarter" idx="5"/>
          </p:nvPr>
        </p:nvSpPr>
        <p:spPr/>
        <p:txBody>
          <a:bodyPr/>
          <a:lstStyle/>
          <a:p>
            <a:fld id="{C2F4B786-4CC9-414A-A92D-5BC67C7B0718}" type="slidenum">
              <a:rPr lang="en-US" smtClean="0"/>
              <a:t>41</a:t>
            </a:fld>
            <a:endParaRPr lang="en-US"/>
          </a:p>
        </p:txBody>
      </p:sp>
    </p:spTree>
    <p:extLst>
      <p:ext uri="{BB962C8B-B14F-4D97-AF65-F5344CB8AC3E}">
        <p14:creationId xmlns:p14="http://schemas.microsoft.com/office/powerpoint/2010/main" val="2520112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42</a:t>
            </a:fld>
            <a:endParaRPr lang="en-US"/>
          </a:p>
        </p:txBody>
      </p:sp>
    </p:spTree>
    <p:extLst>
      <p:ext uri="{BB962C8B-B14F-4D97-AF65-F5344CB8AC3E}">
        <p14:creationId xmlns:p14="http://schemas.microsoft.com/office/powerpoint/2010/main" val="947531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decision tree which we would expect to learn.</a:t>
            </a:r>
          </a:p>
          <a:p>
            <a:endParaRPr lang="en-US" dirty="0"/>
          </a:p>
          <a:p>
            <a:r>
              <a:rPr lang="en-US" dirty="0"/>
              <a:t>Initially, we give the same weight for each of these points.</a:t>
            </a:r>
          </a:p>
        </p:txBody>
      </p:sp>
      <p:sp>
        <p:nvSpPr>
          <p:cNvPr id="4" name="Slide Number Placeholder 3"/>
          <p:cNvSpPr>
            <a:spLocks noGrp="1"/>
          </p:cNvSpPr>
          <p:nvPr>
            <p:ph type="sldNum" sz="quarter" idx="5"/>
          </p:nvPr>
        </p:nvSpPr>
        <p:spPr/>
        <p:txBody>
          <a:bodyPr/>
          <a:lstStyle/>
          <a:p>
            <a:fld id="{C2F4B786-4CC9-414A-A92D-5BC67C7B0718}" type="slidenum">
              <a:rPr lang="en-US" smtClean="0"/>
              <a:t>43</a:t>
            </a:fld>
            <a:endParaRPr lang="en-US"/>
          </a:p>
        </p:txBody>
      </p:sp>
    </p:spTree>
    <p:extLst>
      <p:ext uri="{BB962C8B-B14F-4D97-AF65-F5344CB8AC3E}">
        <p14:creationId xmlns:p14="http://schemas.microsoft.com/office/powerpoint/2010/main" val="192034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we have just one simple stump tree, splitting based off impurity or information gain.</a:t>
            </a:r>
          </a:p>
        </p:txBody>
      </p:sp>
      <p:sp>
        <p:nvSpPr>
          <p:cNvPr id="4" name="Slide Number Placeholder 3"/>
          <p:cNvSpPr>
            <a:spLocks noGrp="1"/>
          </p:cNvSpPr>
          <p:nvPr>
            <p:ph type="sldNum" sz="quarter" idx="5"/>
          </p:nvPr>
        </p:nvSpPr>
        <p:spPr/>
        <p:txBody>
          <a:bodyPr/>
          <a:lstStyle/>
          <a:p>
            <a:fld id="{C2F4B786-4CC9-414A-A92D-5BC67C7B0718}" type="slidenum">
              <a:rPr lang="en-US" smtClean="0"/>
              <a:t>44</a:t>
            </a:fld>
            <a:endParaRPr lang="en-US"/>
          </a:p>
        </p:txBody>
      </p:sp>
    </p:spTree>
    <p:extLst>
      <p:ext uri="{BB962C8B-B14F-4D97-AF65-F5344CB8AC3E}">
        <p14:creationId xmlns:p14="http://schemas.microsoft.com/office/powerpoint/2010/main" val="2351825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got our model, and it was mistaken on three points. So we keep their weights of 0.1, and compute the error of the classifier.</a:t>
            </a:r>
          </a:p>
        </p:txBody>
      </p:sp>
      <p:sp>
        <p:nvSpPr>
          <p:cNvPr id="4" name="Slide Number Placeholder 3"/>
          <p:cNvSpPr>
            <a:spLocks noGrp="1"/>
          </p:cNvSpPr>
          <p:nvPr>
            <p:ph type="sldNum" sz="quarter" idx="5"/>
          </p:nvPr>
        </p:nvSpPr>
        <p:spPr/>
        <p:txBody>
          <a:bodyPr/>
          <a:lstStyle/>
          <a:p>
            <a:fld id="{C2F4B786-4CC9-414A-A92D-5BC67C7B0718}" type="slidenum">
              <a:rPr lang="en-US" smtClean="0"/>
              <a:t>45</a:t>
            </a:fld>
            <a:endParaRPr lang="en-US"/>
          </a:p>
        </p:txBody>
      </p:sp>
    </p:spTree>
    <p:extLst>
      <p:ext uri="{BB962C8B-B14F-4D97-AF65-F5344CB8AC3E}">
        <p14:creationId xmlns:p14="http://schemas.microsoft.com/office/powerpoint/2010/main" val="1553710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add more voters to a decision, assuming they each have a competence which is above random, and each is independent, the results are as shown above.</a:t>
            </a:r>
          </a:p>
        </p:txBody>
      </p:sp>
      <p:sp>
        <p:nvSpPr>
          <p:cNvPr id="4" name="Slide Number Placeholder 3"/>
          <p:cNvSpPr>
            <a:spLocks noGrp="1"/>
          </p:cNvSpPr>
          <p:nvPr>
            <p:ph type="sldNum" sz="quarter" idx="5"/>
          </p:nvPr>
        </p:nvSpPr>
        <p:spPr/>
        <p:txBody>
          <a:bodyPr/>
          <a:lstStyle/>
          <a:p>
            <a:fld id="{C2F4B786-4CC9-414A-A92D-5BC67C7B0718}" type="slidenum">
              <a:rPr lang="en-US" smtClean="0"/>
              <a:t>4</a:t>
            </a:fld>
            <a:endParaRPr lang="en-US"/>
          </a:p>
        </p:txBody>
      </p:sp>
    </p:spTree>
    <p:extLst>
      <p:ext uri="{BB962C8B-B14F-4D97-AF65-F5344CB8AC3E}">
        <p14:creationId xmlns:p14="http://schemas.microsoft.com/office/powerpoint/2010/main" val="22937061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compute the alpha (how strong is the first classifier that we have), based off this error.</a:t>
            </a:r>
          </a:p>
        </p:txBody>
      </p:sp>
      <p:sp>
        <p:nvSpPr>
          <p:cNvPr id="4" name="Slide Number Placeholder 3"/>
          <p:cNvSpPr>
            <a:spLocks noGrp="1"/>
          </p:cNvSpPr>
          <p:nvPr>
            <p:ph type="sldNum" sz="quarter" idx="5"/>
          </p:nvPr>
        </p:nvSpPr>
        <p:spPr/>
        <p:txBody>
          <a:bodyPr/>
          <a:lstStyle/>
          <a:p>
            <a:fld id="{C2F4B786-4CC9-414A-A92D-5BC67C7B0718}" type="slidenum">
              <a:rPr lang="en-US" smtClean="0"/>
              <a:t>46</a:t>
            </a:fld>
            <a:endParaRPr lang="en-US"/>
          </a:p>
        </p:txBody>
      </p:sp>
    </p:spTree>
    <p:extLst>
      <p:ext uri="{BB962C8B-B14F-4D97-AF65-F5344CB8AC3E}">
        <p14:creationId xmlns:p14="http://schemas.microsoft.com/office/powerpoint/2010/main" val="3161139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compute the next data set, we take the previous weights, multiply it with the weights we got, times the y times the </a:t>
            </a:r>
            <a:r>
              <a:rPr lang="en-US" dirty="0" err="1"/>
              <a:t>prediciton</a:t>
            </a:r>
            <a:r>
              <a:rPr lang="en-US" dirty="0"/>
              <a:t>. (0.1 *-0.42 *-.3  / sum of all weights which we now got (=1), </a:t>
            </a:r>
          </a:p>
        </p:txBody>
      </p:sp>
      <p:sp>
        <p:nvSpPr>
          <p:cNvPr id="4" name="Slide Number Placeholder 3"/>
          <p:cNvSpPr>
            <a:spLocks noGrp="1"/>
          </p:cNvSpPr>
          <p:nvPr>
            <p:ph type="sldNum" sz="quarter" idx="5"/>
          </p:nvPr>
        </p:nvSpPr>
        <p:spPr/>
        <p:txBody>
          <a:bodyPr/>
          <a:lstStyle/>
          <a:p>
            <a:fld id="{C2F4B786-4CC9-414A-A92D-5BC67C7B0718}" type="slidenum">
              <a:rPr lang="en-US" smtClean="0"/>
              <a:t>47</a:t>
            </a:fld>
            <a:endParaRPr lang="en-US"/>
          </a:p>
        </p:txBody>
      </p:sp>
    </p:spTree>
    <p:extLst>
      <p:ext uri="{BB962C8B-B14F-4D97-AF65-F5344CB8AC3E}">
        <p14:creationId xmlns:p14="http://schemas.microsoft.com/office/powerpoint/2010/main" val="10981456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 in the next round, that the values which we got wrong are now bigger. Now we have three different mistakes.</a:t>
            </a:r>
          </a:p>
        </p:txBody>
      </p:sp>
      <p:sp>
        <p:nvSpPr>
          <p:cNvPr id="4" name="Slide Number Placeholder 3"/>
          <p:cNvSpPr>
            <a:spLocks noGrp="1"/>
          </p:cNvSpPr>
          <p:nvPr>
            <p:ph type="sldNum" sz="quarter" idx="5"/>
          </p:nvPr>
        </p:nvSpPr>
        <p:spPr/>
        <p:txBody>
          <a:bodyPr/>
          <a:lstStyle/>
          <a:p>
            <a:fld id="{C2F4B786-4CC9-414A-A92D-5BC67C7B0718}" type="slidenum">
              <a:rPr lang="en-US" smtClean="0"/>
              <a:t>48</a:t>
            </a:fld>
            <a:endParaRPr lang="en-US"/>
          </a:p>
        </p:txBody>
      </p:sp>
    </p:spTree>
    <p:extLst>
      <p:ext uri="{BB962C8B-B14F-4D97-AF65-F5344CB8AC3E}">
        <p14:creationId xmlns:p14="http://schemas.microsoft.com/office/powerpoint/2010/main" val="4504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using many weak learners, we can combine lots of strong workers.</a:t>
            </a:r>
          </a:p>
          <a:p>
            <a:endParaRPr lang="en-US" dirty="0"/>
          </a:p>
          <a:p>
            <a:r>
              <a:rPr lang="en-US" dirty="0"/>
              <a:t>Different members of a data science team can work on their own models in parallel, and then stack all of their models together.</a:t>
            </a:r>
          </a:p>
          <a:p>
            <a:endParaRPr lang="en-US" dirty="0"/>
          </a:p>
          <a:p>
            <a:r>
              <a:rPr lang="en-US" dirty="0"/>
              <a:t>Best aggregation is using the majority, rather then the weights of the results.</a:t>
            </a:r>
          </a:p>
          <a:p>
            <a:endParaRPr lang="en-US" dirty="0"/>
          </a:p>
          <a:p>
            <a:r>
              <a:rPr lang="en-US" dirty="0"/>
              <a:t>We take the output of all of the </a:t>
            </a:r>
            <a:r>
              <a:rPr lang="en-US" i="1" dirty="0"/>
              <a:t>independent</a:t>
            </a:r>
            <a:r>
              <a:rPr lang="en-US" dirty="0"/>
              <a:t> classifiers (unlike </a:t>
            </a:r>
            <a:r>
              <a:rPr lang="en-US" dirty="0" err="1"/>
              <a:t>adaboosts</a:t>
            </a:r>
            <a:r>
              <a:rPr lang="en-US" dirty="0"/>
              <a:t> dependent), learn a gating function (kind of like logistic regression weights), and combine them together.</a:t>
            </a:r>
          </a:p>
        </p:txBody>
      </p:sp>
      <p:sp>
        <p:nvSpPr>
          <p:cNvPr id="4" name="Slide Number Placeholder 3"/>
          <p:cNvSpPr>
            <a:spLocks noGrp="1"/>
          </p:cNvSpPr>
          <p:nvPr>
            <p:ph type="sldNum" sz="quarter" idx="5"/>
          </p:nvPr>
        </p:nvSpPr>
        <p:spPr/>
        <p:txBody>
          <a:bodyPr/>
          <a:lstStyle/>
          <a:p>
            <a:fld id="{C2F4B786-4CC9-414A-A92D-5BC67C7B0718}" type="slidenum">
              <a:rPr lang="en-US" smtClean="0"/>
              <a:t>55</a:t>
            </a:fld>
            <a:endParaRPr lang="en-US"/>
          </a:p>
        </p:txBody>
      </p:sp>
    </p:spTree>
    <p:extLst>
      <p:ext uri="{BB962C8B-B14F-4D97-AF65-F5344CB8AC3E}">
        <p14:creationId xmlns:p14="http://schemas.microsoft.com/office/powerpoint/2010/main" val="261428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this model to be simple, and not overkill it, because all of the logic is in the classifiers themselves.</a:t>
            </a:r>
          </a:p>
        </p:txBody>
      </p:sp>
      <p:sp>
        <p:nvSpPr>
          <p:cNvPr id="4" name="Slide Number Placeholder 3"/>
          <p:cNvSpPr>
            <a:spLocks noGrp="1"/>
          </p:cNvSpPr>
          <p:nvPr>
            <p:ph type="sldNum" sz="quarter" idx="5"/>
          </p:nvPr>
        </p:nvSpPr>
        <p:spPr/>
        <p:txBody>
          <a:bodyPr/>
          <a:lstStyle/>
          <a:p>
            <a:fld id="{C2F4B786-4CC9-414A-A92D-5BC67C7B0718}" type="slidenum">
              <a:rPr lang="en-US" smtClean="0"/>
              <a:t>56</a:t>
            </a:fld>
            <a:endParaRPr lang="en-US"/>
          </a:p>
        </p:txBody>
      </p:sp>
    </p:spTree>
    <p:extLst>
      <p:ext uri="{BB962C8B-B14F-4D97-AF65-F5344CB8AC3E}">
        <p14:creationId xmlns:p14="http://schemas.microsoft.com/office/powerpoint/2010/main" val="10017077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train each of the models, we use the same data to train the original models, and the final stacked model. So we have a leakage of the labels to the features, because they are using the same data. In other words, we are training on the training set, and then predicting on the training set again.</a:t>
            </a:r>
          </a:p>
        </p:txBody>
      </p:sp>
      <p:sp>
        <p:nvSpPr>
          <p:cNvPr id="4" name="Slide Number Placeholder 3"/>
          <p:cNvSpPr>
            <a:spLocks noGrp="1"/>
          </p:cNvSpPr>
          <p:nvPr>
            <p:ph type="sldNum" sz="quarter" idx="5"/>
          </p:nvPr>
        </p:nvSpPr>
        <p:spPr/>
        <p:txBody>
          <a:bodyPr/>
          <a:lstStyle/>
          <a:p>
            <a:fld id="{C2F4B786-4CC9-414A-A92D-5BC67C7B0718}" type="slidenum">
              <a:rPr lang="en-US" smtClean="0"/>
              <a:t>57</a:t>
            </a:fld>
            <a:endParaRPr lang="en-US"/>
          </a:p>
        </p:txBody>
      </p:sp>
    </p:spTree>
    <p:extLst>
      <p:ext uri="{BB962C8B-B14F-4D97-AF65-F5344CB8AC3E}">
        <p14:creationId xmlns:p14="http://schemas.microsoft.com/office/powerpoint/2010/main" val="1567982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hold out 20 percent to train the ensemble itself, to prevent from overfitting from the original model fits.</a:t>
            </a:r>
          </a:p>
        </p:txBody>
      </p:sp>
      <p:sp>
        <p:nvSpPr>
          <p:cNvPr id="4" name="Slide Number Placeholder 3"/>
          <p:cNvSpPr>
            <a:spLocks noGrp="1"/>
          </p:cNvSpPr>
          <p:nvPr>
            <p:ph type="sldNum" sz="quarter" idx="5"/>
          </p:nvPr>
        </p:nvSpPr>
        <p:spPr/>
        <p:txBody>
          <a:bodyPr/>
          <a:lstStyle/>
          <a:p>
            <a:fld id="{C2F4B786-4CC9-414A-A92D-5BC67C7B0718}" type="slidenum">
              <a:rPr lang="en-US" smtClean="0"/>
              <a:t>58</a:t>
            </a:fld>
            <a:endParaRPr lang="en-US"/>
          </a:p>
        </p:txBody>
      </p:sp>
    </p:spTree>
    <p:extLst>
      <p:ext uri="{BB962C8B-B14F-4D97-AF65-F5344CB8AC3E}">
        <p14:creationId xmlns:p14="http://schemas.microsoft.com/office/powerpoint/2010/main" val="10168718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best practice is to add a </a:t>
            </a:r>
            <a:r>
              <a:rPr lang="en-US" u="sng" dirty="0"/>
              <a:t>context</a:t>
            </a:r>
            <a:r>
              <a:rPr lang="en-US" u="none" dirty="0"/>
              <a:t>. </a:t>
            </a:r>
          </a:p>
          <a:p>
            <a:endParaRPr lang="en-US" u="none" dirty="0"/>
          </a:p>
          <a:p>
            <a:r>
              <a:rPr lang="en-US" u="none" dirty="0"/>
              <a:t>IT could be that prediction 1 is very bad for users from the united states. Meaning, each model might be correct, but in different scenarios. </a:t>
            </a:r>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59</a:t>
            </a:fld>
            <a:endParaRPr lang="en-US"/>
          </a:p>
        </p:txBody>
      </p:sp>
    </p:spTree>
    <p:extLst>
      <p:ext uri="{BB962C8B-B14F-4D97-AF65-F5344CB8AC3E}">
        <p14:creationId xmlns:p14="http://schemas.microsoft.com/office/powerpoint/2010/main" val="17885449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W1 and w2 and w3 are the classifications.  On the right is a lookup table, saying how many times each label was </a:t>
            </a:r>
            <a:r>
              <a:rPr lang="en-US" dirty="0" err="1"/>
              <a:t>lebeled</a:t>
            </a:r>
            <a:r>
              <a:rPr lang="en-US" dirty="0"/>
              <a:t> correctly.</a:t>
            </a:r>
          </a:p>
        </p:txBody>
      </p:sp>
      <p:sp>
        <p:nvSpPr>
          <p:cNvPr id="4" name="Slide Number Placeholder 3"/>
          <p:cNvSpPr>
            <a:spLocks noGrp="1"/>
          </p:cNvSpPr>
          <p:nvPr>
            <p:ph type="sldNum" sz="quarter" idx="5"/>
          </p:nvPr>
        </p:nvSpPr>
        <p:spPr/>
        <p:txBody>
          <a:bodyPr/>
          <a:lstStyle/>
          <a:p>
            <a:fld id="{C2F4B786-4CC9-414A-A92D-5BC67C7B0718}" type="slidenum">
              <a:rPr lang="en-US" smtClean="0"/>
              <a:t>61</a:t>
            </a:fld>
            <a:endParaRPr lang="en-US"/>
          </a:p>
        </p:txBody>
      </p:sp>
    </p:spTree>
    <p:extLst>
      <p:ext uri="{BB962C8B-B14F-4D97-AF65-F5344CB8AC3E}">
        <p14:creationId xmlns:p14="http://schemas.microsoft.com/office/powerpoint/2010/main" val="187536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5</a:t>
            </a:fld>
            <a:endParaRPr lang="en-US"/>
          </a:p>
        </p:txBody>
      </p:sp>
    </p:spTree>
    <p:extLst>
      <p:ext uri="{BB962C8B-B14F-4D97-AF65-F5344CB8AC3E}">
        <p14:creationId xmlns:p14="http://schemas.microsoft.com/office/powerpoint/2010/main" val="3648983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6</a:t>
            </a:fld>
            <a:endParaRPr lang="en-US"/>
          </a:p>
        </p:txBody>
      </p:sp>
    </p:spTree>
    <p:extLst>
      <p:ext uri="{BB962C8B-B14F-4D97-AF65-F5344CB8AC3E}">
        <p14:creationId xmlns:p14="http://schemas.microsoft.com/office/powerpoint/2010/main" val="415782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7</a:t>
            </a:fld>
            <a:endParaRPr lang="en-US"/>
          </a:p>
        </p:txBody>
      </p:sp>
    </p:spTree>
    <p:extLst>
      <p:ext uri="{BB962C8B-B14F-4D97-AF65-F5344CB8AC3E}">
        <p14:creationId xmlns:p14="http://schemas.microsoft.com/office/powerpoint/2010/main" val="2693538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main elements to focus on in ensemble learning, which construct an ensemble model:</a:t>
            </a:r>
          </a:p>
          <a:p>
            <a:pPr marL="228600" indent="-228600">
              <a:buAutoNum type="arabicParenR"/>
            </a:pPr>
            <a:r>
              <a:rPr lang="en-US" dirty="0"/>
              <a:t>Diversity– </a:t>
            </a:r>
          </a:p>
          <a:p>
            <a:pPr marL="228600" indent="-228600">
              <a:buAutoNum type="arabicParenR"/>
            </a:pPr>
            <a:r>
              <a:rPr lang="en-US" dirty="0"/>
              <a:t>Independence– Each classifier is not influenced too much by the other classifiers (like earlier, each voter had their own independent capabilities).</a:t>
            </a:r>
          </a:p>
          <a:p>
            <a:pPr marL="228600" indent="-228600">
              <a:buAutoNum type="arabicParenR"/>
            </a:pPr>
            <a:r>
              <a:rPr lang="en-US" dirty="0"/>
              <a:t>Aggregation– An aggregation function to aggregate the results of the models (average, majority,</a:t>
            </a:r>
          </a:p>
        </p:txBody>
      </p:sp>
      <p:sp>
        <p:nvSpPr>
          <p:cNvPr id="4" name="Slide Number Placeholder 3"/>
          <p:cNvSpPr>
            <a:spLocks noGrp="1"/>
          </p:cNvSpPr>
          <p:nvPr>
            <p:ph type="sldNum" sz="quarter" idx="5"/>
          </p:nvPr>
        </p:nvSpPr>
        <p:spPr/>
        <p:txBody>
          <a:bodyPr/>
          <a:lstStyle/>
          <a:p>
            <a:fld id="{C2F4B786-4CC9-414A-A92D-5BC67C7B0718}" type="slidenum">
              <a:rPr lang="en-US" smtClean="0"/>
              <a:t>8</a:t>
            </a:fld>
            <a:endParaRPr lang="en-US"/>
          </a:p>
        </p:txBody>
      </p:sp>
    </p:spTree>
    <p:extLst>
      <p:ext uri="{BB962C8B-B14F-4D97-AF65-F5344CB8AC3E}">
        <p14:creationId xmlns:p14="http://schemas.microsoft.com/office/powerpoint/2010/main" val="3994083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9</a:t>
            </a:fld>
            <a:endParaRPr lang="en-US"/>
          </a:p>
        </p:txBody>
      </p:sp>
    </p:spTree>
    <p:extLst>
      <p:ext uri="{BB962C8B-B14F-4D97-AF65-F5344CB8AC3E}">
        <p14:creationId xmlns:p14="http://schemas.microsoft.com/office/powerpoint/2010/main" val="1723979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F4B786-4CC9-414A-A92D-5BC67C7B0718}" type="slidenum">
              <a:rPr lang="en-US" smtClean="0"/>
              <a:t>10</a:t>
            </a:fld>
            <a:endParaRPr lang="en-US"/>
          </a:p>
        </p:txBody>
      </p:sp>
    </p:spTree>
    <p:extLst>
      <p:ext uri="{BB962C8B-B14F-4D97-AF65-F5344CB8AC3E}">
        <p14:creationId xmlns:p14="http://schemas.microsoft.com/office/powerpoint/2010/main" val="405356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84725" y="503825"/>
            <a:ext cx="8374549"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5143499"/>
          </a:xfrm>
          <a:prstGeom prst="rect">
            <a:avLst/>
          </a:prstGeom>
        </p:spPr>
      </p:pic>
      <p:sp>
        <p:nvSpPr>
          <p:cNvPr id="2" name="Holder 2"/>
          <p:cNvSpPr>
            <a:spLocks noGrp="1"/>
          </p:cNvSpPr>
          <p:nvPr>
            <p:ph type="title"/>
          </p:nvPr>
        </p:nvSpPr>
        <p:spPr>
          <a:xfrm>
            <a:off x="1986397" y="2049907"/>
            <a:ext cx="5171204" cy="1357629"/>
          </a:xfrm>
          <a:prstGeom prst="rect">
            <a:avLst/>
          </a:prstGeom>
        </p:spPr>
        <p:txBody>
          <a:bodyPr wrap="square" lIns="0" tIns="0" rIns="0" bIns="0">
            <a:spAutoFit/>
          </a:bodyPr>
          <a:lstStyle>
            <a:lvl1pPr>
              <a:defRPr sz="4600" b="0" i="0">
                <a:solidFill>
                  <a:schemeClr val="tx1"/>
                </a:solidFill>
                <a:latin typeface="Arial MT"/>
                <a:cs typeface="Arial MT"/>
              </a:defRPr>
            </a:lvl1pPr>
          </a:lstStyle>
          <a:p>
            <a:endParaRPr/>
          </a:p>
        </p:txBody>
      </p:sp>
      <p:sp>
        <p:nvSpPr>
          <p:cNvPr id="3" name="Holder 3"/>
          <p:cNvSpPr>
            <a:spLocks noGrp="1"/>
          </p:cNvSpPr>
          <p:nvPr>
            <p:ph type="body" idx="1"/>
          </p:nvPr>
        </p:nvSpPr>
        <p:spPr>
          <a:xfrm>
            <a:off x="434612" y="1642312"/>
            <a:ext cx="7362825" cy="27051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12/31/2021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analyticsvidhya.com/blog/2020/12/out-of-bag-oob-score-in-the-random-forest-algorith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slideshare.net/TedXiao/winning-kaggle-101-introduction-to-stack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jp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2.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5.jp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jpg"/><Relationship Id="rId4" Type="http://schemas.openxmlformats.org/officeDocument/2006/relationships/image" Target="../media/image35.jpg"/></Relationships>
</file>

<file path=ppt/slides/_rels/slide4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0.jp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49.jpg"/><Relationship Id="rId5" Type="http://schemas.openxmlformats.org/officeDocument/2006/relationships/image" Target="../media/image48.jpg"/><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52.jp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47.png"/><Relationship Id="rId5" Type="http://schemas.openxmlformats.org/officeDocument/2006/relationships/image" Target="../media/image51.jpg"/><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8" Type="http://schemas.openxmlformats.org/officeDocument/2006/relationships/image" Target="../media/image52.jpg"/><Relationship Id="rId3" Type="http://schemas.openxmlformats.org/officeDocument/2006/relationships/image" Target="../media/image53.jpg"/><Relationship Id="rId7" Type="http://schemas.openxmlformats.org/officeDocument/2006/relationships/image" Target="../media/image47.png"/><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55.jpg"/><Relationship Id="rId5" Type="http://schemas.openxmlformats.org/officeDocument/2006/relationships/image" Target="../media/image50.png"/><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g"/><Relationship Id="rId1" Type="http://schemas.openxmlformats.org/officeDocument/2006/relationships/slideLayout" Target="../slideLayouts/slideLayout4.xml"/><Relationship Id="rId4" Type="http://schemas.openxmlformats.org/officeDocument/2006/relationships/image" Target="../media/image58.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image" Target="../media/image67.jpg"/><Relationship Id="rId1" Type="http://schemas.openxmlformats.org/officeDocument/2006/relationships/slideLayout" Target="../slideLayouts/slideLayout5.xml"/><Relationship Id="rId4" Type="http://schemas.openxmlformats.org/officeDocument/2006/relationships/image" Target="../media/image6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sp>
        <p:nvSpPr>
          <p:cNvPr id="3" name="object 3"/>
          <p:cNvSpPr txBox="1"/>
          <p:nvPr/>
        </p:nvSpPr>
        <p:spPr>
          <a:xfrm>
            <a:off x="1714279" y="1312284"/>
            <a:ext cx="5704205" cy="817880"/>
          </a:xfrm>
          <a:prstGeom prst="rect">
            <a:avLst/>
          </a:prstGeom>
        </p:spPr>
        <p:txBody>
          <a:bodyPr vert="horz" wrap="square" lIns="0" tIns="12700" rIns="0" bIns="0" rtlCol="0">
            <a:spAutoFit/>
          </a:bodyPr>
          <a:lstStyle/>
          <a:p>
            <a:pPr marL="12700">
              <a:lnSpc>
                <a:spcPct val="100000"/>
              </a:lnSpc>
              <a:spcBef>
                <a:spcPts val="100"/>
              </a:spcBef>
            </a:pPr>
            <a:r>
              <a:rPr sz="5200" spc="-15" dirty="0">
                <a:latin typeface="Arial MT"/>
                <a:cs typeface="Arial MT"/>
              </a:rPr>
              <a:t>Ensemble</a:t>
            </a:r>
            <a:r>
              <a:rPr sz="5200" spc="-95" dirty="0">
                <a:latin typeface="Arial MT"/>
                <a:cs typeface="Arial MT"/>
              </a:rPr>
              <a:t> </a:t>
            </a:r>
            <a:r>
              <a:rPr sz="5200" spc="-5" dirty="0">
                <a:latin typeface="Arial MT"/>
                <a:cs typeface="Arial MT"/>
              </a:rPr>
              <a:t>Learning</a:t>
            </a:r>
            <a:endParaRPr sz="5200">
              <a:latin typeface="Arial MT"/>
              <a:cs typeface="Arial MT"/>
            </a:endParaRPr>
          </a:p>
        </p:txBody>
      </p:sp>
      <p:sp>
        <p:nvSpPr>
          <p:cNvPr id="4" name="object 4"/>
          <p:cNvSpPr txBox="1"/>
          <p:nvPr/>
        </p:nvSpPr>
        <p:spPr>
          <a:xfrm>
            <a:off x="2839135" y="2367151"/>
            <a:ext cx="3360420"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595959"/>
                </a:solidFill>
                <a:latin typeface="Arial MT"/>
                <a:cs typeface="Arial MT"/>
              </a:rPr>
              <a:t>Lior</a:t>
            </a:r>
            <a:r>
              <a:rPr sz="2800" spc="-25" dirty="0">
                <a:solidFill>
                  <a:srgbClr val="595959"/>
                </a:solidFill>
                <a:latin typeface="Arial MT"/>
                <a:cs typeface="Arial MT"/>
              </a:rPr>
              <a:t> </a:t>
            </a:r>
            <a:r>
              <a:rPr sz="2800" spc="-10" dirty="0">
                <a:solidFill>
                  <a:srgbClr val="595959"/>
                </a:solidFill>
                <a:latin typeface="Arial MT"/>
                <a:cs typeface="Arial MT"/>
              </a:rPr>
              <a:t>Sidi</a:t>
            </a:r>
            <a:r>
              <a:rPr sz="2800" spc="-30" dirty="0">
                <a:solidFill>
                  <a:srgbClr val="595959"/>
                </a:solidFill>
                <a:latin typeface="Arial MT"/>
                <a:cs typeface="Arial MT"/>
              </a:rPr>
              <a:t> </a:t>
            </a:r>
            <a:r>
              <a:rPr sz="2800" dirty="0">
                <a:solidFill>
                  <a:srgbClr val="595959"/>
                </a:solidFill>
                <a:latin typeface="Arial MT"/>
                <a:cs typeface="Arial MT"/>
              </a:rPr>
              <a:t>&amp;</a:t>
            </a:r>
            <a:r>
              <a:rPr sz="2800" spc="-30" dirty="0">
                <a:solidFill>
                  <a:srgbClr val="595959"/>
                </a:solidFill>
                <a:latin typeface="Arial MT"/>
                <a:cs typeface="Arial MT"/>
              </a:rPr>
              <a:t> </a:t>
            </a:r>
            <a:r>
              <a:rPr sz="2800" spc="-5" dirty="0">
                <a:solidFill>
                  <a:srgbClr val="595959"/>
                </a:solidFill>
                <a:latin typeface="Arial MT"/>
                <a:cs typeface="Arial MT"/>
              </a:rPr>
              <a:t>Noa</a:t>
            </a:r>
            <a:r>
              <a:rPr sz="2800" spc="-25" dirty="0">
                <a:solidFill>
                  <a:srgbClr val="595959"/>
                </a:solidFill>
                <a:latin typeface="Arial MT"/>
                <a:cs typeface="Arial MT"/>
              </a:rPr>
              <a:t> </a:t>
            </a:r>
            <a:r>
              <a:rPr sz="2800" spc="-5" dirty="0">
                <a:solidFill>
                  <a:srgbClr val="595959"/>
                </a:solidFill>
                <a:latin typeface="Arial MT"/>
                <a:cs typeface="Arial MT"/>
              </a:rPr>
              <a:t>Lubin</a:t>
            </a:r>
            <a:endParaRPr sz="2800">
              <a:latin typeface="Arial MT"/>
              <a:cs typeface="Arial MT"/>
            </a:endParaRPr>
          </a:p>
        </p:txBody>
      </p:sp>
      <p:sp>
        <p:nvSpPr>
          <p:cNvPr id="5" name="object 5"/>
          <p:cNvSpPr txBox="1"/>
          <p:nvPr/>
        </p:nvSpPr>
        <p:spPr>
          <a:xfrm>
            <a:off x="2508554" y="250035"/>
            <a:ext cx="4124325" cy="238760"/>
          </a:xfrm>
          <a:prstGeom prst="rect">
            <a:avLst/>
          </a:prstGeom>
        </p:spPr>
        <p:txBody>
          <a:bodyPr vert="horz" wrap="square" lIns="0" tIns="12700" rIns="0" bIns="0" rtlCol="0">
            <a:spAutoFit/>
          </a:bodyPr>
          <a:lstStyle/>
          <a:p>
            <a:pPr marL="12700">
              <a:lnSpc>
                <a:spcPct val="100000"/>
              </a:lnSpc>
              <a:spcBef>
                <a:spcPts val="100"/>
              </a:spcBef>
            </a:pPr>
            <a:r>
              <a:rPr sz="1400" b="1" spc="-45" dirty="0">
                <a:latin typeface="Arial"/>
                <a:cs typeface="Arial"/>
              </a:rPr>
              <a:t>Y-DATA:</a:t>
            </a:r>
            <a:r>
              <a:rPr sz="1400" b="1" spc="-40" dirty="0">
                <a:latin typeface="Arial"/>
                <a:cs typeface="Arial"/>
              </a:rPr>
              <a:t> </a:t>
            </a:r>
            <a:r>
              <a:rPr sz="1400" b="1" spc="-20" dirty="0">
                <a:latin typeface="Arial"/>
                <a:cs typeface="Arial"/>
              </a:rPr>
              <a:t>Yandex</a:t>
            </a:r>
            <a:r>
              <a:rPr sz="1400" b="1" spc="-10" dirty="0">
                <a:latin typeface="Arial"/>
                <a:cs typeface="Arial"/>
              </a:rPr>
              <a:t> </a:t>
            </a:r>
            <a:r>
              <a:rPr sz="1400" b="1" spc="-5" dirty="0">
                <a:latin typeface="Arial"/>
                <a:cs typeface="Arial"/>
              </a:rPr>
              <a:t>School</a:t>
            </a:r>
            <a:r>
              <a:rPr sz="1400" b="1" spc="-10" dirty="0">
                <a:latin typeface="Arial"/>
                <a:cs typeface="Arial"/>
              </a:rPr>
              <a:t> </a:t>
            </a:r>
            <a:r>
              <a:rPr sz="1400" b="1" spc="-5" dirty="0">
                <a:latin typeface="Arial"/>
                <a:cs typeface="Arial"/>
              </a:rPr>
              <a:t>of</a:t>
            </a:r>
            <a:r>
              <a:rPr sz="1400" b="1" spc="-10" dirty="0">
                <a:latin typeface="Arial"/>
                <a:cs typeface="Arial"/>
              </a:rPr>
              <a:t> </a:t>
            </a:r>
            <a:r>
              <a:rPr sz="1400" b="1" spc="-5" dirty="0">
                <a:latin typeface="Arial"/>
                <a:cs typeface="Arial"/>
              </a:rPr>
              <a:t>Data</a:t>
            </a:r>
            <a:r>
              <a:rPr sz="1400" b="1" spc="-60" dirty="0">
                <a:latin typeface="Arial"/>
                <a:cs typeface="Arial"/>
              </a:rPr>
              <a:t> </a:t>
            </a:r>
            <a:r>
              <a:rPr sz="1400" b="1" spc="-5" dirty="0">
                <a:latin typeface="Arial"/>
                <a:cs typeface="Arial"/>
              </a:rPr>
              <a:t>Analysis</a:t>
            </a:r>
            <a:r>
              <a:rPr sz="1400" b="1" spc="-10" dirty="0">
                <a:latin typeface="Arial"/>
                <a:cs typeface="Arial"/>
              </a:rPr>
              <a:t> </a:t>
            </a:r>
            <a:r>
              <a:rPr sz="1400" b="1" dirty="0">
                <a:latin typeface="Arial"/>
                <a:cs typeface="Arial"/>
              </a:rPr>
              <a:t>—</a:t>
            </a:r>
            <a:r>
              <a:rPr sz="1400" b="1" spc="-10" dirty="0">
                <a:latin typeface="Arial"/>
                <a:cs typeface="Arial"/>
              </a:rPr>
              <a:t> </a:t>
            </a:r>
            <a:r>
              <a:rPr sz="1400" b="1" spc="-5" dirty="0">
                <a:latin typeface="Arial"/>
                <a:cs typeface="Arial"/>
              </a:rPr>
              <a:t>2021</a:t>
            </a:r>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738245" cy="452120"/>
          </a:xfrm>
          <a:prstGeom prst="rect">
            <a:avLst/>
          </a:prstGeom>
        </p:spPr>
        <p:txBody>
          <a:bodyPr vert="horz" wrap="square" lIns="0" tIns="12700" rIns="0" bIns="0" rtlCol="0">
            <a:spAutoFit/>
          </a:bodyPr>
          <a:lstStyle/>
          <a:p>
            <a:pPr marL="12700">
              <a:lnSpc>
                <a:spcPct val="100000"/>
              </a:lnSpc>
              <a:spcBef>
                <a:spcPts val="100"/>
              </a:spcBef>
            </a:pPr>
            <a:r>
              <a:rPr sz="2800" dirty="0"/>
              <a:t>Measuring</a:t>
            </a:r>
            <a:r>
              <a:rPr sz="2800" spc="-50" dirty="0"/>
              <a:t> </a:t>
            </a:r>
            <a:r>
              <a:rPr sz="2800" spc="-5" dirty="0"/>
              <a:t>the</a:t>
            </a:r>
            <a:r>
              <a:rPr sz="2800" spc="-55" dirty="0"/>
              <a:t> </a:t>
            </a:r>
            <a:r>
              <a:rPr sz="2800" spc="-5" dirty="0"/>
              <a:t>Diversity</a:t>
            </a:r>
            <a:endParaRPr sz="2800"/>
          </a:p>
        </p:txBody>
      </p:sp>
      <p:sp>
        <p:nvSpPr>
          <p:cNvPr id="3" name="object 3"/>
          <p:cNvSpPr txBox="1"/>
          <p:nvPr/>
        </p:nvSpPr>
        <p:spPr>
          <a:xfrm>
            <a:off x="475249" y="1176350"/>
            <a:ext cx="8048625" cy="1597025"/>
          </a:xfrm>
          <a:prstGeom prst="rect">
            <a:avLst/>
          </a:prstGeom>
        </p:spPr>
        <p:txBody>
          <a:bodyPr vert="horz" wrap="square" lIns="0" tIns="12700" rIns="0" bIns="0" rtlCol="0">
            <a:spAutoFit/>
          </a:bodyPr>
          <a:lstStyle/>
          <a:p>
            <a:pPr marL="379095" marR="514984" indent="-367030">
              <a:lnSpc>
                <a:spcPct val="114599"/>
              </a:lnSpc>
              <a:spcBef>
                <a:spcPts val="100"/>
              </a:spcBef>
              <a:buChar char="●"/>
              <a:tabLst>
                <a:tab pos="379095" algn="l"/>
                <a:tab pos="379730" algn="l"/>
              </a:tabLst>
            </a:pPr>
            <a:r>
              <a:rPr sz="1800" spc="-5" dirty="0">
                <a:solidFill>
                  <a:srgbClr val="595959"/>
                </a:solidFill>
                <a:latin typeface="Arial MT"/>
                <a:cs typeface="Arial MT"/>
              </a:rPr>
              <a:t>Pairwise agreement </a:t>
            </a:r>
            <a:r>
              <a:rPr sz="1800" dirty="0">
                <a:solidFill>
                  <a:srgbClr val="595959"/>
                </a:solidFill>
                <a:latin typeface="Arial MT"/>
                <a:cs typeface="Arial MT"/>
              </a:rPr>
              <a:t>measures </a:t>
            </a:r>
            <a:r>
              <a:rPr sz="1800" spc="-5" dirty="0">
                <a:solidFill>
                  <a:srgbClr val="595959"/>
                </a:solidFill>
                <a:latin typeface="Arial MT"/>
                <a:cs typeface="Arial MT"/>
              </a:rPr>
              <a:t>between estimators predictions </a:t>
            </a:r>
            <a:r>
              <a:rPr sz="1800" dirty="0">
                <a:solidFill>
                  <a:srgbClr val="595959"/>
                </a:solidFill>
                <a:latin typeface="Arial MT"/>
                <a:cs typeface="Arial MT"/>
              </a:rPr>
              <a:t>such </a:t>
            </a:r>
            <a:r>
              <a:rPr sz="1800" spc="-5" dirty="0">
                <a:solidFill>
                  <a:srgbClr val="595959"/>
                </a:solidFill>
                <a:latin typeface="Arial MT"/>
                <a:cs typeface="Arial MT"/>
              </a:rPr>
              <a:t>as </a:t>
            </a:r>
            <a:r>
              <a:rPr sz="1800" spc="-490" dirty="0">
                <a:solidFill>
                  <a:srgbClr val="595959"/>
                </a:solidFill>
                <a:latin typeface="Arial MT"/>
                <a:cs typeface="Arial MT"/>
              </a:rPr>
              <a:t> </a:t>
            </a:r>
            <a:r>
              <a:rPr sz="1800" dirty="0">
                <a:solidFill>
                  <a:srgbClr val="595959"/>
                </a:solidFill>
                <a:latin typeface="Arial MT"/>
                <a:cs typeface="Arial MT"/>
              </a:rPr>
              <a:t>kappa-statistic.</a:t>
            </a:r>
            <a:endParaRPr sz="1800">
              <a:latin typeface="Arial MT"/>
              <a:cs typeface="Arial MT"/>
            </a:endParaRPr>
          </a:p>
          <a:p>
            <a:pPr>
              <a:lnSpc>
                <a:spcPct val="100000"/>
              </a:lnSpc>
              <a:buClr>
                <a:srgbClr val="595959"/>
              </a:buClr>
              <a:buFont typeface="Arial MT"/>
              <a:buChar char="●"/>
            </a:pPr>
            <a:endParaRPr sz="2150">
              <a:latin typeface="Arial MT"/>
              <a:cs typeface="Arial MT"/>
            </a:endParaRPr>
          </a:p>
          <a:p>
            <a:pPr marL="379095" marR="5080" indent="-367030">
              <a:lnSpc>
                <a:spcPct val="114599"/>
              </a:lnSpc>
              <a:buChar char="●"/>
              <a:tabLst>
                <a:tab pos="379095" algn="l"/>
                <a:tab pos="379730" algn="l"/>
              </a:tabLst>
            </a:pPr>
            <a:r>
              <a:rPr sz="1800" spc="-5" dirty="0">
                <a:solidFill>
                  <a:srgbClr val="595959"/>
                </a:solidFill>
                <a:latin typeface="Arial MT"/>
                <a:cs typeface="Arial MT"/>
              </a:rPr>
              <a:t>Non-pairwise agreement </a:t>
            </a:r>
            <a:r>
              <a:rPr sz="1800" dirty="0">
                <a:solidFill>
                  <a:srgbClr val="595959"/>
                </a:solidFill>
                <a:latin typeface="Arial MT"/>
                <a:cs typeface="Arial MT"/>
              </a:rPr>
              <a:t>measures </a:t>
            </a:r>
            <a:r>
              <a:rPr sz="1800" spc="-5" dirty="0">
                <a:solidFill>
                  <a:srgbClr val="595959"/>
                </a:solidFill>
                <a:latin typeface="Arial MT"/>
                <a:cs typeface="Arial MT"/>
              </a:rPr>
              <a:t>using all estimators predictions</a:t>
            </a:r>
            <a:r>
              <a:rPr sz="1800" dirty="0">
                <a:solidFill>
                  <a:srgbClr val="595959"/>
                </a:solidFill>
                <a:latin typeface="Arial MT"/>
                <a:cs typeface="Arial MT"/>
              </a:rPr>
              <a:t> such </a:t>
            </a:r>
            <a:r>
              <a:rPr sz="1800" spc="-5" dirty="0">
                <a:solidFill>
                  <a:srgbClr val="595959"/>
                </a:solidFill>
                <a:latin typeface="Arial MT"/>
                <a:cs typeface="Arial MT"/>
              </a:rPr>
              <a:t>as </a:t>
            </a:r>
            <a:r>
              <a:rPr sz="1800" spc="-490" dirty="0">
                <a:solidFill>
                  <a:srgbClr val="595959"/>
                </a:solidFill>
                <a:latin typeface="Arial MT"/>
                <a:cs typeface="Arial MT"/>
              </a:rPr>
              <a:t> </a:t>
            </a:r>
            <a:r>
              <a:rPr sz="1800" spc="-5" dirty="0">
                <a:solidFill>
                  <a:srgbClr val="595959"/>
                </a:solidFill>
                <a:latin typeface="Arial MT"/>
                <a:cs typeface="Arial MT"/>
              </a:rPr>
              <a:t>entropy</a:t>
            </a:r>
            <a:r>
              <a:rPr sz="1800" spc="-10" dirty="0">
                <a:solidFill>
                  <a:srgbClr val="595959"/>
                </a:solidFill>
                <a:latin typeface="Arial MT"/>
                <a:cs typeface="Arial MT"/>
              </a:rPr>
              <a:t> </a:t>
            </a:r>
            <a:r>
              <a:rPr sz="1800" spc="-5" dirty="0">
                <a:solidFill>
                  <a:srgbClr val="595959"/>
                </a:solidFill>
                <a:latin typeface="Arial MT"/>
                <a:cs typeface="Arial MT"/>
              </a:rPr>
              <a:t>or </a:t>
            </a:r>
            <a:r>
              <a:rPr sz="1800" dirty="0">
                <a:solidFill>
                  <a:srgbClr val="595959"/>
                </a:solidFill>
                <a:latin typeface="Arial MT"/>
                <a:cs typeface="Arial MT"/>
              </a:rPr>
              <a:t>correlation</a:t>
            </a:r>
            <a:r>
              <a:rPr sz="1800" spc="-10" dirty="0">
                <a:solidFill>
                  <a:srgbClr val="595959"/>
                </a:solidFill>
                <a:latin typeface="Arial MT"/>
                <a:cs typeface="Arial MT"/>
              </a:rPr>
              <a:t> </a:t>
            </a:r>
            <a:r>
              <a:rPr sz="1800" spc="-5" dirty="0">
                <a:solidFill>
                  <a:srgbClr val="595959"/>
                </a:solidFill>
                <a:latin typeface="Arial MT"/>
                <a:cs typeface="Arial MT"/>
              </a:rPr>
              <a:t>of each</a:t>
            </a:r>
            <a:r>
              <a:rPr sz="1800" spc="-10" dirty="0">
                <a:solidFill>
                  <a:srgbClr val="595959"/>
                </a:solidFill>
                <a:latin typeface="Arial MT"/>
                <a:cs typeface="Arial MT"/>
              </a:rPr>
              <a:t> </a:t>
            </a:r>
            <a:r>
              <a:rPr sz="1800" spc="-5" dirty="0">
                <a:solidFill>
                  <a:srgbClr val="595959"/>
                </a:solidFill>
                <a:latin typeface="Arial MT"/>
                <a:cs typeface="Arial MT"/>
              </a:rPr>
              <a:t>estimator with</a:t>
            </a:r>
            <a:r>
              <a:rPr sz="1800" spc="-10" dirty="0">
                <a:solidFill>
                  <a:srgbClr val="595959"/>
                </a:solidFill>
                <a:latin typeface="Arial MT"/>
                <a:cs typeface="Arial MT"/>
              </a:rPr>
              <a:t> </a:t>
            </a:r>
            <a:r>
              <a:rPr sz="1800" spc="-5" dirty="0">
                <a:solidFill>
                  <a:srgbClr val="595959"/>
                </a:solidFill>
                <a:latin typeface="Arial MT"/>
                <a:cs typeface="Arial MT"/>
              </a:rPr>
              <a:t>the averaged</a:t>
            </a:r>
            <a:r>
              <a:rPr sz="1800" spc="-10" dirty="0">
                <a:solidFill>
                  <a:srgbClr val="595959"/>
                </a:solidFill>
                <a:latin typeface="Arial MT"/>
                <a:cs typeface="Arial MT"/>
              </a:rPr>
              <a:t> </a:t>
            </a:r>
            <a:r>
              <a:rPr sz="1800" spc="-5" dirty="0">
                <a:solidFill>
                  <a:srgbClr val="595959"/>
                </a:solidFill>
                <a:latin typeface="Arial MT"/>
                <a:cs typeface="Arial MT"/>
              </a:rPr>
              <a:t>output.</a:t>
            </a:r>
            <a:endParaRPr sz="1800">
              <a:latin typeface="Arial MT"/>
              <a:cs typeface="Arial MT"/>
            </a:endParaRPr>
          </a:p>
        </p:txBody>
      </p:sp>
      <p:grpSp>
        <p:nvGrpSpPr>
          <p:cNvPr id="4" name="object 4"/>
          <p:cNvGrpSpPr/>
          <p:nvPr/>
        </p:nvGrpSpPr>
        <p:grpSpPr>
          <a:xfrm>
            <a:off x="4191703" y="39452"/>
            <a:ext cx="760730" cy="1013460"/>
            <a:chOff x="4191703" y="39452"/>
            <a:chExt cx="760730" cy="1013460"/>
          </a:xfrm>
        </p:grpSpPr>
        <p:pic>
          <p:nvPicPr>
            <p:cNvPr id="5" name="object 5"/>
            <p:cNvPicPr/>
            <p:nvPr/>
          </p:nvPicPr>
          <p:blipFill>
            <a:blip r:embed="rId3" cstate="print"/>
            <a:stretch>
              <a:fillRect/>
            </a:stretch>
          </p:blipFill>
          <p:spPr>
            <a:xfrm>
              <a:off x="4321687" y="551724"/>
              <a:ext cx="500624" cy="500625"/>
            </a:xfrm>
            <a:prstGeom prst="rect">
              <a:avLst/>
            </a:prstGeom>
          </p:spPr>
        </p:pic>
        <p:pic>
          <p:nvPicPr>
            <p:cNvPr id="6" name="object 6"/>
            <p:cNvPicPr/>
            <p:nvPr/>
          </p:nvPicPr>
          <p:blipFill>
            <a:blip r:embed="rId4" cstate="print"/>
            <a:stretch>
              <a:fillRect/>
            </a:stretch>
          </p:blipFill>
          <p:spPr>
            <a:xfrm>
              <a:off x="4191703" y="39452"/>
              <a:ext cx="760594" cy="760594"/>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959225" cy="452120"/>
          </a:xfrm>
          <a:prstGeom prst="rect">
            <a:avLst/>
          </a:prstGeom>
        </p:spPr>
        <p:txBody>
          <a:bodyPr vert="horz" wrap="square" lIns="0" tIns="12700" rIns="0" bIns="0" rtlCol="0">
            <a:spAutoFit/>
          </a:bodyPr>
          <a:lstStyle/>
          <a:p>
            <a:pPr marL="12700">
              <a:lnSpc>
                <a:spcPct val="100000"/>
              </a:lnSpc>
              <a:spcBef>
                <a:spcPts val="100"/>
              </a:spcBef>
            </a:pPr>
            <a:r>
              <a:rPr sz="2800" spc="-5" dirty="0"/>
              <a:t>Cohen's</a:t>
            </a:r>
            <a:r>
              <a:rPr sz="2800" spc="-45" dirty="0"/>
              <a:t> </a:t>
            </a:r>
            <a:r>
              <a:rPr sz="2800" spc="-10" dirty="0"/>
              <a:t>Kappa</a:t>
            </a:r>
            <a:r>
              <a:rPr sz="2800" spc="-50" dirty="0"/>
              <a:t> </a:t>
            </a:r>
            <a:r>
              <a:rPr sz="2800" spc="-5" dirty="0"/>
              <a:t>Statistics</a:t>
            </a:r>
            <a:endParaRPr sz="2800"/>
          </a:p>
        </p:txBody>
      </p:sp>
      <p:sp>
        <p:nvSpPr>
          <p:cNvPr id="3" name="object 3"/>
          <p:cNvSpPr txBox="1"/>
          <p:nvPr/>
        </p:nvSpPr>
        <p:spPr>
          <a:xfrm>
            <a:off x="320375" y="4184851"/>
            <a:ext cx="8060055" cy="654050"/>
          </a:xfrm>
          <a:prstGeom prst="rect">
            <a:avLst/>
          </a:prstGeom>
        </p:spPr>
        <p:txBody>
          <a:bodyPr vert="horz" wrap="square" lIns="0" tIns="52704" rIns="0" bIns="0" rtlCol="0">
            <a:spAutoFit/>
          </a:bodyPr>
          <a:lstStyle/>
          <a:p>
            <a:pPr marL="12700">
              <a:lnSpc>
                <a:spcPct val="100000"/>
              </a:lnSpc>
              <a:spcBef>
                <a:spcPts val="414"/>
              </a:spcBef>
            </a:pPr>
            <a:r>
              <a:rPr sz="1800" spc="-5" dirty="0">
                <a:solidFill>
                  <a:srgbClr val="595959"/>
                </a:solidFill>
                <a:latin typeface="Arial MT"/>
                <a:cs typeface="Arial MT"/>
              </a:rPr>
              <a:t>P_agree</a:t>
            </a:r>
            <a:r>
              <a:rPr sz="1800" spc="-30" dirty="0">
                <a:solidFill>
                  <a:srgbClr val="595959"/>
                </a:solidFill>
                <a:latin typeface="Arial MT"/>
                <a:cs typeface="Arial MT"/>
              </a:rPr>
              <a:t> </a:t>
            </a:r>
            <a:r>
              <a:rPr sz="1800" dirty="0">
                <a:solidFill>
                  <a:srgbClr val="595959"/>
                </a:solidFill>
                <a:latin typeface="Arial MT"/>
                <a:cs typeface="Arial MT"/>
              </a:rPr>
              <a:t>=</a:t>
            </a:r>
            <a:r>
              <a:rPr sz="1800" spc="-20" dirty="0">
                <a:solidFill>
                  <a:srgbClr val="595959"/>
                </a:solidFill>
                <a:latin typeface="Arial MT"/>
                <a:cs typeface="Arial MT"/>
              </a:rPr>
              <a:t> </a:t>
            </a:r>
            <a:r>
              <a:rPr sz="1800" spc="-5" dirty="0">
                <a:solidFill>
                  <a:srgbClr val="595959"/>
                </a:solidFill>
                <a:latin typeface="Arial MT"/>
                <a:cs typeface="Arial MT"/>
              </a:rPr>
              <a:t>73</a:t>
            </a:r>
            <a:r>
              <a:rPr sz="1800" spc="-25" dirty="0">
                <a:solidFill>
                  <a:srgbClr val="595959"/>
                </a:solidFill>
                <a:latin typeface="Arial MT"/>
                <a:cs typeface="Arial MT"/>
              </a:rPr>
              <a:t> </a:t>
            </a:r>
            <a:r>
              <a:rPr sz="1800" dirty="0">
                <a:solidFill>
                  <a:srgbClr val="595959"/>
                </a:solidFill>
                <a:latin typeface="Arial MT"/>
                <a:cs typeface="Arial MT"/>
              </a:rPr>
              <a:t>/</a:t>
            </a:r>
            <a:r>
              <a:rPr sz="1800" spc="-20" dirty="0">
                <a:solidFill>
                  <a:srgbClr val="595959"/>
                </a:solidFill>
                <a:latin typeface="Arial MT"/>
                <a:cs typeface="Arial MT"/>
              </a:rPr>
              <a:t> </a:t>
            </a:r>
            <a:r>
              <a:rPr sz="1800" spc="-5" dirty="0">
                <a:solidFill>
                  <a:srgbClr val="595959"/>
                </a:solidFill>
                <a:latin typeface="Arial MT"/>
                <a:cs typeface="Arial MT"/>
              </a:rPr>
              <a:t>106</a:t>
            </a:r>
            <a:endParaRPr sz="1800">
              <a:latin typeface="Arial MT"/>
              <a:cs typeface="Arial MT"/>
            </a:endParaRPr>
          </a:p>
          <a:p>
            <a:pPr marL="12700">
              <a:lnSpc>
                <a:spcPct val="100000"/>
              </a:lnSpc>
              <a:spcBef>
                <a:spcPts val="315"/>
              </a:spcBef>
            </a:pPr>
            <a:r>
              <a:rPr sz="1800" spc="-5" dirty="0">
                <a:solidFill>
                  <a:srgbClr val="595959"/>
                </a:solidFill>
                <a:latin typeface="Arial MT"/>
                <a:cs typeface="Arial MT"/>
              </a:rPr>
              <a:t>P_chance</a:t>
            </a:r>
            <a:r>
              <a:rPr sz="1800" spc="-25" dirty="0">
                <a:solidFill>
                  <a:srgbClr val="595959"/>
                </a:solidFill>
                <a:latin typeface="Arial MT"/>
                <a:cs typeface="Arial MT"/>
              </a:rPr>
              <a:t> </a:t>
            </a:r>
            <a:r>
              <a:rPr sz="1800" dirty="0">
                <a:solidFill>
                  <a:srgbClr val="595959"/>
                </a:solidFill>
                <a:latin typeface="Arial MT"/>
                <a:cs typeface="Arial MT"/>
              </a:rPr>
              <a:t>=</a:t>
            </a:r>
            <a:r>
              <a:rPr sz="1800" spc="-120" dirty="0">
                <a:solidFill>
                  <a:srgbClr val="595959"/>
                </a:solidFill>
                <a:latin typeface="Arial MT"/>
                <a:cs typeface="Arial MT"/>
              </a:rPr>
              <a:t> </a:t>
            </a:r>
            <a:r>
              <a:rPr sz="1300" spc="-5" dirty="0">
                <a:solidFill>
                  <a:srgbClr val="595959"/>
                </a:solidFill>
                <a:latin typeface="Arial MT"/>
                <a:cs typeface="Arial MT"/>
              </a:rPr>
              <a:t>P(class=yes|classifier=1)*P(yes|2)</a:t>
            </a:r>
            <a:r>
              <a:rPr sz="1300" spc="-15" dirty="0">
                <a:solidFill>
                  <a:srgbClr val="595959"/>
                </a:solidFill>
                <a:latin typeface="Arial MT"/>
                <a:cs typeface="Arial MT"/>
              </a:rPr>
              <a:t> </a:t>
            </a:r>
            <a:r>
              <a:rPr sz="1300" dirty="0">
                <a:solidFill>
                  <a:srgbClr val="595959"/>
                </a:solidFill>
                <a:latin typeface="Arial MT"/>
                <a:cs typeface="Arial MT"/>
              </a:rPr>
              <a:t>+</a:t>
            </a:r>
            <a:r>
              <a:rPr sz="1300" spc="-15" dirty="0">
                <a:solidFill>
                  <a:srgbClr val="595959"/>
                </a:solidFill>
                <a:latin typeface="Arial MT"/>
                <a:cs typeface="Arial MT"/>
              </a:rPr>
              <a:t> </a:t>
            </a:r>
            <a:r>
              <a:rPr sz="1300" spc="-5" dirty="0">
                <a:solidFill>
                  <a:srgbClr val="595959"/>
                </a:solidFill>
                <a:latin typeface="Arial MT"/>
                <a:cs typeface="Arial MT"/>
              </a:rPr>
              <a:t>P(no|1)*P(no|2)</a:t>
            </a:r>
            <a:r>
              <a:rPr sz="1300" spc="-15" dirty="0">
                <a:solidFill>
                  <a:srgbClr val="595959"/>
                </a:solidFill>
                <a:latin typeface="Arial MT"/>
                <a:cs typeface="Arial MT"/>
              </a:rPr>
              <a:t> </a:t>
            </a:r>
            <a:r>
              <a:rPr sz="1300" dirty="0">
                <a:solidFill>
                  <a:srgbClr val="595959"/>
                </a:solidFill>
                <a:latin typeface="Arial MT"/>
                <a:cs typeface="Arial MT"/>
              </a:rPr>
              <a:t>=</a:t>
            </a:r>
            <a:r>
              <a:rPr sz="1300" spc="-15" dirty="0">
                <a:solidFill>
                  <a:srgbClr val="595959"/>
                </a:solidFill>
                <a:latin typeface="Arial MT"/>
                <a:cs typeface="Arial MT"/>
              </a:rPr>
              <a:t> </a:t>
            </a:r>
            <a:r>
              <a:rPr sz="1300" dirty="0">
                <a:solidFill>
                  <a:srgbClr val="595959"/>
                </a:solidFill>
                <a:latin typeface="Arial MT"/>
                <a:cs typeface="Arial MT"/>
              </a:rPr>
              <a:t>(60/106)*(53/106)</a:t>
            </a:r>
            <a:r>
              <a:rPr sz="1300" spc="-10" dirty="0">
                <a:solidFill>
                  <a:srgbClr val="595959"/>
                </a:solidFill>
                <a:latin typeface="Arial MT"/>
                <a:cs typeface="Arial MT"/>
              </a:rPr>
              <a:t> </a:t>
            </a:r>
            <a:r>
              <a:rPr sz="1300" dirty="0">
                <a:solidFill>
                  <a:srgbClr val="595959"/>
                </a:solidFill>
                <a:latin typeface="Arial MT"/>
                <a:cs typeface="Arial MT"/>
              </a:rPr>
              <a:t>+</a:t>
            </a:r>
            <a:r>
              <a:rPr sz="1300" spc="-15" dirty="0">
                <a:solidFill>
                  <a:srgbClr val="595959"/>
                </a:solidFill>
                <a:latin typeface="Arial MT"/>
                <a:cs typeface="Arial MT"/>
              </a:rPr>
              <a:t> </a:t>
            </a:r>
            <a:r>
              <a:rPr sz="1300" dirty="0">
                <a:solidFill>
                  <a:srgbClr val="595959"/>
                </a:solidFill>
                <a:latin typeface="Arial MT"/>
                <a:cs typeface="Arial MT"/>
              </a:rPr>
              <a:t>(46/106)*(53/106)</a:t>
            </a:r>
            <a:endParaRPr sz="1300">
              <a:latin typeface="Arial MT"/>
              <a:cs typeface="Arial MT"/>
            </a:endParaRPr>
          </a:p>
        </p:txBody>
      </p:sp>
      <p:pic>
        <p:nvPicPr>
          <p:cNvPr id="4" name="object 4"/>
          <p:cNvPicPr/>
          <p:nvPr/>
        </p:nvPicPr>
        <p:blipFill>
          <a:blip r:embed="rId3" cstate="print"/>
          <a:stretch>
            <a:fillRect/>
          </a:stretch>
        </p:blipFill>
        <p:spPr>
          <a:xfrm>
            <a:off x="463949" y="1145024"/>
            <a:ext cx="2030148" cy="572699"/>
          </a:xfrm>
          <a:prstGeom prst="rect">
            <a:avLst/>
          </a:prstGeom>
        </p:spPr>
      </p:pic>
      <p:graphicFrame>
        <p:nvGraphicFramePr>
          <p:cNvPr id="5" name="object 5"/>
          <p:cNvGraphicFramePr>
            <a:graphicFrameLocks noGrp="1"/>
          </p:cNvGraphicFramePr>
          <p:nvPr/>
        </p:nvGraphicFramePr>
        <p:xfrm>
          <a:off x="1580987" y="2416787"/>
          <a:ext cx="2457450" cy="1611147"/>
        </p:xfrm>
        <a:graphic>
          <a:graphicData uri="http://schemas.openxmlformats.org/drawingml/2006/table">
            <a:tbl>
              <a:tblPr firstRow="1" bandRow="1">
                <a:tableStyleId>{2D5ABB26-0587-4C30-8999-92F81FD0307C}</a:tableStyleId>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tblGrid>
              <a:tr h="537049">
                <a:tc>
                  <a:txBody>
                    <a:bodyPr/>
                    <a:lstStyle/>
                    <a:p>
                      <a:pPr>
                        <a:lnSpc>
                          <a:spcPct val="100000"/>
                        </a:lnSpc>
                      </a:pPr>
                      <a:endParaRPr sz="16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b="1" spc="-5" dirty="0">
                          <a:latin typeface="Arial"/>
                          <a:cs typeface="Arial"/>
                        </a:rPr>
                        <a:t>no</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b="1" spc="-5" dirty="0">
                          <a:latin typeface="Arial"/>
                          <a:cs typeface="Arial"/>
                        </a:rPr>
                        <a:t>yes</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37049">
                <a:tc>
                  <a:txBody>
                    <a:bodyPr/>
                    <a:lstStyle/>
                    <a:p>
                      <a:pPr marL="85725">
                        <a:lnSpc>
                          <a:spcPct val="100000"/>
                        </a:lnSpc>
                        <a:spcBef>
                          <a:spcPts val="620"/>
                        </a:spcBef>
                      </a:pPr>
                      <a:r>
                        <a:rPr sz="1400" b="1" spc="-5" dirty="0">
                          <a:latin typeface="Arial"/>
                          <a:cs typeface="Arial"/>
                        </a:rPr>
                        <a:t>no</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5" dirty="0">
                          <a:latin typeface="Arial MT"/>
                          <a:cs typeface="Arial MT"/>
                        </a:rPr>
                        <a:t>33</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5" dirty="0">
                          <a:latin typeface="Arial MT"/>
                          <a:cs typeface="Arial MT"/>
                        </a:rPr>
                        <a:t>20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37049">
                <a:tc>
                  <a:txBody>
                    <a:bodyPr/>
                    <a:lstStyle/>
                    <a:p>
                      <a:pPr marL="85725">
                        <a:lnSpc>
                          <a:spcPct val="100000"/>
                        </a:lnSpc>
                        <a:spcBef>
                          <a:spcPts val="620"/>
                        </a:spcBef>
                      </a:pPr>
                      <a:r>
                        <a:rPr sz="1400" b="1" spc="-5" dirty="0">
                          <a:latin typeface="Arial"/>
                          <a:cs typeface="Arial"/>
                        </a:rPr>
                        <a:t>yes</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5" dirty="0">
                          <a:latin typeface="Arial MT"/>
                          <a:cs typeface="Arial MT"/>
                        </a:rPr>
                        <a:t>13</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5" dirty="0">
                          <a:latin typeface="Arial MT"/>
                          <a:cs typeface="Arial MT"/>
                        </a:rPr>
                        <a:t>40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
        <p:nvSpPr>
          <p:cNvPr id="6" name="object 6"/>
          <p:cNvSpPr txBox="1"/>
          <p:nvPr/>
        </p:nvSpPr>
        <p:spPr>
          <a:xfrm>
            <a:off x="2478200" y="1041601"/>
            <a:ext cx="6083300" cy="1291590"/>
          </a:xfrm>
          <a:prstGeom prst="rect">
            <a:avLst/>
          </a:prstGeom>
        </p:spPr>
        <p:txBody>
          <a:bodyPr vert="horz" wrap="square" lIns="0" tIns="52704" rIns="0" bIns="0" rtlCol="0">
            <a:spAutoFit/>
          </a:bodyPr>
          <a:lstStyle/>
          <a:p>
            <a:pPr marL="140335">
              <a:lnSpc>
                <a:spcPct val="100000"/>
              </a:lnSpc>
              <a:spcBef>
                <a:spcPts val="414"/>
              </a:spcBef>
            </a:pPr>
            <a:r>
              <a:rPr sz="1800" b="1" spc="-5" dirty="0">
                <a:solidFill>
                  <a:srgbClr val="595959"/>
                </a:solidFill>
                <a:latin typeface="Arial"/>
                <a:cs typeface="Arial"/>
              </a:rPr>
              <a:t>P_agree </a:t>
            </a:r>
            <a:r>
              <a:rPr sz="1800" dirty="0">
                <a:solidFill>
                  <a:srgbClr val="595959"/>
                </a:solidFill>
                <a:latin typeface="Arial MT"/>
                <a:cs typeface="Arial MT"/>
              </a:rPr>
              <a:t>-</a:t>
            </a:r>
            <a:r>
              <a:rPr sz="1800" spc="-15" dirty="0">
                <a:solidFill>
                  <a:srgbClr val="595959"/>
                </a:solidFill>
                <a:latin typeface="Arial MT"/>
                <a:cs typeface="Arial MT"/>
              </a:rPr>
              <a:t> </a:t>
            </a:r>
            <a:r>
              <a:rPr sz="1800" spc="-5" dirty="0">
                <a:solidFill>
                  <a:srgbClr val="595959"/>
                </a:solidFill>
                <a:latin typeface="Arial MT"/>
                <a:cs typeface="Arial MT"/>
              </a:rPr>
              <a:t>proportion</a:t>
            </a:r>
            <a:r>
              <a:rPr sz="1800" spc="-10" dirty="0">
                <a:solidFill>
                  <a:srgbClr val="595959"/>
                </a:solidFill>
                <a:latin typeface="Arial MT"/>
                <a:cs typeface="Arial MT"/>
              </a:rPr>
              <a:t> </a:t>
            </a:r>
            <a:r>
              <a:rPr sz="1800" spc="-5" dirty="0">
                <a:solidFill>
                  <a:srgbClr val="595959"/>
                </a:solidFill>
                <a:latin typeface="Arial MT"/>
                <a:cs typeface="Arial MT"/>
              </a:rPr>
              <a:t>of</a:t>
            </a:r>
            <a:r>
              <a:rPr sz="1800" spc="-15" dirty="0">
                <a:solidFill>
                  <a:srgbClr val="595959"/>
                </a:solidFill>
                <a:latin typeface="Arial MT"/>
                <a:cs typeface="Arial MT"/>
              </a:rPr>
              <a:t> </a:t>
            </a:r>
            <a:r>
              <a:rPr sz="1800" spc="-5" dirty="0">
                <a:solidFill>
                  <a:srgbClr val="595959"/>
                </a:solidFill>
                <a:latin typeface="Arial MT"/>
                <a:cs typeface="Arial MT"/>
              </a:rPr>
              <a:t>instances</a:t>
            </a:r>
            <a:r>
              <a:rPr sz="1800" spc="-10" dirty="0">
                <a:solidFill>
                  <a:srgbClr val="595959"/>
                </a:solidFill>
                <a:latin typeface="Arial MT"/>
                <a:cs typeface="Arial MT"/>
              </a:rPr>
              <a:t> </a:t>
            </a:r>
            <a:r>
              <a:rPr sz="1800" spc="-5" dirty="0">
                <a:solidFill>
                  <a:srgbClr val="595959"/>
                </a:solidFill>
                <a:latin typeface="Arial MT"/>
                <a:cs typeface="Arial MT"/>
              </a:rPr>
              <a:t>agreed</a:t>
            </a:r>
            <a:r>
              <a:rPr sz="1800" spc="-15" dirty="0">
                <a:solidFill>
                  <a:srgbClr val="595959"/>
                </a:solidFill>
                <a:latin typeface="Arial MT"/>
                <a:cs typeface="Arial MT"/>
              </a:rPr>
              <a:t> </a:t>
            </a:r>
            <a:r>
              <a:rPr sz="1800" spc="-5" dirty="0">
                <a:solidFill>
                  <a:srgbClr val="595959"/>
                </a:solidFill>
                <a:latin typeface="Arial MT"/>
                <a:cs typeface="Arial MT"/>
              </a:rPr>
              <a:t>by</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5" dirty="0">
                <a:solidFill>
                  <a:srgbClr val="595959"/>
                </a:solidFill>
                <a:latin typeface="Arial MT"/>
                <a:cs typeface="Arial MT"/>
              </a:rPr>
              <a:t> </a:t>
            </a:r>
            <a:r>
              <a:rPr sz="1800" dirty="0">
                <a:solidFill>
                  <a:srgbClr val="595959"/>
                </a:solidFill>
                <a:latin typeface="Arial MT"/>
                <a:cs typeface="Arial MT"/>
              </a:rPr>
              <a:t>classifiers</a:t>
            </a:r>
            <a:endParaRPr sz="1800">
              <a:latin typeface="Arial MT"/>
              <a:cs typeface="Arial MT"/>
            </a:endParaRPr>
          </a:p>
          <a:p>
            <a:pPr marL="140335">
              <a:lnSpc>
                <a:spcPct val="100000"/>
              </a:lnSpc>
              <a:spcBef>
                <a:spcPts val="315"/>
              </a:spcBef>
            </a:pPr>
            <a:r>
              <a:rPr sz="1800" b="1" spc="-5" dirty="0">
                <a:solidFill>
                  <a:srgbClr val="595959"/>
                </a:solidFill>
                <a:latin typeface="Arial"/>
                <a:cs typeface="Arial"/>
              </a:rPr>
              <a:t>P_chance</a:t>
            </a:r>
            <a:r>
              <a:rPr sz="1800" b="1" dirty="0">
                <a:solidFill>
                  <a:srgbClr val="595959"/>
                </a:solidFill>
                <a:latin typeface="Arial"/>
                <a:cs typeface="Arial"/>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proportion</a:t>
            </a:r>
            <a:r>
              <a:rPr sz="1800" spc="-15" dirty="0">
                <a:solidFill>
                  <a:srgbClr val="595959"/>
                </a:solidFill>
                <a:latin typeface="Arial MT"/>
                <a:cs typeface="Arial MT"/>
              </a:rPr>
              <a:t> </a:t>
            </a:r>
            <a:r>
              <a:rPr sz="1800" spc="-5" dirty="0">
                <a:solidFill>
                  <a:srgbClr val="595959"/>
                </a:solidFill>
                <a:latin typeface="Arial MT"/>
                <a:cs typeface="Arial MT"/>
              </a:rPr>
              <a:t>of</a:t>
            </a:r>
            <a:r>
              <a:rPr sz="1800" spc="-10" dirty="0">
                <a:solidFill>
                  <a:srgbClr val="595959"/>
                </a:solidFill>
                <a:latin typeface="Arial MT"/>
                <a:cs typeface="Arial MT"/>
              </a:rPr>
              <a:t> </a:t>
            </a:r>
            <a:r>
              <a:rPr sz="1800" spc="-5" dirty="0">
                <a:solidFill>
                  <a:srgbClr val="595959"/>
                </a:solidFill>
                <a:latin typeface="Arial MT"/>
                <a:cs typeface="Arial MT"/>
              </a:rPr>
              <a:t>instances</a:t>
            </a:r>
            <a:r>
              <a:rPr sz="1800" spc="-15" dirty="0">
                <a:solidFill>
                  <a:srgbClr val="595959"/>
                </a:solidFill>
                <a:latin typeface="Arial MT"/>
                <a:cs typeface="Arial MT"/>
              </a:rPr>
              <a:t> </a:t>
            </a:r>
            <a:r>
              <a:rPr sz="1800" spc="-5" dirty="0">
                <a:solidFill>
                  <a:srgbClr val="595959"/>
                </a:solidFill>
                <a:latin typeface="Arial MT"/>
                <a:cs typeface="Arial MT"/>
              </a:rPr>
              <a:t>that</a:t>
            </a:r>
            <a:r>
              <a:rPr sz="1800" spc="-10" dirty="0">
                <a:solidFill>
                  <a:srgbClr val="595959"/>
                </a:solidFill>
                <a:latin typeface="Arial MT"/>
                <a:cs typeface="Arial MT"/>
              </a:rPr>
              <a:t> </a:t>
            </a:r>
            <a:r>
              <a:rPr sz="1800" spc="-5" dirty="0">
                <a:solidFill>
                  <a:srgbClr val="595959"/>
                </a:solidFill>
                <a:latin typeface="Arial MT"/>
                <a:cs typeface="Arial MT"/>
              </a:rPr>
              <a:t>agreed</a:t>
            </a:r>
            <a:r>
              <a:rPr sz="1800" spc="-15" dirty="0">
                <a:solidFill>
                  <a:srgbClr val="595959"/>
                </a:solidFill>
                <a:latin typeface="Arial MT"/>
                <a:cs typeface="Arial MT"/>
              </a:rPr>
              <a:t> </a:t>
            </a:r>
            <a:r>
              <a:rPr sz="1800" spc="-5" dirty="0">
                <a:solidFill>
                  <a:srgbClr val="595959"/>
                </a:solidFill>
                <a:latin typeface="Arial MT"/>
                <a:cs typeface="Arial MT"/>
              </a:rPr>
              <a:t>by</a:t>
            </a:r>
            <a:r>
              <a:rPr sz="1800" spc="-10" dirty="0">
                <a:solidFill>
                  <a:srgbClr val="595959"/>
                </a:solidFill>
                <a:latin typeface="Arial MT"/>
                <a:cs typeface="Arial MT"/>
              </a:rPr>
              <a:t> </a:t>
            </a:r>
            <a:r>
              <a:rPr sz="1800" dirty="0">
                <a:solidFill>
                  <a:srgbClr val="595959"/>
                </a:solidFill>
                <a:latin typeface="Arial MT"/>
                <a:cs typeface="Arial MT"/>
              </a:rPr>
              <a:t>chance</a:t>
            </a:r>
            <a:endParaRPr sz="1800">
              <a:latin typeface="Arial MT"/>
              <a:cs typeface="Arial MT"/>
            </a:endParaRPr>
          </a:p>
          <a:p>
            <a:pPr>
              <a:lnSpc>
                <a:spcPct val="100000"/>
              </a:lnSpc>
            </a:pPr>
            <a:endParaRPr sz="2900">
              <a:latin typeface="Arial MT"/>
              <a:cs typeface="Arial MT"/>
            </a:endParaRPr>
          </a:p>
          <a:p>
            <a:pPr marL="12700">
              <a:lnSpc>
                <a:spcPct val="100000"/>
              </a:lnSpc>
            </a:pPr>
            <a:r>
              <a:rPr sz="1400" spc="-5" dirty="0">
                <a:latin typeface="Arial MT"/>
                <a:cs typeface="Arial MT"/>
              </a:rPr>
              <a:t>Classifier</a:t>
            </a:r>
            <a:r>
              <a:rPr sz="1400" spc="-50" dirty="0">
                <a:latin typeface="Arial MT"/>
                <a:cs typeface="Arial MT"/>
              </a:rPr>
              <a:t> </a:t>
            </a:r>
            <a:r>
              <a:rPr sz="1400" dirty="0">
                <a:latin typeface="Arial MT"/>
                <a:cs typeface="Arial MT"/>
              </a:rPr>
              <a:t>1</a:t>
            </a:r>
            <a:endParaRPr sz="1400">
              <a:latin typeface="Arial MT"/>
              <a:cs typeface="Arial MT"/>
            </a:endParaRPr>
          </a:p>
        </p:txBody>
      </p:sp>
      <p:sp>
        <p:nvSpPr>
          <p:cNvPr id="7" name="object 7"/>
          <p:cNvSpPr txBox="1"/>
          <p:nvPr/>
        </p:nvSpPr>
        <p:spPr>
          <a:xfrm>
            <a:off x="1275205" y="3069532"/>
            <a:ext cx="224154" cy="904240"/>
          </a:xfrm>
          <a:prstGeom prst="rect">
            <a:avLst/>
          </a:prstGeom>
        </p:spPr>
        <p:txBody>
          <a:bodyPr vert="vert270" wrap="square" lIns="0" tIns="0" rIns="0" bIns="0" rtlCol="0">
            <a:spAutoFit/>
          </a:bodyPr>
          <a:lstStyle/>
          <a:p>
            <a:pPr marL="12700">
              <a:lnSpc>
                <a:spcPts val="1645"/>
              </a:lnSpc>
            </a:pPr>
            <a:r>
              <a:rPr sz="1400" spc="-5" dirty="0">
                <a:latin typeface="Arial MT"/>
                <a:cs typeface="Arial MT"/>
              </a:rPr>
              <a:t>Classifier</a:t>
            </a:r>
            <a:r>
              <a:rPr sz="1400" spc="-75" dirty="0">
                <a:latin typeface="Arial MT"/>
                <a:cs typeface="Arial MT"/>
              </a:rPr>
              <a:t> </a:t>
            </a:r>
            <a:r>
              <a:rPr sz="1400" dirty="0">
                <a:latin typeface="Arial MT"/>
                <a:cs typeface="Arial MT"/>
              </a:rPr>
              <a:t>2</a:t>
            </a:r>
            <a:endParaRPr sz="1400">
              <a:latin typeface="Arial MT"/>
              <a:cs typeface="Arial MT"/>
            </a:endParaRPr>
          </a:p>
        </p:txBody>
      </p:sp>
      <p:grpSp>
        <p:nvGrpSpPr>
          <p:cNvPr id="8" name="object 8"/>
          <p:cNvGrpSpPr/>
          <p:nvPr/>
        </p:nvGrpSpPr>
        <p:grpSpPr>
          <a:xfrm>
            <a:off x="4342815" y="2"/>
            <a:ext cx="760730" cy="1013460"/>
            <a:chOff x="4342815" y="2"/>
            <a:chExt cx="760730" cy="1013460"/>
          </a:xfrm>
        </p:grpSpPr>
        <p:pic>
          <p:nvPicPr>
            <p:cNvPr id="9" name="object 9"/>
            <p:cNvPicPr/>
            <p:nvPr/>
          </p:nvPicPr>
          <p:blipFill>
            <a:blip r:embed="rId4" cstate="print"/>
            <a:stretch>
              <a:fillRect/>
            </a:stretch>
          </p:blipFill>
          <p:spPr>
            <a:xfrm>
              <a:off x="4472800" y="512274"/>
              <a:ext cx="500624" cy="500625"/>
            </a:xfrm>
            <a:prstGeom prst="rect">
              <a:avLst/>
            </a:prstGeom>
          </p:spPr>
        </p:pic>
        <p:pic>
          <p:nvPicPr>
            <p:cNvPr id="10" name="object 10"/>
            <p:cNvPicPr/>
            <p:nvPr/>
          </p:nvPicPr>
          <p:blipFill>
            <a:blip r:embed="rId5" cstate="print"/>
            <a:stretch>
              <a:fillRect/>
            </a:stretch>
          </p:blipFill>
          <p:spPr>
            <a:xfrm>
              <a:off x="4342815" y="2"/>
              <a:ext cx="760594" cy="760594"/>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2021839" cy="452120"/>
          </a:xfrm>
          <a:prstGeom prst="rect">
            <a:avLst/>
          </a:prstGeom>
        </p:spPr>
        <p:txBody>
          <a:bodyPr vert="horz" wrap="square" lIns="0" tIns="12700" rIns="0" bIns="0" rtlCol="0">
            <a:spAutoFit/>
          </a:bodyPr>
          <a:lstStyle/>
          <a:p>
            <a:pPr marL="12700">
              <a:lnSpc>
                <a:spcPct val="100000"/>
              </a:lnSpc>
              <a:spcBef>
                <a:spcPts val="100"/>
              </a:spcBef>
            </a:pPr>
            <a:r>
              <a:rPr sz="2800" spc="-5" dirty="0"/>
              <a:t>Dependency</a:t>
            </a:r>
            <a:endParaRPr sz="2800"/>
          </a:p>
        </p:txBody>
      </p:sp>
      <p:sp>
        <p:nvSpPr>
          <p:cNvPr id="3" name="object 3"/>
          <p:cNvSpPr txBox="1"/>
          <p:nvPr/>
        </p:nvSpPr>
        <p:spPr>
          <a:xfrm>
            <a:off x="475249" y="1170207"/>
            <a:ext cx="8260080" cy="2640965"/>
          </a:xfrm>
          <a:prstGeom prst="rect">
            <a:avLst/>
          </a:prstGeom>
        </p:spPr>
        <p:txBody>
          <a:bodyPr vert="horz" wrap="square" lIns="0" tIns="58419" rIns="0" bIns="0" rtlCol="0">
            <a:spAutoFit/>
          </a:bodyPr>
          <a:lstStyle/>
          <a:p>
            <a:pPr marL="379095" indent="-367030">
              <a:lnSpc>
                <a:spcPct val="100000"/>
              </a:lnSpc>
              <a:spcBef>
                <a:spcPts val="459"/>
              </a:spcBef>
              <a:buChar char="●"/>
              <a:tabLst>
                <a:tab pos="379095" algn="l"/>
                <a:tab pos="379730" algn="l"/>
              </a:tabLst>
            </a:pPr>
            <a:r>
              <a:rPr sz="1800" spc="-5" dirty="0">
                <a:solidFill>
                  <a:srgbClr val="595959"/>
                </a:solidFill>
                <a:latin typeface="Arial MT"/>
                <a:cs typeface="Arial MT"/>
              </a:rPr>
              <a:t>Independent</a:t>
            </a:r>
            <a:r>
              <a:rPr sz="1800" spc="-50" dirty="0">
                <a:solidFill>
                  <a:srgbClr val="595959"/>
                </a:solidFill>
                <a:latin typeface="Arial MT"/>
                <a:cs typeface="Arial MT"/>
              </a:rPr>
              <a:t> </a:t>
            </a:r>
            <a:r>
              <a:rPr sz="1800" dirty="0">
                <a:solidFill>
                  <a:srgbClr val="595959"/>
                </a:solidFill>
                <a:latin typeface="Arial MT"/>
                <a:cs typeface="Arial MT"/>
              </a:rPr>
              <a:t>Methods</a:t>
            </a:r>
            <a:endParaRPr sz="1800">
              <a:latin typeface="Arial MT"/>
              <a:cs typeface="Arial MT"/>
            </a:endParaRPr>
          </a:p>
          <a:p>
            <a:pPr marL="836294" lvl="1" indent="-351790">
              <a:lnSpc>
                <a:spcPct val="100000"/>
              </a:lnSpc>
              <a:spcBef>
                <a:spcPts val="325"/>
              </a:spcBef>
              <a:buChar char="○"/>
              <a:tabLst>
                <a:tab pos="836294" algn="l"/>
                <a:tab pos="836930" algn="l"/>
              </a:tabLst>
            </a:pPr>
            <a:r>
              <a:rPr sz="1600" spc="-5" dirty="0">
                <a:solidFill>
                  <a:srgbClr val="595959"/>
                </a:solidFill>
                <a:latin typeface="Arial MT"/>
                <a:cs typeface="Arial MT"/>
              </a:rPr>
              <a:t>Each</a:t>
            </a:r>
            <a:r>
              <a:rPr sz="1600" spc="-25" dirty="0">
                <a:solidFill>
                  <a:srgbClr val="595959"/>
                </a:solidFill>
                <a:latin typeface="Arial MT"/>
                <a:cs typeface="Arial MT"/>
              </a:rPr>
              <a:t> </a:t>
            </a:r>
            <a:r>
              <a:rPr sz="1600" spc="-5" dirty="0">
                <a:solidFill>
                  <a:srgbClr val="595959"/>
                </a:solidFill>
                <a:latin typeface="Arial MT"/>
                <a:cs typeface="Arial MT"/>
              </a:rPr>
              <a:t>estimator</a:t>
            </a:r>
            <a:r>
              <a:rPr sz="1600" spc="-20" dirty="0">
                <a:solidFill>
                  <a:srgbClr val="595959"/>
                </a:solidFill>
                <a:latin typeface="Arial MT"/>
                <a:cs typeface="Arial MT"/>
              </a:rPr>
              <a:t> </a:t>
            </a:r>
            <a:r>
              <a:rPr sz="1600" spc="-5" dirty="0">
                <a:solidFill>
                  <a:srgbClr val="595959"/>
                </a:solidFill>
                <a:latin typeface="Arial MT"/>
                <a:cs typeface="Arial MT"/>
              </a:rPr>
              <a:t>is</a:t>
            </a:r>
            <a:r>
              <a:rPr sz="1600" spc="-20" dirty="0">
                <a:solidFill>
                  <a:srgbClr val="595959"/>
                </a:solidFill>
                <a:latin typeface="Arial MT"/>
                <a:cs typeface="Arial MT"/>
              </a:rPr>
              <a:t> </a:t>
            </a:r>
            <a:r>
              <a:rPr sz="1600" spc="-5" dirty="0">
                <a:solidFill>
                  <a:srgbClr val="595959"/>
                </a:solidFill>
                <a:latin typeface="Arial MT"/>
                <a:cs typeface="Arial MT"/>
              </a:rPr>
              <a:t>train</a:t>
            </a:r>
            <a:r>
              <a:rPr sz="1600" spc="-20" dirty="0">
                <a:solidFill>
                  <a:srgbClr val="595959"/>
                </a:solidFill>
                <a:latin typeface="Arial MT"/>
                <a:cs typeface="Arial MT"/>
              </a:rPr>
              <a:t> </a:t>
            </a:r>
            <a:r>
              <a:rPr sz="1600" dirty="0">
                <a:solidFill>
                  <a:srgbClr val="595959"/>
                </a:solidFill>
                <a:latin typeface="Arial MT"/>
                <a:cs typeface="Arial MT"/>
              </a:rPr>
              <a:t>separately</a:t>
            </a:r>
            <a:endParaRPr sz="1600">
              <a:latin typeface="Arial MT"/>
              <a:cs typeface="Arial MT"/>
            </a:endParaRPr>
          </a:p>
          <a:p>
            <a:pPr marL="836294" lvl="1" indent="-351790">
              <a:lnSpc>
                <a:spcPct val="100000"/>
              </a:lnSpc>
              <a:spcBef>
                <a:spcPts val="254"/>
              </a:spcBef>
              <a:buChar char="○"/>
              <a:tabLst>
                <a:tab pos="836294" algn="l"/>
                <a:tab pos="836930" algn="l"/>
              </a:tabLst>
            </a:pPr>
            <a:r>
              <a:rPr sz="1600" spc="-5" dirty="0">
                <a:solidFill>
                  <a:srgbClr val="595959"/>
                </a:solidFill>
                <a:latin typeface="Arial MT"/>
                <a:cs typeface="Arial MT"/>
              </a:rPr>
              <a:t>Seperate</a:t>
            </a:r>
            <a:r>
              <a:rPr sz="1600" spc="-30" dirty="0">
                <a:solidFill>
                  <a:srgbClr val="595959"/>
                </a:solidFill>
                <a:latin typeface="Arial MT"/>
                <a:cs typeface="Arial MT"/>
              </a:rPr>
              <a:t> </a:t>
            </a:r>
            <a:r>
              <a:rPr sz="1600" spc="-5" dirty="0">
                <a:solidFill>
                  <a:srgbClr val="595959"/>
                </a:solidFill>
                <a:latin typeface="Arial MT"/>
                <a:cs typeface="Arial MT"/>
              </a:rPr>
              <a:t>data,</a:t>
            </a:r>
            <a:r>
              <a:rPr sz="1600" spc="-25" dirty="0">
                <a:solidFill>
                  <a:srgbClr val="595959"/>
                </a:solidFill>
                <a:latin typeface="Arial MT"/>
                <a:cs typeface="Arial MT"/>
              </a:rPr>
              <a:t> </a:t>
            </a:r>
            <a:r>
              <a:rPr sz="1600" spc="-5" dirty="0">
                <a:solidFill>
                  <a:srgbClr val="595959"/>
                </a:solidFill>
                <a:latin typeface="Arial MT"/>
                <a:cs typeface="Arial MT"/>
              </a:rPr>
              <a:t>features,</a:t>
            </a:r>
            <a:r>
              <a:rPr sz="1600" spc="-25" dirty="0">
                <a:solidFill>
                  <a:srgbClr val="595959"/>
                </a:solidFill>
                <a:latin typeface="Arial MT"/>
                <a:cs typeface="Arial MT"/>
              </a:rPr>
              <a:t> </a:t>
            </a:r>
            <a:r>
              <a:rPr sz="1600" spc="-5" dirty="0">
                <a:solidFill>
                  <a:srgbClr val="595959"/>
                </a:solidFill>
                <a:latin typeface="Arial MT"/>
                <a:cs typeface="Arial MT"/>
              </a:rPr>
              <a:t>labels.</a:t>
            </a:r>
            <a:endParaRPr sz="1600">
              <a:latin typeface="Arial MT"/>
              <a:cs typeface="Arial MT"/>
            </a:endParaRPr>
          </a:p>
          <a:p>
            <a:pPr lvl="1">
              <a:lnSpc>
                <a:spcPct val="100000"/>
              </a:lnSpc>
              <a:spcBef>
                <a:spcPts val="20"/>
              </a:spcBef>
              <a:buClr>
                <a:srgbClr val="595959"/>
              </a:buClr>
              <a:buFont typeface="Arial MT"/>
              <a:buChar char="○"/>
            </a:pPr>
            <a:endParaRPr sz="2350">
              <a:latin typeface="Arial MT"/>
              <a:cs typeface="Arial MT"/>
            </a:endParaRPr>
          </a:p>
          <a:p>
            <a:pPr marL="379095" indent="-367030">
              <a:lnSpc>
                <a:spcPct val="100000"/>
              </a:lnSpc>
              <a:buChar char="●"/>
              <a:tabLst>
                <a:tab pos="379095" algn="l"/>
                <a:tab pos="379730" algn="l"/>
              </a:tabLst>
            </a:pPr>
            <a:r>
              <a:rPr sz="1800" spc="-5" dirty="0">
                <a:solidFill>
                  <a:srgbClr val="595959"/>
                </a:solidFill>
                <a:latin typeface="Arial MT"/>
                <a:cs typeface="Arial MT"/>
              </a:rPr>
              <a:t>Dependent</a:t>
            </a:r>
            <a:r>
              <a:rPr sz="1800" spc="-50" dirty="0">
                <a:solidFill>
                  <a:srgbClr val="595959"/>
                </a:solidFill>
                <a:latin typeface="Arial MT"/>
                <a:cs typeface="Arial MT"/>
              </a:rPr>
              <a:t> </a:t>
            </a:r>
            <a:r>
              <a:rPr sz="1800" dirty="0">
                <a:solidFill>
                  <a:srgbClr val="595959"/>
                </a:solidFill>
                <a:latin typeface="Arial MT"/>
                <a:cs typeface="Arial MT"/>
              </a:rPr>
              <a:t>Methods:</a:t>
            </a:r>
            <a:endParaRPr sz="1800">
              <a:latin typeface="Arial MT"/>
              <a:cs typeface="Arial MT"/>
            </a:endParaRPr>
          </a:p>
          <a:p>
            <a:pPr marL="836294" marR="525145" lvl="1" indent="-351790">
              <a:lnSpc>
                <a:spcPct val="113300"/>
              </a:lnSpc>
              <a:spcBef>
                <a:spcPts val="65"/>
              </a:spcBef>
              <a:buFont typeface="Arial MT"/>
              <a:buChar char="○"/>
              <a:tabLst>
                <a:tab pos="836294" algn="l"/>
                <a:tab pos="836930" algn="l"/>
              </a:tabLst>
            </a:pPr>
            <a:r>
              <a:rPr sz="1600" b="1" dirty="0">
                <a:solidFill>
                  <a:srgbClr val="595959"/>
                </a:solidFill>
                <a:latin typeface="Arial"/>
                <a:cs typeface="Arial"/>
              </a:rPr>
              <a:t>Model-guided </a:t>
            </a:r>
            <a:r>
              <a:rPr sz="1600" b="1" spc="-5" dirty="0">
                <a:solidFill>
                  <a:srgbClr val="595959"/>
                </a:solidFill>
                <a:latin typeface="Arial"/>
                <a:cs typeface="Arial"/>
              </a:rPr>
              <a:t>Instance Selection</a:t>
            </a:r>
            <a:r>
              <a:rPr sz="1600" spc="-5" dirty="0">
                <a:solidFill>
                  <a:srgbClr val="595959"/>
                </a:solidFill>
                <a:latin typeface="Arial MT"/>
                <a:cs typeface="Arial MT"/>
              </a:rPr>
              <a:t>: the estimators from the previous training </a:t>
            </a:r>
            <a:r>
              <a:rPr sz="1600" spc="-430" dirty="0">
                <a:solidFill>
                  <a:srgbClr val="595959"/>
                </a:solidFill>
                <a:latin typeface="Arial MT"/>
                <a:cs typeface="Arial MT"/>
              </a:rPr>
              <a:t> </a:t>
            </a:r>
            <a:r>
              <a:rPr sz="1600" spc="-5" dirty="0">
                <a:solidFill>
                  <a:srgbClr val="595959"/>
                </a:solidFill>
                <a:latin typeface="Arial MT"/>
                <a:cs typeface="Arial MT"/>
              </a:rPr>
              <a:t>iterations</a:t>
            </a:r>
            <a:r>
              <a:rPr sz="1600" spc="-10" dirty="0">
                <a:solidFill>
                  <a:srgbClr val="595959"/>
                </a:solidFill>
                <a:latin typeface="Arial MT"/>
                <a:cs typeface="Arial MT"/>
              </a:rPr>
              <a:t> </a:t>
            </a:r>
            <a:r>
              <a:rPr sz="1600" dirty="0">
                <a:solidFill>
                  <a:srgbClr val="595959"/>
                </a:solidFill>
                <a:latin typeface="Arial MT"/>
                <a:cs typeface="Arial MT"/>
              </a:rPr>
              <a:t>selects</a:t>
            </a:r>
            <a:r>
              <a:rPr sz="1600" spc="-5" dirty="0">
                <a:solidFill>
                  <a:srgbClr val="595959"/>
                </a:solidFill>
                <a:latin typeface="Arial MT"/>
                <a:cs typeface="Arial MT"/>
              </a:rPr>
              <a:t> the training</a:t>
            </a:r>
            <a:r>
              <a:rPr sz="1600" spc="-10" dirty="0">
                <a:solidFill>
                  <a:srgbClr val="595959"/>
                </a:solidFill>
                <a:latin typeface="Arial MT"/>
                <a:cs typeface="Arial MT"/>
              </a:rPr>
              <a:t> </a:t>
            </a:r>
            <a:r>
              <a:rPr sz="1600" dirty="0">
                <a:solidFill>
                  <a:srgbClr val="595959"/>
                </a:solidFill>
                <a:latin typeface="Arial MT"/>
                <a:cs typeface="Arial MT"/>
              </a:rPr>
              <a:t>set</a:t>
            </a:r>
            <a:r>
              <a:rPr sz="1600" spc="-5" dirty="0">
                <a:solidFill>
                  <a:srgbClr val="595959"/>
                </a:solidFill>
                <a:latin typeface="Arial MT"/>
                <a:cs typeface="Arial MT"/>
              </a:rPr>
              <a:t> for the</a:t>
            </a:r>
            <a:r>
              <a:rPr sz="1600" spc="-10" dirty="0">
                <a:solidFill>
                  <a:srgbClr val="595959"/>
                </a:solidFill>
                <a:latin typeface="Arial MT"/>
                <a:cs typeface="Arial MT"/>
              </a:rPr>
              <a:t> </a:t>
            </a:r>
            <a:r>
              <a:rPr sz="1600" spc="-5" dirty="0">
                <a:solidFill>
                  <a:srgbClr val="595959"/>
                </a:solidFill>
                <a:latin typeface="Arial MT"/>
                <a:cs typeface="Arial MT"/>
              </a:rPr>
              <a:t>next iteration.</a:t>
            </a:r>
            <a:endParaRPr sz="1600">
              <a:latin typeface="Arial MT"/>
              <a:cs typeface="Arial MT"/>
            </a:endParaRPr>
          </a:p>
          <a:p>
            <a:pPr marL="836294" marR="5080" lvl="1" indent="-351790">
              <a:lnSpc>
                <a:spcPct val="113300"/>
              </a:lnSpc>
              <a:buFont typeface="Arial MT"/>
              <a:buChar char="○"/>
              <a:tabLst>
                <a:tab pos="836294" algn="l"/>
                <a:tab pos="836930" algn="l"/>
              </a:tabLst>
            </a:pPr>
            <a:r>
              <a:rPr sz="1600" b="1" spc="-5" dirty="0">
                <a:solidFill>
                  <a:srgbClr val="595959"/>
                </a:solidFill>
                <a:latin typeface="Arial"/>
                <a:cs typeface="Arial"/>
              </a:rPr>
              <a:t>Incremental Batch </a:t>
            </a:r>
            <a:r>
              <a:rPr sz="1600" b="1" dirty="0">
                <a:solidFill>
                  <a:srgbClr val="595959"/>
                </a:solidFill>
                <a:latin typeface="Arial"/>
                <a:cs typeface="Arial"/>
              </a:rPr>
              <a:t>Learning</a:t>
            </a:r>
            <a:r>
              <a:rPr sz="1600" dirty="0">
                <a:solidFill>
                  <a:srgbClr val="595959"/>
                </a:solidFill>
                <a:latin typeface="Arial MT"/>
                <a:cs typeface="Arial MT"/>
              </a:rPr>
              <a:t>: </a:t>
            </a:r>
            <a:r>
              <a:rPr sz="1600" spc="-5" dirty="0">
                <a:solidFill>
                  <a:srgbClr val="595959"/>
                </a:solidFill>
                <a:latin typeface="Arial MT"/>
                <a:cs typeface="Arial MT"/>
              </a:rPr>
              <a:t>the estimators predictions </a:t>
            </a:r>
            <a:r>
              <a:rPr sz="1600" dirty="0">
                <a:solidFill>
                  <a:srgbClr val="595959"/>
                </a:solidFill>
                <a:latin typeface="Arial MT"/>
                <a:cs typeface="Arial MT"/>
              </a:rPr>
              <a:t>serve </a:t>
            </a:r>
            <a:r>
              <a:rPr sz="1600" spc="-5" dirty="0">
                <a:solidFill>
                  <a:srgbClr val="595959"/>
                </a:solidFill>
                <a:latin typeface="Arial MT"/>
                <a:cs typeface="Arial MT"/>
              </a:rPr>
              <a:t>as </a:t>
            </a:r>
            <a:r>
              <a:rPr sz="1600" dirty="0">
                <a:solidFill>
                  <a:srgbClr val="595959"/>
                </a:solidFill>
                <a:latin typeface="Arial MT"/>
                <a:cs typeface="Arial MT"/>
              </a:rPr>
              <a:t>a </a:t>
            </a:r>
            <a:r>
              <a:rPr sz="1600" spc="-5" dirty="0">
                <a:solidFill>
                  <a:srgbClr val="595959"/>
                </a:solidFill>
                <a:latin typeface="Arial MT"/>
                <a:cs typeface="Arial MT"/>
              </a:rPr>
              <a:t>feature for the </a:t>
            </a:r>
            <a:r>
              <a:rPr sz="1600" spc="-430" dirty="0">
                <a:solidFill>
                  <a:srgbClr val="595959"/>
                </a:solidFill>
                <a:latin typeface="Arial MT"/>
                <a:cs typeface="Arial MT"/>
              </a:rPr>
              <a:t> </a:t>
            </a:r>
            <a:r>
              <a:rPr sz="1600" spc="-5" dirty="0">
                <a:solidFill>
                  <a:srgbClr val="595959"/>
                </a:solidFill>
                <a:latin typeface="Arial MT"/>
                <a:cs typeface="Arial MT"/>
              </a:rPr>
              <a:t>next</a:t>
            </a:r>
            <a:r>
              <a:rPr sz="1600" spc="-10" dirty="0">
                <a:solidFill>
                  <a:srgbClr val="595959"/>
                </a:solidFill>
                <a:latin typeface="Arial MT"/>
                <a:cs typeface="Arial MT"/>
              </a:rPr>
              <a:t> </a:t>
            </a:r>
            <a:r>
              <a:rPr sz="1600" spc="-5" dirty="0">
                <a:solidFill>
                  <a:srgbClr val="595959"/>
                </a:solidFill>
                <a:latin typeface="Arial MT"/>
                <a:cs typeface="Arial MT"/>
              </a:rPr>
              <a:t>training  iteration.</a:t>
            </a:r>
            <a:endParaRPr sz="1600">
              <a:latin typeface="Arial MT"/>
              <a:cs typeface="Arial MT"/>
            </a:endParaRPr>
          </a:p>
        </p:txBody>
      </p:sp>
      <p:pic>
        <p:nvPicPr>
          <p:cNvPr id="4" name="object 4"/>
          <p:cNvPicPr/>
          <p:nvPr/>
        </p:nvPicPr>
        <p:blipFill>
          <a:blip r:embed="rId3" cstate="print"/>
          <a:stretch>
            <a:fillRect/>
          </a:stretch>
        </p:blipFill>
        <p:spPr>
          <a:xfrm>
            <a:off x="2545525" y="445025"/>
            <a:ext cx="572699" cy="5726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5276850" cy="452120"/>
          </a:xfrm>
          <a:prstGeom prst="rect">
            <a:avLst/>
          </a:prstGeom>
        </p:spPr>
        <p:txBody>
          <a:bodyPr vert="horz" wrap="square" lIns="0" tIns="12700" rIns="0" bIns="0" rtlCol="0">
            <a:spAutoFit/>
          </a:bodyPr>
          <a:lstStyle/>
          <a:p>
            <a:pPr marL="12700">
              <a:lnSpc>
                <a:spcPct val="100000"/>
              </a:lnSpc>
              <a:spcBef>
                <a:spcPts val="100"/>
              </a:spcBef>
            </a:pPr>
            <a:r>
              <a:rPr sz="2800" spc="-5" dirty="0"/>
              <a:t>Aggregation</a:t>
            </a:r>
            <a:r>
              <a:rPr sz="2800" spc="-185" dirty="0"/>
              <a:t> </a:t>
            </a:r>
            <a:r>
              <a:rPr sz="2400" dirty="0">
                <a:latin typeface="Times New Roman"/>
                <a:cs typeface="Times New Roman"/>
              </a:rPr>
              <a:t>-</a:t>
            </a:r>
            <a:r>
              <a:rPr sz="2400" spc="-25" dirty="0">
                <a:latin typeface="Times New Roman"/>
                <a:cs typeface="Times New Roman"/>
              </a:rPr>
              <a:t> </a:t>
            </a:r>
            <a:r>
              <a:rPr sz="2800" spc="-5" dirty="0"/>
              <a:t>Output</a:t>
            </a:r>
            <a:r>
              <a:rPr sz="2800" spc="-40" dirty="0"/>
              <a:t> </a:t>
            </a:r>
            <a:r>
              <a:rPr sz="2800" dirty="0"/>
              <a:t>combination</a:t>
            </a:r>
            <a:endParaRPr sz="2800">
              <a:latin typeface="Times New Roman"/>
              <a:cs typeface="Times New Roman"/>
            </a:endParaRPr>
          </a:p>
        </p:txBody>
      </p:sp>
      <p:sp>
        <p:nvSpPr>
          <p:cNvPr id="3" name="object 3"/>
          <p:cNvSpPr txBox="1"/>
          <p:nvPr/>
        </p:nvSpPr>
        <p:spPr>
          <a:xfrm>
            <a:off x="475249" y="1176350"/>
            <a:ext cx="2981960" cy="968375"/>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dirty="0">
                <a:solidFill>
                  <a:srgbClr val="595959"/>
                </a:solidFill>
                <a:latin typeface="Arial MT"/>
                <a:cs typeface="Arial MT"/>
              </a:rPr>
              <a:t>Majority</a:t>
            </a:r>
            <a:r>
              <a:rPr sz="1800" spc="-45" dirty="0">
                <a:solidFill>
                  <a:srgbClr val="595959"/>
                </a:solidFill>
                <a:latin typeface="Arial MT"/>
                <a:cs typeface="Arial MT"/>
              </a:rPr>
              <a:t> </a:t>
            </a:r>
            <a:r>
              <a:rPr sz="1800" spc="-25" dirty="0">
                <a:solidFill>
                  <a:srgbClr val="595959"/>
                </a:solidFill>
                <a:latin typeface="Arial MT"/>
                <a:cs typeface="Arial MT"/>
              </a:rPr>
              <a:t>Voting</a:t>
            </a:r>
            <a:endParaRPr sz="1800">
              <a:latin typeface="Arial MT"/>
              <a:cs typeface="Arial MT"/>
            </a:endParaRPr>
          </a:p>
          <a:p>
            <a:pPr marL="379095" indent="-367030">
              <a:lnSpc>
                <a:spcPct val="100000"/>
              </a:lnSpc>
              <a:spcBef>
                <a:spcPts val="315"/>
              </a:spcBef>
              <a:buChar char="●"/>
              <a:tabLst>
                <a:tab pos="379095" algn="l"/>
                <a:tab pos="379730" algn="l"/>
              </a:tabLst>
            </a:pPr>
            <a:r>
              <a:rPr sz="1800" spc="-5" dirty="0">
                <a:solidFill>
                  <a:srgbClr val="595959"/>
                </a:solidFill>
                <a:latin typeface="Arial MT"/>
                <a:cs typeface="Arial MT"/>
              </a:rPr>
              <a:t>Performance</a:t>
            </a:r>
            <a:r>
              <a:rPr sz="1800" spc="-55" dirty="0">
                <a:solidFill>
                  <a:srgbClr val="595959"/>
                </a:solidFill>
                <a:latin typeface="Arial MT"/>
                <a:cs typeface="Arial MT"/>
              </a:rPr>
              <a:t> </a:t>
            </a:r>
            <a:r>
              <a:rPr sz="1800" spc="-5" dirty="0">
                <a:solidFill>
                  <a:srgbClr val="595959"/>
                </a:solidFill>
                <a:latin typeface="Arial MT"/>
                <a:cs typeface="Arial MT"/>
              </a:rPr>
              <a:t>weighting</a:t>
            </a:r>
            <a:endParaRPr sz="1800">
              <a:latin typeface="Arial MT"/>
              <a:cs typeface="Arial MT"/>
            </a:endParaRPr>
          </a:p>
          <a:p>
            <a:pPr marL="379095" indent="-367030">
              <a:lnSpc>
                <a:spcPct val="100000"/>
              </a:lnSpc>
              <a:spcBef>
                <a:spcPts val="315"/>
              </a:spcBef>
              <a:buChar char="●"/>
              <a:tabLst>
                <a:tab pos="379095" algn="l"/>
                <a:tab pos="379730" algn="l"/>
              </a:tabLst>
            </a:pPr>
            <a:r>
              <a:rPr sz="1800" spc="-5" dirty="0">
                <a:solidFill>
                  <a:srgbClr val="595959"/>
                </a:solidFill>
                <a:latin typeface="Arial MT"/>
                <a:cs typeface="Arial MT"/>
              </a:rPr>
              <a:t>Learn</a:t>
            </a:r>
            <a:r>
              <a:rPr sz="1800" spc="-25" dirty="0">
                <a:solidFill>
                  <a:srgbClr val="595959"/>
                </a:solidFill>
                <a:latin typeface="Arial MT"/>
                <a:cs typeface="Arial MT"/>
              </a:rPr>
              <a:t> </a:t>
            </a:r>
            <a:r>
              <a:rPr sz="1800" spc="-5" dirty="0">
                <a:solidFill>
                  <a:srgbClr val="595959"/>
                </a:solidFill>
                <a:latin typeface="Arial MT"/>
                <a:cs typeface="Arial MT"/>
              </a:rPr>
              <a:t>how</a:t>
            </a:r>
            <a:r>
              <a:rPr sz="1800" spc="-25" dirty="0">
                <a:solidFill>
                  <a:srgbClr val="595959"/>
                </a:solidFill>
                <a:latin typeface="Arial MT"/>
                <a:cs typeface="Arial MT"/>
              </a:rPr>
              <a:t> </a:t>
            </a:r>
            <a:r>
              <a:rPr sz="1800" spc="-5" dirty="0">
                <a:solidFill>
                  <a:srgbClr val="595959"/>
                </a:solidFill>
                <a:latin typeface="Arial MT"/>
                <a:cs typeface="Arial MT"/>
              </a:rPr>
              <a:t>to</a:t>
            </a:r>
            <a:r>
              <a:rPr sz="1800" spc="-20" dirty="0">
                <a:solidFill>
                  <a:srgbClr val="595959"/>
                </a:solidFill>
                <a:latin typeface="Arial MT"/>
                <a:cs typeface="Arial MT"/>
              </a:rPr>
              <a:t> </a:t>
            </a:r>
            <a:r>
              <a:rPr sz="1800" spc="-5" dirty="0">
                <a:solidFill>
                  <a:srgbClr val="595959"/>
                </a:solidFill>
                <a:latin typeface="Arial MT"/>
                <a:cs typeface="Arial MT"/>
              </a:rPr>
              <a:t>aggregate</a:t>
            </a:r>
            <a:r>
              <a:rPr sz="1800" spc="-25" dirty="0">
                <a:solidFill>
                  <a:srgbClr val="595959"/>
                </a:solidFill>
                <a:latin typeface="Arial MT"/>
                <a:cs typeface="Arial MT"/>
              </a:rPr>
              <a:t> </a:t>
            </a:r>
            <a:r>
              <a:rPr sz="1800" spc="-5" dirty="0">
                <a:solidFill>
                  <a:srgbClr val="595959"/>
                </a:solidFill>
                <a:latin typeface="Arial MT"/>
                <a:cs typeface="Arial MT"/>
              </a:rPr>
              <a:t>it</a:t>
            </a:r>
            <a:endParaRPr sz="1800">
              <a:latin typeface="Arial MT"/>
              <a:cs typeface="Arial MT"/>
            </a:endParaRPr>
          </a:p>
        </p:txBody>
      </p:sp>
      <p:pic>
        <p:nvPicPr>
          <p:cNvPr id="4" name="object 4"/>
          <p:cNvPicPr/>
          <p:nvPr/>
        </p:nvPicPr>
        <p:blipFill>
          <a:blip r:embed="rId2" cstate="print"/>
          <a:stretch>
            <a:fillRect/>
          </a:stretch>
        </p:blipFill>
        <p:spPr>
          <a:xfrm>
            <a:off x="5824375" y="496149"/>
            <a:ext cx="470449" cy="4704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5699" y="2133265"/>
            <a:ext cx="1482090" cy="1075055"/>
          </a:xfrm>
          <a:prstGeom prst="rect">
            <a:avLst/>
          </a:prstGeom>
          <a:solidFill>
            <a:srgbClr val="EEEEEE"/>
          </a:solidFill>
          <a:ln w="9524">
            <a:solidFill>
              <a:srgbClr val="595959"/>
            </a:solidFill>
          </a:ln>
        </p:spPr>
        <p:txBody>
          <a:bodyPr vert="horz" wrap="square" lIns="0" tIns="198755" rIns="0" bIns="0" rtlCol="0">
            <a:spAutoFit/>
          </a:bodyPr>
          <a:lstStyle/>
          <a:p>
            <a:pPr marL="192405" marR="107314" indent="-81915">
              <a:lnSpc>
                <a:spcPct val="101200"/>
              </a:lnSpc>
              <a:spcBef>
                <a:spcPts val="1565"/>
              </a:spcBef>
            </a:pPr>
            <a:r>
              <a:rPr sz="2100" b="1" spc="-5" dirty="0">
                <a:latin typeface="Arial"/>
                <a:cs typeface="Arial"/>
              </a:rPr>
              <a:t>Ensemble  </a:t>
            </a:r>
            <a:r>
              <a:rPr sz="2100" b="1" dirty="0">
                <a:latin typeface="Arial"/>
                <a:cs typeface="Arial"/>
              </a:rPr>
              <a:t>Methods</a:t>
            </a:r>
            <a:endParaRPr sz="2100">
              <a:latin typeface="Arial"/>
              <a:cs typeface="Arial"/>
            </a:endParaRPr>
          </a:p>
        </p:txBody>
      </p:sp>
      <p:sp>
        <p:nvSpPr>
          <p:cNvPr id="3" name="object 3"/>
          <p:cNvSpPr txBox="1">
            <a:spLocks noGrp="1"/>
          </p:cNvSpPr>
          <p:nvPr>
            <p:ph type="title"/>
          </p:nvPr>
        </p:nvSpPr>
        <p:spPr>
          <a:xfrm>
            <a:off x="2854649" y="1008249"/>
            <a:ext cx="1644014" cy="744220"/>
          </a:xfrm>
          <a:prstGeom prst="rect">
            <a:avLst/>
          </a:prstGeom>
          <a:solidFill>
            <a:srgbClr val="D4AB94"/>
          </a:solidFill>
          <a:ln w="9524">
            <a:solidFill>
              <a:srgbClr val="595959"/>
            </a:solidFill>
          </a:ln>
        </p:spPr>
        <p:txBody>
          <a:bodyPr vert="horz" wrap="square" lIns="0" tIns="224154" rIns="0" bIns="0" rtlCol="0">
            <a:spAutoFit/>
          </a:bodyPr>
          <a:lstStyle/>
          <a:p>
            <a:pPr marL="364490">
              <a:lnSpc>
                <a:spcPct val="100000"/>
              </a:lnSpc>
              <a:spcBef>
                <a:spcPts val="1764"/>
              </a:spcBef>
            </a:pPr>
            <a:r>
              <a:rPr sz="1800" b="1" spc="-5" dirty="0">
                <a:latin typeface="Arial"/>
                <a:cs typeface="Arial"/>
              </a:rPr>
              <a:t>Bagging</a:t>
            </a:r>
            <a:endParaRPr sz="1800">
              <a:latin typeface="Arial"/>
              <a:cs typeface="Arial"/>
            </a:endParaRPr>
          </a:p>
        </p:txBody>
      </p:sp>
      <p:sp>
        <p:nvSpPr>
          <p:cNvPr id="4" name="object 4"/>
          <p:cNvSpPr txBox="1"/>
          <p:nvPr/>
        </p:nvSpPr>
        <p:spPr>
          <a:xfrm>
            <a:off x="2854649" y="2290499"/>
            <a:ext cx="1644014" cy="744220"/>
          </a:xfrm>
          <a:prstGeom prst="rect">
            <a:avLst/>
          </a:prstGeom>
          <a:solidFill>
            <a:srgbClr val="CEE1F3"/>
          </a:solidFill>
          <a:ln w="9524">
            <a:solidFill>
              <a:srgbClr val="595959"/>
            </a:solidFill>
          </a:ln>
        </p:spPr>
        <p:txBody>
          <a:bodyPr vert="horz" wrap="square" lIns="0" tIns="224154" rIns="0" bIns="0" rtlCol="0">
            <a:spAutoFit/>
          </a:bodyPr>
          <a:lstStyle/>
          <a:p>
            <a:pPr marL="326390">
              <a:lnSpc>
                <a:spcPct val="100000"/>
              </a:lnSpc>
              <a:spcBef>
                <a:spcPts val="1764"/>
              </a:spcBef>
            </a:pPr>
            <a:r>
              <a:rPr sz="1800" b="1" spc="-5" dirty="0">
                <a:latin typeface="Arial"/>
                <a:cs typeface="Arial"/>
              </a:rPr>
              <a:t>Boosting</a:t>
            </a:r>
            <a:endParaRPr sz="1800">
              <a:latin typeface="Arial"/>
              <a:cs typeface="Arial"/>
            </a:endParaRPr>
          </a:p>
        </p:txBody>
      </p:sp>
      <p:sp>
        <p:nvSpPr>
          <p:cNvPr id="5" name="object 5"/>
          <p:cNvSpPr txBox="1"/>
          <p:nvPr/>
        </p:nvSpPr>
        <p:spPr>
          <a:xfrm>
            <a:off x="2854649" y="3549925"/>
            <a:ext cx="1644014" cy="744220"/>
          </a:xfrm>
          <a:prstGeom prst="rect">
            <a:avLst/>
          </a:prstGeom>
          <a:solidFill>
            <a:srgbClr val="FFF1CC"/>
          </a:solidFill>
          <a:ln w="9524">
            <a:solidFill>
              <a:srgbClr val="595959"/>
            </a:solidFill>
          </a:ln>
        </p:spPr>
        <p:txBody>
          <a:bodyPr vert="horz" wrap="square" lIns="0" tIns="224154" rIns="0" bIns="0" rtlCol="0">
            <a:spAutoFit/>
          </a:bodyPr>
          <a:lstStyle/>
          <a:p>
            <a:pPr marL="345440">
              <a:lnSpc>
                <a:spcPct val="100000"/>
              </a:lnSpc>
              <a:spcBef>
                <a:spcPts val="1764"/>
              </a:spcBef>
            </a:pPr>
            <a:r>
              <a:rPr sz="1800" b="1" spc="-5" dirty="0">
                <a:latin typeface="Arial"/>
                <a:cs typeface="Arial"/>
              </a:rPr>
              <a:t>Stacking</a:t>
            </a:r>
            <a:endParaRPr sz="1800">
              <a:latin typeface="Arial"/>
              <a:cs typeface="Arial"/>
            </a:endParaRPr>
          </a:p>
        </p:txBody>
      </p:sp>
      <p:sp>
        <p:nvSpPr>
          <p:cNvPr id="6" name="object 6"/>
          <p:cNvSpPr txBox="1"/>
          <p:nvPr/>
        </p:nvSpPr>
        <p:spPr>
          <a:xfrm>
            <a:off x="5709349" y="944525"/>
            <a:ext cx="2155190" cy="370840"/>
          </a:xfrm>
          <a:prstGeom prst="rect">
            <a:avLst/>
          </a:prstGeom>
          <a:solidFill>
            <a:srgbClr val="D4AB94"/>
          </a:solidFill>
          <a:ln w="9524">
            <a:solidFill>
              <a:srgbClr val="595959"/>
            </a:solidFill>
          </a:ln>
        </p:spPr>
        <p:txBody>
          <a:bodyPr vert="horz" wrap="square" lIns="0" tIns="73025" rIns="0" bIns="0" rtlCol="0">
            <a:spAutoFit/>
          </a:bodyPr>
          <a:lstStyle/>
          <a:p>
            <a:pPr marL="464820">
              <a:lnSpc>
                <a:spcPct val="100000"/>
              </a:lnSpc>
              <a:spcBef>
                <a:spcPts val="575"/>
              </a:spcBef>
            </a:pPr>
            <a:r>
              <a:rPr sz="1400" spc="-5" dirty="0">
                <a:latin typeface="Arial MT"/>
                <a:cs typeface="Arial MT"/>
              </a:rPr>
              <a:t>Random</a:t>
            </a:r>
            <a:r>
              <a:rPr sz="1400" spc="-50" dirty="0">
                <a:latin typeface="Arial MT"/>
                <a:cs typeface="Arial MT"/>
              </a:rPr>
              <a:t> </a:t>
            </a:r>
            <a:r>
              <a:rPr sz="1400" spc="-5" dirty="0">
                <a:latin typeface="Arial MT"/>
                <a:cs typeface="Arial MT"/>
              </a:rPr>
              <a:t>Forest</a:t>
            </a:r>
            <a:endParaRPr sz="1400">
              <a:latin typeface="Arial MT"/>
              <a:cs typeface="Arial MT"/>
            </a:endParaRPr>
          </a:p>
        </p:txBody>
      </p:sp>
      <p:sp>
        <p:nvSpPr>
          <p:cNvPr id="7" name="object 7"/>
          <p:cNvSpPr txBox="1"/>
          <p:nvPr/>
        </p:nvSpPr>
        <p:spPr>
          <a:xfrm>
            <a:off x="5709349" y="1471425"/>
            <a:ext cx="2155190" cy="370840"/>
          </a:xfrm>
          <a:prstGeom prst="rect">
            <a:avLst/>
          </a:prstGeom>
          <a:solidFill>
            <a:srgbClr val="D4AB94"/>
          </a:solidFill>
          <a:ln w="9524">
            <a:solidFill>
              <a:srgbClr val="595959"/>
            </a:solidFill>
          </a:ln>
        </p:spPr>
        <p:txBody>
          <a:bodyPr vert="horz" wrap="square" lIns="0" tIns="73025" rIns="0" bIns="0" rtlCol="0">
            <a:spAutoFit/>
          </a:bodyPr>
          <a:lstStyle/>
          <a:p>
            <a:pPr marL="716915">
              <a:lnSpc>
                <a:spcPct val="100000"/>
              </a:lnSpc>
              <a:spcBef>
                <a:spcPts val="575"/>
              </a:spcBef>
            </a:pPr>
            <a:r>
              <a:rPr sz="1400" spc="-5" dirty="0">
                <a:latin typeface="Arial MT"/>
                <a:cs typeface="Arial MT"/>
              </a:rPr>
              <a:t>Decorate</a:t>
            </a:r>
            <a:endParaRPr sz="1400">
              <a:latin typeface="Arial MT"/>
              <a:cs typeface="Arial MT"/>
            </a:endParaRPr>
          </a:p>
        </p:txBody>
      </p:sp>
      <p:sp>
        <p:nvSpPr>
          <p:cNvPr id="8" name="object 8"/>
          <p:cNvSpPr txBox="1"/>
          <p:nvPr/>
        </p:nvSpPr>
        <p:spPr>
          <a:xfrm>
            <a:off x="5709349" y="2290499"/>
            <a:ext cx="2155190" cy="370840"/>
          </a:xfrm>
          <a:prstGeom prst="rect">
            <a:avLst/>
          </a:prstGeom>
          <a:solidFill>
            <a:srgbClr val="CEE1F3"/>
          </a:solidFill>
          <a:ln w="9524">
            <a:solidFill>
              <a:srgbClr val="595959"/>
            </a:solidFill>
          </a:ln>
        </p:spPr>
        <p:txBody>
          <a:bodyPr vert="horz" wrap="square" lIns="0" tIns="73025" rIns="0" bIns="0" rtlCol="0">
            <a:spAutoFit/>
          </a:bodyPr>
          <a:lstStyle/>
          <a:p>
            <a:pPr marL="692150">
              <a:lnSpc>
                <a:spcPct val="100000"/>
              </a:lnSpc>
              <a:spcBef>
                <a:spcPts val="575"/>
              </a:spcBef>
            </a:pPr>
            <a:r>
              <a:rPr sz="1400" spc="-5" dirty="0">
                <a:latin typeface="Arial MT"/>
                <a:cs typeface="Arial MT"/>
              </a:rPr>
              <a:t>AdaBoost</a:t>
            </a:r>
            <a:endParaRPr sz="1400">
              <a:latin typeface="Arial MT"/>
              <a:cs typeface="Arial MT"/>
            </a:endParaRPr>
          </a:p>
        </p:txBody>
      </p:sp>
      <p:sp>
        <p:nvSpPr>
          <p:cNvPr id="9" name="object 9"/>
          <p:cNvSpPr txBox="1"/>
          <p:nvPr/>
        </p:nvSpPr>
        <p:spPr>
          <a:xfrm>
            <a:off x="5709349" y="2776424"/>
            <a:ext cx="2155190" cy="370840"/>
          </a:xfrm>
          <a:prstGeom prst="rect">
            <a:avLst/>
          </a:prstGeom>
          <a:solidFill>
            <a:srgbClr val="CEE1F3"/>
          </a:solidFill>
          <a:ln w="9524">
            <a:solidFill>
              <a:srgbClr val="595959"/>
            </a:solidFill>
          </a:ln>
        </p:spPr>
        <p:txBody>
          <a:bodyPr vert="horz" wrap="square" lIns="0" tIns="73025" rIns="0" bIns="0" rtlCol="0">
            <a:spAutoFit/>
          </a:bodyPr>
          <a:lstStyle/>
          <a:p>
            <a:pPr marL="365760">
              <a:lnSpc>
                <a:spcPct val="100000"/>
              </a:lnSpc>
              <a:spcBef>
                <a:spcPts val="575"/>
              </a:spcBef>
            </a:pPr>
            <a:r>
              <a:rPr sz="1400" spc="-5" dirty="0">
                <a:latin typeface="Arial MT"/>
                <a:cs typeface="Arial MT"/>
              </a:rPr>
              <a:t>Gradient</a:t>
            </a:r>
            <a:r>
              <a:rPr sz="1400" spc="-50" dirty="0">
                <a:latin typeface="Arial MT"/>
                <a:cs typeface="Arial MT"/>
              </a:rPr>
              <a:t> </a:t>
            </a:r>
            <a:r>
              <a:rPr sz="1400" spc="-5" dirty="0">
                <a:latin typeface="Arial MT"/>
                <a:cs typeface="Arial MT"/>
              </a:rPr>
              <a:t>Boosting</a:t>
            </a:r>
            <a:endParaRPr sz="1400">
              <a:latin typeface="Arial MT"/>
              <a:cs typeface="Arial MT"/>
            </a:endParaRPr>
          </a:p>
        </p:txBody>
      </p:sp>
      <p:sp>
        <p:nvSpPr>
          <p:cNvPr id="10" name="object 10"/>
          <p:cNvSpPr txBox="1"/>
          <p:nvPr/>
        </p:nvSpPr>
        <p:spPr>
          <a:xfrm>
            <a:off x="5748015" y="3549925"/>
            <a:ext cx="2155190" cy="370840"/>
          </a:xfrm>
          <a:prstGeom prst="rect">
            <a:avLst/>
          </a:prstGeom>
          <a:solidFill>
            <a:srgbClr val="FFF1CC"/>
          </a:solidFill>
          <a:ln w="9524">
            <a:solidFill>
              <a:srgbClr val="595959"/>
            </a:solidFill>
          </a:ln>
        </p:spPr>
        <p:txBody>
          <a:bodyPr vert="horz" wrap="square" lIns="0" tIns="73025" rIns="0" bIns="0" rtlCol="0">
            <a:spAutoFit/>
          </a:bodyPr>
          <a:lstStyle/>
          <a:p>
            <a:pPr marL="370840">
              <a:lnSpc>
                <a:spcPct val="100000"/>
              </a:lnSpc>
              <a:spcBef>
                <a:spcPts val="575"/>
              </a:spcBef>
            </a:pPr>
            <a:r>
              <a:rPr sz="1400" dirty="0">
                <a:latin typeface="Arial MT"/>
                <a:cs typeface="Arial MT"/>
              </a:rPr>
              <a:t>Mixture</a:t>
            </a:r>
            <a:r>
              <a:rPr sz="1400" spc="-35" dirty="0">
                <a:latin typeface="Arial MT"/>
                <a:cs typeface="Arial MT"/>
              </a:rPr>
              <a:t> </a:t>
            </a:r>
            <a:r>
              <a:rPr sz="1400" spc="-5" dirty="0">
                <a:latin typeface="Arial MT"/>
                <a:cs typeface="Arial MT"/>
              </a:rPr>
              <a:t>of</a:t>
            </a:r>
            <a:r>
              <a:rPr sz="1400" spc="-35" dirty="0">
                <a:latin typeface="Arial MT"/>
                <a:cs typeface="Arial MT"/>
              </a:rPr>
              <a:t> </a:t>
            </a:r>
            <a:r>
              <a:rPr sz="1400" spc="-5" dirty="0">
                <a:latin typeface="Arial MT"/>
                <a:cs typeface="Arial MT"/>
              </a:rPr>
              <a:t>experts</a:t>
            </a:r>
            <a:endParaRPr sz="1400">
              <a:latin typeface="Arial MT"/>
              <a:cs typeface="Arial MT"/>
            </a:endParaRPr>
          </a:p>
        </p:txBody>
      </p:sp>
      <p:sp>
        <p:nvSpPr>
          <p:cNvPr id="11" name="object 11"/>
          <p:cNvSpPr txBox="1"/>
          <p:nvPr/>
        </p:nvSpPr>
        <p:spPr>
          <a:xfrm>
            <a:off x="5748015" y="4106100"/>
            <a:ext cx="2155190" cy="370840"/>
          </a:xfrm>
          <a:prstGeom prst="rect">
            <a:avLst/>
          </a:prstGeom>
          <a:solidFill>
            <a:srgbClr val="FFF1CC"/>
          </a:solidFill>
          <a:ln w="9524">
            <a:solidFill>
              <a:srgbClr val="595959"/>
            </a:solidFill>
          </a:ln>
        </p:spPr>
        <p:txBody>
          <a:bodyPr vert="horz" wrap="square" lIns="0" tIns="73025" rIns="0" bIns="0" rtlCol="0">
            <a:spAutoFit/>
          </a:bodyPr>
          <a:lstStyle/>
          <a:p>
            <a:pPr algn="ctr">
              <a:lnSpc>
                <a:spcPct val="100000"/>
              </a:lnSpc>
              <a:spcBef>
                <a:spcPts val="575"/>
              </a:spcBef>
            </a:pPr>
            <a:r>
              <a:rPr sz="1400" spc="-5" dirty="0">
                <a:latin typeface="Arial MT"/>
                <a:cs typeface="Arial MT"/>
              </a:rPr>
              <a:t>Stacking</a:t>
            </a:r>
            <a:endParaRPr sz="1400">
              <a:latin typeface="Arial MT"/>
              <a:cs typeface="Arial MT"/>
            </a:endParaRPr>
          </a:p>
        </p:txBody>
      </p:sp>
      <p:grpSp>
        <p:nvGrpSpPr>
          <p:cNvPr id="12" name="object 12"/>
          <p:cNvGrpSpPr/>
          <p:nvPr/>
        </p:nvGrpSpPr>
        <p:grpSpPr>
          <a:xfrm>
            <a:off x="4493887" y="1121295"/>
            <a:ext cx="1207135" cy="542925"/>
            <a:chOff x="4493887" y="1121295"/>
            <a:chExt cx="1207135" cy="542925"/>
          </a:xfrm>
        </p:grpSpPr>
        <p:sp>
          <p:nvSpPr>
            <p:cNvPr id="13" name="object 13"/>
            <p:cNvSpPr/>
            <p:nvPr/>
          </p:nvSpPr>
          <p:spPr>
            <a:xfrm>
              <a:off x="4498649" y="1141465"/>
              <a:ext cx="1155065" cy="238760"/>
            </a:xfrm>
            <a:custGeom>
              <a:avLst/>
              <a:gdLst/>
              <a:ahLst/>
              <a:cxnLst/>
              <a:rect l="l" t="t" r="r" b="b"/>
              <a:pathLst>
                <a:path w="1155064" h="238759">
                  <a:moveTo>
                    <a:pt x="0" y="238634"/>
                  </a:moveTo>
                  <a:lnTo>
                    <a:pt x="1154832" y="0"/>
                  </a:lnTo>
                </a:path>
              </a:pathLst>
            </a:custGeom>
            <a:ln w="9524">
              <a:solidFill>
                <a:srgbClr val="595959"/>
              </a:solidFill>
            </a:ln>
          </p:spPr>
          <p:txBody>
            <a:bodyPr wrap="square" lIns="0" tIns="0" rIns="0" bIns="0" rtlCol="0"/>
            <a:lstStyle/>
            <a:p>
              <a:endParaRPr/>
            </a:p>
          </p:txBody>
        </p:sp>
        <p:sp>
          <p:nvSpPr>
            <p:cNvPr id="14" name="object 14"/>
            <p:cNvSpPr/>
            <p:nvPr/>
          </p:nvSpPr>
          <p:spPr>
            <a:xfrm>
              <a:off x="5650298" y="1126057"/>
              <a:ext cx="45720" cy="31115"/>
            </a:xfrm>
            <a:custGeom>
              <a:avLst/>
              <a:gdLst/>
              <a:ahLst/>
              <a:cxnLst/>
              <a:rect l="l" t="t" r="r" b="b"/>
              <a:pathLst>
                <a:path w="45720" h="31115">
                  <a:moveTo>
                    <a:pt x="6367" y="30814"/>
                  </a:moveTo>
                  <a:lnTo>
                    <a:pt x="0" y="0"/>
                  </a:lnTo>
                  <a:lnTo>
                    <a:pt x="45514" y="6659"/>
                  </a:lnTo>
                  <a:lnTo>
                    <a:pt x="6367" y="30814"/>
                  </a:lnTo>
                  <a:close/>
                </a:path>
              </a:pathLst>
            </a:custGeom>
            <a:solidFill>
              <a:srgbClr val="595959"/>
            </a:solidFill>
          </p:spPr>
          <p:txBody>
            <a:bodyPr wrap="square" lIns="0" tIns="0" rIns="0" bIns="0" rtlCol="0"/>
            <a:lstStyle/>
            <a:p>
              <a:endParaRPr/>
            </a:p>
          </p:txBody>
        </p:sp>
        <p:sp>
          <p:nvSpPr>
            <p:cNvPr id="15" name="object 15"/>
            <p:cNvSpPr/>
            <p:nvPr/>
          </p:nvSpPr>
          <p:spPr>
            <a:xfrm>
              <a:off x="5650298" y="1126057"/>
              <a:ext cx="45720" cy="31115"/>
            </a:xfrm>
            <a:custGeom>
              <a:avLst/>
              <a:gdLst/>
              <a:ahLst/>
              <a:cxnLst/>
              <a:rect l="l" t="t" r="r" b="b"/>
              <a:pathLst>
                <a:path w="45720" h="31115">
                  <a:moveTo>
                    <a:pt x="6367" y="30814"/>
                  </a:moveTo>
                  <a:lnTo>
                    <a:pt x="45514" y="6659"/>
                  </a:lnTo>
                  <a:lnTo>
                    <a:pt x="0" y="0"/>
                  </a:lnTo>
                  <a:lnTo>
                    <a:pt x="6367" y="30814"/>
                  </a:lnTo>
                  <a:close/>
                </a:path>
              </a:pathLst>
            </a:custGeom>
            <a:ln w="9524">
              <a:solidFill>
                <a:srgbClr val="595959"/>
              </a:solidFill>
            </a:ln>
          </p:spPr>
          <p:txBody>
            <a:bodyPr wrap="square" lIns="0" tIns="0" rIns="0" bIns="0" rtlCol="0"/>
            <a:lstStyle/>
            <a:p>
              <a:endParaRPr/>
            </a:p>
          </p:txBody>
        </p:sp>
        <p:sp>
          <p:nvSpPr>
            <p:cNvPr id="16" name="object 16"/>
            <p:cNvSpPr/>
            <p:nvPr/>
          </p:nvSpPr>
          <p:spPr>
            <a:xfrm>
              <a:off x="4498649" y="1380100"/>
              <a:ext cx="1155700" cy="264160"/>
            </a:xfrm>
            <a:custGeom>
              <a:avLst/>
              <a:gdLst/>
              <a:ahLst/>
              <a:cxnLst/>
              <a:rect l="l" t="t" r="r" b="b"/>
              <a:pathLst>
                <a:path w="1155700" h="264160">
                  <a:moveTo>
                    <a:pt x="0" y="0"/>
                  </a:moveTo>
                  <a:lnTo>
                    <a:pt x="1155084" y="263872"/>
                  </a:lnTo>
                </a:path>
              </a:pathLst>
            </a:custGeom>
            <a:ln w="9524">
              <a:solidFill>
                <a:srgbClr val="595959"/>
              </a:solidFill>
            </a:ln>
          </p:spPr>
          <p:txBody>
            <a:bodyPr wrap="square" lIns="0" tIns="0" rIns="0" bIns="0" rtlCol="0"/>
            <a:lstStyle/>
            <a:p>
              <a:endParaRPr/>
            </a:p>
          </p:txBody>
        </p:sp>
        <p:sp>
          <p:nvSpPr>
            <p:cNvPr id="17" name="object 17"/>
            <p:cNvSpPr/>
            <p:nvPr/>
          </p:nvSpPr>
          <p:spPr>
            <a:xfrm>
              <a:off x="5650231" y="1628634"/>
              <a:ext cx="45720" cy="31115"/>
            </a:xfrm>
            <a:custGeom>
              <a:avLst/>
              <a:gdLst/>
              <a:ahLst/>
              <a:cxnLst/>
              <a:rect l="l" t="t" r="r" b="b"/>
              <a:pathLst>
                <a:path w="45720" h="31114">
                  <a:moveTo>
                    <a:pt x="0" y="30675"/>
                  </a:moveTo>
                  <a:lnTo>
                    <a:pt x="7007" y="0"/>
                  </a:lnTo>
                  <a:lnTo>
                    <a:pt x="45643" y="24964"/>
                  </a:lnTo>
                  <a:lnTo>
                    <a:pt x="0" y="30675"/>
                  </a:lnTo>
                  <a:close/>
                </a:path>
              </a:pathLst>
            </a:custGeom>
            <a:solidFill>
              <a:srgbClr val="595959"/>
            </a:solidFill>
          </p:spPr>
          <p:txBody>
            <a:bodyPr wrap="square" lIns="0" tIns="0" rIns="0" bIns="0" rtlCol="0"/>
            <a:lstStyle/>
            <a:p>
              <a:endParaRPr/>
            </a:p>
          </p:txBody>
        </p:sp>
        <p:sp>
          <p:nvSpPr>
            <p:cNvPr id="18" name="object 18"/>
            <p:cNvSpPr/>
            <p:nvPr/>
          </p:nvSpPr>
          <p:spPr>
            <a:xfrm>
              <a:off x="5650231" y="1628634"/>
              <a:ext cx="45720" cy="31115"/>
            </a:xfrm>
            <a:custGeom>
              <a:avLst/>
              <a:gdLst/>
              <a:ahLst/>
              <a:cxnLst/>
              <a:rect l="l" t="t" r="r" b="b"/>
              <a:pathLst>
                <a:path w="45720" h="31114">
                  <a:moveTo>
                    <a:pt x="0" y="30675"/>
                  </a:moveTo>
                  <a:lnTo>
                    <a:pt x="45643" y="24964"/>
                  </a:lnTo>
                  <a:lnTo>
                    <a:pt x="7007" y="0"/>
                  </a:lnTo>
                  <a:lnTo>
                    <a:pt x="0" y="30675"/>
                  </a:lnTo>
                  <a:close/>
                </a:path>
              </a:pathLst>
            </a:custGeom>
            <a:ln w="9524">
              <a:solidFill>
                <a:srgbClr val="595959"/>
              </a:solidFill>
            </a:ln>
          </p:spPr>
          <p:txBody>
            <a:bodyPr wrap="square" lIns="0" tIns="0" rIns="0" bIns="0" rtlCol="0"/>
            <a:lstStyle/>
            <a:p>
              <a:endParaRPr/>
            </a:p>
          </p:txBody>
        </p:sp>
      </p:grpSp>
      <p:grpSp>
        <p:nvGrpSpPr>
          <p:cNvPr id="19" name="object 19"/>
          <p:cNvGrpSpPr/>
          <p:nvPr/>
        </p:nvGrpSpPr>
        <p:grpSpPr>
          <a:xfrm>
            <a:off x="4493887" y="2464143"/>
            <a:ext cx="1207135" cy="504190"/>
            <a:chOff x="4493887" y="2464143"/>
            <a:chExt cx="1207135" cy="504190"/>
          </a:xfrm>
        </p:grpSpPr>
        <p:sp>
          <p:nvSpPr>
            <p:cNvPr id="20" name="object 20"/>
            <p:cNvSpPr/>
            <p:nvPr/>
          </p:nvSpPr>
          <p:spPr>
            <a:xfrm>
              <a:off x="4498649" y="2484454"/>
              <a:ext cx="1154430" cy="178435"/>
            </a:xfrm>
            <a:custGeom>
              <a:avLst/>
              <a:gdLst/>
              <a:ahLst/>
              <a:cxnLst/>
              <a:rect l="l" t="t" r="r" b="b"/>
              <a:pathLst>
                <a:path w="1154429" h="178435">
                  <a:moveTo>
                    <a:pt x="0" y="177895"/>
                  </a:moveTo>
                  <a:lnTo>
                    <a:pt x="1154316" y="0"/>
                  </a:lnTo>
                </a:path>
              </a:pathLst>
            </a:custGeom>
            <a:ln w="9524">
              <a:solidFill>
                <a:srgbClr val="595959"/>
              </a:solidFill>
            </a:ln>
          </p:spPr>
          <p:txBody>
            <a:bodyPr wrap="square" lIns="0" tIns="0" rIns="0" bIns="0" rtlCol="0"/>
            <a:lstStyle/>
            <a:p>
              <a:endParaRPr/>
            </a:p>
          </p:txBody>
        </p:sp>
        <p:sp>
          <p:nvSpPr>
            <p:cNvPr id="21" name="object 21"/>
            <p:cNvSpPr/>
            <p:nvPr/>
          </p:nvSpPr>
          <p:spPr>
            <a:xfrm>
              <a:off x="5650570" y="2468905"/>
              <a:ext cx="45720" cy="31115"/>
            </a:xfrm>
            <a:custGeom>
              <a:avLst/>
              <a:gdLst/>
              <a:ahLst/>
              <a:cxnLst/>
              <a:rect l="l" t="t" r="r" b="b"/>
              <a:pathLst>
                <a:path w="45720" h="31114">
                  <a:moveTo>
                    <a:pt x="4792" y="31098"/>
                  </a:moveTo>
                  <a:lnTo>
                    <a:pt x="0" y="0"/>
                  </a:lnTo>
                  <a:lnTo>
                    <a:pt x="45117" y="8965"/>
                  </a:lnTo>
                  <a:lnTo>
                    <a:pt x="4792" y="31098"/>
                  </a:lnTo>
                  <a:close/>
                </a:path>
              </a:pathLst>
            </a:custGeom>
            <a:solidFill>
              <a:srgbClr val="595959"/>
            </a:solidFill>
          </p:spPr>
          <p:txBody>
            <a:bodyPr wrap="square" lIns="0" tIns="0" rIns="0" bIns="0" rtlCol="0"/>
            <a:lstStyle/>
            <a:p>
              <a:endParaRPr/>
            </a:p>
          </p:txBody>
        </p:sp>
        <p:sp>
          <p:nvSpPr>
            <p:cNvPr id="22" name="object 22"/>
            <p:cNvSpPr/>
            <p:nvPr/>
          </p:nvSpPr>
          <p:spPr>
            <a:xfrm>
              <a:off x="5650570" y="2468905"/>
              <a:ext cx="45720" cy="31115"/>
            </a:xfrm>
            <a:custGeom>
              <a:avLst/>
              <a:gdLst/>
              <a:ahLst/>
              <a:cxnLst/>
              <a:rect l="l" t="t" r="r" b="b"/>
              <a:pathLst>
                <a:path w="45720" h="31114">
                  <a:moveTo>
                    <a:pt x="4792" y="31098"/>
                  </a:moveTo>
                  <a:lnTo>
                    <a:pt x="45117" y="8965"/>
                  </a:lnTo>
                  <a:lnTo>
                    <a:pt x="0" y="0"/>
                  </a:lnTo>
                  <a:lnTo>
                    <a:pt x="4792" y="31098"/>
                  </a:lnTo>
                  <a:close/>
                </a:path>
              </a:pathLst>
            </a:custGeom>
            <a:ln w="9524">
              <a:solidFill>
                <a:srgbClr val="595959"/>
              </a:solidFill>
            </a:ln>
          </p:spPr>
          <p:txBody>
            <a:bodyPr wrap="square" lIns="0" tIns="0" rIns="0" bIns="0" rtlCol="0"/>
            <a:lstStyle/>
            <a:p>
              <a:endParaRPr/>
            </a:p>
          </p:txBody>
        </p:sp>
        <p:sp>
          <p:nvSpPr>
            <p:cNvPr id="23" name="object 23"/>
            <p:cNvSpPr/>
            <p:nvPr/>
          </p:nvSpPr>
          <p:spPr>
            <a:xfrm>
              <a:off x="4498649" y="2662349"/>
              <a:ext cx="1155700" cy="285750"/>
            </a:xfrm>
            <a:custGeom>
              <a:avLst/>
              <a:gdLst/>
              <a:ahLst/>
              <a:cxnLst/>
              <a:rect l="l" t="t" r="r" b="b"/>
              <a:pathLst>
                <a:path w="1155700" h="285750">
                  <a:moveTo>
                    <a:pt x="0" y="0"/>
                  </a:moveTo>
                  <a:lnTo>
                    <a:pt x="1155320" y="285681"/>
                  </a:lnTo>
                </a:path>
              </a:pathLst>
            </a:custGeom>
            <a:ln w="9524">
              <a:solidFill>
                <a:srgbClr val="595959"/>
              </a:solidFill>
            </a:ln>
          </p:spPr>
          <p:txBody>
            <a:bodyPr wrap="square" lIns="0" tIns="0" rIns="0" bIns="0" rtlCol="0"/>
            <a:lstStyle/>
            <a:p>
              <a:endParaRPr/>
            </a:p>
          </p:txBody>
        </p:sp>
        <p:sp>
          <p:nvSpPr>
            <p:cNvPr id="24" name="object 24"/>
            <p:cNvSpPr/>
            <p:nvPr/>
          </p:nvSpPr>
          <p:spPr>
            <a:xfrm>
              <a:off x="5650194" y="2932758"/>
              <a:ext cx="46355" cy="31115"/>
            </a:xfrm>
            <a:custGeom>
              <a:avLst/>
              <a:gdLst/>
              <a:ahLst/>
              <a:cxnLst/>
              <a:rect l="l" t="t" r="r" b="b"/>
              <a:pathLst>
                <a:path w="46354" h="31114">
                  <a:moveTo>
                    <a:pt x="0" y="30545"/>
                  </a:moveTo>
                  <a:lnTo>
                    <a:pt x="7552" y="0"/>
                  </a:lnTo>
                  <a:lnTo>
                    <a:pt x="45737" y="25648"/>
                  </a:lnTo>
                  <a:lnTo>
                    <a:pt x="0" y="30545"/>
                  </a:lnTo>
                  <a:close/>
                </a:path>
              </a:pathLst>
            </a:custGeom>
            <a:solidFill>
              <a:srgbClr val="595959"/>
            </a:solidFill>
          </p:spPr>
          <p:txBody>
            <a:bodyPr wrap="square" lIns="0" tIns="0" rIns="0" bIns="0" rtlCol="0"/>
            <a:lstStyle/>
            <a:p>
              <a:endParaRPr/>
            </a:p>
          </p:txBody>
        </p:sp>
        <p:sp>
          <p:nvSpPr>
            <p:cNvPr id="25" name="object 25"/>
            <p:cNvSpPr/>
            <p:nvPr/>
          </p:nvSpPr>
          <p:spPr>
            <a:xfrm>
              <a:off x="5650194" y="2932758"/>
              <a:ext cx="46355" cy="31115"/>
            </a:xfrm>
            <a:custGeom>
              <a:avLst/>
              <a:gdLst/>
              <a:ahLst/>
              <a:cxnLst/>
              <a:rect l="l" t="t" r="r" b="b"/>
              <a:pathLst>
                <a:path w="46354" h="31114">
                  <a:moveTo>
                    <a:pt x="0" y="30545"/>
                  </a:moveTo>
                  <a:lnTo>
                    <a:pt x="45737" y="25648"/>
                  </a:lnTo>
                  <a:lnTo>
                    <a:pt x="7552" y="0"/>
                  </a:lnTo>
                  <a:lnTo>
                    <a:pt x="0" y="30545"/>
                  </a:lnTo>
                  <a:close/>
                </a:path>
              </a:pathLst>
            </a:custGeom>
            <a:ln w="9524">
              <a:solidFill>
                <a:srgbClr val="595959"/>
              </a:solidFill>
            </a:ln>
          </p:spPr>
          <p:txBody>
            <a:bodyPr wrap="square" lIns="0" tIns="0" rIns="0" bIns="0" rtlCol="0"/>
            <a:lstStyle/>
            <a:p>
              <a:endParaRPr/>
            </a:p>
          </p:txBody>
        </p:sp>
      </p:grpSp>
      <p:grpSp>
        <p:nvGrpSpPr>
          <p:cNvPr id="26" name="object 26"/>
          <p:cNvGrpSpPr/>
          <p:nvPr/>
        </p:nvGrpSpPr>
        <p:grpSpPr>
          <a:xfrm>
            <a:off x="4493887" y="3723293"/>
            <a:ext cx="1245870" cy="572135"/>
            <a:chOff x="4493887" y="3723293"/>
            <a:chExt cx="1245870" cy="572135"/>
          </a:xfrm>
        </p:grpSpPr>
        <p:sp>
          <p:nvSpPr>
            <p:cNvPr id="27" name="object 27"/>
            <p:cNvSpPr/>
            <p:nvPr/>
          </p:nvSpPr>
          <p:spPr>
            <a:xfrm>
              <a:off x="4498649" y="3743616"/>
              <a:ext cx="1193165" cy="178435"/>
            </a:xfrm>
            <a:custGeom>
              <a:avLst/>
              <a:gdLst/>
              <a:ahLst/>
              <a:cxnLst/>
              <a:rect l="l" t="t" r="r" b="b"/>
              <a:pathLst>
                <a:path w="1193164" h="178435">
                  <a:moveTo>
                    <a:pt x="0" y="178158"/>
                  </a:moveTo>
                  <a:lnTo>
                    <a:pt x="1192976" y="0"/>
                  </a:lnTo>
                </a:path>
              </a:pathLst>
            </a:custGeom>
            <a:ln w="9524">
              <a:solidFill>
                <a:srgbClr val="595959"/>
              </a:solidFill>
            </a:ln>
          </p:spPr>
          <p:txBody>
            <a:bodyPr wrap="square" lIns="0" tIns="0" rIns="0" bIns="0" rtlCol="0"/>
            <a:lstStyle/>
            <a:p>
              <a:endParaRPr/>
            </a:p>
          </p:txBody>
        </p:sp>
        <p:sp>
          <p:nvSpPr>
            <p:cNvPr id="28" name="object 28"/>
            <p:cNvSpPr/>
            <p:nvPr/>
          </p:nvSpPr>
          <p:spPr>
            <a:xfrm>
              <a:off x="5689302" y="3728055"/>
              <a:ext cx="45085" cy="31115"/>
            </a:xfrm>
            <a:custGeom>
              <a:avLst/>
              <a:gdLst/>
              <a:ahLst/>
              <a:cxnLst/>
              <a:rect l="l" t="t" r="r" b="b"/>
              <a:pathLst>
                <a:path w="45085" h="31114">
                  <a:moveTo>
                    <a:pt x="4647" y="31120"/>
                  </a:moveTo>
                  <a:lnTo>
                    <a:pt x="0" y="0"/>
                  </a:lnTo>
                  <a:lnTo>
                    <a:pt x="45074" y="9175"/>
                  </a:lnTo>
                  <a:lnTo>
                    <a:pt x="4647" y="31120"/>
                  </a:lnTo>
                  <a:close/>
                </a:path>
              </a:pathLst>
            </a:custGeom>
            <a:solidFill>
              <a:srgbClr val="595959"/>
            </a:solidFill>
          </p:spPr>
          <p:txBody>
            <a:bodyPr wrap="square" lIns="0" tIns="0" rIns="0" bIns="0" rtlCol="0"/>
            <a:lstStyle/>
            <a:p>
              <a:endParaRPr/>
            </a:p>
          </p:txBody>
        </p:sp>
        <p:sp>
          <p:nvSpPr>
            <p:cNvPr id="29" name="object 29"/>
            <p:cNvSpPr/>
            <p:nvPr/>
          </p:nvSpPr>
          <p:spPr>
            <a:xfrm>
              <a:off x="5689302" y="3728055"/>
              <a:ext cx="45085" cy="31115"/>
            </a:xfrm>
            <a:custGeom>
              <a:avLst/>
              <a:gdLst/>
              <a:ahLst/>
              <a:cxnLst/>
              <a:rect l="l" t="t" r="r" b="b"/>
              <a:pathLst>
                <a:path w="45085" h="31114">
                  <a:moveTo>
                    <a:pt x="4647" y="31120"/>
                  </a:moveTo>
                  <a:lnTo>
                    <a:pt x="45074" y="9175"/>
                  </a:lnTo>
                  <a:lnTo>
                    <a:pt x="0" y="0"/>
                  </a:lnTo>
                  <a:lnTo>
                    <a:pt x="4647" y="31120"/>
                  </a:lnTo>
                  <a:close/>
                </a:path>
              </a:pathLst>
            </a:custGeom>
            <a:ln w="9524">
              <a:solidFill>
                <a:srgbClr val="595959"/>
              </a:solidFill>
            </a:ln>
          </p:spPr>
          <p:txBody>
            <a:bodyPr wrap="square" lIns="0" tIns="0" rIns="0" bIns="0" rtlCol="0"/>
            <a:lstStyle/>
            <a:p>
              <a:endParaRPr/>
            </a:p>
          </p:txBody>
        </p:sp>
        <p:sp>
          <p:nvSpPr>
            <p:cNvPr id="30" name="object 30"/>
            <p:cNvSpPr/>
            <p:nvPr/>
          </p:nvSpPr>
          <p:spPr>
            <a:xfrm>
              <a:off x="4498649" y="3921775"/>
              <a:ext cx="1195070" cy="353695"/>
            </a:xfrm>
            <a:custGeom>
              <a:avLst/>
              <a:gdLst/>
              <a:ahLst/>
              <a:cxnLst/>
              <a:rect l="l" t="t" r="r" b="b"/>
              <a:pathLst>
                <a:path w="1195070" h="353695">
                  <a:moveTo>
                    <a:pt x="0" y="0"/>
                  </a:moveTo>
                  <a:lnTo>
                    <a:pt x="1194697" y="353389"/>
                  </a:lnTo>
                </a:path>
              </a:pathLst>
            </a:custGeom>
            <a:ln w="9524">
              <a:solidFill>
                <a:srgbClr val="595959"/>
              </a:solidFill>
            </a:ln>
          </p:spPr>
          <p:txBody>
            <a:bodyPr wrap="square" lIns="0" tIns="0" rIns="0" bIns="0" rtlCol="0"/>
            <a:lstStyle/>
            <a:p>
              <a:endParaRPr/>
            </a:p>
          </p:txBody>
        </p:sp>
        <p:sp>
          <p:nvSpPr>
            <p:cNvPr id="31" name="object 31"/>
            <p:cNvSpPr/>
            <p:nvPr/>
          </p:nvSpPr>
          <p:spPr>
            <a:xfrm>
              <a:off x="5688884" y="4260077"/>
              <a:ext cx="46355" cy="30480"/>
            </a:xfrm>
            <a:custGeom>
              <a:avLst/>
              <a:gdLst/>
              <a:ahLst/>
              <a:cxnLst/>
              <a:rect l="l" t="t" r="r" b="b"/>
              <a:pathLst>
                <a:path w="46354" h="30479">
                  <a:moveTo>
                    <a:pt x="0" y="30173"/>
                  </a:moveTo>
                  <a:lnTo>
                    <a:pt x="8924" y="0"/>
                  </a:lnTo>
                  <a:lnTo>
                    <a:pt x="45912" y="27347"/>
                  </a:lnTo>
                  <a:lnTo>
                    <a:pt x="0" y="30173"/>
                  </a:lnTo>
                  <a:close/>
                </a:path>
              </a:pathLst>
            </a:custGeom>
            <a:solidFill>
              <a:srgbClr val="595959"/>
            </a:solidFill>
          </p:spPr>
          <p:txBody>
            <a:bodyPr wrap="square" lIns="0" tIns="0" rIns="0" bIns="0" rtlCol="0"/>
            <a:lstStyle/>
            <a:p>
              <a:endParaRPr/>
            </a:p>
          </p:txBody>
        </p:sp>
        <p:sp>
          <p:nvSpPr>
            <p:cNvPr id="32" name="object 32"/>
            <p:cNvSpPr/>
            <p:nvPr/>
          </p:nvSpPr>
          <p:spPr>
            <a:xfrm>
              <a:off x="5688884" y="4260077"/>
              <a:ext cx="46355" cy="30480"/>
            </a:xfrm>
            <a:custGeom>
              <a:avLst/>
              <a:gdLst/>
              <a:ahLst/>
              <a:cxnLst/>
              <a:rect l="l" t="t" r="r" b="b"/>
              <a:pathLst>
                <a:path w="46354" h="30479">
                  <a:moveTo>
                    <a:pt x="0" y="30173"/>
                  </a:moveTo>
                  <a:lnTo>
                    <a:pt x="45912" y="27347"/>
                  </a:lnTo>
                  <a:lnTo>
                    <a:pt x="8924" y="0"/>
                  </a:lnTo>
                  <a:lnTo>
                    <a:pt x="0" y="30173"/>
                  </a:lnTo>
                  <a:close/>
                </a:path>
              </a:pathLst>
            </a:custGeom>
            <a:ln w="9524">
              <a:solidFill>
                <a:srgbClr val="595959"/>
              </a:solidFill>
            </a:ln>
          </p:spPr>
          <p:txBody>
            <a:bodyPr wrap="square" lIns="0" tIns="0" rIns="0" bIns="0" rtlCol="0"/>
            <a:lstStyle/>
            <a:p>
              <a:endParaRPr/>
            </a:p>
          </p:txBody>
        </p:sp>
      </p:grpSp>
      <p:grpSp>
        <p:nvGrpSpPr>
          <p:cNvPr id="33" name="object 33"/>
          <p:cNvGrpSpPr/>
          <p:nvPr/>
        </p:nvGrpSpPr>
        <p:grpSpPr>
          <a:xfrm>
            <a:off x="1902937" y="1386579"/>
            <a:ext cx="1407795" cy="2529205"/>
            <a:chOff x="1902937" y="1386579"/>
            <a:chExt cx="1407795" cy="2529205"/>
          </a:xfrm>
        </p:grpSpPr>
        <p:sp>
          <p:nvSpPr>
            <p:cNvPr id="34" name="object 34"/>
            <p:cNvSpPr/>
            <p:nvPr/>
          </p:nvSpPr>
          <p:spPr>
            <a:xfrm>
              <a:off x="1907700" y="1426190"/>
              <a:ext cx="913765" cy="1244600"/>
            </a:xfrm>
            <a:custGeom>
              <a:avLst/>
              <a:gdLst/>
              <a:ahLst/>
              <a:cxnLst/>
              <a:rect l="l" t="t" r="r" b="b"/>
              <a:pathLst>
                <a:path w="913764" h="1244600">
                  <a:moveTo>
                    <a:pt x="0" y="1244525"/>
                  </a:moveTo>
                  <a:lnTo>
                    <a:pt x="913288" y="0"/>
                  </a:lnTo>
                </a:path>
              </a:pathLst>
            </a:custGeom>
            <a:ln w="9524">
              <a:solidFill>
                <a:srgbClr val="595959"/>
              </a:solidFill>
            </a:ln>
          </p:spPr>
          <p:txBody>
            <a:bodyPr wrap="square" lIns="0" tIns="0" rIns="0" bIns="0" rtlCol="0"/>
            <a:lstStyle/>
            <a:p>
              <a:endParaRPr/>
            </a:p>
          </p:txBody>
        </p:sp>
        <p:sp>
          <p:nvSpPr>
            <p:cNvPr id="35" name="object 35"/>
            <p:cNvSpPr/>
            <p:nvPr/>
          </p:nvSpPr>
          <p:spPr>
            <a:xfrm>
              <a:off x="2808304" y="1391342"/>
              <a:ext cx="38735" cy="44450"/>
            </a:xfrm>
            <a:custGeom>
              <a:avLst/>
              <a:gdLst/>
              <a:ahLst/>
              <a:cxnLst/>
              <a:rect l="l" t="t" r="r" b="b"/>
              <a:pathLst>
                <a:path w="38735" h="44450">
                  <a:moveTo>
                    <a:pt x="25367" y="44156"/>
                  </a:moveTo>
                  <a:lnTo>
                    <a:pt x="0" y="25540"/>
                  </a:lnTo>
                  <a:lnTo>
                    <a:pt x="38257" y="0"/>
                  </a:lnTo>
                  <a:lnTo>
                    <a:pt x="25367" y="44156"/>
                  </a:lnTo>
                  <a:close/>
                </a:path>
              </a:pathLst>
            </a:custGeom>
            <a:solidFill>
              <a:srgbClr val="595959"/>
            </a:solidFill>
          </p:spPr>
          <p:txBody>
            <a:bodyPr wrap="square" lIns="0" tIns="0" rIns="0" bIns="0" rtlCol="0"/>
            <a:lstStyle/>
            <a:p>
              <a:endParaRPr/>
            </a:p>
          </p:txBody>
        </p:sp>
        <p:sp>
          <p:nvSpPr>
            <p:cNvPr id="36" name="object 36"/>
            <p:cNvSpPr/>
            <p:nvPr/>
          </p:nvSpPr>
          <p:spPr>
            <a:xfrm>
              <a:off x="2808304" y="1391342"/>
              <a:ext cx="38735" cy="44450"/>
            </a:xfrm>
            <a:custGeom>
              <a:avLst/>
              <a:gdLst/>
              <a:ahLst/>
              <a:cxnLst/>
              <a:rect l="l" t="t" r="r" b="b"/>
              <a:pathLst>
                <a:path w="38735" h="44450">
                  <a:moveTo>
                    <a:pt x="25367" y="44156"/>
                  </a:moveTo>
                  <a:lnTo>
                    <a:pt x="38257" y="0"/>
                  </a:lnTo>
                  <a:lnTo>
                    <a:pt x="0" y="25540"/>
                  </a:lnTo>
                  <a:lnTo>
                    <a:pt x="25367" y="44156"/>
                  </a:lnTo>
                  <a:close/>
                </a:path>
              </a:pathLst>
            </a:custGeom>
            <a:ln w="9524">
              <a:solidFill>
                <a:srgbClr val="595959"/>
              </a:solidFill>
            </a:ln>
          </p:spPr>
          <p:txBody>
            <a:bodyPr wrap="square" lIns="0" tIns="0" rIns="0" bIns="0" rtlCol="0"/>
            <a:lstStyle/>
            <a:p>
              <a:endParaRPr/>
            </a:p>
          </p:txBody>
        </p:sp>
        <p:sp>
          <p:nvSpPr>
            <p:cNvPr id="37" name="object 37"/>
            <p:cNvSpPr/>
            <p:nvPr/>
          </p:nvSpPr>
          <p:spPr>
            <a:xfrm>
              <a:off x="1907700" y="2662822"/>
              <a:ext cx="890269" cy="8255"/>
            </a:xfrm>
            <a:custGeom>
              <a:avLst/>
              <a:gdLst/>
              <a:ahLst/>
              <a:cxnLst/>
              <a:rect l="l" t="t" r="r" b="b"/>
              <a:pathLst>
                <a:path w="890269" h="8255">
                  <a:moveTo>
                    <a:pt x="0" y="7892"/>
                  </a:moveTo>
                  <a:lnTo>
                    <a:pt x="889952" y="0"/>
                  </a:lnTo>
                </a:path>
              </a:pathLst>
            </a:custGeom>
            <a:ln w="9524">
              <a:solidFill>
                <a:srgbClr val="595959"/>
              </a:solidFill>
            </a:ln>
          </p:spPr>
          <p:txBody>
            <a:bodyPr wrap="square" lIns="0" tIns="0" rIns="0" bIns="0" rtlCol="0"/>
            <a:lstStyle/>
            <a:p>
              <a:endParaRPr/>
            </a:p>
          </p:txBody>
        </p:sp>
        <p:sp>
          <p:nvSpPr>
            <p:cNvPr id="38" name="object 38"/>
            <p:cNvSpPr/>
            <p:nvPr/>
          </p:nvSpPr>
          <p:spPr>
            <a:xfrm>
              <a:off x="2797512" y="2647090"/>
              <a:ext cx="43815" cy="31750"/>
            </a:xfrm>
            <a:custGeom>
              <a:avLst/>
              <a:gdLst/>
              <a:ahLst/>
              <a:cxnLst/>
              <a:rect l="l" t="t" r="r" b="b"/>
              <a:pathLst>
                <a:path w="43814" h="31750">
                  <a:moveTo>
                    <a:pt x="278" y="31464"/>
                  </a:moveTo>
                  <a:lnTo>
                    <a:pt x="0" y="0"/>
                  </a:lnTo>
                  <a:lnTo>
                    <a:pt x="43363" y="15348"/>
                  </a:lnTo>
                  <a:lnTo>
                    <a:pt x="278" y="31464"/>
                  </a:lnTo>
                  <a:close/>
                </a:path>
              </a:pathLst>
            </a:custGeom>
            <a:solidFill>
              <a:srgbClr val="595959"/>
            </a:solidFill>
          </p:spPr>
          <p:txBody>
            <a:bodyPr wrap="square" lIns="0" tIns="0" rIns="0" bIns="0" rtlCol="0"/>
            <a:lstStyle/>
            <a:p>
              <a:endParaRPr/>
            </a:p>
          </p:txBody>
        </p:sp>
        <p:sp>
          <p:nvSpPr>
            <p:cNvPr id="39" name="object 39"/>
            <p:cNvSpPr/>
            <p:nvPr/>
          </p:nvSpPr>
          <p:spPr>
            <a:xfrm>
              <a:off x="2797512" y="2647090"/>
              <a:ext cx="43815" cy="31750"/>
            </a:xfrm>
            <a:custGeom>
              <a:avLst/>
              <a:gdLst/>
              <a:ahLst/>
              <a:cxnLst/>
              <a:rect l="l" t="t" r="r" b="b"/>
              <a:pathLst>
                <a:path w="43814" h="31750">
                  <a:moveTo>
                    <a:pt x="278" y="31464"/>
                  </a:moveTo>
                  <a:lnTo>
                    <a:pt x="43363" y="15348"/>
                  </a:lnTo>
                  <a:lnTo>
                    <a:pt x="0" y="0"/>
                  </a:lnTo>
                  <a:lnTo>
                    <a:pt x="278" y="31464"/>
                  </a:lnTo>
                  <a:close/>
                </a:path>
              </a:pathLst>
            </a:custGeom>
            <a:ln w="9524">
              <a:solidFill>
                <a:srgbClr val="595959"/>
              </a:solidFill>
            </a:ln>
          </p:spPr>
          <p:txBody>
            <a:bodyPr wrap="square" lIns="0" tIns="0" rIns="0" bIns="0" rtlCol="0"/>
            <a:lstStyle/>
            <a:p>
              <a:endParaRPr/>
            </a:p>
          </p:txBody>
        </p:sp>
        <p:sp>
          <p:nvSpPr>
            <p:cNvPr id="40" name="object 40"/>
            <p:cNvSpPr/>
            <p:nvPr/>
          </p:nvSpPr>
          <p:spPr>
            <a:xfrm>
              <a:off x="1907700" y="2670715"/>
              <a:ext cx="913130" cy="1205865"/>
            </a:xfrm>
            <a:custGeom>
              <a:avLst/>
              <a:gdLst/>
              <a:ahLst/>
              <a:cxnLst/>
              <a:rect l="l" t="t" r="r" b="b"/>
              <a:pathLst>
                <a:path w="913130" h="1205864">
                  <a:moveTo>
                    <a:pt x="0" y="0"/>
                  </a:moveTo>
                  <a:lnTo>
                    <a:pt x="912604" y="1205434"/>
                  </a:lnTo>
                </a:path>
              </a:pathLst>
            </a:custGeom>
            <a:ln w="9524">
              <a:solidFill>
                <a:srgbClr val="595959"/>
              </a:solidFill>
            </a:ln>
          </p:spPr>
          <p:txBody>
            <a:bodyPr wrap="square" lIns="0" tIns="0" rIns="0" bIns="0" rtlCol="0"/>
            <a:lstStyle/>
            <a:p>
              <a:endParaRPr/>
            </a:p>
          </p:txBody>
        </p:sp>
        <p:sp>
          <p:nvSpPr>
            <p:cNvPr id="41" name="object 41"/>
            <p:cNvSpPr/>
            <p:nvPr/>
          </p:nvSpPr>
          <p:spPr>
            <a:xfrm>
              <a:off x="2807760" y="3866654"/>
              <a:ext cx="38735" cy="44450"/>
            </a:xfrm>
            <a:custGeom>
              <a:avLst/>
              <a:gdLst/>
              <a:ahLst/>
              <a:cxnLst/>
              <a:rect l="l" t="t" r="r" b="b"/>
              <a:pathLst>
                <a:path w="38735" h="44450">
                  <a:moveTo>
                    <a:pt x="38634" y="43959"/>
                  </a:moveTo>
                  <a:lnTo>
                    <a:pt x="0" y="18992"/>
                  </a:lnTo>
                  <a:lnTo>
                    <a:pt x="25086" y="0"/>
                  </a:lnTo>
                  <a:lnTo>
                    <a:pt x="38634" y="43959"/>
                  </a:lnTo>
                  <a:close/>
                </a:path>
              </a:pathLst>
            </a:custGeom>
            <a:solidFill>
              <a:srgbClr val="595959"/>
            </a:solidFill>
          </p:spPr>
          <p:txBody>
            <a:bodyPr wrap="square" lIns="0" tIns="0" rIns="0" bIns="0" rtlCol="0"/>
            <a:lstStyle/>
            <a:p>
              <a:endParaRPr/>
            </a:p>
          </p:txBody>
        </p:sp>
        <p:sp>
          <p:nvSpPr>
            <p:cNvPr id="42" name="object 42"/>
            <p:cNvSpPr/>
            <p:nvPr/>
          </p:nvSpPr>
          <p:spPr>
            <a:xfrm>
              <a:off x="2807760" y="3866654"/>
              <a:ext cx="38735" cy="44450"/>
            </a:xfrm>
            <a:custGeom>
              <a:avLst/>
              <a:gdLst/>
              <a:ahLst/>
              <a:cxnLst/>
              <a:rect l="l" t="t" r="r" b="b"/>
              <a:pathLst>
                <a:path w="38735" h="44450">
                  <a:moveTo>
                    <a:pt x="0" y="18992"/>
                  </a:moveTo>
                  <a:lnTo>
                    <a:pt x="38634" y="43959"/>
                  </a:lnTo>
                  <a:lnTo>
                    <a:pt x="25086" y="0"/>
                  </a:lnTo>
                  <a:lnTo>
                    <a:pt x="0" y="18992"/>
                  </a:lnTo>
                  <a:close/>
                </a:path>
              </a:pathLst>
            </a:custGeom>
            <a:ln w="9524">
              <a:solidFill>
                <a:srgbClr val="595959"/>
              </a:solidFill>
            </a:ln>
          </p:spPr>
          <p:txBody>
            <a:bodyPr wrap="square" lIns="0" tIns="0" rIns="0" bIns="0" rtlCol="0"/>
            <a:lstStyle/>
            <a:p>
              <a:endParaRPr/>
            </a:p>
          </p:txBody>
        </p:sp>
        <p:pic>
          <p:nvPicPr>
            <p:cNvPr id="43" name="object 43"/>
            <p:cNvPicPr/>
            <p:nvPr/>
          </p:nvPicPr>
          <p:blipFill>
            <a:blip r:embed="rId3" cstate="print"/>
            <a:stretch>
              <a:fillRect/>
            </a:stretch>
          </p:blipFill>
          <p:spPr>
            <a:xfrm>
              <a:off x="2829625" y="3094900"/>
              <a:ext cx="480499" cy="480499"/>
            </a:xfrm>
            <a:prstGeom prst="rect">
              <a:avLst/>
            </a:prstGeom>
          </p:spPr>
        </p:pic>
        <p:pic>
          <p:nvPicPr>
            <p:cNvPr id="44" name="object 44"/>
            <p:cNvPicPr/>
            <p:nvPr/>
          </p:nvPicPr>
          <p:blipFill>
            <a:blip r:embed="rId4" cstate="print"/>
            <a:stretch>
              <a:fillRect/>
            </a:stretch>
          </p:blipFill>
          <p:spPr>
            <a:xfrm>
              <a:off x="2654245" y="2015470"/>
              <a:ext cx="603024" cy="603024"/>
            </a:xfrm>
            <a:prstGeom prst="rect">
              <a:avLst/>
            </a:prstGeom>
          </p:spPr>
        </p:pic>
      </p:grpSp>
      <p:grpSp>
        <p:nvGrpSpPr>
          <p:cNvPr id="45" name="object 45"/>
          <p:cNvGrpSpPr/>
          <p:nvPr/>
        </p:nvGrpSpPr>
        <p:grpSpPr>
          <a:xfrm>
            <a:off x="2854650" y="669525"/>
            <a:ext cx="581025" cy="339090"/>
            <a:chOff x="2854650" y="669525"/>
            <a:chExt cx="581025" cy="339090"/>
          </a:xfrm>
        </p:grpSpPr>
        <p:pic>
          <p:nvPicPr>
            <p:cNvPr id="46" name="object 46"/>
            <p:cNvPicPr/>
            <p:nvPr/>
          </p:nvPicPr>
          <p:blipFill>
            <a:blip r:embed="rId5" cstate="print"/>
            <a:stretch>
              <a:fillRect/>
            </a:stretch>
          </p:blipFill>
          <p:spPr>
            <a:xfrm>
              <a:off x="2854650" y="669525"/>
              <a:ext cx="326433" cy="338725"/>
            </a:xfrm>
            <a:prstGeom prst="rect">
              <a:avLst/>
            </a:prstGeom>
          </p:spPr>
        </p:pic>
        <p:pic>
          <p:nvPicPr>
            <p:cNvPr id="47" name="object 47"/>
            <p:cNvPicPr/>
            <p:nvPr/>
          </p:nvPicPr>
          <p:blipFill>
            <a:blip r:embed="rId5" cstate="print"/>
            <a:stretch>
              <a:fillRect/>
            </a:stretch>
          </p:blipFill>
          <p:spPr>
            <a:xfrm>
              <a:off x="2983695" y="669525"/>
              <a:ext cx="326433" cy="338725"/>
            </a:xfrm>
            <a:prstGeom prst="rect">
              <a:avLst/>
            </a:prstGeom>
          </p:spPr>
        </p:pic>
        <p:pic>
          <p:nvPicPr>
            <p:cNvPr id="48" name="object 48"/>
            <p:cNvPicPr/>
            <p:nvPr/>
          </p:nvPicPr>
          <p:blipFill>
            <a:blip r:embed="rId5" cstate="print"/>
            <a:stretch>
              <a:fillRect/>
            </a:stretch>
          </p:blipFill>
          <p:spPr>
            <a:xfrm>
              <a:off x="3108816" y="669525"/>
              <a:ext cx="326433" cy="338725"/>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algn="ctr">
              <a:lnSpc>
                <a:spcPct val="100000"/>
              </a:lnSpc>
              <a:spcBef>
                <a:spcPts val="100"/>
              </a:spcBef>
            </a:pPr>
            <a:r>
              <a:rPr spc="-5" dirty="0"/>
              <a:t>Bagging</a:t>
            </a:r>
          </a:p>
          <a:p>
            <a:pPr algn="ctr">
              <a:lnSpc>
                <a:spcPct val="100000"/>
              </a:lnSpc>
              <a:spcBef>
                <a:spcPts val="50"/>
              </a:spcBef>
            </a:pPr>
            <a:r>
              <a:rPr sz="4100" b="1" spc="-5" dirty="0">
                <a:latin typeface="Arial"/>
                <a:cs typeface="Arial"/>
              </a:rPr>
              <a:t>B</a:t>
            </a:r>
            <a:r>
              <a:rPr sz="3800" spc="-5" dirty="0"/>
              <a:t>ootstrap</a:t>
            </a:r>
            <a:r>
              <a:rPr sz="3800" spc="-60" dirty="0"/>
              <a:t> </a:t>
            </a:r>
            <a:r>
              <a:rPr sz="4100" b="1" spc="-5" dirty="0">
                <a:latin typeface="Arial"/>
                <a:cs typeface="Arial"/>
              </a:rPr>
              <a:t>Agg</a:t>
            </a:r>
            <a:r>
              <a:rPr sz="3800" spc="-5" dirty="0"/>
              <a:t>regat</a:t>
            </a:r>
            <a:r>
              <a:rPr sz="4100" b="1" spc="-5" dirty="0">
                <a:latin typeface="Arial"/>
                <a:cs typeface="Arial"/>
              </a:rPr>
              <a:t>ing</a:t>
            </a:r>
            <a:endParaRPr sz="4100">
              <a:latin typeface="Arial"/>
              <a:cs typeface="Arial"/>
            </a:endParaRPr>
          </a:p>
        </p:txBody>
      </p:sp>
      <p:grpSp>
        <p:nvGrpSpPr>
          <p:cNvPr id="3" name="object 3"/>
          <p:cNvGrpSpPr/>
          <p:nvPr/>
        </p:nvGrpSpPr>
        <p:grpSpPr>
          <a:xfrm>
            <a:off x="3896875" y="1396900"/>
            <a:ext cx="1350645" cy="689610"/>
            <a:chOff x="3896875" y="1396900"/>
            <a:chExt cx="1350645" cy="689610"/>
          </a:xfrm>
        </p:grpSpPr>
        <p:pic>
          <p:nvPicPr>
            <p:cNvPr id="4" name="object 4"/>
            <p:cNvPicPr/>
            <p:nvPr/>
          </p:nvPicPr>
          <p:blipFill>
            <a:blip r:embed="rId2" cstate="print"/>
            <a:stretch>
              <a:fillRect/>
            </a:stretch>
          </p:blipFill>
          <p:spPr>
            <a:xfrm>
              <a:off x="3896875" y="1396900"/>
              <a:ext cx="759157" cy="689149"/>
            </a:xfrm>
            <a:prstGeom prst="rect">
              <a:avLst/>
            </a:prstGeom>
          </p:spPr>
        </p:pic>
        <p:pic>
          <p:nvPicPr>
            <p:cNvPr id="5" name="object 5"/>
            <p:cNvPicPr/>
            <p:nvPr/>
          </p:nvPicPr>
          <p:blipFill>
            <a:blip r:embed="rId2" cstate="print"/>
            <a:stretch>
              <a:fillRect/>
            </a:stretch>
          </p:blipFill>
          <p:spPr>
            <a:xfrm>
              <a:off x="4196983" y="1396900"/>
              <a:ext cx="759157" cy="689149"/>
            </a:xfrm>
            <a:prstGeom prst="rect">
              <a:avLst/>
            </a:prstGeom>
          </p:spPr>
        </p:pic>
        <p:pic>
          <p:nvPicPr>
            <p:cNvPr id="6" name="object 6"/>
            <p:cNvPicPr/>
            <p:nvPr/>
          </p:nvPicPr>
          <p:blipFill>
            <a:blip r:embed="rId2" cstate="print"/>
            <a:stretch>
              <a:fillRect/>
            </a:stretch>
          </p:blipFill>
          <p:spPr>
            <a:xfrm>
              <a:off x="4487967" y="1396900"/>
              <a:ext cx="759157" cy="689149"/>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933825" cy="452120"/>
          </a:xfrm>
          <a:prstGeom prst="rect">
            <a:avLst/>
          </a:prstGeom>
        </p:spPr>
        <p:txBody>
          <a:bodyPr vert="horz" wrap="square" lIns="0" tIns="12700" rIns="0" bIns="0" rtlCol="0">
            <a:spAutoFit/>
          </a:bodyPr>
          <a:lstStyle/>
          <a:p>
            <a:pPr marL="12700">
              <a:lnSpc>
                <a:spcPct val="100000"/>
              </a:lnSpc>
              <a:spcBef>
                <a:spcPts val="100"/>
              </a:spcBef>
            </a:pPr>
            <a:r>
              <a:rPr sz="2800" spc="-10" dirty="0"/>
              <a:t>Bagging</a:t>
            </a:r>
            <a:r>
              <a:rPr sz="2800" spc="-40" dirty="0"/>
              <a:t> </a:t>
            </a:r>
            <a:r>
              <a:rPr sz="2800" dirty="0"/>
              <a:t>-</a:t>
            </a:r>
            <a:r>
              <a:rPr sz="2800" spc="-35" dirty="0"/>
              <a:t> </a:t>
            </a:r>
            <a:r>
              <a:rPr sz="2800" dirty="0"/>
              <a:t>main</a:t>
            </a:r>
            <a:r>
              <a:rPr sz="2800" spc="-30" dirty="0"/>
              <a:t> </a:t>
            </a:r>
            <a:r>
              <a:rPr sz="2800" dirty="0"/>
              <a:t>concepts</a:t>
            </a:r>
            <a:endParaRPr sz="2800"/>
          </a:p>
        </p:txBody>
      </p:sp>
      <p:sp>
        <p:nvSpPr>
          <p:cNvPr id="3" name="object 3"/>
          <p:cNvSpPr txBox="1"/>
          <p:nvPr/>
        </p:nvSpPr>
        <p:spPr>
          <a:xfrm>
            <a:off x="384725" y="1176350"/>
            <a:ext cx="7236459" cy="2540000"/>
          </a:xfrm>
          <a:prstGeom prst="rect">
            <a:avLst/>
          </a:prstGeom>
        </p:spPr>
        <p:txBody>
          <a:bodyPr vert="horz" wrap="square" lIns="0" tIns="52704" rIns="0" bIns="0" rtlCol="0">
            <a:spAutoFit/>
          </a:bodyPr>
          <a:lstStyle/>
          <a:p>
            <a:pPr marL="12700">
              <a:lnSpc>
                <a:spcPct val="100000"/>
              </a:lnSpc>
              <a:spcBef>
                <a:spcPts val="414"/>
              </a:spcBef>
            </a:pPr>
            <a:r>
              <a:rPr sz="1800" b="1" spc="-5" dirty="0">
                <a:solidFill>
                  <a:srgbClr val="595959"/>
                </a:solidFill>
                <a:latin typeface="Arial"/>
                <a:cs typeface="Arial"/>
              </a:rPr>
              <a:t>Dependency</a:t>
            </a:r>
            <a:r>
              <a:rPr sz="1800" b="1" spc="-15" dirty="0">
                <a:solidFill>
                  <a:srgbClr val="595959"/>
                </a:solidFill>
                <a:latin typeface="Arial"/>
                <a:cs typeface="Arial"/>
              </a:rPr>
              <a:t> </a:t>
            </a:r>
            <a:r>
              <a:rPr sz="1800" dirty="0">
                <a:solidFill>
                  <a:srgbClr val="595959"/>
                </a:solidFill>
                <a:latin typeface="Arial MT"/>
                <a:cs typeface="Arial MT"/>
              </a:rPr>
              <a:t>-</a:t>
            </a:r>
            <a:r>
              <a:rPr sz="1800" spc="-20" dirty="0">
                <a:solidFill>
                  <a:srgbClr val="595959"/>
                </a:solidFill>
                <a:latin typeface="Arial MT"/>
                <a:cs typeface="Arial MT"/>
              </a:rPr>
              <a:t> </a:t>
            </a:r>
            <a:r>
              <a:rPr sz="1800" spc="-5" dirty="0">
                <a:solidFill>
                  <a:srgbClr val="595959"/>
                </a:solidFill>
                <a:latin typeface="Arial MT"/>
                <a:cs typeface="Arial MT"/>
              </a:rPr>
              <a:t>Same</a:t>
            </a:r>
            <a:r>
              <a:rPr sz="1800" spc="-20" dirty="0">
                <a:solidFill>
                  <a:srgbClr val="595959"/>
                </a:solidFill>
                <a:latin typeface="Arial MT"/>
                <a:cs typeface="Arial MT"/>
              </a:rPr>
              <a:t> </a:t>
            </a:r>
            <a:r>
              <a:rPr sz="1800" spc="-5" dirty="0">
                <a:solidFill>
                  <a:srgbClr val="595959"/>
                </a:solidFill>
                <a:latin typeface="Arial MT"/>
                <a:cs typeface="Arial MT"/>
              </a:rPr>
              <a:t>type</a:t>
            </a:r>
            <a:r>
              <a:rPr sz="1800" spc="-20" dirty="0">
                <a:solidFill>
                  <a:srgbClr val="595959"/>
                </a:solidFill>
                <a:latin typeface="Arial MT"/>
                <a:cs typeface="Arial MT"/>
              </a:rPr>
              <a:t> </a:t>
            </a:r>
            <a:r>
              <a:rPr sz="1800" spc="-5" dirty="0">
                <a:solidFill>
                  <a:srgbClr val="595959"/>
                </a:solidFill>
                <a:latin typeface="Arial MT"/>
                <a:cs typeface="Arial MT"/>
              </a:rPr>
              <a:t>of</a:t>
            </a:r>
            <a:r>
              <a:rPr sz="1800" spc="-15" dirty="0">
                <a:solidFill>
                  <a:srgbClr val="595959"/>
                </a:solidFill>
                <a:latin typeface="Arial MT"/>
                <a:cs typeface="Arial MT"/>
              </a:rPr>
              <a:t> </a:t>
            </a:r>
            <a:r>
              <a:rPr sz="1800" spc="-5" dirty="0">
                <a:solidFill>
                  <a:srgbClr val="595959"/>
                </a:solidFill>
                <a:latin typeface="Arial MT"/>
                <a:cs typeface="Arial MT"/>
              </a:rPr>
              <a:t>estimators.</a:t>
            </a:r>
            <a:endParaRPr sz="1800">
              <a:latin typeface="Arial MT"/>
              <a:cs typeface="Arial MT"/>
            </a:endParaRPr>
          </a:p>
          <a:p>
            <a:pPr marL="12700">
              <a:lnSpc>
                <a:spcPct val="100000"/>
              </a:lnSpc>
              <a:spcBef>
                <a:spcPts val="315"/>
              </a:spcBef>
            </a:pPr>
            <a:r>
              <a:rPr sz="1800" b="1" spc="-5" dirty="0">
                <a:solidFill>
                  <a:srgbClr val="595959"/>
                </a:solidFill>
                <a:latin typeface="Arial"/>
                <a:cs typeface="Arial"/>
              </a:rPr>
              <a:t>Aggregate</a:t>
            </a:r>
            <a:r>
              <a:rPr sz="1800" b="1" spc="-10" dirty="0">
                <a:solidFill>
                  <a:srgbClr val="595959"/>
                </a:solidFill>
                <a:latin typeface="Arial"/>
                <a:cs typeface="Arial"/>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25" dirty="0">
                <a:solidFill>
                  <a:srgbClr val="595959"/>
                </a:solidFill>
                <a:latin typeface="Arial MT"/>
                <a:cs typeface="Arial MT"/>
              </a:rPr>
              <a:t>Voting</a:t>
            </a:r>
            <a:r>
              <a:rPr sz="1800" spc="-10" dirty="0">
                <a:solidFill>
                  <a:srgbClr val="595959"/>
                </a:solidFill>
                <a:latin typeface="Arial MT"/>
                <a:cs typeface="Arial MT"/>
              </a:rPr>
              <a:t> </a:t>
            </a:r>
            <a:r>
              <a:rPr sz="1800" spc="-5" dirty="0">
                <a:solidFill>
                  <a:srgbClr val="595959"/>
                </a:solidFill>
                <a:latin typeface="Arial MT"/>
                <a:cs typeface="Arial MT"/>
              </a:rPr>
              <a:t>or</a:t>
            </a:r>
            <a:r>
              <a:rPr sz="1800" spc="-10" dirty="0">
                <a:solidFill>
                  <a:srgbClr val="595959"/>
                </a:solidFill>
                <a:latin typeface="Arial MT"/>
                <a:cs typeface="Arial MT"/>
              </a:rPr>
              <a:t> </a:t>
            </a:r>
            <a:r>
              <a:rPr sz="1800" spc="-5" dirty="0">
                <a:solidFill>
                  <a:srgbClr val="595959"/>
                </a:solidFill>
                <a:latin typeface="Arial MT"/>
                <a:cs typeface="Arial MT"/>
              </a:rPr>
              <a:t>averaging</a:t>
            </a:r>
            <a:r>
              <a:rPr sz="1800" spc="-15" dirty="0">
                <a:solidFill>
                  <a:srgbClr val="595959"/>
                </a:solidFill>
                <a:latin typeface="Arial MT"/>
                <a:cs typeface="Arial MT"/>
              </a:rPr>
              <a:t> </a:t>
            </a:r>
            <a:r>
              <a:rPr sz="1800" spc="-5" dirty="0">
                <a:solidFill>
                  <a:srgbClr val="595959"/>
                </a:solidFill>
                <a:latin typeface="Arial MT"/>
                <a:cs typeface="Arial MT"/>
              </a:rPr>
              <a:t>with</a:t>
            </a:r>
            <a:r>
              <a:rPr sz="1800" spc="-10" dirty="0">
                <a:solidFill>
                  <a:srgbClr val="595959"/>
                </a:solidFill>
                <a:latin typeface="Arial MT"/>
                <a:cs typeface="Arial MT"/>
              </a:rPr>
              <a:t> </a:t>
            </a:r>
            <a:r>
              <a:rPr sz="1800" spc="-5" dirty="0">
                <a:solidFill>
                  <a:srgbClr val="595959"/>
                </a:solidFill>
                <a:latin typeface="Arial MT"/>
                <a:cs typeface="Arial MT"/>
              </a:rPr>
              <a:t>equal</a:t>
            </a:r>
            <a:r>
              <a:rPr sz="1800" spc="-10" dirty="0">
                <a:solidFill>
                  <a:srgbClr val="595959"/>
                </a:solidFill>
                <a:latin typeface="Arial MT"/>
                <a:cs typeface="Arial MT"/>
              </a:rPr>
              <a:t> </a:t>
            </a:r>
            <a:r>
              <a:rPr sz="1800" spc="-5" dirty="0">
                <a:solidFill>
                  <a:srgbClr val="595959"/>
                </a:solidFill>
                <a:latin typeface="Arial MT"/>
                <a:cs typeface="Arial MT"/>
              </a:rPr>
              <a:t>weight</a:t>
            </a:r>
            <a:endParaRPr sz="1800">
              <a:latin typeface="Arial MT"/>
              <a:cs typeface="Arial MT"/>
            </a:endParaRPr>
          </a:p>
          <a:p>
            <a:pPr marL="12700">
              <a:lnSpc>
                <a:spcPct val="100000"/>
              </a:lnSpc>
              <a:spcBef>
                <a:spcPts val="315"/>
              </a:spcBef>
            </a:pPr>
            <a:r>
              <a:rPr sz="1800" b="1" spc="-5" dirty="0">
                <a:solidFill>
                  <a:srgbClr val="595959"/>
                </a:solidFill>
                <a:latin typeface="Arial"/>
                <a:cs typeface="Arial"/>
              </a:rPr>
              <a:t>Diversify</a:t>
            </a:r>
            <a:r>
              <a:rPr sz="1800" b="1" spc="-10" dirty="0">
                <a:solidFill>
                  <a:srgbClr val="595959"/>
                </a:solidFill>
                <a:latin typeface="Arial"/>
                <a:cs typeface="Arial"/>
              </a:rPr>
              <a:t> </a:t>
            </a:r>
            <a:r>
              <a:rPr sz="1800" dirty="0">
                <a:solidFill>
                  <a:srgbClr val="595959"/>
                </a:solidFill>
                <a:latin typeface="Arial MT"/>
                <a:cs typeface="Arial MT"/>
              </a:rPr>
              <a:t>-</a:t>
            </a:r>
            <a:r>
              <a:rPr sz="1800" spc="-10" dirty="0">
                <a:solidFill>
                  <a:srgbClr val="595959"/>
                </a:solidFill>
                <a:latin typeface="Arial MT"/>
                <a:cs typeface="Arial MT"/>
              </a:rPr>
              <a:t> </a:t>
            </a:r>
            <a:r>
              <a:rPr sz="1800" dirty="0">
                <a:solidFill>
                  <a:srgbClr val="595959"/>
                </a:solidFill>
                <a:latin typeface="Arial MT"/>
                <a:cs typeface="Arial MT"/>
              </a:rPr>
              <a:t>subset</a:t>
            </a:r>
            <a:r>
              <a:rPr sz="1800" spc="-10" dirty="0">
                <a:solidFill>
                  <a:srgbClr val="595959"/>
                </a:solidFill>
                <a:latin typeface="Arial MT"/>
                <a:cs typeface="Arial MT"/>
              </a:rPr>
              <a:t> </a:t>
            </a:r>
            <a:r>
              <a:rPr sz="1800" spc="-5" dirty="0">
                <a:solidFill>
                  <a:srgbClr val="595959"/>
                </a:solidFill>
                <a:latin typeface="Arial MT"/>
                <a:cs typeface="Arial MT"/>
              </a:rPr>
              <a:t>of</a:t>
            </a:r>
            <a:r>
              <a:rPr sz="1800" spc="-10" dirty="0">
                <a:solidFill>
                  <a:srgbClr val="595959"/>
                </a:solidFill>
                <a:latin typeface="Arial MT"/>
                <a:cs typeface="Arial MT"/>
              </a:rPr>
              <a:t> </a:t>
            </a:r>
            <a:r>
              <a:rPr sz="1800" spc="-5" dirty="0">
                <a:solidFill>
                  <a:srgbClr val="595959"/>
                </a:solidFill>
                <a:latin typeface="Arial MT"/>
                <a:cs typeface="Arial MT"/>
              </a:rPr>
              <a:t>dataset</a:t>
            </a:r>
            <a:r>
              <a:rPr sz="1800" spc="-15" dirty="0">
                <a:solidFill>
                  <a:srgbClr val="595959"/>
                </a:solidFill>
                <a:latin typeface="Arial MT"/>
                <a:cs typeface="Arial MT"/>
              </a:rPr>
              <a:t> </a:t>
            </a:r>
            <a:r>
              <a:rPr sz="1800" spc="-5" dirty="0">
                <a:solidFill>
                  <a:srgbClr val="595959"/>
                </a:solidFill>
                <a:latin typeface="Arial MT"/>
                <a:cs typeface="Arial MT"/>
              </a:rPr>
              <a:t>based</a:t>
            </a:r>
            <a:r>
              <a:rPr sz="1800" spc="-10" dirty="0">
                <a:solidFill>
                  <a:srgbClr val="595959"/>
                </a:solidFill>
                <a:latin typeface="Arial MT"/>
                <a:cs typeface="Arial MT"/>
              </a:rPr>
              <a:t> </a:t>
            </a:r>
            <a:r>
              <a:rPr sz="1800" spc="-5" dirty="0">
                <a:solidFill>
                  <a:srgbClr val="595959"/>
                </a:solidFill>
                <a:latin typeface="Arial MT"/>
                <a:cs typeface="Arial MT"/>
              </a:rPr>
              <a:t>on</a:t>
            </a:r>
            <a:r>
              <a:rPr sz="1800" spc="-10" dirty="0">
                <a:solidFill>
                  <a:srgbClr val="595959"/>
                </a:solidFill>
                <a:latin typeface="Arial MT"/>
                <a:cs typeface="Arial MT"/>
              </a:rPr>
              <a:t> </a:t>
            </a:r>
            <a:r>
              <a:rPr sz="1800" spc="-5" dirty="0">
                <a:solidFill>
                  <a:srgbClr val="595959"/>
                </a:solidFill>
                <a:latin typeface="Arial MT"/>
                <a:cs typeface="Arial MT"/>
              </a:rPr>
              <a:t>features,</a:t>
            </a:r>
            <a:r>
              <a:rPr sz="1800" spc="-10" dirty="0">
                <a:solidFill>
                  <a:srgbClr val="595959"/>
                </a:solidFill>
                <a:latin typeface="Arial MT"/>
                <a:cs typeface="Arial MT"/>
              </a:rPr>
              <a:t> </a:t>
            </a:r>
            <a:r>
              <a:rPr sz="1800" dirty="0">
                <a:solidFill>
                  <a:srgbClr val="595959"/>
                </a:solidFill>
                <a:latin typeface="Arial MT"/>
                <a:cs typeface="Arial MT"/>
              </a:rPr>
              <a:t>sampling</a:t>
            </a:r>
            <a:r>
              <a:rPr sz="1800" spc="-15" dirty="0">
                <a:solidFill>
                  <a:srgbClr val="595959"/>
                </a:solidFill>
                <a:latin typeface="Arial MT"/>
                <a:cs typeface="Arial MT"/>
              </a:rPr>
              <a:t> </a:t>
            </a:r>
            <a:r>
              <a:rPr sz="1800" spc="-5" dirty="0">
                <a:solidFill>
                  <a:srgbClr val="595959"/>
                </a:solidFill>
                <a:latin typeface="Arial MT"/>
                <a:cs typeface="Arial MT"/>
              </a:rPr>
              <a:t>and/or</a:t>
            </a:r>
            <a:r>
              <a:rPr sz="1800" spc="-10" dirty="0">
                <a:solidFill>
                  <a:srgbClr val="595959"/>
                </a:solidFill>
                <a:latin typeface="Arial MT"/>
                <a:cs typeface="Arial MT"/>
              </a:rPr>
              <a:t> </a:t>
            </a:r>
            <a:r>
              <a:rPr sz="1800" spc="-5" dirty="0">
                <a:solidFill>
                  <a:srgbClr val="595959"/>
                </a:solidFill>
                <a:latin typeface="Arial MT"/>
                <a:cs typeface="Arial MT"/>
              </a:rPr>
              <a:t>labels</a:t>
            </a:r>
            <a:endParaRPr sz="1800">
              <a:latin typeface="Arial MT"/>
              <a:cs typeface="Arial MT"/>
            </a:endParaRPr>
          </a:p>
          <a:p>
            <a:pPr>
              <a:lnSpc>
                <a:spcPct val="100000"/>
              </a:lnSpc>
              <a:spcBef>
                <a:spcPts val="30"/>
              </a:spcBef>
            </a:pPr>
            <a:endParaRPr sz="2400">
              <a:latin typeface="Arial MT"/>
              <a:cs typeface="Arial MT"/>
            </a:endParaRPr>
          </a:p>
          <a:p>
            <a:pPr marL="12700">
              <a:lnSpc>
                <a:spcPct val="100000"/>
              </a:lnSpc>
            </a:pPr>
            <a:r>
              <a:rPr sz="1800" dirty="0">
                <a:solidFill>
                  <a:srgbClr val="595959"/>
                </a:solidFill>
                <a:latin typeface="Arial MT"/>
                <a:cs typeface="Arial MT"/>
              </a:rPr>
              <a:t>Model</a:t>
            </a:r>
            <a:r>
              <a:rPr sz="1800" spc="-55" dirty="0">
                <a:solidFill>
                  <a:srgbClr val="595959"/>
                </a:solidFill>
                <a:latin typeface="Arial MT"/>
                <a:cs typeface="Arial MT"/>
              </a:rPr>
              <a:t> </a:t>
            </a:r>
            <a:r>
              <a:rPr sz="1800" spc="-5" dirty="0">
                <a:solidFill>
                  <a:srgbClr val="595959"/>
                </a:solidFill>
                <a:latin typeface="Arial MT"/>
                <a:cs typeface="Arial MT"/>
              </a:rPr>
              <a:t>Flow:</a:t>
            </a:r>
            <a:endParaRPr sz="1800">
              <a:latin typeface="Arial MT"/>
              <a:cs typeface="Arial MT"/>
            </a:endParaRPr>
          </a:p>
          <a:p>
            <a:pPr marL="927100" indent="-419734">
              <a:lnSpc>
                <a:spcPct val="100000"/>
              </a:lnSpc>
              <a:spcBef>
                <a:spcPts val="315"/>
              </a:spcBef>
              <a:buAutoNum type="alphaLcPeriod"/>
              <a:tabLst>
                <a:tab pos="926465" algn="l"/>
                <a:tab pos="927100" algn="l"/>
              </a:tabLst>
            </a:pPr>
            <a:r>
              <a:rPr sz="1800" spc="-5" dirty="0">
                <a:solidFill>
                  <a:srgbClr val="595959"/>
                </a:solidFill>
                <a:latin typeface="Arial MT"/>
                <a:cs typeface="Arial MT"/>
              </a:rPr>
              <a:t>Sample</a:t>
            </a:r>
            <a:r>
              <a:rPr sz="1800" spc="-25" dirty="0">
                <a:solidFill>
                  <a:srgbClr val="595959"/>
                </a:solidFill>
                <a:latin typeface="Arial MT"/>
                <a:cs typeface="Arial MT"/>
              </a:rPr>
              <a:t> </a:t>
            </a:r>
            <a:r>
              <a:rPr sz="1800" spc="-5" dirty="0">
                <a:solidFill>
                  <a:srgbClr val="595959"/>
                </a:solidFill>
                <a:latin typeface="Arial MT"/>
                <a:cs typeface="Arial MT"/>
              </a:rPr>
              <a:t>training</a:t>
            </a:r>
            <a:r>
              <a:rPr sz="1800" spc="-20" dirty="0">
                <a:solidFill>
                  <a:srgbClr val="595959"/>
                </a:solidFill>
                <a:latin typeface="Arial MT"/>
                <a:cs typeface="Arial MT"/>
              </a:rPr>
              <a:t> </a:t>
            </a:r>
            <a:r>
              <a:rPr sz="1800" dirty="0">
                <a:solidFill>
                  <a:srgbClr val="595959"/>
                </a:solidFill>
                <a:latin typeface="Arial MT"/>
                <a:cs typeface="Arial MT"/>
              </a:rPr>
              <a:t>sets</a:t>
            </a:r>
            <a:r>
              <a:rPr sz="1800" spc="-20" dirty="0">
                <a:solidFill>
                  <a:srgbClr val="595959"/>
                </a:solidFill>
                <a:latin typeface="Arial MT"/>
                <a:cs typeface="Arial MT"/>
              </a:rPr>
              <a:t> </a:t>
            </a:r>
            <a:r>
              <a:rPr sz="1800" spc="-5" dirty="0">
                <a:solidFill>
                  <a:srgbClr val="595959"/>
                </a:solidFill>
                <a:latin typeface="Arial MT"/>
                <a:cs typeface="Arial MT"/>
              </a:rPr>
              <a:t>of</a:t>
            </a:r>
            <a:r>
              <a:rPr sz="1800" spc="-15" dirty="0">
                <a:solidFill>
                  <a:srgbClr val="595959"/>
                </a:solidFill>
                <a:latin typeface="Arial MT"/>
                <a:cs typeface="Arial MT"/>
              </a:rPr>
              <a:t> </a:t>
            </a:r>
            <a:r>
              <a:rPr sz="1800" dirty="0">
                <a:solidFill>
                  <a:srgbClr val="595959"/>
                </a:solidFill>
                <a:latin typeface="Arial MT"/>
                <a:cs typeface="Arial MT"/>
              </a:rPr>
              <a:t>size</a:t>
            </a:r>
            <a:r>
              <a:rPr sz="1800" spc="-20" dirty="0">
                <a:solidFill>
                  <a:srgbClr val="595959"/>
                </a:solidFill>
                <a:latin typeface="Arial MT"/>
                <a:cs typeface="Arial MT"/>
              </a:rPr>
              <a:t> </a:t>
            </a:r>
            <a:r>
              <a:rPr sz="1800" dirty="0">
                <a:solidFill>
                  <a:srgbClr val="595959"/>
                </a:solidFill>
                <a:latin typeface="Arial MT"/>
                <a:cs typeface="Arial MT"/>
              </a:rPr>
              <a:t>n</a:t>
            </a:r>
            <a:endParaRPr sz="1800">
              <a:latin typeface="Arial MT"/>
              <a:cs typeface="Arial MT"/>
            </a:endParaRPr>
          </a:p>
          <a:p>
            <a:pPr marL="927100" indent="-419734">
              <a:lnSpc>
                <a:spcPct val="100000"/>
              </a:lnSpc>
              <a:spcBef>
                <a:spcPts val="315"/>
              </a:spcBef>
              <a:buAutoNum type="alphaLcPeriod"/>
              <a:tabLst>
                <a:tab pos="926465" algn="l"/>
                <a:tab pos="927100" algn="l"/>
              </a:tabLst>
            </a:pPr>
            <a:r>
              <a:rPr sz="1800" spc="-5" dirty="0">
                <a:solidFill>
                  <a:srgbClr val="595959"/>
                </a:solidFill>
                <a:latin typeface="Arial MT"/>
                <a:cs typeface="Arial MT"/>
              </a:rPr>
              <a:t>Fit</a:t>
            </a:r>
            <a:r>
              <a:rPr sz="1800" spc="-15" dirty="0">
                <a:solidFill>
                  <a:srgbClr val="595959"/>
                </a:solidFill>
                <a:latin typeface="Arial MT"/>
                <a:cs typeface="Arial MT"/>
              </a:rPr>
              <a:t> </a:t>
            </a:r>
            <a:r>
              <a:rPr sz="1800" spc="-5" dirty="0">
                <a:solidFill>
                  <a:srgbClr val="595959"/>
                </a:solidFill>
                <a:latin typeface="Arial MT"/>
                <a:cs typeface="Arial MT"/>
              </a:rPr>
              <a:t>an</a:t>
            </a:r>
            <a:r>
              <a:rPr sz="1800" spc="-15" dirty="0">
                <a:solidFill>
                  <a:srgbClr val="595959"/>
                </a:solidFill>
                <a:latin typeface="Arial MT"/>
                <a:cs typeface="Arial MT"/>
              </a:rPr>
              <a:t> </a:t>
            </a:r>
            <a:r>
              <a:rPr sz="1800" spc="-5" dirty="0">
                <a:solidFill>
                  <a:srgbClr val="595959"/>
                </a:solidFill>
                <a:latin typeface="Arial MT"/>
                <a:cs typeface="Arial MT"/>
              </a:rPr>
              <a:t>estimator</a:t>
            </a:r>
            <a:r>
              <a:rPr sz="1800" spc="-15" dirty="0">
                <a:solidFill>
                  <a:srgbClr val="595959"/>
                </a:solidFill>
                <a:latin typeface="Arial MT"/>
                <a:cs typeface="Arial MT"/>
              </a:rPr>
              <a:t> </a:t>
            </a:r>
            <a:r>
              <a:rPr sz="1800" spc="-5" dirty="0">
                <a:solidFill>
                  <a:srgbClr val="595959"/>
                </a:solidFill>
                <a:latin typeface="Arial MT"/>
                <a:cs typeface="Arial MT"/>
              </a:rPr>
              <a:t>for</a:t>
            </a:r>
            <a:r>
              <a:rPr sz="1800" spc="-15" dirty="0">
                <a:solidFill>
                  <a:srgbClr val="595959"/>
                </a:solidFill>
                <a:latin typeface="Arial MT"/>
                <a:cs typeface="Arial MT"/>
              </a:rPr>
              <a:t> </a:t>
            </a:r>
            <a:r>
              <a:rPr sz="1800" spc="-5" dirty="0">
                <a:solidFill>
                  <a:srgbClr val="595959"/>
                </a:solidFill>
                <a:latin typeface="Arial MT"/>
                <a:cs typeface="Arial MT"/>
              </a:rPr>
              <a:t>each</a:t>
            </a:r>
            <a:r>
              <a:rPr sz="1800" spc="-15" dirty="0">
                <a:solidFill>
                  <a:srgbClr val="595959"/>
                </a:solidFill>
                <a:latin typeface="Arial MT"/>
                <a:cs typeface="Arial MT"/>
              </a:rPr>
              <a:t> </a:t>
            </a:r>
            <a:r>
              <a:rPr sz="1800" spc="-5" dirty="0">
                <a:solidFill>
                  <a:srgbClr val="595959"/>
                </a:solidFill>
                <a:latin typeface="Arial MT"/>
                <a:cs typeface="Arial MT"/>
              </a:rPr>
              <a:t>training</a:t>
            </a:r>
            <a:r>
              <a:rPr sz="1800" spc="-15" dirty="0">
                <a:solidFill>
                  <a:srgbClr val="595959"/>
                </a:solidFill>
                <a:latin typeface="Arial MT"/>
                <a:cs typeface="Arial MT"/>
              </a:rPr>
              <a:t> </a:t>
            </a:r>
            <a:r>
              <a:rPr sz="1800" dirty="0">
                <a:solidFill>
                  <a:srgbClr val="595959"/>
                </a:solidFill>
                <a:latin typeface="Arial MT"/>
                <a:cs typeface="Arial MT"/>
              </a:rPr>
              <a:t>set</a:t>
            </a:r>
            <a:endParaRPr sz="1800">
              <a:latin typeface="Arial MT"/>
              <a:cs typeface="Arial MT"/>
            </a:endParaRPr>
          </a:p>
          <a:p>
            <a:pPr marL="927100" indent="-407034">
              <a:lnSpc>
                <a:spcPct val="100000"/>
              </a:lnSpc>
              <a:spcBef>
                <a:spcPts val="315"/>
              </a:spcBef>
              <a:buAutoNum type="alphaLcPeriod"/>
              <a:tabLst>
                <a:tab pos="926465" algn="l"/>
                <a:tab pos="927100" algn="l"/>
              </a:tabLst>
            </a:pPr>
            <a:r>
              <a:rPr sz="1800" spc="-5" dirty="0">
                <a:solidFill>
                  <a:srgbClr val="595959"/>
                </a:solidFill>
                <a:latin typeface="Arial MT"/>
                <a:cs typeface="Arial MT"/>
              </a:rPr>
              <a:t>Combine</a:t>
            </a:r>
            <a:r>
              <a:rPr sz="1800" spc="-20" dirty="0">
                <a:solidFill>
                  <a:srgbClr val="595959"/>
                </a:solidFill>
                <a:latin typeface="Arial MT"/>
                <a:cs typeface="Arial MT"/>
              </a:rPr>
              <a:t> </a:t>
            </a:r>
            <a:r>
              <a:rPr sz="1800" spc="-5" dirty="0">
                <a:solidFill>
                  <a:srgbClr val="595959"/>
                </a:solidFill>
                <a:latin typeface="Arial MT"/>
                <a:cs typeface="Arial MT"/>
              </a:rPr>
              <a:t>the</a:t>
            </a:r>
            <a:r>
              <a:rPr sz="1800" spc="-20" dirty="0">
                <a:solidFill>
                  <a:srgbClr val="595959"/>
                </a:solidFill>
                <a:latin typeface="Arial MT"/>
                <a:cs typeface="Arial MT"/>
              </a:rPr>
              <a:t> </a:t>
            </a:r>
            <a:r>
              <a:rPr sz="1800" dirty="0">
                <a:solidFill>
                  <a:srgbClr val="595959"/>
                </a:solidFill>
                <a:latin typeface="Arial MT"/>
                <a:cs typeface="Arial MT"/>
              </a:rPr>
              <a:t>classifier’s</a:t>
            </a:r>
            <a:r>
              <a:rPr sz="1800" spc="-20" dirty="0">
                <a:solidFill>
                  <a:srgbClr val="595959"/>
                </a:solidFill>
                <a:latin typeface="Arial MT"/>
                <a:cs typeface="Arial MT"/>
              </a:rPr>
              <a:t> </a:t>
            </a:r>
            <a:r>
              <a:rPr sz="1800" spc="-5" dirty="0">
                <a:solidFill>
                  <a:srgbClr val="595959"/>
                </a:solidFill>
                <a:latin typeface="Arial MT"/>
                <a:cs typeface="Arial MT"/>
              </a:rPr>
              <a:t>predictions</a:t>
            </a:r>
            <a:endParaRPr sz="18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90138"/>
            <a:ext cx="2701925" cy="452120"/>
          </a:xfrm>
          <a:prstGeom prst="rect">
            <a:avLst/>
          </a:prstGeom>
        </p:spPr>
        <p:txBody>
          <a:bodyPr vert="horz" wrap="square" lIns="0" tIns="12700" rIns="0" bIns="0" rtlCol="0">
            <a:spAutoFit/>
          </a:bodyPr>
          <a:lstStyle/>
          <a:p>
            <a:pPr marL="12700">
              <a:lnSpc>
                <a:spcPct val="100000"/>
              </a:lnSpc>
              <a:spcBef>
                <a:spcPts val="100"/>
              </a:spcBef>
            </a:pPr>
            <a:r>
              <a:rPr sz="2800" spc="-10" dirty="0"/>
              <a:t>Bagging</a:t>
            </a:r>
            <a:r>
              <a:rPr sz="2800" spc="-60" dirty="0"/>
              <a:t> </a:t>
            </a:r>
            <a:r>
              <a:rPr sz="2800" spc="-35" dirty="0"/>
              <a:t>Variants</a:t>
            </a:r>
            <a:endParaRPr sz="2800"/>
          </a:p>
        </p:txBody>
      </p:sp>
      <p:grpSp>
        <p:nvGrpSpPr>
          <p:cNvPr id="3" name="object 3"/>
          <p:cNvGrpSpPr/>
          <p:nvPr/>
        </p:nvGrpSpPr>
        <p:grpSpPr>
          <a:xfrm>
            <a:off x="689299" y="1188940"/>
            <a:ext cx="7765415" cy="3417570"/>
            <a:chOff x="689299" y="1188940"/>
            <a:chExt cx="7765415" cy="3417570"/>
          </a:xfrm>
        </p:grpSpPr>
        <p:sp>
          <p:nvSpPr>
            <p:cNvPr id="4" name="object 4"/>
            <p:cNvSpPr/>
            <p:nvPr/>
          </p:nvSpPr>
          <p:spPr>
            <a:xfrm>
              <a:off x="1331999" y="1201640"/>
              <a:ext cx="6480175" cy="652780"/>
            </a:xfrm>
            <a:custGeom>
              <a:avLst/>
              <a:gdLst/>
              <a:ahLst/>
              <a:cxnLst/>
              <a:rect l="l" t="t" r="r" b="b"/>
              <a:pathLst>
                <a:path w="6480175" h="652780">
                  <a:moveTo>
                    <a:pt x="0" y="0"/>
                  </a:moveTo>
                  <a:lnTo>
                    <a:pt x="6480000" y="0"/>
                  </a:lnTo>
                  <a:lnTo>
                    <a:pt x="6480000" y="652274"/>
                  </a:lnTo>
                  <a:lnTo>
                    <a:pt x="0" y="652274"/>
                  </a:lnTo>
                  <a:lnTo>
                    <a:pt x="0" y="0"/>
                  </a:lnTo>
                  <a:close/>
                </a:path>
              </a:pathLst>
            </a:custGeom>
            <a:ln w="25399">
              <a:solidFill>
                <a:srgbClr val="FFFFFF"/>
              </a:solidFill>
            </a:ln>
          </p:spPr>
          <p:txBody>
            <a:bodyPr wrap="square" lIns="0" tIns="0" rIns="0" bIns="0" rtlCol="0"/>
            <a:lstStyle/>
            <a:p>
              <a:endParaRPr/>
            </a:p>
          </p:txBody>
        </p:sp>
        <p:sp>
          <p:nvSpPr>
            <p:cNvPr id="5" name="object 5"/>
            <p:cNvSpPr/>
            <p:nvPr/>
          </p:nvSpPr>
          <p:spPr>
            <a:xfrm>
              <a:off x="1331999" y="1201640"/>
              <a:ext cx="6480175" cy="652780"/>
            </a:xfrm>
            <a:custGeom>
              <a:avLst/>
              <a:gdLst/>
              <a:ahLst/>
              <a:cxnLst/>
              <a:rect l="l" t="t" r="r" b="b"/>
              <a:pathLst>
                <a:path w="6480175" h="652780">
                  <a:moveTo>
                    <a:pt x="6480000" y="652274"/>
                  </a:moveTo>
                  <a:lnTo>
                    <a:pt x="0" y="652274"/>
                  </a:lnTo>
                  <a:lnTo>
                    <a:pt x="0" y="0"/>
                  </a:lnTo>
                  <a:lnTo>
                    <a:pt x="6480000" y="0"/>
                  </a:lnTo>
                  <a:lnTo>
                    <a:pt x="6480000" y="652274"/>
                  </a:lnTo>
                  <a:close/>
                </a:path>
              </a:pathLst>
            </a:custGeom>
            <a:solidFill>
              <a:srgbClr val="B45F06"/>
            </a:solidFill>
          </p:spPr>
          <p:txBody>
            <a:bodyPr wrap="square" lIns="0" tIns="0" rIns="0" bIns="0" rtlCol="0"/>
            <a:lstStyle/>
            <a:p>
              <a:endParaRPr/>
            </a:p>
          </p:txBody>
        </p:sp>
        <p:sp>
          <p:nvSpPr>
            <p:cNvPr id="6" name="object 6"/>
            <p:cNvSpPr/>
            <p:nvPr/>
          </p:nvSpPr>
          <p:spPr>
            <a:xfrm>
              <a:off x="2051998" y="1886461"/>
              <a:ext cx="5039995" cy="652780"/>
            </a:xfrm>
            <a:custGeom>
              <a:avLst/>
              <a:gdLst/>
              <a:ahLst/>
              <a:cxnLst/>
              <a:rect l="l" t="t" r="r" b="b"/>
              <a:pathLst>
                <a:path w="5039995" h="652780">
                  <a:moveTo>
                    <a:pt x="0" y="0"/>
                  </a:moveTo>
                  <a:lnTo>
                    <a:pt x="5040000" y="0"/>
                  </a:lnTo>
                  <a:lnTo>
                    <a:pt x="5040000" y="652274"/>
                  </a:lnTo>
                  <a:lnTo>
                    <a:pt x="0" y="652274"/>
                  </a:lnTo>
                  <a:lnTo>
                    <a:pt x="0" y="0"/>
                  </a:lnTo>
                  <a:close/>
                </a:path>
              </a:pathLst>
            </a:custGeom>
            <a:ln w="25399">
              <a:solidFill>
                <a:srgbClr val="FFFFFF"/>
              </a:solidFill>
            </a:ln>
          </p:spPr>
          <p:txBody>
            <a:bodyPr wrap="square" lIns="0" tIns="0" rIns="0" bIns="0" rtlCol="0"/>
            <a:lstStyle/>
            <a:p>
              <a:endParaRPr/>
            </a:p>
          </p:txBody>
        </p:sp>
        <p:sp>
          <p:nvSpPr>
            <p:cNvPr id="7" name="object 7"/>
            <p:cNvSpPr/>
            <p:nvPr/>
          </p:nvSpPr>
          <p:spPr>
            <a:xfrm>
              <a:off x="2051998" y="1886461"/>
              <a:ext cx="5039995" cy="652780"/>
            </a:xfrm>
            <a:custGeom>
              <a:avLst/>
              <a:gdLst/>
              <a:ahLst/>
              <a:cxnLst/>
              <a:rect l="l" t="t" r="r" b="b"/>
              <a:pathLst>
                <a:path w="5039995" h="652780">
                  <a:moveTo>
                    <a:pt x="5040000" y="652274"/>
                  </a:moveTo>
                  <a:lnTo>
                    <a:pt x="0" y="652274"/>
                  </a:lnTo>
                  <a:lnTo>
                    <a:pt x="0" y="0"/>
                  </a:lnTo>
                  <a:lnTo>
                    <a:pt x="5040000" y="0"/>
                  </a:lnTo>
                  <a:lnTo>
                    <a:pt x="5040000" y="652274"/>
                  </a:lnTo>
                  <a:close/>
                </a:path>
              </a:pathLst>
            </a:custGeom>
            <a:solidFill>
              <a:srgbClr val="783E04"/>
            </a:solidFill>
          </p:spPr>
          <p:txBody>
            <a:bodyPr wrap="square" lIns="0" tIns="0" rIns="0" bIns="0" rtlCol="0"/>
            <a:lstStyle/>
            <a:p>
              <a:endParaRPr/>
            </a:p>
          </p:txBody>
        </p:sp>
        <p:sp>
          <p:nvSpPr>
            <p:cNvPr id="8" name="object 8"/>
            <p:cNvSpPr/>
            <p:nvPr/>
          </p:nvSpPr>
          <p:spPr>
            <a:xfrm>
              <a:off x="1511998" y="2571281"/>
              <a:ext cx="6120130" cy="652780"/>
            </a:xfrm>
            <a:custGeom>
              <a:avLst/>
              <a:gdLst/>
              <a:ahLst/>
              <a:cxnLst/>
              <a:rect l="l" t="t" r="r" b="b"/>
              <a:pathLst>
                <a:path w="6120130" h="652780">
                  <a:moveTo>
                    <a:pt x="0" y="0"/>
                  </a:moveTo>
                  <a:lnTo>
                    <a:pt x="6120000" y="0"/>
                  </a:lnTo>
                  <a:lnTo>
                    <a:pt x="6120000" y="652274"/>
                  </a:lnTo>
                  <a:lnTo>
                    <a:pt x="0" y="652274"/>
                  </a:lnTo>
                  <a:lnTo>
                    <a:pt x="0" y="0"/>
                  </a:lnTo>
                  <a:close/>
                </a:path>
              </a:pathLst>
            </a:custGeom>
            <a:ln w="25399">
              <a:solidFill>
                <a:srgbClr val="FFFFFF"/>
              </a:solidFill>
            </a:ln>
          </p:spPr>
          <p:txBody>
            <a:bodyPr wrap="square" lIns="0" tIns="0" rIns="0" bIns="0" rtlCol="0"/>
            <a:lstStyle/>
            <a:p>
              <a:endParaRPr/>
            </a:p>
          </p:txBody>
        </p:sp>
        <p:sp>
          <p:nvSpPr>
            <p:cNvPr id="9" name="object 9"/>
            <p:cNvSpPr/>
            <p:nvPr/>
          </p:nvSpPr>
          <p:spPr>
            <a:xfrm>
              <a:off x="1511998" y="2571281"/>
              <a:ext cx="6120130" cy="652780"/>
            </a:xfrm>
            <a:custGeom>
              <a:avLst/>
              <a:gdLst/>
              <a:ahLst/>
              <a:cxnLst/>
              <a:rect l="l" t="t" r="r" b="b"/>
              <a:pathLst>
                <a:path w="6120130" h="652780">
                  <a:moveTo>
                    <a:pt x="6120000" y="652274"/>
                  </a:moveTo>
                  <a:lnTo>
                    <a:pt x="0" y="652274"/>
                  </a:lnTo>
                  <a:lnTo>
                    <a:pt x="0" y="0"/>
                  </a:lnTo>
                  <a:lnTo>
                    <a:pt x="6120000" y="0"/>
                  </a:lnTo>
                  <a:lnTo>
                    <a:pt x="6120000" y="652274"/>
                  </a:lnTo>
                  <a:close/>
                </a:path>
              </a:pathLst>
            </a:custGeom>
            <a:solidFill>
              <a:srgbClr val="7F6000"/>
            </a:solidFill>
          </p:spPr>
          <p:txBody>
            <a:bodyPr wrap="square" lIns="0" tIns="0" rIns="0" bIns="0" rtlCol="0"/>
            <a:lstStyle/>
            <a:p>
              <a:endParaRPr/>
            </a:p>
          </p:txBody>
        </p:sp>
        <p:sp>
          <p:nvSpPr>
            <p:cNvPr id="10" name="object 10"/>
            <p:cNvSpPr/>
            <p:nvPr/>
          </p:nvSpPr>
          <p:spPr>
            <a:xfrm>
              <a:off x="1781998" y="3256101"/>
              <a:ext cx="5580380" cy="652780"/>
            </a:xfrm>
            <a:custGeom>
              <a:avLst/>
              <a:gdLst/>
              <a:ahLst/>
              <a:cxnLst/>
              <a:rect l="l" t="t" r="r" b="b"/>
              <a:pathLst>
                <a:path w="5580380" h="652779">
                  <a:moveTo>
                    <a:pt x="0" y="0"/>
                  </a:moveTo>
                  <a:lnTo>
                    <a:pt x="5580000" y="0"/>
                  </a:lnTo>
                  <a:lnTo>
                    <a:pt x="5580000" y="652275"/>
                  </a:lnTo>
                  <a:lnTo>
                    <a:pt x="0" y="652275"/>
                  </a:lnTo>
                  <a:lnTo>
                    <a:pt x="0" y="0"/>
                  </a:lnTo>
                  <a:close/>
                </a:path>
              </a:pathLst>
            </a:custGeom>
            <a:ln w="25399">
              <a:solidFill>
                <a:srgbClr val="FFFFFF"/>
              </a:solidFill>
            </a:ln>
          </p:spPr>
          <p:txBody>
            <a:bodyPr wrap="square" lIns="0" tIns="0" rIns="0" bIns="0" rtlCol="0"/>
            <a:lstStyle/>
            <a:p>
              <a:endParaRPr/>
            </a:p>
          </p:txBody>
        </p:sp>
        <p:sp>
          <p:nvSpPr>
            <p:cNvPr id="11" name="object 11"/>
            <p:cNvSpPr/>
            <p:nvPr/>
          </p:nvSpPr>
          <p:spPr>
            <a:xfrm>
              <a:off x="1781998" y="3256101"/>
              <a:ext cx="5580380" cy="652780"/>
            </a:xfrm>
            <a:custGeom>
              <a:avLst/>
              <a:gdLst/>
              <a:ahLst/>
              <a:cxnLst/>
              <a:rect l="l" t="t" r="r" b="b"/>
              <a:pathLst>
                <a:path w="5580380" h="652779">
                  <a:moveTo>
                    <a:pt x="5580000" y="652275"/>
                  </a:moveTo>
                  <a:lnTo>
                    <a:pt x="0" y="652275"/>
                  </a:lnTo>
                  <a:lnTo>
                    <a:pt x="0" y="0"/>
                  </a:lnTo>
                  <a:lnTo>
                    <a:pt x="5580000" y="0"/>
                  </a:lnTo>
                  <a:lnTo>
                    <a:pt x="5580000" y="652275"/>
                  </a:lnTo>
                  <a:close/>
                </a:path>
              </a:pathLst>
            </a:custGeom>
            <a:solidFill>
              <a:srgbClr val="85200C"/>
            </a:solidFill>
          </p:spPr>
          <p:txBody>
            <a:bodyPr wrap="square" lIns="0" tIns="0" rIns="0" bIns="0" rtlCol="0"/>
            <a:lstStyle/>
            <a:p>
              <a:endParaRPr/>
            </a:p>
          </p:txBody>
        </p:sp>
        <p:sp>
          <p:nvSpPr>
            <p:cNvPr id="12" name="object 12"/>
            <p:cNvSpPr/>
            <p:nvPr/>
          </p:nvSpPr>
          <p:spPr>
            <a:xfrm>
              <a:off x="701999" y="3940920"/>
              <a:ext cx="7740015" cy="652780"/>
            </a:xfrm>
            <a:custGeom>
              <a:avLst/>
              <a:gdLst/>
              <a:ahLst/>
              <a:cxnLst/>
              <a:rect l="l" t="t" r="r" b="b"/>
              <a:pathLst>
                <a:path w="7740015" h="652779">
                  <a:moveTo>
                    <a:pt x="0" y="0"/>
                  </a:moveTo>
                  <a:lnTo>
                    <a:pt x="7740000" y="0"/>
                  </a:lnTo>
                  <a:lnTo>
                    <a:pt x="7740000" y="652274"/>
                  </a:lnTo>
                  <a:lnTo>
                    <a:pt x="0" y="652274"/>
                  </a:lnTo>
                  <a:lnTo>
                    <a:pt x="0" y="0"/>
                  </a:lnTo>
                  <a:close/>
                </a:path>
              </a:pathLst>
            </a:custGeom>
            <a:ln w="25399">
              <a:solidFill>
                <a:srgbClr val="FFFFFF"/>
              </a:solidFill>
            </a:ln>
          </p:spPr>
          <p:txBody>
            <a:bodyPr wrap="square" lIns="0" tIns="0" rIns="0" bIns="0" rtlCol="0"/>
            <a:lstStyle/>
            <a:p>
              <a:endParaRPr/>
            </a:p>
          </p:txBody>
        </p:sp>
        <p:sp>
          <p:nvSpPr>
            <p:cNvPr id="13" name="object 13"/>
            <p:cNvSpPr/>
            <p:nvPr/>
          </p:nvSpPr>
          <p:spPr>
            <a:xfrm>
              <a:off x="701999" y="3940920"/>
              <a:ext cx="7740015" cy="652780"/>
            </a:xfrm>
            <a:custGeom>
              <a:avLst/>
              <a:gdLst/>
              <a:ahLst/>
              <a:cxnLst/>
              <a:rect l="l" t="t" r="r" b="b"/>
              <a:pathLst>
                <a:path w="7740015" h="652779">
                  <a:moveTo>
                    <a:pt x="7740000" y="652274"/>
                  </a:moveTo>
                  <a:lnTo>
                    <a:pt x="0" y="652274"/>
                  </a:lnTo>
                  <a:lnTo>
                    <a:pt x="0" y="0"/>
                  </a:lnTo>
                  <a:lnTo>
                    <a:pt x="7740000" y="0"/>
                  </a:lnTo>
                  <a:lnTo>
                    <a:pt x="7740000" y="652274"/>
                  </a:lnTo>
                  <a:close/>
                </a:path>
              </a:pathLst>
            </a:custGeom>
            <a:solidFill>
              <a:srgbClr val="AB8D79"/>
            </a:solidFill>
          </p:spPr>
          <p:txBody>
            <a:bodyPr wrap="square" lIns="0" tIns="0" rIns="0" bIns="0" rtlCol="0"/>
            <a:lstStyle/>
            <a:p>
              <a:endParaRPr/>
            </a:p>
          </p:txBody>
        </p:sp>
      </p:grpSp>
      <p:sp>
        <p:nvSpPr>
          <p:cNvPr id="14" name="object 14"/>
          <p:cNvSpPr txBox="1"/>
          <p:nvPr/>
        </p:nvSpPr>
        <p:spPr>
          <a:xfrm>
            <a:off x="727399" y="1113178"/>
            <a:ext cx="5506720" cy="3449954"/>
          </a:xfrm>
          <a:prstGeom prst="rect">
            <a:avLst/>
          </a:prstGeom>
        </p:spPr>
        <p:txBody>
          <a:bodyPr vert="horz" wrap="square" lIns="0" tIns="102235" rIns="0" bIns="0" rtlCol="0">
            <a:spAutoFit/>
          </a:bodyPr>
          <a:lstStyle/>
          <a:p>
            <a:pPr marR="4323080" algn="r">
              <a:lnSpc>
                <a:spcPct val="100000"/>
              </a:lnSpc>
              <a:spcBef>
                <a:spcPts val="805"/>
              </a:spcBef>
            </a:pPr>
            <a:r>
              <a:rPr sz="1400" b="1" spc="-15" dirty="0">
                <a:solidFill>
                  <a:srgbClr val="FFFFFF"/>
                </a:solidFill>
                <a:latin typeface="Calibri"/>
                <a:cs typeface="Calibri"/>
              </a:rPr>
              <a:t>Pasting</a:t>
            </a:r>
            <a:endParaRPr sz="1400">
              <a:latin typeface="Calibri"/>
              <a:cs typeface="Calibri"/>
            </a:endParaRPr>
          </a:p>
          <a:p>
            <a:pPr marL="756920" indent="-89535">
              <a:lnSpc>
                <a:spcPct val="100000"/>
              </a:lnSpc>
              <a:spcBef>
                <a:spcPts val="505"/>
              </a:spcBef>
              <a:buChar char="•"/>
              <a:tabLst>
                <a:tab pos="757555" algn="l"/>
              </a:tabLst>
            </a:pPr>
            <a:r>
              <a:rPr sz="1000" spc="-5" dirty="0">
                <a:solidFill>
                  <a:srgbClr val="FFFFFF"/>
                </a:solidFill>
                <a:latin typeface="Calibri"/>
                <a:cs typeface="Calibri"/>
              </a:rPr>
              <a:t>When</a:t>
            </a:r>
            <a:r>
              <a:rPr sz="1000" spc="-10" dirty="0">
                <a:solidFill>
                  <a:srgbClr val="FFFFFF"/>
                </a:solidFill>
                <a:latin typeface="Calibri"/>
                <a:cs typeface="Calibri"/>
              </a:rPr>
              <a:t> </a:t>
            </a:r>
            <a:r>
              <a:rPr sz="1000" spc="-5" dirty="0">
                <a:solidFill>
                  <a:srgbClr val="FFFFFF"/>
                </a:solidFill>
                <a:latin typeface="Calibri"/>
                <a:cs typeface="Calibri"/>
              </a:rPr>
              <a:t>random</a:t>
            </a:r>
            <a:r>
              <a:rPr sz="1000" spc="-10" dirty="0">
                <a:solidFill>
                  <a:srgbClr val="FFFFFF"/>
                </a:solidFill>
                <a:latin typeface="Calibri"/>
                <a:cs typeface="Calibri"/>
              </a:rPr>
              <a:t> </a:t>
            </a:r>
            <a:r>
              <a:rPr sz="1000" spc="-5" dirty="0">
                <a:solidFill>
                  <a:srgbClr val="FFFFFF"/>
                </a:solidFill>
                <a:latin typeface="Calibri"/>
                <a:cs typeface="Calibri"/>
              </a:rPr>
              <a:t>subsets</a:t>
            </a:r>
            <a:r>
              <a:rPr sz="1000" spc="-10" dirty="0">
                <a:solidFill>
                  <a:srgbClr val="FFFFFF"/>
                </a:solidFill>
                <a:latin typeface="Calibri"/>
                <a:cs typeface="Calibri"/>
              </a:rPr>
              <a:t> </a:t>
            </a:r>
            <a:r>
              <a:rPr sz="1000" spc="-5" dirty="0">
                <a:solidFill>
                  <a:srgbClr val="FFFFFF"/>
                </a:solidFill>
                <a:latin typeface="Calibri"/>
                <a:cs typeface="Calibri"/>
              </a:rPr>
              <a:t>of</a:t>
            </a:r>
            <a:r>
              <a:rPr sz="1000" spc="-10" dirty="0">
                <a:solidFill>
                  <a:srgbClr val="FFFFFF"/>
                </a:solidFill>
                <a:latin typeface="Calibri"/>
                <a:cs typeface="Calibri"/>
              </a:rPr>
              <a:t> </a:t>
            </a:r>
            <a:r>
              <a:rPr sz="1000" spc="-5" dirty="0">
                <a:solidFill>
                  <a:srgbClr val="FFFFFF"/>
                </a:solidFill>
                <a:latin typeface="Calibri"/>
                <a:cs typeface="Calibri"/>
              </a:rPr>
              <a:t>the</a:t>
            </a:r>
            <a:r>
              <a:rPr sz="1000" spc="-10" dirty="0">
                <a:solidFill>
                  <a:srgbClr val="FFFFFF"/>
                </a:solidFill>
                <a:latin typeface="Calibri"/>
                <a:cs typeface="Calibri"/>
              </a:rPr>
              <a:t> </a:t>
            </a:r>
            <a:r>
              <a:rPr sz="1000" spc="-5" dirty="0">
                <a:solidFill>
                  <a:srgbClr val="FFFFFF"/>
                </a:solidFill>
                <a:latin typeface="Calibri"/>
                <a:cs typeface="Calibri"/>
              </a:rPr>
              <a:t>dataset</a:t>
            </a:r>
            <a:r>
              <a:rPr sz="1000" spc="-10" dirty="0">
                <a:solidFill>
                  <a:srgbClr val="FFFFFF"/>
                </a:solidFill>
                <a:latin typeface="Calibri"/>
                <a:cs typeface="Calibri"/>
              </a:rPr>
              <a:t> </a:t>
            </a:r>
            <a:r>
              <a:rPr sz="1000" spc="-5" dirty="0">
                <a:solidFill>
                  <a:srgbClr val="FFFFFF"/>
                </a:solidFill>
                <a:latin typeface="Calibri"/>
                <a:cs typeface="Calibri"/>
              </a:rPr>
              <a:t>are</a:t>
            </a:r>
            <a:r>
              <a:rPr sz="1000" spc="-10" dirty="0">
                <a:solidFill>
                  <a:srgbClr val="FFFFFF"/>
                </a:solidFill>
                <a:latin typeface="Calibri"/>
                <a:cs typeface="Calibri"/>
              </a:rPr>
              <a:t> drawn </a:t>
            </a:r>
            <a:r>
              <a:rPr sz="1000" dirty="0">
                <a:solidFill>
                  <a:srgbClr val="FFFFFF"/>
                </a:solidFill>
                <a:latin typeface="Calibri"/>
                <a:cs typeface="Calibri"/>
              </a:rPr>
              <a:t>as</a:t>
            </a:r>
            <a:r>
              <a:rPr sz="1000" spc="-10" dirty="0">
                <a:solidFill>
                  <a:srgbClr val="FFFFFF"/>
                </a:solidFill>
                <a:latin typeface="Calibri"/>
                <a:cs typeface="Calibri"/>
              </a:rPr>
              <a:t> </a:t>
            </a:r>
            <a:r>
              <a:rPr sz="1000" spc="-5" dirty="0">
                <a:solidFill>
                  <a:srgbClr val="FFFFFF"/>
                </a:solidFill>
                <a:latin typeface="Calibri"/>
                <a:cs typeface="Calibri"/>
              </a:rPr>
              <a:t>random</a:t>
            </a:r>
            <a:r>
              <a:rPr sz="1000" spc="-10" dirty="0">
                <a:solidFill>
                  <a:srgbClr val="FFFFFF"/>
                </a:solidFill>
                <a:latin typeface="Calibri"/>
                <a:cs typeface="Calibri"/>
              </a:rPr>
              <a:t> </a:t>
            </a:r>
            <a:r>
              <a:rPr sz="1000" spc="-5" dirty="0">
                <a:solidFill>
                  <a:srgbClr val="FFFFFF"/>
                </a:solidFill>
                <a:latin typeface="Calibri"/>
                <a:cs typeface="Calibri"/>
              </a:rPr>
              <a:t>subsets</a:t>
            </a:r>
            <a:r>
              <a:rPr sz="1000" spc="-10" dirty="0">
                <a:solidFill>
                  <a:srgbClr val="FFFFFF"/>
                </a:solidFill>
                <a:latin typeface="Calibri"/>
                <a:cs typeface="Calibri"/>
              </a:rPr>
              <a:t> </a:t>
            </a:r>
            <a:r>
              <a:rPr sz="1000" spc="-5" dirty="0">
                <a:solidFill>
                  <a:srgbClr val="FFFFFF"/>
                </a:solidFill>
                <a:latin typeface="Calibri"/>
                <a:cs typeface="Calibri"/>
              </a:rPr>
              <a:t>of</a:t>
            </a:r>
            <a:r>
              <a:rPr sz="1000" spc="-10" dirty="0">
                <a:solidFill>
                  <a:srgbClr val="FFFFFF"/>
                </a:solidFill>
                <a:latin typeface="Calibri"/>
                <a:cs typeface="Calibri"/>
              </a:rPr>
              <a:t> </a:t>
            </a:r>
            <a:r>
              <a:rPr sz="1000" spc="-5" dirty="0">
                <a:solidFill>
                  <a:srgbClr val="FFFFFF"/>
                </a:solidFill>
                <a:latin typeface="Calibri"/>
                <a:cs typeface="Calibri"/>
              </a:rPr>
              <a:t>the samples</a:t>
            </a:r>
            <a:endParaRPr sz="1000">
              <a:latin typeface="Calibri"/>
              <a:cs typeface="Calibri"/>
            </a:endParaRPr>
          </a:p>
          <a:p>
            <a:pPr marL="871219" lvl="1" indent="-89535">
              <a:lnSpc>
                <a:spcPct val="100000"/>
              </a:lnSpc>
              <a:spcBef>
                <a:spcPts val="105"/>
              </a:spcBef>
              <a:buChar char="•"/>
              <a:tabLst>
                <a:tab pos="871855" algn="l"/>
              </a:tabLst>
            </a:pPr>
            <a:r>
              <a:rPr sz="1000" spc="-5" dirty="0">
                <a:solidFill>
                  <a:srgbClr val="FFFFFF"/>
                </a:solidFill>
                <a:latin typeface="Calibri"/>
                <a:cs typeface="Calibri"/>
              </a:rPr>
              <a:t>L.</a:t>
            </a:r>
            <a:r>
              <a:rPr sz="1000" dirty="0">
                <a:solidFill>
                  <a:srgbClr val="FFFFFF"/>
                </a:solidFill>
                <a:latin typeface="Calibri"/>
                <a:cs typeface="Calibri"/>
              </a:rPr>
              <a:t> </a:t>
            </a:r>
            <a:r>
              <a:rPr sz="1000" spc="-10" dirty="0">
                <a:solidFill>
                  <a:srgbClr val="FFFFFF"/>
                </a:solidFill>
                <a:latin typeface="Calibri"/>
                <a:cs typeface="Calibri"/>
              </a:rPr>
              <a:t>Breiman,</a:t>
            </a:r>
            <a:r>
              <a:rPr sz="1000" dirty="0">
                <a:solidFill>
                  <a:srgbClr val="FFFFFF"/>
                </a:solidFill>
                <a:latin typeface="Calibri"/>
                <a:cs typeface="Calibri"/>
              </a:rPr>
              <a:t> </a:t>
            </a:r>
            <a:r>
              <a:rPr sz="1000" spc="-10" dirty="0">
                <a:solidFill>
                  <a:srgbClr val="FFFFFF"/>
                </a:solidFill>
                <a:latin typeface="Calibri"/>
                <a:cs typeface="Calibri"/>
              </a:rPr>
              <a:t>Pasting</a:t>
            </a:r>
            <a:r>
              <a:rPr sz="1000" dirty="0">
                <a:solidFill>
                  <a:srgbClr val="FFFFFF"/>
                </a:solidFill>
                <a:latin typeface="Calibri"/>
                <a:cs typeface="Calibri"/>
              </a:rPr>
              <a:t> </a:t>
            </a:r>
            <a:r>
              <a:rPr sz="1000" spc="-5" dirty="0">
                <a:solidFill>
                  <a:srgbClr val="FFFFFF"/>
                </a:solidFill>
                <a:latin typeface="Calibri"/>
                <a:cs typeface="Calibri"/>
              </a:rPr>
              <a:t>small</a:t>
            </a:r>
            <a:r>
              <a:rPr sz="1000" dirty="0">
                <a:solidFill>
                  <a:srgbClr val="FFFFFF"/>
                </a:solidFill>
                <a:latin typeface="Calibri"/>
                <a:cs typeface="Calibri"/>
              </a:rPr>
              <a:t> </a:t>
            </a:r>
            <a:r>
              <a:rPr sz="1000" spc="-10" dirty="0">
                <a:solidFill>
                  <a:srgbClr val="FFFFFF"/>
                </a:solidFill>
                <a:latin typeface="Calibri"/>
                <a:cs typeface="Calibri"/>
              </a:rPr>
              <a:t>votes</a:t>
            </a:r>
            <a:r>
              <a:rPr sz="1000" dirty="0">
                <a:solidFill>
                  <a:srgbClr val="FFFFFF"/>
                </a:solidFill>
                <a:latin typeface="Calibri"/>
                <a:cs typeface="Calibri"/>
              </a:rPr>
              <a:t> </a:t>
            </a:r>
            <a:r>
              <a:rPr sz="1000" spc="-10" dirty="0">
                <a:solidFill>
                  <a:srgbClr val="FFFFFF"/>
                </a:solidFill>
                <a:latin typeface="Calibri"/>
                <a:cs typeface="Calibri"/>
              </a:rPr>
              <a:t>for</a:t>
            </a:r>
            <a:r>
              <a:rPr sz="1000" spc="5" dirty="0">
                <a:solidFill>
                  <a:srgbClr val="FFFFFF"/>
                </a:solidFill>
                <a:latin typeface="Calibri"/>
                <a:cs typeface="Calibri"/>
              </a:rPr>
              <a:t> </a:t>
            </a:r>
            <a:r>
              <a:rPr sz="1000" spc="-10" dirty="0">
                <a:solidFill>
                  <a:srgbClr val="FFFFFF"/>
                </a:solidFill>
                <a:latin typeface="Calibri"/>
                <a:cs typeface="Calibri"/>
              </a:rPr>
              <a:t>classification</a:t>
            </a:r>
            <a:r>
              <a:rPr sz="1000" dirty="0">
                <a:solidFill>
                  <a:srgbClr val="FFFFFF"/>
                </a:solidFill>
                <a:latin typeface="Calibri"/>
                <a:cs typeface="Calibri"/>
              </a:rPr>
              <a:t> </a:t>
            </a:r>
            <a:r>
              <a:rPr sz="1000" spc="-5" dirty="0">
                <a:solidFill>
                  <a:srgbClr val="FFFFFF"/>
                </a:solidFill>
                <a:latin typeface="Calibri"/>
                <a:cs typeface="Calibri"/>
              </a:rPr>
              <a:t>in</a:t>
            </a:r>
            <a:r>
              <a:rPr sz="1000" dirty="0">
                <a:solidFill>
                  <a:srgbClr val="FFFFFF"/>
                </a:solidFill>
                <a:latin typeface="Calibri"/>
                <a:cs typeface="Calibri"/>
              </a:rPr>
              <a:t> </a:t>
            </a:r>
            <a:r>
              <a:rPr sz="1000" spc="-10" dirty="0">
                <a:solidFill>
                  <a:srgbClr val="FFFFFF"/>
                </a:solidFill>
                <a:latin typeface="Calibri"/>
                <a:cs typeface="Calibri"/>
              </a:rPr>
              <a:t>large</a:t>
            </a:r>
            <a:r>
              <a:rPr sz="1000" dirty="0">
                <a:solidFill>
                  <a:srgbClr val="FFFFFF"/>
                </a:solidFill>
                <a:latin typeface="Calibri"/>
                <a:cs typeface="Calibri"/>
              </a:rPr>
              <a:t> </a:t>
            </a:r>
            <a:r>
              <a:rPr sz="1000" spc="-5" dirty="0">
                <a:solidFill>
                  <a:srgbClr val="FFFFFF"/>
                </a:solidFill>
                <a:latin typeface="Calibri"/>
                <a:cs typeface="Calibri"/>
              </a:rPr>
              <a:t>databases</a:t>
            </a:r>
            <a:r>
              <a:rPr sz="1000" dirty="0">
                <a:solidFill>
                  <a:srgbClr val="FFFFFF"/>
                </a:solidFill>
                <a:latin typeface="Calibri"/>
                <a:cs typeface="Calibri"/>
              </a:rPr>
              <a:t> and</a:t>
            </a:r>
            <a:r>
              <a:rPr sz="1000" spc="5" dirty="0">
                <a:solidFill>
                  <a:srgbClr val="FFFFFF"/>
                </a:solidFill>
                <a:latin typeface="Calibri"/>
                <a:cs typeface="Calibri"/>
              </a:rPr>
              <a:t> </a:t>
            </a:r>
            <a:r>
              <a:rPr sz="1000" spc="-5" dirty="0">
                <a:solidFill>
                  <a:srgbClr val="FFFFFF"/>
                </a:solidFill>
                <a:latin typeface="Calibri"/>
                <a:cs typeface="Calibri"/>
              </a:rPr>
              <a:t>on-line,</a:t>
            </a:r>
            <a:r>
              <a:rPr sz="1000" dirty="0">
                <a:solidFill>
                  <a:srgbClr val="FFFFFF"/>
                </a:solidFill>
                <a:latin typeface="Calibri"/>
                <a:cs typeface="Calibri"/>
              </a:rPr>
              <a:t> </a:t>
            </a:r>
            <a:r>
              <a:rPr sz="1000" spc="-5" dirty="0">
                <a:solidFill>
                  <a:srgbClr val="FFFFFF"/>
                </a:solidFill>
                <a:latin typeface="Calibri"/>
                <a:cs typeface="Calibri"/>
              </a:rPr>
              <a:t>1999</a:t>
            </a:r>
            <a:endParaRPr sz="1000">
              <a:latin typeface="Calibri"/>
              <a:cs typeface="Calibri"/>
            </a:endParaRPr>
          </a:p>
          <a:p>
            <a:pPr marL="1362075">
              <a:lnSpc>
                <a:spcPct val="100000"/>
              </a:lnSpc>
              <a:spcBef>
                <a:spcPts val="700"/>
              </a:spcBef>
            </a:pPr>
            <a:r>
              <a:rPr sz="1400" b="1" spc="-5" dirty="0">
                <a:solidFill>
                  <a:srgbClr val="FFFFFF"/>
                </a:solidFill>
                <a:latin typeface="Calibri"/>
                <a:cs typeface="Calibri"/>
              </a:rPr>
              <a:t>Bagging</a:t>
            </a:r>
            <a:endParaRPr sz="1400">
              <a:latin typeface="Calibri"/>
              <a:cs typeface="Calibri"/>
            </a:endParaRPr>
          </a:p>
          <a:p>
            <a:pPr marL="1476375" lvl="2" indent="-88900">
              <a:lnSpc>
                <a:spcPct val="100000"/>
              </a:lnSpc>
              <a:spcBef>
                <a:spcPts val="505"/>
              </a:spcBef>
              <a:buChar char="•"/>
              <a:tabLst>
                <a:tab pos="1477010" algn="l"/>
              </a:tabLst>
            </a:pPr>
            <a:r>
              <a:rPr sz="1000" spc="-5" dirty="0">
                <a:solidFill>
                  <a:srgbClr val="FFFFFF"/>
                </a:solidFill>
                <a:latin typeface="Calibri"/>
                <a:cs typeface="Calibri"/>
              </a:rPr>
              <a:t>When</a:t>
            </a:r>
            <a:r>
              <a:rPr sz="1000" spc="-10" dirty="0">
                <a:solidFill>
                  <a:srgbClr val="FFFFFF"/>
                </a:solidFill>
                <a:latin typeface="Calibri"/>
                <a:cs typeface="Calibri"/>
              </a:rPr>
              <a:t> </a:t>
            </a:r>
            <a:r>
              <a:rPr sz="1000" spc="-5" dirty="0">
                <a:solidFill>
                  <a:srgbClr val="FFFFFF"/>
                </a:solidFill>
                <a:latin typeface="Calibri"/>
                <a:cs typeface="Calibri"/>
              </a:rPr>
              <a:t>random samples</a:t>
            </a:r>
            <a:r>
              <a:rPr sz="1000" spc="-10" dirty="0">
                <a:solidFill>
                  <a:srgbClr val="FFFFFF"/>
                </a:solidFill>
                <a:latin typeface="Calibri"/>
                <a:cs typeface="Calibri"/>
              </a:rPr>
              <a:t> </a:t>
            </a:r>
            <a:r>
              <a:rPr sz="1000" spc="-5" dirty="0">
                <a:solidFill>
                  <a:srgbClr val="FFFFFF"/>
                </a:solidFill>
                <a:latin typeface="Calibri"/>
                <a:cs typeface="Calibri"/>
              </a:rPr>
              <a:t>of the dataset</a:t>
            </a:r>
            <a:r>
              <a:rPr sz="1000" spc="-10" dirty="0">
                <a:solidFill>
                  <a:srgbClr val="FFFFFF"/>
                </a:solidFill>
                <a:latin typeface="Calibri"/>
                <a:cs typeface="Calibri"/>
              </a:rPr>
              <a:t> </a:t>
            </a:r>
            <a:r>
              <a:rPr sz="1000" spc="-5" dirty="0">
                <a:solidFill>
                  <a:srgbClr val="FFFFFF"/>
                </a:solidFill>
                <a:latin typeface="Calibri"/>
                <a:cs typeface="Calibri"/>
              </a:rPr>
              <a:t>are </a:t>
            </a:r>
            <a:r>
              <a:rPr sz="1000" spc="-10" dirty="0">
                <a:solidFill>
                  <a:srgbClr val="FFFFFF"/>
                </a:solidFill>
                <a:latin typeface="Calibri"/>
                <a:cs typeface="Calibri"/>
              </a:rPr>
              <a:t>drawn </a:t>
            </a:r>
            <a:r>
              <a:rPr sz="1000" spc="-5" dirty="0">
                <a:solidFill>
                  <a:srgbClr val="FFFFFF"/>
                </a:solidFill>
                <a:latin typeface="Calibri"/>
                <a:cs typeface="Calibri"/>
              </a:rPr>
              <a:t>with </a:t>
            </a:r>
            <a:r>
              <a:rPr sz="1000" spc="-10" dirty="0">
                <a:solidFill>
                  <a:srgbClr val="FFFFFF"/>
                </a:solidFill>
                <a:latin typeface="Calibri"/>
                <a:cs typeface="Calibri"/>
              </a:rPr>
              <a:t>replacement</a:t>
            </a:r>
            <a:endParaRPr sz="1000">
              <a:latin typeface="Calibri"/>
              <a:cs typeface="Calibri"/>
            </a:endParaRPr>
          </a:p>
          <a:p>
            <a:pPr marL="1590675" lvl="3" indent="-88900">
              <a:lnSpc>
                <a:spcPct val="100000"/>
              </a:lnSpc>
              <a:spcBef>
                <a:spcPts val="105"/>
              </a:spcBef>
              <a:buChar char="•"/>
              <a:tabLst>
                <a:tab pos="1591310" algn="l"/>
              </a:tabLst>
            </a:pPr>
            <a:r>
              <a:rPr sz="1000" spc="-5" dirty="0">
                <a:solidFill>
                  <a:srgbClr val="FFFFFF"/>
                </a:solidFill>
                <a:latin typeface="Calibri"/>
                <a:cs typeface="Calibri"/>
              </a:rPr>
              <a:t>L.</a:t>
            </a:r>
            <a:r>
              <a:rPr sz="1000" spc="-10" dirty="0">
                <a:solidFill>
                  <a:srgbClr val="FFFFFF"/>
                </a:solidFill>
                <a:latin typeface="Calibri"/>
                <a:cs typeface="Calibri"/>
              </a:rPr>
              <a:t> Breiman, </a:t>
            </a:r>
            <a:r>
              <a:rPr sz="1000" spc="-5" dirty="0">
                <a:solidFill>
                  <a:srgbClr val="FFFFFF"/>
                </a:solidFill>
                <a:latin typeface="Calibri"/>
                <a:cs typeface="Calibri"/>
              </a:rPr>
              <a:t>Bagging </a:t>
            </a:r>
            <a:r>
              <a:rPr sz="1000" spc="-10" dirty="0">
                <a:solidFill>
                  <a:srgbClr val="FFFFFF"/>
                </a:solidFill>
                <a:latin typeface="Calibri"/>
                <a:cs typeface="Calibri"/>
              </a:rPr>
              <a:t>predictors, </a:t>
            </a:r>
            <a:r>
              <a:rPr sz="1000" spc="-5" dirty="0">
                <a:solidFill>
                  <a:srgbClr val="FFFFFF"/>
                </a:solidFill>
                <a:latin typeface="Calibri"/>
                <a:cs typeface="Calibri"/>
              </a:rPr>
              <a:t>1996</a:t>
            </a:r>
            <a:endParaRPr sz="1000">
              <a:latin typeface="Calibri"/>
              <a:cs typeface="Calibri"/>
            </a:endParaRPr>
          </a:p>
          <a:p>
            <a:pPr marL="822325">
              <a:lnSpc>
                <a:spcPct val="100000"/>
              </a:lnSpc>
              <a:spcBef>
                <a:spcPts val="705"/>
              </a:spcBef>
            </a:pPr>
            <a:r>
              <a:rPr sz="1400" b="1" spc="-5" dirty="0">
                <a:solidFill>
                  <a:srgbClr val="FFFFFF"/>
                </a:solidFill>
                <a:latin typeface="Calibri"/>
                <a:cs typeface="Calibri"/>
              </a:rPr>
              <a:t>Random</a:t>
            </a:r>
            <a:r>
              <a:rPr sz="1400" b="1" spc="-30" dirty="0">
                <a:solidFill>
                  <a:srgbClr val="FFFFFF"/>
                </a:solidFill>
                <a:latin typeface="Calibri"/>
                <a:cs typeface="Calibri"/>
              </a:rPr>
              <a:t> </a:t>
            </a:r>
            <a:r>
              <a:rPr sz="1400" b="1" spc="-10" dirty="0">
                <a:solidFill>
                  <a:srgbClr val="FFFFFF"/>
                </a:solidFill>
                <a:latin typeface="Calibri"/>
                <a:cs typeface="Calibri"/>
              </a:rPr>
              <a:t>Subspaces</a:t>
            </a:r>
            <a:endParaRPr sz="1400">
              <a:latin typeface="Calibri"/>
              <a:cs typeface="Calibri"/>
            </a:endParaRPr>
          </a:p>
          <a:p>
            <a:pPr marL="936625" indent="-88900">
              <a:lnSpc>
                <a:spcPct val="100000"/>
              </a:lnSpc>
              <a:spcBef>
                <a:spcPts val="505"/>
              </a:spcBef>
              <a:buChar char="•"/>
              <a:tabLst>
                <a:tab pos="937260" algn="l"/>
              </a:tabLst>
            </a:pPr>
            <a:r>
              <a:rPr sz="1000" spc="-5" dirty="0">
                <a:solidFill>
                  <a:srgbClr val="FFFFFF"/>
                </a:solidFill>
                <a:latin typeface="Calibri"/>
                <a:cs typeface="Calibri"/>
              </a:rPr>
              <a:t>When</a:t>
            </a:r>
            <a:r>
              <a:rPr sz="1000" spc="-10" dirty="0">
                <a:solidFill>
                  <a:srgbClr val="FFFFFF"/>
                </a:solidFill>
                <a:latin typeface="Calibri"/>
                <a:cs typeface="Calibri"/>
              </a:rPr>
              <a:t> </a:t>
            </a:r>
            <a:r>
              <a:rPr sz="1000" spc="-5" dirty="0">
                <a:solidFill>
                  <a:srgbClr val="FFFFFF"/>
                </a:solidFill>
                <a:latin typeface="Calibri"/>
                <a:cs typeface="Calibri"/>
              </a:rPr>
              <a:t>random</a:t>
            </a:r>
            <a:r>
              <a:rPr sz="1000" spc="-10" dirty="0">
                <a:solidFill>
                  <a:srgbClr val="FFFFFF"/>
                </a:solidFill>
                <a:latin typeface="Calibri"/>
                <a:cs typeface="Calibri"/>
              </a:rPr>
              <a:t> </a:t>
            </a:r>
            <a:r>
              <a:rPr sz="1000" spc="-5" dirty="0">
                <a:solidFill>
                  <a:srgbClr val="FFFFFF"/>
                </a:solidFill>
                <a:latin typeface="Calibri"/>
                <a:cs typeface="Calibri"/>
              </a:rPr>
              <a:t>subsets of</a:t>
            </a:r>
            <a:r>
              <a:rPr sz="1000" spc="-10" dirty="0">
                <a:solidFill>
                  <a:srgbClr val="FFFFFF"/>
                </a:solidFill>
                <a:latin typeface="Calibri"/>
                <a:cs typeface="Calibri"/>
              </a:rPr>
              <a:t> </a:t>
            </a:r>
            <a:r>
              <a:rPr sz="1000" spc="-5" dirty="0">
                <a:solidFill>
                  <a:srgbClr val="FFFFFF"/>
                </a:solidFill>
                <a:latin typeface="Calibri"/>
                <a:cs typeface="Calibri"/>
              </a:rPr>
              <a:t>the dataset</a:t>
            </a:r>
            <a:r>
              <a:rPr sz="1000" spc="-10" dirty="0">
                <a:solidFill>
                  <a:srgbClr val="FFFFFF"/>
                </a:solidFill>
                <a:latin typeface="Calibri"/>
                <a:cs typeface="Calibri"/>
              </a:rPr>
              <a:t> </a:t>
            </a:r>
            <a:r>
              <a:rPr sz="1000" spc="-5" dirty="0">
                <a:solidFill>
                  <a:srgbClr val="FFFFFF"/>
                </a:solidFill>
                <a:latin typeface="Calibri"/>
                <a:cs typeface="Calibri"/>
              </a:rPr>
              <a:t>are</a:t>
            </a:r>
            <a:r>
              <a:rPr sz="1000" spc="-10" dirty="0">
                <a:solidFill>
                  <a:srgbClr val="FFFFFF"/>
                </a:solidFill>
                <a:latin typeface="Calibri"/>
                <a:cs typeface="Calibri"/>
              </a:rPr>
              <a:t> drawn</a:t>
            </a:r>
            <a:r>
              <a:rPr sz="1000" spc="-5" dirty="0">
                <a:solidFill>
                  <a:srgbClr val="FFFFFF"/>
                </a:solidFill>
                <a:latin typeface="Calibri"/>
                <a:cs typeface="Calibri"/>
              </a:rPr>
              <a:t> </a:t>
            </a:r>
            <a:r>
              <a:rPr sz="1000" dirty="0">
                <a:solidFill>
                  <a:srgbClr val="FFFFFF"/>
                </a:solidFill>
                <a:latin typeface="Calibri"/>
                <a:cs typeface="Calibri"/>
              </a:rPr>
              <a:t>as</a:t>
            </a:r>
            <a:r>
              <a:rPr sz="1000" spc="-10" dirty="0">
                <a:solidFill>
                  <a:srgbClr val="FFFFFF"/>
                </a:solidFill>
                <a:latin typeface="Calibri"/>
                <a:cs typeface="Calibri"/>
              </a:rPr>
              <a:t> </a:t>
            </a:r>
            <a:r>
              <a:rPr sz="1000" spc="-5" dirty="0">
                <a:solidFill>
                  <a:srgbClr val="FFFFFF"/>
                </a:solidFill>
                <a:latin typeface="Calibri"/>
                <a:cs typeface="Calibri"/>
              </a:rPr>
              <a:t>random subsets</a:t>
            </a:r>
            <a:r>
              <a:rPr sz="1000" spc="-10" dirty="0">
                <a:solidFill>
                  <a:srgbClr val="FFFFFF"/>
                </a:solidFill>
                <a:latin typeface="Calibri"/>
                <a:cs typeface="Calibri"/>
              </a:rPr>
              <a:t> </a:t>
            </a:r>
            <a:r>
              <a:rPr sz="1000" spc="-5" dirty="0">
                <a:solidFill>
                  <a:srgbClr val="FFFFFF"/>
                </a:solidFill>
                <a:latin typeface="Calibri"/>
                <a:cs typeface="Calibri"/>
              </a:rPr>
              <a:t>of</a:t>
            </a:r>
            <a:r>
              <a:rPr sz="1000" spc="-10" dirty="0">
                <a:solidFill>
                  <a:srgbClr val="FFFFFF"/>
                </a:solidFill>
                <a:latin typeface="Calibri"/>
                <a:cs typeface="Calibri"/>
              </a:rPr>
              <a:t> attributes</a:t>
            </a:r>
            <a:endParaRPr sz="1000">
              <a:latin typeface="Calibri"/>
              <a:cs typeface="Calibri"/>
            </a:endParaRPr>
          </a:p>
          <a:p>
            <a:pPr marL="1050925" lvl="1" indent="-88900">
              <a:lnSpc>
                <a:spcPct val="100000"/>
              </a:lnSpc>
              <a:spcBef>
                <a:spcPts val="105"/>
              </a:spcBef>
              <a:buChar char="•"/>
              <a:tabLst>
                <a:tab pos="1051560" algn="l"/>
              </a:tabLst>
            </a:pPr>
            <a:r>
              <a:rPr sz="1000" spc="-50" dirty="0">
                <a:solidFill>
                  <a:srgbClr val="FFFFFF"/>
                </a:solidFill>
                <a:latin typeface="Calibri"/>
                <a:cs typeface="Calibri"/>
              </a:rPr>
              <a:t>T.</a:t>
            </a:r>
            <a:r>
              <a:rPr sz="1000" spc="-10" dirty="0">
                <a:solidFill>
                  <a:srgbClr val="FFFFFF"/>
                </a:solidFill>
                <a:latin typeface="Calibri"/>
                <a:cs typeface="Calibri"/>
              </a:rPr>
              <a:t> Ho,</a:t>
            </a:r>
            <a:r>
              <a:rPr sz="1000" spc="-5" dirty="0">
                <a:solidFill>
                  <a:srgbClr val="FFFFFF"/>
                </a:solidFill>
                <a:latin typeface="Calibri"/>
                <a:cs typeface="Calibri"/>
              </a:rPr>
              <a:t> The random</a:t>
            </a:r>
            <a:r>
              <a:rPr sz="1000" spc="-10" dirty="0">
                <a:solidFill>
                  <a:srgbClr val="FFFFFF"/>
                </a:solidFill>
                <a:latin typeface="Calibri"/>
                <a:cs typeface="Calibri"/>
              </a:rPr>
              <a:t> </a:t>
            </a:r>
            <a:r>
              <a:rPr sz="1000" spc="-5" dirty="0">
                <a:solidFill>
                  <a:srgbClr val="FFFFFF"/>
                </a:solidFill>
                <a:latin typeface="Calibri"/>
                <a:cs typeface="Calibri"/>
              </a:rPr>
              <a:t>subspace method </a:t>
            </a:r>
            <a:r>
              <a:rPr sz="1000" spc="-10" dirty="0">
                <a:solidFill>
                  <a:srgbClr val="FFFFFF"/>
                </a:solidFill>
                <a:latin typeface="Calibri"/>
                <a:cs typeface="Calibri"/>
              </a:rPr>
              <a:t>for</a:t>
            </a:r>
            <a:r>
              <a:rPr sz="1000" spc="-5" dirty="0">
                <a:solidFill>
                  <a:srgbClr val="FFFFFF"/>
                </a:solidFill>
                <a:latin typeface="Calibri"/>
                <a:cs typeface="Calibri"/>
              </a:rPr>
              <a:t> </a:t>
            </a:r>
            <a:r>
              <a:rPr sz="1000" spc="-10" dirty="0">
                <a:solidFill>
                  <a:srgbClr val="FFFFFF"/>
                </a:solidFill>
                <a:latin typeface="Calibri"/>
                <a:cs typeface="Calibri"/>
              </a:rPr>
              <a:t>constructing </a:t>
            </a:r>
            <a:r>
              <a:rPr sz="1000" spc="-5" dirty="0">
                <a:solidFill>
                  <a:srgbClr val="FFFFFF"/>
                </a:solidFill>
                <a:latin typeface="Calibri"/>
                <a:cs typeface="Calibri"/>
              </a:rPr>
              <a:t>decision </a:t>
            </a:r>
            <a:r>
              <a:rPr sz="1000" spc="-10" dirty="0">
                <a:solidFill>
                  <a:srgbClr val="FFFFFF"/>
                </a:solidFill>
                <a:latin typeface="Calibri"/>
                <a:cs typeface="Calibri"/>
              </a:rPr>
              <a:t>forests,</a:t>
            </a:r>
            <a:r>
              <a:rPr sz="1000" spc="-5" dirty="0">
                <a:solidFill>
                  <a:srgbClr val="FFFFFF"/>
                </a:solidFill>
                <a:latin typeface="Calibri"/>
                <a:cs typeface="Calibri"/>
              </a:rPr>
              <a:t> 1998</a:t>
            </a:r>
            <a:endParaRPr sz="1000">
              <a:latin typeface="Calibri"/>
              <a:cs typeface="Calibri"/>
            </a:endParaRPr>
          </a:p>
          <a:p>
            <a:pPr marL="1092200">
              <a:lnSpc>
                <a:spcPct val="100000"/>
              </a:lnSpc>
              <a:spcBef>
                <a:spcPts val="700"/>
              </a:spcBef>
            </a:pPr>
            <a:r>
              <a:rPr sz="1400" b="1" spc="-5" dirty="0">
                <a:solidFill>
                  <a:srgbClr val="FFFFFF"/>
                </a:solidFill>
                <a:latin typeface="Calibri"/>
                <a:cs typeface="Calibri"/>
              </a:rPr>
              <a:t>Random</a:t>
            </a:r>
            <a:r>
              <a:rPr sz="1400" b="1" spc="-35" dirty="0">
                <a:solidFill>
                  <a:srgbClr val="FFFFFF"/>
                </a:solidFill>
                <a:latin typeface="Calibri"/>
                <a:cs typeface="Calibri"/>
              </a:rPr>
              <a:t> </a:t>
            </a:r>
            <a:r>
              <a:rPr sz="1400" b="1" spc="-15" dirty="0">
                <a:solidFill>
                  <a:srgbClr val="FFFFFF"/>
                </a:solidFill>
                <a:latin typeface="Calibri"/>
                <a:cs typeface="Calibri"/>
              </a:rPr>
              <a:t>Patches</a:t>
            </a:r>
            <a:endParaRPr sz="1400">
              <a:latin typeface="Calibri"/>
              <a:cs typeface="Calibri"/>
            </a:endParaRPr>
          </a:p>
          <a:p>
            <a:pPr marL="1206500" lvl="2" indent="-88900">
              <a:lnSpc>
                <a:spcPct val="100000"/>
              </a:lnSpc>
              <a:spcBef>
                <a:spcPts val="505"/>
              </a:spcBef>
              <a:buChar char="•"/>
              <a:tabLst>
                <a:tab pos="1207135" algn="l"/>
              </a:tabLst>
            </a:pPr>
            <a:r>
              <a:rPr sz="1000" spc="-5" dirty="0">
                <a:solidFill>
                  <a:srgbClr val="FFFFFF"/>
                </a:solidFill>
                <a:latin typeface="Calibri"/>
                <a:cs typeface="Calibri"/>
              </a:rPr>
              <a:t>When</a:t>
            </a:r>
            <a:r>
              <a:rPr sz="1000" spc="-10" dirty="0">
                <a:solidFill>
                  <a:srgbClr val="FFFFFF"/>
                </a:solidFill>
                <a:latin typeface="Calibri"/>
                <a:cs typeface="Calibri"/>
              </a:rPr>
              <a:t> </a:t>
            </a:r>
            <a:r>
              <a:rPr sz="1000" spc="-5" dirty="0">
                <a:solidFill>
                  <a:srgbClr val="FFFFFF"/>
                </a:solidFill>
                <a:latin typeface="Calibri"/>
                <a:cs typeface="Calibri"/>
              </a:rPr>
              <a:t>base </a:t>
            </a:r>
            <a:r>
              <a:rPr sz="1000" spc="-10" dirty="0">
                <a:solidFill>
                  <a:srgbClr val="FFFFFF"/>
                </a:solidFill>
                <a:latin typeface="Calibri"/>
                <a:cs typeface="Calibri"/>
              </a:rPr>
              <a:t>estimators</a:t>
            </a:r>
            <a:r>
              <a:rPr sz="1000" spc="-5" dirty="0">
                <a:solidFill>
                  <a:srgbClr val="FFFFFF"/>
                </a:solidFill>
                <a:latin typeface="Calibri"/>
                <a:cs typeface="Calibri"/>
              </a:rPr>
              <a:t> are</a:t>
            </a:r>
            <a:r>
              <a:rPr sz="1000" spc="-10" dirty="0">
                <a:solidFill>
                  <a:srgbClr val="FFFFFF"/>
                </a:solidFill>
                <a:latin typeface="Calibri"/>
                <a:cs typeface="Calibri"/>
              </a:rPr>
              <a:t> </a:t>
            </a:r>
            <a:r>
              <a:rPr sz="1000" spc="-5" dirty="0">
                <a:solidFill>
                  <a:srgbClr val="FFFFFF"/>
                </a:solidFill>
                <a:latin typeface="Calibri"/>
                <a:cs typeface="Calibri"/>
              </a:rPr>
              <a:t>built on subsets</a:t>
            </a:r>
            <a:r>
              <a:rPr sz="1000" spc="-10" dirty="0">
                <a:solidFill>
                  <a:srgbClr val="FFFFFF"/>
                </a:solidFill>
                <a:latin typeface="Calibri"/>
                <a:cs typeface="Calibri"/>
              </a:rPr>
              <a:t> </a:t>
            </a:r>
            <a:r>
              <a:rPr sz="1000" spc="-5" dirty="0">
                <a:solidFill>
                  <a:srgbClr val="FFFFFF"/>
                </a:solidFill>
                <a:latin typeface="Calibri"/>
                <a:cs typeface="Calibri"/>
              </a:rPr>
              <a:t>of both samples</a:t>
            </a:r>
            <a:r>
              <a:rPr sz="1000" spc="-10" dirty="0">
                <a:solidFill>
                  <a:srgbClr val="FFFFFF"/>
                </a:solidFill>
                <a:latin typeface="Calibri"/>
                <a:cs typeface="Calibri"/>
              </a:rPr>
              <a:t> </a:t>
            </a:r>
            <a:r>
              <a:rPr sz="1000" dirty="0">
                <a:solidFill>
                  <a:srgbClr val="FFFFFF"/>
                </a:solidFill>
                <a:latin typeface="Calibri"/>
                <a:cs typeface="Calibri"/>
              </a:rPr>
              <a:t>and</a:t>
            </a:r>
            <a:r>
              <a:rPr sz="1000" spc="-5" dirty="0">
                <a:solidFill>
                  <a:srgbClr val="FFFFFF"/>
                </a:solidFill>
                <a:latin typeface="Calibri"/>
                <a:cs typeface="Calibri"/>
              </a:rPr>
              <a:t> </a:t>
            </a:r>
            <a:r>
              <a:rPr sz="1000" spc="-10" dirty="0">
                <a:solidFill>
                  <a:srgbClr val="FFFFFF"/>
                </a:solidFill>
                <a:latin typeface="Calibri"/>
                <a:cs typeface="Calibri"/>
              </a:rPr>
              <a:t>attributes</a:t>
            </a:r>
            <a:endParaRPr sz="1000">
              <a:latin typeface="Calibri"/>
              <a:cs typeface="Calibri"/>
            </a:endParaRPr>
          </a:p>
          <a:p>
            <a:pPr marL="1320800" lvl="3" indent="-88900">
              <a:lnSpc>
                <a:spcPct val="100000"/>
              </a:lnSpc>
              <a:spcBef>
                <a:spcPts val="105"/>
              </a:spcBef>
              <a:buChar char="•"/>
              <a:tabLst>
                <a:tab pos="1321435" algn="l"/>
              </a:tabLst>
            </a:pPr>
            <a:r>
              <a:rPr sz="1000" spc="-5" dirty="0">
                <a:solidFill>
                  <a:srgbClr val="FFFFFF"/>
                </a:solidFill>
                <a:latin typeface="Calibri"/>
                <a:cs typeface="Calibri"/>
              </a:rPr>
              <a:t>G</a:t>
            </a:r>
            <a:r>
              <a:rPr sz="1000" dirty="0">
                <a:solidFill>
                  <a:srgbClr val="FFFFFF"/>
                </a:solidFill>
                <a:latin typeface="Calibri"/>
                <a:cs typeface="Calibri"/>
              </a:rPr>
              <a:t>.</a:t>
            </a:r>
            <a:r>
              <a:rPr sz="1000" spc="-5" dirty="0">
                <a:solidFill>
                  <a:srgbClr val="FFFFFF"/>
                </a:solidFill>
                <a:latin typeface="Calibri"/>
                <a:cs typeface="Calibri"/>
              </a:rPr>
              <a:t> Loupp</a:t>
            </a:r>
            <a:r>
              <a:rPr sz="1000" dirty="0">
                <a:solidFill>
                  <a:srgbClr val="FFFFFF"/>
                </a:solidFill>
                <a:latin typeface="Calibri"/>
                <a:cs typeface="Calibri"/>
              </a:rPr>
              <a:t>e</a:t>
            </a:r>
            <a:r>
              <a:rPr sz="1000" spc="-5" dirty="0">
                <a:solidFill>
                  <a:srgbClr val="FFFFFF"/>
                </a:solidFill>
                <a:latin typeface="Calibri"/>
                <a:cs typeface="Calibri"/>
              </a:rPr>
              <a:t> </a:t>
            </a:r>
            <a:r>
              <a:rPr sz="1000" dirty="0">
                <a:solidFill>
                  <a:srgbClr val="FFFFFF"/>
                </a:solidFill>
                <a:latin typeface="Calibri"/>
                <a:cs typeface="Calibri"/>
              </a:rPr>
              <a:t>and</a:t>
            </a:r>
            <a:r>
              <a:rPr sz="1000" spc="-5" dirty="0">
                <a:solidFill>
                  <a:srgbClr val="FFFFFF"/>
                </a:solidFill>
                <a:latin typeface="Calibri"/>
                <a:cs typeface="Calibri"/>
              </a:rPr>
              <a:t> </a:t>
            </a:r>
            <a:r>
              <a:rPr sz="1000" spc="-130" dirty="0">
                <a:solidFill>
                  <a:srgbClr val="FFFFFF"/>
                </a:solidFill>
                <a:latin typeface="Calibri"/>
                <a:cs typeface="Calibri"/>
              </a:rPr>
              <a:t>P</a:t>
            </a:r>
            <a:r>
              <a:rPr sz="1000" dirty="0">
                <a:solidFill>
                  <a:srgbClr val="FFFFFF"/>
                </a:solidFill>
                <a:latin typeface="Calibri"/>
                <a:cs typeface="Calibri"/>
              </a:rPr>
              <a:t>.</a:t>
            </a:r>
            <a:r>
              <a:rPr sz="1000" spc="-5" dirty="0">
                <a:solidFill>
                  <a:srgbClr val="FFFFFF"/>
                </a:solidFill>
                <a:latin typeface="Calibri"/>
                <a:cs typeface="Calibri"/>
              </a:rPr>
              <a:t> Geurts</a:t>
            </a:r>
            <a:r>
              <a:rPr sz="1000" dirty="0">
                <a:solidFill>
                  <a:srgbClr val="FFFFFF"/>
                </a:solidFill>
                <a:latin typeface="Calibri"/>
                <a:cs typeface="Calibri"/>
              </a:rPr>
              <a:t>,</a:t>
            </a:r>
            <a:r>
              <a:rPr sz="1000" spc="-5" dirty="0">
                <a:solidFill>
                  <a:srgbClr val="FFFFFF"/>
                </a:solidFill>
                <a:latin typeface="Calibri"/>
                <a:cs typeface="Calibri"/>
              </a:rPr>
              <a:t> Ensembl</a:t>
            </a:r>
            <a:r>
              <a:rPr sz="1000" dirty="0">
                <a:solidFill>
                  <a:srgbClr val="FFFFFF"/>
                </a:solidFill>
                <a:latin typeface="Calibri"/>
                <a:cs typeface="Calibri"/>
              </a:rPr>
              <a:t>e</a:t>
            </a:r>
            <a:r>
              <a:rPr sz="1000" spc="-5" dirty="0">
                <a:solidFill>
                  <a:srgbClr val="FFFFFF"/>
                </a:solidFill>
                <a:latin typeface="Calibri"/>
                <a:cs typeface="Calibri"/>
              </a:rPr>
              <a:t> o</a:t>
            </a:r>
            <a:r>
              <a:rPr sz="1000" dirty="0">
                <a:solidFill>
                  <a:srgbClr val="FFFFFF"/>
                </a:solidFill>
                <a:latin typeface="Calibri"/>
                <a:cs typeface="Calibri"/>
              </a:rPr>
              <a:t>n</a:t>
            </a:r>
            <a:r>
              <a:rPr sz="1000" spc="-5" dirty="0">
                <a:solidFill>
                  <a:srgbClr val="FFFFFF"/>
                </a:solidFill>
                <a:latin typeface="Calibri"/>
                <a:cs typeface="Calibri"/>
              </a:rPr>
              <a:t> </a:t>
            </a:r>
            <a:r>
              <a:rPr sz="1000" spc="-25" dirty="0">
                <a:solidFill>
                  <a:srgbClr val="FFFFFF"/>
                </a:solidFill>
                <a:latin typeface="Calibri"/>
                <a:cs typeface="Calibri"/>
              </a:rPr>
              <a:t>r</a:t>
            </a:r>
            <a:r>
              <a:rPr sz="1000" dirty="0">
                <a:solidFill>
                  <a:srgbClr val="FFFFFF"/>
                </a:solidFill>
                <a:latin typeface="Calibri"/>
                <a:cs typeface="Calibri"/>
              </a:rPr>
              <a:t>andom</a:t>
            </a:r>
            <a:r>
              <a:rPr sz="1000" spc="-5" dirty="0">
                <a:solidFill>
                  <a:srgbClr val="FFFFFF"/>
                </a:solidFill>
                <a:latin typeface="Calibri"/>
                <a:cs typeface="Calibri"/>
              </a:rPr>
              <a:t> p</a:t>
            </a:r>
            <a:r>
              <a:rPr sz="1000" spc="-10" dirty="0">
                <a:solidFill>
                  <a:srgbClr val="FFFFFF"/>
                </a:solidFill>
                <a:latin typeface="Calibri"/>
                <a:cs typeface="Calibri"/>
              </a:rPr>
              <a:t>a</a:t>
            </a:r>
            <a:r>
              <a:rPr sz="1000" spc="-15" dirty="0">
                <a:solidFill>
                  <a:srgbClr val="FFFFFF"/>
                </a:solidFill>
                <a:latin typeface="Calibri"/>
                <a:cs typeface="Calibri"/>
              </a:rPr>
              <a:t>t</a:t>
            </a:r>
            <a:r>
              <a:rPr sz="1000" spc="-5" dirty="0">
                <a:solidFill>
                  <a:srgbClr val="FFFFFF"/>
                </a:solidFill>
                <a:latin typeface="Calibri"/>
                <a:cs typeface="Calibri"/>
              </a:rPr>
              <a:t>ches</a:t>
            </a:r>
            <a:r>
              <a:rPr sz="1000" dirty="0">
                <a:solidFill>
                  <a:srgbClr val="FFFFFF"/>
                </a:solidFill>
                <a:latin typeface="Calibri"/>
                <a:cs typeface="Calibri"/>
              </a:rPr>
              <a:t>,</a:t>
            </a:r>
            <a:r>
              <a:rPr sz="1000" spc="-5" dirty="0">
                <a:solidFill>
                  <a:srgbClr val="FFFFFF"/>
                </a:solidFill>
                <a:latin typeface="Calibri"/>
                <a:cs typeface="Calibri"/>
              </a:rPr>
              <a:t> 2012</a:t>
            </a:r>
            <a:endParaRPr sz="1000">
              <a:latin typeface="Calibri"/>
              <a:cs typeface="Calibri"/>
            </a:endParaRPr>
          </a:p>
          <a:p>
            <a:pPr marR="4302125" algn="r">
              <a:lnSpc>
                <a:spcPct val="100000"/>
              </a:lnSpc>
              <a:spcBef>
                <a:spcPts val="705"/>
              </a:spcBef>
            </a:pPr>
            <a:r>
              <a:rPr sz="1400" b="1" spc="-5" dirty="0">
                <a:solidFill>
                  <a:srgbClr val="FFFFFF"/>
                </a:solidFill>
                <a:latin typeface="Calibri"/>
                <a:cs typeface="Calibri"/>
              </a:rPr>
              <a:t>Random</a:t>
            </a:r>
            <a:r>
              <a:rPr sz="1400" b="1" spc="-55" dirty="0">
                <a:solidFill>
                  <a:srgbClr val="FFFFFF"/>
                </a:solidFill>
                <a:latin typeface="Calibri"/>
                <a:cs typeface="Calibri"/>
              </a:rPr>
              <a:t> </a:t>
            </a:r>
            <a:r>
              <a:rPr sz="1400" b="1" spc="-15" dirty="0">
                <a:solidFill>
                  <a:srgbClr val="FFFFFF"/>
                </a:solidFill>
                <a:latin typeface="Calibri"/>
                <a:cs typeface="Calibri"/>
              </a:rPr>
              <a:t>Forests</a:t>
            </a:r>
            <a:endParaRPr sz="1400">
              <a:latin typeface="Calibri"/>
              <a:cs typeface="Calibri"/>
            </a:endParaRPr>
          </a:p>
          <a:p>
            <a:pPr marL="127000" indent="-88900">
              <a:lnSpc>
                <a:spcPct val="100000"/>
              </a:lnSpc>
              <a:spcBef>
                <a:spcPts val="505"/>
              </a:spcBef>
              <a:buChar char="•"/>
              <a:tabLst>
                <a:tab pos="127000" algn="l"/>
              </a:tabLst>
            </a:pPr>
            <a:r>
              <a:rPr sz="1000" dirty="0">
                <a:solidFill>
                  <a:srgbClr val="FFFFFF"/>
                </a:solidFill>
                <a:latin typeface="Calibri"/>
                <a:cs typeface="Calibri"/>
              </a:rPr>
              <a:t>A</a:t>
            </a:r>
            <a:r>
              <a:rPr sz="1000" spc="-10" dirty="0">
                <a:solidFill>
                  <a:srgbClr val="FFFFFF"/>
                </a:solidFill>
                <a:latin typeface="Calibri"/>
                <a:cs typeface="Calibri"/>
              </a:rPr>
              <a:t> hybrid</a:t>
            </a:r>
            <a:r>
              <a:rPr sz="1000" spc="-5" dirty="0">
                <a:solidFill>
                  <a:srgbClr val="FFFFFF"/>
                </a:solidFill>
                <a:latin typeface="Calibri"/>
                <a:cs typeface="Calibri"/>
              </a:rPr>
              <a:t> of Bagging </a:t>
            </a:r>
            <a:r>
              <a:rPr sz="1000" dirty="0">
                <a:solidFill>
                  <a:srgbClr val="FFFFFF"/>
                </a:solidFill>
                <a:latin typeface="Calibri"/>
                <a:cs typeface="Calibri"/>
              </a:rPr>
              <a:t>and</a:t>
            </a:r>
            <a:r>
              <a:rPr sz="1000" spc="-5" dirty="0">
                <a:solidFill>
                  <a:srgbClr val="FFFFFF"/>
                </a:solidFill>
                <a:latin typeface="Calibri"/>
                <a:cs typeface="Calibri"/>
              </a:rPr>
              <a:t> Random Subspaces, uses Decision </a:t>
            </a:r>
            <a:r>
              <a:rPr sz="1000" spc="-20" dirty="0">
                <a:solidFill>
                  <a:srgbClr val="FFFFFF"/>
                </a:solidFill>
                <a:latin typeface="Calibri"/>
                <a:cs typeface="Calibri"/>
              </a:rPr>
              <a:t>Trees</a:t>
            </a:r>
            <a:r>
              <a:rPr sz="1000" spc="-5" dirty="0">
                <a:solidFill>
                  <a:srgbClr val="FFFFFF"/>
                </a:solidFill>
                <a:latin typeface="Calibri"/>
                <a:cs typeface="Calibri"/>
              </a:rPr>
              <a:t> </a:t>
            </a:r>
            <a:r>
              <a:rPr sz="1000" dirty="0">
                <a:solidFill>
                  <a:srgbClr val="FFFFFF"/>
                </a:solidFill>
                <a:latin typeface="Calibri"/>
                <a:cs typeface="Calibri"/>
              </a:rPr>
              <a:t>as</a:t>
            </a:r>
            <a:r>
              <a:rPr sz="1000" spc="-5" dirty="0">
                <a:solidFill>
                  <a:srgbClr val="FFFFFF"/>
                </a:solidFill>
                <a:latin typeface="Calibri"/>
                <a:cs typeface="Calibri"/>
              </a:rPr>
              <a:t> the base classifier with random splits</a:t>
            </a:r>
            <a:endParaRPr sz="1000">
              <a:latin typeface="Calibri"/>
              <a:cs typeface="Calibri"/>
            </a:endParaRPr>
          </a:p>
          <a:p>
            <a:pPr marL="241300" lvl="1" indent="-88900">
              <a:lnSpc>
                <a:spcPct val="100000"/>
              </a:lnSpc>
              <a:spcBef>
                <a:spcPts val="105"/>
              </a:spcBef>
              <a:buChar char="•"/>
              <a:tabLst>
                <a:tab pos="241300" algn="l"/>
              </a:tabLst>
            </a:pPr>
            <a:r>
              <a:rPr sz="1000" spc="-5" dirty="0">
                <a:solidFill>
                  <a:srgbClr val="FFFFFF"/>
                </a:solidFill>
                <a:latin typeface="Calibri"/>
                <a:cs typeface="Calibri"/>
              </a:rPr>
              <a:t>L.</a:t>
            </a:r>
            <a:r>
              <a:rPr sz="1000" spc="-15" dirty="0">
                <a:solidFill>
                  <a:srgbClr val="FFFFFF"/>
                </a:solidFill>
                <a:latin typeface="Calibri"/>
                <a:cs typeface="Calibri"/>
              </a:rPr>
              <a:t> </a:t>
            </a:r>
            <a:r>
              <a:rPr sz="1000" spc="-10" dirty="0">
                <a:solidFill>
                  <a:srgbClr val="FFFFFF"/>
                </a:solidFill>
                <a:latin typeface="Calibri"/>
                <a:cs typeface="Calibri"/>
              </a:rPr>
              <a:t>Breiman, </a:t>
            </a:r>
            <a:r>
              <a:rPr sz="1000" spc="-5" dirty="0">
                <a:solidFill>
                  <a:srgbClr val="FFFFFF"/>
                </a:solidFill>
                <a:latin typeface="Calibri"/>
                <a:cs typeface="Calibri"/>
              </a:rPr>
              <a:t>Random</a:t>
            </a:r>
            <a:r>
              <a:rPr sz="1000" spc="-15" dirty="0">
                <a:solidFill>
                  <a:srgbClr val="FFFFFF"/>
                </a:solidFill>
                <a:latin typeface="Calibri"/>
                <a:cs typeface="Calibri"/>
              </a:rPr>
              <a:t> </a:t>
            </a:r>
            <a:r>
              <a:rPr sz="1000" spc="-10" dirty="0">
                <a:solidFill>
                  <a:srgbClr val="FFFFFF"/>
                </a:solidFill>
                <a:latin typeface="Calibri"/>
                <a:cs typeface="Calibri"/>
              </a:rPr>
              <a:t>Forests, </a:t>
            </a:r>
            <a:r>
              <a:rPr sz="1000" spc="-5" dirty="0">
                <a:solidFill>
                  <a:srgbClr val="FFFFFF"/>
                </a:solidFill>
                <a:latin typeface="Calibri"/>
                <a:cs typeface="Calibri"/>
              </a:rPr>
              <a:t>2001</a:t>
            </a:r>
            <a:endParaRPr sz="10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8328" y="490138"/>
            <a:ext cx="4860290" cy="452120"/>
          </a:xfrm>
          <a:prstGeom prst="rect">
            <a:avLst/>
          </a:prstGeom>
        </p:spPr>
        <p:txBody>
          <a:bodyPr vert="horz" wrap="square" lIns="0" tIns="12700" rIns="0" bIns="0" rtlCol="0">
            <a:spAutoFit/>
          </a:bodyPr>
          <a:lstStyle/>
          <a:p>
            <a:pPr marL="12700">
              <a:lnSpc>
                <a:spcPct val="100000"/>
              </a:lnSpc>
              <a:spcBef>
                <a:spcPts val="100"/>
              </a:spcBef>
            </a:pPr>
            <a:r>
              <a:rPr sz="2800" spc="-5" dirty="0"/>
              <a:t>Random</a:t>
            </a:r>
            <a:r>
              <a:rPr sz="2800" spc="-30" dirty="0"/>
              <a:t> </a:t>
            </a:r>
            <a:r>
              <a:rPr sz="2800" spc="-5" dirty="0"/>
              <a:t>Forest</a:t>
            </a:r>
            <a:r>
              <a:rPr sz="2800" spc="-85" dirty="0"/>
              <a:t> </a:t>
            </a:r>
            <a:r>
              <a:rPr sz="2800" spc="-25" dirty="0"/>
              <a:t>Trees</a:t>
            </a:r>
            <a:r>
              <a:rPr sz="2800" spc="-30" dirty="0"/>
              <a:t> </a:t>
            </a:r>
            <a:r>
              <a:rPr sz="2800" spc="-5" dirty="0"/>
              <a:t>Bagging</a:t>
            </a:r>
            <a:endParaRPr sz="2800"/>
          </a:p>
        </p:txBody>
      </p:sp>
      <p:pic>
        <p:nvPicPr>
          <p:cNvPr id="3" name="object 3"/>
          <p:cNvPicPr/>
          <p:nvPr/>
        </p:nvPicPr>
        <p:blipFill>
          <a:blip r:embed="rId3" cstate="print"/>
          <a:stretch>
            <a:fillRect/>
          </a:stretch>
        </p:blipFill>
        <p:spPr>
          <a:xfrm>
            <a:off x="1828800" y="971550"/>
            <a:ext cx="5867399" cy="3771900"/>
          </a:xfrm>
          <a:prstGeom prst="rect">
            <a:avLst/>
          </a:prstGeom>
        </p:spPr>
      </p:pic>
      <p:sp>
        <p:nvSpPr>
          <p:cNvPr id="4" name="object 4"/>
          <p:cNvSpPr txBox="1"/>
          <p:nvPr/>
        </p:nvSpPr>
        <p:spPr>
          <a:xfrm>
            <a:off x="883347" y="1925997"/>
            <a:ext cx="621030" cy="364490"/>
          </a:xfrm>
          <a:prstGeom prst="rect">
            <a:avLst/>
          </a:prstGeom>
        </p:spPr>
        <p:txBody>
          <a:bodyPr vert="horz" wrap="square" lIns="0" tIns="8890" rIns="0" bIns="0" rtlCol="0">
            <a:spAutoFit/>
          </a:bodyPr>
          <a:lstStyle/>
          <a:p>
            <a:pPr marL="12700" marR="5080">
              <a:lnSpc>
                <a:spcPct val="102299"/>
              </a:lnSpc>
              <a:spcBef>
                <a:spcPts val="70"/>
              </a:spcBef>
            </a:pPr>
            <a:r>
              <a:rPr sz="1100" spc="-5" dirty="0">
                <a:latin typeface="Arial MT"/>
                <a:cs typeface="Arial MT"/>
              </a:rPr>
              <a:t>Bootstrap  </a:t>
            </a:r>
            <a:r>
              <a:rPr sz="1100" dirty="0">
                <a:latin typeface="Arial MT"/>
                <a:cs typeface="Arial MT"/>
              </a:rPr>
              <a:t>sampling</a:t>
            </a:r>
            <a:endParaRPr sz="1100">
              <a:latin typeface="Arial MT"/>
              <a:cs typeface="Arial MT"/>
            </a:endParaRPr>
          </a:p>
        </p:txBody>
      </p:sp>
      <p:sp>
        <p:nvSpPr>
          <p:cNvPr id="5" name="object 5"/>
          <p:cNvSpPr/>
          <p:nvPr/>
        </p:nvSpPr>
        <p:spPr>
          <a:xfrm>
            <a:off x="533400" y="1543050"/>
            <a:ext cx="7162800" cy="3200400"/>
          </a:xfrm>
          <a:custGeom>
            <a:avLst/>
            <a:gdLst/>
            <a:ahLst/>
            <a:cxnLst/>
            <a:rect l="l" t="t" r="r" b="b"/>
            <a:pathLst>
              <a:path w="7162800" h="3200400">
                <a:moveTo>
                  <a:pt x="0" y="171453"/>
                </a:moveTo>
                <a:lnTo>
                  <a:pt x="6124" y="125874"/>
                </a:lnTo>
                <a:lnTo>
                  <a:pt x="23408" y="84917"/>
                </a:lnTo>
                <a:lnTo>
                  <a:pt x="50217" y="50217"/>
                </a:lnTo>
                <a:lnTo>
                  <a:pt x="84917" y="23408"/>
                </a:lnTo>
                <a:lnTo>
                  <a:pt x="125874" y="6124"/>
                </a:lnTo>
                <a:lnTo>
                  <a:pt x="171453" y="0"/>
                </a:lnTo>
                <a:lnTo>
                  <a:pt x="6991346" y="0"/>
                </a:lnTo>
                <a:lnTo>
                  <a:pt x="7056959" y="13051"/>
                </a:lnTo>
                <a:lnTo>
                  <a:pt x="7112582" y="50217"/>
                </a:lnTo>
                <a:lnTo>
                  <a:pt x="7149748" y="105841"/>
                </a:lnTo>
                <a:lnTo>
                  <a:pt x="7162799" y="171453"/>
                </a:lnTo>
                <a:lnTo>
                  <a:pt x="7162799" y="857246"/>
                </a:lnTo>
                <a:lnTo>
                  <a:pt x="7156675" y="902825"/>
                </a:lnTo>
                <a:lnTo>
                  <a:pt x="7139391" y="943782"/>
                </a:lnTo>
                <a:lnTo>
                  <a:pt x="7112582" y="978482"/>
                </a:lnTo>
                <a:lnTo>
                  <a:pt x="7077882" y="1005291"/>
                </a:lnTo>
                <a:lnTo>
                  <a:pt x="7036925" y="1022575"/>
                </a:lnTo>
                <a:lnTo>
                  <a:pt x="6991346" y="1028699"/>
                </a:lnTo>
                <a:lnTo>
                  <a:pt x="171453" y="1028699"/>
                </a:lnTo>
                <a:lnTo>
                  <a:pt x="125874" y="1022575"/>
                </a:lnTo>
                <a:lnTo>
                  <a:pt x="84917" y="1005291"/>
                </a:lnTo>
                <a:lnTo>
                  <a:pt x="50217" y="978482"/>
                </a:lnTo>
                <a:lnTo>
                  <a:pt x="23408" y="943782"/>
                </a:lnTo>
                <a:lnTo>
                  <a:pt x="6124" y="902825"/>
                </a:lnTo>
                <a:lnTo>
                  <a:pt x="0" y="857246"/>
                </a:lnTo>
                <a:lnTo>
                  <a:pt x="0" y="171453"/>
                </a:lnTo>
                <a:close/>
              </a:path>
              <a:path w="7162800" h="3200400">
                <a:moveTo>
                  <a:pt x="0" y="1200153"/>
                </a:moveTo>
                <a:lnTo>
                  <a:pt x="6124" y="1154574"/>
                </a:lnTo>
                <a:lnTo>
                  <a:pt x="23408" y="1113617"/>
                </a:lnTo>
                <a:lnTo>
                  <a:pt x="50217" y="1078917"/>
                </a:lnTo>
                <a:lnTo>
                  <a:pt x="84917" y="1052108"/>
                </a:lnTo>
                <a:lnTo>
                  <a:pt x="125874" y="1034824"/>
                </a:lnTo>
                <a:lnTo>
                  <a:pt x="171453" y="1028699"/>
                </a:lnTo>
                <a:lnTo>
                  <a:pt x="6991346" y="1028699"/>
                </a:lnTo>
                <a:lnTo>
                  <a:pt x="7056959" y="1041751"/>
                </a:lnTo>
                <a:lnTo>
                  <a:pt x="7112582" y="1078917"/>
                </a:lnTo>
                <a:lnTo>
                  <a:pt x="7149748" y="1134541"/>
                </a:lnTo>
                <a:lnTo>
                  <a:pt x="7162799" y="1200153"/>
                </a:lnTo>
                <a:lnTo>
                  <a:pt x="7162799" y="1885946"/>
                </a:lnTo>
                <a:lnTo>
                  <a:pt x="7156675" y="1931525"/>
                </a:lnTo>
                <a:lnTo>
                  <a:pt x="7139391" y="1972482"/>
                </a:lnTo>
                <a:lnTo>
                  <a:pt x="7112582" y="2007182"/>
                </a:lnTo>
                <a:lnTo>
                  <a:pt x="7077882" y="2033991"/>
                </a:lnTo>
                <a:lnTo>
                  <a:pt x="7036925" y="2051275"/>
                </a:lnTo>
                <a:lnTo>
                  <a:pt x="6991346" y="2057399"/>
                </a:lnTo>
                <a:lnTo>
                  <a:pt x="171453" y="2057399"/>
                </a:lnTo>
                <a:lnTo>
                  <a:pt x="125874" y="2051275"/>
                </a:lnTo>
                <a:lnTo>
                  <a:pt x="84917" y="2033991"/>
                </a:lnTo>
                <a:lnTo>
                  <a:pt x="50217" y="2007182"/>
                </a:lnTo>
                <a:lnTo>
                  <a:pt x="23408" y="1972482"/>
                </a:lnTo>
                <a:lnTo>
                  <a:pt x="6124" y="1931525"/>
                </a:lnTo>
                <a:lnTo>
                  <a:pt x="0" y="1885946"/>
                </a:lnTo>
                <a:lnTo>
                  <a:pt x="0" y="1200153"/>
                </a:lnTo>
                <a:close/>
              </a:path>
              <a:path w="7162800" h="3200400">
                <a:moveTo>
                  <a:pt x="0" y="2247903"/>
                </a:moveTo>
                <a:lnTo>
                  <a:pt x="5031" y="2204223"/>
                </a:lnTo>
                <a:lnTo>
                  <a:pt x="19363" y="2164125"/>
                </a:lnTo>
                <a:lnTo>
                  <a:pt x="41851" y="2128753"/>
                </a:lnTo>
                <a:lnTo>
                  <a:pt x="71353" y="2099251"/>
                </a:lnTo>
                <a:lnTo>
                  <a:pt x="106725" y="2076763"/>
                </a:lnTo>
                <a:lnTo>
                  <a:pt x="146823" y="2062431"/>
                </a:lnTo>
                <a:lnTo>
                  <a:pt x="190503" y="2057399"/>
                </a:lnTo>
                <a:lnTo>
                  <a:pt x="6972295" y="2057399"/>
                </a:lnTo>
                <a:lnTo>
                  <a:pt x="7045198" y="2071901"/>
                </a:lnTo>
                <a:lnTo>
                  <a:pt x="7107002" y="2113197"/>
                </a:lnTo>
                <a:lnTo>
                  <a:pt x="7148298" y="2175001"/>
                </a:lnTo>
                <a:lnTo>
                  <a:pt x="7162799" y="2247903"/>
                </a:lnTo>
                <a:lnTo>
                  <a:pt x="7162799" y="3009895"/>
                </a:lnTo>
                <a:lnTo>
                  <a:pt x="7157768" y="3053576"/>
                </a:lnTo>
                <a:lnTo>
                  <a:pt x="7143436" y="3093674"/>
                </a:lnTo>
                <a:lnTo>
                  <a:pt x="7120948" y="3129046"/>
                </a:lnTo>
                <a:lnTo>
                  <a:pt x="7091446" y="3158548"/>
                </a:lnTo>
                <a:lnTo>
                  <a:pt x="7056074" y="3181036"/>
                </a:lnTo>
                <a:lnTo>
                  <a:pt x="7015976" y="3195368"/>
                </a:lnTo>
                <a:lnTo>
                  <a:pt x="6972295" y="3200399"/>
                </a:lnTo>
                <a:lnTo>
                  <a:pt x="190503" y="3200399"/>
                </a:lnTo>
                <a:lnTo>
                  <a:pt x="146823" y="3195368"/>
                </a:lnTo>
                <a:lnTo>
                  <a:pt x="106725" y="3181036"/>
                </a:lnTo>
                <a:lnTo>
                  <a:pt x="71353" y="3158548"/>
                </a:lnTo>
                <a:lnTo>
                  <a:pt x="41851" y="3129046"/>
                </a:lnTo>
                <a:lnTo>
                  <a:pt x="19363" y="3093674"/>
                </a:lnTo>
                <a:lnTo>
                  <a:pt x="5031" y="3053576"/>
                </a:lnTo>
                <a:lnTo>
                  <a:pt x="0" y="3009895"/>
                </a:lnTo>
                <a:lnTo>
                  <a:pt x="0" y="2247903"/>
                </a:lnTo>
                <a:close/>
              </a:path>
            </a:pathLst>
          </a:custGeom>
          <a:ln w="9524">
            <a:solidFill>
              <a:srgbClr val="000000"/>
            </a:solidFill>
          </a:ln>
        </p:spPr>
        <p:txBody>
          <a:bodyPr wrap="square" lIns="0" tIns="0" rIns="0" bIns="0" rtlCol="0"/>
          <a:lstStyle/>
          <a:p>
            <a:endParaRPr/>
          </a:p>
        </p:txBody>
      </p:sp>
      <p:sp>
        <p:nvSpPr>
          <p:cNvPr id="6" name="object 6"/>
          <p:cNvSpPr txBox="1"/>
          <p:nvPr/>
        </p:nvSpPr>
        <p:spPr>
          <a:xfrm>
            <a:off x="883347" y="2924031"/>
            <a:ext cx="212090" cy="193040"/>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MT"/>
                <a:cs typeface="Arial MT"/>
              </a:rPr>
              <a:t>DT</a:t>
            </a:r>
            <a:endParaRPr sz="1100">
              <a:latin typeface="Arial MT"/>
              <a:cs typeface="Arial MT"/>
            </a:endParaRPr>
          </a:p>
        </p:txBody>
      </p:sp>
      <p:grpSp>
        <p:nvGrpSpPr>
          <p:cNvPr id="7" name="object 7"/>
          <p:cNvGrpSpPr/>
          <p:nvPr/>
        </p:nvGrpSpPr>
        <p:grpSpPr>
          <a:xfrm>
            <a:off x="2882900" y="4485426"/>
            <a:ext cx="3835400" cy="384175"/>
            <a:chOff x="2882900" y="4485426"/>
            <a:chExt cx="3835400" cy="384175"/>
          </a:xfrm>
        </p:grpSpPr>
        <p:sp>
          <p:nvSpPr>
            <p:cNvPr id="8" name="object 8"/>
            <p:cNvSpPr/>
            <p:nvPr/>
          </p:nvSpPr>
          <p:spPr>
            <a:xfrm>
              <a:off x="2895599" y="4498126"/>
              <a:ext cx="3810000" cy="358775"/>
            </a:xfrm>
            <a:custGeom>
              <a:avLst/>
              <a:gdLst/>
              <a:ahLst/>
              <a:cxnLst/>
              <a:rect l="l" t="t" r="r" b="b"/>
              <a:pathLst>
                <a:path w="3810000" h="358775">
                  <a:moveTo>
                    <a:pt x="3750248" y="358499"/>
                  </a:moveTo>
                  <a:lnTo>
                    <a:pt x="59751" y="358499"/>
                  </a:lnTo>
                  <a:lnTo>
                    <a:pt x="36493" y="353804"/>
                  </a:lnTo>
                  <a:lnTo>
                    <a:pt x="17500" y="340999"/>
                  </a:lnTo>
                  <a:lnTo>
                    <a:pt x="4695" y="322006"/>
                  </a:lnTo>
                  <a:lnTo>
                    <a:pt x="0" y="298748"/>
                  </a:lnTo>
                  <a:lnTo>
                    <a:pt x="0" y="59751"/>
                  </a:lnTo>
                  <a:lnTo>
                    <a:pt x="4695" y="36493"/>
                  </a:lnTo>
                  <a:lnTo>
                    <a:pt x="17501" y="17500"/>
                  </a:lnTo>
                  <a:lnTo>
                    <a:pt x="36493" y="4695"/>
                  </a:lnTo>
                  <a:lnTo>
                    <a:pt x="59751" y="0"/>
                  </a:lnTo>
                  <a:lnTo>
                    <a:pt x="3750248" y="0"/>
                  </a:lnTo>
                  <a:lnTo>
                    <a:pt x="3792499" y="17500"/>
                  </a:lnTo>
                  <a:lnTo>
                    <a:pt x="3809999" y="59751"/>
                  </a:lnTo>
                  <a:lnTo>
                    <a:pt x="3809999" y="298748"/>
                  </a:lnTo>
                  <a:lnTo>
                    <a:pt x="3805304" y="322006"/>
                  </a:lnTo>
                  <a:lnTo>
                    <a:pt x="3792499" y="340999"/>
                  </a:lnTo>
                  <a:lnTo>
                    <a:pt x="3773506" y="353804"/>
                  </a:lnTo>
                  <a:lnTo>
                    <a:pt x="3750248" y="358499"/>
                  </a:lnTo>
                  <a:close/>
                </a:path>
              </a:pathLst>
            </a:custGeom>
            <a:solidFill>
              <a:srgbClr val="FFFFFF"/>
            </a:solidFill>
          </p:spPr>
          <p:txBody>
            <a:bodyPr wrap="square" lIns="0" tIns="0" rIns="0" bIns="0" rtlCol="0"/>
            <a:lstStyle/>
            <a:p>
              <a:endParaRPr/>
            </a:p>
          </p:txBody>
        </p:sp>
        <p:sp>
          <p:nvSpPr>
            <p:cNvPr id="9" name="object 9"/>
            <p:cNvSpPr/>
            <p:nvPr/>
          </p:nvSpPr>
          <p:spPr>
            <a:xfrm>
              <a:off x="2895600" y="4498126"/>
              <a:ext cx="3810000" cy="358775"/>
            </a:xfrm>
            <a:custGeom>
              <a:avLst/>
              <a:gdLst/>
              <a:ahLst/>
              <a:cxnLst/>
              <a:rect l="l" t="t" r="r" b="b"/>
              <a:pathLst>
                <a:path w="3810000" h="358775">
                  <a:moveTo>
                    <a:pt x="0" y="59751"/>
                  </a:moveTo>
                  <a:lnTo>
                    <a:pt x="4695" y="36493"/>
                  </a:lnTo>
                  <a:lnTo>
                    <a:pt x="17500" y="17500"/>
                  </a:lnTo>
                  <a:lnTo>
                    <a:pt x="36493" y="4695"/>
                  </a:lnTo>
                  <a:lnTo>
                    <a:pt x="59751" y="0"/>
                  </a:lnTo>
                  <a:lnTo>
                    <a:pt x="3750248" y="0"/>
                  </a:lnTo>
                  <a:lnTo>
                    <a:pt x="3792499" y="17500"/>
                  </a:lnTo>
                  <a:lnTo>
                    <a:pt x="3809999" y="59751"/>
                  </a:lnTo>
                  <a:lnTo>
                    <a:pt x="3809999" y="298748"/>
                  </a:lnTo>
                  <a:lnTo>
                    <a:pt x="3805304" y="322006"/>
                  </a:lnTo>
                  <a:lnTo>
                    <a:pt x="3792499" y="340999"/>
                  </a:lnTo>
                  <a:lnTo>
                    <a:pt x="3773506" y="353804"/>
                  </a:lnTo>
                  <a:lnTo>
                    <a:pt x="3750248" y="358499"/>
                  </a:lnTo>
                  <a:lnTo>
                    <a:pt x="59751" y="358499"/>
                  </a:lnTo>
                  <a:lnTo>
                    <a:pt x="36493" y="353804"/>
                  </a:lnTo>
                  <a:lnTo>
                    <a:pt x="17500" y="340999"/>
                  </a:lnTo>
                  <a:lnTo>
                    <a:pt x="4695" y="322006"/>
                  </a:lnTo>
                  <a:lnTo>
                    <a:pt x="0" y="298748"/>
                  </a:lnTo>
                  <a:lnTo>
                    <a:pt x="0" y="59751"/>
                  </a:lnTo>
                  <a:close/>
                </a:path>
              </a:pathLst>
            </a:custGeom>
            <a:ln w="25399">
              <a:solidFill>
                <a:srgbClr val="000000"/>
              </a:solidFill>
            </a:ln>
          </p:spPr>
          <p:txBody>
            <a:bodyPr wrap="square" lIns="0" tIns="0" rIns="0" bIns="0" rtlCol="0"/>
            <a:lstStyle/>
            <a:p>
              <a:endParaRPr/>
            </a:p>
          </p:txBody>
        </p:sp>
      </p:grpSp>
      <p:sp>
        <p:nvSpPr>
          <p:cNvPr id="10" name="object 10"/>
          <p:cNvSpPr txBox="1"/>
          <p:nvPr/>
        </p:nvSpPr>
        <p:spPr>
          <a:xfrm>
            <a:off x="133774" y="3937398"/>
            <a:ext cx="7859395" cy="1111250"/>
          </a:xfrm>
          <a:prstGeom prst="rect">
            <a:avLst/>
          </a:prstGeom>
        </p:spPr>
        <p:txBody>
          <a:bodyPr vert="horz" wrap="square" lIns="0" tIns="8890" rIns="0" bIns="0" rtlCol="0">
            <a:spAutoFit/>
          </a:bodyPr>
          <a:lstStyle/>
          <a:p>
            <a:pPr marL="658495" marR="6454140">
              <a:lnSpc>
                <a:spcPct val="102299"/>
              </a:lnSpc>
              <a:spcBef>
                <a:spcPts val="70"/>
              </a:spcBef>
            </a:pPr>
            <a:r>
              <a:rPr sz="1100" spc="-5" dirty="0">
                <a:latin typeface="Arial MT"/>
                <a:cs typeface="Arial MT"/>
              </a:rPr>
              <a:t>Bootstrap </a:t>
            </a:r>
            <a:r>
              <a:rPr sz="1100" dirty="0">
                <a:latin typeface="Arial MT"/>
                <a:cs typeface="Arial MT"/>
              </a:rPr>
              <a:t> </a:t>
            </a:r>
            <a:r>
              <a:rPr sz="1100" spc="-5" dirty="0">
                <a:latin typeface="Arial MT"/>
                <a:cs typeface="Arial MT"/>
              </a:rPr>
              <a:t>aggregating</a:t>
            </a:r>
            <a:endParaRPr sz="1100">
              <a:latin typeface="Arial MT"/>
              <a:cs typeface="Arial MT"/>
            </a:endParaRPr>
          </a:p>
          <a:p>
            <a:pPr>
              <a:lnSpc>
                <a:spcPct val="100000"/>
              </a:lnSpc>
              <a:spcBef>
                <a:spcPts val="15"/>
              </a:spcBef>
            </a:pPr>
            <a:endParaRPr sz="1750">
              <a:latin typeface="Arial MT"/>
              <a:cs typeface="Arial MT"/>
            </a:endParaRPr>
          </a:p>
          <a:p>
            <a:pPr marL="3691890" marR="1543685" indent="-673735">
              <a:lnSpc>
                <a:spcPts val="1050"/>
              </a:lnSpc>
            </a:pPr>
            <a:r>
              <a:rPr sz="900" spc="-10" dirty="0">
                <a:latin typeface="Calibri"/>
                <a:cs typeface="Calibri"/>
              </a:rPr>
              <a:t>aggregating</a:t>
            </a:r>
            <a:r>
              <a:rPr sz="900" dirty="0">
                <a:latin typeface="Calibri"/>
                <a:cs typeface="Calibri"/>
              </a:rPr>
              <a:t> </a:t>
            </a:r>
            <a:r>
              <a:rPr sz="900" spc="-5" dirty="0">
                <a:latin typeface="Calibri"/>
                <a:cs typeface="Calibri"/>
              </a:rPr>
              <a:t>functions</a:t>
            </a:r>
            <a:r>
              <a:rPr sz="900" dirty="0">
                <a:latin typeface="Calibri"/>
                <a:cs typeface="Calibri"/>
              </a:rPr>
              <a:t> </a:t>
            </a:r>
            <a:r>
              <a:rPr sz="900" spc="-5" dirty="0">
                <a:latin typeface="Calibri"/>
                <a:cs typeface="Calibri"/>
              </a:rPr>
              <a:t>e.g.</a:t>
            </a:r>
            <a:r>
              <a:rPr sz="900" dirty="0">
                <a:latin typeface="Calibri"/>
                <a:cs typeface="Calibri"/>
              </a:rPr>
              <a:t> </a:t>
            </a:r>
            <a:r>
              <a:rPr sz="900" spc="-5" dirty="0">
                <a:latin typeface="Calibri"/>
                <a:cs typeface="Calibri"/>
              </a:rPr>
              <a:t>Majority</a:t>
            </a:r>
            <a:r>
              <a:rPr sz="900" dirty="0">
                <a:latin typeface="Calibri"/>
                <a:cs typeface="Calibri"/>
              </a:rPr>
              <a:t> </a:t>
            </a:r>
            <a:r>
              <a:rPr sz="900" spc="-5" dirty="0">
                <a:latin typeface="Calibri"/>
                <a:cs typeface="Calibri"/>
              </a:rPr>
              <a:t>voting</a:t>
            </a:r>
            <a:r>
              <a:rPr sz="900" dirty="0">
                <a:latin typeface="Calibri"/>
                <a:cs typeface="Calibri"/>
              </a:rPr>
              <a:t> </a:t>
            </a:r>
            <a:r>
              <a:rPr sz="900" spc="-10" dirty="0">
                <a:latin typeface="Calibri"/>
                <a:cs typeface="Calibri"/>
              </a:rPr>
              <a:t>for</a:t>
            </a:r>
            <a:r>
              <a:rPr sz="900" dirty="0">
                <a:latin typeface="Calibri"/>
                <a:cs typeface="Calibri"/>
              </a:rPr>
              <a:t> </a:t>
            </a:r>
            <a:r>
              <a:rPr sz="900" spc="-10" dirty="0">
                <a:latin typeface="Calibri"/>
                <a:cs typeface="Calibri"/>
              </a:rPr>
              <a:t>classification,</a:t>
            </a:r>
            <a:r>
              <a:rPr sz="900" dirty="0">
                <a:latin typeface="Calibri"/>
                <a:cs typeface="Calibri"/>
              </a:rPr>
              <a:t> </a:t>
            </a:r>
            <a:r>
              <a:rPr sz="900" spc="-10" dirty="0">
                <a:latin typeface="Calibri"/>
                <a:cs typeface="Calibri"/>
              </a:rPr>
              <a:t>Average</a:t>
            </a:r>
            <a:r>
              <a:rPr sz="900" dirty="0">
                <a:latin typeface="Calibri"/>
                <a:cs typeface="Calibri"/>
              </a:rPr>
              <a:t> </a:t>
            </a:r>
            <a:r>
              <a:rPr sz="900" spc="-10" dirty="0">
                <a:latin typeface="Calibri"/>
                <a:cs typeface="Calibri"/>
              </a:rPr>
              <a:t>for </a:t>
            </a:r>
            <a:r>
              <a:rPr sz="900" spc="-5" dirty="0">
                <a:latin typeface="Calibri"/>
                <a:cs typeface="Calibri"/>
              </a:rPr>
              <a:t> </a:t>
            </a:r>
            <a:r>
              <a:rPr sz="900" spc="-10" dirty="0">
                <a:latin typeface="Calibri"/>
                <a:cs typeface="Calibri"/>
              </a:rPr>
              <a:t>regression</a:t>
            </a:r>
            <a:r>
              <a:rPr sz="900" spc="-5" dirty="0">
                <a:latin typeface="Calibri"/>
                <a:cs typeface="Calibri"/>
              </a:rPr>
              <a:t> over the single </a:t>
            </a:r>
            <a:r>
              <a:rPr sz="900" spc="-10" dirty="0">
                <a:latin typeface="Calibri"/>
                <a:cs typeface="Calibri"/>
              </a:rPr>
              <a:t>tree</a:t>
            </a:r>
            <a:r>
              <a:rPr sz="900" spc="-5" dirty="0">
                <a:latin typeface="Calibri"/>
                <a:cs typeface="Calibri"/>
              </a:rPr>
              <a:t> </a:t>
            </a:r>
            <a:r>
              <a:rPr sz="900" spc="-10" dirty="0">
                <a:latin typeface="Calibri"/>
                <a:cs typeface="Calibri"/>
              </a:rPr>
              <a:t>predictions</a:t>
            </a:r>
            <a:endParaRPr sz="900">
              <a:latin typeface="Calibri"/>
              <a:cs typeface="Calibri"/>
            </a:endParaRPr>
          </a:p>
          <a:p>
            <a:pPr marL="12700">
              <a:lnSpc>
                <a:spcPct val="100000"/>
              </a:lnSpc>
              <a:spcBef>
                <a:spcPts val="65"/>
              </a:spcBef>
            </a:pPr>
            <a:r>
              <a:rPr sz="1400" u="heavy" spc="-10" dirty="0">
                <a:solidFill>
                  <a:srgbClr val="0097A7"/>
                </a:solidFill>
                <a:uFill>
                  <a:solidFill>
                    <a:srgbClr val="0097A7"/>
                  </a:solidFill>
                </a:uFill>
                <a:latin typeface="Arial MT"/>
                <a:cs typeface="Arial MT"/>
                <a:hlinkClick r:id="rId4"/>
              </a:rPr>
              <a:t>https://www.analyticsvidhya.com/blog/2020/12/out-of-bag-oob-score-in-the-random-forest-algorithm/</a:t>
            </a:r>
            <a:endParaRPr sz="14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952625" y="338137"/>
            <a:ext cx="5238749" cy="44672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281045" cy="452120"/>
          </a:xfrm>
          <a:prstGeom prst="rect">
            <a:avLst/>
          </a:prstGeom>
        </p:spPr>
        <p:txBody>
          <a:bodyPr vert="horz" wrap="square" lIns="0" tIns="12700" rIns="0" bIns="0" rtlCol="0">
            <a:spAutoFit/>
          </a:bodyPr>
          <a:lstStyle/>
          <a:p>
            <a:pPr marL="12700">
              <a:lnSpc>
                <a:spcPct val="100000"/>
              </a:lnSpc>
              <a:spcBef>
                <a:spcPts val="100"/>
              </a:spcBef>
            </a:pPr>
            <a:r>
              <a:rPr sz="2800" spc="-10" dirty="0"/>
              <a:t>Ensemble</a:t>
            </a:r>
            <a:r>
              <a:rPr sz="2800" spc="-85" dirty="0"/>
              <a:t> </a:t>
            </a:r>
            <a:r>
              <a:rPr sz="2800" spc="-5" dirty="0"/>
              <a:t>Learning?</a:t>
            </a:r>
            <a:endParaRPr sz="2800"/>
          </a:p>
        </p:txBody>
      </p:sp>
      <p:pic>
        <p:nvPicPr>
          <p:cNvPr id="3" name="object 3"/>
          <p:cNvPicPr/>
          <p:nvPr/>
        </p:nvPicPr>
        <p:blipFill>
          <a:blip r:embed="rId3" cstate="print"/>
          <a:stretch>
            <a:fillRect/>
          </a:stretch>
        </p:blipFill>
        <p:spPr>
          <a:xfrm>
            <a:off x="311699" y="1229348"/>
            <a:ext cx="8271500" cy="2917775"/>
          </a:xfrm>
          <a:prstGeom prst="rect">
            <a:avLst/>
          </a:prstGeom>
        </p:spPr>
      </p:pic>
      <p:sp>
        <p:nvSpPr>
          <p:cNvPr id="4" name="object 4"/>
          <p:cNvSpPr txBox="1"/>
          <p:nvPr/>
        </p:nvSpPr>
        <p:spPr>
          <a:xfrm>
            <a:off x="384725" y="4772888"/>
            <a:ext cx="6268085" cy="238760"/>
          </a:xfrm>
          <a:prstGeom prst="rect">
            <a:avLst/>
          </a:prstGeom>
        </p:spPr>
        <p:txBody>
          <a:bodyPr vert="horz" wrap="square" lIns="0" tIns="12700" rIns="0" bIns="0" rtlCol="0">
            <a:spAutoFit/>
          </a:bodyPr>
          <a:lstStyle/>
          <a:p>
            <a:pPr marL="12700">
              <a:lnSpc>
                <a:spcPct val="100000"/>
              </a:lnSpc>
              <a:spcBef>
                <a:spcPts val="100"/>
              </a:spcBef>
            </a:pPr>
            <a:r>
              <a:rPr sz="1400" u="heavy" spc="-10" dirty="0">
                <a:solidFill>
                  <a:srgbClr val="0097A7"/>
                </a:solidFill>
                <a:uFill>
                  <a:solidFill>
                    <a:srgbClr val="0097A7"/>
                  </a:solidFill>
                </a:uFill>
                <a:latin typeface="Arial MT"/>
                <a:cs typeface="Arial MT"/>
                <a:hlinkClick r:id="rId4"/>
              </a:rPr>
              <a:t>https://www.slideshare.net/TedXiao/winning-kaggle-101-introduction-to-stacking</a:t>
            </a:r>
            <a:endParaRPr sz="14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149375" y="1962999"/>
            <a:ext cx="3830300" cy="2331474"/>
          </a:xfrm>
          <a:prstGeom prst="rect">
            <a:avLst/>
          </a:prstGeom>
        </p:spPr>
      </p:pic>
      <p:sp>
        <p:nvSpPr>
          <p:cNvPr id="3" name="object 3"/>
          <p:cNvSpPr txBox="1"/>
          <p:nvPr/>
        </p:nvSpPr>
        <p:spPr>
          <a:xfrm>
            <a:off x="1827850" y="3205288"/>
            <a:ext cx="1406525" cy="448309"/>
          </a:xfrm>
          <a:prstGeom prst="rect">
            <a:avLst/>
          </a:prstGeom>
        </p:spPr>
        <p:txBody>
          <a:bodyPr vert="horz" wrap="square" lIns="0" tIns="22860" rIns="0" bIns="0" rtlCol="0">
            <a:spAutoFit/>
          </a:bodyPr>
          <a:lstStyle/>
          <a:p>
            <a:pPr marL="61594" marR="5080" indent="-49530">
              <a:lnSpc>
                <a:spcPts val="1650"/>
              </a:lnSpc>
              <a:spcBef>
                <a:spcPts val="180"/>
              </a:spcBef>
            </a:pPr>
            <a:r>
              <a:rPr sz="1400" spc="-5" dirty="0">
                <a:latin typeface="Arial MT"/>
                <a:cs typeface="Arial MT"/>
              </a:rPr>
              <a:t>Bagging</a:t>
            </a:r>
            <a:r>
              <a:rPr sz="1400" spc="-90" dirty="0">
                <a:latin typeface="Arial MT"/>
                <a:cs typeface="Arial MT"/>
              </a:rPr>
              <a:t> </a:t>
            </a:r>
            <a:r>
              <a:rPr sz="1400" spc="-5" dirty="0">
                <a:latin typeface="Arial MT"/>
                <a:cs typeface="Arial MT"/>
              </a:rPr>
              <a:t>behavior </a:t>
            </a:r>
            <a:r>
              <a:rPr sz="1400" spc="-370" dirty="0">
                <a:latin typeface="Arial MT"/>
                <a:cs typeface="Arial MT"/>
              </a:rPr>
              <a:t> </a:t>
            </a:r>
            <a:r>
              <a:rPr sz="1400" dirty="0">
                <a:latin typeface="Arial MT"/>
                <a:cs typeface="Arial MT"/>
              </a:rPr>
              <a:t>simulation</a:t>
            </a:r>
            <a:endParaRPr sz="14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382010" cy="452120"/>
          </a:xfrm>
          <a:prstGeom prst="rect">
            <a:avLst/>
          </a:prstGeom>
        </p:spPr>
        <p:txBody>
          <a:bodyPr vert="horz" wrap="square" lIns="0" tIns="12700" rIns="0" bIns="0" rtlCol="0">
            <a:spAutoFit/>
          </a:bodyPr>
          <a:lstStyle/>
          <a:p>
            <a:pPr marL="12700">
              <a:lnSpc>
                <a:spcPct val="100000"/>
              </a:lnSpc>
              <a:spcBef>
                <a:spcPts val="100"/>
              </a:spcBef>
            </a:pPr>
            <a:r>
              <a:rPr sz="2800" spc="-5" dirty="0"/>
              <a:t>Why</a:t>
            </a:r>
            <a:r>
              <a:rPr sz="2800" spc="-50" dirty="0"/>
              <a:t> </a:t>
            </a:r>
            <a:r>
              <a:rPr sz="2800" spc="-5" dirty="0"/>
              <a:t>Decision</a:t>
            </a:r>
            <a:r>
              <a:rPr sz="2800" spc="-90" dirty="0"/>
              <a:t> </a:t>
            </a:r>
            <a:r>
              <a:rPr sz="2800" spc="-20" dirty="0"/>
              <a:t>Trees?</a:t>
            </a:r>
            <a:endParaRPr sz="2800"/>
          </a:p>
        </p:txBody>
      </p:sp>
      <p:sp>
        <p:nvSpPr>
          <p:cNvPr id="3" name="object 3"/>
          <p:cNvSpPr txBox="1"/>
          <p:nvPr/>
        </p:nvSpPr>
        <p:spPr>
          <a:xfrm>
            <a:off x="475249" y="1176350"/>
            <a:ext cx="3095625" cy="1597025"/>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spc="-5" dirty="0">
                <a:solidFill>
                  <a:srgbClr val="595959"/>
                </a:solidFill>
                <a:latin typeface="Arial MT"/>
                <a:cs typeface="Arial MT"/>
              </a:rPr>
              <a:t>Easy</a:t>
            </a:r>
            <a:r>
              <a:rPr sz="1800" spc="-40" dirty="0">
                <a:solidFill>
                  <a:srgbClr val="595959"/>
                </a:solidFill>
                <a:latin typeface="Arial MT"/>
                <a:cs typeface="Arial MT"/>
              </a:rPr>
              <a:t> </a:t>
            </a:r>
            <a:r>
              <a:rPr sz="1800" spc="-5" dirty="0">
                <a:solidFill>
                  <a:srgbClr val="595959"/>
                </a:solidFill>
                <a:latin typeface="Arial MT"/>
                <a:cs typeface="Arial MT"/>
              </a:rPr>
              <a:t>to</a:t>
            </a:r>
            <a:r>
              <a:rPr sz="1800" spc="-35" dirty="0">
                <a:solidFill>
                  <a:srgbClr val="595959"/>
                </a:solidFill>
                <a:latin typeface="Arial MT"/>
                <a:cs typeface="Arial MT"/>
              </a:rPr>
              <a:t> </a:t>
            </a:r>
            <a:r>
              <a:rPr sz="1800" spc="-5" dirty="0">
                <a:solidFill>
                  <a:srgbClr val="595959"/>
                </a:solidFill>
                <a:latin typeface="Arial MT"/>
                <a:cs typeface="Arial MT"/>
              </a:rPr>
              <a:t>understand</a:t>
            </a:r>
            <a:endParaRPr sz="1800">
              <a:latin typeface="Arial MT"/>
              <a:cs typeface="Arial MT"/>
            </a:endParaRPr>
          </a:p>
          <a:p>
            <a:pPr marL="379095" indent="-367030">
              <a:lnSpc>
                <a:spcPct val="100000"/>
              </a:lnSpc>
              <a:spcBef>
                <a:spcPts val="315"/>
              </a:spcBef>
              <a:buChar char="●"/>
              <a:tabLst>
                <a:tab pos="379095" algn="l"/>
                <a:tab pos="379730" algn="l"/>
              </a:tabLst>
            </a:pPr>
            <a:r>
              <a:rPr sz="1800" spc="-5" dirty="0">
                <a:solidFill>
                  <a:srgbClr val="595959"/>
                </a:solidFill>
                <a:latin typeface="Arial MT"/>
                <a:cs typeface="Arial MT"/>
              </a:rPr>
              <a:t>Non-linear</a:t>
            </a:r>
            <a:endParaRPr sz="1800">
              <a:latin typeface="Arial MT"/>
              <a:cs typeface="Arial MT"/>
            </a:endParaRPr>
          </a:p>
          <a:p>
            <a:pPr marL="379095" indent="-367030">
              <a:lnSpc>
                <a:spcPct val="100000"/>
              </a:lnSpc>
              <a:spcBef>
                <a:spcPts val="315"/>
              </a:spcBef>
              <a:buChar char="●"/>
              <a:tabLst>
                <a:tab pos="379095" algn="l"/>
                <a:tab pos="379730" algn="l"/>
              </a:tabLst>
            </a:pPr>
            <a:r>
              <a:rPr sz="1800" spc="-5" dirty="0">
                <a:solidFill>
                  <a:srgbClr val="595959"/>
                </a:solidFill>
                <a:latin typeface="Arial MT"/>
                <a:cs typeface="Arial MT"/>
              </a:rPr>
              <a:t>Fast</a:t>
            </a:r>
            <a:r>
              <a:rPr sz="1800" spc="-30" dirty="0">
                <a:solidFill>
                  <a:srgbClr val="595959"/>
                </a:solidFill>
                <a:latin typeface="Arial MT"/>
                <a:cs typeface="Arial MT"/>
              </a:rPr>
              <a:t> </a:t>
            </a:r>
            <a:r>
              <a:rPr sz="1800" spc="-5" dirty="0">
                <a:solidFill>
                  <a:srgbClr val="595959"/>
                </a:solidFill>
                <a:latin typeface="Arial MT"/>
                <a:cs typeface="Arial MT"/>
              </a:rPr>
              <a:t>train</a:t>
            </a:r>
            <a:r>
              <a:rPr sz="1800" spc="-25" dirty="0">
                <a:solidFill>
                  <a:srgbClr val="595959"/>
                </a:solidFill>
                <a:latin typeface="Arial MT"/>
                <a:cs typeface="Arial MT"/>
              </a:rPr>
              <a:t> </a:t>
            </a:r>
            <a:r>
              <a:rPr sz="1800" spc="-5" dirty="0">
                <a:solidFill>
                  <a:srgbClr val="595959"/>
                </a:solidFill>
                <a:latin typeface="Arial MT"/>
                <a:cs typeface="Arial MT"/>
              </a:rPr>
              <a:t>and</a:t>
            </a:r>
            <a:r>
              <a:rPr sz="1800" spc="-25" dirty="0">
                <a:solidFill>
                  <a:srgbClr val="595959"/>
                </a:solidFill>
                <a:latin typeface="Arial MT"/>
                <a:cs typeface="Arial MT"/>
              </a:rPr>
              <a:t> </a:t>
            </a:r>
            <a:r>
              <a:rPr sz="1800" spc="-5" dirty="0">
                <a:solidFill>
                  <a:srgbClr val="595959"/>
                </a:solidFill>
                <a:latin typeface="Arial MT"/>
                <a:cs typeface="Arial MT"/>
              </a:rPr>
              <a:t>predict</a:t>
            </a:r>
            <a:endParaRPr sz="1800">
              <a:latin typeface="Arial MT"/>
              <a:cs typeface="Arial MT"/>
            </a:endParaRPr>
          </a:p>
          <a:p>
            <a:pPr marL="379095" indent="-367030">
              <a:lnSpc>
                <a:spcPct val="100000"/>
              </a:lnSpc>
              <a:spcBef>
                <a:spcPts val="315"/>
              </a:spcBef>
              <a:buChar char="●"/>
              <a:tabLst>
                <a:tab pos="379095" algn="l"/>
                <a:tab pos="379730" algn="l"/>
              </a:tabLst>
            </a:pPr>
            <a:r>
              <a:rPr sz="1800" spc="-5" dirty="0">
                <a:solidFill>
                  <a:srgbClr val="595959"/>
                </a:solidFill>
                <a:latin typeface="Arial MT"/>
                <a:cs typeface="Arial MT"/>
              </a:rPr>
              <a:t>Apply</a:t>
            </a:r>
            <a:r>
              <a:rPr sz="1800" spc="-40" dirty="0">
                <a:solidFill>
                  <a:srgbClr val="595959"/>
                </a:solidFill>
                <a:latin typeface="Arial MT"/>
                <a:cs typeface="Arial MT"/>
              </a:rPr>
              <a:t> </a:t>
            </a:r>
            <a:r>
              <a:rPr sz="1800" spc="-5" dirty="0">
                <a:solidFill>
                  <a:srgbClr val="595959"/>
                </a:solidFill>
                <a:latin typeface="Arial MT"/>
                <a:cs typeface="Arial MT"/>
              </a:rPr>
              <a:t>feature</a:t>
            </a:r>
            <a:r>
              <a:rPr sz="1800" spc="-35" dirty="0">
                <a:solidFill>
                  <a:srgbClr val="595959"/>
                </a:solidFill>
                <a:latin typeface="Arial MT"/>
                <a:cs typeface="Arial MT"/>
              </a:rPr>
              <a:t> </a:t>
            </a:r>
            <a:r>
              <a:rPr sz="1800" dirty="0">
                <a:solidFill>
                  <a:srgbClr val="595959"/>
                </a:solidFill>
                <a:latin typeface="Arial MT"/>
                <a:cs typeface="Arial MT"/>
              </a:rPr>
              <a:t>selection</a:t>
            </a:r>
            <a:endParaRPr sz="1800">
              <a:latin typeface="Arial MT"/>
              <a:cs typeface="Arial MT"/>
            </a:endParaRPr>
          </a:p>
          <a:p>
            <a:pPr marL="379095" indent="-367030">
              <a:lnSpc>
                <a:spcPct val="100000"/>
              </a:lnSpc>
              <a:spcBef>
                <a:spcPts val="315"/>
              </a:spcBef>
              <a:buChar char="●"/>
              <a:tabLst>
                <a:tab pos="379095" algn="l"/>
                <a:tab pos="379730" algn="l"/>
              </a:tabLst>
            </a:pPr>
            <a:r>
              <a:rPr sz="1800" spc="-5" dirty="0">
                <a:solidFill>
                  <a:srgbClr val="595959"/>
                </a:solidFill>
                <a:latin typeface="Arial MT"/>
                <a:cs typeface="Arial MT"/>
              </a:rPr>
              <a:t>Robust</a:t>
            </a:r>
            <a:r>
              <a:rPr sz="1800" spc="-35" dirty="0">
                <a:solidFill>
                  <a:srgbClr val="595959"/>
                </a:solidFill>
                <a:latin typeface="Arial MT"/>
                <a:cs typeface="Arial MT"/>
              </a:rPr>
              <a:t> </a:t>
            </a:r>
            <a:r>
              <a:rPr sz="1800" spc="-5" dirty="0">
                <a:solidFill>
                  <a:srgbClr val="595959"/>
                </a:solidFill>
                <a:latin typeface="Arial MT"/>
                <a:cs typeface="Arial MT"/>
              </a:rPr>
              <a:t>to</a:t>
            </a:r>
            <a:r>
              <a:rPr sz="1800" spc="-30" dirty="0">
                <a:solidFill>
                  <a:srgbClr val="595959"/>
                </a:solidFill>
                <a:latin typeface="Arial MT"/>
                <a:cs typeface="Arial MT"/>
              </a:rPr>
              <a:t> </a:t>
            </a:r>
            <a:r>
              <a:rPr sz="1800" dirty="0">
                <a:solidFill>
                  <a:srgbClr val="595959"/>
                </a:solidFill>
                <a:latin typeface="Arial MT"/>
                <a:cs typeface="Arial MT"/>
              </a:rPr>
              <a:t>skewed</a:t>
            </a:r>
            <a:r>
              <a:rPr sz="1800" spc="-35" dirty="0">
                <a:solidFill>
                  <a:srgbClr val="595959"/>
                </a:solidFill>
                <a:latin typeface="Arial MT"/>
                <a:cs typeface="Arial MT"/>
              </a:rPr>
              <a:t> </a:t>
            </a:r>
            <a:r>
              <a:rPr sz="1800" spc="-5" dirty="0">
                <a:solidFill>
                  <a:srgbClr val="595959"/>
                </a:solidFill>
                <a:latin typeface="Arial MT"/>
                <a:cs typeface="Arial MT"/>
              </a:rPr>
              <a:t>features</a:t>
            </a:r>
            <a:endParaRPr sz="1800">
              <a:latin typeface="Arial MT"/>
              <a:cs typeface="Arial MT"/>
            </a:endParaRPr>
          </a:p>
        </p:txBody>
      </p:sp>
      <p:pic>
        <p:nvPicPr>
          <p:cNvPr id="4" name="object 4"/>
          <p:cNvPicPr/>
          <p:nvPr/>
        </p:nvPicPr>
        <p:blipFill>
          <a:blip r:embed="rId3" cstate="print"/>
          <a:stretch>
            <a:fillRect/>
          </a:stretch>
        </p:blipFill>
        <p:spPr>
          <a:xfrm>
            <a:off x="4090175" y="1445450"/>
            <a:ext cx="4555199" cy="34163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12875" y="1116025"/>
            <a:ext cx="2591749" cy="3141175"/>
          </a:xfrm>
          <a:prstGeom prst="rect">
            <a:avLst/>
          </a:prstGeom>
        </p:spPr>
      </p:pic>
      <p:sp>
        <p:nvSpPr>
          <p:cNvPr id="3" name="object 3"/>
          <p:cNvSpPr txBox="1">
            <a:spLocks noGrp="1"/>
          </p:cNvSpPr>
          <p:nvPr>
            <p:ph type="title"/>
          </p:nvPr>
        </p:nvSpPr>
        <p:spPr>
          <a:xfrm>
            <a:off x="384725" y="503825"/>
            <a:ext cx="4033520" cy="452120"/>
          </a:xfrm>
          <a:prstGeom prst="rect">
            <a:avLst/>
          </a:prstGeom>
        </p:spPr>
        <p:txBody>
          <a:bodyPr vert="horz" wrap="square" lIns="0" tIns="12700" rIns="0" bIns="0" rtlCol="0">
            <a:spAutoFit/>
          </a:bodyPr>
          <a:lstStyle/>
          <a:p>
            <a:pPr marL="12700">
              <a:lnSpc>
                <a:spcPct val="100000"/>
              </a:lnSpc>
              <a:spcBef>
                <a:spcPts val="100"/>
              </a:spcBef>
            </a:pPr>
            <a:r>
              <a:rPr sz="2800" spc="-5" dirty="0"/>
              <a:t>Why</a:t>
            </a:r>
            <a:r>
              <a:rPr sz="2800" spc="-35" dirty="0"/>
              <a:t> </a:t>
            </a:r>
            <a:r>
              <a:rPr sz="2800" spc="-5" dirty="0"/>
              <a:t>Not</a:t>
            </a:r>
            <a:r>
              <a:rPr sz="2800" spc="-30" dirty="0"/>
              <a:t> </a:t>
            </a:r>
            <a:r>
              <a:rPr sz="2800" spc="-5" dirty="0"/>
              <a:t>Decision</a:t>
            </a:r>
            <a:r>
              <a:rPr sz="2800" spc="-80" dirty="0"/>
              <a:t> </a:t>
            </a:r>
            <a:r>
              <a:rPr sz="2800" spc="-20" dirty="0"/>
              <a:t>Trees?</a:t>
            </a:r>
            <a:endParaRPr sz="2800"/>
          </a:p>
        </p:txBody>
      </p:sp>
      <p:sp>
        <p:nvSpPr>
          <p:cNvPr id="4" name="object 4"/>
          <p:cNvSpPr txBox="1"/>
          <p:nvPr/>
        </p:nvSpPr>
        <p:spPr>
          <a:xfrm>
            <a:off x="475249" y="1176350"/>
            <a:ext cx="6499860" cy="1911350"/>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spc="-45" dirty="0">
                <a:solidFill>
                  <a:srgbClr val="595959"/>
                </a:solidFill>
                <a:latin typeface="Arial MT"/>
                <a:cs typeface="Arial MT"/>
              </a:rPr>
              <a:t>Tends</a:t>
            </a:r>
            <a:r>
              <a:rPr sz="1800" spc="-25" dirty="0">
                <a:solidFill>
                  <a:srgbClr val="595959"/>
                </a:solidFill>
                <a:latin typeface="Arial MT"/>
                <a:cs typeface="Arial MT"/>
              </a:rPr>
              <a:t> </a:t>
            </a:r>
            <a:r>
              <a:rPr sz="1800" spc="-5" dirty="0">
                <a:solidFill>
                  <a:srgbClr val="595959"/>
                </a:solidFill>
                <a:latin typeface="Arial MT"/>
                <a:cs typeface="Arial MT"/>
              </a:rPr>
              <a:t>to</a:t>
            </a:r>
            <a:r>
              <a:rPr sz="1800" spc="-25" dirty="0">
                <a:solidFill>
                  <a:srgbClr val="595959"/>
                </a:solidFill>
                <a:latin typeface="Arial MT"/>
                <a:cs typeface="Arial MT"/>
              </a:rPr>
              <a:t> </a:t>
            </a:r>
            <a:r>
              <a:rPr sz="1800" spc="-5" dirty="0">
                <a:solidFill>
                  <a:srgbClr val="595959"/>
                </a:solidFill>
                <a:latin typeface="Arial MT"/>
                <a:cs typeface="Arial MT"/>
              </a:rPr>
              <a:t>Over</a:t>
            </a:r>
            <a:r>
              <a:rPr sz="1800" spc="-25" dirty="0">
                <a:solidFill>
                  <a:srgbClr val="595959"/>
                </a:solidFill>
                <a:latin typeface="Arial MT"/>
                <a:cs typeface="Arial MT"/>
              </a:rPr>
              <a:t> </a:t>
            </a:r>
            <a:r>
              <a:rPr sz="1800" spc="-5" dirty="0">
                <a:solidFill>
                  <a:srgbClr val="595959"/>
                </a:solidFill>
                <a:latin typeface="Arial MT"/>
                <a:cs typeface="Arial MT"/>
              </a:rPr>
              <a:t>fitting</a:t>
            </a:r>
            <a:endParaRPr sz="1800">
              <a:latin typeface="Arial MT"/>
              <a:cs typeface="Arial MT"/>
            </a:endParaRPr>
          </a:p>
          <a:p>
            <a:pPr marL="379095" indent="-367030">
              <a:lnSpc>
                <a:spcPct val="100000"/>
              </a:lnSpc>
              <a:spcBef>
                <a:spcPts val="315"/>
              </a:spcBef>
              <a:buChar char="●"/>
              <a:tabLst>
                <a:tab pos="379095" algn="l"/>
                <a:tab pos="379730" algn="l"/>
              </a:tabLst>
            </a:pPr>
            <a:r>
              <a:rPr sz="1800" spc="-5" dirty="0">
                <a:solidFill>
                  <a:srgbClr val="595959"/>
                </a:solidFill>
                <a:latin typeface="Arial MT"/>
                <a:cs typeface="Arial MT"/>
              </a:rPr>
              <a:t>Decision</a:t>
            </a:r>
            <a:r>
              <a:rPr sz="1800" spc="-30" dirty="0">
                <a:solidFill>
                  <a:srgbClr val="595959"/>
                </a:solidFill>
                <a:latin typeface="Arial MT"/>
                <a:cs typeface="Arial MT"/>
              </a:rPr>
              <a:t> </a:t>
            </a:r>
            <a:r>
              <a:rPr sz="1800" spc="-5" dirty="0">
                <a:solidFill>
                  <a:srgbClr val="595959"/>
                </a:solidFill>
                <a:latin typeface="Arial MT"/>
                <a:cs typeface="Arial MT"/>
              </a:rPr>
              <a:t>boundaries</a:t>
            </a:r>
            <a:r>
              <a:rPr sz="1800" spc="-25" dirty="0">
                <a:solidFill>
                  <a:srgbClr val="595959"/>
                </a:solidFill>
                <a:latin typeface="Arial MT"/>
                <a:cs typeface="Arial MT"/>
              </a:rPr>
              <a:t> </a:t>
            </a:r>
            <a:r>
              <a:rPr sz="1800" spc="-5" dirty="0">
                <a:solidFill>
                  <a:srgbClr val="595959"/>
                </a:solidFill>
                <a:latin typeface="Arial MT"/>
                <a:cs typeface="Arial MT"/>
              </a:rPr>
              <a:t>are</a:t>
            </a:r>
            <a:r>
              <a:rPr sz="1800" spc="-25" dirty="0">
                <a:solidFill>
                  <a:srgbClr val="595959"/>
                </a:solidFill>
                <a:latin typeface="Arial MT"/>
                <a:cs typeface="Arial MT"/>
              </a:rPr>
              <a:t> </a:t>
            </a:r>
            <a:r>
              <a:rPr sz="1800" dirty="0">
                <a:solidFill>
                  <a:srgbClr val="595959"/>
                </a:solidFill>
                <a:latin typeface="Arial MT"/>
                <a:cs typeface="Arial MT"/>
              </a:rPr>
              <a:t>rectilinear</a:t>
            </a:r>
            <a:endParaRPr sz="1800">
              <a:latin typeface="Arial MT"/>
              <a:cs typeface="Arial MT"/>
            </a:endParaRPr>
          </a:p>
          <a:p>
            <a:pPr marL="379095" indent="-367030">
              <a:lnSpc>
                <a:spcPct val="100000"/>
              </a:lnSpc>
              <a:spcBef>
                <a:spcPts val="315"/>
              </a:spcBef>
              <a:buChar char="●"/>
              <a:tabLst>
                <a:tab pos="379095" algn="l"/>
                <a:tab pos="379730" algn="l"/>
              </a:tabLst>
            </a:pPr>
            <a:r>
              <a:rPr sz="1800" spc="-5" dirty="0">
                <a:solidFill>
                  <a:srgbClr val="595959"/>
                </a:solidFill>
                <a:latin typeface="Arial MT"/>
                <a:cs typeface="Arial MT"/>
              </a:rPr>
              <a:t>Problem</a:t>
            </a:r>
            <a:r>
              <a:rPr sz="1800" spc="-30" dirty="0">
                <a:solidFill>
                  <a:srgbClr val="595959"/>
                </a:solidFill>
                <a:latin typeface="Arial MT"/>
                <a:cs typeface="Arial MT"/>
              </a:rPr>
              <a:t> </a:t>
            </a:r>
            <a:r>
              <a:rPr sz="1800" spc="-5" dirty="0">
                <a:solidFill>
                  <a:srgbClr val="595959"/>
                </a:solidFill>
                <a:latin typeface="Arial MT"/>
                <a:cs typeface="Arial MT"/>
              </a:rPr>
              <a:t>handling</a:t>
            </a:r>
            <a:r>
              <a:rPr sz="1800" spc="-30" dirty="0">
                <a:solidFill>
                  <a:srgbClr val="595959"/>
                </a:solidFill>
                <a:latin typeface="Arial MT"/>
                <a:cs typeface="Arial MT"/>
              </a:rPr>
              <a:t> </a:t>
            </a:r>
            <a:r>
              <a:rPr sz="1800" spc="-5" dirty="0">
                <a:solidFill>
                  <a:srgbClr val="595959"/>
                </a:solidFill>
                <a:latin typeface="Arial MT"/>
                <a:cs typeface="Arial MT"/>
              </a:rPr>
              <a:t>unbalanced</a:t>
            </a:r>
            <a:r>
              <a:rPr sz="1800" spc="-25" dirty="0">
                <a:solidFill>
                  <a:srgbClr val="595959"/>
                </a:solidFill>
                <a:latin typeface="Arial MT"/>
                <a:cs typeface="Arial MT"/>
              </a:rPr>
              <a:t> </a:t>
            </a:r>
            <a:r>
              <a:rPr sz="1800" dirty="0">
                <a:solidFill>
                  <a:srgbClr val="595959"/>
                </a:solidFill>
                <a:latin typeface="Arial MT"/>
                <a:cs typeface="Arial MT"/>
              </a:rPr>
              <a:t>classes</a:t>
            </a:r>
            <a:endParaRPr sz="1800">
              <a:latin typeface="Arial MT"/>
              <a:cs typeface="Arial MT"/>
            </a:endParaRPr>
          </a:p>
          <a:p>
            <a:pPr marL="379095" indent="-367030">
              <a:lnSpc>
                <a:spcPct val="100000"/>
              </a:lnSpc>
              <a:spcBef>
                <a:spcPts val="315"/>
              </a:spcBef>
              <a:buChar char="●"/>
              <a:tabLst>
                <a:tab pos="379095" algn="l"/>
                <a:tab pos="379730" algn="l"/>
              </a:tabLst>
            </a:pPr>
            <a:r>
              <a:rPr sz="1800" spc="-5" dirty="0">
                <a:solidFill>
                  <a:srgbClr val="595959"/>
                </a:solidFill>
                <a:latin typeface="Arial MT"/>
                <a:cs typeface="Arial MT"/>
              </a:rPr>
              <a:t>Problem</a:t>
            </a:r>
            <a:r>
              <a:rPr sz="1800" spc="-35" dirty="0">
                <a:solidFill>
                  <a:srgbClr val="595959"/>
                </a:solidFill>
                <a:latin typeface="Arial MT"/>
                <a:cs typeface="Arial MT"/>
              </a:rPr>
              <a:t> </a:t>
            </a:r>
            <a:r>
              <a:rPr sz="1800" spc="-5" dirty="0">
                <a:solidFill>
                  <a:srgbClr val="595959"/>
                </a:solidFill>
                <a:latin typeface="Arial MT"/>
                <a:cs typeface="Arial MT"/>
              </a:rPr>
              <a:t>handling</a:t>
            </a:r>
            <a:r>
              <a:rPr sz="1800" spc="-25" dirty="0">
                <a:solidFill>
                  <a:srgbClr val="595959"/>
                </a:solidFill>
                <a:latin typeface="Arial MT"/>
                <a:cs typeface="Arial MT"/>
              </a:rPr>
              <a:t> </a:t>
            </a:r>
            <a:r>
              <a:rPr sz="1800" dirty="0">
                <a:solidFill>
                  <a:srgbClr val="595959"/>
                </a:solidFill>
                <a:latin typeface="Arial MT"/>
                <a:cs typeface="Arial MT"/>
              </a:rPr>
              <a:t>missing/new</a:t>
            </a:r>
            <a:r>
              <a:rPr sz="1800" spc="-25" dirty="0">
                <a:solidFill>
                  <a:srgbClr val="595959"/>
                </a:solidFill>
                <a:latin typeface="Arial MT"/>
                <a:cs typeface="Arial MT"/>
              </a:rPr>
              <a:t> </a:t>
            </a:r>
            <a:r>
              <a:rPr sz="1800" spc="-5" dirty="0">
                <a:solidFill>
                  <a:srgbClr val="595959"/>
                </a:solidFill>
                <a:latin typeface="Arial MT"/>
                <a:cs typeface="Arial MT"/>
              </a:rPr>
              <a:t>data</a:t>
            </a:r>
            <a:endParaRPr sz="1800">
              <a:latin typeface="Arial MT"/>
              <a:cs typeface="Arial MT"/>
            </a:endParaRPr>
          </a:p>
          <a:p>
            <a:pPr marL="379095" indent="-367030">
              <a:lnSpc>
                <a:spcPct val="100000"/>
              </a:lnSpc>
              <a:spcBef>
                <a:spcPts val="315"/>
              </a:spcBef>
              <a:buChar char="●"/>
              <a:tabLst>
                <a:tab pos="379095" algn="l"/>
                <a:tab pos="379730" algn="l"/>
              </a:tabLst>
            </a:pPr>
            <a:r>
              <a:rPr sz="1800" spc="-5" dirty="0">
                <a:solidFill>
                  <a:srgbClr val="595959"/>
                </a:solidFill>
                <a:latin typeface="Arial MT"/>
                <a:cs typeface="Arial MT"/>
              </a:rPr>
              <a:t>Uses</a:t>
            </a:r>
            <a:r>
              <a:rPr sz="1800" spc="-15"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spc="-5" dirty="0">
                <a:solidFill>
                  <a:srgbClr val="595959"/>
                </a:solidFill>
                <a:latin typeface="Arial MT"/>
                <a:cs typeface="Arial MT"/>
              </a:rPr>
              <a:t>greedy</a:t>
            </a:r>
            <a:r>
              <a:rPr sz="1800" spc="-10" dirty="0">
                <a:solidFill>
                  <a:srgbClr val="595959"/>
                </a:solidFill>
                <a:latin typeface="Arial MT"/>
                <a:cs typeface="Arial MT"/>
              </a:rPr>
              <a:t> </a:t>
            </a:r>
            <a:r>
              <a:rPr sz="1800" spc="-5" dirty="0">
                <a:solidFill>
                  <a:srgbClr val="595959"/>
                </a:solidFill>
                <a:latin typeface="Arial MT"/>
                <a:cs typeface="Arial MT"/>
              </a:rPr>
              <a:t>approach</a:t>
            </a:r>
            <a:r>
              <a:rPr sz="1800" spc="-10" dirty="0">
                <a:solidFill>
                  <a:srgbClr val="595959"/>
                </a:solidFill>
                <a:latin typeface="Arial MT"/>
                <a:cs typeface="Arial MT"/>
              </a:rPr>
              <a:t> </a:t>
            </a:r>
            <a:r>
              <a:rPr sz="1800" spc="-5" dirty="0">
                <a:solidFill>
                  <a:srgbClr val="595959"/>
                </a:solidFill>
                <a:latin typeface="Arial MT"/>
                <a:cs typeface="Arial MT"/>
              </a:rPr>
              <a:t>and</a:t>
            </a:r>
            <a:r>
              <a:rPr sz="1800" spc="-15" dirty="0">
                <a:solidFill>
                  <a:srgbClr val="595959"/>
                </a:solidFill>
                <a:latin typeface="Arial MT"/>
                <a:cs typeface="Arial MT"/>
              </a:rPr>
              <a:t> </a:t>
            </a:r>
            <a:r>
              <a:rPr sz="1800" dirty="0">
                <a:solidFill>
                  <a:srgbClr val="595959"/>
                </a:solidFill>
                <a:latin typeface="Arial MT"/>
                <a:cs typeface="Arial MT"/>
              </a:rPr>
              <a:t>can</a:t>
            </a:r>
            <a:r>
              <a:rPr sz="1800" spc="-10" dirty="0">
                <a:solidFill>
                  <a:srgbClr val="595959"/>
                </a:solidFill>
                <a:latin typeface="Arial MT"/>
                <a:cs typeface="Arial MT"/>
              </a:rPr>
              <a:t> </a:t>
            </a:r>
            <a:r>
              <a:rPr sz="1800" spc="-5" dirty="0">
                <a:solidFill>
                  <a:srgbClr val="595959"/>
                </a:solidFill>
                <a:latin typeface="Arial MT"/>
                <a:cs typeface="Arial MT"/>
              </a:rPr>
              <a:t>get</a:t>
            </a:r>
            <a:r>
              <a:rPr sz="1800" spc="-10" dirty="0">
                <a:solidFill>
                  <a:srgbClr val="595959"/>
                </a:solidFill>
                <a:latin typeface="Arial MT"/>
                <a:cs typeface="Arial MT"/>
              </a:rPr>
              <a:t> </a:t>
            </a:r>
            <a:r>
              <a:rPr sz="1800" dirty="0">
                <a:solidFill>
                  <a:srgbClr val="595959"/>
                </a:solidFill>
                <a:latin typeface="Arial MT"/>
                <a:cs typeface="Arial MT"/>
              </a:rPr>
              <a:t>stuck</a:t>
            </a:r>
            <a:r>
              <a:rPr sz="1800" spc="-10" dirty="0">
                <a:solidFill>
                  <a:srgbClr val="595959"/>
                </a:solidFill>
                <a:latin typeface="Arial MT"/>
                <a:cs typeface="Arial MT"/>
              </a:rPr>
              <a:t> </a:t>
            </a:r>
            <a:r>
              <a:rPr sz="1800" spc="-5" dirty="0">
                <a:solidFill>
                  <a:srgbClr val="595959"/>
                </a:solidFill>
                <a:latin typeface="Arial MT"/>
                <a:cs typeface="Arial MT"/>
              </a:rPr>
              <a:t>in</a:t>
            </a:r>
            <a:r>
              <a:rPr sz="1800" spc="-15" dirty="0">
                <a:solidFill>
                  <a:srgbClr val="595959"/>
                </a:solidFill>
                <a:latin typeface="Arial MT"/>
                <a:cs typeface="Arial MT"/>
              </a:rPr>
              <a:t> </a:t>
            </a:r>
            <a:r>
              <a:rPr sz="1800" spc="-5" dirty="0">
                <a:solidFill>
                  <a:srgbClr val="595959"/>
                </a:solidFill>
                <a:latin typeface="Arial MT"/>
                <a:cs typeface="Arial MT"/>
              </a:rPr>
              <a:t>local</a:t>
            </a:r>
            <a:r>
              <a:rPr sz="1800" spc="-10" dirty="0">
                <a:solidFill>
                  <a:srgbClr val="595959"/>
                </a:solidFill>
                <a:latin typeface="Arial MT"/>
                <a:cs typeface="Arial MT"/>
              </a:rPr>
              <a:t> </a:t>
            </a:r>
            <a:r>
              <a:rPr sz="1800" dirty="0">
                <a:solidFill>
                  <a:srgbClr val="595959"/>
                </a:solidFill>
                <a:latin typeface="Arial MT"/>
                <a:cs typeface="Arial MT"/>
              </a:rPr>
              <a:t>minimum</a:t>
            </a:r>
            <a:endParaRPr sz="1800">
              <a:latin typeface="Arial MT"/>
              <a:cs typeface="Arial MT"/>
            </a:endParaRPr>
          </a:p>
          <a:p>
            <a:pPr marL="379095" indent="-367030">
              <a:lnSpc>
                <a:spcPct val="100000"/>
              </a:lnSpc>
              <a:spcBef>
                <a:spcPts val="315"/>
              </a:spcBef>
              <a:buChar char="●"/>
              <a:tabLst>
                <a:tab pos="379095" algn="l"/>
                <a:tab pos="379730" algn="l"/>
              </a:tabLst>
            </a:pPr>
            <a:r>
              <a:rPr sz="1800" spc="-20" dirty="0">
                <a:solidFill>
                  <a:srgbClr val="595959"/>
                </a:solidFill>
                <a:latin typeface="Arial MT"/>
                <a:cs typeface="Arial MT"/>
              </a:rPr>
              <a:t>Time </a:t>
            </a:r>
            <a:r>
              <a:rPr sz="1800" dirty="0">
                <a:solidFill>
                  <a:srgbClr val="595959"/>
                </a:solidFill>
                <a:latin typeface="Arial MT"/>
                <a:cs typeface="Arial MT"/>
              </a:rPr>
              <a:t>consuming</a:t>
            </a:r>
            <a:r>
              <a:rPr sz="1800" spc="-15" dirty="0">
                <a:solidFill>
                  <a:srgbClr val="595959"/>
                </a:solidFill>
                <a:latin typeface="Arial MT"/>
                <a:cs typeface="Arial MT"/>
              </a:rPr>
              <a:t> </a:t>
            </a:r>
            <a:r>
              <a:rPr sz="1800" dirty="0">
                <a:solidFill>
                  <a:srgbClr val="595959"/>
                </a:solidFill>
                <a:latin typeface="Arial MT"/>
                <a:cs typeface="Arial MT"/>
              </a:rPr>
              <a:t>splitting</a:t>
            </a:r>
            <a:r>
              <a:rPr sz="1800" spc="-15" dirty="0">
                <a:solidFill>
                  <a:srgbClr val="595959"/>
                </a:solidFill>
                <a:latin typeface="Arial MT"/>
                <a:cs typeface="Arial MT"/>
              </a:rPr>
              <a:t> </a:t>
            </a:r>
            <a:r>
              <a:rPr sz="1800" spc="-5" dirty="0">
                <a:solidFill>
                  <a:srgbClr val="595959"/>
                </a:solidFill>
                <a:latin typeface="Arial MT"/>
                <a:cs typeface="Arial MT"/>
              </a:rPr>
              <a:t>on</a:t>
            </a:r>
            <a:r>
              <a:rPr sz="1800" spc="-15" dirty="0">
                <a:solidFill>
                  <a:srgbClr val="595959"/>
                </a:solidFill>
                <a:latin typeface="Arial MT"/>
                <a:cs typeface="Arial MT"/>
              </a:rPr>
              <a:t> </a:t>
            </a:r>
            <a:r>
              <a:rPr sz="1800" spc="-5" dirty="0">
                <a:solidFill>
                  <a:srgbClr val="595959"/>
                </a:solidFill>
                <a:latin typeface="Arial MT"/>
                <a:cs typeface="Arial MT"/>
              </a:rPr>
              <a:t>features</a:t>
            </a:r>
            <a:r>
              <a:rPr sz="1800" spc="-15" dirty="0">
                <a:solidFill>
                  <a:srgbClr val="595959"/>
                </a:solidFill>
                <a:latin typeface="Arial MT"/>
                <a:cs typeface="Arial MT"/>
              </a:rPr>
              <a:t> </a:t>
            </a:r>
            <a:r>
              <a:rPr sz="1800" spc="-5" dirty="0">
                <a:solidFill>
                  <a:srgbClr val="595959"/>
                </a:solidFill>
                <a:latin typeface="Arial MT"/>
                <a:cs typeface="Arial MT"/>
              </a:rPr>
              <a:t>with</a:t>
            </a:r>
            <a:r>
              <a:rPr sz="1800" spc="-15" dirty="0">
                <a:solidFill>
                  <a:srgbClr val="595959"/>
                </a:solidFill>
                <a:latin typeface="Arial MT"/>
                <a:cs typeface="Arial MT"/>
              </a:rPr>
              <a:t> </a:t>
            </a:r>
            <a:r>
              <a:rPr sz="1800" dirty="0">
                <a:solidFill>
                  <a:srgbClr val="595959"/>
                </a:solidFill>
                <a:latin typeface="Arial MT"/>
                <a:cs typeface="Arial MT"/>
              </a:rPr>
              <a:t>continuous</a:t>
            </a:r>
            <a:r>
              <a:rPr sz="1800" spc="-20" dirty="0">
                <a:solidFill>
                  <a:srgbClr val="595959"/>
                </a:solidFill>
                <a:latin typeface="Arial MT"/>
                <a:cs typeface="Arial MT"/>
              </a:rPr>
              <a:t> </a:t>
            </a:r>
            <a:r>
              <a:rPr sz="1800" dirty="0">
                <a:solidFill>
                  <a:srgbClr val="595959"/>
                </a:solidFill>
                <a:latin typeface="Arial MT"/>
                <a:cs typeface="Arial MT"/>
              </a:rPr>
              <a:t>values</a:t>
            </a:r>
            <a:endParaRPr sz="180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087" y="0"/>
            <a:ext cx="9017823" cy="51434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2453640" cy="452120"/>
          </a:xfrm>
          <a:prstGeom prst="rect">
            <a:avLst/>
          </a:prstGeom>
        </p:spPr>
        <p:txBody>
          <a:bodyPr vert="horz" wrap="square" lIns="0" tIns="12700" rIns="0" bIns="0" rtlCol="0">
            <a:spAutoFit/>
          </a:bodyPr>
          <a:lstStyle/>
          <a:p>
            <a:pPr marL="12700">
              <a:lnSpc>
                <a:spcPct val="100000"/>
              </a:lnSpc>
              <a:spcBef>
                <a:spcPts val="100"/>
              </a:spcBef>
            </a:pPr>
            <a:r>
              <a:rPr sz="2800" spc="-5" dirty="0"/>
              <a:t>Rotation</a:t>
            </a:r>
            <a:r>
              <a:rPr sz="2800" spc="-85" dirty="0"/>
              <a:t> </a:t>
            </a:r>
            <a:r>
              <a:rPr sz="2800" spc="-5" dirty="0"/>
              <a:t>Forest</a:t>
            </a:r>
            <a:endParaRPr sz="2800"/>
          </a:p>
        </p:txBody>
      </p:sp>
      <p:sp>
        <p:nvSpPr>
          <p:cNvPr id="3" name="object 3"/>
          <p:cNvSpPr txBox="1"/>
          <p:nvPr/>
        </p:nvSpPr>
        <p:spPr>
          <a:xfrm>
            <a:off x="475249" y="1176350"/>
            <a:ext cx="7470775" cy="1597025"/>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spc="-5" dirty="0">
                <a:solidFill>
                  <a:srgbClr val="595959"/>
                </a:solidFill>
                <a:latin typeface="Arial MT"/>
                <a:cs typeface="Arial MT"/>
              </a:rPr>
              <a:t>Rotation</a:t>
            </a:r>
            <a:r>
              <a:rPr sz="1800" spc="-15" dirty="0">
                <a:solidFill>
                  <a:srgbClr val="595959"/>
                </a:solidFill>
                <a:latin typeface="Arial MT"/>
                <a:cs typeface="Arial MT"/>
              </a:rPr>
              <a:t> </a:t>
            </a:r>
            <a:r>
              <a:rPr sz="1800" spc="-5" dirty="0">
                <a:solidFill>
                  <a:srgbClr val="595959"/>
                </a:solidFill>
                <a:latin typeface="Arial MT"/>
                <a:cs typeface="Arial MT"/>
              </a:rPr>
              <a:t>forest</a:t>
            </a:r>
            <a:r>
              <a:rPr sz="1800" spc="-10" dirty="0">
                <a:solidFill>
                  <a:srgbClr val="595959"/>
                </a:solidFill>
                <a:latin typeface="Arial MT"/>
                <a:cs typeface="Arial MT"/>
              </a:rPr>
              <a:t> </a:t>
            </a:r>
            <a:r>
              <a:rPr sz="1800" spc="-5" dirty="0">
                <a:solidFill>
                  <a:srgbClr val="595959"/>
                </a:solidFill>
                <a:latin typeface="Arial MT"/>
                <a:cs typeface="Arial MT"/>
              </a:rPr>
              <a:t>transforms</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data</a:t>
            </a:r>
            <a:r>
              <a:rPr sz="1800" spc="-15" dirty="0">
                <a:solidFill>
                  <a:srgbClr val="595959"/>
                </a:solidFill>
                <a:latin typeface="Arial MT"/>
                <a:cs typeface="Arial MT"/>
              </a:rPr>
              <a:t> </a:t>
            </a:r>
            <a:r>
              <a:rPr sz="1800" dirty="0">
                <a:solidFill>
                  <a:srgbClr val="595959"/>
                </a:solidFill>
                <a:latin typeface="Arial MT"/>
                <a:cs typeface="Arial MT"/>
              </a:rPr>
              <a:t>set</a:t>
            </a:r>
            <a:r>
              <a:rPr sz="1800" spc="-10" dirty="0">
                <a:solidFill>
                  <a:srgbClr val="595959"/>
                </a:solidFill>
                <a:latin typeface="Arial MT"/>
                <a:cs typeface="Arial MT"/>
              </a:rPr>
              <a:t> </a:t>
            </a:r>
            <a:r>
              <a:rPr sz="1800" spc="-5" dirty="0">
                <a:solidFill>
                  <a:srgbClr val="595959"/>
                </a:solidFill>
                <a:latin typeface="Arial MT"/>
                <a:cs typeface="Arial MT"/>
              </a:rPr>
              <a:t>while</a:t>
            </a:r>
            <a:r>
              <a:rPr sz="1800" spc="-10" dirty="0">
                <a:solidFill>
                  <a:srgbClr val="595959"/>
                </a:solidFill>
                <a:latin typeface="Arial MT"/>
                <a:cs typeface="Arial MT"/>
              </a:rPr>
              <a:t> </a:t>
            </a:r>
            <a:r>
              <a:rPr sz="1800" spc="-5" dirty="0">
                <a:solidFill>
                  <a:srgbClr val="595959"/>
                </a:solidFill>
                <a:latin typeface="Arial MT"/>
                <a:cs typeface="Arial MT"/>
              </a:rPr>
              <a:t>preserving</a:t>
            </a:r>
            <a:r>
              <a:rPr sz="1800" spc="-10" dirty="0">
                <a:solidFill>
                  <a:srgbClr val="595959"/>
                </a:solidFill>
                <a:latin typeface="Arial MT"/>
                <a:cs typeface="Arial MT"/>
              </a:rPr>
              <a:t> </a:t>
            </a:r>
            <a:r>
              <a:rPr sz="1800" spc="-5" dirty="0">
                <a:solidFill>
                  <a:srgbClr val="595959"/>
                </a:solidFill>
                <a:latin typeface="Arial MT"/>
                <a:cs typeface="Arial MT"/>
              </a:rPr>
              <a:t>all</a:t>
            </a:r>
            <a:r>
              <a:rPr sz="1800" spc="-15" dirty="0">
                <a:solidFill>
                  <a:srgbClr val="595959"/>
                </a:solidFill>
                <a:latin typeface="Arial MT"/>
                <a:cs typeface="Arial MT"/>
              </a:rPr>
              <a:t> </a:t>
            </a:r>
            <a:r>
              <a:rPr sz="1800" spc="-5" dirty="0">
                <a:solidFill>
                  <a:srgbClr val="595959"/>
                </a:solidFill>
                <a:latin typeface="Arial MT"/>
                <a:cs typeface="Arial MT"/>
              </a:rPr>
              <a:t>information</a:t>
            </a:r>
            <a:endParaRPr sz="1800">
              <a:latin typeface="Arial MT"/>
              <a:cs typeface="Arial MT"/>
            </a:endParaRPr>
          </a:p>
          <a:p>
            <a:pPr marL="379095" indent="-367030">
              <a:lnSpc>
                <a:spcPct val="100000"/>
              </a:lnSpc>
              <a:spcBef>
                <a:spcPts val="315"/>
              </a:spcBef>
              <a:buChar char="●"/>
              <a:tabLst>
                <a:tab pos="379095" algn="l"/>
                <a:tab pos="379730" algn="l"/>
              </a:tabLst>
            </a:pPr>
            <a:r>
              <a:rPr sz="1800" spc="-5" dirty="0">
                <a:solidFill>
                  <a:srgbClr val="595959"/>
                </a:solidFill>
                <a:latin typeface="Arial MT"/>
                <a:cs typeface="Arial MT"/>
              </a:rPr>
              <a:t>PCA</a:t>
            </a:r>
            <a:r>
              <a:rPr sz="1800" spc="-114"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spc="-5" dirty="0">
                <a:solidFill>
                  <a:srgbClr val="595959"/>
                </a:solidFill>
                <a:latin typeface="Arial MT"/>
                <a:cs typeface="Arial MT"/>
              </a:rPr>
              <a:t>used</a:t>
            </a:r>
            <a:r>
              <a:rPr sz="1800" spc="-15" dirty="0">
                <a:solidFill>
                  <a:srgbClr val="595959"/>
                </a:solidFill>
                <a:latin typeface="Arial MT"/>
                <a:cs typeface="Arial MT"/>
              </a:rPr>
              <a:t> </a:t>
            </a:r>
            <a:r>
              <a:rPr sz="1800" spc="-5" dirty="0">
                <a:solidFill>
                  <a:srgbClr val="595959"/>
                </a:solidFill>
                <a:latin typeface="Arial MT"/>
                <a:cs typeface="Arial MT"/>
              </a:rPr>
              <a:t>to</a:t>
            </a:r>
            <a:r>
              <a:rPr sz="1800" spc="-15" dirty="0">
                <a:solidFill>
                  <a:srgbClr val="595959"/>
                </a:solidFill>
                <a:latin typeface="Arial MT"/>
                <a:cs typeface="Arial MT"/>
              </a:rPr>
              <a:t> </a:t>
            </a:r>
            <a:r>
              <a:rPr sz="1800" spc="-5" dirty="0">
                <a:solidFill>
                  <a:srgbClr val="595959"/>
                </a:solidFill>
                <a:latin typeface="Arial MT"/>
                <a:cs typeface="Arial MT"/>
              </a:rPr>
              <a:t>transform</a:t>
            </a:r>
            <a:r>
              <a:rPr sz="1800" spc="-15" dirty="0">
                <a:solidFill>
                  <a:srgbClr val="595959"/>
                </a:solidFill>
                <a:latin typeface="Arial MT"/>
                <a:cs typeface="Arial MT"/>
              </a:rPr>
              <a:t> </a:t>
            </a: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data</a:t>
            </a:r>
            <a:endParaRPr sz="1800">
              <a:latin typeface="Arial MT"/>
              <a:cs typeface="Arial MT"/>
            </a:endParaRPr>
          </a:p>
          <a:p>
            <a:pPr marL="836294" lvl="1" indent="-336550">
              <a:lnSpc>
                <a:spcPct val="100000"/>
              </a:lnSpc>
              <a:spcBef>
                <a:spcPts val="315"/>
              </a:spcBef>
              <a:buSzPct val="77777"/>
              <a:buChar char="○"/>
              <a:tabLst>
                <a:tab pos="836294" algn="l"/>
                <a:tab pos="836930" algn="l"/>
              </a:tabLst>
            </a:pPr>
            <a:r>
              <a:rPr sz="1800" dirty="0">
                <a:solidFill>
                  <a:srgbClr val="595959"/>
                </a:solidFill>
                <a:latin typeface="Arial MT"/>
                <a:cs typeface="Arial MT"/>
              </a:rPr>
              <a:t>subset</a:t>
            </a:r>
            <a:r>
              <a:rPr sz="1800" spc="-30" dirty="0">
                <a:solidFill>
                  <a:srgbClr val="595959"/>
                </a:solidFill>
                <a:latin typeface="Arial MT"/>
                <a:cs typeface="Arial MT"/>
              </a:rPr>
              <a:t> </a:t>
            </a:r>
            <a:r>
              <a:rPr sz="1800" spc="-5" dirty="0">
                <a:solidFill>
                  <a:srgbClr val="595959"/>
                </a:solidFill>
                <a:latin typeface="Arial MT"/>
                <a:cs typeface="Arial MT"/>
              </a:rPr>
              <a:t>of</a:t>
            </a:r>
            <a:r>
              <a:rPr sz="1800" spc="-25" dirty="0">
                <a:solidFill>
                  <a:srgbClr val="595959"/>
                </a:solidFill>
                <a:latin typeface="Arial MT"/>
                <a:cs typeface="Arial MT"/>
              </a:rPr>
              <a:t> </a:t>
            </a:r>
            <a:r>
              <a:rPr sz="1800" spc="-5" dirty="0">
                <a:solidFill>
                  <a:srgbClr val="595959"/>
                </a:solidFill>
                <a:latin typeface="Arial MT"/>
                <a:cs typeface="Arial MT"/>
              </a:rPr>
              <a:t>the</a:t>
            </a:r>
            <a:r>
              <a:rPr sz="1800" spc="-25" dirty="0">
                <a:solidFill>
                  <a:srgbClr val="595959"/>
                </a:solidFill>
                <a:latin typeface="Arial MT"/>
                <a:cs typeface="Arial MT"/>
              </a:rPr>
              <a:t> </a:t>
            </a:r>
            <a:r>
              <a:rPr sz="1800" spc="-5" dirty="0">
                <a:solidFill>
                  <a:srgbClr val="595959"/>
                </a:solidFill>
                <a:latin typeface="Arial MT"/>
                <a:cs typeface="Arial MT"/>
              </a:rPr>
              <a:t>instances</a:t>
            </a:r>
            <a:endParaRPr sz="1800">
              <a:latin typeface="Arial MT"/>
              <a:cs typeface="Arial MT"/>
            </a:endParaRPr>
          </a:p>
          <a:p>
            <a:pPr marL="836294" lvl="1" indent="-336550">
              <a:lnSpc>
                <a:spcPct val="100000"/>
              </a:lnSpc>
              <a:spcBef>
                <a:spcPts val="315"/>
              </a:spcBef>
              <a:buSzPct val="77777"/>
              <a:buChar char="○"/>
              <a:tabLst>
                <a:tab pos="836294" algn="l"/>
                <a:tab pos="836930" algn="l"/>
              </a:tabLst>
            </a:pPr>
            <a:r>
              <a:rPr sz="1800" dirty="0">
                <a:solidFill>
                  <a:srgbClr val="595959"/>
                </a:solidFill>
                <a:latin typeface="Arial MT"/>
                <a:cs typeface="Arial MT"/>
              </a:rPr>
              <a:t>subset</a:t>
            </a:r>
            <a:r>
              <a:rPr sz="1800" spc="-30" dirty="0">
                <a:solidFill>
                  <a:srgbClr val="595959"/>
                </a:solidFill>
                <a:latin typeface="Arial MT"/>
                <a:cs typeface="Arial MT"/>
              </a:rPr>
              <a:t> </a:t>
            </a:r>
            <a:r>
              <a:rPr sz="1800" spc="-5" dirty="0">
                <a:solidFill>
                  <a:srgbClr val="595959"/>
                </a:solidFill>
                <a:latin typeface="Arial MT"/>
                <a:cs typeface="Arial MT"/>
              </a:rPr>
              <a:t>of</a:t>
            </a:r>
            <a:r>
              <a:rPr sz="1800" spc="-25" dirty="0">
                <a:solidFill>
                  <a:srgbClr val="595959"/>
                </a:solidFill>
                <a:latin typeface="Arial MT"/>
                <a:cs typeface="Arial MT"/>
              </a:rPr>
              <a:t> </a:t>
            </a:r>
            <a:r>
              <a:rPr sz="1800" spc="-5" dirty="0">
                <a:solidFill>
                  <a:srgbClr val="595959"/>
                </a:solidFill>
                <a:latin typeface="Arial MT"/>
                <a:cs typeface="Arial MT"/>
              </a:rPr>
              <a:t>the</a:t>
            </a:r>
            <a:r>
              <a:rPr sz="1800" spc="-25" dirty="0">
                <a:solidFill>
                  <a:srgbClr val="595959"/>
                </a:solidFill>
                <a:latin typeface="Arial MT"/>
                <a:cs typeface="Arial MT"/>
              </a:rPr>
              <a:t> </a:t>
            </a:r>
            <a:r>
              <a:rPr sz="1800" dirty="0">
                <a:solidFill>
                  <a:srgbClr val="595959"/>
                </a:solidFill>
                <a:latin typeface="Arial MT"/>
                <a:cs typeface="Arial MT"/>
              </a:rPr>
              <a:t>classes</a:t>
            </a:r>
            <a:endParaRPr sz="1800">
              <a:latin typeface="Arial MT"/>
              <a:cs typeface="Arial MT"/>
            </a:endParaRPr>
          </a:p>
          <a:p>
            <a:pPr marL="836294" lvl="1" indent="-336550">
              <a:lnSpc>
                <a:spcPct val="100000"/>
              </a:lnSpc>
              <a:spcBef>
                <a:spcPts val="315"/>
              </a:spcBef>
              <a:buSzPct val="77777"/>
              <a:buChar char="○"/>
              <a:tabLst>
                <a:tab pos="836294" algn="l"/>
                <a:tab pos="836930" algn="l"/>
              </a:tabLst>
            </a:pPr>
            <a:r>
              <a:rPr sz="1800" dirty="0">
                <a:solidFill>
                  <a:srgbClr val="595959"/>
                </a:solidFill>
                <a:latin typeface="Arial MT"/>
                <a:cs typeface="Arial MT"/>
              </a:rPr>
              <a:t>subset</a:t>
            </a:r>
            <a:r>
              <a:rPr sz="1800" spc="-15" dirty="0">
                <a:solidFill>
                  <a:srgbClr val="595959"/>
                </a:solidFill>
                <a:latin typeface="Arial MT"/>
                <a:cs typeface="Arial MT"/>
              </a:rPr>
              <a:t> </a:t>
            </a:r>
            <a:r>
              <a:rPr sz="1800" spc="-5" dirty="0">
                <a:solidFill>
                  <a:srgbClr val="595959"/>
                </a:solidFill>
                <a:latin typeface="Arial MT"/>
                <a:cs typeface="Arial MT"/>
              </a:rPr>
              <a:t>of</a:t>
            </a:r>
            <a:r>
              <a:rPr sz="1800" spc="-15" dirty="0">
                <a:solidFill>
                  <a:srgbClr val="595959"/>
                </a:solidFill>
                <a:latin typeface="Arial MT"/>
                <a:cs typeface="Arial MT"/>
              </a:rPr>
              <a:t> </a:t>
            </a: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features:</a:t>
            </a:r>
            <a:r>
              <a:rPr sz="1800" spc="-15" dirty="0">
                <a:solidFill>
                  <a:srgbClr val="595959"/>
                </a:solidFill>
                <a:latin typeface="Arial MT"/>
                <a:cs typeface="Arial MT"/>
              </a:rPr>
              <a:t> </a:t>
            </a:r>
            <a:r>
              <a:rPr sz="1800" spc="-5" dirty="0">
                <a:solidFill>
                  <a:srgbClr val="595959"/>
                </a:solidFill>
                <a:latin typeface="Arial MT"/>
                <a:cs typeface="Arial MT"/>
              </a:rPr>
              <a:t>low</a:t>
            </a:r>
            <a:r>
              <a:rPr sz="1800" spc="-15" dirty="0">
                <a:solidFill>
                  <a:srgbClr val="595959"/>
                </a:solidFill>
                <a:latin typeface="Arial MT"/>
                <a:cs typeface="Arial MT"/>
              </a:rPr>
              <a:t> </a:t>
            </a:r>
            <a:r>
              <a:rPr sz="1800" dirty="0">
                <a:solidFill>
                  <a:srgbClr val="595959"/>
                </a:solidFill>
                <a:latin typeface="Arial MT"/>
                <a:cs typeface="Arial MT"/>
              </a:rPr>
              <a:t>computation,</a:t>
            </a:r>
            <a:r>
              <a:rPr sz="1800" spc="-10" dirty="0">
                <a:solidFill>
                  <a:srgbClr val="595959"/>
                </a:solidFill>
                <a:latin typeface="Arial MT"/>
                <a:cs typeface="Arial MT"/>
              </a:rPr>
              <a:t> </a:t>
            </a:r>
            <a:r>
              <a:rPr sz="1800" spc="-5" dirty="0">
                <a:solidFill>
                  <a:srgbClr val="595959"/>
                </a:solidFill>
                <a:latin typeface="Arial MT"/>
                <a:cs typeface="Arial MT"/>
              </a:rPr>
              <a:t>low</a:t>
            </a:r>
            <a:r>
              <a:rPr sz="1800" spc="-15" dirty="0">
                <a:solidFill>
                  <a:srgbClr val="595959"/>
                </a:solidFill>
                <a:latin typeface="Arial MT"/>
                <a:cs typeface="Arial MT"/>
              </a:rPr>
              <a:t> </a:t>
            </a:r>
            <a:r>
              <a:rPr sz="1800" dirty="0">
                <a:solidFill>
                  <a:srgbClr val="595959"/>
                </a:solidFill>
                <a:latin typeface="Arial MT"/>
                <a:cs typeface="Arial MT"/>
              </a:rPr>
              <a:t>storage</a:t>
            </a:r>
            <a:endParaRPr sz="1800">
              <a:latin typeface="Arial MT"/>
              <a:cs typeface="Arial MT"/>
            </a:endParaRPr>
          </a:p>
        </p:txBody>
      </p:sp>
      <p:sp>
        <p:nvSpPr>
          <p:cNvPr id="4" name="object 4"/>
          <p:cNvSpPr txBox="1"/>
          <p:nvPr/>
        </p:nvSpPr>
        <p:spPr>
          <a:xfrm>
            <a:off x="73025" y="4667245"/>
            <a:ext cx="7755890" cy="330200"/>
          </a:xfrm>
          <a:prstGeom prst="rect">
            <a:avLst/>
          </a:prstGeom>
        </p:spPr>
        <p:txBody>
          <a:bodyPr vert="horz" wrap="square" lIns="0" tIns="12700" rIns="0" bIns="0" rtlCol="0">
            <a:spAutoFit/>
          </a:bodyPr>
          <a:lstStyle/>
          <a:p>
            <a:pPr marL="12700" marR="5080">
              <a:lnSpc>
                <a:spcPct val="100000"/>
              </a:lnSpc>
              <a:spcBef>
                <a:spcPts val="100"/>
              </a:spcBef>
            </a:pPr>
            <a:r>
              <a:rPr sz="1000" spc="-5" dirty="0">
                <a:solidFill>
                  <a:srgbClr val="222222"/>
                </a:solidFill>
                <a:latin typeface="Arial MT"/>
                <a:cs typeface="Arial MT"/>
              </a:rPr>
              <a:t>Rodriguez, </a:t>
            </a:r>
            <a:r>
              <a:rPr sz="1000" dirty="0">
                <a:solidFill>
                  <a:srgbClr val="222222"/>
                </a:solidFill>
                <a:latin typeface="Arial MT"/>
                <a:cs typeface="Arial MT"/>
              </a:rPr>
              <a:t>Juan José, </a:t>
            </a:r>
            <a:r>
              <a:rPr sz="1000" spc="-5" dirty="0">
                <a:solidFill>
                  <a:srgbClr val="222222"/>
                </a:solidFill>
                <a:latin typeface="Arial MT"/>
                <a:cs typeface="Arial MT"/>
              </a:rPr>
              <a:t>Ludmila I. Kuncheva, and Carlos </a:t>
            </a:r>
            <a:r>
              <a:rPr sz="1000" dirty="0">
                <a:solidFill>
                  <a:srgbClr val="222222"/>
                </a:solidFill>
                <a:latin typeface="Arial MT"/>
                <a:cs typeface="Arial MT"/>
              </a:rPr>
              <a:t>J. </a:t>
            </a:r>
            <a:r>
              <a:rPr sz="1000" spc="-5" dirty="0">
                <a:solidFill>
                  <a:srgbClr val="222222"/>
                </a:solidFill>
                <a:latin typeface="Arial MT"/>
                <a:cs typeface="Arial MT"/>
              </a:rPr>
              <a:t>Alonso. "Rotation forest: </a:t>
            </a:r>
            <a:r>
              <a:rPr sz="1000" dirty="0">
                <a:solidFill>
                  <a:srgbClr val="222222"/>
                </a:solidFill>
                <a:latin typeface="Arial MT"/>
                <a:cs typeface="Arial MT"/>
              </a:rPr>
              <a:t>A </a:t>
            </a:r>
            <a:r>
              <a:rPr sz="1000" spc="-5" dirty="0">
                <a:solidFill>
                  <a:srgbClr val="222222"/>
                </a:solidFill>
                <a:latin typeface="Arial MT"/>
                <a:cs typeface="Arial MT"/>
              </a:rPr>
              <a:t>new </a:t>
            </a:r>
            <a:r>
              <a:rPr sz="1000" dirty="0">
                <a:solidFill>
                  <a:srgbClr val="222222"/>
                </a:solidFill>
                <a:latin typeface="Arial MT"/>
                <a:cs typeface="Arial MT"/>
              </a:rPr>
              <a:t>classifier </a:t>
            </a:r>
            <a:r>
              <a:rPr sz="1000" spc="-5" dirty="0">
                <a:solidFill>
                  <a:srgbClr val="222222"/>
                </a:solidFill>
                <a:latin typeface="Arial MT"/>
                <a:cs typeface="Arial MT"/>
              </a:rPr>
              <a:t>ensemble </a:t>
            </a:r>
            <a:r>
              <a:rPr sz="1000" dirty="0">
                <a:solidFill>
                  <a:srgbClr val="222222"/>
                </a:solidFill>
                <a:latin typeface="Arial MT"/>
                <a:cs typeface="Arial MT"/>
              </a:rPr>
              <a:t>method." </a:t>
            </a:r>
            <a:r>
              <a:rPr sz="1000" spc="-5" dirty="0">
                <a:solidFill>
                  <a:srgbClr val="222222"/>
                </a:solidFill>
                <a:latin typeface="Arial MT"/>
                <a:cs typeface="Arial MT"/>
              </a:rPr>
              <a:t>IEEE transactions </a:t>
            </a:r>
            <a:r>
              <a:rPr sz="1000" spc="-265" dirty="0">
                <a:solidFill>
                  <a:srgbClr val="222222"/>
                </a:solidFill>
                <a:latin typeface="Arial MT"/>
                <a:cs typeface="Arial MT"/>
              </a:rPr>
              <a:t> </a:t>
            </a:r>
            <a:r>
              <a:rPr sz="1000" spc="-5" dirty="0">
                <a:solidFill>
                  <a:srgbClr val="222222"/>
                </a:solidFill>
                <a:latin typeface="Arial MT"/>
                <a:cs typeface="Arial MT"/>
              </a:rPr>
              <a:t>on</a:t>
            </a:r>
            <a:r>
              <a:rPr sz="1000" spc="-10" dirty="0">
                <a:solidFill>
                  <a:srgbClr val="222222"/>
                </a:solidFill>
                <a:latin typeface="Arial MT"/>
                <a:cs typeface="Arial MT"/>
              </a:rPr>
              <a:t> </a:t>
            </a:r>
            <a:r>
              <a:rPr sz="1000" spc="-5" dirty="0">
                <a:solidFill>
                  <a:srgbClr val="222222"/>
                </a:solidFill>
                <a:latin typeface="Arial MT"/>
                <a:cs typeface="Arial MT"/>
              </a:rPr>
              <a:t>pattern analysis and </a:t>
            </a:r>
            <a:r>
              <a:rPr sz="1000" dirty="0">
                <a:solidFill>
                  <a:srgbClr val="222222"/>
                </a:solidFill>
                <a:latin typeface="Arial MT"/>
                <a:cs typeface="Arial MT"/>
              </a:rPr>
              <a:t>machine</a:t>
            </a:r>
            <a:r>
              <a:rPr sz="1000" spc="-5" dirty="0">
                <a:solidFill>
                  <a:srgbClr val="222222"/>
                </a:solidFill>
                <a:latin typeface="Arial MT"/>
                <a:cs typeface="Arial MT"/>
              </a:rPr>
              <a:t> intelligence 28.10 </a:t>
            </a:r>
            <a:r>
              <a:rPr sz="1000" dirty="0">
                <a:solidFill>
                  <a:srgbClr val="222222"/>
                </a:solidFill>
                <a:latin typeface="Arial MT"/>
                <a:cs typeface="Arial MT"/>
              </a:rPr>
              <a:t>(2006):</a:t>
            </a:r>
            <a:r>
              <a:rPr sz="1000" spc="-5" dirty="0">
                <a:solidFill>
                  <a:srgbClr val="222222"/>
                </a:solidFill>
                <a:latin typeface="Arial MT"/>
                <a:cs typeface="Arial MT"/>
              </a:rPr>
              <a:t> 1619-1630.</a:t>
            </a:r>
            <a:endParaRPr sz="10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4897120" cy="452120"/>
          </a:xfrm>
          <a:prstGeom prst="rect">
            <a:avLst/>
          </a:prstGeom>
        </p:spPr>
        <p:txBody>
          <a:bodyPr vert="horz" wrap="square" lIns="0" tIns="12700" rIns="0" bIns="0" rtlCol="0">
            <a:spAutoFit/>
          </a:bodyPr>
          <a:lstStyle/>
          <a:p>
            <a:pPr marL="12700">
              <a:lnSpc>
                <a:spcPct val="100000"/>
              </a:lnSpc>
              <a:spcBef>
                <a:spcPts val="100"/>
              </a:spcBef>
            </a:pPr>
            <a:r>
              <a:rPr sz="2800" spc="-10" dirty="0"/>
              <a:t>Principa</a:t>
            </a:r>
            <a:r>
              <a:rPr sz="2800" dirty="0"/>
              <a:t>l</a:t>
            </a:r>
            <a:r>
              <a:rPr sz="2800" spc="-10" dirty="0"/>
              <a:t> </a:t>
            </a:r>
            <a:r>
              <a:rPr sz="2800" spc="-5" dirty="0"/>
              <a:t>Component</a:t>
            </a:r>
            <a:r>
              <a:rPr sz="2800" dirty="0"/>
              <a:t>s</a:t>
            </a:r>
            <a:r>
              <a:rPr sz="2800" spc="-160" dirty="0"/>
              <a:t> </a:t>
            </a:r>
            <a:r>
              <a:rPr sz="2800" spc="-5" dirty="0"/>
              <a:t>Analysis</a:t>
            </a:r>
            <a:endParaRPr sz="2800"/>
          </a:p>
        </p:txBody>
      </p:sp>
      <p:sp>
        <p:nvSpPr>
          <p:cNvPr id="3" name="object 3"/>
          <p:cNvSpPr txBox="1"/>
          <p:nvPr/>
        </p:nvSpPr>
        <p:spPr>
          <a:xfrm>
            <a:off x="475249" y="1216355"/>
            <a:ext cx="7892415" cy="299720"/>
          </a:xfrm>
          <a:prstGeom prst="rect">
            <a:avLst/>
          </a:prstGeom>
        </p:spPr>
        <p:txBody>
          <a:bodyPr vert="horz" wrap="square" lIns="0" tIns="12700" rIns="0" bIns="0" rtlCol="0">
            <a:spAutoFit/>
          </a:bodyPr>
          <a:lstStyle/>
          <a:p>
            <a:pPr marL="379095" indent="-367030">
              <a:lnSpc>
                <a:spcPct val="100000"/>
              </a:lnSpc>
              <a:spcBef>
                <a:spcPts val="100"/>
              </a:spcBef>
              <a:buChar char="●"/>
              <a:tabLst>
                <a:tab pos="379095" algn="l"/>
                <a:tab pos="379730" algn="l"/>
              </a:tabLst>
            </a:pPr>
            <a:r>
              <a:rPr sz="1800" spc="-5" dirty="0">
                <a:solidFill>
                  <a:srgbClr val="595959"/>
                </a:solidFill>
                <a:latin typeface="Arial MT"/>
                <a:cs typeface="Arial MT"/>
              </a:rPr>
              <a:t>PCA</a:t>
            </a:r>
            <a:r>
              <a:rPr sz="1800" spc="-110" dirty="0">
                <a:solidFill>
                  <a:srgbClr val="595959"/>
                </a:solidFill>
                <a:latin typeface="Arial MT"/>
                <a:cs typeface="Arial MT"/>
              </a:rPr>
              <a:t> </a:t>
            </a:r>
            <a:r>
              <a:rPr sz="1800" spc="-5" dirty="0">
                <a:solidFill>
                  <a:srgbClr val="595959"/>
                </a:solidFill>
                <a:latin typeface="Arial MT"/>
                <a:cs typeface="Arial MT"/>
              </a:rPr>
              <a:t>projects</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data along</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directions where</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data</a:t>
            </a:r>
            <a:r>
              <a:rPr sz="1800" spc="-10" dirty="0">
                <a:solidFill>
                  <a:srgbClr val="595959"/>
                </a:solidFill>
                <a:latin typeface="Arial MT"/>
                <a:cs typeface="Arial MT"/>
              </a:rPr>
              <a:t> </a:t>
            </a:r>
            <a:r>
              <a:rPr sz="1800" dirty="0">
                <a:solidFill>
                  <a:srgbClr val="595959"/>
                </a:solidFill>
                <a:latin typeface="Arial MT"/>
                <a:cs typeface="Arial MT"/>
              </a:rPr>
              <a:t>varies</a:t>
            </a:r>
            <a:r>
              <a:rPr sz="1800" spc="-5" dirty="0">
                <a:solidFill>
                  <a:srgbClr val="595959"/>
                </a:solidFill>
                <a:latin typeface="Arial MT"/>
                <a:cs typeface="Arial MT"/>
              </a:rPr>
              <a:t> the</a:t>
            </a:r>
            <a:r>
              <a:rPr sz="1800" spc="-10" dirty="0">
                <a:solidFill>
                  <a:srgbClr val="595959"/>
                </a:solidFill>
                <a:latin typeface="Arial MT"/>
                <a:cs typeface="Arial MT"/>
              </a:rPr>
              <a:t> </a:t>
            </a:r>
            <a:r>
              <a:rPr sz="1800" dirty="0">
                <a:solidFill>
                  <a:srgbClr val="595959"/>
                </a:solidFill>
                <a:latin typeface="Arial MT"/>
                <a:cs typeface="Arial MT"/>
              </a:rPr>
              <a:t>most.</a:t>
            </a:r>
            <a:endParaRPr sz="1800">
              <a:latin typeface="Arial MT"/>
              <a:cs typeface="Arial MT"/>
            </a:endParaRPr>
          </a:p>
        </p:txBody>
      </p:sp>
      <p:pic>
        <p:nvPicPr>
          <p:cNvPr id="4" name="object 4"/>
          <p:cNvPicPr/>
          <p:nvPr/>
        </p:nvPicPr>
        <p:blipFill>
          <a:blip r:embed="rId2" cstate="print"/>
          <a:stretch>
            <a:fillRect/>
          </a:stretch>
        </p:blipFill>
        <p:spPr>
          <a:xfrm>
            <a:off x="1571850" y="2073102"/>
            <a:ext cx="5928825" cy="23506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sp>
        <p:nvSpPr>
          <p:cNvPr id="3" name="object 3"/>
          <p:cNvSpPr txBox="1"/>
          <p:nvPr/>
        </p:nvSpPr>
        <p:spPr>
          <a:xfrm>
            <a:off x="384725" y="503825"/>
            <a:ext cx="4897120"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Arial MT"/>
                <a:cs typeface="Arial MT"/>
              </a:rPr>
              <a:t>Principa</a:t>
            </a:r>
            <a:r>
              <a:rPr sz="2800" dirty="0">
                <a:latin typeface="Arial MT"/>
                <a:cs typeface="Arial MT"/>
              </a:rPr>
              <a:t>l</a:t>
            </a:r>
            <a:r>
              <a:rPr sz="2800" spc="-10" dirty="0">
                <a:latin typeface="Arial MT"/>
                <a:cs typeface="Arial MT"/>
              </a:rPr>
              <a:t> </a:t>
            </a:r>
            <a:r>
              <a:rPr sz="2800" spc="-5" dirty="0">
                <a:latin typeface="Arial MT"/>
                <a:cs typeface="Arial MT"/>
              </a:rPr>
              <a:t>Component</a:t>
            </a:r>
            <a:r>
              <a:rPr sz="2800" dirty="0">
                <a:latin typeface="Arial MT"/>
                <a:cs typeface="Arial MT"/>
              </a:rPr>
              <a:t>s</a:t>
            </a:r>
            <a:r>
              <a:rPr sz="2800" spc="-160" dirty="0">
                <a:latin typeface="Arial MT"/>
                <a:cs typeface="Arial MT"/>
              </a:rPr>
              <a:t> </a:t>
            </a:r>
            <a:r>
              <a:rPr sz="2800" spc="-5" dirty="0">
                <a:latin typeface="Arial MT"/>
                <a:cs typeface="Arial MT"/>
              </a:rPr>
              <a:t>Analysis</a:t>
            </a:r>
            <a:endParaRPr sz="2800">
              <a:latin typeface="Arial MT"/>
              <a:cs typeface="Arial MT"/>
            </a:endParaRPr>
          </a:p>
        </p:txBody>
      </p:sp>
      <p:sp>
        <p:nvSpPr>
          <p:cNvPr id="4" name="object 4"/>
          <p:cNvSpPr txBox="1"/>
          <p:nvPr/>
        </p:nvSpPr>
        <p:spPr>
          <a:xfrm>
            <a:off x="384725" y="1176350"/>
            <a:ext cx="8275955" cy="654050"/>
          </a:xfrm>
          <a:prstGeom prst="rect">
            <a:avLst/>
          </a:prstGeom>
        </p:spPr>
        <p:txBody>
          <a:bodyPr vert="horz" wrap="square" lIns="0" tIns="12700" rIns="0" bIns="0" rtlCol="0">
            <a:spAutoFit/>
          </a:bodyPr>
          <a:lstStyle/>
          <a:p>
            <a:pPr marL="12700" marR="5080">
              <a:lnSpc>
                <a:spcPct val="114599"/>
              </a:lnSpc>
              <a:spcBef>
                <a:spcPts val="100"/>
              </a:spcBef>
            </a:pPr>
            <a:r>
              <a:rPr sz="1800" spc="-5" dirty="0">
                <a:solidFill>
                  <a:srgbClr val="595959"/>
                </a:solidFill>
                <a:latin typeface="Arial MT"/>
                <a:cs typeface="Arial MT"/>
              </a:rPr>
              <a:t>Principal </a:t>
            </a:r>
            <a:r>
              <a:rPr sz="1800" dirty="0">
                <a:solidFill>
                  <a:srgbClr val="595959"/>
                </a:solidFill>
                <a:latin typeface="Arial MT"/>
                <a:cs typeface="Arial MT"/>
              </a:rPr>
              <a:t>components </a:t>
            </a:r>
            <a:r>
              <a:rPr sz="1800" spc="-5" dirty="0">
                <a:solidFill>
                  <a:srgbClr val="595959"/>
                </a:solidFill>
                <a:latin typeface="Arial MT"/>
                <a:cs typeface="Arial MT"/>
              </a:rPr>
              <a:t>are </a:t>
            </a:r>
            <a:r>
              <a:rPr sz="1800" dirty="0">
                <a:solidFill>
                  <a:srgbClr val="595959"/>
                </a:solidFill>
                <a:latin typeface="Arial MT"/>
                <a:cs typeface="Arial MT"/>
              </a:rPr>
              <a:t>constructed </a:t>
            </a:r>
            <a:r>
              <a:rPr sz="1800" spc="-5" dirty="0">
                <a:solidFill>
                  <a:srgbClr val="595959"/>
                </a:solidFill>
                <a:latin typeface="Arial MT"/>
                <a:cs typeface="Arial MT"/>
              </a:rPr>
              <a:t>as linear </a:t>
            </a:r>
            <a:r>
              <a:rPr sz="1800" dirty="0">
                <a:solidFill>
                  <a:srgbClr val="595959"/>
                </a:solidFill>
                <a:latin typeface="Arial MT"/>
                <a:cs typeface="Arial MT"/>
              </a:rPr>
              <a:t>combinations </a:t>
            </a:r>
            <a:r>
              <a:rPr sz="1800" spc="-5" dirty="0">
                <a:solidFill>
                  <a:srgbClr val="595959"/>
                </a:solidFill>
                <a:latin typeface="Arial MT"/>
                <a:cs typeface="Arial MT"/>
              </a:rPr>
              <a:t>which are </a:t>
            </a:r>
            <a:r>
              <a:rPr sz="1800" dirty="0">
                <a:solidFill>
                  <a:srgbClr val="595959"/>
                </a:solidFill>
                <a:latin typeface="Arial MT"/>
                <a:cs typeface="Arial MT"/>
              </a:rPr>
              <a:t> </a:t>
            </a:r>
            <a:r>
              <a:rPr sz="1800" spc="-5" dirty="0">
                <a:solidFill>
                  <a:srgbClr val="595959"/>
                </a:solidFill>
                <a:latin typeface="Arial MT"/>
                <a:cs typeface="Arial MT"/>
              </a:rPr>
              <a:t>uncorrelated</a:t>
            </a:r>
            <a:r>
              <a:rPr sz="1800" spc="-10" dirty="0">
                <a:solidFill>
                  <a:srgbClr val="595959"/>
                </a:solidFill>
                <a:latin typeface="Arial MT"/>
                <a:cs typeface="Arial MT"/>
              </a:rPr>
              <a:t> </a:t>
            </a:r>
            <a:r>
              <a:rPr sz="1800" spc="-5" dirty="0">
                <a:solidFill>
                  <a:srgbClr val="595959"/>
                </a:solidFill>
                <a:latin typeface="Arial MT"/>
                <a:cs typeface="Arial MT"/>
              </a:rPr>
              <a:t>and</a:t>
            </a:r>
            <a:r>
              <a:rPr sz="1800" spc="-10" dirty="0">
                <a:solidFill>
                  <a:srgbClr val="595959"/>
                </a:solidFill>
                <a:latin typeface="Arial MT"/>
                <a:cs typeface="Arial MT"/>
              </a:rPr>
              <a:t> </a:t>
            </a:r>
            <a:r>
              <a:rPr sz="1800" dirty="0">
                <a:solidFill>
                  <a:srgbClr val="595959"/>
                </a:solidFill>
                <a:latin typeface="Arial MT"/>
                <a:cs typeface="Arial MT"/>
              </a:rPr>
              <a:t>most</a:t>
            </a:r>
            <a:r>
              <a:rPr sz="1800" spc="-10" dirty="0">
                <a:solidFill>
                  <a:srgbClr val="595959"/>
                </a:solidFill>
                <a:latin typeface="Arial MT"/>
                <a:cs typeface="Arial MT"/>
              </a:rPr>
              <a:t> </a:t>
            </a:r>
            <a:r>
              <a:rPr sz="1800" spc="-5" dirty="0">
                <a:solidFill>
                  <a:srgbClr val="595959"/>
                </a:solidFill>
                <a:latin typeface="Arial MT"/>
                <a:cs typeface="Arial MT"/>
              </a:rPr>
              <a:t>of</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information</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0" dirty="0">
                <a:solidFill>
                  <a:srgbClr val="595959"/>
                </a:solidFill>
                <a:latin typeface="Arial MT"/>
                <a:cs typeface="Arial MT"/>
              </a:rPr>
              <a:t> </a:t>
            </a:r>
            <a:r>
              <a:rPr sz="1800" dirty="0">
                <a:solidFill>
                  <a:srgbClr val="595959"/>
                </a:solidFill>
                <a:latin typeface="Arial MT"/>
                <a:cs typeface="Arial MT"/>
              </a:rPr>
              <a:t>compressed</a:t>
            </a:r>
            <a:r>
              <a:rPr sz="1800" spc="-10" dirty="0">
                <a:solidFill>
                  <a:srgbClr val="595959"/>
                </a:solidFill>
                <a:latin typeface="Arial MT"/>
                <a:cs typeface="Arial MT"/>
              </a:rPr>
              <a:t> </a:t>
            </a:r>
            <a:r>
              <a:rPr sz="1800" spc="-5" dirty="0">
                <a:solidFill>
                  <a:srgbClr val="595959"/>
                </a:solidFill>
                <a:latin typeface="Arial MT"/>
                <a:cs typeface="Arial MT"/>
              </a:rPr>
              <a:t>into</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first</a:t>
            </a:r>
            <a:r>
              <a:rPr sz="1800" spc="-10" dirty="0">
                <a:solidFill>
                  <a:srgbClr val="595959"/>
                </a:solidFill>
                <a:latin typeface="Arial MT"/>
                <a:cs typeface="Arial MT"/>
              </a:rPr>
              <a:t> </a:t>
            </a:r>
            <a:r>
              <a:rPr sz="1800" dirty="0">
                <a:solidFill>
                  <a:srgbClr val="595959"/>
                </a:solidFill>
                <a:latin typeface="Arial MT"/>
                <a:cs typeface="Arial MT"/>
              </a:rPr>
              <a:t>components.</a:t>
            </a:r>
            <a:endParaRPr sz="1800">
              <a:latin typeface="Arial MT"/>
              <a:cs typeface="Arial MT"/>
            </a:endParaRPr>
          </a:p>
        </p:txBody>
      </p:sp>
      <p:pic>
        <p:nvPicPr>
          <p:cNvPr id="5" name="object 5"/>
          <p:cNvPicPr/>
          <p:nvPr/>
        </p:nvPicPr>
        <p:blipFill>
          <a:blip r:embed="rId3" cstate="print"/>
          <a:stretch>
            <a:fillRect/>
          </a:stretch>
        </p:blipFill>
        <p:spPr>
          <a:xfrm>
            <a:off x="2112850" y="1976299"/>
            <a:ext cx="3937949" cy="2717199"/>
          </a:xfrm>
          <a:prstGeom prst="rect">
            <a:avLst/>
          </a:prstGeom>
        </p:spPr>
      </p:pic>
      <p:sp>
        <p:nvSpPr>
          <p:cNvPr id="6" name="object 6"/>
          <p:cNvSpPr txBox="1"/>
          <p:nvPr/>
        </p:nvSpPr>
        <p:spPr>
          <a:xfrm>
            <a:off x="73025" y="4840763"/>
            <a:ext cx="657605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https://builtin.com/data-science/step-step-explanation-principal-component-analysis</a:t>
            </a:r>
            <a:endParaRPr sz="14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91299" y="445025"/>
            <a:ext cx="5482150" cy="455284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5023485" cy="452120"/>
          </a:xfrm>
          <a:prstGeom prst="rect">
            <a:avLst/>
          </a:prstGeom>
        </p:spPr>
        <p:txBody>
          <a:bodyPr vert="horz" wrap="square" lIns="0" tIns="12700" rIns="0" bIns="0" rtlCol="0">
            <a:spAutoFit/>
          </a:bodyPr>
          <a:lstStyle/>
          <a:p>
            <a:pPr marL="12700">
              <a:lnSpc>
                <a:spcPct val="100000"/>
              </a:lnSpc>
              <a:spcBef>
                <a:spcPts val="100"/>
              </a:spcBef>
            </a:pPr>
            <a:r>
              <a:rPr sz="2800" spc="-5" dirty="0"/>
              <a:t>Comparing</a:t>
            </a:r>
            <a:r>
              <a:rPr sz="2800" spc="-45" dirty="0"/>
              <a:t> </a:t>
            </a:r>
            <a:r>
              <a:rPr sz="2800" spc="-5" dirty="0"/>
              <a:t>between</a:t>
            </a:r>
            <a:r>
              <a:rPr sz="2800" spc="-45" dirty="0"/>
              <a:t> </a:t>
            </a:r>
            <a:r>
              <a:rPr sz="2800" spc="-5" dirty="0"/>
              <a:t>ensembles</a:t>
            </a:r>
            <a:endParaRPr sz="2800"/>
          </a:p>
        </p:txBody>
      </p:sp>
      <p:pic>
        <p:nvPicPr>
          <p:cNvPr id="3" name="object 3"/>
          <p:cNvPicPr/>
          <p:nvPr/>
        </p:nvPicPr>
        <p:blipFill>
          <a:blip r:embed="rId3" cstate="print"/>
          <a:stretch>
            <a:fillRect/>
          </a:stretch>
        </p:blipFill>
        <p:spPr>
          <a:xfrm>
            <a:off x="1439750" y="1387825"/>
            <a:ext cx="3358525" cy="2917800"/>
          </a:xfrm>
          <a:prstGeom prst="rect">
            <a:avLst/>
          </a:prstGeom>
        </p:spPr>
      </p:pic>
      <p:pic>
        <p:nvPicPr>
          <p:cNvPr id="4" name="object 4"/>
          <p:cNvPicPr/>
          <p:nvPr/>
        </p:nvPicPr>
        <p:blipFill>
          <a:blip r:embed="rId4" cstate="print"/>
          <a:stretch>
            <a:fillRect/>
          </a:stretch>
        </p:blipFill>
        <p:spPr>
          <a:xfrm>
            <a:off x="5290025" y="1553212"/>
            <a:ext cx="3440449" cy="2503024"/>
          </a:xfrm>
          <a:prstGeom prst="rect">
            <a:avLst/>
          </a:prstGeom>
        </p:spPr>
      </p:pic>
      <p:sp>
        <p:nvSpPr>
          <p:cNvPr id="5" name="object 5"/>
          <p:cNvSpPr txBox="1"/>
          <p:nvPr/>
        </p:nvSpPr>
        <p:spPr>
          <a:xfrm>
            <a:off x="611350" y="1619112"/>
            <a:ext cx="863600" cy="657860"/>
          </a:xfrm>
          <a:prstGeom prst="rect">
            <a:avLst/>
          </a:prstGeom>
        </p:spPr>
        <p:txBody>
          <a:bodyPr vert="horz" wrap="square" lIns="0" tIns="22860" rIns="0" bIns="0" rtlCol="0">
            <a:spAutoFit/>
          </a:bodyPr>
          <a:lstStyle/>
          <a:p>
            <a:pPr marL="12700" marR="5080">
              <a:lnSpc>
                <a:spcPts val="1650"/>
              </a:lnSpc>
              <a:spcBef>
                <a:spcPts val="180"/>
              </a:spcBef>
            </a:pPr>
            <a:r>
              <a:rPr sz="1400" spc="-5" dirty="0">
                <a:latin typeface="Arial MT"/>
                <a:cs typeface="Arial MT"/>
              </a:rPr>
              <a:t>Average </a:t>
            </a:r>
            <a:r>
              <a:rPr sz="1400" dirty="0">
                <a:latin typeface="Arial MT"/>
                <a:cs typeface="Arial MT"/>
              </a:rPr>
              <a:t> </a:t>
            </a:r>
            <a:r>
              <a:rPr sz="1400" spc="-5" dirty="0">
                <a:latin typeface="Arial MT"/>
                <a:cs typeface="Arial MT"/>
              </a:rPr>
              <a:t>Estimators  Error</a:t>
            </a:r>
            <a:endParaRPr sz="1400">
              <a:latin typeface="Arial MT"/>
              <a:cs typeface="Arial MT"/>
            </a:endParaRPr>
          </a:p>
        </p:txBody>
      </p:sp>
      <p:sp>
        <p:nvSpPr>
          <p:cNvPr id="6" name="object 6"/>
          <p:cNvSpPr txBox="1"/>
          <p:nvPr/>
        </p:nvSpPr>
        <p:spPr>
          <a:xfrm>
            <a:off x="73025" y="4256252"/>
            <a:ext cx="7755890" cy="741680"/>
          </a:xfrm>
          <a:prstGeom prst="rect">
            <a:avLst/>
          </a:prstGeom>
        </p:spPr>
        <p:txBody>
          <a:bodyPr vert="horz" wrap="square" lIns="0" tIns="127635" rIns="0" bIns="0" rtlCol="0">
            <a:spAutoFit/>
          </a:bodyPr>
          <a:lstStyle/>
          <a:p>
            <a:pPr marL="1481455">
              <a:lnSpc>
                <a:spcPct val="100000"/>
              </a:lnSpc>
              <a:spcBef>
                <a:spcPts val="1005"/>
              </a:spcBef>
            </a:pPr>
            <a:r>
              <a:rPr sz="1400" spc="-5" dirty="0">
                <a:latin typeface="Arial MT"/>
                <a:cs typeface="Arial MT"/>
              </a:rPr>
              <a:t>Estimator</a:t>
            </a:r>
            <a:r>
              <a:rPr sz="1400" dirty="0">
                <a:latin typeface="Arial MT"/>
                <a:cs typeface="Arial MT"/>
              </a:rPr>
              <a:t>s</a:t>
            </a:r>
            <a:r>
              <a:rPr sz="1400" spc="-85" dirty="0">
                <a:latin typeface="Arial MT"/>
                <a:cs typeface="Arial MT"/>
              </a:rPr>
              <a:t> </a:t>
            </a:r>
            <a:r>
              <a:rPr sz="1400" spc="-5" dirty="0">
                <a:latin typeface="Arial MT"/>
                <a:cs typeface="Arial MT"/>
              </a:rPr>
              <a:t>Agreemen</a:t>
            </a:r>
            <a:r>
              <a:rPr sz="1400" dirty="0">
                <a:latin typeface="Arial MT"/>
                <a:cs typeface="Arial MT"/>
              </a:rPr>
              <a:t>t</a:t>
            </a:r>
            <a:r>
              <a:rPr sz="1400" spc="-5" dirty="0">
                <a:latin typeface="Arial MT"/>
                <a:cs typeface="Arial MT"/>
              </a:rPr>
              <a:t> Kapp</a:t>
            </a:r>
            <a:r>
              <a:rPr sz="1400" dirty="0">
                <a:latin typeface="Arial MT"/>
                <a:cs typeface="Arial MT"/>
              </a:rPr>
              <a:t>a</a:t>
            </a:r>
            <a:r>
              <a:rPr sz="1400" spc="-5" dirty="0">
                <a:latin typeface="Arial MT"/>
                <a:cs typeface="Arial MT"/>
              </a:rPr>
              <a:t> </a:t>
            </a:r>
            <a:r>
              <a:rPr sz="1400" dirty="0">
                <a:latin typeface="Arial MT"/>
                <a:cs typeface="Arial MT"/>
              </a:rPr>
              <a:t>(k)</a:t>
            </a:r>
            <a:r>
              <a:rPr sz="1400" spc="-5" dirty="0">
                <a:latin typeface="Arial MT"/>
                <a:cs typeface="Arial MT"/>
              </a:rPr>
              <a:t> </a:t>
            </a:r>
            <a:r>
              <a:rPr sz="1400" dirty="0">
                <a:latin typeface="Arial MT"/>
                <a:cs typeface="Arial MT"/>
              </a:rPr>
              <a:t>=</a:t>
            </a:r>
            <a:r>
              <a:rPr sz="1400" spc="-5" dirty="0">
                <a:latin typeface="Arial MT"/>
                <a:cs typeface="Arial MT"/>
              </a:rPr>
              <a:t> </a:t>
            </a:r>
            <a:r>
              <a:rPr lang="en-US" sz="1400" spc="-5" dirty="0">
                <a:latin typeface="Arial MT"/>
                <a:cs typeface="Arial MT"/>
              </a:rPr>
              <a:t>Agreement</a:t>
            </a:r>
            <a:endParaRPr sz="1400" dirty="0">
              <a:latin typeface="Arial MT"/>
              <a:cs typeface="Arial MT"/>
            </a:endParaRPr>
          </a:p>
          <a:p>
            <a:pPr marL="12700" marR="5080">
              <a:lnSpc>
                <a:spcPct val="100000"/>
              </a:lnSpc>
              <a:spcBef>
                <a:spcPts val="650"/>
              </a:spcBef>
            </a:pPr>
            <a:r>
              <a:rPr sz="1000" spc="-5" dirty="0">
                <a:solidFill>
                  <a:srgbClr val="222222"/>
                </a:solidFill>
                <a:latin typeface="Arial MT"/>
                <a:cs typeface="Arial MT"/>
              </a:rPr>
              <a:t>Rodriguez, </a:t>
            </a:r>
            <a:r>
              <a:rPr sz="1000" dirty="0">
                <a:solidFill>
                  <a:srgbClr val="222222"/>
                </a:solidFill>
                <a:latin typeface="Arial MT"/>
                <a:cs typeface="Arial MT"/>
              </a:rPr>
              <a:t>Juan José, </a:t>
            </a:r>
            <a:r>
              <a:rPr sz="1000" spc="-5" dirty="0">
                <a:solidFill>
                  <a:srgbClr val="222222"/>
                </a:solidFill>
                <a:latin typeface="Arial MT"/>
                <a:cs typeface="Arial MT"/>
              </a:rPr>
              <a:t>Ludmila I. Kuncheva, and Carlos </a:t>
            </a:r>
            <a:r>
              <a:rPr sz="1000" dirty="0">
                <a:solidFill>
                  <a:srgbClr val="222222"/>
                </a:solidFill>
                <a:latin typeface="Arial MT"/>
                <a:cs typeface="Arial MT"/>
              </a:rPr>
              <a:t>J. </a:t>
            </a:r>
            <a:r>
              <a:rPr sz="1000" spc="-5" dirty="0">
                <a:solidFill>
                  <a:srgbClr val="222222"/>
                </a:solidFill>
                <a:latin typeface="Arial MT"/>
                <a:cs typeface="Arial MT"/>
              </a:rPr>
              <a:t>Alonso. "Rotation forest: </a:t>
            </a:r>
            <a:r>
              <a:rPr sz="1000" dirty="0">
                <a:solidFill>
                  <a:srgbClr val="222222"/>
                </a:solidFill>
                <a:latin typeface="Arial MT"/>
                <a:cs typeface="Arial MT"/>
              </a:rPr>
              <a:t>A </a:t>
            </a:r>
            <a:r>
              <a:rPr sz="1000" spc="-5" dirty="0">
                <a:solidFill>
                  <a:srgbClr val="222222"/>
                </a:solidFill>
                <a:latin typeface="Arial MT"/>
                <a:cs typeface="Arial MT"/>
              </a:rPr>
              <a:t>new </a:t>
            </a:r>
            <a:r>
              <a:rPr sz="1000" dirty="0">
                <a:solidFill>
                  <a:srgbClr val="222222"/>
                </a:solidFill>
                <a:latin typeface="Arial MT"/>
                <a:cs typeface="Arial MT"/>
              </a:rPr>
              <a:t>classifier </a:t>
            </a:r>
            <a:r>
              <a:rPr sz="1000" spc="-5" dirty="0">
                <a:solidFill>
                  <a:srgbClr val="222222"/>
                </a:solidFill>
                <a:latin typeface="Arial MT"/>
                <a:cs typeface="Arial MT"/>
              </a:rPr>
              <a:t>ensemble </a:t>
            </a:r>
            <a:r>
              <a:rPr sz="1000" dirty="0">
                <a:solidFill>
                  <a:srgbClr val="222222"/>
                </a:solidFill>
                <a:latin typeface="Arial MT"/>
                <a:cs typeface="Arial MT"/>
              </a:rPr>
              <a:t>method." </a:t>
            </a:r>
            <a:r>
              <a:rPr sz="1000" spc="-5" dirty="0">
                <a:solidFill>
                  <a:srgbClr val="222222"/>
                </a:solidFill>
                <a:latin typeface="Arial MT"/>
                <a:cs typeface="Arial MT"/>
              </a:rPr>
              <a:t>IEEE transactions </a:t>
            </a:r>
            <a:r>
              <a:rPr sz="1000" spc="-265" dirty="0">
                <a:solidFill>
                  <a:srgbClr val="222222"/>
                </a:solidFill>
                <a:latin typeface="Arial MT"/>
                <a:cs typeface="Arial MT"/>
              </a:rPr>
              <a:t> </a:t>
            </a:r>
            <a:r>
              <a:rPr sz="1000" spc="-5" dirty="0">
                <a:solidFill>
                  <a:srgbClr val="222222"/>
                </a:solidFill>
                <a:latin typeface="Arial MT"/>
                <a:cs typeface="Arial MT"/>
              </a:rPr>
              <a:t>on</a:t>
            </a:r>
            <a:r>
              <a:rPr sz="1000" spc="-10" dirty="0">
                <a:solidFill>
                  <a:srgbClr val="222222"/>
                </a:solidFill>
                <a:latin typeface="Arial MT"/>
                <a:cs typeface="Arial MT"/>
              </a:rPr>
              <a:t> </a:t>
            </a:r>
            <a:r>
              <a:rPr sz="1000" spc="-5" dirty="0">
                <a:solidFill>
                  <a:srgbClr val="222222"/>
                </a:solidFill>
                <a:latin typeface="Arial MT"/>
                <a:cs typeface="Arial MT"/>
              </a:rPr>
              <a:t>pattern analysis and </a:t>
            </a:r>
            <a:r>
              <a:rPr sz="1000" dirty="0">
                <a:solidFill>
                  <a:srgbClr val="222222"/>
                </a:solidFill>
                <a:latin typeface="Arial MT"/>
                <a:cs typeface="Arial MT"/>
              </a:rPr>
              <a:t>machine</a:t>
            </a:r>
            <a:r>
              <a:rPr sz="1000" spc="-5" dirty="0">
                <a:solidFill>
                  <a:srgbClr val="222222"/>
                </a:solidFill>
                <a:latin typeface="Arial MT"/>
                <a:cs typeface="Arial MT"/>
              </a:rPr>
              <a:t> intelligence 28.10 </a:t>
            </a:r>
            <a:r>
              <a:rPr sz="1000" dirty="0">
                <a:solidFill>
                  <a:srgbClr val="222222"/>
                </a:solidFill>
                <a:latin typeface="Arial MT"/>
                <a:cs typeface="Arial MT"/>
              </a:rPr>
              <a:t>(2006):</a:t>
            </a:r>
            <a:r>
              <a:rPr sz="1000" spc="-5" dirty="0">
                <a:solidFill>
                  <a:srgbClr val="222222"/>
                </a:solidFill>
                <a:latin typeface="Arial MT"/>
                <a:cs typeface="Arial MT"/>
              </a:rPr>
              <a:t> 1619-1630.</a:t>
            </a:r>
            <a:endParaRPr sz="1000" dirty="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28875" y="0"/>
            <a:ext cx="4286249" cy="51434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7511415" cy="452120"/>
          </a:xfrm>
          <a:prstGeom prst="rect">
            <a:avLst/>
          </a:prstGeom>
        </p:spPr>
        <p:txBody>
          <a:bodyPr vert="horz" wrap="square" lIns="0" tIns="12700" rIns="0" bIns="0" rtlCol="0">
            <a:spAutoFit/>
          </a:bodyPr>
          <a:lstStyle/>
          <a:p>
            <a:pPr marL="12700">
              <a:lnSpc>
                <a:spcPct val="100000"/>
              </a:lnSpc>
              <a:spcBef>
                <a:spcPts val="100"/>
              </a:spcBef>
            </a:pPr>
            <a:r>
              <a:rPr sz="2800" spc="-5" dirty="0"/>
              <a:t>Condorcet's</a:t>
            </a:r>
            <a:r>
              <a:rPr sz="2800" spc="-25" dirty="0"/>
              <a:t> </a:t>
            </a:r>
            <a:r>
              <a:rPr sz="2800" dirty="0"/>
              <a:t>Jury</a:t>
            </a:r>
            <a:r>
              <a:rPr sz="2800" spc="-70" dirty="0"/>
              <a:t> </a:t>
            </a:r>
            <a:r>
              <a:rPr sz="2800" spc="-5" dirty="0"/>
              <a:t>Theorem</a:t>
            </a:r>
            <a:r>
              <a:rPr sz="2800" spc="-25" dirty="0"/>
              <a:t> </a:t>
            </a:r>
            <a:r>
              <a:rPr sz="2800" dirty="0"/>
              <a:t>(1785)</a:t>
            </a:r>
            <a:r>
              <a:rPr sz="2800" spc="-20" dirty="0"/>
              <a:t> </a:t>
            </a:r>
            <a:r>
              <a:rPr sz="2800" spc="-5" dirty="0"/>
              <a:t>as</a:t>
            </a:r>
            <a:r>
              <a:rPr sz="2800" spc="-25" dirty="0"/>
              <a:t> </a:t>
            </a:r>
            <a:r>
              <a:rPr sz="2800" dirty="0"/>
              <a:t>Motivation</a:t>
            </a:r>
            <a:endParaRPr sz="2800"/>
          </a:p>
        </p:txBody>
      </p:sp>
      <p:sp>
        <p:nvSpPr>
          <p:cNvPr id="3" name="object 3"/>
          <p:cNvSpPr txBox="1"/>
          <p:nvPr/>
        </p:nvSpPr>
        <p:spPr>
          <a:xfrm>
            <a:off x="475249" y="1176350"/>
            <a:ext cx="2637155" cy="2225675"/>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spc="-5" dirty="0">
                <a:solidFill>
                  <a:srgbClr val="595959"/>
                </a:solidFill>
                <a:latin typeface="Arial MT"/>
                <a:cs typeface="Arial MT"/>
              </a:rPr>
              <a:t>Given</a:t>
            </a:r>
            <a:r>
              <a:rPr sz="1800" spc="-35" dirty="0">
                <a:solidFill>
                  <a:srgbClr val="595959"/>
                </a:solidFill>
                <a:latin typeface="Arial MT"/>
                <a:cs typeface="Arial MT"/>
              </a:rPr>
              <a:t> </a:t>
            </a:r>
            <a:r>
              <a:rPr sz="1800" dirty="0">
                <a:solidFill>
                  <a:srgbClr val="595959"/>
                </a:solidFill>
                <a:latin typeface="Arial MT"/>
                <a:cs typeface="Arial MT"/>
              </a:rPr>
              <a:t>N</a:t>
            </a:r>
            <a:r>
              <a:rPr sz="1800" spc="-35" dirty="0">
                <a:solidFill>
                  <a:srgbClr val="595959"/>
                </a:solidFill>
                <a:latin typeface="Arial MT"/>
                <a:cs typeface="Arial MT"/>
              </a:rPr>
              <a:t> </a:t>
            </a:r>
            <a:r>
              <a:rPr sz="1800" spc="-5" dirty="0">
                <a:solidFill>
                  <a:srgbClr val="595959"/>
                </a:solidFill>
                <a:latin typeface="Arial MT"/>
                <a:cs typeface="Arial MT"/>
              </a:rPr>
              <a:t>juries</a:t>
            </a:r>
            <a:endParaRPr sz="1800">
              <a:latin typeface="Arial MT"/>
              <a:cs typeface="Arial MT"/>
            </a:endParaRPr>
          </a:p>
          <a:p>
            <a:pPr marL="379095" marR="52705" indent="-367030">
              <a:lnSpc>
                <a:spcPct val="114599"/>
              </a:lnSpc>
              <a:buChar char="●"/>
              <a:tabLst>
                <a:tab pos="379095" algn="l"/>
                <a:tab pos="379730" algn="l"/>
              </a:tabLst>
            </a:pPr>
            <a:r>
              <a:rPr sz="1800" spc="-5" dirty="0">
                <a:solidFill>
                  <a:srgbClr val="595959"/>
                </a:solidFill>
                <a:latin typeface="Arial MT"/>
                <a:cs typeface="Arial MT"/>
              </a:rPr>
              <a:t>Probability of jury to </a:t>
            </a:r>
            <a:r>
              <a:rPr sz="1800" dirty="0">
                <a:solidFill>
                  <a:srgbClr val="595959"/>
                </a:solidFill>
                <a:latin typeface="Arial MT"/>
                <a:cs typeface="Arial MT"/>
              </a:rPr>
              <a:t> make</a:t>
            </a:r>
            <a:r>
              <a:rPr sz="1800" spc="-40" dirty="0">
                <a:solidFill>
                  <a:srgbClr val="595959"/>
                </a:solidFill>
                <a:latin typeface="Arial MT"/>
                <a:cs typeface="Arial MT"/>
              </a:rPr>
              <a:t> </a:t>
            </a:r>
            <a:r>
              <a:rPr sz="1800" dirty="0">
                <a:solidFill>
                  <a:srgbClr val="595959"/>
                </a:solidFill>
                <a:latin typeface="Arial MT"/>
                <a:cs typeface="Arial MT"/>
              </a:rPr>
              <a:t>right</a:t>
            </a:r>
            <a:r>
              <a:rPr sz="1800" spc="-35" dirty="0">
                <a:solidFill>
                  <a:srgbClr val="595959"/>
                </a:solidFill>
                <a:latin typeface="Arial MT"/>
                <a:cs typeface="Arial MT"/>
              </a:rPr>
              <a:t> </a:t>
            </a:r>
            <a:r>
              <a:rPr sz="1800" spc="-5" dirty="0">
                <a:solidFill>
                  <a:srgbClr val="595959"/>
                </a:solidFill>
                <a:latin typeface="Arial MT"/>
                <a:cs typeface="Arial MT"/>
              </a:rPr>
              <a:t>decision</a:t>
            </a:r>
            <a:r>
              <a:rPr sz="1800" spc="-35" dirty="0">
                <a:solidFill>
                  <a:srgbClr val="595959"/>
                </a:solidFill>
                <a:latin typeface="Arial MT"/>
                <a:cs typeface="Arial MT"/>
              </a:rPr>
              <a:t> </a:t>
            </a:r>
            <a:r>
              <a:rPr sz="1800" spc="-5" dirty="0">
                <a:solidFill>
                  <a:srgbClr val="595959"/>
                </a:solidFill>
                <a:latin typeface="Arial MT"/>
                <a:cs typeface="Arial MT"/>
              </a:rPr>
              <a:t>is </a:t>
            </a:r>
            <a:r>
              <a:rPr sz="1800" spc="-484" dirty="0">
                <a:solidFill>
                  <a:srgbClr val="595959"/>
                </a:solidFill>
                <a:latin typeface="Arial MT"/>
                <a:cs typeface="Arial MT"/>
              </a:rPr>
              <a:t> </a:t>
            </a:r>
            <a:r>
              <a:rPr sz="1800" i="1" dirty="0">
                <a:solidFill>
                  <a:srgbClr val="595959"/>
                </a:solidFill>
                <a:latin typeface="Times New Roman"/>
                <a:cs typeface="Times New Roman"/>
              </a:rPr>
              <a:t>p</a:t>
            </a:r>
            <a:r>
              <a:rPr sz="1800" i="1" spc="-5" dirty="0">
                <a:solidFill>
                  <a:srgbClr val="595959"/>
                </a:solidFill>
                <a:latin typeface="Times New Roman"/>
                <a:cs typeface="Times New Roman"/>
              </a:rPr>
              <a:t> </a:t>
            </a:r>
            <a:r>
              <a:rPr sz="1800" dirty="0">
                <a:solidFill>
                  <a:srgbClr val="595959"/>
                </a:solidFill>
                <a:latin typeface="Times New Roman"/>
                <a:cs typeface="Times New Roman"/>
              </a:rPr>
              <a:t>&gt;</a:t>
            </a:r>
            <a:r>
              <a:rPr sz="1800" spc="-10" dirty="0">
                <a:solidFill>
                  <a:srgbClr val="595959"/>
                </a:solidFill>
                <a:latin typeface="Times New Roman"/>
                <a:cs typeface="Times New Roman"/>
              </a:rPr>
              <a:t> </a:t>
            </a:r>
            <a:r>
              <a:rPr sz="1800" dirty="0">
                <a:solidFill>
                  <a:srgbClr val="595959"/>
                </a:solidFill>
                <a:latin typeface="Times New Roman"/>
                <a:cs typeface="Times New Roman"/>
              </a:rPr>
              <a:t>0.5</a:t>
            </a:r>
            <a:endParaRPr sz="1800">
              <a:latin typeface="Times New Roman"/>
              <a:cs typeface="Times New Roman"/>
            </a:endParaRPr>
          </a:p>
          <a:p>
            <a:pPr marL="379095" marR="5080" indent="-367030" algn="just">
              <a:lnSpc>
                <a:spcPct val="114599"/>
              </a:lnSpc>
              <a:buChar char="●"/>
              <a:tabLst>
                <a:tab pos="379730" algn="l"/>
              </a:tabLst>
            </a:pPr>
            <a:r>
              <a:rPr sz="1800" spc="-5" dirty="0">
                <a:solidFill>
                  <a:srgbClr val="595959"/>
                </a:solidFill>
                <a:latin typeface="Arial MT"/>
                <a:cs typeface="Arial MT"/>
              </a:rPr>
              <a:t>What</a:t>
            </a:r>
            <a:r>
              <a:rPr sz="1800" spc="-35" dirty="0">
                <a:solidFill>
                  <a:srgbClr val="595959"/>
                </a:solidFill>
                <a:latin typeface="Arial MT"/>
                <a:cs typeface="Arial MT"/>
              </a:rPr>
              <a:t> </a:t>
            </a:r>
            <a:r>
              <a:rPr sz="1800" spc="-5" dirty="0">
                <a:solidFill>
                  <a:srgbClr val="595959"/>
                </a:solidFill>
                <a:latin typeface="Arial MT"/>
                <a:cs typeface="Arial MT"/>
              </a:rPr>
              <a:t>is</a:t>
            </a:r>
            <a:r>
              <a:rPr sz="1800" spc="-30" dirty="0">
                <a:solidFill>
                  <a:srgbClr val="595959"/>
                </a:solidFill>
                <a:latin typeface="Arial MT"/>
                <a:cs typeface="Arial MT"/>
              </a:rPr>
              <a:t> </a:t>
            </a:r>
            <a:r>
              <a:rPr sz="1800" spc="-5" dirty="0">
                <a:solidFill>
                  <a:srgbClr val="595959"/>
                </a:solidFill>
                <a:latin typeface="Arial MT"/>
                <a:cs typeface="Arial MT"/>
              </a:rPr>
              <a:t>the</a:t>
            </a:r>
            <a:r>
              <a:rPr sz="1800" spc="-35" dirty="0">
                <a:solidFill>
                  <a:srgbClr val="595959"/>
                </a:solidFill>
                <a:latin typeface="Arial MT"/>
                <a:cs typeface="Arial MT"/>
              </a:rPr>
              <a:t> </a:t>
            </a:r>
            <a:r>
              <a:rPr sz="1800" spc="-5" dirty="0">
                <a:solidFill>
                  <a:srgbClr val="595959"/>
                </a:solidFill>
                <a:latin typeface="Arial MT"/>
                <a:cs typeface="Arial MT"/>
              </a:rPr>
              <a:t>probability </a:t>
            </a:r>
            <a:r>
              <a:rPr sz="1800" spc="-484" dirty="0">
                <a:solidFill>
                  <a:srgbClr val="595959"/>
                </a:solidFill>
                <a:latin typeface="Arial MT"/>
                <a:cs typeface="Arial MT"/>
              </a:rPr>
              <a:t> </a:t>
            </a:r>
            <a:r>
              <a:rPr sz="1800" dirty="0">
                <a:solidFill>
                  <a:srgbClr val="595959"/>
                </a:solidFill>
                <a:latin typeface="Arial MT"/>
                <a:cs typeface="Arial MT"/>
              </a:rPr>
              <a:t>q </a:t>
            </a:r>
            <a:r>
              <a:rPr sz="1800" spc="-5" dirty="0">
                <a:solidFill>
                  <a:srgbClr val="595959"/>
                </a:solidFill>
                <a:latin typeface="Arial MT"/>
                <a:cs typeface="Arial MT"/>
              </a:rPr>
              <a:t>of </a:t>
            </a:r>
            <a:r>
              <a:rPr sz="1800" b="1" u="heavy" spc="-5" dirty="0">
                <a:solidFill>
                  <a:srgbClr val="595959"/>
                </a:solidFill>
                <a:uFill>
                  <a:solidFill>
                    <a:srgbClr val="595959"/>
                  </a:solidFill>
                </a:uFill>
                <a:latin typeface="Arial"/>
                <a:cs typeface="Arial"/>
              </a:rPr>
              <a:t>majority</a:t>
            </a:r>
            <a:r>
              <a:rPr sz="1800" b="1" spc="-5" dirty="0">
                <a:solidFill>
                  <a:srgbClr val="595959"/>
                </a:solidFill>
                <a:latin typeface="Arial"/>
                <a:cs typeface="Arial"/>
              </a:rPr>
              <a:t> </a:t>
            </a:r>
            <a:r>
              <a:rPr sz="1800" spc="-5" dirty="0">
                <a:solidFill>
                  <a:srgbClr val="595959"/>
                </a:solidFill>
                <a:latin typeface="Arial MT"/>
                <a:cs typeface="Arial MT"/>
              </a:rPr>
              <a:t>decision </a:t>
            </a:r>
            <a:r>
              <a:rPr sz="1800" spc="-490" dirty="0">
                <a:solidFill>
                  <a:srgbClr val="595959"/>
                </a:solidFill>
                <a:latin typeface="Arial MT"/>
                <a:cs typeface="Arial MT"/>
              </a:rPr>
              <a:t> </a:t>
            </a:r>
            <a:r>
              <a:rPr sz="1800" spc="-5" dirty="0">
                <a:solidFill>
                  <a:srgbClr val="595959"/>
                </a:solidFill>
                <a:latin typeface="Arial MT"/>
                <a:cs typeface="Arial MT"/>
              </a:rPr>
              <a:t>being</a:t>
            </a:r>
            <a:r>
              <a:rPr sz="1800" spc="-15" dirty="0">
                <a:solidFill>
                  <a:srgbClr val="595959"/>
                </a:solidFill>
                <a:latin typeface="Arial MT"/>
                <a:cs typeface="Arial MT"/>
              </a:rPr>
              <a:t> </a:t>
            </a:r>
            <a:r>
              <a:rPr sz="1800" dirty="0">
                <a:solidFill>
                  <a:srgbClr val="595959"/>
                </a:solidFill>
                <a:latin typeface="Arial MT"/>
                <a:cs typeface="Arial MT"/>
              </a:rPr>
              <a:t>correct?</a:t>
            </a:r>
            <a:endParaRPr sz="1800">
              <a:latin typeface="Arial MT"/>
              <a:cs typeface="Arial MT"/>
            </a:endParaRPr>
          </a:p>
        </p:txBody>
      </p:sp>
      <p:pic>
        <p:nvPicPr>
          <p:cNvPr id="4" name="object 4"/>
          <p:cNvPicPr/>
          <p:nvPr/>
        </p:nvPicPr>
        <p:blipFill>
          <a:blip r:embed="rId3" cstate="print"/>
          <a:stretch>
            <a:fillRect/>
          </a:stretch>
        </p:blipFill>
        <p:spPr>
          <a:xfrm>
            <a:off x="3449149" y="1489075"/>
            <a:ext cx="5173974" cy="2898899"/>
          </a:xfrm>
          <a:prstGeom prst="rect">
            <a:avLst/>
          </a:prstGeom>
        </p:spPr>
      </p:pic>
      <p:sp>
        <p:nvSpPr>
          <p:cNvPr id="5" name="object 5"/>
          <p:cNvSpPr txBox="1"/>
          <p:nvPr/>
        </p:nvSpPr>
        <p:spPr>
          <a:xfrm>
            <a:off x="150225" y="4544162"/>
            <a:ext cx="8249284"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Essay</a:t>
            </a:r>
            <a:r>
              <a:rPr sz="1400" spc="-10" dirty="0">
                <a:latin typeface="Arial MT"/>
                <a:cs typeface="Arial MT"/>
              </a:rPr>
              <a:t> </a:t>
            </a:r>
            <a:r>
              <a:rPr sz="1400" spc="-5" dirty="0">
                <a:latin typeface="Arial MT"/>
                <a:cs typeface="Arial MT"/>
              </a:rPr>
              <a:t>on the</a:t>
            </a:r>
            <a:r>
              <a:rPr sz="1400" spc="-90" dirty="0">
                <a:latin typeface="Arial MT"/>
                <a:cs typeface="Arial MT"/>
              </a:rPr>
              <a:t> </a:t>
            </a:r>
            <a:r>
              <a:rPr sz="1400" spc="-5" dirty="0">
                <a:latin typeface="Arial MT"/>
                <a:cs typeface="Arial MT"/>
              </a:rPr>
              <a:t>Application of</a:t>
            </a:r>
            <a:r>
              <a:rPr sz="1400" spc="-85" dirty="0">
                <a:latin typeface="Arial MT"/>
                <a:cs typeface="Arial MT"/>
              </a:rPr>
              <a:t> </a:t>
            </a:r>
            <a:r>
              <a:rPr sz="1400" spc="-5" dirty="0">
                <a:latin typeface="Arial MT"/>
                <a:cs typeface="Arial MT"/>
              </a:rPr>
              <a:t>Analysis to the</a:t>
            </a:r>
            <a:r>
              <a:rPr sz="1400" spc="-10" dirty="0">
                <a:latin typeface="Arial MT"/>
                <a:cs typeface="Arial MT"/>
              </a:rPr>
              <a:t> </a:t>
            </a:r>
            <a:r>
              <a:rPr sz="1400" spc="-5" dirty="0">
                <a:latin typeface="Arial MT"/>
                <a:cs typeface="Arial MT"/>
              </a:rPr>
              <a:t>Probability of</a:t>
            </a:r>
            <a:r>
              <a:rPr sz="1400" spc="-10" dirty="0">
                <a:latin typeface="Arial MT"/>
                <a:cs typeface="Arial MT"/>
              </a:rPr>
              <a:t> </a:t>
            </a:r>
            <a:r>
              <a:rPr sz="1400" dirty="0">
                <a:latin typeface="Arial MT"/>
                <a:cs typeface="Arial MT"/>
              </a:rPr>
              <a:t>Majority</a:t>
            </a:r>
            <a:r>
              <a:rPr sz="1400" spc="-5" dirty="0">
                <a:latin typeface="Arial MT"/>
                <a:cs typeface="Arial MT"/>
              </a:rPr>
              <a:t> Decisions,</a:t>
            </a:r>
            <a:r>
              <a:rPr sz="1400" spc="-10" dirty="0">
                <a:latin typeface="Arial MT"/>
                <a:cs typeface="Arial MT"/>
              </a:rPr>
              <a:t> </a:t>
            </a:r>
            <a:r>
              <a:rPr sz="1400" dirty="0">
                <a:latin typeface="Arial MT"/>
                <a:cs typeface="Arial MT"/>
              </a:rPr>
              <a:t>Marquis</a:t>
            </a:r>
            <a:r>
              <a:rPr sz="1400" spc="-5" dirty="0">
                <a:latin typeface="Arial MT"/>
                <a:cs typeface="Arial MT"/>
              </a:rPr>
              <a:t> de</a:t>
            </a:r>
            <a:r>
              <a:rPr sz="1400" spc="-10" dirty="0">
                <a:latin typeface="Arial MT"/>
                <a:cs typeface="Arial MT"/>
              </a:rPr>
              <a:t> </a:t>
            </a:r>
            <a:r>
              <a:rPr sz="1400" spc="-5" dirty="0">
                <a:latin typeface="Arial MT"/>
                <a:cs typeface="Arial MT"/>
              </a:rPr>
              <a:t>Condorcet. 1785</a:t>
            </a:r>
            <a:endParaRPr sz="140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2659" y="2364232"/>
            <a:ext cx="2294255" cy="726440"/>
          </a:xfrm>
          <a:prstGeom prst="rect">
            <a:avLst/>
          </a:prstGeom>
        </p:spPr>
        <p:txBody>
          <a:bodyPr vert="horz" wrap="square" lIns="0" tIns="12700" rIns="0" bIns="0" rtlCol="0">
            <a:spAutoFit/>
          </a:bodyPr>
          <a:lstStyle/>
          <a:p>
            <a:pPr marL="12700">
              <a:lnSpc>
                <a:spcPct val="100000"/>
              </a:lnSpc>
              <a:spcBef>
                <a:spcPts val="100"/>
              </a:spcBef>
            </a:pPr>
            <a:r>
              <a:rPr spc="-5" dirty="0"/>
              <a:t>Boosting</a:t>
            </a:r>
          </a:p>
        </p:txBody>
      </p:sp>
      <p:pic>
        <p:nvPicPr>
          <p:cNvPr id="3" name="object 3"/>
          <p:cNvPicPr/>
          <p:nvPr/>
        </p:nvPicPr>
        <p:blipFill>
          <a:blip r:embed="rId2" cstate="print"/>
          <a:stretch>
            <a:fillRect/>
          </a:stretch>
        </p:blipFill>
        <p:spPr>
          <a:xfrm>
            <a:off x="2521724" y="1365999"/>
            <a:ext cx="1364050" cy="13640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7100570" cy="452120"/>
          </a:xfrm>
          <a:prstGeom prst="rect">
            <a:avLst/>
          </a:prstGeom>
        </p:spPr>
        <p:txBody>
          <a:bodyPr vert="horz" wrap="square" lIns="0" tIns="12700" rIns="0" bIns="0" rtlCol="0">
            <a:spAutoFit/>
          </a:bodyPr>
          <a:lstStyle/>
          <a:p>
            <a:pPr marL="12700">
              <a:lnSpc>
                <a:spcPct val="100000"/>
              </a:lnSpc>
              <a:spcBef>
                <a:spcPts val="100"/>
              </a:spcBef>
            </a:pPr>
            <a:r>
              <a:rPr sz="2800" spc="-5" dirty="0"/>
              <a:t>What</a:t>
            </a:r>
            <a:r>
              <a:rPr sz="2800" spc="-20" dirty="0"/>
              <a:t> </a:t>
            </a:r>
            <a:r>
              <a:rPr sz="2800" spc="-5" dirty="0"/>
              <a:t>are</a:t>
            </a:r>
            <a:r>
              <a:rPr sz="2800" spc="15" dirty="0"/>
              <a:t> </a:t>
            </a:r>
            <a:r>
              <a:rPr sz="2800" b="1" spc="-5" dirty="0">
                <a:latin typeface="Arial"/>
                <a:cs typeface="Arial"/>
              </a:rPr>
              <a:t>weak</a:t>
            </a:r>
            <a:r>
              <a:rPr sz="2800" b="1" spc="-20" dirty="0">
                <a:latin typeface="Arial"/>
                <a:cs typeface="Arial"/>
              </a:rPr>
              <a:t> </a:t>
            </a:r>
            <a:r>
              <a:rPr sz="2800" b="1" spc="-5" dirty="0">
                <a:latin typeface="Arial"/>
                <a:cs typeface="Arial"/>
              </a:rPr>
              <a:t>learner</a:t>
            </a:r>
            <a:r>
              <a:rPr sz="2800" b="1" spc="25" dirty="0">
                <a:latin typeface="Arial"/>
                <a:cs typeface="Arial"/>
              </a:rPr>
              <a:t> </a:t>
            </a:r>
            <a:r>
              <a:rPr sz="2800" spc="-5" dirty="0"/>
              <a:t>and</a:t>
            </a:r>
            <a:r>
              <a:rPr sz="2800" spc="-10" dirty="0"/>
              <a:t> </a:t>
            </a:r>
            <a:r>
              <a:rPr sz="2800" b="1" spc="-5" dirty="0">
                <a:latin typeface="Arial"/>
                <a:cs typeface="Arial"/>
              </a:rPr>
              <a:t>strong</a:t>
            </a:r>
            <a:r>
              <a:rPr sz="2800" b="1" spc="-10" dirty="0">
                <a:latin typeface="Arial"/>
                <a:cs typeface="Arial"/>
              </a:rPr>
              <a:t> </a:t>
            </a:r>
            <a:r>
              <a:rPr sz="2800" b="1" spc="-5" dirty="0">
                <a:latin typeface="Arial"/>
                <a:cs typeface="Arial"/>
              </a:rPr>
              <a:t>learner</a:t>
            </a:r>
            <a:r>
              <a:rPr sz="2800" spc="-5" dirty="0"/>
              <a:t>?</a:t>
            </a:r>
            <a:endParaRPr sz="2800">
              <a:latin typeface="Arial"/>
              <a:cs typeface="Arial"/>
            </a:endParaRPr>
          </a:p>
        </p:txBody>
      </p:sp>
      <p:sp>
        <p:nvSpPr>
          <p:cNvPr id="3" name="object 3"/>
          <p:cNvSpPr txBox="1"/>
          <p:nvPr/>
        </p:nvSpPr>
        <p:spPr>
          <a:xfrm>
            <a:off x="475249" y="1176350"/>
            <a:ext cx="7817484" cy="2225675"/>
          </a:xfrm>
          <a:prstGeom prst="rect">
            <a:avLst/>
          </a:prstGeom>
        </p:spPr>
        <p:txBody>
          <a:bodyPr vert="horz" wrap="square" lIns="0" tIns="52704" rIns="0" bIns="0" rtlCol="0">
            <a:spAutoFit/>
          </a:bodyPr>
          <a:lstStyle/>
          <a:p>
            <a:pPr marL="379095" indent="-367030">
              <a:lnSpc>
                <a:spcPct val="100000"/>
              </a:lnSpc>
              <a:spcBef>
                <a:spcPts val="414"/>
              </a:spcBef>
              <a:buClr>
                <a:srgbClr val="595959"/>
              </a:buClr>
              <a:buFont typeface="Arial MT"/>
              <a:buChar char="●"/>
              <a:tabLst>
                <a:tab pos="379095" algn="l"/>
                <a:tab pos="379730" algn="l"/>
              </a:tabLst>
            </a:pPr>
            <a:r>
              <a:rPr sz="1800" b="1" spc="-15" dirty="0">
                <a:solidFill>
                  <a:srgbClr val="CC0000"/>
                </a:solidFill>
                <a:latin typeface="Arial"/>
                <a:cs typeface="Arial"/>
              </a:rPr>
              <a:t>Weak</a:t>
            </a:r>
            <a:r>
              <a:rPr sz="1800" b="1" spc="-45" dirty="0">
                <a:solidFill>
                  <a:srgbClr val="CC0000"/>
                </a:solidFill>
                <a:latin typeface="Arial"/>
                <a:cs typeface="Arial"/>
              </a:rPr>
              <a:t> </a:t>
            </a:r>
            <a:r>
              <a:rPr sz="1800" b="1" spc="-5" dirty="0">
                <a:solidFill>
                  <a:srgbClr val="CC0000"/>
                </a:solidFill>
                <a:latin typeface="Arial"/>
                <a:cs typeface="Arial"/>
              </a:rPr>
              <a:t>learner</a:t>
            </a:r>
            <a:endParaRPr sz="1800">
              <a:latin typeface="Arial"/>
              <a:cs typeface="Arial"/>
            </a:endParaRPr>
          </a:p>
          <a:p>
            <a:pPr marL="379095" marR="5080">
              <a:lnSpc>
                <a:spcPct val="114599"/>
              </a:lnSpc>
            </a:pPr>
            <a:r>
              <a:rPr sz="1800" dirty="0">
                <a:solidFill>
                  <a:srgbClr val="595959"/>
                </a:solidFill>
                <a:latin typeface="Arial MT"/>
                <a:cs typeface="Arial MT"/>
              </a:rPr>
              <a:t>a</a:t>
            </a:r>
            <a:r>
              <a:rPr sz="1800" spc="-15" dirty="0">
                <a:solidFill>
                  <a:srgbClr val="595959"/>
                </a:solidFill>
                <a:latin typeface="Arial MT"/>
                <a:cs typeface="Arial MT"/>
              </a:rPr>
              <a:t> </a:t>
            </a:r>
            <a:r>
              <a:rPr sz="1800" dirty="0">
                <a:solidFill>
                  <a:srgbClr val="595959"/>
                </a:solidFill>
                <a:latin typeface="Arial MT"/>
                <a:cs typeface="Arial MT"/>
              </a:rPr>
              <a:t>classifier</a:t>
            </a:r>
            <a:r>
              <a:rPr sz="1800" spc="-10" dirty="0">
                <a:solidFill>
                  <a:srgbClr val="595959"/>
                </a:solidFill>
                <a:latin typeface="Arial MT"/>
                <a:cs typeface="Arial MT"/>
              </a:rPr>
              <a:t> </a:t>
            </a:r>
            <a:r>
              <a:rPr sz="1800" spc="-5" dirty="0">
                <a:solidFill>
                  <a:srgbClr val="595959"/>
                </a:solidFill>
                <a:latin typeface="Arial MT"/>
                <a:cs typeface="Arial MT"/>
              </a:rPr>
              <a:t>that</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0" dirty="0">
                <a:solidFill>
                  <a:srgbClr val="595959"/>
                </a:solidFill>
                <a:latin typeface="Arial MT"/>
                <a:cs typeface="Arial MT"/>
              </a:rPr>
              <a:t> </a:t>
            </a:r>
            <a:r>
              <a:rPr sz="1800" spc="-5" dirty="0">
                <a:solidFill>
                  <a:srgbClr val="595959"/>
                </a:solidFill>
                <a:latin typeface="Arial MT"/>
                <a:cs typeface="Arial MT"/>
              </a:rPr>
              <a:t>only</a:t>
            </a:r>
            <a:r>
              <a:rPr sz="1800" spc="-10" dirty="0">
                <a:solidFill>
                  <a:srgbClr val="595959"/>
                </a:solidFill>
                <a:latin typeface="Arial MT"/>
                <a:cs typeface="Arial MT"/>
              </a:rPr>
              <a:t> </a:t>
            </a:r>
            <a:r>
              <a:rPr sz="1800" dirty="0">
                <a:solidFill>
                  <a:srgbClr val="595959"/>
                </a:solidFill>
                <a:latin typeface="Arial MT"/>
                <a:cs typeface="Arial MT"/>
              </a:rPr>
              <a:t>slightly</a:t>
            </a:r>
            <a:r>
              <a:rPr sz="1800" spc="-10" dirty="0">
                <a:solidFill>
                  <a:srgbClr val="595959"/>
                </a:solidFill>
                <a:latin typeface="Arial MT"/>
                <a:cs typeface="Arial MT"/>
              </a:rPr>
              <a:t> </a:t>
            </a:r>
            <a:r>
              <a:rPr sz="1800" dirty="0">
                <a:solidFill>
                  <a:srgbClr val="595959"/>
                </a:solidFill>
                <a:latin typeface="Arial MT"/>
                <a:cs typeface="Arial MT"/>
              </a:rPr>
              <a:t>correlated</a:t>
            </a:r>
            <a:r>
              <a:rPr sz="1800" spc="-15" dirty="0">
                <a:solidFill>
                  <a:srgbClr val="595959"/>
                </a:solidFill>
                <a:latin typeface="Arial MT"/>
                <a:cs typeface="Arial MT"/>
              </a:rPr>
              <a:t> </a:t>
            </a:r>
            <a:r>
              <a:rPr sz="1800" spc="-5" dirty="0">
                <a:solidFill>
                  <a:srgbClr val="595959"/>
                </a:solidFill>
                <a:latin typeface="Arial MT"/>
                <a:cs typeface="Arial MT"/>
              </a:rPr>
              <a:t>with</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true</a:t>
            </a:r>
            <a:r>
              <a:rPr sz="1800" spc="-10" dirty="0">
                <a:solidFill>
                  <a:srgbClr val="595959"/>
                </a:solidFill>
                <a:latin typeface="Arial MT"/>
                <a:cs typeface="Arial MT"/>
              </a:rPr>
              <a:t> </a:t>
            </a:r>
            <a:r>
              <a:rPr sz="1800" dirty="0">
                <a:solidFill>
                  <a:srgbClr val="595959"/>
                </a:solidFill>
                <a:latin typeface="Arial MT"/>
                <a:cs typeface="Arial MT"/>
              </a:rPr>
              <a:t>classification</a:t>
            </a:r>
            <a:r>
              <a:rPr sz="1800" spc="-10" dirty="0">
                <a:solidFill>
                  <a:srgbClr val="595959"/>
                </a:solidFill>
                <a:latin typeface="Arial MT"/>
                <a:cs typeface="Arial MT"/>
              </a:rPr>
              <a:t> </a:t>
            </a:r>
            <a:r>
              <a:rPr sz="1800" dirty="0">
                <a:solidFill>
                  <a:srgbClr val="595959"/>
                </a:solidFill>
                <a:latin typeface="Arial MT"/>
                <a:cs typeface="Arial MT"/>
              </a:rPr>
              <a:t>(it</a:t>
            </a:r>
            <a:r>
              <a:rPr sz="1800" spc="-10" dirty="0">
                <a:solidFill>
                  <a:srgbClr val="595959"/>
                </a:solidFill>
                <a:latin typeface="Arial MT"/>
                <a:cs typeface="Arial MT"/>
              </a:rPr>
              <a:t> </a:t>
            </a:r>
            <a:r>
              <a:rPr sz="1800" dirty="0">
                <a:solidFill>
                  <a:srgbClr val="595959"/>
                </a:solidFill>
                <a:latin typeface="Arial MT"/>
                <a:cs typeface="Arial MT"/>
              </a:rPr>
              <a:t>can </a:t>
            </a:r>
            <a:r>
              <a:rPr sz="1800" spc="-484" dirty="0">
                <a:solidFill>
                  <a:srgbClr val="595959"/>
                </a:solidFill>
                <a:latin typeface="Arial MT"/>
                <a:cs typeface="Arial MT"/>
              </a:rPr>
              <a:t> </a:t>
            </a:r>
            <a:r>
              <a:rPr sz="1800" spc="-5" dirty="0">
                <a:solidFill>
                  <a:srgbClr val="595959"/>
                </a:solidFill>
                <a:latin typeface="Arial MT"/>
                <a:cs typeface="Arial MT"/>
              </a:rPr>
              <a:t>label</a:t>
            </a:r>
            <a:r>
              <a:rPr sz="1800" spc="-10" dirty="0">
                <a:solidFill>
                  <a:srgbClr val="595959"/>
                </a:solidFill>
                <a:latin typeface="Arial MT"/>
                <a:cs typeface="Arial MT"/>
              </a:rPr>
              <a:t> </a:t>
            </a:r>
            <a:r>
              <a:rPr sz="1800" spc="-5" dirty="0">
                <a:solidFill>
                  <a:srgbClr val="595959"/>
                </a:solidFill>
                <a:latin typeface="Arial MT"/>
                <a:cs typeface="Arial MT"/>
              </a:rPr>
              <a:t>examples better than</a:t>
            </a:r>
            <a:r>
              <a:rPr sz="1800" spc="-10" dirty="0">
                <a:solidFill>
                  <a:srgbClr val="595959"/>
                </a:solidFill>
                <a:latin typeface="Arial MT"/>
                <a:cs typeface="Arial MT"/>
              </a:rPr>
              <a:t> </a:t>
            </a:r>
            <a:r>
              <a:rPr sz="1800" dirty="0">
                <a:solidFill>
                  <a:srgbClr val="595959"/>
                </a:solidFill>
                <a:latin typeface="Arial MT"/>
                <a:cs typeface="Arial MT"/>
              </a:rPr>
              <a:t>random</a:t>
            </a:r>
            <a:r>
              <a:rPr sz="1800" spc="-5" dirty="0">
                <a:solidFill>
                  <a:srgbClr val="595959"/>
                </a:solidFill>
                <a:latin typeface="Arial MT"/>
                <a:cs typeface="Arial MT"/>
              </a:rPr>
              <a:t> guessing)</a:t>
            </a:r>
            <a:endParaRPr sz="1800">
              <a:latin typeface="Arial MT"/>
              <a:cs typeface="Arial MT"/>
            </a:endParaRPr>
          </a:p>
          <a:p>
            <a:pPr>
              <a:lnSpc>
                <a:spcPct val="100000"/>
              </a:lnSpc>
              <a:spcBef>
                <a:spcPts val="25"/>
              </a:spcBef>
            </a:pPr>
            <a:endParaRPr sz="2400">
              <a:latin typeface="Arial MT"/>
              <a:cs typeface="Arial MT"/>
            </a:endParaRPr>
          </a:p>
          <a:p>
            <a:pPr marL="379095" indent="-367030">
              <a:lnSpc>
                <a:spcPct val="100000"/>
              </a:lnSpc>
              <a:spcBef>
                <a:spcPts val="5"/>
              </a:spcBef>
              <a:buClr>
                <a:srgbClr val="595959"/>
              </a:buClr>
              <a:buFont typeface="Arial MT"/>
              <a:buChar char="●"/>
              <a:tabLst>
                <a:tab pos="379095" algn="l"/>
                <a:tab pos="379730" algn="l"/>
              </a:tabLst>
            </a:pPr>
            <a:r>
              <a:rPr sz="1800" b="1" spc="-5" dirty="0">
                <a:solidFill>
                  <a:srgbClr val="CC0000"/>
                </a:solidFill>
                <a:latin typeface="Arial"/>
                <a:cs typeface="Arial"/>
              </a:rPr>
              <a:t>Strong</a:t>
            </a:r>
            <a:r>
              <a:rPr sz="1800" b="1" spc="-55" dirty="0">
                <a:solidFill>
                  <a:srgbClr val="CC0000"/>
                </a:solidFill>
                <a:latin typeface="Arial"/>
                <a:cs typeface="Arial"/>
              </a:rPr>
              <a:t> </a:t>
            </a:r>
            <a:r>
              <a:rPr sz="1800" b="1" spc="-5" dirty="0">
                <a:solidFill>
                  <a:srgbClr val="CC0000"/>
                </a:solidFill>
                <a:latin typeface="Arial"/>
                <a:cs typeface="Arial"/>
              </a:rPr>
              <a:t>learner</a:t>
            </a:r>
            <a:endParaRPr sz="1800">
              <a:latin typeface="Arial"/>
              <a:cs typeface="Arial"/>
            </a:endParaRPr>
          </a:p>
          <a:p>
            <a:pPr marL="379095" marR="400050">
              <a:lnSpc>
                <a:spcPct val="114599"/>
              </a:lnSpc>
            </a:pPr>
            <a:r>
              <a:rPr sz="1800" dirty="0">
                <a:solidFill>
                  <a:srgbClr val="595959"/>
                </a:solidFill>
                <a:latin typeface="Arial MT"/>
                <a:cs typeface="Arial MT"/>
              </a:rPr>
              <a:t>a classifier </a:t>
            </a:r>
            <a:r>
              <a:rPr sz="1800" spc="-5" dirty="0">
                <a:solidFill>
                  <a:srgbClr val="595959"/>
                </a:solidFill>
                <a:latin typeface="Arial MT"/>
                <a:cs typeface="Arial MT"/>
              </a:rPr>
              <a:t>that is arbitrarily well-correlated with the true </a:t>
            </a:r>
            <a:r>
              <a:rPr sz="1800" dirty="0">
                <a:solidFill>
                  <a:srgbClr val="595959"/>
                </a:solidFill>
                <a:latin typeface="Arial MT"/>
                <a:cs typeface="Arial MT"/>
              </a:rPr>
              <a:t>classification. </a:t>
            </a:r>
            <a:r>
              <a:rPr sz="1800" spc="-490" dirty="0">
                <a:solidFill>
                  <a:srgbClr val="595959"/>
                </a:solidFill>
                <a:latin typeface="Arial MT"/>
                <a:cs typeface="Arial MT"/>
              </a:rPr>
              <a:t> </a:t>
            </a:r>
            <a:r>
              <a:rPr sz="1800" spc="-5" dirty="0">
                <a:solidFill>
                  <a:srgbClr val="595959"/>
                </a:solidFill>
                <a:latin typeface="Arial MT"/>
                <a:cs typeface="Arial MT"/>
              </a:rPr>
              <a:t>Hard</a:t>
            </a:r>
            <a:r>
              <a:rPr sz="1800" spc="-10" dirty="0">
                <a:solidFill>
                  <a:srgbClr val="595959"/>
                </a:solidFill>
                <a:latin typeface="Arial MT"/>
                <a:cs typeface="Arial MT"/>
              </a:rPr>
              <a:t> </a:t>
            </a:r>
            <a:r>
              <a:rPr sz="1800" spc="-5" dirty="0">
                <a:solidFill>
                  <a:srgbClr val="595959"/>
                </a:solidFill>
                <a:latin typeface="Arial MT"/>
                <a:cs typeface="Arial MT"/>
              </a:rPr>
              <a:t>to train</a:t>
            </a:r>
            <a:endParaRPr sz="1800">
              <a:latin typeface="Arial MT"/>
              <a:cs typeface="Arial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5498465" cy="452120"/>
          </a:xfrm>
          <a:prstGeom prst="rect">
            <a:avLst/>
          </a:prstGeom>
        </p:spPr>
        <p:txBody>
          <a:bodyPr vert="horz" wrap="square" lIns="0" tIns="12700" rIns="0" bIns="0" rtlCol="0">
            <a:spAutoFit/>
          </a:bodyPr>
          <a:lstStyle/>
          <a:p>
            <a:pPr marL="12700">
              <a:lnSpc>
                <a:spcPct val="100000"/>
              </a:lnSpc>
              <a:spcBef>
                <a:spcPts val="100"/>
              </a:spcBef>
            </a:pPr>
            <a:r>
              <a:rPr sz="2800" spc="-5" dirty="0"/>
              <a:t>How</a:t>
            </a:r>
            <a:r>
              <a:rPr sz="2800" spc="-15" dirty="0"/>
              <a:t> </a:t>
            </a:r>
            <a:r>
              <a:rPr sz="2800" spc="-10" dirty="0"/>
              <a:t>Bias</a:t>
            </a:r>
            <a:r>
              <a:rPr sz="2800" spc="-20" dirty="0"/>
              <a:t> </a:t>
            </a:r>
            <a:r>
              <a:rPr sz="2800" dirty="0"/>
              <a:t>&amp;</a:t>
            </a:r>
            <a:r>
              <a:rPr sz="2800" spc="-15" dirty="0"/>
              <a:t> </a:t>
            </a:r>
            <a:r>
              <a:rPr sz="2800" spc="-30" dirty="0"/>
              <a:t>Variance</a:t>
            </a:r>
            <a:r>
              <a:rPr sz="2800" spc="-15" dirty="0"/>
              <a:t> </a:t>
            </a:r>
            <a:r>
              <a:rPr sz="2800" spc="-5" dirty="0"/>
              <a:t>are</a:t>
            </a:r>
            <a:r>
              <a:rPr sz="2800" spc="-10" dirty="0"/>
              <a:t> </a:t>
            </a:r>
            <a:r>
              <a:rPr sz="2800" spc="-15" dirty="0"/>
              <a:t>effected?</a:t>
            </a:r>
            <a:endParaRPr sz="2800"/>
          </a:p>
        </p:txBody>
      </p:sp>
      <p:sp>
        <p:nvSpPr>
          <p:cNvPr id="3" name="object 3"/>
          <p:cNvSpPr txBox="1"/>
          <p:nvPr/>
        </p:nvSpPr>
        <p:spPr>
          <a:xfrm>
            <a:off x="384725" y="1176350"/>
            <a:ext cx="8298815" cy="2225675"/>
          </a:xfrm>
          <a:prstGeom prst="rect">
            <a:avLst/>
          </a:prstGeom>
        </p:spPr>
        <p:txBody>
          <a:bodyPr vert="horz" wrap="square" lIns="0" tIns="52704" rIns="0" bIns="0" rtlCol="0">
            <a:spAutoFit/>
          </a:bodyPr>
          <a:lstStyle/>
          <a:p>
            <a:pPr marL="12700">
              <a:lnSpc>
                <a:spcPct val="100000"/>
              </a:lnSpc>
              <a:spcBef>
                <a:spcPts val="414"/>
              </a:spcBef>
            </a:pPr>
            <a:r>
              <a:rPr sz="1800" b="1" spc="-5" dirty="0">
                <a:solidFill>
                  <a:srgbClr val="595959"/>
                </a:solidFill>
                <a:latin typeface="Arial"/>
                <a:cs typeface="Arial"/>
              </a:rPr>
              <a:t>Bias</a:t>
            </a:r>
            <a:endParaRPr sz="1800">
              <a:latin typeface="Arial"/>
              <a:cs typeface="Arial"/>
            </a:endParaRPr>
          </a:p>
          <a:p>
            <a:pPr marL="12700" marR="5080">
              <a:lnSpc>
                <a:spcPct val="114599"/>
              </a:lnSpc>
            </a:pPr>
            <a:r>
              <a:rPr sz="1800" spc="-5" dirty="0">
                <a:solidFill>
                  <a:srgbClr val="595959"/>
                </a:solidFill>
                <a:latin typeface="Arial MT"/>
                <a:cs typeface="Arial MT"/>
              </a:rPr>
              <a:t>The tendency to </a:t>
            </a:r>
            <a:r>
              <a:rPr sz="1800" dirty="0">
                <a:solidFill>
                  <a:srgbClr val="595959"/>
                </a:solidFill>
                <a:latin typeface="Arial MT"/>
                <a:cs typeface="Arial MT"/>
              </a:rPr>
              <a:t>consistently </a:t>
            </a:r>
            <a:r>
              <a:rPr sz="1800" spc="-5" dirty="0">
                <a:solidFill>
                  <a:srgbClr val="595959"/>
                </a:solidFill>
                <a:latin typeface="Arial MT"/>
                <a:cs typeface="Arial MT"/>
              </a:rPr>
              <a:t>learn the </a:t>
            </a:r>
            <a:r>
              <a:rPr sz="1800" dirty="0">
                <a:solidFill>
                  <a:srgbClr val="595959"/>
                </a:solidFill>
                <a:latin typeface="Arial MT"/>
                <a:cs typeface="Arial MT"/>
              </a:rPr>
              <a:t>same </a:t>
            </a:r>
            <a:r>
              <a:rPr sz="1800" spc="-5" dirty="0">
                <a:solidFill>
                  <a:srgbClr val="595959"/>
                </a:solidFill>
                <a:latin typeface="Arial MT"/>
                <a:cs typeface="Arial MT"/>
              </a:rPr>
              <a:t>wrong thing because the hypothesis </a:t>
            </a:r>
            <a:r>
              <a:rPr sz="1800" dirty="0">
                <a:solidFill>
                  <a:srgbClr val="595959"/>
                </a:solidFill>
                <a:latin typeface="Arial MT"/>
                <a:cs typeface="Arial MT"/>
              </a:rPr>
              <a:t> space</a:t>
            </a:r>
            <a:r>
              <a:rPr sz="1800" spc="-10" dirty="0">
                <a:solidFill>
                  <a:srgbClr val="595959"/>
                </a:solidFill>
                <a:latin typeface="Arial MT"/>
                <a:cs typeface="Arial MT"/>
              </a:rPr>
              <a:t> </a:t>
            </a:r>
            <a:r>
              <a:rPr sz="1800" dirty="0">
                <a:solidFill>
                  <a:srgbClr val="595959"/>
                </a:solidFill>
                <a:latin typeface="Arial MT"/>
                <a:cs typeface="Arial MT"/>
              </a:rPr>
              <a:t>considered</a:t>
            </a:r>
            <a:r>
              <a:rPr sz="1800" spc="-10" dirty="0">
                <a:solidFill>
                  <a:srgbClr val="595959"/>
                </a:solidFill>
                <a:latin typeface="Arial MT"/>
                <a:cs typeface="Arial MT"/>
              </a:rPr>
              <a:t> </a:t>
            </a:r>
            <a:r>
              <a:rPr sz="1800" spc="-5" dirty="0">
                <a:solidFill>
                  <a:srgbClr val="595959"/>
                </a:solidFill>
                <a:latin typeface="Arial MT"/>
                <a:cs typeface="Arial MT"/>
              </a:rPr>
              <a:t>by the</a:t>
            </a:r>
            <a:r>
              <a:rPr sz="1800" spc="-10" dirty="0">
                <a:solidFill>
                  <a:srgbClr val="595959"/>
                </a:solidFill>
                <a:latin typeface="Arial MT"/>
                <a:cs typeface="Arial MT"/>
              </a:rPr>
              <a:t> </a:t>
            </a:r>
            <a:r>
              <a:rPr sz="1800" spc="-5" dirty="0">
                <a:solidFill>
                  <a:srgbClr val="595959"/>
                </a:solidFill>
                <a:latin typeface="Arial MT"/>
                <a:cs typeface="Arial MT"/>
              </a:rPr>
              <a:t>learning algorithm</a:t>
            </a:r>
            <a:r>
              <a:rPr sz="1800" spc="-10" dirty="0">
                <a:solidFill>
                  <a:srgbClr val="595959"/>
                </a:solidFill>
                <a:latin typeface="Arial MT"/>
                <a:cs typeface="Arial MT"/>
              </a:rPr>
              <a:t> </a:t>
            </a:r>
            <a:r>
              <a:rPr sz="1800" spc="-5" dirty="0">
                <a:solidFill>
                  <a:srgbClr val="595959"/>
                </a:solidFill>
                <a:latin typeface="Arial MT"/>
                <a:cs typeface="Arial MT"/>
              </a:rPr>
              <a:t>does</a:t>
            </a:r>
            <a:r>
              <a:rPr sz="1800" spc="-10" dirty="0">
                <a:solidFill>
                  <a:srgbClr val="595959"/>
                </a:solidFill>
                <a:latin typeface="Arial MT"/>
                <a:cs typeface="Arial MT"/>
              </a:rPr>
              <a:t> </a:t>
            </a:r>
            <a:r>
              <a:rPr sz="1800" spc="-5" dirty="0">
                <a:solidFill>
                  <a:srgbClr val="595959"/>
                </a:solidFill>
                <a:latin typeface="Arial MT"/>
                <a:cs typeface="Arial MT"/>
              </a:rPr>
              <a:t>not include</a:t>
            </a:r>
            <a:r>
              <a:rPr sz="1800" spc="-10" dirty="0">
                <a:solidFill>
                  <a:srgbClr val="595959"/>
                </a:solidFill>
                <a:latin typeface="Arial MT"/>
                <a:cs typeface="Arial MT"/>
              </a:rPr>
              <a:t> sufficient</a:t>
            </a:r>
            <a:r>
              <a:rPr sz="1800" spc="-5" dirty="0">
                <a:solidFill>
                  <a:srgbClr val="595959"/>
                </a:solidFill>
                <a:latin typeface="Arial MT"/>
                <a:cs typeface="Arial MT"/>
              </a:rPr>
              <a:t> hypotheses</a:t>
            </a:r>
            <a:endParaRPr sz="1800">
              <a:latin typeface="Arial MT"/>
              <a:cs typeface="Arial MT"/>
            </a:endParaRPr>
          </a:p>
          <a:p>
            <a:pPr>
              <a:lnSpc>
                <a:spcPct val="100000"/>
              </a:lnSpc>
              <a:spcBef>
                <a:spcPts val="25"/>
              </a:spcBef>
            </a:pPr>
            <a:endParaRPr sz="2400">
              <a:latin typeface="Arial MT"/>
              <a:cs typeface="Arial MT"/>
            </a:endParaRPr>
          </a:p>
          <a:p>
            <a:pPr marL="12700">
              <a:lnSpc>
                <a:spcPct val="100000"/>
              </a:lnSpc>
              <a:spcBef>
                <a:spcPts val="5"/>
              </a:spcBef>
            </a:pPr>
            <a:r>
              <a:rPr sz="1800" b="1" spc="-20" dirty="0">
                <a:solidFill>
                  <a:srgbClr val="595959"/>
                </a:solidFill>
                <a:latin typeface="Arial"/>
                <a:cs typeface="Arial"/>
              </a:rPr>
              <a:t>Variance</a:t>
            </a:r>
            <a:endParaRPr sz="1800">
              <a:latin typeface="Arial"/>
              <a:cs typeface="Arial"/>
            </a:endParaRPr>
          </a:p>
          <a:p>
            <a:pPr marL="12700" marR="514984">
              <a:lnSpc>
                <a:spcPct val="114599"/>
              </a:lnSpc>
            </a:pPr>
            <a:r>
              <a:rPr sz="1800" spc="-5" dirty="0">
                <a:solidFill>
                  <a:srgbClr val="595959"/>
                </a:solidFill>
                <a:latin typeface="Arial MT"/>
                <a:cs typeface="Arial MT"/>
              </a:rPr>
              <a:t>The tendency to learn </a:t>
            </a:r>
            <a:r>
              <a:rPr sz="1800" dirty="0">
                <a:solidFill>
                  <a:srgbClr val="595959"/>
                </a:solidFill>
                <a:latin typeface="Arial MT"/>
                <a:cs typeface="Arial MT"/>
              </a:rPr>
              <a:t>random </a:t>
            </a:r>
            <a:r>
              <a:rPr sz="1800" spc="-5" dirty="0">
                <a:solidFill>
                  <a:srgbClr val="595959"/>
                </a:solidFill>
                <a:latin typeface="Arial MT"/>
                <a:cs typeface="Arial MT"/>
              </a:rPr>
              <a:t>things irrespective of the </a:t>
            </a:r>
            <a:r>
              <a:rPr sz="1800" dirty="0">
                <a:solidFill>
                  <a:srgbClr val="595959"/>
                </a:solidFill>
                <a:latin typeface="Arial MT"/>
                <a:cs typeface="Arial MT"/>
              </a:rPr>
              <a:t>real signal </a:t>
            </a:r>
            <a:r>
              <a:rPr sz="1800" spc="-5" dirty="0">
                <a:solidFill>
                  <a:srgbClr val="595959"/>
                </a:solidFill>
                <a:latin typeface="Arial MT"/>
                <a:cs typeface="Arial MT"/>
              </a:rPr>
              <a:t>due to the </a:t>
            </a:r>
            <a:r>
              <a:rPr sz="1800" spc="-490" dirty="0">
                <a:solidFill>
                  <a:srgbClr val="595959"/>
                </a:solidFill>
                <a:latin typeface="Arial MT"/>
                <a:cs typeface="Arial MT"/>
              </a:rPr>
              <a:t> </a:t>
            </a:r>
            <a:r>
              <a:rPr sz="1800" spc="-5" dirty="0">
                <a:solidFill>
                  <a:srgbClr val="595959"/>
                </a:solidFill>
                <a:latin typeface="Arial MT"/>
                <a:cs typeface="Arial MT"/>
              </a:rPr>
              <a:t>particular</a:t>
            </a:r>
            <a:r>
              <a:rPr sz="1800" spc="-10" dirty="0">
                <a:solidFill>
                  <a:srgbClr val="595959"/>
                </a:solidFill>
                <a:latin typeface="Arial MT"/>
                <a:cs typeface="Arial MT"/>
              </a:rPr>
              <a:t> </a:t>
            </a:r>
            <a:r>
              <a:rPr sz="1800" spc="-5" dirty="0">
                <a:solidFill>
                  <a:srgbClr val="595959"/>
                </a:solidFill>
                <a:latin typeface="Arial MT"/>
                <a:cs typeface="Arial MT"/>
              </a:rPr>
              <a:t>training </a:t>
            </a:r>
            <a:r>
              <a:rPr sz="1800" dirty="0">
                <a:solidFill>
                  <a:srgbClr val="595959"/>
                </a:solidFill>
                <a:latin typeface="Arial MT"/>
                <a:cs typeface="Arial MT"/>
              </a:rPr>
              <a:t>set</a:t>
            </a:r>
            <a:r>
              <a:rPr sz="1800" spc="-5" dirty="0">
                <a:solidFill>
                  <a:srgbClr val="595959"/>
                </a:solidFill>
                <a:latin typeface="Arial MT"/>
                <a:cs typeface="Arial MT"/>
              </a:rPr>
              <a:t> used</a:t>
            </a:r>
            <a:endParaRPr sz="1800">
              <a:latin typeface="Arial MT"/>
              <a:cs typeface="Arial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5498465" cy="452120"/>
          </a:xfrm>
          <a:prstGeom prst="rect">
            <a:avLst/>
          </a:prstGeom>
        </p:spPr>
        <p:txBody>
          <a:bodyPr vert="horz" wrap="square" lIns="0" tIns="12700" rIns="0" bIns="0" rtlCol="0">
            <a:spAutoFit/>
          </a:bodyPr>
          <a:lstStyle/>
          <a:p>
            <a:pPr marL="12700">
              <a:lnSpc>
                <a:spcPct val="100000"/>
              </a:lnSpc>
              <a:spcBef>
                <a:spcPts val="100"/>
              </a:spcBef>
            </a:pPr>
            <a:r>
              <a:rPr sz="2800" spc="-5" dirty="0"/>
              <a:t>How</a:t>
            </a:r>
            <a:r>
              <a:rPr sz="2800" spc="-15" dirty="0"/>
              <a:t> </a:t>
            </a:r>
            <a:r>
              <a:rPr sz="2800" spc="-10" dirty="0"/>
              <a:t>Bias</a:t>
            </a:r>
            <a:r>
              <a:rPr sz="2800" spc="-20" dirty="0"/>
              <a:t> </a:t>
            </a:r>
            <a:r>
              <a:rPr sz="2800" dirty="0"/>
              <a:t>&amp;</a:t>
            </a:r>
            <a:r>
              <a:rPr sz="2800" spc="-15" dirty="0"/>
              <a:t> </a:t>
            </a:r>
            <a:r>
              <a:rPr sz="2800" spc="-30" dirty="0"/>
              <a:t>Variance</a:t>
            </a:r>
            <a:r>
              <a:rPr sz="2800" spc="-15" dirty="0"/>
              <a:t> </a:t>
            </a:r>
            <a:r>
              <a:rPr sz="2800" spc="-5" dirty="0"/>
              <a:t>are</a:t>
            </a:r>
            <a:r>
              <a:rPr sz="2800" spc="-10" dirty="0"/>
              <a:t> </a:t>
            </a:r>
            <a:r>
              <a:rPr sz="2800" spc="-15" dirty="0"/>
              <a:t>effected?</a:t>
            </a:r>
            <a:endParaRPr sz="2800"/>
          </a:p>
        </p:txBody>
      </p:sp>
      <p:sp>
        <p:nvSpPr>
          <p:cNvPr id="3" name="object 3"/>
          <p:cNvSpPr txBox="1"/>
          <p:nvPr/>
        </p:nvSpPr>
        <p:spPr>
          <a:xfrm>
            <a:off x="384725" y="1176350"/>
            <a:ext cx="4498975" cy="1911350"/>
          </a:xfrm>
          <a:prstGeom prst="rect">
            <a:avLst/>
          </a:prstGeom>
        </p:spPr>
        <p:txBody>
          <a:bodyPr vert="horz" wrap="square" lIns="0" tIns="52704" rIns="0" bIns="0" rtlCol="0">
            <a:spAutoFit/>
          </a:bodyPr>
          <a:lstStyle/>
          <a:p>
            <a:pPr marL="12700">
              <a:lnSpc>
                <a:spcPct val="100000"/>
              </a:lnSpc>
              <a:spcBef>
                <a:spcPts val="414"/>
              </a:spcBef>
            </a:pPr>
            <a:r>
              <a:rPr sz="1800" b="1" spc="-5" dirty="0">
                <a:solidFill>
                  <a:srgbClr val="595959"/>
                </a:solidFill>
                <a:latin typeface="Arial"/>
                <a:cs typeface="Arial"/>
              </a:rPr>
              <a:t>Estimator</a:t>
            </a:r>
            <a:r>
              <a:rPr sz="1800" b="1" spc="-30" dirty="0">
                <a:solidFill>
                  <a:srgbClr val="595959"/>
                </a:solidFill>
                <a:latin typeface="Arial"/>
                <a:cs typeface="Arial"/>
              </a:rPr>
              <a:t> </a:t>
            </a:r>
            <a:r>
              <a:rPr sz="1800" b="1" spc="-5" dirty="0">
                <a:solidFill>
                  <a:srgbClr val="595959"/>
                </a:solidFill>
                <a:latin typeface="Arial"/>
                <a:cs typeface="Arial"/>
              </a:rPr>
              <a:t>with</a:t>
            </a:r>
            <a:r>
              <a:rPr sz="1800" b="1" spc="-25" dirty="0">
                <a:solidFill>
                  <a:srgbClr val="595959"/>
                </a:solidFill>
                <a:latin typeface="Arial"/>
                <a:cs typeface="Arial"/>
              </a:rPr>
              <a:t> </a:t>
            </a:r>
            <a:r>
              <a:rPr sz="1800" b="1" spc="-5" dirty="0">
                <a:solidFill>
                  <a:srgbClr val="595959"/>
                </a:solidFill>
                <a:latin typeface="Arial"/>
                <a:cs typeface="Arial"/>
              </a:rPr>
              <a:t>many</a:t>
            </a:r>
            <a:r>
              <a:rPr sz="1800" b="1" spc="-25" dirty="0">
                <a:solidFill>
                  <a:srgbClr val="595959"/>
                </a:solidFill>
                <a:latin typeface="Arial"/>
                <a:cs typeface="Arial"/>
              </a:rPr>
              <a:t> </a:t>
            </a:r>
            <a:r>
              <a:rPr sz="1800" b="1" spc="-5" dirty="0">
                <a:solidFill>
                  <a:srgbClr val="595959"/>
                </a:solidFill>
                <a:latin typeface="Arial"/>
                <a:cs typeface="Arial"/>
              </a:rPr>
              <a:t>parameters</a:t>
            </a:r>
            <a:r>
              <a:rPr sz="1800" b="1" spc="-20" dirty="0">
                <a:solidFill>
                  <a:srgbClr val="595959"/>
                </a:solidFill>
                <a:latin typeface="Arial"/>
                <a:cs typeface="Arial"/>
              </a:rPr>
              <a:t> </a:t>
            </a:r>
            <a:r>
              <a:rPr sz="1800" b="1" dirty="0">
                <a:solidFill>
                  <a:srgbClr val="595959"/>
                </a:solidFill>
                <a:latin typeface="Arial"/>
                <a:cs typeface="Arial"/>
              </a:rPr>
              <a:t>(Strong)</a:t>
            </a:r>
            <a:endParaRPr sz="1800">
              <a:latin typeface="Arial"/>
              <a:cs typeface="Arial"/>
            </a:endParaRPr>
          </a:p>
          <a:p>
            <a:pPr marL="469900" indent="-367030">
              <a:lnSpc>
                <a:spcPct val="100000"/>
              </a:lnSpc>
              <a:spcBef>
                <a:spcPts val="315"/>
              </a:spcBef>
              <a:buChar char="●"/>
              <a:tabLst>
                <a:tab pos="469265" algn="l"/>
                <a:tab pos="469900" algn="l"/>
              </a:tabLst>
            </a:pPr>
            <a:r>
              <a:rPr sz="1800" spc="-5" dirty="0">
                <a:solidFill>
                  <a:srgbClr val="595959"/>
                </a:solidFill>
                <a:latin typeface="Arial MT"/>
                <a:cs typeface="Arial MT"/>
              </a:rPr>
              <a:t>Generally</a:t>
            </a:r>
            <a:r>
              <a:rPr sz="1800" spc="-35" dirty="0">
                <a:solidFill>
                  <a:srgbClr val="595959"/>
                </a:solidFill>
                <a:latin typeface="Arial MT"/>
                <a:cs typeface="Arial MT"/>
              </a:rPr>
              <a:t> </a:t>
            </a:r>
            <a:r>
              <a:rPr sz="1800" spc="-5" dirty="0">
                <a:solidFill>
                  <a:srgbClr val="595959"/>
                </a:solidFill>
                <a:latin typeface="Arial MT"/>
                <a:cs typeface="Arial MT"/>
              </a:rPr>
              <a:t>low</a:t>
            </a:r>
            <a:r>
              <a:rPr sz="1800" spc="-35" dirty="0">
                <a:solidFill>
                  <a:srgbClr val="595959"/>
                </a:solidFill>
                <a:latin typeface="Arial MT"/>
                <a:cs typeface="Arial MT"/>
              </a:rPr>
              <a:t> </a:t>
            </a:r>
            <a:r>
              <a:rPr sz="1800" spc="-5" dirty="0">
                <a:solidFill>
                  <a:srgbClr val="595959"/>
                </a:solidFill>
                <a:latin typeface="Arial MT"/>
                <a:cs typeface="Arial MT"/>
              </a:rPr>
              <a:t>bias</a:t>
            </a:r>
            <a:endParaRPr sz="1800">
              <a:latin typeface="Arial MT"/>
              <a:cs typeface="Arial MT"/>
            </a:endParaRPr>
          </a:p>
          <a:p>
            <a:pPr marL="469900" indent="-367030">
              <a:lnSpc>
                <a:spcPct val="100000"/>
              </a:lnSpc>
              <a:spcBef>
                <a:spcPts val="315"/>
              </a:spcBef>
              <a:buChar char="●"/>
              <a:tabLst>
                <a:tab pos="469265" algn="l"/>
                <a:tab pos="469900" algn="l"/>
              </a:tabLst>
            </a:pPr>
            <a:r>
              <a:rPr sz="1800" spc="-5" dirty="0">
                <a:solidFill>
                  <a:srgbClr val="595959"/>
                </a:solidFill>
                <a:latin typeface="Arial MT"/>
                <a:cs typeface="Arial MT"/>
              </a:rPr>
              <a:t>Fits</a:t>
            </a:r>
            <a:r>
              <a:rPr sz="1800" spc="-35" dirty="0">
                <a:solidFill>
                  <a:srgbClr val="595959"/>
                </a:solidFill>
                <a:latin typeface="Arial MT"/>
                <a:cs typeface="Arial MT"/>
              </a:rPr>
              <a:t> </a:t>
            </a:r>
            <a:r>
              <a:rPr sz="1800" spc="-5" dirty="0">
                <a:solidFill>
                  <a:srgbClr val="595959"/>
                </a:solidFill>
                <a:latin typeface="Arial MT"/>
                <a:cs typeface="Arial MT"/>
              </a:rPr>
              <a:t>data</a:t>
            </a:r>
            <a:r>
              <a:rPr sz="1800" spc="-35" dirty="0">
                <a:solidFill>
                  <a:srgbClr val="595959"/>
                </a:solidFill>
                <a:latin typeface="Arial MT"/>
                <a:cs typeface="Arial MT"/>
              </a:rPr>
              <a:t> </a:t>
            </a:r>
            <a:r>
              <a:rPr sz="1800" spc="-5" dirty="0">
                <a:solidFill>
                  <a:srgbClr val="595959"/>
                </a:solidFill>
                <a:latin typeface="Arial MT"/>
                <a:cs typeface="Arial MT"/>
              </a:rPr>
              <a:t>well</a:t>
            </a:r>
            <a:endParaRPr sz="1800">
              <a:latin typeface="Arial MT"/>
              <a:cs typeface="Arial MT"/>
            </a:endParaRPr>
          </a:p>
          <a:p>
            <a:pPr marL="469900" indent="-367030">
              <a:lnSpc>
                <a:spcPct val="100000"/>
              </a:lnSpc>
              <a:spcBef>
                <a:spcPts val="315"/>
              </a:spcBef>
              <a:buChar char="●"/>
              <a:tabLst>
                <a:tab pos="469265" algn="l"/>
                <a:tab pos="469900" algn="l"/>
              </a:tabLst>
            </a:pPr>
            <a:r>
              <a:rPr sz="1800" spc="-15" dirty="0">
                <a:solidFill>
                  <a:srgbClr val="595959"/>
                </a:solidFill>
                <a:latin typeface="Arial MT"/>
                <a:cs typeface="Arial MT"/>
              </a:rPr>
              <a:t>Yields</a:t>
            </a:r>
            <a:r>
              <a:rPr sz="1800" spc="-35" dirty="0">
                <a:solidFill>
                  <a:srgbClr val="595959"/>
                </a:solidFill>
                <a:latin typeface="Arial MT"/>
                <a:cs typeface="Arial MT"/>
              </a:rPr>
              <a:t> </a:t>
            </a:r>
            <a:r>
              <a:rPr sz="1800" spc="-5" dirty="0">
                <a:solidFill>
                  <a:srgbClr val="595959"/>
                </a:solidFill>
                <a:latin typeface="Arial MT"/>
                <a:cs typeface="Arial MT"/>
              </a:rPr>
              <a:t>high</a:t>
            </a:r>
            <a:r>
              <a:rPr sz="1800" spc="-35" dirty="0">
                <a:solidFill>
                  <a:srgbClr val="595959"/>
                </a:solidFill>
                <a:latin typeface="Arial MT"/>
                <a:cs typeface="Arial MT"/>
              </a:rPr>
              <a:t> </a:t>
            </a:r>
            <a:r>
              <a:rPr sz="1800" dirty="0">
                <a:solidFill>
                  <a:srgbClr val="595959"/>
                </a:solidFill>
                <a:latin typeface="Arial MT"/>
                <a:cs typeface="Arial MT"/>
              </a:rPr>
              <a:t>variance</a:t>
            </a:r>
            <a:endParaRPr sz="1800">
              <a:latin typeface="Arial MT"/>
              <a:cs typeface="Arial MT"/>
            </a:endParaRPr>
          </a:p>
          <a:p>
            <a:pPr>
              <a:lnSpc>
                <a:spcPct val="100000"/>
              </a:lnSpc>
              <a:spcBef>
                <a:spcPts val="30"/>
              </a:spcBef>
            </a:pPr>
            <a:endParaRPr sz="2400">
              <a:latin typeface="Arial MT"/>
              <a:cs typeface="Arial MT"/>
            </a:endParaRPr>
          </a:p>
          <a:p>
            <a:pPr marL="12700">
              <a:lnSpc>
                <a:spcPct val="100000"/>
              </a:lnSpc>
            </a:pPr>
            <a:r>
              <a:rPr sz="1800" b="1" spc="-5" dirty="0">
                <a:solidFill>
                  <a:srgbClr val="595959"/>
                </a:solidFill>
                <a:latin typeface="Arial"/>
                <a:cs typeface="Arial"/>
              </a:rPr>
              <a:t>Estimator</a:t>
            </a:r>
            <a:r>
              <a:rPr sz="1800" b="1" spc="-30" dirty="0">
                <a:solidFill>
                  <a:srgbClr val="595959"/>
                </a:solidFill>
                <a:latin typeface="Arial"/>
                <a:cs typeface="Arial"/>
              </a:rPr>
              <a:t> </a:t>
            </a:r>
            <a:r>
              <a:rPr sz="1800" b="1" spc="-5" dirty="0">
                <a:solidFill>
                  <a:srgbClr val="595959"/>
                </a:solidFill>
                <a:latin typeface="Arial"/>
                <a:cs typeface="Arial"/>
              </a:rPr>
              <a:t>with</a:t>
            </a:r>
            <a:r>
              <a:rPr sz="1800" b="1" spc="-20" dirty="0">
                <a:solidFill>
                  <a:srgbClr val="595959"/>
                </a:solidFill>
                <a:latin typeface="Arial"/>
                <a:cs typeface="Arial"/>
              </a:rPr>
              <a:t> </a:t>
            </a:r>
            <a:r>
              <a:rPr sz="1800" b="1" dirty="0">
                <a:solidFill>
                  <a:srgbClr val="595959"/>
                </a:solidFill>
                <a:latin typeface="Arial"/>
                <a:cs typeface="Arial"/>
              </a:rPr>
              <a:t>few</a:t>
            </a:r>
            <a:r>
              <a:rPr sz="1800" b="1" spc="-20" dirty="0">
                <a:solidFill>
                  <a:srgbClr val="595959"/>
                </a:solidFill>
                <a:latin typeface="Arial"/>
                <a:cs typeface="Arial"/>
              </a:rPr>
              <a:t> </a:t>
            </a:r>
            <a:r>
              <a:rPr sz="1800" b="1" spc="-5" dirty="0">
                <a:solidFill>
                  <a:srgbClr val="595959"/>
                </a:solidFill>
                <a:latin typeface="Arial"/>
                <a:cs typeface="Arial"/>
              </a:rPr>
              <a:t>parameters</a:t>
            </a:r>
            <a:r>
              <a:rPr sz="1800" b="1" spc="-20" dirty="0">
                <a:solidFill>
                  <a:srgbClr val="595959"/>
                </a:solidFill>
                <a:latin typeface="Arial"/>
                <a:cs typeface="Arial"/>
              </a:rPr>
              <a:t> </a:t>
            </a:r>
            <a:r>
              <a:rPr sz="1800" b="1" spc="-10" dirty="0">
                <a:solidFill>
                  <a:srgbClr val="595959"/>
                </a:solidFill>
                <a:latin typeface="Arial"/>
                <a:cs typeface="Arial"/>
              </a:rPr>
              <a:t>(Weak)</a:t>
            </a:r>
            <a:endParaRPr sz="18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5498465" cy="452120"/>
          </a:xfrm>
          <a:prstGeom prst="rect">
            <a:avLst/>
          </a:prstGeom>
        </p:spPr>
        <p:txBody>
          <a:bodyPr vert="horz" wrap="square" lIns="0" tIns="12700" rIns="0" bIns="0" rtlCol="0">
            <a:spAutoFit/>
          </a:bodyPr>
          <a:lstStyle/>
          <a:p>
            <a:pPr marL="12700">
              <a:lnSpc>
                <a:spcPct val="100000"/>
              </a:lnSpc>
              <a:spcBef>
                <a:spcPts val="100"/>
              </a:spcBef>
            </a:pPr>
            <a:r>
              <a:rPr sz="2800" spc="-5" dirty="0"/>
              <a:t>How</a:t>
            </a:r>
            <a:r>
              <a:rPr sz="2800" spc="-15" dirty="0"/>
              <a:t> </a:t>
            </a:r>
            <a:r>
              <a:rPr sz="2800" spc="-10" dirty="0"/>
              <a:t>Bias</a:t>
            </a:r>
            <a:r>
              <a:rPr sz="2800" spc="-20" dirty="0"/>
              <a:t> </a:t>
            </a:r>
            <a:r>
              <a:rPr sz="2800" dirty="0"/>
              <a:t>&amp;</a:t>
            </a:r>
            <a:r>
              <a:rPr sz="2800" spc="-15" dirty="0"/>
              <a:t> </a:t>
            </a:r>
            <a:r>
              <a:rPr sz="2800" spc="-30" dirty="0"/>
              <a:t>Variance</a:t>
            </a:r>
            <a:r>
              <a:rPr sz="2800" spc="-15" dirty="0"/>
              <a:t> </a:t>
            </a:r>
            <a:r>
              <a:rPr sz="2800" spc="-5" dirty="0"/>
              <a:t>are</a:t>
            </a:r>
            <a:r>
              <a:rPr sz="2800" spc="-10" dirty="0"/>
              <a:t> </a:t>
            </a:r>
            <a:r>
              <a:rPr sz="2800" spc="-15" dirty="0"/>
              <a:t>effected?</a:t>
            </a:r>
            <a:endParaRPr sz="2800"/>
          </a:p>
        </p:txBody>
      </p:sp>
      <p:sp>
        <p:nvSpPr>
          <p:cNvPr id="3" name="object 3"/>
          <p:cNvSpPr txBox="1"/>
          <p:nvPr/>
        </p:nvSpPr>
        <p:spPr>
          <a:xfrm>
            <a:off x="384725" y="1176350"/>
            <a:ext cx="7179309" cy="2854325"/>
          </a:xfrm>
          <a:prstGeom prst="rect">
            <a:avLst/>
          </a:prstGeom>
        </p:spPr>
        <p:txBody>
          <a:bodyPr vert="horz" wrap="square" lIns="0" tIns="52704" rIns="0" bIns="0" rtlCol="0">
            <a:spAutoFit/>
          </a:bodyPr>
          <a:lstStyle/>
          <a:p>
            <a:pPr marL="12700">
              <a:lnSpc>
                <a:spcPct val="100000"/>
              </a:lnSpc>
              <a:spcBef>
                <a:spcPts val="414"/>
              </a:spcBef>
            </a:pPr>
            <a:r>
              <a:rPr sz="1800" b="1" spc="-5" dirty="0">
                <a:solidFill>
                  <a:srgbClr val="595959"/>
                </a:solidFill>
                <a:latin typeface="Arial"/>
                <a:cs typeface="Arial"/>
              </a:rPr>
              <a:t>Estimator</a:t>
            </a:r>
            <a:r>
              <a:rPr sz="1800" b="1" spc="-30" dirty="0">
                <a:solidFill>
                  <a:srgbClr val="595959"/>
                </a:solidFill>
                <a:latin typeface="Arial"/>
                <a:cs typeface="Arial"/>
              </a:rPr>
              <a:t> </a:t>
            </a:r>
            <a:r>
              <a:rPr sz="1800" b="1" spc="-5" dirty="0">
                <a:solidFill>
                  <a:srgbClr val="595959"/>
                </a:solidFill>
                <a:latin typeface="Arial"/>
                <a:cs typeface="Arial"/>
              </a:rPr>
              <a:t>with</a:t>
            </a:r>
            <a:r>
              <a:rPr sz="1800" b="1" spc="-20" dirty="0">
                <a:solidFill>
                  <a:srgbClr val="595959"/>
                </a:solidFill>
                <a:latin typeface="Arial"/>
                <a:cs typeface="Arial"/>
              </a:rPr>
              <a:t> </a:t>
            </a:r>
            <a:r>
              <a:rPr sz="1800" b="1" spc="-5" dirty="0">
                <a:solidFill>
                  <a:srgbClr val="595959"/>
                </a:solidFill>
                <a:latin typeface="Arial"/>
                <a:cs typeface="Arial"/>
              </a:rPr>
              <a:t>many</a:t>
            </a:r>
            <a:r>
              <a:rPr sz="1800" b="1" spc="-20" dirty="0">
                <a:solidFill>
                  <a:srgbClr val="595959"/>
                </a:solidFill>
                <a:latin typeface="Arial"/>
                <a:cs typeface="Arial"/>
              </a:rPr>
              <a:t> </a:t>
            </a:r>
            <a:r>
              <a:rPr sz="1800" b="1" spc="-5" dirty="0">
                <a:solidFill>
                  <a:srgbClr val="595959"/>
                </a:solidFill>
                <a:latin typeface="Arial"/>
                <a:cs typeface="Arial"/>
              </a:rPr>
              <a:t>parameters</a:t>
            </a:r>
            <a:r>
              <a:rPr sz="1800" b="1" spc="-20" dirty="0">
                <a:solidFill>
                  <a:srgbClr val="595959"/>
                </a:solidFill>
                <a:latin typeface="Arial"/>
                <a:cs typeface="Arial"/>
              </a:rPr>
              <a:t> </a:t>
            </a:r>
            <a:r>
              <a:rPr sz="1800" b="1" dirty="0">
                <a:solidFill>
                  <a:srgbClr val="595959"/>
                </a:solidFill>
                <a:latin typeface="Arial"/>
                <a:cs typeface="Arial"/>
              </a:rPr>
              <a:t>(Strong)</a:t>
            </a:r>
            <a:endParaRPr sz="1800">
              <a:latin typeface="Arial"/>
              <a:cs typeface="Arial"/>
            </a:endParaRPr>
          </a:p>
          <a:p>
            <a:pPr marL="469900" indent="-367030">
              <a:lnSpc>
                <a:spcPct val="100000"/>
              </a:lnSpc>
              <a:spcBef>
                <a:spcPts val="315"/>
              </a:spcBef>
              <a:buChar char="●"/>
              <a:tabLst>
                <a:tab pos="469265" algn="l"/>
                <a:tab pos="469900" algn="l"/>
              </a:tabLst>
            </a:pPr>
            <a:r>
              <a:rPr sz="1800" spc="-5" dirty="0">
                <a:solidFill>
                  <a:srgbClr val="595959"/>
                </a:solidFill>
                <a:latin typeface="Arial MT"/>
                <a:cs typeface="Arial MT"/>
              </a:rPr>
              <a:t>Generally</a:t>
            </a:r>
            <a:r>
              <a:rPr sz="1800" spc="-35" dirty="0">
                <a:solidFill>
                  <a:srgbClr val="595959"/>
                </a:solidFill>
                <a:latin typeface="Arial MT"/>
                <a:cs typeface="Arial MT"/>
              </a:rPr>
              <a:t> </a:t>
            </a:r>
            <a:r>
              <a:rPr sz="1800" spc="-5" dirty="0">
                <a:solidFill>
                  <a:srgbClr val="595959"/>
                </a:solidFill>
                <a:latin typeface="Arial MT"/>
                <a:cs typeface="Arial MT"/>
              </a:rPr>
              <a:t>low</a:t>
            </a:r>
            <a:r>
              <a:rPr sz="1800" spc="-35" dirty="0">
                <a:solidFill>
                  <a:srgbClr val="595959"/>
                </a:solidFill>
                <a:latin typeface="Arial MT"/>
                <a:cs typeface="Arial MT"/>
              </a:rPr>
              <a:t> </a:t>
            </a:r>
            <a:r>
              <a:rPr sz="1800" spc="-5" dirty="0">
                <a:solidFill>
                  <a:srgbClr val="595959"/>
                </a:solidFill>
                <a:latin typeface="Arial MT"/>
                <a:cs typeface="Arial MT"/>
              </a:rPr>
              <a:t>bias</a:t>
            </a:r>
            <a:endParaRPr sz="1800">
              <a:latin typeface="Arial MT"/>
              <a:cs typeface="Arial MT"/>
            </a:endParaRPr>
          </a:p>
          <a:p>
            <a:pPr marL="469900" indent="-367030">
              <a:lnSpc>
                <a:spcPct val="100000"/>
              </a:lnSpc>
              <a:spcBef>
                <a:spcPts val="315"/>
              </a:spcBef>
              <a:buChar char="●"/>
              <a:tabLst>
                <a:tab pos="469265" algn="l"/>
                <a:tab pos="469900" algn="l"/>
              </a:tabLst>
            </a:pPr>
            <a:r>
              <a:rPr sz="1800" spc="-5" dirty="0">
                <a:solidFill>
                  <a:srgbClr val="595959"/>
                </a:solidFill>
                <a:latin typeface="Arial MT"/>
                <a:cs typeface="Arial MT"/>
              </a:rPr>
              <a:t>Fits</a:t>
            </a:r>
            <a:r>
              <a:rPr sz="1800" spc="-35" dirty="0">
                <a:solidFill>
                  <a:srgbClr val="595959"/>
                </a:solidFill>
                <a:latin typeface="Arial MT"/>
                <a:cs typeface="Arial MT"/>
              </a:rPr>
              <a:t> </a:t>
            </a:r>
            <a:r>
              <a:rPr sz="1800" spc="-5" dirty="0">
                <a:solidFill>
                  <a:srgbClr val="595959"/>
                </a:solidFill>
                <a:latin typeface="Arial MT"/>
                <a:cs typeface="Arial MT"/>
              </a:rPr>
              <a:t>data</a:t>
            </a:r>
            <a:r>
              <a:rPr sz="1800" spc="-35" dirty="0">
                <a:solidFill>
                  <a:srgbClr val="595959"/>
                </a:solidFill>
                <a:latin typeface="Arial MT"/>
                <a:cs typeface="Arial MT"/>
              </a:rPr>
              <a:t> </a:t>
            </a:r>
            <a:r>
              <a:rPr sz="1800" spc="-5" dirty="0">
                <a:solidFill>
                  <a:srgbClr val="595959"/>
                </a:solidFill>
                <a:latin typeface="Arial MT"/>
                <a:cs typeface="Arial MT"/>
              </a:rPr>
              <a:t>well</a:t>
            </a:r>
            <a:endParaRPr sz="1800">
              <a:latin typeface="Arial MT"/>
              <a:cs typeface="Arial MT"/>
            </a:endParaRPr>
          </a:p>
          <a:p>
            <a:pPr marL="469900" indent="-367030">
              <a:lnSpc>
                <a:spcPct val="100000"/>
              </a:lnSpc>
              <a:spcBef>
                <a:spcPts val="315"/>
              </a:spcBef>
              <a:buChar char="●"/>
              <a:tabLst>
                <a:tab pos="469265" algn="l"/>
                <a:tab pos="469900" algn="l"/>
              </a:tabLst>
            </a:pPr>
            <a:r>
              <a:rPr sz="1800" spc="-15" dirty="0">
                <a:solidFill>
                  <a:srgbClr val="595959"/>
                </a:solidFill>
                <a:latin typeface="Arial MT"/>
                <a:cs typeface="Arial MT"/>
              </a:rPr>
              <a:t>Yields</a:t>
            </a:r>
            <a:r>
              <a:rPr sz="1800" spc="-35" dirty="0">
                <a:solidFill>
                  <a:srgbClr val="595959"/>
                </a:solidFill>
                <a:latin typeface="Arial MT"/>
                <a:cs typeface="Arial MT"/>
              </a:rPr>
              <a:t> </a:t>
            </a:r>
            <a:r>
              <a:rPr sz="1800" spc="-5" dirty="0">
                <a:solidFill>
                  <a:srgbClr val="595959"/>
                </a:solidFill>
                <a:latin typeface="Arial MT"/>
                <a:cs typeface="Arial MT"/>
              </a:rPr>
              <a:t>high</a:t>
            </a:r>
            <a:r>
              <a:rPr sz="1800" spc="-35" dirty="0">
                <a:solidFill>
                  <a:srgbClr val="595959"/>
                </a:solidFill>
                <a:latin typeface="Arial MT"/>
                <a:cs typeface="Arial MT"/>
              </a:rPr>
              <a:t> </a:t>
            </a:r>
            <a:r>
              <a:rPr sz="1800" dirty="0">
                <a:solidFill>
                  <a:srgbClr val="595959"/>
                </a:solidFill>
                <a:latin typeface="Arial MT"/>
                <a:cs typeface="Arial MT"/>
              </a:rPr>
              <a:t>variance</a:t>
            </a:r>
            <a:endParaRPr sz="1800">
              <a:latin typeface="Arial MT"/>
              <a:cs typeface="Arial MT"/>
            </a:endParaRPr>
          </a:p>
          <a:p>
            <a:pPr>
              <a:lnSpc>
                <a:spcPct val="100000"/>
              </a:lnSpc>
              <a:spcBef>
                <a:spcPts val="30"/>
              </a:spcBef>
              <a:buClr>
                <a:srgbClr val="595959"/>
              </a:buClr>
              <a:buFont typeface="Arial MT"/>
              <a:buChar char="●"/>
            </a:pPr>
            <a:endParaRPr sz="2400">
              <a:latin typeface="Arial MT"/>
              <a:cs typeface="Arial MT"/>
            </a:endParaRPr>
          </a:p>
          <a:p>
            <a:pPr marL="12700">
              <a:lnSpc>
                <a:spcPct val="100000"/>
              </a:lnSpc>
            </a:pPr>
            <a:r>
              <a:rPr sz="1800" b="1" spc="-5" dirty="0">
                <a:solidFill>
                  <a:srgbClr val="595959"/>
                </a:solidFill>
                <a:latin typeface="Arial"/>
                <a:cs typeface="Arial"/>
              </a:rPr>
              <a:t>Estimator</a:t>
            </a:r>
            <a:r>
              <a:rPr sz="1800" b="1" spc="-30" dirty="0">
                <a:solidFill>
                  <a:srgbClr val="595959"/>
                </a:solidFill>
                <a:latin typeface="Arial"/>
                <a:cs typeface="Arial"/>
              </a:rPr>
              <a:t> </a:t>
            </a:r>
            <a:r>
              <a:rPr sz="1800" b="1" spc="-5" dirty="0">
                <a:solidFill>
                  <a:srgbClr val="595959"/>
                </a:solidFill>
                <a:latin typeface="Arial"/>
                <a:cs typeface="Arial"/>
              </a:rPr>
              <a:t>with</a:t>
            </a:r>
            <a:r>
              <a:rPr sz="1800" b="1" spc="-20" dirty="0">
                <a:solidFill>
                  <a:srgbClr val="595959"/>
                </a:solidFill>
                <a:latin typeface="Arial"/>
                <a:cs typeface="Arial"/>
              </a:rPr>
              <a:t> </a:t>
            </a:r>
            <a:r>
              <a:rPr sz="1800" b="1" dirty="0">
                <a:solidFill>
                  <a:srgbClr val="595959"/>
                </a:solidFill>
                <a:latin typeface="Arial"/>
                <a:cs typeface="Arial"/>
              </a:rPr>
              <a:t>few</a:t>
            </a:r>
            <a:r>
              <a:rPr sz="1800" b="1" spc="-20" dirty="0">
                <a:solidFill>
                  <a:srgbClr val="595959"/>
                </a:solidFill>
                <a:latin typeface="Arial"/>
                <a:cs typeface="Arial"/>
              </a:rPr>
              <a:t> </a:t>
            </a:r>
            <a:r>
              <a:rPr sz="1800" b="1" spc="-5" dirty="0">
                <a:solidFill>
                  <a:srgbClr val="595959"/>
                </a:solidFill>
                <a:latin typeface="Arial"/>
                <a:cs typeface="Arial"/>
              </a:rPr>
              <a:t>parameters</a:t>
            </a:r>
            <a:r>
              <a:rPr sz="1800" b="1" spc="-20" dirty="0">
                <a:solidFill>
                  <a:srgbClr val="595959"/>
                </a:solidFill>
                <a:latin typeface="Arial"/>
                <a:cs typeface="Arial"/>
              </a:rPr>
              <a:t> </a:t>
            </a:r>
            <a:r>
              <a:rPr sz="1800" b="1" spc="-10" dirty="0">
                <a:solidFill>
                  <a:srgbClr val="595959"/>
                </a:solidFill>
                <a:latin typeface="Arial"/>
                <a:cs typeface="Arial"/>
              </a:rPr>
              <a:t>(Weak)</a:t>
            </a:r>
            <a:endParaRPr sz="1800">
              <a:latin typeface="Arial"/>
              <a:cs typeface="Arial"/>
            </a:endParaRPr>
          </a:p>
          <a:p>
            <a:pPr marL="469900" indent="-367030">
              <a:lnSpc>
                <a:spcPct val="100000"/>
              </a:lnSpc>
              <a:spcBef>
                <a:spcPts val="315"/>
              </a:spcBef>
              <a:buChar char="●"/>
              <a:tabLst>
                <a:tab pos="469265" algn="l"/>
                <a:tab pos="469900" algn="l"/>
              </a:tabLst>
            </a:pPr>
            <a:r>
              <a:rPr sz="1800" spc="-5" dirty="0">
                <a:solidFill>
                  <a:srgbClr val="595959"/>
                </a:solidFill>
                <a:latin typeface="Arial MT"/>
                <a:cs typeface="Arial MT"/>
              </a:rPr>
              <a:t>Generally</a:t>
            </a:r>
            <a:r>
              <a:rPr sz="1800" spc="-35" dirty="0">
                <a:solidFill>
                  <a:srgbClr val="595959"/>
                </a:solidFill>
                <a:latin typeface="Arial MT"/>
                <a:cs typeface="Arial MT"/>
              </a:rPr>
              <a:t> </a:t>
            </a:r>
            <a:r>
              <a:rPr sz="1800" spc="-5" dirty="0">
                <a:solidFill>
                  <a:srgbClr val="595959"/>
                </a:solidFill>
                <a:latin typeface="Arial MT"/>
                <a:cs typeface="Arial MT"/>
              </a:rPr>
              <a:t>high</a:t>
            </a:r>
            <a:r>
              <a:rPr sz="1800" spc="-35" dirty="0">
                <a:solidFill>
                  <a:srgbClr val="595959"/>
                </a:solidFill>
                <a:latin typeface="Arial MT"/>
                <a:cs typeface="Arial MT"/>
              </a:rPr>
              <a:t> </a:t>
            </a:r>
            <a:r>
              <a:rPr sz="1800" spc="-5" dirty="0">
                <a:solidFill>
                  <a:srgbClr val="595959"/>
                </a:solidFill>
                <a:latin typeface="Arial MT"/>
                <a:cs typeface="Arial MT"/>
              </a:rPr>
              <a:t>bias</a:t>
            </a:r>
            <a:endParaRPr sz="1800">
              <a:latin typeface="Arial MT"/>
              <a:cs typeface="Arial MT"/>
            </a:endParaRPr>
          </a:p>
          <a:p>
            <a:pPr marL="469900" indent="-367030">
              <a:lnSpc>
                <a:spcPct val="100000"/>
              </a:lnSpc>
              <a:spcBef>
                <a:spcPts val="315"/>
              </a:spcBef>
              <a:buChar char="●"/>
              <a:tabLst>
                <a:tab pos="469265" algn="l"/>
                <a:tab pos="469900" algn="l"/>
              </a:tabLst>
            </a:pPr>
            <a:r>
              <a:rPr sz="1800" dirty="0">
                <a:solidFill>
                  <a:srgbClr val="595959"/>
                </a:solidFill>
                <a:latin typeface="Arial MT"/>
                <a:cs typeface="Arial MT"/>
              </a:rPr>
              <a:t>May</a:t>
            </a:r>
            <a:r>
              <a:rPr sz="1800" spc="-25" dirty="0">
                <a:solidFill>
                  <a:srgbClr val="595959"/>
                </a:solidFill>
                <a:latin typeface="Arial MT"/>
                <a:cs typeface="Arial MT"/>
              </a:rPr>
              <a:t> </a:t>
            </a:r>
            <a:r>
              <a:rPr sz="1800" spc="-5" dirty="0">
                <a:solidFill>
                  <a:srgbClr val="595959"/>
                </a:solidFill>
                <a:latin typeface="Arial MT"/>
                <a:cs typeface="Arial MT"/>
              </a:rPr>
              <a:t>not</a:t>
            </a:r>
            <a:r>
              <a:rPr sz="1800" spc="-20" dirty="0">
                <a:solidFill>
                  <a:srgbClr val="595959"/>
                </a:solidFill>
                <a:latin typeface="Arial MT"/>
                <a:cs typeface="Arial MT"/>
              </a:rPr>
              <a:t> </a:t>
            </a:r>
            <a:r>
              <a:rPr sz="1800" spc="-5" dirty="0">
                <a:solidFill>
                  <a:srgbClr val="595959"/>
                </a:solidFill>
                <a:latin typeface="Arial MT"/>
                <a:cs typeface="Arial MT"/>
              </a:rPr>
              <a:t>fit</a:t>
            </a:r>
            <a:r>
              <a:rPr sz="1800" spc="-20" dirty="0">
                <a:solidFill>
                  <a:srgbClr val="595959"/>
                </a:solidFill>
                <a:latin typeface="Arial MT"/>
                <a:cs typeface="Arial MT"/>
              </a:rPr>
              <a:t> </a:t>
            </a:r>
            <a:r>
              <a:rPr sz="1800" spc="-5" dirty="0">
                <a:solidFill>
                  <a:srgbClr val="595959"/>
                </a:solidFill>
                <a:latin typeface="Arial MT"/>
                <a:cs typeface="Arial MT"/>
              </a:rPr>
              <a:t>data</a:t>
            </a:r>
            <a:r>
              <a:rPr sz="1800" spc="-25" dirty="0">
                <a:solidFill>
                  <a:srgbClr val="595959"/>
                </a:solidFill>
                <a:latin typeface="Arial MT"/>
                <a:cs typeface="Arial MT"/>
              </a:rPr>
              <a:t> </a:t>
            </a:r>
            <a:r>
              <a:rPr sz="1800" spc="-5" dirty="0">
                <a:solidFill>
                  <a:srgbClr val="595959"/>
                </a:solidFill>
                <a:latin typeface="Arial MT"/>
                <a:cs typeface="Arial MT"/>
              </a:rPr>
              <a:t>well</a:t>
            </a:r>
            <a:endParaRPr sz="1800">
              <a:latin typeface="Arial MT"/>
              <a:cs typeface="Arial MT"/>
            </a:endParaRPr>
          </a:p>
          <a:p>
            <a:pPr marL="469900" indent="-367030">
              <a:lnSpc>
                <a:spcPct val="100000"/>
              </a:lnSpc>
              <a:spcBef>
                <a:spcPts val="315"/>
              </a:spcBef>
              <a:buChar char="●"/>
              <a:tabLst>
                <a:tab pos="469265" algn="l"/>
                <a:tab pos="469900" algn="l"/>
              </a:tabLst>
            </a:pP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fit</a:t>
            </a:r>
            <a:r>
              <a:rPr sz="1800" spc="-10" dirty="0">
                <a:solidFill>
                  <a:srgbClr val="595959"/>
                </a:solidFill>
                <a:latin typeface="Arial MT"/>
                <a:cs typeface="Arial MT"/>
              </a:rPr>
              <a:t> </a:t>
            </a:r>
            <a:r>
              <a:rPr sz="1800" spc="-5" dirty="0">
                <a:solidFill>
                  <a:srgbClr val="595959"/>
                </a:solidFill>
                <a:latin typeface="Arial MT"/>
                <a:cs typeface="Arial MT"/>
              </a:rPr>
              <a:t>does</a:t>
            </a:r>
            <a:r>
              <a:rPr sz="1800" spc="-10" dirty="0">
                <a:solidFill>
                  <a:srgbClr val="595959"/>
                </a:solidFill>
                <a:latin typeface="Arial MT"/>
                <a:cs typeface="Arial MT"/>
              </a:rPr>
              <a:t> </a:t>
            </a:r>
            <a:r>
              <a:rPr sz="1800" spc="-5" dirty="0">
                <a:solidFill>
                  <a:srgbClr val="595959"/>
                </a:solidFill>
                <a:latin typeface="Arial MT"/>
                <a:cs typeface="Arial MT"/>
              </a:rPr>
              <a:t>not</a:t>
            </a:r>
            <a:r>
              <a:rPr sz="1800" spc="-10" dirty="0">
                <a:solidFill>
                  <a:srgbClr val="595959"/>
                </a:solidFill>
                <a:latin typeface="Arial MT"/>
                <a:cs typeface="Arial MT"/>
              </a:rPr>
              <a:t> </a:t>
            </a:r>
            <a:r>
              <a:rPr sz="1800" dirty="0">
                <a:solidFill>
                  <a:srgbClr val="595959"/>
                </a:solidFill>
                <a:latin typeface="Arial MT"/>
                <a:cs typeface="Arial MT"/>
              </a:rPr>
              <a:t>change</a:t>
            </a:r>
            <a:r>
              <a:rPr sz="1800" spc="-10" dirty="0">
                <a:solidFill>
                  <a:srgbClr val="595959"/>
                </a:solidFill>
                <a:latin typeface="Arial MT"/>
                <a:cs typeface="Arial MT"/>
              </a:rPr>
              <a:t> </a:t>
            </a:r>
            <a:r>
              <a:rPr sz="1800" dirty="0">
                <a:solidFill>
                  <a:srgbClr val="595959"/>
                </a:solidFill>
                <a:latin typeface="Arial MT"/>
                <a:cs typeface="Arial MT"/>
              </a:rPr>
              <a:t>much</a:t>
            </a:r>
            <a:r>
              <a:rPr sz="1800" spc="-10" dirty="0">
                <a:solidFill>
                  <a:srgbClr val="595959"/>
                </a:solidFill>
                <a:latin typeface="Arial MT"/>
                <a:cs typeface="Arial MT"/>
              </a:rPr>
              <a:t> </a:t>
            </a:r>
            <a:r>
              <a:rPr sz="1800" spc="-5" dirty="0">
                <a:solidFill>
                  <a:srgbClr val="595959"/>
                </a:solidFill>
                <a:latin typeface="Arial MT"/>
                <a:cs typeface="Arial MT"/>
              </a:rPr>
              <a:t>for</a:t>
            </a:r>
            <a:r>
              <a:rPr sz="1800" spc="-10" dirty="0">
                <a:solidFill>
                  <a:srgbClr val="595959"/>
                </a:solidFill>
                <a:latin typeface="Arial MT"/>
                <a:cs typeface="Arial MT"/>
              </a:rPr>
              <a:t> different </a:t>
            </a:r>
            <a:r>
              <a:rPr sz="1800" spc="-5" dirty="0">
                <a:solidFill>
                  <a:srgbClr val="595959"/>
                </a:solidFill>
                <a:latin typeface="Arial MT"/>
                <a:cs typeface="Arial MT"/>
              </a:rPr>
              <a:t>data </a:t>
            </a:r>
            <a:r>
              <a:rPr sz="1800" dirty="0">
                <a:solidFill>
                  <a:srgbClr val="595959"/>
                </a:solidFill>
                <a:latin typeface="Arial MT"/>
                <a:cs typeface="Arial MT"/>
              </a:rPr>
              <a:t>sets</a:t>
            </a:r>
            <a:r>
              <a:rPr sz="1800" spc="-10" dirty="0">
                <a:solidFill>
                  <a:srgbClr val="595959"/>
                </a:solidFill>
                <a:latin typeface="Arial MT"/>
                <a:cs typeface="Arial MT"/>
              </a:rPr>
              <a:t> </a:t>
            </a:r>
            <a:r>
              <a:rPr sz="1800" dirty="0">
                <a:solidFill>
                  <a:srgbClr val="595959"/>
                </a:solidFill>
                <a:latin typeface="Arial MT"/>
                <a:cs typeface="Arial MT"/>
              </a:rPr>
              <a:t>(low</a:t>
            </a:r>
            <a:r>
              <a:rPr sz="1800" spc="-10" dirty="0">
                <a:solidFill>
                  <a:srgbClr val="595959"/>
                </a:solidFill>
                <a:latin typeface="Arial MT"/>
                <a:cs typeface="Arial MT"/>
              </a:rPr>
              <a:t> </a:t>
            </a:r>
            <a:r>
              <a:rPr sz="1800" dirty="0">
                <a:solidFill>
                  <a:srgbClr val="595959"/>
                </a:solidFill>
                <a:latin typeface="Arial MT"/>
                <a:cs typeface="Arial MT"/>
              </a:rPr>
              <a:t>variance)</a:t>
            </a:r>
            <a:endParaRPr sz="1800">
              <a:latin typeface="Arial MT"/>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8148320" cy="452120"/>
          </a:xfrm>
          <a:prstGeom prst="rect">
            <a:avLst/>
          </a:prstGeom>
        </p:spPr>
        <p:txBody>
          <a:bodyPr vert="horz" wrap="square" lIns="0" tIns="12700" rIns="0" bIns="0" rtlCol="0">
            <a:spAutoFit/>
          </a:bodyPr>
          <a:lstStyle/>
          <a:p>
            <a:pPr marL="12700">
              <a:lnSpc>
                <a:spcPct val="100000"/>
              </a:lnSpc>
              <a:spcBef>
                <a:spcPts val="100"/>
              </a:spcBef>
            </a:pPr>
            <a:r>
              <a:rPr sz="2800" spc="-5" dirty="0"/>
              <a:t>Can</a:t>
            </a:r>
            <a:r>
              <a:rPr sz="2800" spc="-10" dirty="0"/>
              <a:t> </a:t>
            </a:r>
            <a:r>
              <a:rPr sz="2800" spc="-5" dirty="0"/>
              <a:t>we</a:t>
            </a:r>
            <a:r>
              <a:rPr sz="2800" spc="-10" dirty="0"/>
              <a:t> </a:t>
            </a:r>
            <a:r>
              <a:rPr sz="2800" spc="-5" dirty="0"/>
              <a:t>turn</a:t>
            </a:r>
            <a:r>
              <a:rPr sz="2800" spc="-15" dirty="0"/>
              <a:t> </a:t>
            </a:r>
            <a:r>
              <a:rPr sz="2800" dirty="0"/>
              <a:t>a</a:t>
            </a:r>
            <a:r>
              <a:rPr sz="2800" spc="20" dirty="0"/>
              <a:t> </a:t>
            </a:r>
            <a:r>
              <a:rPr sz="2800" b="1" spc="-5" dirty="0">
                <a:latin typeface="Arial"/>
                <a:cs typeface="Arial"/>
              </a:rPr>
              <a:t>weak</a:t>
            </a:r>
            <a:r>
              <a:rPr sz="2800" b="1" spc="-15" dirty="0">
                <a:latin typeface="Arial"/>
                <a:cs typeface="Arial"/>
              </a:rPr>
              <a:t> </a:t>
            </a:r>
            <a:r>
              <a:rPr sz="2800" b="1" spc="-5" dirty="0">
                <a:latin typeface="Arial"/>
                <a:cs typeface="Arial"/>
              </a:rPr>
              <a:t>learner</a:t>
            </a:r>
            <a:r>
              <a:rPr sz="2800" b="1" spc="25" dirty="0">
                <a:latin typeface="Arial"/>
                <a:cs typeface="Arial"/>
              </a:rPr>
              <a:t> </a:t>
            </a:r>
            <a:r>
              <a:rPr sz="2800" spc="-5" dirty="0"/>
              <a:t>into</a:t>
            </a:r>
            <a:r>
              <a:rPr sz="2800" spc="-10" dirty="0"/>
              <a:t> </a:t>
            </a:r>
            <a:r>
              <a:rPr sz="2800" dirty="0"/>
              <a:t>a</a:t>
            </a:r>
            <a:r>
              <a:rPr sz="2800" spc="5" dirty="0"/>
              <a:t> </a:t>
            </a:r>
            <a:r>
              <a:rPr sz="2800" b="1" spc="-5" dirty="0">
                <a:latin typeface="Arial"/>
                <a:cs typeface="Arial"/>
              </a:rPr>
              <a:t>strong</a:t>
            </a:r>
            <a:r>
              <a:rPr sz="2800" b="1" spc="-10" dirty="0">
                <a:latin typeface="Arial"/>
                <a:cs typeface="Arial"/>
              </a:rPr>
              <a:t> </a:t>
            </a:r>
            <a:r>
              <a:rPr sz="2800" b="1" spc="-5" dirty="0">
                <a:latin typeface="Arial"/>
                <a:cs typeface="Arial"/>
              </a:rPr>
              <a:t>learner</a:t>
            </a:r>
            <a:r>
              <a:rPr sz="2800" spc="-5" dirty="0"/>
              <a:t>?</a:t>
            </a:r>
            <a:endParaRPr sz="2800">
              <a:latin typeface="Arial"/>
              <a:cs typeface="Arial"/>
            </a:endParaRPr>
          </a:p>
        </p:txBody>
      </p:sp>
      <p:sp>
        <p:nvSpPr>
          <p:cNvPr id="3" name="object 3"/>
          <p:cNvSpPr txBox="1"/>
          <p:nvPr/>
        </p:nvSpPr>
        <p:spPr>
          <a:xfrm>
            <a:off x="475249" y="1216355"/>
            <a:ext cx="7806055" cy="2814320"/>
          </a:xfrm>
          <a:prstGeom prst="rect">
            <a:avLst/>
          </a:prstGeom>
        </p:spPr>
        <p:txBody>
          <a:bodyPr vert="horz" wrap="square" lIns="0" tIns="12700" rIns="0" bIns="0" rtlCol="0">
            <a:spAutoFit/>
          </a:bodyPr>
          <a:lstStyle/>
          <a:p>
            <a:pPr marL="379095" indent="-367030">
              <a:lnSpc>
                <a:spcPct val="100000"/>
              </a:lnSpc>
              <a:spcBef>
                <a:spcPts val="100"/>
              </a:spcBef>
              <a:buChar char="●"/>
              <a:tabLst>
                <a:tab pos="379095" algn="l"/>
                <a:tab pos="379730" algn="l"/>
              </a:tabLst>
            </a:pPr>
            <a:r>
              <a:rPr sz="1800" spc="-5" dirty="0">
                <a:solidFill>
                  <a:srgbClr val="595959"/>
                </a:solidFill>
                <a:latin typeface="Arial MT"/>
                <a:cs typeface="Arial MT"/>
              </a:rPr>
              <a:t>This</a:t>
            </a:r>
            <a:r>
              <a:rPr sz="1800" spc="-10" dirty="0">
                <a:solidFill>
                  <a:srgbClr val="595959"/>
                </a:solidFill>
                <a:latin typeface="Arial MT"/>
                <a:cs typeface="Arial MT"/>
              </a:rPr>
              <a:t> </a:t>
            </a:r>
            <a:r>
              <a:rPr sz="1800" spc="-5" dirty="0">
                <a:solidFill>
                  <a:srgbClr val="595959"/>
                </a:solidFill>
                <a:latin typeface="Arial MT"/>
                <a:cs typeface="Arial MT"/>
              </a:rPr>
              <a:t>question</a:t>
            </a:r>
            <a:r>
              <a:rPr sz="1800" spc="-10" dirty="0">
                <a:solidFill>
                  <a:srgbClr val="595959"/>
                </a:solidFill>
                <a:latin typeface="Arial MT"/>
                <a:cs typeface="Arial MT"/>
              </a:rPr>
              <a:t> </a:t>
            </a:r>
            <a:r>
              <a:rPr sz="1800" spc="-5" dirty="0">
                <a:solidFill>
                  <a:srgbClr val="595959"/>
                </a:solidFill>
                <a:latin typeface="Arial MT"/>
                <a:cs typeface="Arial MT"/>
              </a:rPr>
              <a:t>was</a:t>
            </a:r>
            <a:r>
              <a:rPr sz="1800" spc="-10" dirty="0">
                <a:solidFill>
                  <a:srgbClr val="595959"/>
                </a:solidFill>
                <a:latin typeface="Arial MT"/>
                <a:cs typeface="Arial MT"/>
              </a:rPr>
              <a:t> </a:t>
            </a:r>
            <a:r>
              <a:rPr sz="1800" spc="-5" dirty="0">
                <a:solidFill>
                  <a:srgbClr val="595959"/>
                </a:solidFill>
                <a:latin typeface="Arial MT"/>
                <a:cs typeface="Arial MT"/>
              </a:rPr>
              <a:t>posed</a:t>
            </a:r>
            <a:r>
              <a:rPr sz="1800" spc="-10" dirty="0">
                <a:solidFill>
                  <a:srgbClr val="595959"/>
                </a:solidFill>
                <a:latin typeface="Arial MT"/>
                <a:cs typeface="Arial MT"/>
              </a:rPr>
              <a:t> </a:t>
            </a:r>
            <a:r>
              <a:rPr sz="1800" spc="-5" dirty="0">
                <a:solidFill>
                  <a:srgbClr val="595959"/>
                </a:solidFill>
                <a:latin typeface="Arial MT"/>
                <a:cs typeface="Arial MT"/>
              </a:rPr>
              <a:t>by</a:t>
            </a:r>
            <a:r>
              <a:rPr sz="1800" spc="-10" dirty="0">
                <a:solidFill>
                  <a:srgbClr val="595959"/>
                </a:solidFill>
                <a:latin typeface="Arial MT"/>
                <a:cs typeface="Arial MT"/>
              </a:rPr>
              <a:t> </a:t>
            </a:r>
            <a:r>
              <a:rPr sz="1800" spc="-5" dirty="0">
                <a:solidFill>
                  <a:srgbClr val="595959"/>
                </a:solidFill>
                <a:latin typeface="Arial MT"/>
                <a:cs typeface="Arial MT"/>
              </a:rPr>
              <a:t>Kearns</a:t>
            </a:r>
            <a:r>
              <a:rPr sz="1800" spc="-15" dirty="0">
                <a:solidFill>
                  <a:srgbClr val="595959"/>
                </a:solidFill>
                <a:latin typeface="Arial MT"/>
                <a:cs typeface="Arial MT"/>
              </a:rPr>
              <a:t> </a:t>
            </a:r>
            <a:r>
              <a:rPr sz="1800" spc="-5" dirty="0">
                <a:solidFill>
                  <a:srgbClr val="595959"/>
                </a:solidFill>
                <a:latin typeface="Arial MT"/>
                <a:cs typeface="Arial MT"/>
              </a:rPr>
              <a:t>and</a:t>
            </a:r>
            <a:r>
              <a:rPr sz="1800" spc="-10" dirty="0">
                <a:solidFill>
                  <a:srgbClr val="595959"/>
                </a:solidFill>
                <a:latin typeface="Arial MT"/>
                <a:cs typeface="Arial MT"/>
              </a:rPr>
              <a:t> </a:t>
            </a:r>
            <a:r>
              <a:rPr sz="1800" spc="-25" dirty="0">
                <a:solidFill>
                  <a:srgbClr val="595959"/>
                </a:solidFill>
                <a:latin typeface="Arial MT"/>
                <a:cs typeface="Arial MT"/>
              </a:rPr>
              <a:t>Valiant</a:t>
            </a:r>
            <a:r>
              <a:rPr sz="1800" spc="-10" dirty="0">
                <a:solidFill>
                  <a:srgbClr val="595959"/>
                </a:solidFill>
                <a:latin typeface="Arial MT"/>
                <a:cs typeface="Arial MT"/>
              </a:rPr>
              <a:t> </a:t>
            </a:r>
            <a:r>
              <a:rPr sz="1800" spc="-5" dirty="0">
                <a:solidFill>
                  <a:srgbClr val="595959"/>
                </a:solidFill>
                <a:latin typeface="Arial MT"/>
                <a:cs typeface="Arial MT"/>
              </a:rPr>
              <a:t>in 1988</a:t>
            </a:r>
            <a:endParaRPr sz="1800">
              <a:latin typeface="Arial MT"/>
              <a:cs typeface="Arial MT"/>
            </a:endParaRPr>
          </a:p>
          <a:p>
            <a:pPr>
              <a:lnSpc>
                <a:spcPct val="100000"/>
              </a:lnSpc>
              <a:buClr>
                <a:srgbClr val="595959"/>
              </a:buClr>
              <a:buFont typeface="Arial MT"/>
              <a:buChar char="●"/>
            </a:pPr>
            <a:endParaRPr sz="2150">
              <a:latin typeface="Arial MT"/>
              <a:cs typeface="Arial MT"/>
            </a:endParaRPr>
          </a:p>
          <a:p>
            <a:pPr marL="379095" marR="644525" indent="-367030">
              <a:lnSpc>
                <a:spcPct val="114599"/>
              </a:lnSpc>
              <a:buChar char="●"/>
              <a:tabLst>
                <a:tab pos="379095" algn="l"/>
                <a:tab pos="379730" algn="l"/>
              </a:tabLst>
            </a:pPr>
            <a:r>
              <a:rPr sz="1800" spc="-5" dirty="0">
                <a:solidFill>
                  <a:srgbClr val="595959"/>
                </a:solidFill>
                <a:latin typeface="Arial MT"/>
                <a:cs typeface="Arial MT"/>
              </a:rPr>
              <a:t>Solved in 1990 by Robert Schapire, then </a:t>
            </a:r>
            <a:r>
              <a:rPr sz="1800" dirty="0">
                <a:solidFill>
                  <a:srgbClr val="595959"/>
                </a:solidFill>
                <a:latin typeface="Arial MT"/>
                <a:cs typeface="Arial MT"/>
              </a:rPr>
              <a:t>a </a:t>
            </a:r>
            <a:r>
              <a:rPr sz="1800" spc="-5" dirty="0">
                <a:solidFill>
                  <a:srgbClr val="595959"/>
                </a:solidFill>
                <a:latin typeface="Arial MT"/>
                <a:cs typeface="Arial MT"/>
              </a:rPr>
              <a:t>graduate </a:t>
            </a:r>
            <a:r>
              <a:rPr sz="1800" dirty="0">
                <a:solidFill>
                  <a:srgbClr val="595959"/>
                </a:solidFill>
                <a:latin typeface="Arial MT"/>
                <a:cs typeface="Arial MT"/>
              </a:rPr>
              <a:t>student </a:t>
            </a:r>
            <a:r>
              <a:rPr sz="1800" spc="-5" dirty="0">
                <a:solidFill>
                  <a:srgbClr val="595959"/>
                </a:solidFill>
                <a:latin typeface="Arial MT"/>
                <a:cs typeface="Arial MT"/>
              </a:rPr>
              <a:t>at </a:t>
            </a:r>
            <a:r>
              <a:rPr sz="1800" dirty="0">
                <a:solidFill>
                  <a:srgbClr val="595959"/>
                </a:solidFill>
                <a:latin typeface="Arial MT"/>
                <a:cs typeface="Arial MT"/>
              </a:rPr>
              <a:t>MIT </a:t>
            </a:r>
            <a:r>
              <a:rPr sz="1800" spc="-490" dirty="0">
                <a:solidFill>
                  <a:srgbClr val="595959"/>
                </a:solidFill>
                <a:latin typeface="Arial MT"/>
                <a:cs typeface="Arial MT"/>
              </a:rPr>
              <a:t> </a:t>
            </a:r>
            <a:r>
              <a:rPr sz="1800" spc="-5" dirty="0">
                <a:solidFill>
                  <a:srgbClr val="595959"/>
                </a:solidFill>
                <a:latin typeface="Arial MT"/>
                <a:cs typeface="Arial MT"/>
              </a:rPr>
              <a:t>“</a:t>
            </a:r>
            <a:r>
              <a:rPr sz="1800" u="heavy" spc="-5" dirty="0">
                <a:solidFill>
                  <a:srgbClr val="0097A7"/>
                </a:solidFill>
                <a:uFill>
                  <a:solidFill>
                    <a:srgbClr val="0097A7"/>
                  </a:solidFill>
                </a:uFill>
                <a:latin typeface="Arial MT"/>
                <a:cs typeface="Arial MT"/>
              </a:rPr>
              <a:t>The</a:t>
            </a:r>
            <a:r>
              <a:rPr sz="1800" u="heavy" spc="-10" dirty="0">
                <a:solidFill>
                  <a:srgbClr val="0097A7"/>
                </a:solidFill>
                <a:uFill>
                  <a:solidFill>
                    <a:srgbClr val="0097A7"/>
                  </a:solidFill>
                </a:uFill>
                <a:latin typeface="Arial MT"/>
                <a:cs typeface="Arial MT"/>
              </a:rPr>
              <a:t> </a:t>
            </a:r>
            <a:r>
              <a:rPr sz="1800" u="heavy" spc="-5" dirty="0">
                <a:solidFill>
                  <a:srgbClr val="0097A7"/>
                </a:solidFill>
                <a:uFill>
                  <a:solidFill>
                    <a:srgbClr val="0097A7"/>
                  </a:solidFill>
                </a:uFill>
                <a:latin typeface="Arial MT"/>
                <a:cs typeface="Arial MT"/>
              </a:rPr>
              <a:t>Strength</a:t>
            </a:r>
            <a:r>
              <a:rPr sz="1800" u="heavy" spc="-10" dirty="0">
                <a:solidFill>
                  <a:srgbClr val="0097A7"/>
                </a:solidFill>
                <a:uFill>
                  <a:solidFill>
                    <a:srgbClr val="0097A7"/>
                  </a:solidFill>
                </a:uFill>
                <a:latin typeface="Arial MT"/>
                <a:cs typeface="Arial MT"/>
              </a:rPr>
              <a:t> </a:t>
            </a:r>
            <a:r>
              <a:rPr sz="1800" u="heavy" spc="-5" dirty="0">
                <a:solidFill>
                  <a:srgbClr val="0097A7"/>
                </a:solidFill>
                <a:uFill>
                  <a:solidFill>
                    <a:srgbClr val="0097A7"/>
                  </a:solidFill>
                </a:uFill>
                <a:latin typeface="Arial MT"/>
                <a:cs typeface="Arial MT"/>
              </a:rPr>
              <a:t>of </a:t>
            </a:r>
            <a:r>
              <a:rPr sz="1800" u="heavy" spc="-15" dirty="0">
                <a:solidFill>
                  <a:srgbClr val="0097A7"/>
                </a:solidFill>
                <a:uFill>
                  <a:solidFill>
                    <a:srgbClr val="0097A7"/>
                  </a:solidFill>
                </a:uFill>
                <a:latin typeface="Arial MT"/>
                <a:cs typeface="Arial MT"/>
              </a:rPr>
              <a:t>Weak</a:t>
            </a:r>
            <a:r>
              <a:rPr sz="1800" u="heavy" spc="-5" dirty="0">
                <a:solidFill>
                  <a:srgbClr val="0097A7"/>
                </a:solidFill>
                <a:uFill>
                  <a:solidFill>
                    <a:srgbClr val="0097A7"/>
                  </a:solidFill>
                </a:uFill>
                <a:latin typeface="Arial MT"/>
                <a:cs typeface="Arial MT"/>
              </a:rPr>
              <a:t> Learnability</a:t>
            </a:r>
            <a:r>
              <a:rPr sz="1800" spc="-5" dirty="0">
                <a:solidFill>
                  <a:srgbClr val="595959"/>
                </a:solidFill>
                <a:latin typeface="Arial MT"/>
                <a:cs typeface="Arial MT"/>
              </a:rPr>
              <a:t>”</a:t>
            </a:r>
            <a:endParaRPr sz="1800">
              <a:latin typeface="Arial MT"/>
              <a:cs typeface="Arial MT"/>
            </a:endParaRPr>
          </a:p>
          <a:p>
            <a:pPr marL="379095">
              <a:lnSpc>
                <a:spcPct val="100000"/>
              </a:lnSpc>
              <a:spcBef>
                <a:spcPts val="315"/>
              </a:spcBef>
            </a:pPr>
            <a:r>
              <a:rPr sz="1800" dirty="0">
                <a:solidFill>
                  <a:srgbClr val="595959"/>
                </a:solidFill>
                <a:latin typeface="Arial MT"/>
                <a:cs typeface="Arial MT"/>
              </a:rPr>
              <a:t>(details</a:t>
            </a:r>
            <a:r>
              <a:rPr sz="1800" spc="-15" dirty="0">
                <a:solidFill>
                  <a:srgbClr val="595959"/>
                </a:solidFill>
                <a:latin typeface="Arial MT"/>
                <a:cs typeface="Arial MT"/>
              </a:rPr>
              <a:t> </a:t>
            </a:r>
            <a:r>
              <a:rPr sz="1800" spc="-5" dirty="0">
                <a:solidFill>
                  <a:srgbClr val="595959"/>
                </a:solidFill>
                <a:latin typeface="Arial MT"/>
                <a:cs typeface="Arial MT"/>
              </a:rPr>
              <a:t>are</a:t>
            </a:r>
            <a:r>
              <a:rPr sz="1800" spc="-15" dirty="0">
                <a:solidFill>
                  <a:srgbClr val="595959"/>
                </a:solidFill>
                <a:latin typeface="Arial MT"/>
                <a:cs typeface="Arial MT"/>
              </a:rPr>
              <a:t> </a:t>
            </a:r>
            <a:r>
              <a:rPr sz="1800" spc="-5" dirty="0">
                <a:solidFill>
                  <a:srgbClr val="595959"/>
                </a:solidFill>
                <a:latin typeface="Arial MT"/>
                <a:cs typeface="Arial MT"/>
              </a:rPr>
              <a:t>beyond</a:t>
            </a:r>
            <a:r>
              <a:rPr sz="1800" spc="-15" dirty="0">
                <a:solidFill>
                  <a:srgbClr val="595959"/>
                </a:solidFill>
                <a:latin typeface="Arial MT"/>
                <a:cs typeface="Arial MT"/>
              </a:rPr>
              <a:t> </a:t>
            </a:r>
            <a:r>
              <a:rPr sz="1800" spc="-5" dirty="0">
                <a:solidFill>
                  <a:srgbClr val="595959"/>
                </a:solidFill>
                <a:latin typeface="Arial MT"/>
                <a:cs typeface="Arial MT"/>
              </a:rPr>
              <a:t>the</a:t>
            </a:r>
            <a:r>
              <a:rPr sz="1800" spc="-15" dirty="0">
                <a:solidFill>
                  <a:srgbClr val="595959"/>
                </a:solidFill>
                <a:latin typeface="Arial MT"/>
                <a:cs typeface="Arial MT"/>
              </a:rPr>
              <a:t> </a:t>
            </a:r>
            <a:r>
              <a:rPr sz="1800" dirty="0">
                <a:solidFill>
                  <a:srgbClr val="595959"/>
                </a:solidFill>
                <a:latin typeface="Arial MT"/>
                <a:cs typeface="Arial MT"/>
              </a:rPr>
              <a:t>scope</a:t>
            </a:r>
            <a:r>
              <a:rPr sz="1800" spc="-15" dirty="0">
                <a:solidFill>
                  <a:srgbClr val="595959"/>
                </a:solidFill>
                <a:latin typeface="Arial MT"/>
                <a:cs typeface="Arial MT"/>
              </a:rPr>
              <a:t> </a:t>
            </a:r>
            <a:r>
              <a:rPr sz="1800" spc="-5" dirty="0">
                <a:solidFill>
                  <a:srgbClr val="595959"/>
                </a:solidFill>
                <a:latin typeface="Arial MT"/>
                <a:cs typeface="Arial MT"/>
              </a:rPr>
              <a:t>of</a:t>
            </a:r>
            <a:r>
              <a:rPr sz="1800" spc="-10" dirty="0">
                <a:solidFill>
                  <a:srgbClr val="595959"/>
                </a:solidFill>
                <a:latin typeface="Arial MT"/>
                <a:cs typeface="Arial MT"/>
              </a:rPr>
              <a:t> </a:t>
            </a:r>
            <a:r>
              <a:rPr sz="1800" spc="-5" dirty="0">
                <a:solidFill>
                  <a:srgbClr val="595959"/>
                </a:solidFill>
                <a:latin typeface="Arial MT"/>
                <a:cs typeface="Arial MT"/>
              </a:rPr>
              <a:t>this</a:t>
            </a:r>
            <a:r>
              <a:rPr sz="1800" spc="-15" dirty="0">
                <a:solidFill>
                  <a:srgbClr val="595959"/>
                </a:solidFill>
                <a:latin typeface="Arial MT"/>
                <a:cs typeface="Arial MT"/>
              </a:rPr>
              <a:t> </a:t>
            </a:r>
            <a:r>
              <a:rPr sz="1800" dirty="0">
                <a:solidFill>
                  <a:srgbClr val="595959"/>
                </a:solidFill>
                <a:latin typeface="Arial MT"/>
                <a:cs typeface="Arial MT"/>
              </a:rPr>
              <a:t>course)</a:t>
            </a:r>
            <a:endParaRPr sz="1800">
              <a:latin typeface="Arial MT"/>
              <a:cs typeface="Arial MT"/>
            </a:endParaRPr>
          </a:p>
          <a:p>
            <a:pPr>
              <a:lnSpc>
                <a:spcPct val="100000"/>
              </a:lnSpc>
              <a:spcBef>
                <a:spcPts val="30"/>
              </a:spcBef>
            </a:pPr>
            <a:endParaRPr sz="2400">
              <a:latin typeface="Arial MT"/>
              <a:cs typeface="Arial MT"/>
            </a:endParaRPr>
          </a:p>
          <a:p>
            <a:pPr marL="379095" indent="-367030">
              <a:lnSpc>
                <a:spcPct val="100000"/>
              </a:lnSpc>
              <a:buChar char="●"/>
              <a:tabLst>
                <a:tab pos="379095" algn="l"/>
                <a:tab pos="379730" algn="l"/>
              </a:tabLst>
            </a:pPr>
            <a:r>
              <a:rPr sz="1800" spc="-5" dirty="0">
                <a:solidFill>
                  <a:srgbClr val="595959"/>
                </a:solidFill>
                <a:latin typeface="Arial MT"/>
                <a:cs typeface="Arial MT"/>
              </a:rPr>
              <a:t>In</a:t>
            </a:r>
            <a:r>
              <a:rPr sz="1800" spc="-15" dirty="0">
                <a:solidFill>
                  <a:srgbClr val="595959"/>
                </a:solidFill>
                <a:latin typeface="Arial MT"/>
                <a:cs typeface="Arial MT"/>
              </a:rPr>
              <a:t> </a:t>
            </a:r>
            <a:r>
              <a:rPr sz="1800" spc="-5" dirty="0">
                <a:solidFill>
                  <a:srgbClr val="595959"/>
                </a:solidFill>
                <a:latin typeface="Arial MT"/>
                <a:cs typeface="Arial MT"/>
              </a:rPr>
              <a:t>1995,</a:t>
            </a:r>
            <a:r>
              <a:rPr sz="1800" spc="-15" dirty="0">
                <a:solidFill>
                  <a:srgbClr val="595959"/>
                </a:solidFill>
                <a:latin typeface="Arial MT"/>
                <a:cs typeface="Arial MT"/>
              </a:rPr>
              <a:t> </a:t>
            </a:r>
            <a:r>
              <a:rPr sz="1800" spc="-5" dirty="0">
                <a:solidFill>
                  <a:srgbClr val="595959"/>
                </a:solidFill>
                <a:latin typeface="Arial MT"/>
                <a:cs typeface="Arial MT"/>
              </a:rPr>
              <a:t>Schapire</a:t>
            </a:r>
            <a:r>
              <a:rPr sz="1800" spc="-20" dirty="0">
                <a:solidFill>
                  <a:srgbClr val="595959"/>
                </a:solidFill>
                <a:latin typeface="Arial MT"/>
                <a:cs typeface="Arial MT"/>
              </a:rPr>
              <a:t> </a:t>
            </a:r>
            <a:r>
              <a:rPr sz="1800" spc="-5" dirty="0">
                <a:solidFill>
                  <a:srgbClr val="595959"/>
                </a:solidFill>
                <a:latin typeface="Arial MT"/>
                <a:cs typeface="Arial MT"/>
              </a:rPr>
              <a:t>and</a:t>
            </a:r>
            <a:r>
              <a:rPr sz="1800" spc="-15" dirty="0">
                <a:solidFill>
                  <a:srgbClr val="595959"/>
                </a:solidFill>
                <a:latin typeface="Arial MT"/>
                <a:cs typeface="Arial MT"/>
              </a:rPr>
              <a:t> </a:t>
            </a:r>
            <a:r>
              <a:rPr sz="1800" spc="-5" dirty="0">
                <a:solidFill>
                  <a:srgbClr val="595959"/>
                </a:solidFill>
                <a:latin typeface="Arial MT"/>
                <a:cs typeface="Arial MT"/>
              </a:rPr>
              <a:t>Freund</a:t>
            </a:r>
            <a:r>
              <a:rPr sz="1800" spc="-15" dirty="0">
                <a:solidFill>
                  <a:srgbClr val="595959"/>
                </a:solidFill>
                <a:latin typeface="Arial MT"/>
                <a:cs typeface="Arial MT"/>
              </a:rPr>
              <a:t> </a:t>
            </a:r>
            <a:r>
              <a:rPr sz="1800" spc="-5" dirty="0">
                <a:solidFill>
                  <a:srgbClr val="595959"/>
                </a:solidFill>
                <a:latin typeface="Arial MT"/>
                <a:cs typeface="Arial MT"/>
              </a:rPr>
              <a:t>proposed</a:t>
            </a:r>
            <a:r>
              <a:rPr sz="1800" spc="-114" dirty="0">
                <a:solidFill>
                  <a:srgbClr val="595959"/>
                </a:solidFill>
                <a:latin typeface="Arial MT"/>
                <a:cs typeface="Arial MT"/>
              </a:rPr>
              <a:t> </a:t>
            </a:r>
            <a:r>
              <a:rPr sz="1800" spc="-5" dirty="0">
                <a:solidFill>
                  <a:srgbClr val="595959"/>
                </a:solidFill>
                <a:latin typeface="Arial MT"/>
                <a:cs typeface="Arial MT"/>
              </a:rPr>
              <a:t>AdaBoost:</a:t>
            </a:r>
            <a:endParaRPr sz="1800">
              <a:latin typeface="Arial MT"/>
              <a:cs typeface="Arial MT"/>
            </a:endParaRPr>
          </a:p>
          <a:p>
            <a:pPr marL="379095" marR="5080">
              <a:lnSpc>
                <a:spcPct val="114599"/>
              </a:lnSpc>
            </a:pPr>
            <a:r>
              <a:rPr sz="1800" b="1" spc="-40" dirty="0">
                <a:solidFill>
                  <a:srgbClr val="1155CC"/>
                </a:solidFill>
                <a:latin typeface="Arial"/>
                <a:cs typeface="Arial"/>
              </a:rPr>
              <a:t>Turn </a:t>
            </a:r>
            <a:r>
              <a:rPr sz="1800" b="1" dirty="0">
                <a:solidFill>
                  <a:srgbClr val="1155CC"/>
                </a:solidFill>
                <a:latin typeface="Arial"/>
                <a:cs typeface="Arial"/>
              </a:rPr>
              <a:t>a </a:t>
            </a:r>
            <a:r>
              <a:rPr sz="1800" b="1" spc="-5" dirty="0">
                <a:solidFill>
                  <a:srgbClr val="1155CC"/>
                </a:solidFill>
                <a:latin typeface="Arial"/>
                <a:cs typeface="Arial"/>
              </a:rPr>
              <a:t>set of weak learners </a:t>
            </a:r>
            <a:r>
              <a:rPr sz="1800" b="1" dirty="0">
                <a:solidFill>
                  <a:srgbClr val="1155CC"/>
                </a:solidFill>
                <a:latin typeface="Arial"/>
                <a:cs typeface="Arial"/>
              </a:rPr>
              <a:t>(e.g. </a:t>
            </a:r>
            <a:r>
              <a:rPr sz="1800" b="1" spc="-5" dirty="0">
                <a:solidFill>
                  <a:srgbClr val="1155CC"/>
                </a:solidFill>
                <a:latin typeface="Arial"/>
                <a:cs typeface="Arial"/>
              </a:rPr>
              <a:t>simple rule of </a:t>
            </a:r>
            <a:r>
              <a:rPr sz="1800" b="1" dirty="0">
                <a:solidFill>
                  <a:srgbClr val="1155CC"/>
                </a:solidFill>
                <a:latin typeface="Arial"/>
                <a:cs typeface="Arial"/>
              </a:rPr>
              <a:t>thumbs) </a:t>
            </a:r>
            <a:r>
              <a:rPr sz="1800" b="1" spc="-5" dirty="0">
                <a:solidFill>
                  <a:srgbClr val="1155CC"/>
                </a:solidFill>
                <a:latin typeface="Arial"/>
                <a:cs typeface="Arial"/>
              </a:rPr>
              <a:t>into </a:t>
            </a:r>
            <a:r>
              <a:rPr sz="1800" b="1" dirty="0">
                <a:solidFill>
                  <a:srgbClr val="1155CC"/>
                </a:solidFill>
                <a:latin typeface="Arial"/>
                <a:cs typeface="Arial"/>
              </a:rPr>
              <a:t>a </a:t>
            </a:r>
            <a:r>
              <a:rPr sz="1800" b="1" spc="-5" dirty="0">
                <a:solidFill>
                  <a:srgbClr val="1155CC"/>
                </a:solidFill>
                <a:latin typeface="Arial"/>
                <a:cs typeface="Arial"/>
              </a:rPr>
              <a:t>strong </a:t>
            </a:r>
            <a:r>
              <a:rPr sz="1800" b="1" spc="-490" dirty="0">
                <a:solidFill>
                  <a:srgbClr val="1155CC"/>
                </a:solidFill>
                <a:latin typeface="Arial"/>
                <a:cs typeface="Arial"/>
              </a:rPr>
              <a:t> </a:t>
            </a:r>
            <a:r>
              <a:rPr sz="1800" b="1" spc="-5" dirty="0">
                <a:solidFill>
                  <a:srgbClr val="1155CC"/>
                </a:solidFill>
                <a:latin typeface="Arial"/>
                <a:cs typeface="Arial"/>
              </a:rPr>
              <a:t>learner</a:t>
            </a:r>
            <a:endParaRPr sz="18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2218690" cy="452120"/>
          </a:xfrm>
          <a:prstGeom prst="rect">
            <a:avLst/>
          </a:prstGeom>
        </p:spPr>
        <p:txBody>
          <a:bodyPr vert="horz" wrap="square" lIns="0" tIns="12700" rIns="0" bIns="0" rtlCol="0">
            <a:spAutoFit/>
          </a:bodyPr>
          <a:lstStyle/>
          <a:p>
            <a:pPr marL="12700">
              <a:lnSpc>
                <a:spcPct val="100000"/>
              </a:lnSpc>
              <a:spcBef>
                <a:spcPts val="100"/>
              </a:spcBef>
            </a:pPr>
            <a:r>
              <a:rPr sz="2800" dirty="0"/>
              <a:t>Main</a:t>
            </a:r>
            <a:r>
              <a:rPr sz="2800" spc="-95" dirty="0"/>
              <a:t> </a:t>
            </a:r>
            <a:r>
              <a:rPr sz="2800" spc="-5" dirty="0"/>
              <a:t>Concept</a:t>
            </a:r>
            <a:endParaRPr sz="2800"/>
          </a:p>
        </p:txBody>
      </p:sp>
      <p:sp>
        <p:nvSpPr>
          <p:cNvPr id="3" name="object 3"/>
          <p:cNvSpPr txBox="1"/>
          <p:nvPr/>
        </p:nvSpPr>
        <p:spPr>
          <a:xfrm>
            <a:off x="422676" y="1530680"/>
            <a:ext cx="5594985" cy="1557020"/>
          </a:xfrm>
          <a:prstGeom prst="rect">
            <a:avLst/>
          </a:prstGeom>
        </p:spPr>
        <p:txBody>
          <a:bodyPr vert="horz" wrap="square" lIns="0" tIns="12700" rIns="0" bIns="0" rtlCol="0">
            <a:spAutoFit/>
          </a:bodyPr>
          <a:lstStyle/>
          <a:p>
            <a:pPr marL="431800" indent="-419734">
              <a:lnSpc>
                <a:spcPct val="100000"/>
              </a:lnSpc>
              <a:spcBef>
                <a:spcPts val="100"/>
              </a:spcBef>
              <a:buAutoNum type="arabicPeriod"/>
              <a:tabLst>
                <a:tab pos="431800" algn="l"/>
                <a:tab pos="432434" algn="l"/>
              </a:tabLst>
            </a:pPr>
            <a:r>
              <a:rPr sz="1800" spc="-5" dirty="0">
                <a:solidFill>
                  <a:srgbClr val="595959"/>
                </a:solidFill>
                <a:latin typeface="Arial MT"/>
                <a:cs typeface="Arial MT"/>
              </a:rPr>
              <a:t>Focus</a:t>
            </a:r>
            <a:r>
              <a:rPr sz="1800" spc="-15" dirty="0">
                <a:solidFill>
                  <a:srgbClr val="595959"/>
                </a:solidFill>
                <a:latin typeface="Arial MT"/>
                <a:cs typeface="Arial MT"/>
              </a:rPr>
              <a:t> </a:t>
            </a:r>
            <a:r>
              <a:rPr sz="1800" spc="-5" dirty="0">
                <a:solidFill>
                  <a:srgbClr val="595959"/>
                </a:solidFill>
                <a:latin typeface="Arial MT"/>
                <a:cs typeface="Arial MT"/>
              </a:rPr>
              <a:t>on</a:t>
            </a:r>
            <a:r>
              <a:rPr sz="1800" spc="-15" dirty="0">
                <a:solidFill>
                  <a:srgbClr val="595959"/>
                </a:solidFill>
                <a:latin typeface="Arial MT"/>
                <a:cs typeface="Arial MT"/>
              </a:rPr>
              <a:t> </a:t>
            </a:r>
            <a:r>
              <a:rPr sz="1800" spc="-10" dirty="0">
                <a:solidFill>
                  <a:srgbClr val="595959"/>
                </a:solidFill>
                <a:latin typeface="Arial MT"/>
                <a:cs typeface="Arial MT"/>
              </a:rPr>
              <a:t>difficult </a:t>
            </a:r>
            <a:r>
              <a:rPr sz="1800" spc="-5" dirty="0">
                <a:solidFill>
                  <a:srgbClr val="595959"/>
                </a:solidFill>
                <a:latin typeface="Arial MT"/>
                <a:cs typeface="Arial MT"/>
              </a:rPr>
              <a:t>instances</a:t>
            </a:r>
            <a:r>
              <a:rPr sz="1800" spc="-15" dirty="0">
                <a:solidFill>
                  <a:srgbClr val="595959"/>
                </a:solidFill>
                <a:latin typeface="Arial MT"/>
                <a:cs typeface="Arial MT"/>
              </a:rPr>
              <a:t> </a:t>
            </a:r>
            <a:r>
              <a:rPr sz="1800" spc="-5" dirty="0">
                <a:solidFill>
                  <a:srgbClr val="595959"/>
                </a:solidFill>
                <a:latin typeface="Arial MT"/>
                <a:cs typeface="Arial MT"/>
              </a:rPr>
              <a:t>with</a:t>
            </a:r>
            <a:r>
              <a:rPr sz="1800" spc="-10" dirty="0">
                <a:solidFill>
                  <a:srgbClr val="595959"/>
                </a:solidFill>
                <a:latin typeface="Arial MT"/>
                <a:cs typeface="Arial MT"/>
              </a:rPr>
              <a:t> </a:t>
            </a:r>
            <a:r>
              <a:rPr sz="1800" spc="-5" dirty="0">
                <a:solidFill>
                  <a:srgbClr val="595959"/>
                </a:solidFill>
                <a:latin typeface="Arial MT"/>
                <a:cs typeface="Arial MT"/>
              </a:rPr>
              <a:t>high</a:t>
            </a:r>
            <a:r>
              <a:rPr sz="1800" spc="-15" dirty="0">
                <a:solidFill>
                  <a:srgbClr val="595959"/>
                </a:solidFill>
                <a:latin typeface="Arial MT"/>
                <a:cs typeface="Arial MT"/>
              </a:rPr>
              <a:t> </a:t>
            </a:r>
            <a:r>
              <a:rPr sz="1800" spc="-5" dirty="0">
                <a:solidFill>
                  <a:srgbClr val="595959"/>
                </a:solidFill>
                <a:latin typeface="Arial MT"/>
                <a:cs typeface="Arial MT"/>
              </a:rPr>
              <a:t>error</a:t>
            </a:r>
            <a:endParaRPr sz="1800">
              <a:latin typeface="Arial MT"/>
              <a:cs typeface="Arial MT"/>
            </a:endParaRPr>
          </a:p>
          <a:p>
            <a:pPr>
              <a:lnSpc>
                <a:spcPct val="100000"/>
              </a:lnSpc>
              <a:spcBef>
                <a:spcPts val="30"/>
              </a:spcBef>
              <a:buClr>
                <a:srgbClr val="595959"/>
              </a:buClr>
              <a:buFont typeface="Arial MT"/>
              <a:buAutoNum type="arabicPeriod"/>
            </a:pPr>
            <a:endParaRPr sz="2400">
              <a:latin typeface="Arial MT"/>
              <a:cs typeface="Arial MT"/>
            </a:endParaRPr>
          </a:p>
          <a:p>
            <a:pPr marL="431800" indent="-419734">
              <a:lnSpc>
                <a:spcPct val="100000"/>
              </a:lnSpc>
              <a:buAutoNum type="arabicPeriod"/>
              <a:tabLst>
                <a:tab pos="431800" algn="l"/>
                <a:tab pos="432434" algn="l"/>
              </a:tabLst>
            </a:pPr>
            <a:r>
              <a:rPr sz="1800" spc="-5" dirty="0">
                <a:solidFill>
                  <a:srgbClr val="595959"/>
                </a:solidFill>
                <a:latin typeface="Arial MT"/>
                <a:cs typeface="Arial MT"/>
              </a:rPr>
              <a:t>Iteratively</a:t>
            </a:r>
            <a:r>
              <a:rPr sz="1800" spc="-20" dirty="0">
                <a:solidFill>
                  <a:srgbClr val="595959"/>
                </a:solidFill>
                <a:latin typeface="Arial MT"/>
                <a:cs typeface="Arial MT"/>
              </a:rPr>
              <a:t> </a:t>
            </a:r>
            <a:r>
              <a:rPr sz="1800" spc="-5" dirty="0">
                <a:solidFill>
                  <a:srgbClr val="595959"/>
                </a:solidFill>
                <a:latin typeface="Arial MT"/>
                <a:cs typeface="Arial MT"/>
              </a:rPr>
              <a:t>increase</a:t>
            </a:r>
            <a:r>
              <a:rPr sz="1800" spc="-15" dirty="0">
                <a:solidFill>
                  <a:srgbClr val="595959"/>
                </a:solidFill>
                <a:latin typeface="Arial MT"/>
                <a:cs typeface="Arial MT"/>
              </a:rPr>
              <a:t> </a:t>
            </a:r>
            <a:r>
              <a:rPr sz="1800" spc="-5" dirty="0">
                <a:solidFill>
                  <a:srgbClr val="595959"/>
                </a:solidFill>
                <a:latin typeface="Arial MT"/>
                <a:cs typeface="Arial MT"/>
              </a:rPr>
              <a:t>weights</a:t>
            </a:r>
            <a:r>
              <a:rPr sz="1800" spc="-15" dirty="0">
                <a:solidFill>
                  <a:srgbClr val="595959"/>
                </a:solidFill>
                <a:latin typeface="Arial MT"/>
                <a:cs typeface="Arial MT"/>
              </a:rPr>
              <a:t> </a:t>
            </a:r>
            <a:r>
              <a:rPr sz="1800" spc="-5" dirty="0">
                <a:solidFill>
                  <a:srgbClr val="595959"/>
                </a:solidFill>
                <a:latin typeface="Arial MT"/>
                <a:cs typeface="Arial MT"/>
              </a:rPr>
              <a:t>for</a:t>
            </a:r>
            <a:r>
              <a:rPr sz="1800" spc="-15" dirty="0">
                <a:solidFill>
                  <a:srgbClr val="595959"/>
                </a:solidFill>
                <a:latin typeface="Arial MT"/>
                <a:cs typeface="Arial MT"/>
              </a:rPr>
              <a:t> </a:t>
            </a:r>
            <a:r>
              <a:rPr sz="1800" spc="-5" dirty="0">
                <a:solidFill>
                  <a:srgbClr val="595959"/>
                </a:solidFill>
                <a:latin typeface="Arial MT"/>
                <a:cs typeface="Arial MT"/>
              </a:rPr>
              <a:t>high</a:t>
            </a:r>
            <a:r>
              <a:rPr sz="1800" spc="-15" dirty="0">
                <a:solidFill>
                  <a:srgbClr val="595959"/>
                </a:solidFill>
                <a:latin typeface="Arial MT"/>
                <a:cs typeface="Arial MT"/>
              </a:rPr>
              <a:t> </a:t>
            </a:r>
            <a:r>
              <a:rPr sz="1800" spc="-5" dirty="0">
                <a:solidFill>
                  <a:srgbClr val="595959"/>
                </a:solidFill>
                <a:latin typeface="Arial MT"/>
                <a:cs typeface="Arial MT"/>
              </a:rPr>
              <a:t>error</a:t>
            </a:r>
            <a:r>
              <a:rPr sz="1800" spc="-15" dirty="0">
                <a:solidFill>
                  <a:srgbClr val="595959"/>
                </a:solidFill>
                <a:latin typeface="Arial MT"/>
                <a:cs typeface="Arial MT"/>
              </a:rPr>
              <a:t> </a:t>
            </a:r>
            <a:r>
              <a:rPr sz="1800" spc="-5" dirty="0">
                <a:solidFill>
                  <a:srgbClr val="595959"/>
                </a:solidFill>
                <a:latin typeface="Arial MT"/>
                <a:cs typeface="Arial MT"/>
              </a:rPr>
              <a:t>examples</a:t>
            </a:r>
            <a:endParaRPr sz="1800">
              <a:latin typeface="Arial MT"/>
              <a:cs typeface="Arial MT"/>
            </a:endParaRPr>
          </a:p>
          <a:p>
            <a:pPr>
              <a:lnSpc>
                <a:spcPct val="100000"/>
              </a:lnSpc>
              <a:spcBef>
                <a:spcPts val="30"/>
              </a:spcBef>
              <a:buClr>
                <a:srgbClr val="595959"/>
              </a:buClr>
              <a:buFont typeface="Arial MT"/>
              <a:buAutoNum type="arabicPeriod"/>
            </a:pPr>
            <a:endParaRPr sz="2400">
              <a:latin typeface="Arial MT"/>
              <a:cs typeface="Arial MT"/>
            </a:endParaRPr>
          </a:p>
          <a:p>
            <a:pPr marL="431800" indent="-419734">
              <a:lnSpc>
                <a:spcPct val="100000"/>
              </a:lnSpc>
              <a:buAutoNum type="arabicPeriod"/>
              <a:tabLst>
                <a:tab pos="431800" algn="l"/>
                <a:tab pos="432434" algn="l"/>
              </a:tabLst>
            </a:pPr>
            <a:r>
              <a:rPr sz="1800" spc="-5" dirty="0">
                <a:solidFill>
                  <a:srgbClr val="595959"/>
                </a:solidFill>
                <a:latin typeface="Arial MT"/>
                <a:cs typeface="Arial MT"/>
              </a:rPr>
              <a:t>Combine</a:t>
            </a:r>
            <a:r>
              <a:rPr sz="1800" spc="-20" dirty="0">
                <a:solidFill>
                  <a:srgbClr val="595959"/>
                </a:solidFill>
                <a:latin typeface="Arial MT"/>
                <a:cs typeface="Arial MT"/>
              </a:rPr>
              <a:t> </a:t>
            </a:r>
            <a:r>
              <a:rPr sz="1800" spc="-5" dirty="0">
                <a:solidFill>
                  <a:srgbClr val="595959"/>
                </a:solidFill>
                <a:latin typeface="Arial MT"/>
                <a:cs typeface="Arial MT"/>
              </a:rPr>
              <a:t>the</a:t>
            </a:r>
            <a:r>
              <a:rPr sz="1800" spc="-20" dirty="0">
                <a:solidFill>
                  <a:srgbClr val="595959"/>
                </a:solidFill>
                <a:latin typeface="Arial MT"/>
                <a:cs typeface="Arial MT"/>
              </a:rPr>
              <a:t> </a:t>
            </a:r>
            <a:r>
              <a:rPr sz="1800" dirty="0">
                <a:solidFill>
                  <a:srgbClr val="595959"/>
                </a:solidFill>
                <a:latin typeface="Arial MT"/>
                <a:cs typeface="Arial MT"/>
              </a:rPr>
              <a:t>results</a:t>
            </a:r>
            <a:r>
              <a:rPr sz="1800" spc="-15" dirty="0">
                <a:solidFill>
                  <a:srgbClr val="595959"/>
                </a:solidFill>
                <a:latin typeface="Arial MT"/>
                <a:cs typeface="Arial MT"/>
              </a:rPr>
              <a:t> </a:t>
            </a:r>
            <a:r>
              <a:rPr sz="1800" spc="-5" dirty="0">
                <a:solidFill>
                  <a:srgbClr val="595959"/>
                </a:solidFill>
                <a:latin typeface="Arial MT"/>
                <a:cs typeface="Arial MT"/>
              </a:rPr>
              <a:t>with</a:t>
            </a:r>
            <a:r>
              <a:rPr sz="1800" spc="-20" dirty="0">
                <a:solidFill>
                  <a:srgbClr val="595959"/>
                </a:solidFill>
                <a:latin typeface="Arial MT"/>
                <a:cs typeface="Arial MT"/>
              </a:rPr>
              <a:t> </a:t>
            </a:r>
            <a:r>
              <a:rPr sz="1800" spc="-5" dirty="0">
                <a:solidFill>
                  <a:srgbClr val="595959"/>
                </a:solidFill>
                <a:latin typeface="Arial MT"/>
                <a:cs typeface="Arial MT"/>
              </a:rPr>
              <a:t>weighted</a:t>
            </a:r>
            <a:r>
              <a:rPr sz="1800" spc="-15" dirty="0">
                <a:solidFill>
                  <a:srgbClr val="595959"/>
                </a:solidFill>
                <a:latin typeface="Arial MT"/>
                <a:cs typeface="Arial MT"/>
              </a:rPr>
              <a:t> </a:t>
            </a:r>
            <a:r>
              <a:rPr sz="1800" dirty="0">
                <a:solidFill>
                  <a:srgbClr val="595959"/>
                </a:solidFill>
                <a:latin typeface="Arial MT"/>
                <a:cs typeface="Arial MT"/>
              </a:rPr>
              <a:t>voting</a:t>
            </a:r>
            <a:endParaRPr sz="180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69399" y="145187"/>
            <a:ext cx="8098650" cy="485312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52400" y="100445"/>
            <a:ext cx="7883697" cy="49911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100445"/>
            <a:ext cx="7884159" cy="4991100"/>
            <a:chOff x="152400" y="100445"/>
            <a:chExt cx="7884159" cy="4991100"/>
          </a:xfrm>
        </p:grpSpPr>
        <p:pic>
          <p:nvPicPr>
            <p:cNvPr id="3" name="object 3"/>
            <p:cNvPicPr/>
            <p:nvPr/>
          </p:nvPicPr>
          <p:blipFill>
            <a:blip r:embed="rId3" cstate="print"/>
            <a:stretch>
              <a:fillRect/>
            </a:stretch>
          </p:blipFill>
          <p:spPr>
            <a:xfrm>
              <a:off x="152400" y="100445"/>
              <a:ext cx="7883697" cy="4991100"/>
            </a:xfrm>
            <a:prstGeom prst="rect">
              <a:avLst/>
            </a:prstGeom>
          </p:spPr>
        </p:pic>
        <p:sp>
          <p:nvSpPr>
            <p:cNvPr id="4" name="object 4"/>
            <p:cNvSpPr/>
            <p:nvPr/>
          </p:nvSpPr>
          <p:spPr>
            <a:xfrm>
              <a:off x="3077124" y="1674324"/>
              <a:ext cx="2154555" cy="422275"/>
            </a:xfrm>
            <a:custGeom>
              <a:avLst/>
              <a:gdLst/>
              <a:ahLst/>
              <a:cxnLst/>
              <a:rect l="l" t="t" r="r" b="b"/>
              <a:pathLst>
                <a:path w="2154554" h="422275">
                  <a:moveTo>
                    <a:pt x="0" y="0"/>
                  </a:moveTo>
                  <a:lnTo>
                    <a:pt x="2153999" y="0"/>
                  </a:lnTo>
                  <a:lnTo>
                    <a:pt x="2153999" y="422099"/>
                  </a:lnTo>
                  <a:lnTo>
                    <a:pt x="0" y="422099"/>
                  </a:lnTo>
                  <a:lnTo>
                    <a:pt x="0" y="0"/>
                  </a:lnTo>
                  <a:close/>
                </a:path>
              </a:pathLst>
            </a:custGeom>
            <a:ln w="28574">
              <a:solidFill>
                <a:srgbClr val="CC0000"/>
              </a:solidFill>
            </a:ln>
          </p:spPr>
          <p:txBody>
            <a:bodyPr wrap="square" lIns="0" tIns="0" rIns="0" bIns="0" rtlCol="0"/>
            <a:lstStyle/>
            <a:p>
              <a:endParaRPr/>
            </a:p>
          </p:txBody>
        </p:sp>
      </p:grpSp>
      <p:sp>
        <p:nvSpPr>
          <p:cNvPr id="5" name="object 5"/>
          <p:cNvSpPr txBox="1"/>
          <p:nvPr/>
        </p:nvSpPr>
        <p:spPr>
          <a:xfrm>
            <a:off x="6185000" y="1740237"/>
            <a:ext cx="249999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CC0000"/>
                </a:solidFill>
                <a:latin typeface="Arial MT"/>
                <a:cs typeface="Arial MT"/>
              </a:rPr>
              <a:t>Weighted</a:t>
            </a:r>
            <a:r>
              <a:rPr sz="1400" spc="-20" dirty="0">
                <a:solidFill>
                  <a:srgbClr val="CC0000"/>
                </a:solidFill>
                <a:latin typeface="Arial MT"/>
                <a:cs typeface="Arial MT"/>
              </a:rPr>
              <a:t> </a:t>
            </a:r>
            <a:r>
              <a:rPr sz="1400" spc="-5" dirty="0">
                <a:solidFill>
                  <a:srgbClr val="CC0000"/>
                </a:solidFill>
                <a:latin typeface="Arial MT"/>
                <a:cs typeface="Arial MT"/>
              </a:rPr>
              <a:t>error</a:t>
            </a:r>
            <a:r>
              <a:rPr sz="1400" spc="-15" dirty="0">
                <a:solidFill>
                  <a:srgbClr val="CC0000"/>
                </a:solidFill>
                <a:latin typeface="Arial MT"/>
                <a:cs typeface="Arial MT"/>
              </a:rPr>
              <a:t> </a:t>
            </a:r>
            <a:r>
              <a:rPr sz="1400" spc="-5" dirty="0">
                <a:solidFill>
                  <a:srgbClr val="CC0000"/>
                </a:solidFill>
                <a:latin typeface="Arial MT"/>
                <a:cs typeface="Arial MT"/>
              </a:rPr>
              <a:t>of</a:t>
            </a:r>
            <a:r>
              <a:rPr sz="1400" spc="-15" dirty="0">
                <a:solidFill>
                  <a:srgbClr val="CC0000"/>
                </a:solidFill>
                <a:latin typeface="Arial MT"/>
                <a:cs typeface="Arial MT"/>
              </a:rPr>
              <a:t> </a:t>
            </a:r>
            <a:r>
              <a:rPr sz="1400" spc="-5" dirty="0">
                <a:solidFill>
                  <a:srgbClr val="CC0000"/>
                </a:solidFill>
                <a:latin typeface="Arial MT"/>
                <a:cs typeface="Arial MT"/>
              </a:rPr>
              <a:t>the</a:t>
            </a:r>
            <a:r>
              <a:rPr sz="1400" spc="-15" dirty="0">
                <a:solidFill>
                  <a:srgbClr val="CC0000"/>
                </a:solidFill>
                <a:latin typeface="Arial MT"/>
                <a:cs typeface="Arial MT"/>
              </a:rPr>
              <a:t> </a:t>
            </a:r>
            <a:r>
              <a:rPr sz="1400" spc="-5" dirty="0">
                <a:solidFill>
                  <a:srgbClr val="CC0000"/>
                </a:solidFill>
                <a:latin typeface="Arial MT"/>
                <a:cs typeface="Arial MT"/>
              </a:rPr>
              <a:t>j’th</a:t>
            </a:r>
            <a:r>
              <a:rPr sz="1400" spc="-15" dirty="0">
                <a:solidFill>
                  <a:srgbClr val="CC0000"/>
                </a:solidFill>
                <a:latin typeface="Arial MT"/>
                <a:cs typeface="Arial MT"/>
              </a:rPr>
              <a:t> </a:t>
            </a:r>
            <a:r>
              <a:rPr sz="1400" dirty="0">
                <a:solidFill>
                  <a:srgbClr val="CC0000"/>
                </a:solidFill>
                <a:latin typeface="Arial MT"/>
                <a:cs typeface="Arial MT"/>
              </a:rPr>
              <a:t>model</a:t>
            </a:r>
            <a:endParaRPr sz="1400">
              <a:latin typeface="Arial MT"/>
              <a:cs typeface="Arial MT"/>
            </a:endParaRPr>
          </a:p>
        </p:txBody>
      </p:sp>
      <p:grpSp>
        <p:nvGrpSpPr>
          <p:cNvPr id="6" name="object 6"/>
          <p:cNvGrpSpPr/>
          <p:nvPr/>
        </p:nvGrpSpPr>
        <p:grpSpPr>
          <a:xfrm>
            <a:off x="5258661" y="1823889"/>
            <a:ext cx="853440" cy="123189"/>
            <a:chOff x="5258661" y="1823889"/>
            <a:chExt cx="853440" cy="123189"/>
          </a:xfrm>
        </p:grpSpPr>
        <p:sp>
          <p:nvSpPr>
            <p:cNvPr id="7" name="object 7"/>
            <p:cNvSpPr/>
            <p:nvPr/>
          </p:nvSpPr>
          <p:spPr>
            <a:xfrm>
              <a:off x="5402624" y="1885375"/>
              <a:ext cx="709930" cy="0"/>
            </a:xfrm>
            <a:custGeom>
              <a:avLst/>
              <a:gdLst/>
              <a:ahLst/>
              <a:cxnLst/>
              <a:rect l="l" t="t" r="r" b="b"/>
              <a:pathLst>
                <a:path w="709929">
                  <a:moveTo>
                    <a:pt x="709349" y="0"/>
                  </a:moveTo>
                  <a:lnTo>
                    <a:pt x="0" y="0"/>
                  </a:lnTo>
                </a:path>
              </a:pathLst>
            </a:custGeom>
            <a:ln w="28574">
              <a:solidFill>
                <a:srgbClr val="CC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5258661" y="1823889"/>
              <a:ext cx="158251" cy="122971"/>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5318125" cy="452120"/>
          </a:xfrm>
          <a:prstGeom prst="rect">
            <a:avLst/>
          </a:prstGeom>
        </p:spPr>
        <p:txBody>
          <a:bodyPr vert="horz" wrap="square" lIns="0" tIns="12700" rIns="0" bIns="0" rtlCol="0">
            <a:spAutoFit/>
          </a:bodyPr>
          <a:lstStyle/>
          <a:p>
            <a:pPr marL="12700">
              <a:lnSpc>
                <a:spcPct val="100000"/>
              </a:lnSpc>
              <a:spcBef>
                <a:spcPts val="100"/>
              </a:spcBef>
            </a:pPr>
            <a:r>
              <a:rPr sz="2800" spc="-5" dirty="0"/>
              <a:t>Condorcet's</a:t>
            </a:r>
            <a:r>
              <a:rPr sz="2800" spc="-35" dirty="0"/>
              <a:t> </a:t>
            </a:r>
            <a:r>
              <a:rPr sz="2800" dirty="0"/>
              <a:t>Jury</a:t>
            </a:r>
            <a:r>
              <a:rPr sz="2800" spc="-85" dirty="0"/>
              <a:t> </a:t>
            </a:r>
            <a:r>
              <a:rPr sz="2800" spc="-5" dirty="0"/>
              <a:t>Theorem</a:t>
            </a:r>
            <a:r>
              <a:rPr sz="2800" spc="-35" dirty="0"/>
              <a:t> </a:t>
            </a:r>
            <a:r>
              <a:rPr sz="2800" dirty="0"/>
              <a:t>(1785)</a:t>
            </a:r>
            <a:endParaRPr sz="2800"/>
          </a:p>
        </p:txBody>
      </p:sp>
      <p:grpSp>
        <p:nvGrpSpPr>
          <p:cNvPr id="3" name="object 3"/>
          <p:cNvGrpSpPr/>
          <p:nvPr/>
        </p:nvGrpSpPr>
        <p:grpSpPr>
          <a:xfrm>
            <a:off x="4829200" y="271650"/>
            <a:ext cx="3865879" cy="4719955"/>
            <a:chOff x="4829200" y="271650"/>
            <a:chExt cx="3865879" cy="4719955"/>
          </a:xfrm>
        </p:grpSpPr>
        <p:pic>
          <p:nvPicPr>
            <p:cNvPr id="4" name="object 4"/>
            <p:cNvPicPr/>
            <p:nvPr/>
          </p:nvPicPr>
          <p:blipFill>
            <a:blip r:embed="rId3" cstate="print"/>
            <a:stretch>
              <a:fillRect/>
            </a:stretch>
          </p:blipFill>
          <p:spPr>
            <a:xfrm>
              <a:off x="6607075" y="271650"/>
              <a:ext cx="1641024" cy="919449"/>
            </a:xfrm>
            <a:prstGeom prst="rect">
              <a:avLst/>
            </a:prstGeom>
          </p:spPr>
        </p:pic>
        <p:pic>
          <p:nvPicPr>
            <p:cNvPr id="5" name="object 5"/>
            <p:cNvPicPr/>
            <p:nvPr/>
          </p:nvPicPr>
          <p:blipFill>
            <a:blip r:embed="rId4" cstate="print"/>
            <a:stretch>
              <a:fillRect/>
            </a:stretch>
          </p:blipFill>
          <p:spPr>
            <a:xfrm>
              <a:off x="4829200" y="1152475"/>
              <a:ext cx="3865260" cy="3838625"/>
            </a:xfrm>
            <a:prstGeom prst="rect">
              <a:avLst/>
            </a:prstGeom>
          </p:spPr>
        </p:pic>
      </p:grpSp>
      <p:sp>
        <p:nvSpPr>
          <p:cNvPr id="6" name="object 6"/>
          <p:cNvSpPr txBox="1"/>
          <p:nvPr/>
        </p:nvSpPr>
        <p:spPr>
          <a:xfrm>
            <a:off x="475249" y="1176350"/>
            <a:ext cx="4098925" cy="2540000"/>
          </a:xfrm>
          <a:prstGeom prst="rect">
            <a:avLst/>
          </a:prstGeom>
        </p:spPr>
        <p:txBody>
          <a:bodyPr vert="horz" wrap="square" lIns="0" tIns="12700" rIns="0" bIns="0" rtlCol="0">
            <a:spAutoFit/>
          </a:bodyPr>
          <a:lstStyle/>
          <a:p>
            <a:pPr marL="379095" marR="194945" indent="-367030">
              <a:lnSpc>
                <a:spcPct val="114599"/>
              </a:lnSpc>
              <a:spcBef>
                <a:spcPts val="100"/>
              </a:spcBef>
              <a:buChar char="●"/>
              <a:tabLst>
                <a:tab pos="379095" algn="l"/>
                <a:tab pos="379730" algn="l"/>
              </a:tabLst>
            </a:pPr>
            <a:r>
              <a:rPr sz="1800" spc="-5" dirty="0">
                <a:solidFill>
                  <a:srgbClr val="595959"/>
                </a:solidFill>
                <a:latin typeface="Arial MT"/>
                <a:cs typeface="Arial MT"/>
              </a:rPr>
              <a:t>Assume odd </a:t>
            </a:r>
            <a:r>
              <a:rPr sz="1800" u="heavy" spc="-5" dirty="0">
                <a:solidFill>
                  <a:srgbClr val="595959"/>
                </a:solidFill>
                <a:uFill>
                  <a:solidFill>
                    <a:srgbClr val="595959"/>
                  </a:solidFill>
                </a:uFill>
                <a:latin typeface="Arial MT"/>
                <a:cs typeface="Arial MT"/>
              </a:rPr>
              <a:t>independent</a:t>
            </a:r>
            <a:r>
              <a:rPr sz="1800" spc="-5" dirty="0">
                <a:solidFill>
                  <a:srgbClr val="595959"/>
                </a:solidFill>
                <a:latin typeface="Arial MT"/>
                <a:cs typeface="Arial MT"/>
              </a:rPr>
              <a:t> </a:t>
            </a:r>
            <a:r>
              <a:rPr sz="1800" dirty="0">
                <a:solidFill>
                  <a:srgbClr val="595959"/>
                </a:solidFill>
                <a:latin typeface="Arial MT"/>
                <a:cs typeface="Arial MT"/>
              </a:rPr>
              <a:t>voters </a:t>
            </a:r>
            <a:r>
              <a:rPr sz="1800" spc="5" dirty="0">
                <a:solidFill>
                  <a:srgbClr val="595959"/>
                </a:solidFill>
                <a:latin typeface="Arial MT"/>
                <a:cs typeface="Arial MT"/>
              </a:rPr>
              <a:t> </a:t>
            </a:r>
            <a:r>
              <a:rPr sz="1800" spc="-5" dirty="0">
                <a:solidFill>
                  <a:srgbClr val="595959"/>
                </a:solidFill>
                <a:latin typeface="Arial MT"/>
                <a:cs typeface="Arial MT"/>
              </a:rPr>
              <a:t>with probability higher than </a:t>
            </a:r>
            <a:r>
              <a:rPr sz="1800" dirty="0">
                <a:solidFill>
                  <a:srgbClr val="595959"/>
                </a:solidFill>
                <a:latin typeface="Arial MT"/>
                <a:cs typeface="Arial MT"/>
              </a:rPr>
              <a:t>chance </a:t>
            </a:r>
            <a:r>
              <a:rPr sz="1800" spc="-490" dirty="0">
                <a:solidFill>
                  <a:srgbClr val="595959"/>
                </a:solidFill>
                <a:latin typeface="Arial MT"/>
                <a:cs typeface="Arial MT"/>
              </a:rPr>
              <a:t> </a:t>
            </a:r>
            <a:r>
              <a:rPr sz="1800" spc="-5" dirty="0">
                <a:solidFill>
                  <a:srgbClr val="595959"/>
                </a:solidFill>
                <a:latin typeface="Arial MT"/>
                <a:cs typeface="Arial MT"/>
              </a:rPr>
              <a:t>probability</a:t>
            </a:r>
            <a:r>
              <a:rPr sz="1800" spc="-15" dirty="0">
                <a:solidFill>
                  <a:srgbClr val="595959"/>
                </a:solidFill>
                <a:latin typeface="Arial MT"/>
                <a:cs typeface="Arial MT"/>
              </a:rPr>
              <a:t> </a:t>
            </a:r>
            <a:r>
              <a:rPr sz="1800" spc="-5" dirty="0">
                <a:solidFill>
                  <a:srgbClr val="595959"/>
                </a:solidFill>
                <a:latin typeface="Arial MT"/>
                <a:cs typeface="Arial MT"/>
              </a:rPr>
              <a:t>of</a:t>
            </a:r>
            <a:r>
              <a:rPr sz="1800" spc="-10" dirty="0">
                <a:solidFill>
                  <a:srgbClr val="595959"/>
                </a:solidFill>
                <a:latin typeface="Arial MT"/>
                <a:cs typeface="Arial MT"/>
              </a:rPr>
              <a:t> </a:t>
            </a:r>
            <a:r>
              <a:rPr sz="1800" spc="-5" dirty="0">
                <a:solidFill>
                  <a:srgbClr val="595959"/>
                </a:solidFill>
                <a:latin typeface="Arial MT"/>
                <a:cs typeface="Arial MT"/>
              </a:rPr>
              <a:t>being</a:t>
            </a:r>
            <a:r>
              <a:rPr sz="1800" spc="-10" dirty="0">
                <a:solidFill>
                  <a:srgbClr val="595959"/>
                </a:solidFill>
                <a:latin typeface="Arial MT"/>
                <a:cs typeface="Arial MT"/>
              </a:rPr>
              <a:t> </a:t>
            </a:r>
            <a:r>
              <a:rPr sz="1800" dirty="0">
                <a:solidFill>
                  <a:srgbClr val="595959"/>
                </a:solidFill>
                <a:latin typeface="Arial MT"/>
                <a:cs typeface="Arial MT"/>
              </a:rPr>
              <a:t>correct.</a:t>
            </a:r>
            <a:endParaRPr sz="1800">
              <a:latin typeface="Arial MT"/>
              <a:cs typeface="Arial MT"/>
            </a:endParaRPr>
          </a:p>
          <a:p>
            <a:pPr>
              <a:lnSpc>
                <a:spcPct val="100000"/>
              </a:lnSpc>
              <a:buClr>
                <a:srgbClr val="595959"/>
              </a:buClr>
              <a:buFont typeface="Arial MT"/>
              <a:buChar char="●"/>
            </a:pPr>
            <a:endParaRPr sz="2150">
              <a:latin typeface="Arial MT"/>
              <a:cs typeface="Arial MT"/>
            </a:endParaRPr>
          </a:p>
          <a:p>
            <a:pPr marL="379095" marR="5080" indent="-367030">
              <a:lnSpc>
                <a:spcPct val="114599"/>
              </a:lnSpc>
              <a:buChar char="●"/>
              <a:tabLst>
                <a:tab pos="379095" algn="l"/>
                <a:tab pos="379730" algn="l"/>
              </a:tabLst>
            </a:pPr>
            <a:r>
              <a:rPr sz="1800" spc="-5" dirty="0">
                <a:solidFill>
                  <a:srgbClr val="595959"/>
                </a:solidFill>
                <a:latin typeface="Arial MT"/>
                <a:cs typeface="Arial MT"/>
              </a:rPr>
              <a:t>The probability</a:t>
            </a:r>
            <a:r>
              <a:rPr sz="1800" dirty="0">
                <a:solidFill>
                  <a:srgbClr val="595959"/>
                </a:solidFill>
                <a:latin typeface="Arial MT"/>
                <a:cs typeface="Arial MT"/>
              </a:rPr>
              <a:t> </a:t>
            </a:r>
            <a:r>
              <a:rPr sz="1800" spc="-5" dirty="0">
                <a:solidFill>
                  <a:srgbClr val="595959"/>
                </a:solidFill>
                <a:latin typeface="Arial MT"/>
                <a:cs typeface="Arial MT"/>
              </a:rPr>
              <a:t>jury </a:t>
            </a:r>
            <a:r>
              <a:rPr sz="1800" dirty="0">
                <a:solidFill>
                  <a:srgbClr val="595959"/>
                </a:solidFill>
                <a:latin typeface="Arial MT"/>
                <a:cs typeface="Arial MT"/>
              </a:rPr>
              <a:t>majority </a:t>
            </a:r>
            <a:r>
              <a:rPr sz="1800" spc="-5" dirty="0">
                <a:solidFill>
                  <a:srgbClr val="595959"/>
                </a:solidFill>
                <a:latin typeface="Arial MT"/>
                <a:cs typeface="Arial MT"/>
              </a:rPr>
              <a:t>is </a:t>
            </a:r>
            <a:r>
              <a:rPr sz="1800" dirty="0">
                <a:solidFill>
                  <a:srgbClr val="595959"/>
                </a:solidFill>
                <a:latin typeface="Arial MT"/>
                <a:cs typeface="Arial MT"/>
              </a:rPr>
              <a:t> correct</a:t>
            </a:r>
            <a:r>
              <a:rPr sz="1800" spc="-20" dirty="0">
                <a:solidFill>
                  <a:srgbClr val="595959"/>
                </a:solidFill>
                <a:latin typeface="Arial MT"/>
                <a:cs typeface="Arial MT"/>
              </a:rPr>
              <a:t> </a:t>
            </a:r>
            <a:r>
              <a:rPr sz="1800" spc="-5" dirty="0">
                <a:solidFill>
                  <a:srgbClr val="595959"/>
                </a:solidFill>
                <a:latin typeface="Arial MT"/>
                <a:cs typeface="Arial MT"/>
              </a:rPr>
              <a:t>is</a:t>
            </a:r>
            <a:r>
              <a:rPr sz="1800" spc="-20" dirty="0">
                <a:solidFill>
                  <a:srgbClr val="595959"/>
                </a:solidFill>
                <a:latin typeface="Arial MT"/>
                <a:cs typeface="Arial MT"/>
              </a:rPr>
              <a:t> </a:t>
            </a:r>
            <a:r>
              <a:rPr sz="1800" spc="-5" dirty="0">
                <a:solidFill>
                  <a:srgbClr val="595959"/>
                </a:solidFill>
                <a:latin typeface="Arial MT"/>
                <a:cs typeface="Arial MT"/>
              </a:rPr>
              <a:t>higher</a:t>
            </a:r>
            <a:r>
              <a:rPr sz="1800" spc="-15" dirty="0">
                <a:solidFill>
                  <a:srgbClr val="595959"/>
                </a:solidFill>
                <a:latin typeface="Arial MT"/>
                <a:cs typeface="Arial MT"/>
              </a:rPr>
              <a:t> </a:t>
            </a:r>
            <a:r>
              <a:rPr sz="1800" spc="-5" dirty="0">
                <a:solidFill>
                  <a:srgbClr val="595959"/>
                </a:solidFill>
                <a:latin typeface="Arial MT"/>
                <a:cs typeface="Arial MT"/>
              </a:rPr>
              <a:t>than</a:t>
            </a:r>
            <a:r>
              <a:rPr sz="1800" spc="-20" dirty="0">
                <a:solidFill>
                  <a:srgbClr val="595959"/>
                </a:solidFill>
                <a:latin typeface="Arial MT"/>
                <a:cs typeface="Arial MT"/>
              </a:rPr>
              <a:t> </a:t>
            </a:r>
            <a:r>
              <a:rPr sz="1800" spc="-5" dirty="0">
                <a:solidFill>
                  <a:srgbClr val="595959"/>
                </a:solidFill>
                <a:latin typeface="Arial MT"/>
                <a:cs typeface="Arial MT"/>
              </a:rPr>
              <a:t>each</a:t>
            </a:r>
            <a:r>
              <a:rPr sz="1800" spc="-15" dirty="0">
                <a:solidFill>
                  <a:srgbClr val="595959"/>
                </a:solidFill>
                <a:latin typeface="Arial MT"/>
                <a:cs typeface="Arial MT"/>
              </a:rPr>
              <a:t> </a:t>
            </a:r>
            <a:r>
              <a:rPr sz="1800" dirty="0">
                <a:solidFill>
                  <a:srgbClr val="595959"/>
                </a:solidFill>
                <a:latin typeface="Arial MT"/>
                <a:cs typeface="Arial MT"/>
              </a:rPr>
              <a:t>voter</a:t>
            </a:r>
            <a:r>
              <a:rPr sz="1800" spc="-20" dirty="0">
                <a:solidFill>
                  <a:srgbClr val="595959"/>
                </a:solidFill>
                <a:latin typeface="Arial MT"/>
                <a:cs typeface="Arial MT"/>
              </a:rPr>
              <a:t> </a:t>
            </a:r>
            <a:r>
              <a:rPr sz="1800" spc="-5" dirty="0">
                <a:solidFill>
                  <a:srgbClr val="595959"/>
                </a:solidFill>
                <a:latin typeface="Arial MT"/>
                <a:cs typeface="Arial MT"/>
              </a:rPr>
              <a:t>and </a:t>
            </a:r>
            <a:r>
              <a:rPr sz="1800" spc="-484" dirty="0">
                <a:solidFill>
                  <a:srgbClr val="595959"/>
                </a:solidFill>
                <a:latin typeface="Arial MT"/>
                <a:cs typeface="Arial MT"/>
              </a:rPr>
              <a:t> </a:t>
            </a:r>
            <a:r>
              <a:rPr sz="1800" spc="-5" dirty="0">
                <a:solidFill>
                  <a:srgbClr val="595959"/>
                </a:solidFill>
                <a:latin typeface="Arial MT"/>
                <a:cs typeface="Arial MT"/>
              </a:rPr>
              <a:t>is increasing and asymptotically </a:t>
            </a:r>
            <a:r>
              <a:rPr sz="1800" dirty="0">
                <a:solidFill>
                  <a:srgbClr val="595959"/>
                </a:solidFill>
                <a:latin typeface="Arial MT"/>
                <a:cs typeface="Arial MT"/>
              </a:rPr>
              <a:t> reaches</a:t>
            </a:r>
            <a:r>
              <a:rPr sz="1800" spc="-10" dirty="0">
                <a:solidFill>
                  <a:srgbClr val="595959"/>
                </a:solidFill>
                <a:latin typeface="Arial MT"/>
                <a:cs typeface="Arial MT"/>
              </a:rPr>
              <a:t> </a:t>
            </a:r>
            <a:r>
              <a:rPr sz="1800" spc="-5" dirty="0">
                <a:solidFill>
                  <a:srgbClr val="595959"/>
                </a:solidFill>
                <a:latin typeface="Arial MT"/>
                <a:cs typeface="Arial MT"/>
              </a:rPr>
              <a:t>1.</a:t>
            </a:r>
            <a:endParaRPr sz="1800">
              <a:latin typeface="Arial MT"/>
              <a:cs typeface="Arial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100445"/>
            <a:ext cx="7884159" cy="4991100"/>
            <a:chOff x="152400" y="100445"/>
            <a:chExt cx="7884159" cy="4991100"/>
          </a:xfrm>
        </p:grpSpPr>
        <p:pic>
          <p:nvPicPr>
            <p:cNvPr id="3" name="object 3"/>
            <p:cNvPicPr/>
            <p:nvPr/>
          </p:nvPicPr>
          <p:blipFill>
            <a:blip r:embed="rId2" cstate="print"/>
            <a:stretch>
              <a:fillRect/>
            </a:stretch>
          </p:blipFill>
          <p:spPr>
            <a:xfrm>
              <a:off x="152400" y="100445"/>
              <a:ext cx="7883697" cy="4991100"/>
            </a:xfrm>
            <a:prstGeom prst="rect">
              <a:avLst/>
            </a:prstGeom>
          </p:spPr>
        </p:pic>
        <p:sp>
          <p:nvSpPr>
            <p:cNvPr id="4" name="object 4"/>
            <p:cNvSpPr/>
            <p:nvPr/>
          </p:nvSpPr>
          <p:spPr>
            <a:xfrm>
              <a:off x="3077124" y="1674324"/>
              <a:ext cx="2154555" cy="422275"/>
            </a:xfrm>
            <a:custGeom>
              <a:avLst/>
              <a:gdLst/>
              <a:ahLst/>
              <a:cxnLst/>
              <a:rect l="l" t="t" r="r" b="b"/>
              <a:pathLst>
                <a:path w="2154554" h="422275">
                  <a:moveTo>
                    <a:pt x="0" y="0"/>
                  </a:moveTo>
                  <a:lnTo>
                    <a:pt x="2153999" y="0"/>
                  </a:lnTo>
                  <a:lnTo>
                    <a:pt x="2153999" y="422099"/>
                  </a:lnTo>
                  <a:lnTo>
                    <a:pt x="0" y="422099"/>
                  </a:lnTo>
                  <a:lnTo>
                    <a:pt x="0" y="0"/>
                  </a:lnTo>
                  <a:close/>
                </a:path>
              </a:pathLst>
            </a:custGeom>
            <a:ln w="28574">
              <a:solidFill>
                <a:srgbClr val="CC0000"/>
              </a:solidFill>
            </a:ln>
          </p:spPr>
          <p:txBody>
            <a:bodyPr wrap="square" lIns="0" tIns="0" rIns="0" bIns="0" rtlCol="0"/>
            <a:lstStyle/>
            <a:p>
              <a:endParaRPr/>
            </a:p>
          </p:txBody>
        </p:sp>
        <p:sp>
          <p:nvSpPr>
            <p:cNvPr id="5" name="object 5"/>
            <p:cNvSpPr/>
            <p:nvPr/>
          </p:nvSpPr>
          <p:spPr>
            <a:xfrm>
              <a:off x="1141404" y="2108552"/>
              <a:ext cx="4970780" cy="560070"/>
            </a:xfrm>
            <a:custGeom>
              <a:avLst/>
              <a:gdLst/>
              <a:ahLst/>
              <a:cxnLst/>
              <a:rect l="l" t="t" r="r" b="b"/>
              <a:pathLst>
                <a:path w="4970780" h="560069">
                  <a:moveTo>
                    <a:pt x="0" y="0"/>
                  </a:moveTo>
                  <a:lnTo>
                    <a:pt x="1560300" y="0"/>
                  </a:lnTo>
                  <a:lnTo>
                    <a:pt x="1560300" y="559499"/>
                  </a:lnTo>
                  <a:lnTo>
                    <a:pt x="0" y="559499"/>
                  </a:lnTo>
                  <a:lnTo>
                    <a:pt x="0" y="0"/>
                  </a:lnTo>
                  <a:close/>
                </a:path>
                <a:path w="4970780" h="560069">
                  <a:moveTo>
                    <a:pt x="4970570" y="273622"/>
                  </a:moveTo>
                  <a:lnTo>
                    <a:pt x="1731620" y="279321"/>
                  </a:lnTo>
                </a:path>
              </a:pathLst>
            </a:custGeom>
            <a:ln w="28574">
              <a:solidFill>
                <a:srgbClr val="3366B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729061" y="2326387"/>
              <a:ext cx="158333" cy="122971"/>
            </a:xfrm>
            <a:prstGeom prst="rect">
              <a:avLst/>
            </a:prstGeom>
          </p:spPr>
        </p:pic>
      </p:grpSp>
      <p:sp>
        <p:nvSpPr>
          <p:cNvPr id="7" name="object 7"/>
          <p:cNvSpPr txBox="1"/>
          <p:nvPr/>
        </p:nvSpPr>
        <p:spPr>
          <a:xfrm>
            <a:off x="6185000" y="1740237"/>
            <a:ext cx="2499995" cy="73596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CC0000"/>
                </a:solidFill>
                <a:latin typeface="Arial MT"/>
                <a:cs typeface="Arial MT"/>
              </a:rPr>
              <a:t>Weighted</a:t>
            </a:r>
            <a:r>
              <a:rPr sz="1400" spc="-20" dirty="0">
                <a:solidFill>
                  <a:srgbClr val="CC0000"/>
                </a:solidFill>
                <a:latin typeface="Arial MT"/>
                <a:cs typeface="Arial MT"/>
              </a:rPr>
              <a:t> </a:t>
            </a:r>
            <a:r>
              <a:rPr sz="1400" spc="-5" dirty="0">
                <a:solidFill>
                  <a:srgbClr val="CC0000"/>
                </a:solidFill>
                <a:latin typeface="Arial MT"/>
                <a:cs typeface="Arial MT"/>
              </a:rPr>
              <a:t>error</a:t>
            </a:r>
            <a:r>
              <a:rPr sz="1400" spc="-15" dirty="0">
                <a:solidFill>
                  <a:srgbClr val="CC0000"/>
                </a:solidFill>
                <a:latin typeface="Arial MT"/>
                <a:cs typeface="Arial MT"/>
              </a:rPr>
              <a:t> </a:t>
            </a:r>
            <a:r>
              <a:rPr sz="1400" spc="-5" dirty="0">
                <a:solidFill>
                  <a:srgbClr val="CC0000"/>
                </a:solidFill>
                <a:latin typeface="Arial MT"/>
                <a:cs typeface="Arial MT"/>
              </a:rPr>
              <a:t>of</a:t>
            </a:r>
            <a:r>
              <a:rPr sz="1400" spc="-15" dirty="0">
                <a:solidFill>
                  <a:srgbClr val="CC0000"/>
                </a:solidFill>
                <a:latin typeface="Arial MT"/>
                <a:cs typeface="Arial MT"/>
              </a:rPr>
              <a:t> </a:t>
            </a:r>
            <a:r>
              <a:rPr sz="1400" spc="-5" dirty="0">
                <a:solidFill>
                  <a:srgbClr val="CC0000"/>
                </a:solidFill>
                <a:latin typeface="Arial MT"/>
                <a:cs typeface="Arial MT"/>
              </a:rPr>
              <a:t>the</a:t>
            </a:r>
            <a:r>
              <a:rPr sz="1400" spc="-15" dirty="0">
                <a:solidFill>
                  <a:srgbClr val="CC0000"/>
                </a:solidFill>
                <a:latin typeface="Arial MT"/>
                <a:cs typeface="Arial MT"/>
              </a:rPr>
              <a:t> </a:t>
            </a:r>
            <a:r>
              <a:rPr sz="1400" spc="-5" dirty="0">
                <a:solidFill>
                  <a:srgbClr val="CC0000"/>
                </a:solidFill>
                <a:latin typeface="Arial MT"/>
                <a:cs typeface="Arial MT"/>
              </a:rPr>
              <a:t>j’th</a:t>
            </a:r>
            <a:r>
              <a:rPr sz="1400" spc="-15" dirty="0">
                <a:solidFill>
                  <a:srgbClr val="CC0000"/>
                </a:solidFill>
                <a:latin typeface="Arial MT"/>
                <a:cs typeface="Arial MT"/>
              </a:rPr>
              <a:t> </a:t>
            </a:r>
            <a:r>
              <a:rPr sz="1400" dirty="0">
                <a:solidFill>
                  <a:srgbClr val="CC0000"/>
                </a:solidFill>
                <a:latin typeface="Arial MT"/>
                <a:cs typeface="Arial MT"/>
              </a:rPr>
              <a:t>model</a:t>
            </a:r>
            <a:endParaRPr sz="1400">
              <a:latin typeface="Arial MT"/>
              <a:cs typeface="Arial MT"/>
            </a:endParaRPr>
          </a:p>
          <a:p>
            <a:pPr>
              <a:lnSpc>
                <a:spcPct val="100000"/>
              </a:lnSpc>
              <a:spcBef>
                <a:spcPts val="45"/>
              </a:spcBef>
            </a:pPr>
            <a:endParaRPr sz="1900">
              <a:latin typeface="Arial MT"/>
              <a:cs typeface="Arial MT"/>
            </a:endParaRPr>
          </a:p>
          <a:p>
            <a:pPr marL="12700">
              <a:lnSpc>
                <a:spcPct val="100000"/>
              </a:lnSpc>
            </a:pPr>
            <a:r>
              <a:rPr sz="1400" dirty="0">
                <a:solidFill>
                  <a:srgbClr val="3366BB"/>
                </a:solidFill>
                <a:latin typeface="Arial MT"/>
                <a:cs typeface="Arial MT"/>
              </a:rPr>
              <a:t>“Confidence”</a:t>
            </a:r>
            <a:r>
              <a:rPr sz="1400" spc="-25" dirty="0">
                <a:solidFill>
                  <a:srgbClr val="3366BB"/>
                </a:solidFill>
                <a:latin typeface="Arial MT"/>
                <a:cs typeface="Arial MT"/>
              </a:rPr>
              <a:t> </a:t>
            </a:r>
            <a:r>
              <a:rPr sz="1400" spc="-5" dirty="0">
                <a:solidFill>
                  <a:srgbClr val="3366BB"/>
                </a:solidFill>
                <a:latin typeface="Arial MT"/>
                <a:cs typeface="Arial MT"/>
              </a:rPr>
              <a:t>of</a:t>
            </a:r>
            <a:r>
              <a:rPr sz="1400" spc="-20" dirty="0">
                <a:solidFill>
                  <a:srgbClr val="3366BB"/>
                </a:solidFill>
                <a:latin typeface="Arial MT"/>
                <a:cs typeface="Arial MT"/>
              </a:rPr>
              <a:t> </a:t>
            </a:r>
            <a:r>
              <a:rPr sz="1400" spc="-5" dirty="0">
                <a:solidFill>
                  <a:srgbClr val="3366BB"/>
                </a:solidFill>
                <a:latin typeface="Arial MT"/>
                <a:cs typeface="Arial MT"/>
              </a:rPr>
              <a:t>the</a:t>
            </a:r>
            <a:r>
              <a:rPr sz="1400" spc="-20" dirty="0">
                <a:solidFill>
                  <a:srgbClr val="3366BB"/>
                </a:solidFill>
                <a:latin typeface="Arial MT"/>
                <a:cs typeface="Arial MT"/>
              </a:rPr>
              <a:t> </a:t>
            </a:r>
            <a:r>
              <a:rPr sz="1400" spc="-5" dirty="0">
                <a:solidFill>
                  <a:srgbClr val="3366BB"/>
                </a:solidFill>
                <a:latin typeface="Arial MT"/>
                <a:cs typeface="Arial MT"/>
              </a:rPr>
              <a:t>j’th</a:t>
            </a:r>
            <a:r>
              <a:rPr sz="1400" spc="-25" dirty="0">
                <a:solidFill>
                  <a:srgbClr val="3366BB"/>
                </a:solidFill>
                <a:latin typeface="Arial MT"/>
                <a:cs typeface="Arial MT"/>
              </a:rPr>
              <a:t> </a:t>
            </a:r>
            <a:r>
              <a:rPr sz="1400" dirty="0">
                <a:solidFill>
                  <a:srgbClr val="3366BB"/>
                </a:solidFill>
                <a:latin typeface="Arial MT"/>
                <a:cs typeface="Arial MT"/>
              </a:rPr>
              <a:t>model</a:t>
            </a:r>
            <a:endParaRPr sz="1400">
              <a:latin typeface="Arial MT"/>
              <a:cs typeface="Arial MT"/>
            </a:endParaRPr>
          </a:p>
        </p:txBody>
      </p:sp>
      <p:grpSp>
        <p:nvGrpSpPr>
          <p:cNvPr id="8" name="object 8"/>
          <p:cNvGrpSpPr/>
          <p:nvPr/>
        </p:nvGrpSpPr>
        <p:grpSpPr>
          <a:xfrm>
            <a:off x="5258661" y="1823889"/>
            <a:ext cx="853440" cy="123189"/>
            <a:chOff x="5258661" y="1823889"/>
            <a:chExt cx="853440" cy="123189"/>
          </a:xfrm>
        </p:grpSpPr>
        <p:sp>
          <p:nvSpPr>
            <p:cNvPr id="9" name="object 9"/>
            <p:cNvSpPr/>
            <p:nvPr/>
          </p:nvSpPr>
          <p:spPr>
            <a:xfrm>
              <a:off x="5402624" y="1885375"/>
              <a:ext cx="709930" cy="0"/>
            </a:xfrm>
            <a:custGeom>
              <a:avLst/>
              <a:gdLst/>
              <a:ahLst/>
              <a:cxnLst/>
              <a:rect l="l" t="t" r="r" b="b"/>
              <a:pathLst>
                <a:path w="709929">
                  <a:moveTo>
                    <a:pt x="709349" y="0"/>
                  </a:moveTo>
                  <a:lnTo>
                    <a:pt x="0" y="0"/>
                  </a:lnTo>
                </a:path>
              </a:pathLst>
            </a:custGeom>
            <a:ln w="28574">
              <a:solidFill>
                <a:srgbClr val="CC0000"/>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5258661" y="1823889"/>
              <a:ext cx="158251" cy="122971"/>
            </a:xfrm>
            <a:prstGeom prst="rect">
              <a:avLst/>
            </a:prstGeom>
          </p:spPr>
        </p:pic>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100445"/>
            <a:ext cx="7884159" cy="4991100"/>
            <a:chOff x="152400" y="100445"/>
            <a:chExt cx="7884159" cy="4991100"/>
          </a:xfrm>
        </p:grpSpPr>
        <p:pic>
          <p:nvPicPr>
            <p:cNvPr id="3" name="object 3"/>
            <p:cNvPicPr/>
            <p:nvPr/>
          </p:nvPicPr>
          <p:blipFill>
            <a:blip r:embed="rId3" cstate="print"/>
            <a:stretch>
              <a:fillRect/>
            </a:stretch>
          </p:blipFill>
          <p:spPr>
            <a:xfrm>
              <a:off x="152400" y="100445"/>
              <a:ext cx="7883697" cy="4991100"/>
            </a:xfrm>
            <a:prstGeom prst="rect">
              <a:avLst/>
            </a:prstGeom>
          </p:spPr>
        </p:pic>
        <p:sp>
          <p:nvSpPr>
            <p:cNvPr id="4" name="object 4"/>
            <p:cNvSpPr/>
            <p:nvPr/>
          </p:nvSpPr>
          <p:spPr>
            <a:xfrm>
              <a:off x="3077124" y="1674324"/>
              <a:ext cx="2154555" cy="422275"/>
            </a:xfrm>
            <a:custGeom>
              <a:avLst/>
              <a:gdLst/>
              <a:ahLst/>
              <a:cxnLst/>
              <a:rect l="l" t="t" r="r" b="b"/>
              <a:pathLst>
                <a:path w="2154554" h="422275">
                  <a:moveTo>
                    <a:pt x="0" y="0"/>
                  </a:moveTo>
                  <a:lnTo>
                    <a:pt x="2153999" y="0"/>
                  </a:lnTo>
                  <a:lnTo>
                    <a:pt x="2153999" y="422099"/>
                  </a:lnTo>
                  <a:lnTo>
                    <a:pt x="0" y="422099"/>
                  </a:lnTo>
                  <a:lnTo>
                    <a:pt x="0" y="0"/>
                  </a:lnTo>
                  <a:close/>
                </a:path>
              </a:pathLst>
            </a:custGeom>
            <a:ln w="28574">
              <a:solidFill>
                <a:srgbClr val="CC0000"/>
              </a:solidFill>
            </a:ln>
          </p:spPr>
          <p:txBody>
            <a:bodyPr wrap="square" lIns="0" tIns="0" rIns="0" bIns="0" rtlCol="0"/>
            <a:lstStyle/>
            <a:p>
              <a:endParaRPr/>
            </a:p>
          </p:txBody>
        </p:sp>
        <p:sp>
          <p:nvSpPr>
            <p:cNvPr id="5" name="object 5"/>
            <p:cNvSpPr/>
            <p:nvPr/>
          </p:nvSpPr>
          <p:spPr>
            <a:xfrm>
              <a:off x="1141404" y="2108552"/>
              <a:ext cx="1560830" cy="560070"/>
            </a:xfrm>
            <a:custGeom>
              <a:avLst/>
              <a:gdLst/>
              <a:ahLst/>
              <a:cxnLst/>
              <a:rect l="l" t="t" r="r" b="b"/>
              <a:pathLst>
                <a:path w="1560830" h="560069">
                  <a:moveTo>
                    <a:pt x="0" y="0"/>
                  </a:moveTo>
                  <a:lnTo>
                    <a:pt x="1560300" y="0"/>
                  </a:lnTo>
                  <a:lnTo>
                    <a:pt x="1560300" y="559499"/>
                  </a:lnTo>
                  <a:lnTo>
                    <a:pt x="0" y="559499"/>
                  </a:lnTo>
                  <a:lnTo>
                    <a:pt x="0" y="0"/>
                  </a:lnTo>
                  <a:close/>
                </a:path>
              </a:pathLst>
            </a:custGeom>
            <a:ln w="28574">
              <a:solidFill>
                <a:srgbClr val="3366BB"/>
              </a:solidFill>
            </a:ln>
          </p:spPr>
          <p:txBody>
            <a:bodyPr wrap="square" lIns="0" tIns="0" rIns="0" bIns="0" rtlCol="0"/>
            <a:lstStyle/>
            <a:p>
              <a:endParaRPr/>
            </a:p>
          </p:txBody>
        </p:sp>
        <p:sp>
          <p:nvSpPr>
            <p:cNvPr id="6" name="object 6"/>
            <p:cNvSpPr/>
            <p:nvPr/>
          </p:nvSpPr>
          <p:spPr>
            <a:xfrm>
              <a:off x="2753749" y="2732124"/>
              <a:ext cx="2831465" cy="598170"/>
            </a:xfrm>
            <a:custGeom>
              <a:avLst/>
              <a:gdLst/>
              <a:ahLst/>
              <a:cxnLst/>
              <a:rect l="l" t="t" r="r" b="b"/>
              <a:pathLst>
                <a:path w="2831465" h="598170">
                  <a:moveTo>
                    <a:pt x="0" y="0"/>
                  </a:moveTo>
                  <a:lnTo>
                    <a:pt x="2831399" y="0"/>
                  </a:lnTo>
                  <a:lnTo>
                    <a:pt x="2831399" y="597899"/>
                  </a:lnTo>
                  <a:lnTo>
                    <a:pt x="0" y="597899"/>
                  </a:lnTo>
                  <a:lnTo>
                    <a:pt x="0" y="0"/>
                  </a:lnTo>
                  <a:close/>
                </a:path>
              </a:pathLst>
            </a:custGeom>
            <a:ln w="28574">
              <a:solidFill>
                <a:srgbClr val="FFAB4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5612661" y="2969589"/>
              <a:ext cx="158251" cy="122971"/>
            </a:xfrm>
            <a:prstGeom prst="rect">
              <a:avLst/>
            </a:prstGeom>
          </p:spPr>
        </p:pic>
        <p:sp>
          <p:nvSpPr>
            <p:cNvPr id="8" name="object 8"/>
            <p:cNvSpPr/>
            <p:nvPr/>
          </p:nvSpPr>
          <p:spPr>
            <a:xfrm>
              <a:off x="2873024" y="2382174"/>
              <a:ext cx="3239135" cy="5715"/>
            </a:xfrm>
            <a:custGeom>
              <a:avLst/>
              <a:gdLst/>
              <a:ahLst/>
              <a:cxnLst/>
              <a:rect l="l" t="t" r="r" b="b"/>
              <a:pathLst>
                <a:path w="3239135" h="5714">
                  <a:moveTo>
                    <a:pt x="3238950" y="0"/>
                  </a:moveTo>
                  <a:lnTo>
                    <a:pt x="0" y="5698"/>
                  </a:lnTo>
                </a:path>
              </a:pathLst>
            </a:custGeom>
            <a:ln w="28574">
              <a:solidFill>
                <a:srgbClr val="3366BB"/>
              </a:solidFill>
            </a:ln>
          </p:spPr>
          <p:txBody>
            <a:bodyPr wrap="square" lIns="0" tIns="0" rIns="0" bIns="0" rtlCol="0"/>
            <a:lstStyle/>
            <a:p>
              <a:endParaRPr/>
            </a:p>
          </p:txBody>
        </p:sp>
        <p:pic>
          <p:nvPicPr>
            <p:cNvPr id="9" name="object 9"/>
            <p:cNvPicPr/>
            <p:nvPr/>
          </p:nvPicPr>
          <p:blipFill>
            <a:blip r:embed="rId5" cstate="print"/>
            <a:stretch>
              <a:fillRect/>
            </a:stretch>
          </p:blipFill>
          <p:spPr>
            <a:xfrm>
              <a:off x="2729061" y="2326387"/>
              <a:ext cx="158333" cy="122971"/>
            </a:xfrm>
            <a:prstGeom prst="rect">
              <a:avLst/>
            </a:prstGeom>
          </p:spPr>
        </p:pic>
      </p:grpSp>
      <p:sp>
        <p:nvSpPr>
          <p:cNvPr id="10" name="object 10"/>
          <p:cNvSpPr txBox="1"/>
          <p:nvPr/>
        </p:nvSpPr>
        <p:spPr>
          <a:xfrm>
            <a:off x="5743924" y="1740237"/>
            <a:ext cx="3283585" cy="1506220"/>
          </a:xfrm>
          <a:prstGeom prst="rect">
            <a:avLst/>
          </a:prstGeom>
        </p:spPr>
        <p:txBody>
          <a:bodyPr vert="horz" wrap="square" lIns="0" tIns="12700" rIns="0" bIns="0" rtlCol="0">
            <a:spAutoFit/>
          </a:bodyPr>
          <a:lstStyle/>
          <a:p>
            <a:pPr marL="453390">
              <a:lnSpc>
                <a:spcPct val="100000"/>
              </a:lnSpc>
              <a:spcBef>
                <a:spcPts val="100"/>
              </a:spcBef>
            </a:pPr>
            <a:r>
              <a:rPr sz="1400" spc="-10" dirty="0">
                <a:solidFill>
                  <a:srgbClr val="CC0000"/>
                </a:solidFill>
                <a:latin typeface="Arial MT"/>
                <a:cs typeface="Arial MT"/>
              </a:rPr>
              <a:t>Weighted</a:t>
            </a:r>
            <a:r>
              <a:rPr sz="1400" spc="-15" dirty="0">
                <a:solidFill>
                  <a:srgbClr val="CC0000"/>
                </a:solidFill>
                <a:latin typeface="Arial MT"/>
                <a:cs typeface="Arial MT"/>
              </a:rPr>
              <a:t> </a:t>
            </a:r>
            <a:r>
              <a:rPr sz="1400" spc="-5" dirty="0">
                <a:solidFill>
                  <a:srgbClr val="CC0000"/>
                </a:solidFill>
                <a:latin typeface="Arial MT"/>
                <a:cs typeface="Arial MT"/>
              </a:rPr>
              <a:t>error</a:t>
            </a:r>
            <a:r>
              <a:rPr sz="1400" spc="-15" dirty="0">
                <a:solidFill>
                  <a:srgbClr val="CC0000"/>
                </a:solidFill>
                <a:latin typeface="Arial MT"/>
                <a:cs typeface="Arial MT"/>
              </a:rPr>
              <a:t> </a:t>
            </a:r>
            <a:r>
              <a:rPr sz="1400" spc="-5" dirty="0">
                <a:solidFill>
                  <a:srgbClr val="CC0000"/>
                </a:solidFill>
                <a:latin typeface="Arial MT"/>
                <a:cs typeface="Arial MT"/>
              </a:rPr>
              <a:t>of</a:t>
            </a:r>
            <a:r>
              <a:rPr sz="1400" spc="-15" dirty="0">
                <a:solidFill>
                  <a:srgbClr val="CC0000"/>
                </a:solidFill>
                <a:latin typeface="Arial MT"/>
                <a:cs typeface="Arial MT"/>
              </a:rPr>
              <a:t> </a:t>
            </a:r>
            <a:r>
              <a:rPr sz="1400" spc="-5" dirty="0">
                <a:solidFill>
                  <a:srgbClr val="CC0000"/>
                </a:solidFill>
                <a:latin typeface="Arial MT"/>
                <a:cs typeface="Arial MT"/>
              </a:rPr>
              <a:t>the</a:t>
            </a:r>
            <a:r>
              <a:rPr sz="1400" spc="-15" dirty="0">
                <a:solidFill>
                  <a:srgbClr val="CC0000"/>
                </a:solidFill>
                <a:latin typeface="Arial MT"/>
                <a:cs typeface="Arial MT"/>
              </a:rPr>
              <a:t> </a:t>
            </a:r>
            <a:r>
              <a:rPr sz="1400" spc="-5" dirty="0">
                <a:solidFill>
                  <a:srgbClr val="CC0000"/>
                </a:solidFill>
                <a:latin typeface="Arial MT"/>
                <a:cs typeface="Arial MT"/>
              </a:rPr>
              <a:t>j’th</a:t>
            </a:r>
            <a:r>
              <a:rPr sz="1400" spc="-15" dirty="0">
                <a:solidFill>
                  <a:srgbClr val="CC0000"/>
                </a:solidFill>
                <a:latin typeface="Arial MT"/>
                <a:cs typeface="Arial MT"/>
              </a:rPr>
              <a:t> </a:t>
            </a:r>
            <a:r>
              <a:rPr sz="1400" dirty="0">
                <a:solidFill>
                  <a:srgbClr val="CC0000"/>
                </a:solidFill>
                <a:latin typeface="Arial MT"/>
                <a:cs typeface="Arial MT"/>
              </a:rPr>
              <a:t>model</a:t>
            </a:r>
            <a:endParaRPr sz="1400">
              <a:latin typeface="Arial MT"/>
              <a:cs typeface="Arial MT"/>
            </a:endParaRPr>
          </a:p>
          <a:p>
            <a:pPr>
              <a:lnSpc>
                <a:spcPct val="100000"/>
              </a:lnSpc>
              <a:spcBef>
                <a:spcPts val="45"/>
              </a:spcBef>
            </a:pPr>
            <a:endParaRPr sz="1900">
              <a:latin typeface="Arial MT"/>
              <a:cs typeface="Arial MT"/>
            </a:endParaRPr>
          </a:p>
          <a:p>
            <a:pPr marL="453390">
              <a:lnSpc>
                <a:spcPct val="100000"/>
              </a:lnSpc>
            </a:pPr>
            <a:r>
              <a:rPr sz="1400" dirty="0">
                <a:solidFill>
                  <a:srgbClr val="3366BB"/>
                </a:solidFill>
                <a:latin typeface="Arial MT"/>
                <a:cs typeface="Arial MT"/>
              </a:rPr>
              <a:t>“Confidence”</a:t>
            </a:r>
            <a:r>
              <a:rPr sz="1400" spc="-25" dirty="0">
                <a:solidFill>
                  <a:srgbClr val="3366BB"/>
                </a:solidFill>
                <a:latin typeface="Arial MT"/>
                <a:cs typeface="Arial MT"/>
              </a:rPr>
              <a:t> </a:t>
            </a:r>
            <a:r>
              <a:rPr sz="1400" spc="-5" dirty="0">
                <a:solidFill>
                  <a:srgbClr val="3366BB"/>
                </a:solidFill>
                <a:latin typeface="Arial MT"/>
                <a:cs typeface="Arial MT"/>
              </a:rPr>
              <a:t>of</a:t>
            </a:r>
            <a:r>
              <a:rPr sz="1400" spc="-20" dirty="0">
                <a:solidFill>
                  <a:srgbClr val="3366BB"/>
                </a:solidFill>
                <a:latin typeface="Arial MT"/>
                <a:cs typeface="Arial MT"/>
              </a:rPr>
              <a:t> </a:t>
            </a:r>
            <a:r>
              <a:rPr sz="1400" spc="-5" dirty="0">
                <a:solidFill>
                  <a:srgbClr val="3366BB"/>
                </a:solidFill>
                <a:latin typeface="Arial MT"/>
                <a:cs typeface="Arial MT"/>
              </a:rPr>
              <a:t>the</a:t>
            </a:r>
            <a:r>
              <a:rPr sz="1400" spc="-20" dirty="0">
                <a:solidFill>
                  <a:srgbClr val="3366BB"/>
                </a:solidFill>
                <a:latin typeface="Arial MT"/>
                <a:cs typeface="Arial MT"/>
              </a:rPr>
              <a:t> </a:t>
            </a:r>
            <a:r>
              <a:rPr sz="1400" spc="-5" dirty="0">
                <a:solidFill>
                  <a:srgbClr val="3366BB"/>
                </a:solidFill>
                <a:latin typeface="Arial MT"/>
                <a:cs typeface="Arial MT"/>
              </a:rPr>
              <a:t>j’th</a:t>
            </a:r>
            <a:r>
              <a:rPr sz="1400" spc="-25" dirty="0">
                <a:solidFill>
                  <a:srgbClr val="3366BB"/>
                </a:solidFill>
                <a:latin typeface="Arial MT"/>
                <a:cs typeface="Arial MT"/>
              </a:rPr>
              <a:t> </a:t>
            </a:r>
            <a:r>
              <a:rPr sz="1400" dirty="0">
                <a:solidFill>
                  <a:srgbClr val="3366BB"/>
                </a:solidFill>
                <a:latin typeface="Arial MT"/>
                <a:cs typeface="Arial MT"/>
              </a:rPr>
              <a:t>model</a:t>
            </a:r>
            <a:endParaRPr sz="1400">
              <a:latin typeface="Arial MT"/>
              <a:cs typeface="Arial MT"/>
            </a:endParaRPr>
          </a:p>
          <a:p>
            <a:pPr>
              <a:lnSpc>
                <a:spcPct val="100000"/>
              </a:lnSpc>
            </a:pPr>
            <a:endParaRPr sz="1500">
              <a:latin typeface="Arial MT"/>
              <a:cs typeface="Arial MT"/>
            </a:endParaRPr>
          </a:p>
          <a:p>
            <a:pPr marL="377190" marR="5080" indent="-365125">
              <a:lnSpc>
                <a:spcPts val="1650"/>
              </a:lnSpc>
              <a:spcBef>
                <a:spcPts val="1095"/>
              </a:spcBef>
              <a:tabLst>
                <a:tab pos="333375" algn="l"/>
              </a:tabLst>
            </a:pPr>
            <a:r>
              <a:rPr sz="1400" u="heavy" dirty="0">
                <a:solidFill>
                  <a:srgbClr val="FFAB40"/>
                </a:solidFill>
                <a:uFill>
                  <a:solidFill>
                    <a:srgbClr val="FFAB40"/>
                  </a:solidFill>
                </a:uFill>
                <a:latin typeface="Times New Roman"/>
                <a:cs typeface="Times New Roman"/>
              </a:rPr>
              <a:t> 	</a:t>
            </a:r>
            <a:r>
              <a:rPr sz="1400" spc="-10" dirty="0">
                <a:solidFill>
                  <a:srgbClr val="FFAB40"/>
                </a:solidFill>
                <a:latin typeface="Times New Roman"/>
                <a:cs typeface="Times New Roman"/>
              </a:rPr>
              <a:t> </a:t>
            </a:r>
            <a:r>
              <a:rPr sz="1400" spc="-5" dirty="0">
                <a:solidFill>
                  <a:srgbClr val="FFAB40"/>
                </a:solidFill>
                <a:latin typeface="Arial MT"/>
                <a:cs typeface="Arial MT"/>
              </a:rPr>
              <a:t>Update weights </a:t>
            </a:r>
            <a:r>
              <a:rPr sz="1400" dirty="0">
                <a:solidFill>
                  <a:srgbClr val="FFAB40"/>
                </a:solidFill>
                <a:latin typeface="Arial MT"/>
                <a:cs typeface="Arial MT"/>
              </a:rPr>
              <a:t>- </a:t>
            </a:r>
            <a:r>
              <a:rPr sz="1400" spc="-5" dirty="0">
                <a:solidFill>
                  <a:srgbClr val="FFAB40"/>
                </a:solidFill>
                <a:latin typeface="Arial MT"/>
                <a:cs typeface="Arial MT"/>
              </a:rPr>
              <a:t>after normalization, </a:t>
            </a:r>
            <a:r>
              <a:rPr sz="1400" spc="-375" dirty="0">
                <a:solidFill>
                  <a:srgbClr val="FFAB40"/>
                </a:solidFill>
                <a:latin typeface="Arial MT"/>
                <a:cs typeface="Arial MT"/>
              </a:rPr>
              <a:t> </a:t>
            </a:r>
            <a:r>
              <a:rPr sz="1400" spc="-5" dirty="0">
                <a:solidFill>
                  <a:srgbClr val="FFAB40"/>
                </a:solidFill>
                <a:latin typeface="Arial MT"/>
                <a:cs typeface="Arial MT"/>
              </a:rPr>
              <a:t>the</a:t>
            </a:r>
            <a:r>
              <a:rPr sz="1400" spc="-10" dirty="0">
                <a:solidFill>
                  <a:srgbClr val="FFAB40"/>
                </a:solidFill>
                <a:latin typeface="Arial MT"/>
                <a:cs typeface="Arial MT"/>
              </a:rPr>
              <a:t> </a:t>
            </a:r>
            <a:r>
              <a:rPr sz="1400" spc="-5" dirty="0">
                <a:solidFill>
                  <a:srgbClr val="FFAB40"/>
                </a:solidFill>
                <a:latin typeface="Arial MT"/>
                <a:cs typeface="Arial MT"/>
              </a:rPr>
              <a:t>probabilities</a:t>
            </a:r>
            <a:r>
              <a:rPr sz="1400" spc="-10" dirty="0">
                <a:solidFill>
                  <a:srgbClr val="FFAB40"/>
                </a:solidFill>
                <a:latin typeface="Arial MT"/>
                <a:cs typeface="Arial MT"/>
              </a:rPr>
              <a:t> </a:t>
            </a:r>
            <a:r>
              <a:rPr sz="1400" dirty="0">
                <a:solidFill>
                  <a:srgbClr val="FFAB40"/>
                </a:solidFill>
                <a:latin typeface="Arial MT"/>
                <a:cs typeface="Arial MT"/>
              </a:rPr>
              <a:t>sum</a:t>
            </a:r>
            <a:r>
              <a:rPr sz="1400" spc="-10" dirty="0">
                <a:solidFill>
                  <a:srgbClr val="FFAB40"/>
                </a:solidFill>
                <a:latin typeface="Arial MT"/>
                <a:cs typeface="Arial MT"/>
              </a:rPr>
              <a:t> </a:t>
            </a:r>
            <a:r>
              <a:rPr sz="1400" spc="-5" dirty="0">
                <a:solidFill>
                  <a:srgbClr val="FFAB40"/>
                </a:solidFill>
                <a:latin typeface="Arial MT"/>
                <a:cs typeface="Arial MT"/>
              </a:rPr>
              <a:t>to </a:t>
            </a:r>
            <a:r>
              <a:rPr sz="1400" dirty="0">
                <a:solidFill>
                  <a:srgbClr val="FFAB40"/>
                </a:solidFill>
                <a:latin typeface="Arial MT"/>
                <a:cs typeface="Arial MT"/>
              </a:rPr>
              <a:t>1</a:t>
            </a:r>
            <a:endParaRPr sz="1400">
              <a:latin typeface="Arial MT"/>
              <a:cs typeface="Arial MT"/>
            </a:endParaRPr>
          </a:p>
        </p:txBody>
      </p:sp>
      <p:grpSp>
        <p:nvGrpSpPr>
          <p:cNvPr id="11" name="object 11"/>
          <p:cNvGrpSpPr/>
          <p:nvPr/>
        </p:nvGrpSpPr>
        <p:grpSpPr>
          <a:xfrm>
            <a:off x="5258661" y="1823889"/>
            <a:ext cx="853440" cy="123189"/>
            <a:chOff x="5258661" y="1823889"/>
            <a:chExt cx="853440" cy="123189"/>
          </a:xfrm>
        </p:grpSpPr>
        <p:sp>
          <p:nvSpPr>
            <p:cNvPr id="12" name="object 12"/>
            <p:cNvSpPr/>
            <p:nvPr/>
          </p:nvSpPr>
          <p:spPr>
            <a:xfrm>
              <a:off x="5402624" y="1885375"/>
              <a:ext cx="709930" cy="0"/>
            </a:xfrm>
            <a:custGeom>
              <a:avLst/>
              <a:gdLst/>
              <a:ahLst/>
              <a:cxnLst/>
              <a:rect l="l" t="t" r="r" b="b"/>
              <a:pathLst>
                <a:path w="709929">
                  <a:moveTo>
                    <a:pt x="709349" y="0"/>
                  </a:moveTo>
                  <a:lnTo>
                    <a:pt x="0" y="0"/>
                  </a:lnTo>
                </a:path>
              </a:pathLst>
            </a:custGeom>
            <a:ln w="28574">
              <a:solidFill>
                <a:srgbClr val="CC0000"/>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5258661" y="1823889"/>
              <a:ext cx="158251" cy="122971"/>
            </a:xfrm>
            <a:prstGeom prst="rect">
              <a:avLst/>
            </a:prstGeom>
          </p:spPr>
        </p:pic>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785235" cy="452120"/>
          </a:xfrm>
          <a:prstGeom prst="rect">
            <a:avLst/>
          </a:prstGeom>
        </p:spPr>
        <p:txBody>
          <a:bodyPr vert="horz" wrap="square" lIns="0" tIns="12700" rIns="0" bIns="0" rtlCol="0">
            <a:spAutoFit/>
          </a:bodyPr>
          <a:lstStyle/>
          <a:p>
            <a:pPr marL="12700">
              <a:lnSpc>
                <a:spcPct val="100000"/>
              </a:lnSpc>
              <a:spcBef>
                <a:spcPts val="100"/>
              </a:spcBef>
            </a:pPr>
            <a:r>
              <a:rPr sz="2800" spc="-10" dirty="0"/>
              <a:t>AdaBoost:</a:t>
            </a:r>
            <a:r>
              <a:rPr sz="2800" spc="-95" dirty="0"/>
              <a:t> </a:t>
            </a:r>
            <a:r>
              <a:rPr sz="2800" spc="-110" dirty="0"/>
              <a:t>Toy</a:t>
            </a:r>
            <a:r>
              <a:rPr sz="2800" spc="-45" dirty="0"/>
              <a:t> </a:t>
            </a:r>
            <a:r>
              <a:rPr sz="2800" spc="-5" dirty="0"/>
              <a:t>Example</a:t>
            </a:r>
            <a:endParaRPr sz="2800"/>
          </a:p>
        </p:txBody>
      </p:sp>
      <p:pic>
        <p:nvPicPr>
          <p:cNvPr id="3" name="object 3"/>
          <p:cNvPicPr/>
          <p:nvPr/>
        </p:nvPicPr>
        <p:blipFill>
          <a:blip r:embed="rId3" cstate="print"/>
          <a:stretch>
            <a:fillRect/>
          </a:stretch>
        </p:blipFill>
        <p:spPr>
          <a:xfrm>
            <a:off x="311700" y="1157600"/>
            <a:ext cx="1829896" cy="3820974"/>
          </a:xfrm>
          <a:prstGeom prst="rect">
            <a:avLst/>
          </a:prstGeom>
        </p:spPr>
      </p:pic>
      <p:pic>
        <p:nvPicPr>
          <p:cNvPr id="4" name="object 4"/>
          <p:cNvPicPr/>
          <p:nvPr/>
        </p:nvPicPr>
        <p:blipFill>
          <a:blip r:embed="rId4" cstate="print"/>
          <a:stretch>
            <a:fillRect/>
          </a:stretch>
        </p:blipFill>
        <p:spPr>
          <a:xfrm>
            <a:off x="3272200" y="1615225"/>
            <a:ext cx="2599599" cy="226969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785235" cy="452120"/>
          </a:xfrm>
          <a:prstGeom prst="rect">
            <a:avLst/>
          </a:prstGeom>
        </p:spPr>
        <p:txBody>
          <a:bodyPr vert="horz" wrap="square" lIns="0" tIns="12700" rIns="0" bIns="0" rtlCol="0">
            <a:spAutoFit/>
          </a:bodyPr>
          <a:lstStyle/>
          <a:p>
            <a:pPr marL="12700">
              <a:lnSpc>
                <a:spcPct val="100000"/>
              </a:lnSpc>
              <a:spcBef>
                <a:spcPts val="100"/>
              </a:spcBef>
            </a:pPr>
            <a:r>
              <a:rPr sz="2800" spc="-10" dirty="0"/>
              <a:t>AdaBoost:</a:t>
            </a:r>
            <a:r>
              <a:rPr sz="2800" spc="-95" dirty="0"/>
              <a:t> </a:t>
            </a:r>
            <a:r>
              <a:rPr sz="2800" spc="-110" dirty="0"/>
              <a:t>Toy</a:t>
            </a:r>
            <a:r>
              <a:rPr sz="2800" spc="-45" dirty="0"/>
              <a:t> </a:t>
            </a:r>
            <a:r>
              <a:rPr sz="2800" spc="-5" dirty="0"/>
              <a:t>Example</a:t>
            </a:r>
            <a:endParaRPr sz="2800"/>
          </a:p>
        </p:txBody>
      </p:sp>
      <p:pic>
        <p:nvPicPr>
          <p:cNvPr id="3" name="object 3"/>
          <p:cNvPicPr/>
          <p:nvPr/>
        </p:nvPicPr>
        <p:blipFill>
          <a:blip r:embed="rId3" cstate="print"/>
          <a:stretch>
            <a:fillRect/>
          </a:stretch>
        </p:blipFill>
        <p:spPr>
          <a:xfrm>
            <a:off x="311700" y="1157600"/>
            <a:ext cx="1829896" cy="3820974"/>
          </a:xfrm>
          <a:prstGeom prst="rect">
            <a:avLst/>
          </a:prstGeom>
        </p:spPr>
      </p:pic>
      <p:pic>
        <p:nvPicPr>
          <p:cNvPr id="4" name="object 4"/>
          <p:cNvPicPr/>
          <p:nvPr/>
        </p:nvPicPr>
        <p:blipFill>
          <a:blip r:embed="rId4" cstate="print"/>
          <a:stretch>
            <a:fillRect/>
          </a:stretch>
        </p:blipFill>
        <p:spPr>
          <a:xfrm>
            <a:off x="3272200" y="1615225"/>
            <a:ext cx="2599599" cy="2269699"/>
          </a:xfrm>
          <a:prstGeom prst="rect">
            <a:avLst/>
          </a:prstGeom>
        </p:spPr>
      </p:pic>
      <p:grpSp>
        <p:nvGrpSpPr>
          <p:cNvPr id="5" name="object 5"/>
          <p:cNvGrpSpPr/>
          <p:nvPr/>
        </p:nvGrpSpPr>
        <p:grpSpPr>
          <a:xfrm>
            <a:off x="6419974" y="1764550"/>
            <a:ext cx="2202815" cy="1971675"/>
            <a:chOff x="6419974" y="1764550"/>
            <a:chExt cx="2202815" cy="1971675"/>
          </a:xfrm>
        </p:grpSpPr>
        <p:pic>
          <p:nvPicPr>
            <p:cNvPr id="6" name="object 6"/>
            <p:cNvPicPr/>
            <p:nvPr/>
          </p:nvPicPr>
          <p:blipFill>
            <a:blip r:embed="rId5" cstate="print"/>
            <a:stretch>
              <a:fillRect/>
            </a:stretch>
          </p:blipFill>
          <p:spPr>
            <a:xfrm>
              <a:off x="6419974" y="1764550"/>
              <a:ext cx="2202574" cy="1971050"/>
            </a:xfrm>
            <a:prstGeom prst="rect">
              <a:avLst/>
            </a:prstGeom>
          </p:spPr>
        </p:pic>
        <p:pic>
          <p:nvPicPr>
            <p:cNvPr id="7" name="object 7"/>
            <p:cNvPicPr/>
            <p:nvPr/>
          </p:nvPicPr>
          <p:blipFill>
            <a:blip r:embed="rId6" cstate="print"/>
            <a:stretch>
              <a:fillRect/>
            </a:stretch>
          </p:blipFill>
          <p:spPr>
            <a:xfrm>
              <a:off x="6761725" y="1764550"/>
              <a:ext cx="327799" cy="598999"/>
            </a:xfrm>
            <a:prstGeom prst="rect">
              <a:avLst/>
            </a:prstGeom>
          </p:spPr>
        </p:pic>
        <p:pic>
          <p:nvPicPr>
            <p:cNvPr id="8" name="object 8"/>
            <p:cNvPicPr/>
            <p:nvPr/>
          </p:nvPicPr>
          <p:blipFill>
            <a:blip r:embed="rId6" cstate="print"/>
            <a:stretch>
              <a:fillRect/>
            </a:stretch>
          </p:blipFill>
          <p:spPr>
            <a:xfrm>
              <a:off x="6419975" y="1904425"/>
              <a:ext cx="471524" cy="598999"/>
            </a:xfrm>
            <a:prstGeom prst="rect">
              <a:avLst/>
            </a:prstGeom>
          </p:spPr>
        </p:pic>
        <p:pic>
          <p:nvPicPr>
            <p:cNvPr id="9" name="object 9"/>
            <p:cNvPicPr/>
            <p:nvPr/>
          </p:nvPicPr>
          <p:blipFill>
            <a:blip r:embed="rId7" cstate="print"/>
            <a:stretch>
              <a:fillRect/>
            </a:stretch>
          </p:blipFill>
          <p:spPr>
            <a:xfrm>
              <a:off x="8200900" y="2222700"/>
              <a:ext cx="421649" cy="438149"/>
            </a:xfrm>
            <a:prstGeom prst="rect">
              <a:avLst/>
            </a:prstGeom>
          </p:spPr>
        </p:pic>
        <p:pic>
          <p:nvPicPr>
            <p:cNvPr id="10" name="object 10"/>
            <p:cNvPicPr/>
            <p:nvPr/>
          </p:nvPicPr>
          <p:blipFill>
            <a:blip r:embed="rId7" cstate="print"/>
            <a:stretch>
              <a:fillRect/>
            </a:stretch>
          </p:blipFill>
          <p:spPr>
            <a:xfrm>
              <a:off x="7979450" y="2363550"/>
              <a:ext cx="280174" cy="1372049"/>
            </a:xfrm>
            <a:prstGeom prst="rect">
              <a:avLst/>
            </a:prstGeom>
          </p:spPr>
        </p:pic>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1760220" cy="452120"/>
          </a:xfrm>
          <a:prstGeom prst="rect">
            <a:avLst/>
          </a:prstGeom>
        </p:spPr>
        <p:txBody>
          <a:bodyPr vert="horz" wrap="square" lIns="0" tIns="12700" rIns="0" bIns="0" rtlCol="0">
            <a:spAutoFit/>
          </a:bodyPr>
          <a:lstStyle/>
          <a:p>
            <a:pPr marL="12700">
              <a:lnSpc>
                <a:spcPct val="100000"/>
              </a:lnSpc>
              <a:spcBef>
                <a:spcPts val="100"/>
              </a:spcBef>
            </a:pPr>
            <a:r>
              <a:rPr sz="2800" spc="-10" dirty="0"/>
              <a:t>Stump</a:t>
            </a:r>
            <a:r>
              <a:rPr sz="2800" spc="-90" dirty="0"/>
              <a:t> </a:t>
            </a:r>
            <a:r>
              <a:rPr sz="2800" spc="-5" dirty="0"/>
              <a:t>tree</a:t>
            </a:r>
            <a:endParaRPr sz="2800"/>
          </a:p>
        </p:txBody>
      </p:sp>
      <p:pic>
        <p:nvPicPr>
          <p:cNvPr id="3" name="object 3"/>
          <p:cNvPicPr/>
          <p:nvPr/>
        </p:nvPicPr>
        <p:blipFill>
          <a:blip r:embed="rId3" cstate="print"/>
          <a:stretch>
            <a:fillRect/>
          </a:stretch>
        </p:blipFill>
        <p:spPr>
          <a:xfrm>
            <a:off x="542762" y="1647837"/>
            <a:ext cx="2466974" cy="1847849"/>
          </a:xfrm>
          <a:prstGeom prst="rect">
            <a:avLst/>
          </a:prstGeom>
        </p:spPr>
      </p:pic>
      <p:pic>
        <p:nvPicPr>
          <p:cNvPr id="4" name="object 4"/>
          <p:cNvPicPr/>
          <p:nvPr/>
        </p:nvPicPr>
        <p:blipFill>
          <a:blip r:embed="rId4" cstate="print"/>
          <a:stretch>
            <a:fillRect/>
          </a:stretch>
        </p:blipFill>
        <p:spPr>
          <a:xfrm>
            <a:off x="5448573" y="1324775"/>
            <a:ext cx="2409373" cy="2493973"/>
          </a:xfrm>
          <a:prstGeom prst="rect">
            <a:avLst/>
          </a:prstGeom>
        </p:spPr>
      </p:pic>
      <p:sp>
        <p:nvSpPr>
          <p:cNvPr id="5" name="object 5"/>
          <p:cNvSpPr txBox="1"/>
          <p:nvPr/>
        </p:nvSpPr>
        <p:spPr>
          <a:xfrm>
            <a:off x="3649624" y="3452674"/>
            <a:ext cx="1038860" cy="441959"/>
          </a:xfrm>
          <a:prstGeom prst="rect">
            <a:avLst/>
          </a:prstGeom>
          <a:solidFill>
            <a:srgbClr val="EEEEEE"/>
          </a:solidFill>
          <a:ln w="9524">
            <a:solidFill>
              <a:srgbClr val="595959"/>
            </a:solidFill>
          </a:ln>
        </p:spPr>
        <p:txBody>
          <a:bodyPr vert="horz" wrap="square" lIns="0" tIns="83820" rIns="0" bIns="0" rtlCol="0">
            <a:spAutoFit/>
          </a:bodyPr>
          <a:lstStyle/>
          <a:p>
            <a:pPr marL="182880">
              <a:lnSpc>
                <a:spcPct val="100000"/>
              </a:lnSpc>
              <a:spcBef>
                <a:spcPts val="660"/>
              </a:spcBef>
            </a:pPr>
            <a:r>
              <a:rPr sz="1700" spc="-5" dirty="0">
                <a:latin typeface="Arial MT"/>
                <a:cs typeface="Arial MT"/>
              </a:rPr>
              <a:t>feature</a:t>
            </a:r>
            <a:endParaRPr sz="1700">
              <a:latin typeface="Arial MT"/>
              <a:cs typeface="Arial MT"/>
            </a:endParaRPr>
          </a:p>
        </p:txBody>
      </p:sp>
      <p:grpSp>
        <p:nvGrpSpPr>
          <p:cNvPr id="6" name="object 6"/>
          <p:cNvGrpSpPr/>
          <p:nvPr/>
        </p:nvGrpSpPr>
        <p:grpSpPr>
          <a:xfrm>
            <a:off x="3482966" y="3889812"/>
            <a:ext cx="2077085" cy="708025"/>
            <a:chOff x="3482966" y="3889812"/>
            <a:chExt cx="2077085" cy="708025"/>
          </a:xfrm>
        </p:grpSpPr>
        <p:sp>
          <p:nvSpPr>
            <p:cNvPr id="7" name="object 7"/>
            <p:cNvSpPr/>
            <p:nvPr/>
          </p:nvSpPr>
          <p:spPr>
            <a:xfrm>
              <a:off x="3527165" y="3894575"/>
              <a:ext cx="641985" cy="288290"/>
            </a:xfrm>
            <a:custGeom>
              <a:avLst/>
              <a:gdLst/>
              <a:ahLst/>
              <a:cxnLst/>
              <a:rect l="l" t="t" r="r" b="b"/>
              <a:pathLst>
                <a:path w="641985" h="288289">
                  <a:moveTo>
                    <a:pt x="641759" y="0"/>
                  </a:moveTo>
                  <a:lnTo>
                    <a:pt x="0" y="288001"/>
                  </a:lnTo>
                </a:path>
              </a:pathLst>
            </a:custGeom>
            <a:ln w="9524">
              <a:solidFill>
                <a:srgbClr val="595959"/>
              </a:solidFill>
            </a:ln>
          </p:spPr>
          <p:txBody>
            <a:bodyPr wrap="square" lIns="0" tIns="0" rIns="0" bIns="0" rtlCol="0"/>
            <a:lstStyle/>
            <a:p>
              <a:endParaRPr/>
            </a:p>
          </p:txBody>
        </p:sp>
        <p:sp>
          <p:nvSpPr>
            <p:cNvPr id="8" name="object 8"/>
            <p:cNvSpPr/>
            <p:nvPr/>
          </p:nvSpPr>
          <p:spPr>
            <a:xfrm>
              <a:off x="3487728" y="4168222"/>
              <a:ext cx="46355" cy="32384"/>
            </a:xfrm>
            <a:custGeom>
              <a:avLst/>
              <a:gdLst/>
              <a:ahLst/>
              <a:cxnLst/>
              <a:rect l="l" t="t" r="r" b="b"/>
              <a:pathLst>
                <a:path w="46354" h="32385">
                  <a:moveTo>
                    <a:pt x="0" y="32051"/>
                  </a:moveTo>
                  <a:lnTo>
                    <a:pt x="32994" y="0"/>
                  </a:lnTo>
                  <a:lnTo>
                    <a:pt x="45877" y="28707"/>
                  </a:lnTo>
                  <a:lnTo>
                    <a:pt x="0" y="32051"/>
                  </a:lnTo>
                  <a:close/>
                </a:path>
              </a:pathLst>
            </a:custGeom>
            <a:solidFill>
              <a:srgbClr val="595959"/>
            </a:solidFill>
          </p:spPr>
          <p:txBody>
            <a:bodyPr wrap="square" lIns="0" tIns="0" rIns="0" bIns="0" rtlCol="0"/>
            <a:lstStyle/>
            <a:p>
              <a:endParaRPr/>
            </a:p>
          </p:txBody>
        </p:sp>
        <p:sp>
          <p:nvSpPr>
            <p:cNvPr id="9" name="object 9"/>
            <p:cNvSpPr/>
            <p:nvPr/>
          </p:nvSpPr>
          <p:spPr>
            <a:xfrm>
              <a:off x="3487728" y="4168222"/>
              <a:ext cx="46355" cy="32384"/>
            </a:xfrm>
            <a:custGeom>
              <a:avLst/>
              <a:gdLst/>
              <a:ahLst/>
              <a:cxnLst/>
              <a:rect l="l" t="t" r="r" b="b"/>
              <a:pathLst>
                <a:path w="46354" h="32385">
                  <a:moveTo>
                    <a:pt x="32994" y="0"/>
                  </a:moveTo>
                  <a:lnTo>
                    <a:pt x="0" y="32051"/>
                  </a:lnTo>
                  <a:lnTo>
                    <a:pt x="45877" y="28707"/>
                  </a:lnTo>
                  <a:lnTo>
                    <a:pt x="32994" y="0"/>
                  </a:lnTo>
                  <a:close/>
                </a:path>
              </a:pathLst>
            </a:custGeom>
            <a:ln w="9524">
              <a:solidFill>
                <a:srgbClr val="595959"/>
              </a:solidFill>
            </a:ln>
          </p:spPr>
          <p:txBody>
            <a:bodyPr wrap="square" lIns="0" tIns="0" rIns="0" bIns="0" rtlCol="0"/>
            <a:lstStyle/>
            <a:p>
              <a:endParaRPr/>
            </a:p>
          </p:txBody>
        </p:sp>
        <p:sp>
          <p:nvSpPr>
            <p:cNvPr id="10" name="object 10"/>
            <p:cNvSpPr/>
            <p:nvPr/>
          </p:nvSpPr>
          <p:spPr>
            <a:xfrm>
              <a:off x="4168924" y="3894575"/>
              <a:ext cx="866775" cy="293370"/>
            </a:xfrm>
            <a:custGeom>
              <a:avLst/>
              <a:gdLst/>
              <a:ahLst/>
              <a:cxnLst/>
              <a:rect l="l" t="t" r="r" b="b"/>
              <a:pathLst>
                <a:path w="866775" h="293370">
                  <a:moveTo>
                    <a:pt x="0" y="0"/>
                  </a:moveTo>
                  <a:lnTo>
                    <a:pt x="866562" y="293089"/>
                  </a:lnTo>
                </a:path>
              </a:pathLst>
            </a:custGeom>
            <a:ln w="9524">
              <a:solidFill>
                <a:srgbClr val="595959"/>
              </a:solidFill>
            </a:ln>
          </p:spPr>
          <p:txBody>
            <a:bodyPr wrap="square" lIns="0" tIns="0" rIns="0" bIns="0" rtlCol="0"/>
            <a:lstStyle/>
            <a:p>
              <a:endParaRPr/>
            </a:p>
          </p:txBody>
        </p:sp>
        <p:sp>
          <p:nvSpPr>
            <p:cNvPr id="11" name="object 11"/>
            <p:cNvSpPr/>
            <p:nvPr/>
          </p:nvSpPr>
          <p:spPr>
            <a:xfrm>
              <a:off x="5030446" y="4172761"/>
              <a:ext cx="46355" cy="29845"/>
            </a:xfrm>
            <a:custGeom>
              <a:avLst/>
              <a:gdLst/>
              <a:ahLst/>
              <a:cxnLst/>
              <a:rect l="l" t="t" r="r" b="b"/>
              <a:pathLst>
                <a:path w="46354" h="29845">
                  <a:moveTo>
                    <a:pt x="0" y="29806"/>
                  </a:moveTo>
                  <a:lnTo>
                    <a:pt x="10080" y="0"/>
                  </a:lnTo>
                  <a:lnTo>
                    <a:pt x="45987" y="28752"/>
                  </a:lnTo>
                  <a:lnTo>
                    <a:pt x="0" y="29806"/>
                  </a:lnTo>
                  <a:close/>
                </a:path>
              </a:pathLst>
            </a:custGeom>
            <a:solidFill>
              <a:srgbClr val="595959"/>
            </a:solidFill>
          </p:spPr>
          <p:txBody>
            <a:bodyPr wrap="square" lIns="0" tIns="0" rIns="0" bIns="0" rtlCol="0"/>
            <a:lstStyle/>
            <a:p>
              <a:endParaRPr/>
            </a:p>
          </p:txBody>
        </p:sp>
        <p:sp>
          <p:nvSpPr>
            <p:cNvPr id="12" name="object 12"/>
            <p:cNvSpPr/>
            <p:nvPr/>
          </p:nvSpPr>
          <p:spPr>
            <a:xfrm>
              <a:off x="5030446" y="4172761"/>
              <a:ext cx="46355" cy="29845"/>
            </a:xfrm>
            <a:custGeom>
              <a:avLst/>
              <a:gdLst/>
              <a:ahLst/>
              <a:cxnLst/>
              <a:rect l="l" t="t" r="r" b="b"/>
              <a:pathLst>
                <a:path w="46354" h="29845">
                  <a:moveTo>
                    <a:pt x="0" y="29806"/>
                  </a:moveTo>
                  <a:lnTo>
                    <a:pt x="45987" y="28752"/>
                  </a:lnTo>
                  <a:lnTo>
                    <a:pt x="10080" y="0"/>
                  </a:lnTo>
                  <a:lnTo>
                    <a:pt x="0" y="29806"/>
                  </a:lnTo>
                  <a:close/>
                </a:path>
              </a:pathLst>
            </a:custGeom>
            <a:ln w="9524">
              <a:solidFill>
                <a:srgbClr val="595959"/>
              </a:solidFill>
            </a:ln>
          </p:spPr>
          <p:txBody>
            <a:bodyPr wrap="square" lIns="0" tIns="0" rIns="0" bIns="0" rtlCol="0"/>
            <a:lstStyle/>
            <a:p>
              <a:endParaRPr/>
            </a:p>
          </p:txBody>
        </p:sp>
        <p:sp>
          <p:nvSpPr>
            <p:cNvPr id="13" name="object 13"/>
            <p:cNvSpPr/>
            <p:nvPr/>
          </p:nvSpPr>
          <p:spPr>
            <a:xfrm>
              <a:off x="4624338" y="4205994"/>
              <a:ext cx="930910" cy="386715"/>
            </a:xfrm>
            <a:custGeom>
              <a:avLst/>
              <a:gdLst/>
              <a:ahLst/>
              <a:cxnLst/>
              <a:rect l="l" t="t" r="r" b="b"/>
              <a:pathLst>
                <a:path w="930910" h="386714">
                  <a:moveTo>
                    <a:pt x="866148" y="386699"/>
                  </a:moveTo>
                  <a:lnTo>
                    <a:pt x="64451" y="386699"/>
                  </a:lnTo>
                  <a:lnTo>
                    <a:pt x="39363" y="381635"/>
                  </a:lnTo>
                  <a:lnTo>
                    <a:pt x="18877" y="367822"/>
                  </a:lnTo>
                  <a:lnTo>
                    <a:pt x="5064" y="347336"/>
                  </a:lnTo>
                  <a:lnTo>
                    <a:pt x="0" y="322248"/>
                  </a:lnTo>
                  <a:lnTo>
                    <a:pt x="0" y="64450"/>
                  </a:lnTo>
                  <a:lnTo>
                    <a:pt x="5064" y="39363"/>
                  </a:lnTo>
                  <a:lnTo>
                    <a:pt x="18877" y="18877"/>
                  </a:lnTo>
                  <a:lnTo>
                    <a:pt x="39363" y="5064"/>
                  </a:lnTo>
                  <a:lnTo>
                    <a:pt x="64451" y="0"/>
                  </a:lnTo>
                  <a:lnTo>
                    <a:pt x="866148" y="0"/>
                  </a:lnTo>
                  <a:lnTo>
                    <a:pt x="911722" y="18877"/>
                  </a:lnTo>
                  <a:lnTo>
                    <a:pt x="930599" y="64450"/>
                  </a:lnTo>
                  <a:lnTo>
                    <a:pt x="930599" y="322248"/>
                  </a:lnTo>
                  <a:lnTo>
                    <a:pt x="925535" y="347336"/>
                  </a:lnTo>
                  <a:lnTo>
                    <a:pt x="911722" y="367822"/>
                  </a:lnTo>
                  <a:lnTo>
                    <a:pt x="891235" y="381635"/>
                  </a:lnTo>
                  <a:lnTo>
                    <a:pt x="866148" y="386699"/>
                  </a:lnTo>
                  <a:close/>
                </a:path>
              </a:pathLst>
            </a:custGeom>
            <a:solidFill>
              <a:srgbClr val="EEEEEE"/>
            </a:solidFill>
          </p:spPr>
          <p:txBody>
            <a:bodyPr wrap="square" lIns="0" tIns="0" rIns="0" bIns="0" rtlCol="0"/>
            <a:lstStyle/>
            <a:p>
              <a:endParaRPr/>
            </a:p>
          </p:txBody>
        </p:sp>
        <p:sp>
          <p:nvSpPr>
            <p:cNvPr id="14" name="object 14"/>
            <p:cNvSpPr/>
            <p:nvPr/>
          </p:nvSpPr>
          <p:spPr>
            <a:xfrm>
              <a:off x="4624338" y="4205994"/>
              <a:ext cx="930910" cy="386715"/>
            </a:xfrm>
            <a:custGeom>
              <a:avLst/>
              <a:gdLst/>
              <a:ahLst/>
              <a:cxnLst/>
              <a:rect l="l" t="t" r="r" b="b"/>
              <a:pathLst>
                <a:path w="930910" h="386714">
                  <a:moveTo>
                    <a:pt x="0" y="64450"/>
                  </a:moveTo>
                  <a:lnTo>
                    <a:pt x="5064" y="39363"/>
                  </a:lnTo>
                  <a:lnTo>
                    <a:pt x="18877" y="18877"/>
                  </a:lnTo>
                  <a:lnTo>
                    <a:pt x="39363" y="5064"/>
                  </a:lnTo>
                  <a:lnTo>
                    <a:pt x="64451" y="0"/>
                  </a:lnTo>
                  <a:lnTo>
                    <a:pt x="866148" y="0"/>
                  </a:lnTo>
                  <a:lnTo>
                    <a:pt x="911722" y="18877"/>
                  </a:lnTo>
                  <a:lnTo>
                    <a:pt x="930599" y="64450"/>
                  </a:lnTo>
                  <a:lnTo>
                    <a:pt x="930599" y="322248"/>
                  </a:lnTo>
                  <a:lnTo>
                    <a:pt x="925535" y="347336"/>
                  </a:lnTo>
                  <a:lnTo>
                    <a:pt x="911722" y="367822"/>
                  </a:lnTo>
                  <a:lnTo>
                    <a:pt x="891236" y="381635"/>
                  </a:lnTo>
                  <a:lnTo>
                    <a:pt x="866148" y="386699"/>
                  </a:lnTo>
                  <a:lnTo>
                    <a:pt x="64451" y="386699"/>
                  </a:lnTo>
                  <a:lnTo>
                    <a:pt x="39363" y="381635"/>
                  </a:lnTo>
                  <a:lnTo>
                    <a:pt x="18877" y="367822"/>
                  </a:lnTo>
                  <a:lnTo>
                    <a:pt x="5064" y="347336"/>
                  </a:lnTo>
                  <a:lnTo>
                    <a:pt x="0" y="322248"/>
                  </a:lnTo>
                  <a:lnTo>
                    <a:pt x="0" y="64450"/>
                  </a:lnTo>
                  <a:close/>
                </a:path>
              </a:pathLst>
            </a:custGeom>
            <a:ln w="9524">
              <a:solidFill>
                <a:srgbClr val="595959"/>
              </a:solidFill>
            </a:ln>
          </p:spPr>
          <p:txBody>
            <a:bodyPr wrap="square" lIns="0" tIns="0" rIns="0" bIns="0" rtlCol="0"/>
            <a:lstStyle/>
            <a:p>
              <a:endParaRPr/>
            </a:p>
          </p:txBody>
        </p:sp>
      </p:grpSp>
      <p:sp>
        <p:nvSpPr>
          <p:cNvPr id="15" name="object 15"/>
          <p:cNvSpPr txBox="1"/>
          <p:nvPr/>
        </p:nvSpPr>
        <p:spPr>
          <a:xfrm>
            <a:off x="4854477" y="4239387"/>
            <a:ext cx="47053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Leaf</a:t>
            </a:r>
            <a:endParaRPr sz="1800">
              <a:latin typeface="Arial MT"/>
              <a:cs typeface="Arial MT"/>
            </a:endParaRPr>
          </a:p>
        </p:txBody>
      </p:sp>
      <p:grpSp>
        <p:nvGrpSpPr>
          <p:cNvPr id="16" name="object 16"/>
          <p:cNvGrpSpPr/>
          <p:nvPr/>
        </p:nvGrpSpPr>
        <p:grpSpPr>
          <a:xfrm>
            <a:off x="3004987" y="4201238"/>
            <a:ext cx="940435" cy="396240"/>
            <a:chOff x="3004987" y="4201238"/>
            <a:chExt cx="940435" cy="396240"/>
          </a:xfrm>
        </p:grpSpPr>
        <p:sp>
          <p:nvSpPr>
            <p:cNvPr id="17" name="object 17"/>
            <p:cNvSpPr/>
            <p:nvPr/>
          </p:nvSpPr>
          <p:spPr>
            <a:xfrm>
              <a:off x="3009749" y="4206000"/>
              <a:ext cx="930910" cy="386715"/>
            </a:xfrm>
            <a:custGeom>
              <a:avLst/>
              <a:gdLst/>
              <a:ahLst/>
              <a:cxnLst/>
              <a:rect l="l" t="t" r="r" b="b"/>
              <a:pathLst>
                <a:path w="930910" h="386714">
                  <a:moveTo>
                    <a:pt x="866148" y="386699"/>
                  </a:moveTo>
                  <a:lnTo>
                    <a:pt x="64451" y="386699"/>
                  </a:lnTo>
                  <a:lnTo>
                    <a:pt x="39363" y="381635"/>
                  </a:lnTo>
                  <a:lnTo>
                    <a:pt x="18877" y="367822"/>
                  </a:lnTo>
                  <a:lnTo>
                    <a:pt x="5064" y="347336"/>
                  </a:lnTo>
                  <a:lnTo>
                    <a:pt x="0" y="322248"/>
                  </a:lnTo>
                  <a:lnTo>
                    <a:pt x="0" y="64451"/>
                  </a:lnTo>
                  <a:lnTo>
                    <a:pt x="5064" y="39364"/>
                  </a:lnTo>
                  <a:lnTo>
                    <a:pt x="18877" y="18877"/>
                  </a:lnTo>
                  <a:lnTo>
                    <a:pt x="39363" y="5064"/>
                  </a:lnTo>
                  <a:lnTo>
                    <a:pt x="64451" y="0"/>
                  </a:lnTo>
                  <a:lnTo>
                    <a:pt x="866148" y="0"/>
                  </a:lnTo>
                  <a:lnTo>
                    <a:pt x="911722" y="18877"/>
                  </a:lnTo>
                  <a:lnTo>
                    <a:pt x="930599" y="64451"/>
                  </a:lnTo>
                  <a:lnTo>
                    <a:pt x="930599" y="322248"/>
                  </a:lnTo>
                  <a:lnTo>
                    <a:pt x="925535" y="347336"/>
                  </a:lnTo>
                  <a:lnTo>
                    <a:pt x="911722" y="367822"/>
                  </a:lnTo>
                  <a:lnTo>
                    <a:pt x="891236" y="381635"/>
                  </a:lnTo>
                  <a:lnTo>
                    <a:pt x="866148" y="386699"/>
                  </a:lnTo>
                  <a:close/>
                </a:path>
              </a:pathLst>
            </a:custGeom>
            <a:solidFill>
              <a:srgbClr val="EEEEEE"/>
            </a:solidFill>
          </p:spPr>
          <p:txBody>
            <a:bodyPr wrap="square" lIns="0" tIns="0" rIns="0" bIns="0" rtlCol="0"/>
            <a:lstStyle/>
            <a:p>
              <a:endParaRPr/>
            </a:p>
          </p:txBody>
        </p:sp>
        <p:sp>
          <p:nvSpPr>
            <p:cNvPr id="18" name="object 18"/>
            <p:cNvSpPr/>
            <p:nvPr/>
          </p:nvSpPr>
          <p:spPr>
            <a:xfrm>
              <a:off x="3009750" y="4206000"/>
              <a:ext cx="930910" cy="386715"/>
            </a:xfrm>
            <a:custGeom>
              <a:avLst/>
              <a:gdLst/>
              <a:ahLst/>
              <a:cxnLst/>
              <a:rect l="l" t="t" r="r" b="b"/>
              <a:pathLst>
                <a:path w="930910" h="386714">
                  <a:moveTo>
                    <a:pt x="0" y="64451"/>
                  </a:moveTo>
                  <a:lnTo>
                    <a:pt x="5064" y="39364"/>
                  </a:lnTo>
                  <a:lnTo>
                    <a:pt x="18877" y="18877"/>
                  </a:lnTo>
                  <a:lnTo>
                    <a:pt x="39363" y="5064"/>
                  </a:lnTo>
                  <a:lnTo>
                    <a:pt x="64451" y="0"/>
                  </a:lnTo>
                  <a:lnTo>
                    <a:pt x="866148" y="0"/>
                  </a:lnTo>
                  <a:lnTo>
                    <a:pt x="911722" y="18877"/>
                  </a:lnTo>
                  <a:lnTo>
                    <a:pt x="930599" y="64451"/>
                  </a:lnTo>
                  <a:lnTo>
                    <a:pt x="930599" y="322248"/>
                  </a:lnTo>
                  <a:lnTo>
                    <a:pt x="925535" y="347336"/>
                  </a:lnTo>
                  <a:lnTo>
                    <a:pt x="911722" y="367822"/>
                  </a:lnTo>
                  <a:lnTo>
                    <a:pt x="891236" y="381635"/>
                  </a:lnTo>
                  <a:lnTo>
                    <a:pt x="866148" y="386699"/>
                  </a:lnTo>
                  <a:lnTo>
                    <a:pt x="64451" y="386699"/>
                  </a:lnTo>
                  <a:lnTo>
                    <a:pt x="39363" y="381635"/>
                  </a:lnTo>
                  <a:lnTo>
                    <a:pt x="18877" y="367822"/>
                  </a:lnTo>
                  <a:lnTo>
                    <a:pt x="5064" y="347336"/>
                  </a:lnTo>
                  <a:lnTo>
                    <a:pt x="0" y="322248"/>
                  </a:lnTo>
                  <a:lnTo>
                    <a:pt x="0" y="64451"/>
                  </a:lnTo>
                  <a:close/>
                </a:path>
              </a:pathLst>
            </a:custGeom>
            <a:ln w="9524">
              <a:solidFill>
                <a:srgbClr val="595959"/>
              </a:solidFill>
            </a:ln>
          </p:spPr>
          <p:txBody>
            <a:bodyPr wrap="square" lIns="0" tIns="0" rIns="0" bIns="0" rtlCol="0"/>
            <a:lstStyle/>
            <a:p>
              <a:endParaRPr/>
            </a:p>
          </p:txBody>
        </p:sp>
      </p:grpSp>
      <p:sp>
        <p:nvSpPr>
          <p:cNvPr id="19" name="object 19"/>
          <p:cNvSpPr txBox="1"/>
          <p:nvPr/>
        </p:nvSpPr>
        <p:spPr>
          <a:xfrm>
            <a:off x="3239889" y="4239394"/>
            <a:ext cx="47053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Leaf</a:t>
            </a:r>
            <a:endParaRPr sz="1800">
              <a:latin typeface="Arial MT"/>
              <a:cs typeface="Arial M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785235" cy="452120"/>
          </a:xfrm>
          <a:prstGeom prst="rect">
            <a:avLst/>
          </a:prstGeom>
        </p:spPr>
        <p:txBody>
          <a:bodyPr vert="horz" wrap="square" lIns="0" tIns="12700" rIns="0" bIns="0" rtlCol="0">
            <a:spAutoFit/>
          </a:bodyPr>
          <a:lstStyle/>
          <a:p>
            <a:pPr marL="12700">
              <a:lnSpc>
                <a:spcPct val="100000"/>
              </a:lnSpc>
              <a:spcBef>
                <a:spcPts val="100"/>
              </a:spcBef>
            </a:pPr>
            <a:r>
              <a:rPr sz="2800" spc="-10" dirty="0"/>
              <a:t>AdaBoost:</a:t>
            </a:r>
            <a:r>
              <a:rPr sz="2800" spc="-95" dirty="0"/>
              <a:t> </a:t>
            </a:r>
            <a:r>
              <a:rPr sz="2800" spc="-110" dirty="0"/>
              <a:t>Toy</a:t>
            </a:r>
            <a:r>
              <a:rPr sz="2800" spc="-45" dirty="0"/>
              <a:t> </a:t>
            </a:r>
            <a:r>
              <a:rPr sz="2800" spc="-5" dirty="0"/>
              <a:t>Example</a:t>
            </a:r>
            <a:endParaRPr sz="2800"/>
          </a:p>
        </p:txBody>
      </p:sp>
      <p:pic>
        <p:nvPicPr>
          <p:cNvPr id="3" name="object 3"/>
          <p:cNvPicPr/>
          <p:nvPr/>
        </p:nvPicPr>
        <p:blipFill>
          <a:blip r:embed="rId3" cstate="print"/>
          <a:stretch>
            <a:fillRect/>
          </a:stretch>
        </p:blipFill>
        <p:spPr>
          <a:xfrm>
            <a:off x="311700" y="1157600"/>
            <a:ext cx="1829896" cy="3820974"/>
          </a:xfrm>
          <a:prstGeom prst="rect">
            <a:avLst/>
          </a:prstGeom>
        </p:spPr>
      </p:pic>
      <p:pic>
        <p:nvPicPr>
          <p:cNvPr id="4" name="object 4"/>
          <p:cNvPicPr/>
          <p:nvPr/>
        </p:nvPicPr>
        <p:blipFill>
          <a:blip r:embed="rId4" cstate="print"/>
          <a:stretch>
            <a:fillRect/>
          </a:stretch>
        </p:blipFill>
        <p:spPr>
          <a:xfrm>
            <a:off x="2346349" y="1151725"/>
            <a:ext cx="944999" cy="3105174"/>
          </a:xfrm>
          <a:prstGeom prst="rect">
            <a:avLst/>
          </a:prstGeom>
        </p:spPr>
      </p:pic>
      <p:pic>
        <p:nvPicPr>
          <p:cNvPr id="5" name="object 5"/>
          <p:cNvPicPr/>
          <p:nvPr/>
        </p:nvPicPr>
        <p:blipFill>
          <a:blip r:embed="rId5" cstate="print"/>
          <a:stretch>
            <a:fillRect/>
          </a:stretch>
        </p:blipFill>
        <p:spPr>
          <a:xfrm>
            <a:off x="5008322" y="1501925"/>
            <a:ext cx="2315249" cy="2493973"/>
          </a:xfrm>
          <a:prstGeom prst="rect">
            <a:avLst/>
          </a:prstGeom>
        </p:spPr>
      </p:pic>
      <p:pic>
        <p:nvPicPr>
          <p:cNvPr id="6" name="object 6"/>
          <p:cNvPicPr/>
          <p:nvPr/>
        </p:nvPicPr>
        <p:blipFill>
          <a:blip r:embed="rId6" cstate="print"/>
          <a:stretch>
            <a:fillRect/>
          </a:stretch>
        </p:blipFill>
        <p:spPr>
          <a:xfrm>
            <a:off x="2506548" y="4364050"/>
            <a:ext cx="2108650" cy="457649"/>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785235" cy="452120"/>
          </a:xfrm>
          <a:prstGeom prst="rect">
            <a:avLst/>
          </a:prstGeom>
        </p:spPr>
        <p:txBody>
          <a:bodyPr vert="horz" wrap="square" lIns="0" tIns="12700" rIns="0" bIns="0" rtlCol="0">
            <a:spAutoFit/>
          </a:bodyPr>
          <a:lstStyle/>
          <a:p>
            <a:pPr marL="12700">
              <a:lnSpc>
                <a:spcPct val="100000"/>
              </a:lnSpc>
              <a:spcBef>
                <a:spcPts val="100"/>
              </a:spcBef>
            </a:pPr>
            <a:r>
              <a:rPr sz="2800" spc="-10" dirty="0"/>
              <a:t>AdaBoost:</a:t>
            </a:r>
            <a:r>
              <a:rPr sz="2800" spc="-95" dirty="0"/>
              <a:t> </a:t>
            </a:r>
            <a:r>
              <a:rPr sz="2800" spc="-110" dirty="0"/>
              <a:t>Toy</a:t>
            </a:r>
            <a:r>
              <a:rPr sz="2800" spc="-45" dirty="0"/>
              <a:t> </a:t>
            </a:r>
            <a:r>
              <a:rPr sz="2800" spc="-5" dirty="0"/>
              <a:t>Example</a:t>
            </a:r>
            <a:endParaRPr sz="2800"/>
          </a:p>
        </p:txBody>
      </p:sp>
      <p:pic>
        <p:nvPicPr>
          <p:cNvPr id="3" name="object 3"/>
          <p:cNvPicPr/>
          <p:nvPr/>
        </p:nvPicPr>
        <p:blipFill>
          <a:blip r:embed="rId3" cstate="print"/>
          <a:stretch>
            <a:fillRect/>
          </a:stretch>
        </p:blipFill>
        <p:spPr>
          <a:xfrm>
            <a:off x="311700" y="1157600"/>
            <a:ext cx="1829896" cy="3820974"/>
          </a:xfrm>
          <a:prstGeom prst="rect">
            <a:avLst/>
          </a:prstGeom>
        </p:spPr>
      </p:pic>
      <p:pic>
        <p:nvPicPr>
          <p:cNvPr id="4" name="object 4"/>
          <p:cNvPicPr/>
          <p:nvPr/>
        </p:nvPicPr>
        <p:blipFill>
          <a:blip r:embed="rId4" cstate="print"/>
          <a:stretch>
            <a:fillRect/>
          </a:stretch>
        </p:blipFill>
        <p:spPr>
          <a:xfrm>
            <a:off x="2346349" y="1151725"/>
            <a:ext cx="932849" cy="3323799"/>
          </a:xfrm>
          <a:prstGeom prst="rect">
            <a:avLst/>
          </a:prstGeom>
        </p:spPr>
      </p:pic>
      <p:pic>
        <p:nvPicPr>
          <p:cNvPr id="5" name="object 5"/>
          <p:cNvPicPr/>
          <p:nvPr/>
        </p:nvPicPr>
        <p:blipFill>
          <a:blip r:embed="rId5" cstate="print"/>
          <a:stretch>
            <a:fillRect/>
          </a:stretch>
        </p:blipFill>
        <p:spPr>
          <a:xfrm>
            <a:off x="5008322" y="1501925"/>
            <a:ext cx="2363824" cy="2493973"/>
          </a:xfrm>
          <a:prstGeom prst="rect">
            <a:avLst/>
          </a:prstGeom>
        </p:spPr>
      </p:pic>
      <p:pic>
        <p:nvPicPr>
          <p:cNvPr id="6" name="object 6"/>
          <p:cNvPicPr/>
          <p:nvPr/>
        </p:nvPicPr>
        <p:blipFill>
          <a:blip r:embed="rId6" cstate="print"/>
          <a:stretch>
            <a:fillRect/>
          </a:stretch>
        </p:blipFill>
        <p:spPr>
          <a:xfrm>
            <a:off x="3483950" y="4117175"/>
            <a:ext cx="1743474" cy="64887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785235" cy="452120"/>
          </a:xfrm>
          <a:prstGeom prst="rect">
            <a:avLst/>
          </a:prstGeom>
        </p:spPr>
        <p:txBody>
          <a:bodyPr vert="horz" wrap="square" lIns="0" tIns="12700" rIns="0" bIns="0" rtlCol="0">
            <a:spAutoFit/>
          </a:bodyPr>
          <a:lstStyle/>
          <a:p>
            <a:pPr marL="12700">
              <a:lnSpc>
                <a:spcPct val="100000"/>
              </a:lnSpc>
              <a:spcBef>
                <a:spcPts val="100"/>
              </a:spcBef>
            </a:pPr>
            <a:r>
              <a:rPr sz="2800" spc="-10" dirty="0"/>
              <a:t>AdaBoost:</a:t>
            </a:r>
            <a:r>
              <a:rPr sz="2800" spc="-95" dirty="0"/>
              <a:t> </a:t>
            </a:r>
            <a:r>
              <a:rPr sz="2800" spc="-110" dirty="0"/>
              <a:t>Toy</a:t>
            </a:r>
            <a:r>
              <a:rPr sz="2800" spc="-45" dirty="0"/>
              <a:t> </a:t>
            </a:r>
            <a:r>
              <a:rPr sz="2800" spc="-5" dirty="0"/>
              <a:t>Example</a:t>
            </a:r>
            <a:endParaRPr sz="2800"/>
          </a:p>
        </p:txBody>
      </p:sp>
      <p:pic>
        <p:nvPicPr>
          <p:cNvPr id="3" name="object 3"/>
          <p:cNvPicPr/>
          <p:nvPr/>
        </p:nvPicPr>
        <p:blipFill>
          <a:blip r:embed="rId3" cstate="print"/>
          <a:stretch>
            <a:fillRect/>
          </a:stretch>
        </p:blipFill>
        <p:spPr>
          <a:xfrm>
            <a:off x="311700" y="1157600"/>
            <a:ext cx="1829896" cy="3820974"/>
          </a:xfrm>
          <a:prstGeom prst="rect">
            <a:avLst/>
          </a:prstGeom>
        </p:spPr>
      </p:pic>
      <p:pic>
        <p:nvPicPr>
          <p:cNvPr id="4" name="object 4"/>
          <p:cNvPicPr/>
          <p:nvPr/>
        </p:nvPicPr>
        <p:blipFill>
          <a:blip r:embed="rId4" cstate="print"/>
          <a:stretch>
            <a:fillRect/>
          </a:stretch>
        </p:blipFill>
        <p:spPr>
          <a:xfrm>
            <a:off x="2346349" y="1151722"/>
            <a:ext cx="1447799" cy="3590924"/>
          </a:xfrm>
          <a:prstGeom prst="rect">
            <a:avLst/>
          </a:prstGeom>
        </p:spPr>
      </p:pic>
      <p:pic>
        <p:nvPicPr>
          <p:cNvPr id="5" name="object 5"/>
          <p:cNvPicPr/>
          <p:nvPr/>
        </p:nvPicPr>
        <p:blipFill>
          <a:blip r:embed="rId5" cstate="print"/>
          <a:stretch>
            <a:fillRect/>
          </a:stretch>
        </p:blipFill>
        <p:spPr>
          <a:xfrm>
            <a:off x="5008317" y="1501934"/>
            <a:ext cx="3294174" cy="2493973"/>
          </a:xfrm>
          <a:prstGeom prst="rect">
            <a:avLst/>
          </a:prstGeom>
        </p:spPr>
      </p:pic>
      <p:pic>
        <p:nvPicPr>
          <p:cNvPr id="6" name="object 6"/>
          <p:cNvPicPr/>
          <p:nvPr/>
        </p:nvPicPr>
        <p:blipFill>
          <a:blip r:embed="rId6" cstate="print"/>
          <a:stretch>
            <a:fillRect/>
          </a:stretch>
        </p:blipFill>
        <p:spPr>
          <a:xfrm>
            <a:off x="4146925" y="4223325"/>
            <a:ext cx="3194849" cy="724874"/>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785235" cy="452120"/>
          </a:xfrm>
          <a:prstGeom prst="rect">
            <a:avLst/>
          </a:prstGeom>
        </p:spPr>
        <p:txBody>
          <a:bodyPr vert="horz" wrap="square" lIns="0" tIns="12700" rIns="0" bIns="0" rtlCol="0">
            <a:spAutoFit/>
          </a:bodyPr>
          <a:lstStyle/>
          <a:p>
            <a:pPr marL="12700">
              <a:lnSpc>
                <a:spcPct val="100000"/>
              </a:lnSpc>
              <a:spcBef>
                <a:spcPts val="100"/>
              </a:spcBef>
            </a:pPr>
            <a:r>
              <a:rPr sz="2800" spc="-10" dirty="0"/>
              <a:t>AdaBoost:</a:t>
            </a:r>
            <a:r>
              <a:rPr sz="2800" spc="-95" dirty="0"/>
              <a:t> </a:t>
            </a:r>
            <a:r>
              <a:rPr sz="2800" spc="-110" dirty="0"/>
              <a:t>Toy</a:t>
            </a:r>
            <a:r>
              <a:rPr sz="2800" spc="-45" dirty="0"/>
              <a:t> </a:t>
            </a:r>
            <a:r>
              <a:rPr sz="2800" spc="-5" dirty="0"/>
              <a:t>Example</a:t>
            </a:r>
            <a:endParaRPr sz="2800"/>
          </a:p>
        </p:txBody>
      </p:sp>
      <p:pic>
        <p:nvPicPr>
          <p:cNvPr id="3" name="object 3"/>
          <p:cNvPicPr/>
          <p:nvPr/>
        </p:nvPicPr>
        <p:blipFill>
          <a:blip r:embed="rId3" cstate="print"/>
          <a:stretch>
            <a:fillRect/>
          </a:stretch>
        </p:blipFill>
        <p:spPr>
          <a:xfrm>
            <a:off x="311700" y="1157600"/>
            <a:ext cx="1829896" cy="3820974"/>
          </a:xfrm>
          <a:prstGeom prst="rect">
            <a:avLst/>
          </a:prstGeom>
        </p:spPr>
      </p:pic>
      <p:pic>
        <p:nvPicPr>
          <p:cNvPr id="4" name="object 4"/>
          <p:cNvPicPr/>
          <p:nvPr/>
        </p:nvPicPr>
        <p:blipFill>
          <a:blip r:embed="rId4" cstate="print"/>
          <a:stretch>
            <a:fillRect/>
          </a:stretch>
        </p:blipFill>
        <p:spPr>
          <a:xfrm>
            <a:off x="4023324" y="1151330"/>
            <a:ext cx="1447799" cy="3600449"/>
          </a:xfrm>
          <a:prstGeom prst="rect">
            <a:avLst/>
          </a:prstGeom>
        </p:spPr>
      </p:pic>
      <p:pic>
        <p:nvPicPr>
          <p:cNvPr id="5" name="object 5"/>
          <p:cNvPicPr/>
          <p:nvPr/>
        </p:nvPicPr>
        <p:blipFill>
          <a:blip r:embed="rId5" cstate="print"/>
          <a:stretch>
            <a:fillRect/>
          </a:stretch>
        </p:blipFill>
        <p:spPr>
          <a:xfrm>
            <a:off x="5738825" y="1429125"/>
            <a:ext cx="3178125" cy="2456973"/>
          </a:xfrm>
          <a:prstGeom prst="rect">
            <a:avLst/>
          </a:prstGeom>
        </p:spPr>
      </p:pic>
      <p:grpSp>
        <p:nvGrpSpPr>
          <p:cNvPr id="6" name="object 6"/>
          <p:cNvGrpSpPr/>
          <p:nvPr/>
        </p:nvGrpSpPr>
        <p:grpSpPr>
          <a:xfrm>
            <a:off x="2285500" y="1146561"/>
            <a:ext cx="1496695" cy="3832225"/>
            <a:chOff x="2285500" y="1146561"/>
            <a:chExt cx="1496695" cy="3832225"/>
          </a:xfrm>
        </p:grpSpPr>
        <p:pic>
          <p:nvPicPr>
            <p:cNvPr id="7" name="object 7"/>
            <p:cNvPicPr/>
            <p:nvPr/>
          </p:nvPicPr>
          <p:blipFill>
            <a:blip r:embed="rId6" cstate="print"/>
            <a:stretch>
              <a:fillRect/>
            </a:stretch>
          </p:blipFill>
          <p:spPr>
            <a:xfrm>
              <a:off x="2333850" y="1146561"/>
              <a:ext cx="1447799" cy="3590924"/>
            </a:xfrm>
            <a:prstGeom prst="rect">
              <a:avLst/>
            </a:prstGeom>
          </p:spPr>
        </p:pic>
        <p:pic>
          <p:nvPicPr>
            <p:cNvPr id="8" name="object 8"/>
            <p:cNvPicPr/>
            <p:nvPr/>
          </p:nvPicPr>
          <p:blipFill>
            <a:blip r:embed="rId7" cstate="print"/>
            <a:stretch>
              <a:fillRect/>
            </a:stretch>
          </p:blipFill>
          <p:spPr>
            <a:xfrm>
              <a:off x="2285500" y="4555300"/>
              <a:ext cx="397879" cy="423274"/>
            </a:xfrm>
            <a:prstGeom prst="rect">
              <a:avLst/>
            </a:prstGeom>
          </p:spPr>
        </p:pic>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785235" cy="452120"/>
          </a:xfrm>
          <a:prstGeom prst="rect">
            <a:avLst/>
          </a:prstGeom>
        </p:spPr>
        <p:txBody>
          <a:bodyPr vert="horz" wrap="square" lIns="0" tIns="12700" rIns="0" bIns="0" rtlCol="0">
            <a:spAutoFit/>
          </a:bodyPr>
          <a:lstStyle/>
          <a:p>
            <a:pPr marL="12700">
              <a:lnSpc>
                <a:spcPct val="100000"/>
              </a:lnSpc>
              <a:spcBef>
                <a:spcPts val="100"/>
              </a:spcBef>
            </a:pPr>
            <a:r>
              <a:rPr sz="2800" spc="-10" dirty="0"/>
              <a:t>AdaBoost:</a:t>
            </a:r>
            <a:r>
              <a:rPr sz="2800" spc="-95" dirty="0"/>
              <a:t> </a:t>
            </a:r>
            <a:r>
              <a:rPr sz="2800" spc="-110" dirty="0"/>
              <a:t>Toy</a:t>
            </a:r>
            <a:r>
              <a:rPr sz="2800" spc="-45" dirty="0"/>
              <a:t> </a:t>
            </a:r>
            <a:r>
              <a:rPr sz="2800" spc="-5" dirty="0"/>
              <a:t>Example</a:t>
            </a:r>
            <a:endParaRPr sz="2800"/>
          </a:p>
        </p:txBody>
      </p:sp>
      <p:pic>
        <p:nvPicPr>
          <p:cNvPr id="3" name="object 3"/>
          <p:cNvPicPr/>
          <p:nvPr/>
        </p:nvPicPr>
        <p:blipFill>
          <a:blip r:embed="rId2" cstate="print"/>
          <a:stretch>
            <a:fillRect/>
          </a:stretch>
        </p:blipFill>
        <p:spPr>
          <a:xfrm>
            <a:off x="311700" y="1157600"/>
            <a:ext cx="1829896" cy="3820974"/>
          </a:xfrm>
          <a:prstGeom prst="rect">
            <a:avLst/>
          </a:prstGeom>
        </p:spPr>
      </p:pic>
      <p:grpSp>
        <p:nvGrpSpPr>
          <p:cNvPr id="4" name="object 4"/>
          <p:cNvGrpSpPr/>
          <p:nvPr/>
        </p:nvGrpSpPr>
        <p:grpSpPr>
          <a:xfrm>
            <a:off x="5548437" y="1151353"/>
            <a:ext cx="3406140" cy="3324225"/>
            <a:chOff x="5548437" y="1151353"/>
            <a:chExt cx="3406140" cy="3324225"/>
          </a:xfrm>
        </p:grpSpPr>
        <p:pic>
          <p:nvPicPr>
            <p:cNvPr id="5" name="object 5"/>
            <p:cNvPicPr/>
            <p:nvPr/>
          </p:nvPicPr>
          <p:blipFill>
            <a:blip r:embed="rId3" cstate="print"/>
            <a:stretch>
              <a:fillRect/>
            </a:stretch>
          </p:blipFill>
          <p:spPr>
            <a:xfrm>
              <a:off x="6805725" y="1622150"/>
              <a:ext cx="2148474" cy="1899175"/>
            </a:xfrm>
            <a:prstGeom prst="rect">
              <a:avLst/>
            </a:prstGeom>
          </p:spPr>
        </p:pic>
        <p:pic>
          <p:nvPicPr>
            <p:cNvPr id="6" name="object 6"/>
            <p:cNvPicPr/>
            <p:nvPr/>
          </p:nvPicPr>
          <p:blipFill>
            <a:blip r:embed="rId4" cstate="print"/>
            <a:stretch>
              <a:fillRect/>
            </a:stretch>
          </p:blipFill>
          <p:spPr>
            <a:xfrm>
              <a:off x="5548437" y="1151353"/>
              <a:ext cx="1257299" cy="3324224"/>
            </a:xfrm>
            <a:prstGeom prst="rect">
              <a:avLst/>
            </a:prstGeom>
          </p:spPr>
        </p:pic>
      </p:grpSp>
      <p:grpSp>
        <p:nvGrpSpPr>
          <p:cNvPr id="7" name="object 7"/>
          <p:cNvGrpSpPr/>
          <p:nvPr/>
        </p:nvGrpSpPr>
        <p:grpSpPr>
          <a:xfrm>
            <a:off x="4015725" y="1151330"/>
            <a:ext cx="1455420" cy="3877310"/>
            <a:chOff x="4015725" y="1151330"/>
            <a:chExt cx="1455420" cy="3877310"/>
          </a:xfrm>
        </p:grpSpPr>
        <p:pic>
          <p:nvPicPr>
            <p:cNvPr id="8" name="object 8"/>
            <p:cNvPicPr/>
            <p:nvPr/>
          </p:nvPicPr>
          <p:blipFill>
            <a:blip r:embed="rId5" cstate="print"/>
            <a:stretch>
              <a:fillRect/>
            </a:stretch>
          </p:blipFill>
          <p:spPr>
            <a:xfrm>
              <a:off x="4023325" y="1151330"/>
              <a:ext cx="1447799" cy="3600449"/>
            </a:xfrm>
            <a:prstGeom prst="rect">
              <a:avLst/>
            </a:prstGeom>
          </p:spPr>
        </p:pic>
        <p:pic>
          <p:nvPicPr>
            <p:cNvPr id="9" name="object 9"/>
            <p:cNvPicPr/>
            <p:nvPr/>
          </p:nvPicPr>
          <p:blipFill>
            <a:blip r:embed="rId6" cstate="print"/>
            <a:stretch>
              <a:fillRect/>
            </a:stretch>
          </p:blipFill>
          <p:spPr>
            <a:xfrm>
              <a:off x="4015725" y="4596574"/>
              <a:ext cx="397874" cy="431661"/>
            </a:xfrm>
            <a:prstGeom prst="rect">
              <a:avLst/>
            </a:prstGeom>
          </p:spPr>
        </p:pic>
      </p:grpSp>
      <p:grpSp>
        <p:nvGrpSpPr>
          <p:cNvPr id="10" name="object 10"/>
          <p:cNvGrpSpPr/>
          <p:nvPr/>
        </p:nvGrpSpPr>
        <p:grpSpPr>
          <a:xfrm>
            <a:off x="2285500" y="1146561"/>
            <a:ext cx="1496695" cy="3832225"/>
            <a:chOff x="2285500" y="1146561"/>
            <a:chExt cx="1496695" cy="3832225"/>
          </a:xfrm>
        </p:grpSpPr>
        <p:pic>
          <p:nvPicPr>
            <p:cNvPr id="11" name="object 11"/>
            <p:cNvPicPr/>
            <p:nvPr/>
          </p:nvPicPr>
          <p:blipFill>
            <a:blip r:embed="rId7" cstate="print"/>
            <a:stretch>
              <a:fillRect/>
            </a:stretch>
          </p:blipFill>
          <p:spPr>
            <a:xfrm>
              <a:off x="2333850" y="1146561"/>
              <a:ext cx="1447799" cy="3590924"/>
            </a:xfrm>
            <a:prstGeom prst="rect">
              <a:avLst/>
            </a:prstGeom>
          </p:spPr>
        </p:pic>
        <p:pic>
          <p:nvPicPr>
            <p:cNvPr id="12" name="object 12"/>
            <p:cNvPicPr/>
            <p:nvPr/>
          </p:nvPicPr>
          <p:blipFill>
            <a:blip r:embed="rId8" cstate="print"/>
            <a:stretch>
              <a:fillRect/>
            </a:stretch>
          </p:blipFill>
          <p:spPr>
            <a:xfrm>
              <a:off x="2285500" y="4555300"/>
              <a:ext cx="397879" cy="42327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418204" cy="452120"/>
          </a:xfrm>
          <a:prstGeom prst="rect">
            <a:avLst/>
          </a:prstGeom>
        </p:spPr>
        <p:txBody>
          <a:bodyPr vert="horz" wrap="square" lIns="0" tIns="12700" rIns="0" bIns="0" rtlCol="0">
            <a:spAutoFit/>
          </a:bodyPr>
          <a:lstStyle/>
          <a:p>
            <a:pPr marL="12700">
              <a:lnSpc>
                <a:spcPct val="100000"/>
              </a:lnSpc>
              <a:spcBef>
                <a:spcPts val="100"/>
              </a:spcBef>
            </a:pPr>
            <a:r>
              <a:rPr sz="2800" spc="-5" dirty="0"/>
              <a:t>Wisdom</a:t>
            </a:r>
            <a:r>
              <a:rPr sz="2800" spc="-40" dirty="0"/>
              <a:t> </a:t>
            </a:r>
            <a:r>
              <a:rPr sz="2800" spc="-5" dirty="0"/>
              <a:t>of</a:t>
            </a:r>
            <a:r>
              <a:rPr sz="2800" spc="-30" dirty="0"/>
              <a:t> </a:t>
            </a:r>
            <a:r>
              <a:rPr sz="2800" spc="-5" dirty="0"/>
              <a:t>the</a:t>
            </a:r>
            <a:r>
              <a:rPr sz="2800" spc="-40" dirty="0"/>
              <a:t> </a:t>
            </a:r>
            <a:r>
              <a:rPr sz="2800" spc="-5" dirty="0"/>
              <a:t>Crowd</a:t>
            </a:r>
            <a:endParaRPr sz="2800"/>
          </a:p>
        </p:txBody>
      </p:sp>
      <p:sp>
        <p:nvSpPr>
          <p:cNvPr id="3" name="object 3"/>
          <p:cNvSpPr txBox="1"/>
          <p:nvPr/>
        </p:nvSpPr>
        <p:spPr>
          <a:xfrm>
            <a:off x="475249" y="1176350"/>
            <a:ext cx="4030345" cy="2225675"/>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spc="-5" dirty="0">
                <a:solidFill>
                  <a:srgbClr val="595959"/>
                </a:solidFill>
                <a:latin typeface="Arial MT"/>
                <a:cs typeface="Arial MT"/>
              </a:rPr>
              <a:t>Francis</a:t>
            </a:r>
            <a:r>
              <a:rPr sz="1800" spc="-25" dirty="0">
                <a:solidFill>
                  <a:srgbClr val="595959"/>
                </a:solidFill>
                <a:latin typeface="Arial MT"/>
                <a:cs typeface="Arial MT"/>
              </a:rPr>
              <a:t> </a:t>
            </a:r>
            <a:r>
              <a:rPr sz="1800" spc="-5" dirty="0">
                <a:solidFill>
                  <a:srgbClr val="595959"/>
                </a:solidFill>
                <a:latin typeface="Arial MT"/>
                <a:cs typeface="Arial MT"/>
              </a:rPr>
              <a:t>Galton</a:t>
            </a:r>
            <a:r>
              <a:rPr sz="1800" spc="-20" dirty="0">
                <a:solidFill>
                  <a:srgbClr val="595959"/>
                </a:solidFill>
                <a:latin typeface="Arial MT"/>
                <a:cs typeface="Arial MT"/>
              </a:rPr>
              <a:t> </a:t>
            </a:r>
            <a:r>
              <a:rPr sz="1800" spc="-5" dirty="0">
                <a:solidFill>
                  <a:srgbClr val="595959"/>
                </a:solidFill>
                <a:latin typeface="Arial MT"/>
                <a:cs typeface="Arial MT"/>
              </a:rPr>
              <a:t>1906</a:t>
            </a:r>
            <a:r>
              <a:rPr sz="1800" spc="-20" dirty="0">
                <a:solidFill>
                  <a:srgbClr val="595959"/>
                </a:solidFill>
                <a:latin typeface="Arial MT"/>
                <a:cs typeface="Arial MT"/>
              </a:rPr>
              <a:t> </a:t>
            </a:r>
            <a:r>
              <a:rPr sz="1800" spc="-5" dirty="0">
                <a:solidFill>
                  <a:srgbClr val="595959"/>
                </a:solidFill>
                <a:latin typeface="Arial MT"/>
                <a:cs typeface="Arial MT"/>
              </a:rPr>
              <a:t>livestock</a:t>
            </a:r>
            <a:r>
              <a:rPr sz="1800" spc="-20" dirty="0">
                <a:solidFill>
                  <a:srgbClr val="595959"/>
                </a:solidFill>
                <a:latin typeface="Arial MT"/>
                <a:cs typeface="Arial MT"/>
              </a:rPr>
              <a:t> </a:t>
            </a:r>
            <a:r>
              <a:rPr sz="1800" spc="-5" dirty="0">
                <a:solidFill>
                  <a:srgbClr val="595959"/>
                </a:solidFill>
                <a:latin typeface="Arial MT"/>
                <a:cs typeface="Arial MT"/>
              </a:rPr>
              <a:t>fair</a:t>
            </a:r>
            <a:endParaRPr sz="1800">
              <a:latin typeface="Arial MT"/>
              <a:cs typeface="Arial MT"/>
            </a:endParaRPr>
          </a:p>
          <a:p>
            <a:pPr marL="379095" indent="-367030">
              <a:lnSpc>
                <a:spcPct val="100000"/>
              </a:lnSpc>
              <a:spcBef>
                <a:spcPts val="315"/>
              </a:spcBef>
              <a:buChar char="●"/>
              <a:tabLst>
                <a:tab pos="379095" algn="l"/>
                <a:tab pos="379730" algn="l"/>
              </a:tabLst>
            </a:pPr>
            <a:r>
              <a:rPr sz="1800" spc="-5" dirty="0">
                <a:solidFill>
                  <a:srgbClr val="595959"/>
                </a:solidFill>
                <a:latin typeface="Arial MT"/>
                <a:cs typeface="Arial MT"/>
              </a:rPr>
              <a:t>Guess</a:t>
            </a:r>
            <a:r>
              <a:rPr sz="1800" spc="-20" dirty="0">
                <a:solidFill>
                  <a:srgbClr val="595959"/>
                </a:solidFill>
                <a:latin typeface="Arial MT"/>
                <a:cs typeface="Arial MT"/>
              </a:rPr>
              <a:t> </a:t>
            </a: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ox</a:t>
            </a:r>
            <a:r>
              <a:rPr sz="1800" spc="-20" dirty="0">
                <a:solidFill>
                  <a:srgbClr val="595959"/>
                </a:solidFill>
                <a:latin typeface="Arial MT"/>
                <a:cs typeface="Arial MT"/>
              </a:rPr>
              <a:t> </a:t>
            </a:r>
            <a:r>
              <a:rPr sz="1800" spc="-5" dirty="0">
                <a:solidFill>
                  <a:srgbClr val="595959"/>
                </a:solidFill>
                <a:latin typeface="Arial MT"/>
                <a:cs typeface="Arial MT"/>
              </a:rPr>
              <a:t>weights</a:t>
            </a:r>
            <a:r>
              <a:rPr sz="1800" spc="-15" dirty="0">
                <a:solidFill>
                  <a:srgbClr val="595959"/>
                </a:solidFill>
                <a:latin typeface="Arial MT"/>
                <a:cs typeface="Arial MT"/>
              </a:rPr>
              <a:t> </a:t>
            </a:r>
            <a:r>
              <a:rPr sz="1800" spc="-30" dirty="0">
                <a:solidFill>
                  <a:srgbClr val="595959"/>
                </a:solidFill>
                <a:latin typeface="Arial MT"/>
                <a:cs typeface="Arial MT"/>
              </a:rPr>
              <a:t>(1198</a:t>
            </a:r>
            <a:r>
              <a:rPr sz="1800" spc="-20" dirty="0">
                <a:solidFill>
                  <a:srgbClr val="595959"/>
                </a:solidFill>
                <a:latin typeface="Arial MT"/>
                <a:cs typeface="Arial MT"/>
              </a:rPr>
              <a:t> </a:t>
            </a:r>
            <a:r>
              <a:rPr sz="1800" spc="-5" dirty="0">
                <a:solidFill>
                  <a:srgbClr val="595959"/>
                </a:solidFill>
                <a:latin typeface="Arial MT"/>
                <a:cs typeface="Arial MT"/>
              </a:rPr>
              <a:t>ponds)</a:t>
            </a:r>
            <a:endParaRPr sz="1800">
              <a:latin typeface="Arial MT"/>
              <a:cs typeface="Arial MT"/>
            </a:endParaRPr>
          </a:p>
          <a:p>
            <a:pPr marL="379095" indent="-367030">
              <a:lnSpc>
                <a:spcPct val="100000"/>
              </a:lnSpc>
              <a:spcBef>
                <a:spcPts val="315"/>
              </a:spcBef>
              <a:buChar char="●"/>
              <a:tabLst>
                <a:tab pos="379095" algn="l"/>
                <a:tab pos="379730" algn="l"/>
              </a:tabLst>
            </a:pPr>
            <a:r>
              <a:rPr sz="1800" spc="-5" dirty="0">
                <a:solidFill>
                  <a:srgbClr val="595959"/>
                </a:solidFill>
                <a:latin typeface="Arial MT"/>
                <a:cs typeface="Arial MT"/>
              </a:rPr>
              <a:t>~800</a:t>
            </a:r>
            <a:r>
              <a:rPr sz="1800" spc="-30" dirty="0">
                <a:solidFill>
                  <a:srgbClr val="595959"/>
                </a:solidFill>
                <a:latin typeface="Arial MT"/>
                <a:cs typeface="Arial MT"/>
              </a:rPr>
              <a:t> </a:t>
            </a:r>
            <a:r>
              <a:rPr sz="1800" dirty="0">
                <a:solidFill>
                  <a:srgbClr val="595959"/>
                </a:solidFill>
                <a:latin typeface="Arial MT"/>
                <a:cs typeface="Arial MT"/>
              </a:rPr>
              <a:t>submitted</a:t>
            </a:r>
            <a:r>
              <a:rPr sz="1800" spc="-25" dirty="0">
                <a:solidFill>
                  <a:srgbClr val="595959"/>
                </a:solidFill>
                <a:latin typeface="Arial MT"/>
                <a:cs typeface="Arial MT"/>
              </a:rPr>
              <a:t> </a:t>
            </a:r>
            <a:r>
              <a:rPr sz="1800" spc="-5" dirty="0">
                <a:solidFill>
                  <a:srgbClr val="595959"/>
                </a:solidFill>
                <a:latin typeface="Arial MT"/>
                <a:cs typeface="Arial MT"/>
              </a:rPr>
              <a:t>their</a:t>
            </a:r>
            <a:r>
              <a:rPr sz="1800" spc="-25" dirty="0">
                <a:solidFill>
                  <a:srgbClr val="595959"/>
                </a:solidFill>
                <a:latin typeface="Arial MT"/>
                <a:cs typeface="Arial MT"/>
              </a:rPr>
              <a:t> </a:t>
            </a:r>
            <a:r>
              <a:rPr sz="1800" spc="-5" dirty="0">
                <a:solidFill>
                  <a:srgbClr val="595959"/>
                </a:solidFill>
                <a:latin typeface="Arial MT"/>
                <a:cs typeface="Arial MT"/>
              </a:rPr>
              <a:t>guess</a:t>
            </a:r>
            <a:endParaRPr sz="1800">
              <a:latin typeface="Arial MT"/>
              <a:cs typeface="Arial MT"/>
            </a:endParaRPr>
          </a:p>
          <a:p>
            <a:pPr>
              <a:lnSpc>
                <a:spcPct val="100000"/>
              </a:lnSpc>
              <a:spcBef>
                <a:spcPts val="30"/>
              </a:spcBef>
              <a:buClr>
                <a:srgbClr val="595959"/>
              </a:buClr>
              <a:buFont typeface="Arial MT"/>
              <a:buChar char="●"/>
            </a:pPr>
            <a:endParaRPr sz="2400">
              <a:latin typeface="Arial MT"/>
              <a:cs typeface="Arial MT"/>
            </a:endParaRPr>
          </a:p>
          <a:p>
            <a:pPr marL="379095" indent="-367030">
              <a:lnSpc>
                <a:spcPct val="100000"/>
              </a:lnSpc>
              <a:buChar char="●"/>
              <a:tabLst>
                <a:tab pos="379095" algn="l"/>
                <a:tab pos="379730" algn="l"/>
              </a:tabLst>
            </a:pPr>
            <a:r>
              <a:rPr sz="1800" spc="-5" dirty="0">
                <a:solidFill>
                  <a:srgbClr val="595959"/>
                </a:solidFill>
                <a:latin typeface="Arial MT"/>
                <a:cs typeface="Arial MT"/>
              </a:rPr>
              <a:t>Nobody</a:t>
            </a:r>
            <a:r>
              <a:rPr sz="1800" spc="-35" dirty="0">
                <a:solidFill>
                  <a:srgbClr val="595959"/>
                </a:solidFill>
                <a:latin typeface="Arial MT"/>
                <a:cs typeface="Arial MT"/>
              </a:rPr>
              <a:t> </a:t>
            </a:r>
            <a:r>
              <a:rPr sz="1800" spc="-5" dirty="0">
                <a:solidFill>
                  <a:srgbClr val="595959"/>
                </a:solidFill>
                <a:latin typeface="Arial MT"/>
                <a:cs typeface="Arial MT"/>
              </a:rPr>
              <a:t>was</a:t>
            </a:r>
            <a:r>
              <a:rPr sz="1800" spc="-35" dirty="0">
                <a:solidFill>
                  <a:srgbClr val="595959"/>
                </a:solidFill>
                <a:latin typeface="Arial MT"/>
                <a:cs typeface="Arial MT"/>
              </a:rPr>
              <a:t> </a:t>
            </a:r>
            <a:r>
              <a:rPr sz="1800" dirty="0">
                <a:solidFill>
                  <a:srgbClr val="595959"/>
                </a:solidFill>
                <a:latin typeface="Arial MT"/>
                <a:cs typeface="Arial MT"/>
              </a:rPr>
              <a:t>correct</a:t>
            </a:r>
            <a:endParaRPr sz="1800">
              <a:latin typeface="Arial MT"/>
              <a:cs typeface="Arial MT"/>
            </a:endParaRPr>
          </a:p>
          <a:p>
            <a:pPr>
              <a:lnSpc>
                <a:spcPct val="100000"/>
              </a:lnSpc>
              <a:spcBef>
                <a:spcPts val="30"/>
              </a:spcBef>
              <a:buClr>
                <a:srgbClr val="595959"/>
              </a:buClr>
              <a:buFont typeface="Arial MT"/>
              <a:buChar char="●"/>
            </a:pPr>
            <a:endParaRPr sz="2400">
              <a:latin typeface="Arial MT"/>
              <a:cs typeface="Arial MT"/>
            </a:endParaRPr>
          </a:p>
          <a:p>
            <a:pPr marL="379095" indent="-367030">
              <a:lnSpc>
                <a:spcPct val="100000"/>
              </a:lnSpc>
              <a:buChar char="●"/>
              <a:tabLst>
                <a:tab pos="379095" algn="l"/>
                <a:tab pos="379730" algn="l"/>
              </a:tabLst>
            </a:pPr>
            <a:r>
              <a:rPr sz="1800" spc="-5" dirty="0">
                <a:solidFill>
                  <a:srgbClr val="595959"/>
                </a:solidFill>
                <a:latin typeface="Arial MT"/>
                <a:cs typeface="Arial MT"/>
              </a:rPr>
              <a:t>But</a:t>
            </a:r>
            <a:r>
              <a:rPr sz="1800" spc="-25" dirty="0">
                <a:solidFill>
                  <a:srgbClr val="595959"/>
                </a:solidFill>
                <a:latin typeface="Arial MT"/>
                <a:cs typeface="Arial MT"/>
              </a:rPr>
              <a:t> </a:t>
            </a:r>
            <a:r>
              <a:rPr sz="1800" spc="-5" dirty="0">
                <a:solidFill>
                  <a:srgbClr val="595959"/>
                </a:solidFill>
                <a:latin typeface="Arial MT"/>
                <a:cs typeface="Arial MT"/>
              </a:rPr>
              <a:t>their</a:t>
            </a:r>
            <a:r>
              <a:rPr sz="1800" spc="-15" dirty="0">
                <a:solidFill>
                  <a:srgbClr val="595959"/>
                </a:solidFill>
                <a:latin typeface="Arial MT"/>
                <a:cs typeface="Arial MT"/>
              </a:rPr>
              <a:t> </a:t>
            </a:r>
            <a:r>
              <a:rPr sz="1800" spc="-5" dirty="0">
                <a:solidFill>
                  <a:srgbClr val="595959"/>
                </a:solidFill>
                <a:latin typeface="Arial MT"/>
                <a:cs typeface="Arial MT"/>
              </a:rPr>
              <a:t>average</a:t>
            </a:r>
            <a:r>
              <a:rPr sz="1800" spc="-20" dirty="0">
                <a:solidFill>
                  <a:srgbClr val="595959"/>
                </a:solidFill>
                <a:latin typeface="Arial MT"/>
                <a:cs typeface="Arial MT"/>
              </a:rPr>
              <a:t> </a:t>
            </a:r>
            <a:r>
              <a:rPr sz="1800" spc="-5" dirty="0">
                <a:solidFill>
                  <a:srgbClr val="595959"/>
                </a:solidFill>
                <a:latin typeface="Arial MT"/>
                <a:cs typeface="Arial MT"/>
              </a:rPr>
              <a:t>was</a:t>
            </a:r>
            <a:r>
              <a:rPr sz="1800" spc="-15" dirty="0">
                <a:solidFill>
                  <a:srgbClr val="595959"/>
                </a:solidFill>
                <a:latin typeface="Arial MT"/>
                <a:cs typeface="Arial MT"/>
              </a:rPr>
              <a:t> </a:t>
            </a:r>
            <a:r>
              <a:rPr sz="1800" spc="-40" dirty="0">
                <a:solidFill>
                  <a:srgbClr val="595959"/>
                </a:solidFill>
                <a:latin typeface="Arial MT"/>
                <a:cs typeface="Arial MT"/>
              </a:rPr>
              <a:t>1197</a:t>
            </a:r>
            <a:r>
              <a:rPr sz="1800" spc="-15" dirty="0">
                <a:solidFill>
                  <a:srgbClr val="595959"/>
                </a:solidFill>
                <a:latin typeface="Arial MT"/>
                <a:cs typeface="Arial MT"/>
              </a:rPr>
              <a:t> </a:t>
            </a:r>
            <a:r>
              <a:rPr sz="1800" spc="-5" dirty="0">
                <a:solidFill>
                  <a:srgbClr val="595959"/>
                </a:solidFill>
                <a:latin typeface="Arial MT"/>
                <a:cs typeface="Arial MT"/>
              </a:rPr>
              <a:t>pounds!</a:t>
            </a:r>
            <a:endParaRPr sz="1800">
              <a:latin typeface="Arial MT"/>
              <a:cs typeface="Arial MT"/>
            </a:endParaRPr>
          </a:p>
        </p:txBody>
      </p:sp>
      <p:pic>
        <p:nvPicPr>
          <p:cNvPr id="4" name="object 4"/>
          <p:cNvPicPr/>
          <p:nvPr/>
        </p:nvPicPr>
        <p:blipFill>
          <a:blip r:embed="rId3" cstate="print"/>
          <a:stretch>
            <a:fillRect/>
          </a:stretch>
        </p:blipFill>
        <p:spPr>
          <a:xfrm>
            <a:off x="5125678" y="2015678"/>
            <a:ext cx="3161575" cy="233787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785235" cy="452120"/>
          </a:xfrm>
          <a:prstGeom prst="rect">
            <a:avLst/>
          </a:prstGeom>
        </p:spPr>
        <p:txBody>
          <a:bodyPr vert="horz" wrap="square" lIns="0" tIns="12700" rIns="0" bIns="0" rtlCol="0">
            <a:spAutoFit/>
          </a:bodyPr>
          <a:lstStyle/>
          <a:p>
            <a:pPr marL="12700">
              <a:lnSpc>
                <a:spcPct val="100000"/>
              </a:lnSpc>
              <a:spcBef>
                <a:spcPts val="100"/>
              </a:spcBef>
            </a:pPr>
            <a:r>
              <a:rPr sz="2800" spc="-10" dirty="0"/>
              <a:t>AdaBoost:</a:t>
            </a:r>
            <a:r>
              <a:rPr sz="2800" spc="-95" dirty="0"/>
              <a:t> </a:t>
            </a:r>
            <a:r>
              <a:rPr sz="2800" spc="-110" dirty="0"/>
              <a:t>Toy</a:t>
            </a:r>
            <a:r>
              <a:rPr sz="2800" spc="-45" dirty="0"/>
              <a:t> </a:t>
            </a:r>
            <a:r>
              <a:rPr sz="2800" spc="-5" dirty="0"/>
              <a:t>Example</a:t>
            </a:r>
            <a:endParaRPr sz="2800"/>
          </a:p>
        </p:txBody>
      </p:sp>
      <p:grpSp>
        <p:nvGrpSpPr>
          <p:cNvPr id="3" name="object 3"/>
          <p:cNvGrpSpPr/>
          <p:nvPr/>
        </p:nvGrpSpPr>
        <p:grpSpPr>
          <a:xfrm>
            <a:off x="623350" y="987675"/>
            <a:ext cx="6746875" cy="4149725"/>
            <a:chOff x="623350" y="987675"/>
            <a:chExt cx="6746875" cy="4149725"/>
          </a:xfrm>
        </p:grpSpPr>
        <p:pic>
          <p:nvPicPr>
            <p:cNvPr id="4" name="object 4"/>
            <p:cNvPicPr/>
            <p:nvPr/>
          </p:nvPicPr>
          <p:blipFill>
            <a:blip r:embed="rId2" cstate="print"/>
            <a:stretch>
              <a:fillRect/>
            </a:stretch>
          </p:blipFill>
          <p:spPr>
            <a:xfrm>
              <a:off x="1467400" y="987675"/>
              <a:ext cx="5902399" cy="1429174"/>
            </a:xfrm>
            <a:prstGeom prst="rect">
              <a:avLst/>
            </a:prstGeom>
          </p:spPr>
        </p:pic>
        <p:pic>
          <p:nvPicPr>
            <p:cNvPr id="5" name="object 5"/>
            <p:cNvPicPr/>
            <p:nvPr/>
          </p:nvPicPr>
          <p:blipFill>
            <a:blip r:embed="rId3" cstate="print"/>
            <a:stretch>
              <a:fillRect/>
            </a:stretch>
          </p:blipFill>
          <p:spPr>
            <a:xfrm>
              <a:off x="2737324" y="2416850"/>
              <a:ext cx="3121274" cy="2719974"/>
            </a:xfrm>
            <a:prstGeom prst="rect">
              <a:avLst/>
            </a:prstGeom>
          </p:spPr>
        </p:pic>
        <p:pic>
          <p:nvPicPr>
            <p:cNvPr id="6" name="object 6"/>
            <p:cNvPicPr/>
            <p:nvPr/>
          </p:nvPicPr>
          <p:blipFill>
            <a:blip r:embed="rId4" cstate="print"/>
            <a:stretch>
              <a:fillRect/>
            </a:stretch>
          </p:blipFill>
          <p:spPr>
            <a:xfrm>
              <a:off x="623350" y="1473192"/>
              <a:ext cx="968073" cy="425950"/>
            </a:xfrm>
            <a:prstGeom prst="rect">
              <a:avLst/>
            </a:prstGeom>
          </p:spPr>
        </p:pic>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5334000" cy="452120"/>
          </a:xfrm>
          <a:prstGeom prst="rect">
            <a:avLst/>
          </a:prstGeom>
        </p:spPr>
        <p:txBody>
          <a:bodyPr vert="horz" wrap="square" lIns="0" tIns="12700" rIns="0" bIns="0" rtlCol="0">
            <a:spAutoFit/>
          </a:bodyPr>
          <a:lstStyle/>
          <a:p>
            <a:pPr marL="12700">
              <a:lnSpc>
                <a:spcPct val="100000"/>
              </a:lnSpc>
              <a:spcBef>
                <a:spcPts val="100"/>
              </a:spcBef>
            </a:pPr>
            <a:r>
              <a:rPr sz="2800" spc="-5" dirty="0"/>
              <a:t>Intuition</a:t>
            </a:r>
            <a:r>
              <a:rPr sz="2800" spc="-30" dirty="0"/>
              <a:t> </a:t>
            </a:r>
            <a:r>
              <a:rPr sz="2800" spc="-5" dirty="0"/>
              <a:t>about</a:t>
            </a:r>
            <a:r>
              <a:rPr sz="2800" spc="-25" dirty="0"/>
              <a:t> </a:t>
            </a:r>
            <a:r>
              <a:rPr sz="2800" spc="-5" dirty="0"/>
              <a:t>the</a:t>
            </a:r>
            <a:r>
              <a:rPr sz="2800" spc="-30" dirty="0"/>
              <a:t> </a:t>
            </a:r>
            <a:r>
              <a:rPr sz="2800" spc="-5" dirty="0"/>
              <a:t>weights</a:t>
            </a:r>
            <a:r>
              <a:rPr sz="2800" spc="-25" dirty="0"/>
              <a:t> </a:t>
            </a:r>
            <a:r>
              <a:rPr sz="2800" spc="-5" dirty="0"/>
              <a:t>update</a:t>
            </a:r>
            <a:endParaRPr sz="2800"/>
          </a:p>
        </p:txBody>
      </p:sp>
      <p:sp>
        <p:nvSpPr>
          <p:cNvPr id="3" name="object 3"/>
          <p:cNvSpPr txBox="1"/>
          <p:nvPr/>
        </p:nvSpPr>
        <p:spPr>
          <a:xfrm>
            <a:off x="475249" y="1216355"/>
            <a:ext cx="8357870" cy="2995295"/>
          </a:xfrm>
          <a:prstGeom prst="rect">
            <a:avLst/>
          </a:prstGeom>
        </p:spPr>
        <p:txBody>
          <a:bodyPr vert="horz" wrap="square" lIns="0" tIns="12700" rIns="0" bIns="0" rtlCol="0">
            <a:spAutoFit/>
          </a:bodyPr>
          <a:lstStyle/>
          <a:p>
            <a:pPr marL="379095" indent="-367030">
              <a:lnSpc>
                <a:spcPct val="100000"/>
              </a:lnSpc>
              <a:spcBef>
                <a:spcPts val="100"/>
              </a:spcBef>
              <a:buChar char="●"/>
              <a:tabLst>
                <a:tab pos="379095" algn="l"/>
                <a:tab pos="379730" algn="l"/>
              </a:tabLst>
            </a:pP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larger</a:t>
            </a:r>
            <a:r>
              <a:rPr sz="1800" spc="-10" dirty="0">
                <a:solidFill>
                  <a:srgbClr val="595959"/>
                </a:solidFill>
                <a:latin typeface="Arial MT"/>
                <a:cs typeface="Arial MT"/>
              </a:rPr>
              <a:t> </a:t>
            </a:r>
            <a:r>
              <a:rPr sz="1800" spc="-5" dirty="0">
                <a:solidFill>
                  <a:srgbClr val="595959"/>
                </a:solidFill>
                <a:latin typeface="Arial MT"/>
                <a:cs typeface="Arial MT"/>
              </a:rPr>
              <a:t>the </a:t>
            </a:r>
            <a:r>
              <a:rPr sz="1800" spc="-20" dirty="0">
                <a:solidFill>
                  <a:srgbClr val="595959"/>
                </a:solidFill>
                <a:latin typeface="Arial MT"/>
                <a:cs typeface="Arial MT"/>
              </a:rPr>
              <a:t>error,</a:t>
            </a:r>
            <a:r>
              <a:rPr sz="1800" spc="-10" dirty="0">
                <a:solidFill>
                  <a:srgbClr val="595959"/>
                </a:solidFill>
                <a:latin typeface="Arial MT"/>
                <a:cs typeface="Arial MT"/>
              </a:rPr>
              <a:t> </a:t>
            </a:r>
            <a:r>
              <a:rPr sz="1800" spc="-5" dirty="0">
                <a:solidFill>
                  <a:srgbClr val="595959"/>
                </a:solidFill>
                <a:latin typeface="Arial MT"/>
                <a:cs typeface="Arial MT"/>
              </a:rPr>
              <a:t>the less</a:t>
            </a:r>
            <a:r>
              <a:rPr sz="1800" spc="-10" dirty="0">
                <a:solidFill>
                  <a:srgbClr val="595959"/>
                </a:solidFill>
                <a:latin typeface="Arial MT"/>
                <a:cs typeface="Arial MT"/>
              </a:rPr>
              <a:t> </a:t>
            </a:r>
            <a:r>
              <a:rPr sz="1800" spc="-5" dirty="0">
                <a:solidFill>
                  <a:srgbClr val="595959"/>
                </a:solidFill>
                <a:latin typeface="Arial MT"/>
                <a:cs typeface="Arial MT"/>
              </a:rPr>
              <a:t>we trust</a:t>
            </a:r>
            <a:r>
              <a:rPr sz="1800" spc="-10" dirty="0">
                <a:solidFill>
                  <a:srgbClr val="595959"/>
                </a:solidFill>
                <a:latin typeface="Arial MT"/>
                <a:cs typeface="Arial MT"/>
              </a:rPr>
              <a:t> </a:t>
            </a:r>
            <a:r>
              <a:rPr sz="1800" spc="-5" dirty="0">
                <a:solidFill>
                  <a:srgbClr val="595959"/>
                </a:solidFill>
                <a:latin typeface="Arial MT"/>
                <a:cs typeface="Arial MT"/>
              </a:rPr>
              <a:t>this </a:t>
            </a:r>
            <a:r>
              <a:rPr sz="1800" dirty="0">
                <a:solidFill>
                  <a:srgbClr val="595959"/>
                </a:solidFill>
                <a:latin typeface="Arial MT"/>
                <a:cs typeface="Arial MT"/>
              </a:rPr>
              <a:t>classifier</a:t>
            </a:r>
            <a:r>
              <a:rPr sz="1800" spc="-10" dirty="0">
                <a:solidFill>
                  <a:srgbClr val="595959"/>
                </a:solidFill>
                <a:latin typeface="Arial MT"/>
                <a:cs typeface="Arial MT"/>
              </a:rPr>
              <a:t> </a:t>
            </a:r>
            <a:r>
              <a:rPr sz="1800" spc="-5" dirty="0">
                <a:solidFill>
                  <a:srgbClr val="595959"/>
                </a:solidFill>
                <a:latin typeface="Arial MT"/>
                <a:cs typeface="Arial MT"/>
              </a:rPr>
              <a:t>and the</a:t>
            </a:r>
            <a:r>
              <a:rPr sz="1800" spc="-10" dirty="0">
                <a:solidFill>
                  <a:srgbClr val="595959"/>
                </a:solidFill>
                <a:latin typeface="Arial MT"/>
                <a:cs typeface="Arial MT"/>
              </a:rPr>
              <a:t> </a:t>
            </a:r>
            <a:r>
              <a:rPr sz="1800" dirty="0">
                <a:solidFill>
                  <a:srgbClr val="595959"/>
                </a:solidFill>
                <a:latin typeface="Arial MT"/>
                <a:cs typeface="Arial MT"/>
              </a:rPr>
              <a:t>smaller</a:t>
            </a:r>
            <a:r>
              <a:rPr sz="1800" spc="-5" dirty="0">
                <a:solidFill>
                  <a:srgbClr val="595959"/>
                </a:solidFill>
                <a:latin typeface="Arial MT"/>
                <a:cs typeface="Arial MT"/>
              </a:rPr>
              <a:t> is</a:t>
            </a:r>
            <a:r>
              <a:rPr sz="1800" spc="-10" dirty="0">
                <a:solidFill>
                  <a:srgbClr val="595959"/>
                </a:solidFill>
                <a:latin typeface="Arial MT"/>
                <a:cs typeface="Arial MT"/>
              </a:rPr>
              <a:t> </a:t>
            </a:r>
            <a:r>
              <a:rPr sz="1800" spc="-5" dirty="0">
                <a:solidFill>
                  <a:srgbClr val="595959"/>
                </a:solidFill>
                <a:latin typeface="Arial MT"/>
                <a:cs typeface="Arial MT"/>
              </a:rPr>
              <a:t>its weight</a:t>
            </a:r>
            <a:endParaRPr sz="1800">
              <a:latin typeface="Arial MT"/>
              <a:cs typeface="Arial MT"/>
            </a:endParaRPr>
          </a:p>
          <a:p>
            <a:pPr marL="379095" marR="617220" indent="-367030">
              <a:lnSpc>
                <a:spcPct val="114599"/>
              </a:lnSpc>
              <a:spcBef>
                <a:spcPts val="975"/>
              </a:spcBef>
              <a:buChar char="●"/>
              <a:tabLst>
                <a:tab pos="379095" algn="l"/>
                <a:tab pos="379730" algn="l"/>
              </a:tabLst>
            </a:pPr>
            <a:r>
              <a:rPr sz="1800" spc="-5" dirty="0">
                <a:solidFill>
                  <a:srgbClr val="595959"/>
                </a:solidFill>
                <a:latin typeface="Arial MT"/>
                <a:cs typeface="Arial MT"/>
              </a:rPr>
              <a:t>If the error is </a:t>
            </a:r>
            <a:r>
              <a:rPr sz="1800" dirty="0">
                <a:solidFill>
                  <a:srgbClr val="595959"/>
                </a:solidFill>
                <a:latin typeface="Arial MT"/>
                <a:cs typeface="Arial MT"/>
              </a:rPr>
              <a:t>&lt; </a:t>
            </a:r>
            <a:r>
              <a:rPr sz="1800" spc="-5" dirty="0">
                <a:solidFill>
                  <a:srgbClr val="595959"/>
                </a:solidFill>
                <a:latin typeface="Arial MT"/>
                <a:cs typeface="Arial MT"/>
              </a:rPr>
              <a:t>0.5 </a:t>
            </a:r>
            <a:r>
              <a:rPr sz="1800" dirty="0">
                <a:solidFill>
                  <a:srgbClr val="595959"/>
                </a:solidFill>
                <a:latin typeface="Arial MT"/>
                <a:cs typeface="Arial MT"/>
              </a:rPr>
              <a:t>(just </a:t>
            </a:r>
            <a:r>
              <a:rPr sz="1800" spc="-5" dirty="0">
                <a:solidFill>
                  <a:srgbClr val="595959"/>
                </a:solidFill>
                <a:latin typeface="Arial MT"/>
                <a:cs typeface="Arial MT"/>
              </a:rPr>
              <a:t>better than </a:t>
            </a:r>
            <a:r>
              <a:rPr sz="1800" dirty="0">
                <a:solidFill>
                  <a:srgbClr val="595959"/>
                </a:solidFill>
                <a:latin typeface="Arial MT"/>
                <a:cs typeface="Arial MT"/>
              </a:rPr>
              <a:t>random </a:t>
            </a:r>
            <a:r>
              <a:rPr sz="1800" spc="-5" dirty="0">
                <a:solidFill>
                  <a:srgbClr val="595959"/>
                </a:solidFill>
                <a:latin typeface="Arial MT"/>
                <a:cs typeface="Arial MT"/>
              </a:rPr>
              <a:t>guess), then alpha is positive </a:t>
            </a:r>
            <a:r>
              <a:rPr sz="1800" spc="-490" dirty="0">
                <a:solidFill>
                  <a:srgbClr val="595959"/>
                </a:solidFill>
                <a:latin typeface="Arial MT"/>
                <a:cs typeface="Arial MT"/>
              </a:rPr>
              <a:t> </a:t>
            </a:r>
            <a:r>
              <a:rPr sz="1800" spc="-5" dirty="0">
                <a:solidFill>
                  <a:srgbClr val="595959"/>
                </a:solidFill>
                <a:latin typeface="Arial MT"/>
                <a:cs typeface="Arial MT"/>
              </a:rPr>
              <a:t>If</a:t>
            </a:r>
            <a:r>
              <a:rPr sz="1800" spc="-10" dirty="0">
                <a:solidFill>
                  <a:srgbClr val="595959"/>
                </a:solidFill>
                <a:latin typeface="Arial MT"/>
                <a:cs typeface="Arial MT"/>
              </a:rPr>
              <a:t> </a:t>
            </a:r>
            <a:r>
              <a:rPr sz="1800" spc="-5" dirty="0">
                <a:solidFill>
                  <a:srgbClr val="595959"/>
                </a:solidFill>
                <a:latin typeface="Arial MT"/>
                <a:cs typeface="Arial MT"/>
              </a:rPr>
              <a:t>not </a:t>
            </a:r>
            <a:r>
              <a:rPr sz="1800" dirty="0">
                <a:solidFill>
                  <a:srgbClr val="595959"/>
                </a:solidFill>
                <a:latin typeface="Arial MT"/>
                <a:cs typeface="Arial MT"/>
              </a:rPr>
              <a:t>--</a:t>
            </a:r>
            <a:r>
              <a:rPr sz="1800" spc="-5" dirty="0">
                <a:solidFill>
                  <a:srgbClr val="595959"/>
                </a:solidFill>
                <a:latin typeface="Arial MT"/>
                <a:cs typeface="Arial MT"/>
              </a:rPr>
              <a:t> just flip the</a:t>
            </a:r>
            <a:r>
              <a:rPr sz="1800" spc="-10" dirty="0">
                <a:solidFill>
                  <a:srgbClr val="595959"/>
                </a:solidFill>
                <a:latin typeface="Arial MT"/>
                <a:cs typeface="Arial MT"/>
              </a:rPr>
              <a:t> </a:t>
            </a:r>
            <a:r>
              <a:rPr sz="1800" spc="-5" dirty="0">
                <a:solidFill>
                  <a:srgbClr val="595959"/>
                </a:solidFill>
                <a:latin typeface="Arial MT"/>
                <a:cs typeface="Arial MT"/>
              </a:rPr>
              <a:t>predictions</a:t>
            </a:r>
            <a:endParaRPr sz="1800">
              <a:latin typeface="Arial MT"/>
              <a:cs typeface="Arial MT"/>
            </a:endParaRPr>
          </a:p>
          <a:p>
            <a:pPr marL="379095" marR="55880" indent="-367030">
              <a:lnSpc>
                <a:spcPct val="114599"/>
              </a:lnSpc>
              <a:spcBef>
                <a:spcPts val="975"/>
              </a:spcBef>
              <a:buChar char="●"/>
              <a:tabLst>
                <a:tab pos="379095" algn="l"/>
                <a:tab pos="379730" algn="l"/>
              </a:tabLst>
            </a:pPr>
            <a:r>
              <a:rPr sz="1800" spc="-5" dirty="0">
                <a:solidFill>
                  <a:srgbClr val="595959"/>
                </a:solidFill>
                <a:latin typeface="Arial MT"/>
                <a:cs typeface="Arial MT"/>
              </a:rPr>
              <a:t>If the </a:t>
            </a:r>
            <a:r>
              <a:rPr sz="1800" dirty="0">
                <a:solidFill>
                  <a:srgbClr val="595959"/>
                </a:solidFill>
                <a:latin typeface="Arial MT"/>
                <a:cs typeface="Arial MT"/>
              </a:rPr>
              <a:t>classifier </a:t>
            </a:r>
            <a:r>
              <a:rPr sz="1800" spc="-5" dirty="0">
                <a:solidFill>
                  <a:srgbClr val="595959"/>
                </a:solidFill>
                <a:latin typeface="Arial MT"/>
                <a:cs typeface="Arial MT"/>
              </a:rPr>
              <a:t>was wrong on </a:t>
            </a:r>
            <a:r>
              <a:rPr sz="1800" dirty="0">
                <a:solidFill>
                  <a:srgbClr val="595959"/>
                </a:solidFill>
                <a:latin typeface="Arial MT"/>
                <a:cs typeface="Arial MT"/>
              </a:rPr>
              <a:t>a specific </a:t>
            </a:r>
            <a:r>
              <a:rPr sz="1800" spc="-5" dirty="0">
                <a:solidFill>
                  <a:srgbClr val="595959"/>
                </a:solidFill>
                <a:latin typeface="Arial MT"/>
                <a:cs typeface="Arial MT"/>
              </a:rPr>
              <a:t>example, </a:t>
            </a:r>
            <a:r>
              <a:rPr sz="1800" dirty="0">
                <a:solidFill>
                  <a:srgbClr val="595959"/>
                </a:solidFill>
                <a:latin typeface="Arial MT"/>
                <a:cs typeface="Arial MT"/>
              </a:rPr>
              <a:t>y * </a:t>
            </a:r>
            <a:r>
              <a:rPr sz="1800" spc="-5" dirty="0">
                <a:solidFill>
                  <a:srgbClr val="595959"/>
                </a:solidFill>
                <a:latin typeface="Arial MT"/>
                <a:cs typeface="Arial MT"/>
              </a:rPr>
              <a:t>h(x) </a:t>
            </a:r>
            <a:r>
              <a:rPr sz="1800" dirty="0">
                <a:solidFill>
                  <a:srgbClr val="595959"/>
                </a:solidFill>
                <a:latin typeface="Arial MT"/>
                <a:cs typeface="Arial MT"/>
              </a:rPr>
              <a:t>= -1, </a:t>
            </a:r>
            <a:r>
              <a:rPr sz="1800" spc="-5" dirty="0">
                <a:solidFill>
                  <a:srgbClr val="595959"/>
                </a:solidFill>
                <a:latin typeface="Arial MT"/>
                <a:cs typeface="Arial MT"/>
              </a:rPr>
              <a:t>and </a:t>
            </a:r>
            <a:r>
              <a:rPr sz="1800" dirty="0">
                <a:solidFill>
                  <a:srgbClr val="595959"/>
                </a:solidFill>
                <a:latin typeface="Arial MT"/>
                <a:cs typeface="Arial MT"/>
              </a:rPr>
              <a:t>since </a:t>
            </a:r>
            <a:r>
              <a:rPr sz="1800" spc="-5" dirty="0">
                <a:solidFill>
                  <a:srgbClr val="595959"/>
                </a:solidFill>
                <a:latin typeface="Arial MT"/>
                <a:cs typeface="Arial MT"/>
              </a:rPr>
              <a:t>alpha </a:t>
            </a:r>
            <a:r>
              <a:rPr sz="1800" spc="-490" dirty="0">
                <a:solidFill>
                  <a:srgbClr val="595959"/>
                </a:solidFill>
                <a:latin typeface="Arial MT"/>
                <a:cs typeface="Arial MT"/>
              </a:rPr>
              <a:t> </a:t>
            </a:r>
            <a:r>
              <a:rPr sz="1800" spc="-5" dirty="0">
                <a:solidFill>
                  <a:srgbClr val="595959"/>
                </a:solidFill>
                <a:latin typeface="Arial MT"/>
                <a:cs typeface="Arial MT"/>
              </a:rPr>
              <a:t>is positive, the </a:t>
            </a:r>
            <a:r>
              <a:rPr sz="1800" dirty="0">
                <a:solidFill>
                  <a:srgbClr val="595959"/>
                </a:solidFill>
                <a:latin typeface="Arial MT"/>
                <a:cs typeface="Arial MT"/>
              </a:rPr>
              <a:t>relative </a:t>
            </a:r>
            <a:r>
              <a:rPr sz="1800" spc="-5" dirty="0">
                <a:solidFill>
                  <a:srgbClr val="595959"/>
                </a:solidFill>
                <a:latin typeface="Arial MT"/>
                <a:cs typeface="Arial MT"/>
              </a:rPr>
              <a:t>weight of </a:t>
            </a:r>
            <a:r>
              <a:rPr sz="1800" dirty="0">
                <a:solidFill>
                  <a:srgbClr val="595959"/>
                </a:solidFill>
                <a:latin typeface="Arial MT"/>
                <a:cs typeface="Arial MT"/>
              </a:rPr>
              <a:t>misclassified samples </a:t>
            </a:r>
            <a:r>
              <a:rPr sz="1800" spc="-5" dirty="0">
                <a:solidFill>
                  <a:srgbClr val="595959"/>
                </a:solidFill>
                <a:latin typeface="Arial MT"/>
                <a:cs typeface="Arial MT"/>
              </a:rPr>
              <a:t>will increase while the </a:t>
            </a:r>
            <a:r>
              <a:rPr sz="1800" dirty="0">
                <a:solidFill>
                  <a:srgbClr val="595959"/>
                </a:solidFill>
                <a:latin typeface="Arial MT"/>
                <a:cs typeface="Arial MT"/>
              </a:rPr>
              <a:t> relative</a:t>
            </a:r>
            <a:r>
              <a:rPr sz="1800" spc="-10" dirty="0">
                <a:solidFill>
                  <a:srgbClr val="595959"/>
                </a:solidFill>
                <a:latin typeface="Arial MT"/>
                <a:cs typeface="Arial MT"/>
              </a:rPr>
              <a:t> </a:t>
            </a:r>
            <a:r>
              <a:rPr sz="1800" spc="-5" dirty="0">
                <a:solidFill>
                  <a:srgbClr val="595959"/>
                </a:solidFill>
                <a:latin typeface="Arial MT"/>
                <a:cs typeface="Arial MT"/>
              </a:rPr>
              <a:t>weight of</a:t>
            </a:r>
            <a:r>
              <a:rPr sz="1800" spc="-10" dirty="0">
                <a:solidFill>
                  <a:srgbClr val="595959"/>
                </a:solidFill>
                <a:latin typeface="Arial MT"/>
                <a:cs typeface="Arial MT"/>
              </a:rPr>
              <a:t> </a:t>
            </a:r>
            <a:r>
              <a:rPr sz="1800" dirty="0">
                <a:solidFill>
                  <a:srgbClr val="595959"/>
                </a:solidFill>
                <a:latin typeface="Arial MT"/>
                <a:cs typeface="Arial MT"/>
              </a:rPr>
              <a:t>correctly</a:t>
            </a:r>
            <a:r>
              <a:rPr sz="1800" spc="-5" dirty="0">
                <a:solidFill>
                  <a:srgbClr val="595959"/>
                </a:solidFill>
                <a:latin typeface="Arial MT"/>
                <a:cs typeface="Arial MT"/>
              </a:rPr>
              <a:t> </a:t>
            </a:r>
            <a:r>
              <a:rPr sz="1800" dirty="0">
                <a:solidFill>
                  <a:srgbClr val="595959"/>
                </a:solidFill>
                <a:latin typeface="Arial MT"/>
                <a:cs typeface="Arial MT"/>
              </a:rPr>
              <a:t>classified</a:t>
            </a:r>
            <a:r>
              <a:rPr sz="1800" spc="-10" dirty="0">
                <a:solidFill>
                  <a:srgbClr val="595959"/>
                </a:solidFill>
                <a:latin typeface="Arial MT"/>
                <a:cs typeface="Arial MT"/>
              </a:rPr>
              <a:t> </a:t>
            </a:r>
            <a:r>
              <a:rPr sz="1800" dirty="0">
                <a:solidFill>
                  <a:srgbClr val="595959"/>
                </a:solidFill>
                <a:latin typeface="Arial MT"/>
                <a:cs typeface="Arial MT"/>
              </a:rPr>
              <a:t>samples</a:t>
            </a:r>
            <a:r>
              <a:rPr sz="1800" spc="-5" dirty="0">
                <a:solidFill>
                  <a:srgbClr val="595959"/>
                </a:solidFill>
                <a:latin typeface="Arial MT"/>
                <a:cs typeface="Arial MT"/>
              </a:rPr>
              <a:t> will</a:t>
            </a:r>
            <a:r>
              <a:rPr sz="1800" spc="-10" dirty="0">
                <a:solidFill>
                  <a:srgbClr val="595959"/>
                </a:solidFill>
                <a:latin typeface="Arial MT"/>
                <a:cs typeface="Arial MT"/>
              </a:rPr>
              <a:t> </a:t>
            </a:r>
            <a:r>
              <a:rPr sz="1800" spc="-5" dirty="0">
                <a:solidFill>
                  <a:srgbClr val="595959"/>
                </a:solidFill>
                <a:latin typeface="Arial MT"/>
                <a:cs typeface="Arial MT"/>
              </a:rPr>
              <a:t>decrease</a:t>
            </a:r>
            <a:endParaRPr sz="1800">
              <a:latin typeface="Arial MT"/>
              <a:cs typeface="Arial MT"/>
            </a:endParaRPr>
          </a:p>
          <a:p>
            <a:pPr marL="379095" indent="-367030">
              <a:lnSpc>
                <a:spcPct val="100000"/>
              </a:lnSpc>
              <a:spcBef>
                <a:spcPts val="1290"/>
              </a:spcBef>
              <a:buChar char="●"/>
              <a:tabLst>
                <a:tab pos="379095" algn="l"/>
                <a:tab pos="379730" algn="l"/>
              </a:tabLst>
            </a:pPr>
            <a:r>
              <a:rPr sz="1800" spc="-5" dirty="0">
                <a:solidFill>
                  <a:srgbClr val="595959"/>
                </a:solidFill>
                <a:latin typeface="Arial MT"/>
                <a:cs typeface="Arial MT"/>
              </a:rPr>
              <a:t>If</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error is</a:t>
            </a:r>
            <a:r>
              <a:rPr sz="1800" spc="-10" dirty="0">
                <a:solidFill>
                  <a:srgbClr val="595959"/>
                </a:solidFill>
                <a:latin typeface="Arial MT"/>
                <a:cs typeface="Arial MT"/>
              </a:rPr>
              <a:t> </a:t>
            </a:r>
            <a:r>
              <a:rPr sz="1800" dirty="0">
                <a:solidFill>
                  <a:srgbClr val="595959"/>
                </a:solidFill>
                <a:latin typeface="Arial MT"/>
                <a:cs typeface="Arial MT"/>
              </a:rPr>
              <a:t>&gt;</a:t>
            </a:r>
            <a:r>
              <a:rPr sz="1800" spc="-5" dirty="0">
                <a:solidFill>
                  <a:srgbClr val="595959"/>
                </a:solidFill>
                <a:latin typeface="Arial MT"/>
                <a:cs typeface="Arial MT"/>
              </a:rPr>
              <a:t> 0.5,</a:t>
            </a:r>
            <a:r>
              <a:rPr sz="1800" spc="-10" dirty="0">
                <a:solidFill>
                  <a:srgbClr val="595959"/>
                </a:solidFill>
                <a:latin typeface="Arial MT"/>
                <a:cs typeface="Arial MT"/>
              </a:rPr>
              <a:t> </a:t>
            </a:r>
            <a:r>
              <a:rPr sz="1800" spc="-5" dirty="0">
                <a:solidFill>
                  <a:srgbClr val="595959"/>
                </a:solidFill>
                <a:latin typeface="Arial MT"/>
                <a:cs typeface="Arial MT"/>
              </a:rPr>
              <a:t>and we</a:t>
            </a:r>
            <a:r>
              <a:rPr sz="1800" spc="-10" dirty="0">
                <a:solidFill>
                  <a:srgbClr val="595959"/>
                </a:solidFill>
                <a:latin typeface="Arial MT"/>
                <a:cs typeface="Arial MT"/>
              </a:rPr>
              <a:t> </a:t>
            </a:r>
            <a:r>
              <a:rPr sz="1800" spc="-5" dirty="0">
                <a:solidFill>
                  <a:srgbClr val="595959"/>
                </a:solidFill>
                <a:latin typeface="Arial MT"/>
                <a:cs typeface="Arial MT"/>
              </a:rPr>
              <a:t>don’t</a:t>
            </a:r>
            <a:r>
              <a:rPr sz="1800" spc="-10" dirty="0">
                <a:solidFill>
                  <a:srgbClr val="595959"/>
                </a:solidFill>
                <a:latin typeface="Arial MT"/>
                <a:cs typeface="Arial MT"/>
              </a:rPr>
              <a:t> </a:t>
            </a:r>
            <a:r>
              <a:rPr sz="1800" spc="-5" dirty="0">
                <a:solidFill>
                  <a:srgbClr val="595959"/>
                </a:solidFill>
                <a:latin typeface="Arial MT"/>
                <a:cs typeface="Arial MT"/>
              </a:rPr>
              <a:t>flip, no</a:t>
            </a:r>
            <a:r>
              <a:rPr sz="1800" spc="-10" dirty="0">
                <a:solidFill>
                  <a:srgbClr val="595959"/>
                </a:solidFill>
                <a:latin typeface="Arial MT"/>
                <a:cs typeface="Arial MT"/>
              </a:rPr>
              <a:t> </a:t>
            </a:r>
            <a:r>
              <a:rPr sz="1800" spc="-5" dirty="0">
                <a:solidFill>
                  <a:srgbClr val="595959"/>
                </a:solidFill>
                <a:latin typeface="Arial MT"/>
                <a:cs typeface="Arial MT"/>
              </a:rPr>
              <a:t>harm done.</a:t>
            </a:r>
            <a:r>
              <a:rPr sz="1800" spc="60" dirty="0">
                <a:solidFill>
                  <a:srgbClr val="595959"/>
                </a:solidFill>
                <a:latin typeface="Arial MT"/>
                <a:cs typeface="Arial MT"/>
              </a:rPr>
              <a:t> </a:t>
            </a:r>
            <a:r>
              <a:rPr sz="1800" b="1" spc="-5" dirty="0">
                <a:solidFill>
                  <a:srgbClr val="CC0000"/>
                </a:solidFill>
                <a:latin typeface="Arial"/>
                <a:cs typeface="Arial"/>
              </a:rPr>
              <a:t>Why?</a:t>
            </a:r>
            <a:endParaRPr sz="1800">
              <a:latin typeface="Arial"/>
              <a:cs typeface="Arial"/>
            </a:endParaRPr>
          </a:p>
          <a:p>
            <a:pPr marL="379095" indent="-367030">
              <a:lnSpc>
                <a:spcPct val="100000"/>
              </a:lnSpc>
              <a:spcBef>
                <a:spcPts val="1290"/>
              </a:spcBef>
              <a:buChar char="●"/>
              <a:tabLst>
                <a:tab pos="379095" algn="l"/>
                <a:tab pos="379730" algn="l"/>
              </a:tabLst>
            </a:pPr>
            <a:r>
              <a:rPr sz="1800" spc="-5" dirty="0">
                <a:solidFill>
                  <a:srgbClr val="595959"/>
                </a:solidFill>
                <a:latin typeface="Arial MT"/>
                <a:cs typeface="Arial MT"/>
              </a:rPr>
              <a:t>Classifiers</a:t>
            </a:r>
            <a:r>
              <a:rPr sz="1800" spc="-10" dirty="0">
                <a:solidFill>
                  <a:srgbClr val="595959"/>
                </a:solidFill>
                <a:latin typeface="Arial MT"/>
                <a:cs typeface="Arial MT"/>
              </a:rPr>
              <a:t> </a:t>
            </a:r>
            <a:r>
              <a:rPr sz="1800" spc="-5" dirty="0">
                <a:solidFill>
                  <a:srgbClr val="595959"/>
                </a:solidFill>
                <a:latin typeface="Arial MT"/>
                <a:cs typeface="Arial MT"/>
              </a:rPr>
              <a:t>with</a:t>
            </a:r>
            <a:r>
              <a:rPr sz="1800" spc="-10" dirty="0">
                <a:solidFill>
                  <a:srgbClr val="595959"/>
                </a:solidFill>
                <a:latin typeface="Arial MT"/>
                <a:cs typeface="Arial MT"/>
              </a:rPr>
              <a:t> </a:t>
            </a:r>
            <a:r>
              <a:rPr sz="1800" spc="-5" dirty="0">
                <a:solidFill>
                  <a:srgbClr val="595959"/>
                </a:solidFill>
                <a:latin typeface="Arial MT"/>
                <a:cs typeface="Arial MT"/>
              </a:rPr>
              <a:t>exactly 0.5</a:t>
            </a:r>
            <a:r>
              <a:rPr sz="1800" spc="-10" dirty="0">
                <a:solidFill>
                  <a:srgbClr val="595959"/>
                </a:solidFill>
                <a:latin typeface="Arial MT"/>
                <a:cs typeface="Arial MT"/>
              </a:rPr>
              <a:t> </a:t>
            </a:r>
            <a:r>
              <a:rPr sz="1800" spc="-5" dirty="0">
                <a:solidFill>
                  <a:srgbClr val="595959"/>
                </a:solidFill>
                <a:latin typeface="Arial MT"/>
                <a:cs typeface="Arial MT"/>
              </a:rPr>
              <a:t>error</a:t>
            </a:r>
            <a:r>
              <a:rPr sz="1800" spc="-10" dirty="0">
                <a:solidFill>
                  <a:srgbClr val="595959"/>
                </a:solidFill>
                <a:latin typeface="Arial MT"/>
                <a:cs typeface="Arial MT"/>
              </a:rPr>
              <a:t> </a:t>
            </a:r>
            <a:r>
              <a:rPr sz="1800" dirty="0">
                <a:solidFill>
                  <a:srgbClr val="595959"/>
                </a:solidFill>
                <a:latin typeface="Arial MT"/>
                <a:cs typeface="Arial MT"/>
              </a:rPr>
              <a:t>rate</a:t>
            </a:r>
            <a:r>
              <a:rPr sz="1800" spc="-5" dirty="0">
                <a:solidFill>
                  <a:srgbClr val="595959"/>
                </a:solidFill>
                <a:latin typeface="Arial MT"/>
                <a:cs typeface="Arial MT"/>
              </a:rPr>
              <a:t> add</a:t>
            </a:r>
            <a:r>
              <a:rPr sz="1800" spc="-10" dirty="0">
                <a:solidFill>
                  <a:srgbClr val="595959"/>
                </a:solidFill>
                <a:latin typeface="Arial MT"/>
                <a:cs typeface="Arial MT"/>
              </a:rPr>
              <a:t> </a:t>
            </a:r>
            <a:r>
              <a:rPr sz="1800" spc="-5" dirty="0">
                <a:solidFill>
                  <a:srgbClr val="595959"/>
                </a:solidFill>
                <a:latin typeface="Arial MT"/>
                <a:cs typeface="Arial MT"/>
              </a:rPr>
              <a:t>no</a:t>
            </a:r>
            <a:r>
              <a:rPr sz="1800" spc="-10" dirty="0">
                <a:solidFill>
                  <a:srgbClr val="595959"/>
                </a:solidFill>
                <a:latin typeface="Arial MT"/>
                <a:cs typeface="Arial MT"/>
              </a:rPr>
              <a:t> </a:t>
            </a:r>
            <a:r>
              <a:rPr sz="1800" spc="-5" dirty="0">
                <a:solidFill>
                  <a:srgbClr val="595959"/>
                </a:solidFill>
                <a:latin typeface="Arial MT"/>
                <a:cs typeface="Arial MT"/>
              </a:rPr>
              <a:t>information, </a:t>
            </a:r>
            <a:r>
              <a:rPr sz="1800" dirty="0">
                <a:solidFill>
                  <a:srgbClr val="595959"/>
                </a:solidFill>
                <a:latin typeface="Arial MT"/>
                <a:cs typeface="Arial MT"/>
              </a:rPr>
              <a:t>so</a:t>
            </a:r>
            <a:r>
              <a:rPr sz="1800" spc="-10" dirty="0">
                <a:solidFill>
                  <a:srgbClr val="595959"/>
                </a:solidFill>
                <a:latin typeface="Arial MT"/>
                <a:cs typeface="Arial MT"/>
              </a:rPr>
              <a:t> </a:t>
            </a:r>
            <a:r>
              <a:rPr sz="1800" spc="-5" dirty="0">
                <a:solidFill>
                  <a:srgbClr val="595959"/>
                </a:solidFill>
                <a:latin typeface="Arial MT"/>
                <a:cs typeface="Arial MT"/>
              </a:rPr>
              <a:t>their weight</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0" dirty="0">
                <a:solidFill>
                  <a:srgbClr val="595959"/>
                </a:solidFill>
                <a:latin typeface="Arial MT"/>
                <a:cs typeface="Arial MT"/>
              </a:rPr>
              <a:t> </a:t>
            </a:r>
            <a:r>
              <a:rPr sz="1800" dirty="0">
                <a:solidFill>
                  <a:srgbClr val="595959"/>
                </a:solidFill>
                <a:latin typeface="Arial MT"/>
                <a:cs typeface="Arial MT"/>
              </a:rPr>
              <a:t>0</a:t>
            </a:r>
            <a:endParaRPr sz="1800">
              <a:latin typeface="Arial MT"/>
              <a:cs typeface="Arial M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6800" y="671775"/>
            <a:ext cx="6972299" cy="4314824"/>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4091304" cy="452120"/>
          </a:xfrm>
          <a:prstGeom prst="rect">
            <a:avLst/>
          </a:prstGeom>
        </p:spPr>
        <p:txBody>
          <a:bodyPr vert="horz" wrap="square" lIns="0" tIns="12700" rIns="0" bIns="0" rtlCol="0">
            <a:spAutoFit/>
          </a:bodyPr>
          <a:lstStyle/>
          <a:p>
            <a:pPr marL="12700">
              <a:lnSpc>
                <a:spcPct val="100000"/>
              </a:lnSpc>
              <a:spcBef>
                <a:spcPts val="100"/>
              </a:spcBef>
            </a:pPr>
            <a:r>
              <a:rPr sz="2800" spc="-5" dirty="0"/>
              <a:t>Its</a:t>
            </a:r>
            <a:r>
              <a:rPr sz="2800" spc="-40" dirty="0"/>
              <a:t> </a:t>
            </a:r>
            <a:r>
              <a:rPr sz="2800" spc="-5" dirty="0"/>
              <a:t>empirically</a:t>
            </a:r>
            <a:r>
              <a:rPr sz="2800" spc="-35" dirty="0"/>
              <a:t> </a:t>
            </a:r>
            <a:r>
              <a:rPr sz="2800" dirty="0"/>
              <a:t>shown</a:t>
            </a:r>
            <a:r>
              <a:rPr sz="2800" spc="-30" dirty="0"/>
              <a:t> </a:t>
            </a:r>
            <a:r>
              <a:rPr sz="2800" spc="-5" dirty="0"/>
              <a:t>that:</a:t>
            </a:r>
            <a:endParaRPr sz="2800"/>
          </a:p>
        </p:txBody>
      </p:sp>
      <p:sp>
        <p:nvSpPr>
          <p:cNvPr id="3" name="object 3"/>
          <p:cNvSpPr txBox="1"/>
          <p:nvPr/>
        </p:nvSpPr>
        <p:spPr>
          <a:xfrm>
            <a:off x="475249" y="1216355"/>
            <a:ext cx="8122920" cy="1557020"/>
          </a:xfrm>
          <a:prstGeom prst="rect">
            <a:avLst/>
          </a:prstGeom>
        </p:spPr>
        <p:txBody>
          <a:bodyPr vert="horz" wrap="square" lIns="0" tIns="12700" rIns="0" bIns="0" rtlCol="0">
            <a:spAutoFit/>
          </a:bodyPr>
          <a:lstStyle/>
          <a:p>
            <a:pPr marL="379095" indent="-367030">
              <a:lnSpc>
                <a:spcPct val="100000"/>
              </a:lnSpc>
              <a:spcBef>
                <a:spcPts val="100"/>
              </a:spcBef>
              <a:buFont typeface="Arial MT"/>
              <a:buChar char="●"/>
              <a:tabLst>
                <a:tab pos="379095" algn="l"/>
                <a:tab pos="379730" algn="l"/>
              </a:tabLst>
            </a:pPr>
            <a:r>
              <a:rPr sz="1800" b="1" spc="-5" dirty="0">
                <a:solidFill>
                  <a:srgbClr val="595959"/>
                </a:solidFill>
                <a:latin typeface="Arial"/>
                <a:cs typeface="Arial"/>
              </a:rPr>
              <a:t>Bagging</a:t>
            </a:r>
            <a:r>
              <a:rPr sz="1800" spc="-5" dirty="0">
                <a:solidFill>
                  <a:srgbClr val="595959"/>
                </a:solidFill>
                <a:latin typeface="Arial MT"/>
                <a:cs typeface="Arial MT"/>
              </a:rPr>
              <a:t>:</a:t>
            </a:r>
            <a:r>
              <a:rPr sz="1800" spc="-35" dirty="0">
                <a:solidFill>
                  <a:srgbClr val="595959"/>
                </a:solidFill>
                <a:latin typeface="Arial MT"/>
                <a:cs typeface="Arial MT"/>
              </a:rPr>
              <a:t> </a:t>
            </a:r>
            <a:r>
              <a:rPr sz="1800" dirty="0">
                <a:solidFill>
                  <a:srgbClr val="595959"/>
                </a:solidFill>
                <a:latin typeface="Arial MT"/>
                <a:cs typeface="Arial MT"/>
              </a:rPr>
              <a:t>reduce</a:t>
            </a:r>
            <a:r>
              <a:rPr sz="1800" spc="-35" dirty="0">
                <a:solidFill>
                  <a:srgbClr val="595959"/>
                </a:solidFill>
                <a:latin typeface="Arial MT"/>
                <a:cs typeface="Arial MT"/>
              </a:rPr>
              <a:t> </a:t>
            </a:r>
            <a:r>
              <a:rPr sz="1800" dirty="0">
                <a:solidFill>
                  <a:srgbClr val="595959"/>
                </a:solidFill>
                <a:latin typeface="Arial MT"/>
                <a:cs typeface="Arial MT"/>
              </a:rPr>
              <a:t>variance.</a:t>
            </a:r>
            <a:endParaRPr sz="1800">
              <a:latin typeface="Arial MT"/>
              <a:cs typeface="Arial MT"/>
            </a:endParaRPr>
          </a:p>
          <a:p>
            <a:pPr>
              <a:lnSpc>
                <a:spcPct val="100000"/>
              </a:lnSpc>
              <a:spcBef>
                <a:spcPts val="30"/>
              </a:spcBef>
              <a:buClr>
                <a:srgbClr val="595959"/>
              </a:buClr>
              <a:buFont typeface="Arial MT"/>
              <a:buChar char="●"/>
            </a:pPr>
            <a:endParaRPr sz="2400">
              <a:latin typeface="Arial MT"/>
              <a:cs typeface="Arial MT"/>
            </a:endParaRPr>
          </a:p>
          <a:p>
            <a:pPr marL="379095" indent="-367030">
              <a:lnSpc>
                <a:spcPct val="100000"/>
              </a:lnSpc>
              <a:buFont typeface="Arial MT"/>
              <a:buChar char="●"/>
              <a:tabLst>
                <a:tab pos="379095" algn="l"/>
                <a:tab pos="379730" algn="l"/>
              </a:tabLst>
            </a:pPr>
            <a:r>
              <a:rPr sz="1800" b="1" spc="-5" dirty="0">
                <a:solidFill>
                  <a:srgbClr val="595959"/>
                </a:solidFill>
                <a:latin typeface="Arial"/>
                <a:cs typeface="Arial"/>
              </a:rPr>
              <a:t>AdaBoost</a:t>
            </a:r>
            <a:r>
              <a:rPr sz="1800" spc="-5" dirty="0">
                <a:solidFill>
                  <a:srgbClr val="595959"/>
                </a:solidFill>
                <a:latin typeface="Arial MT"/>
                <a:cs typeface="Arial MT"/>
              </a:rPr>
              <a:t>:</a:t>
            </a:r>
            <a:r>
              <a:rPr sz="1800" spc="-15" dirty="0">
                <a:solidFill>
                  <a:srgbClr val="595959"/>
                </a:solidFill>
                <a:latin typeface="Arial MT"/>
                <a:cs typeface="Arial MT"/>
              </a:rPr>
              <a:t> </a:t>
            </a:r>
            <a:r>
              <a:rPr sz="1800" dirty="0">
                <a:solidFill>
                  <a:srgbClr val="595959"/>
                </a:solidFill>
                <a:latin typeface="Arial MT"/>
                <a:cs typeface="Arial MT"/>
              </a:rPr>
              <a:t>reduces</a:t>
            </a:r>
            <a:r>
              <a:rPr sz="1800" spc="-15" dirty="0">
                <a:solidFill>
                  <a:srgbClr val="595959"/>
                </a:solidFill>
                <a:latin typeface="Arial MT"/>
                <a:cs typeface="Arial MT"/>
              </a:rPr>
              <a:t> </a:t>
            </a:r>
            <a:r>
              <a:rPr sz="1800" spc="-5" dirty="0">
                <a:solidFill>
                  <a:srgbClr val="595959"/>
                </a:solidFill>
                <a:latin typeface="Arial MT"/>
                <a:cs typeface="Arial MT"/>
              </a:rPr>
              <a:t>both</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bias</a:t>
            </a:r>
            <a:r>
              <a:rPr sz="1800" spc="-10" dirty="0">
                <a:solidFill>
                  <a:srgbClr val="595959"/>
                </a:solidFill>
                <a:latin typeface="Arial MT"/>
                <a:cs typeface="Arial MT"/>
              </a:rPr>
              <a:t> </a:t>
            </a:r>
            <a:r>
              <a:rPr sz="1800" spc="-5" dirty="0">
                <a:solidFill>
                  <a:srgbClr val="595959"/>
                </a:solidFill>
                <a:latin typeface="Arial MT"/>
                <a:cs typeface="Arial MT"/>
              </a:rPr>
              <a:t>and</a:t>
            </a:r>
            <a:r>
              <a:rPr sz="1800" spc="-15" dirty="0">
                <a:solidFill>
                  <a:srgbClr val="595959"/>
                </a:solidFill>
                <a:latin typeface="Arial MT"/>
                <a:cs typeface="Arial MT"/>
              </a:rPr>
              <a:t> </a:t>
            </a:r>
            <a:r>
              <a:rPr sz="1800" spc="-5" dirty="0">
                <a:solidFill>
                  <a:srgbClr val="595959"/>
                </a:solidFill>
                <a:latin typeface="Arial MT"/>
                <a:cs typeface="Arial MT"/>
              </a:rPr>
              <a:t>the</a:t>
            </a:r>
            <a:r>
              <a:rPr sz="1800" spc="-15" dirty="0">
                <a:solidFill>
                  <a:srgbClr val="595959"/>
                </a:solidFill>
                <a:latin typeface="Arial MT"/>
                <a:cs typeface="Arial MT"/>
              </a:rPr>
              <a:t> </a:t>
            </a:r>
            <a:r>
              <a:rPr sz="1800" dirty="0">
                <a:solidFill>
                  <a:srgbClr val="595959"/>
                </a:solidFill>
                <a:latin typeface="Arial MT"/>
                <a:cs typeface="Arial MT"/>
              </a:rPr>
              <a:t>variance.</a:t>
            </a:r>
            <a:endParaRPr sz="1800">
              <a:latin typeface="Arial MT"/>
              <a:cs typeface="Arial MT"/>
            </a:endParaRPr>
          </a:p>
          <a:p>
            <a:pPr marL="379095" marR="5080">
              <a:lnSpc>
                <a:spcPct val="114599"/>
              </a:lnSpc>
            </a:pPr>
            <a:r>
              <a:rPr sz="1800" spc="-5" dirty="0">
                <a:solidFill>
                  <a:srgbClr val="595959"/>
                </a:solidFill>
                <a:latin typeface="Arial MT"/>
                <a:cs typeface="Arial MT"/>
              </a:rPr>
              <a:t>it </a:t>
            </a:r>
            <a:r>
              <a:rPr sz="1800" dirty="0">
                <a:solidFill>
                  <a:srgbClr val="595959"/>
                </a:solidFill>
                <a:latin typeface="Arial MT"/>
                <a:cs typeface="Arial MT"/>
              </a:rPr>
              <a:t>seems </a:t>
            </a:r>
            <a:r>
              <a:rPr sz="1800" spc="-5" dirty="0">
                <a:solidFill>
                  <a:srgbClr val="595959"/>
                </a:solidFill>
                <a:latin typeface="Arial MT"/>
                <a:cs typeface="Arial MT"/>
              </a:rPr>
              <a:t>that bias is </a:t>
            </a:r>
            <a:r>
              <a:rPr sz="1800" dirty="0">
                <a:solidFill>
                  <a:srgbClr val="595959"/>
                </a:solidFill>
                <a:latin typeface="Arial MT"/>
                <a:cs typeface="Arial MT"/>
              </a:rPr>
              <a:t>mostly reduced </a:t>
            </a:r>
            <a:r>
              <a:rPr sz="1800" spc="-5" dirty="0">
                <a:solidFill>
                  <a:srgbClr val="595959"/>
                </a:solidFill>
                <a:latin typeface="Arial MT"/>
                <a:cs typeface="Arial MT"/>
              </a:rPr>
              <a:t>in early iterations, while </a:t>
            </a:r>
            <a:r>
              <a:rPr sz="1800" dirty="0">
                <a:solidFill>
                  <a:srgbClr val="595959"/>
                </a:solidFill>
                <a:latin typeface="Arial MT"/>
                <a:cs typeface="Arial MT"/>
              </a:rPr>
              <a:t>variance </a:t>
            </a:r>
            <a:r>
              <a:rPr sz="1800" spc="-5" dirty="0">
                <a:solidFill>
                  <a:srgbClr val="595959"/>
                </a:solidFill>
                <a:latin typeface="Arial MT"/>
                <a:cs typeface="Arial MT"/>
              </a:rPr>
              <a:t>in later </a:t>
            </a:r>
            <a:r>
              <a:rPr sz="1800" spc="-490" dirty="0">
                <a:solidFill>
                  <a:srgbClr val="595959"/>
                </a:solidFill>
                <a:latin typeface="Arial MT"/>
                <a:cs typeface="Arial MT"/>
              </a:rPr>
              <a:t> </a:t>
            </a:r>
            <a:r>
              <a:rPr sz="1800" spc="-5" dirty="0">
                <a:solidFill>
                  <a:srgbClr val="595959"/>
                </a:solidFill>
                <a:latin typeface="Arial MT"/>
                <a:cs typeface="Arial MT"/>
              </a:rPr>
              <a:t>ones.</a:t>
            </a:r>
            <a:endParaRPr sz="1800">
              <a:latin typeface="Arial MT"/>
              <a:cs typeface="Arial MT"/>
            </a:endParaRPr>
          </a:p>
        </p:txBody>
      </p:sp>
      <p:pic>
        <p:nvPicPr>
          <p:cNvPr id="4" name="object 4"/>
          <p:cNvPicPr/>
          <p:nvPr/>
        </p:nvPicPr>
        <p:blipFill>
          <a:blip r:embed="rId2" cstate="print"/>
          <a:stretch>
            <a:fillRect/>
          </a:stretch>
        </p:blipFill>
        <p:spPr>
          <a:xfrm>
            <a:off x="3190400" y="2571750"/>
            <a:ext cx="3830300" cy="2331474"/>
          </a:xfrm>
          <a:prstGeom prst="rect">
            <a:avLst/>
          </a:prstGeom>
        </p:spPr>
      </p:pic>
      <p:sp>
        <p:nvSpPr>
          <p:cNvPr id="5" name="object 5"/>
          <p:cNvSpPr txBox="1"/>
          <p:nvPr/>
        </p:nvSpPr>
        <p:spPr>
          <a:xfrm>
            <a:off x="1868875" y="3814038"/>
            <a:ext cx="1406525" cy="448309"/>
          </a:xfrm>
          <a:prstGeom prst="rect">
            <a:avLst/>
          </a:prstGeom>
        </p:spPr>
        <p:txBody>
          <a:bodyPr vert="horz" wrap="square" lIns="0" tIns="22860" rIns="0" bIns="0" rtlCol="0">
            <a:spAutoFit/>
          </a:bodyPr>
          <a:lstStyle/>
          <a:p>
            <a:pPr marL="61594" marR="5080" indent="-49530">
              <a:lnSpc>
                <a:spcPts val="1650"/>
              </a:lnSpc>
              <a:spcBef>
                <a:spcPts val="180"/>
              </a:spcBef>
            </a:pPr>
            <a:r>
              <a:rPr sz="1400" spc="-5" dirty="0">
                <a:latin typeface="Arial MT"/>
                <a:cs typeface="Arial MT"/>
              </a:rPr>
              <a:t>Bagging</a:t>
            </a:r>
            <a:r>
              <a:rPr sz="1400" spc="-90" dirty="0">
                <a:latin typeface="Arial MT"/>
                <a:cs typeface="Arial MT"/>
              </a:rPr>
              <a:t> </a:t>
            </a:r>
            <a:r>
              <a:rPr sz="1400" spc="-5" dirty="0">
                <a:latin typeface="Arial MT"/>
                <a:cs typeface="Arial MT"/>
              </a:rPr>
              <a:t>behavior </a:t>
            </a:r>
            <a:r>
              <a:rPr sz="1400" spc="-370" dirty="0">
                <a:latin typeface="Arial MT"/>
                <a:cs typeface="Arial MT"/>
              </a:rPr>
              <a:t> </a:t>
            </a:r>
            <a:r>
              <a:rPr sz="1400" dirty="0">
                <a:latin typeface="Arial MT"/>
                <a:cs typeface="Arial MT"/>
              </a:rPr>
              <a:t>simulation</a:t>
            </a:r>
            <a:endParaRPr sz="1400">
              <a:latin typeface="Arial MT"/>
              <a:cs typeface="Arial M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1510" y="1347632"/>
            <a:ext cx="2261870" cy="726440"/>
          </a:xfrm>
          <a:prstGeom prst="rect">
            <a:avLst/>
          </a:prstGeom>
        </p:spPr>
        <p:txBody>
          <a:bodyPr vert="horz" wrap="square" lIns="0" tIns="12700" rIns="0" bIns="0" rtlCol="0">
            <a:spAutoFit/>
          </a:bodyPr>
          <a:lstStyle/>
          <a:p>
            <a:pPr marL="12700">
              <a:lnSpc>
                <a:spcPct val="100000"/>
              </a:lnSpc>
              <a:spcBef>
                <a:spcPts val="100"/>
              </a:spcBef>
            </a:pPr>
            <a:r>
              <a:rPr spc="-5" dirty="0"/>
              <a:t>Stacking</a:t>
            </a:r>
          </a:p>
        </p:txBody>
      </p:sp>
      <p:pic>
        <p:nvPicPr>
          <p:cNvPr id="3" name="object 3"/>
          <p:cNvPicPr/>
          <p:nvPr/>
        </p:nvPicPr>
        <p:blipFill>
          <a:blip r:embed="rId2" cstate="print"/>
          <a:stretch>
            <a:fillRect/>
          </a:stretch>
        </p:blipFill>
        <p:spPr>
          <a:xfrm>
            <a:off x="3680600" y="529375"/>
            <a:ext cx="1068674" cy="1068674"/>
          </a:xfrm>
          <a:prstGeom prst="rect">
            <a:avLst/>
          </a:prstGeom>
        </p:spPr>
      </p:pic>
      <p:pic>
        <p:nvPicPr>
          <p:cNvPr id="4" name="object 4"/>
          <p:cNvPicPr/>
          <p:nvPr/>
        </p:nvPicPr>
        <p:blipFill>
          <a:blip r:embed="rId3" cstate="print"/>
          <a:stretch>
            <a:fillRect/>
          </a:stretch>
        </p:blipFill>
        <p:spPr>
          <a:xfrm>
            <a:off x="2189348" y="2209100"/>
            <a:ext cx="4243149" cy="26964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2850515" cy="452120"/>
          </a:xfrm>
          <a:prstGeom prst="rect">
            <a:avLst/>
          </a:prstGeom>
        </p:spPr>
        <p:txBody>
          <a:bodyPr vert="horz" wrap="square" lIns="0" tIns="12700" rIns="0" bIns="0" rtlCol="0">
            <a:spAutoFit/>
          </a:bodyPr>
          <a:lstStyle/>
          <a:p>
            <a:pPr marL="12700">
              <a:lnSpc>
                <a:spcPct val="100000"/>
              </a:lnSpc>
              <a:spcBef>
                <a:spcPts val="100"/>
              </a:spcBef>
            </a:pPr>
            <a:r>
              <a:rPr sz="2800" dirty="0"/>
              <a:t>Mixture</a:t>
            </a:r>
            <a:r>
              <a:rPr sz="2800" spc="-50" dirty="0"/>
              <a:t> </a:t>
            </a:r>
            <a:r>
              <a:rPr sz="2800" spc="-5" dirty="0"/>
              <a:t>of</a:t>
            </a:r>
            <a:r>
              <a:rPr sz="2800" spc="-50" dirty="0"/>
              <a:t> </a:t>
            </a:r>
            <a:r>
              <a:rPr sz="2800" spc="-5" dirty="0"/>
              <a:t>experts</a:t>
            </a:r>
            <a:endParaRPr sz="2800"/>
          </a:p>
        </p:txBody>
      </p:sp>
      <p:pic>
        <p:nvPicPr>
          <p:cNvPr id="3" name="object 3"/>
          <p:cNvPicPr/>
          <p:nvPr/>
        </p:nvPicPr>
        <p:blipFill>
          <a:blip r:embed="rId3" cstate="print"/>
          <a:stretch>
            <a:fillRect/>
          </a:stretch>
        </p:blipFill>
        <p:spPr>
          <a:xfrm>
            <a:off x="2195512" y="1063674"/>
            <a:ext cx="4752974" cy="3505199"/>
          </a:xfrm>
          <a:prstGeom prst="rect">
            <a:avLst/>
          </a:prstGeom>
        </p:spPr>
      </p:pic>
      <p:sp>
        <p:nvSpPr>
          <p:cNvPr id="4" name="object 4"/>
          <p:cNvSpPr txBox="1"/>
          <p:nvPr/>
        </p:nvSpPr>
        <p:spPr>
          <a:xfrm>
            <a:off x="104300" y="4586637"/>
            <a:ext cx="8477250" cy="364490"/>
          </a:xfrm>
          <a:prstGeom prst="rect">
            <a:avLst/>
          </a:prstGeom>
        </p:spPr>
        <p:txBody>
          <a:bodyPr vert="horz" wrap="square" lIns="0" tIns="8890" rIns="0" bIns="0" rtlCol="0">
            <a:spAutoFit/>
          </a:bodyPr>
          <a:lstStyle/>
          <a:p>
            <a:pPr marL="12700" marR="5080">
              <a:lnSpc>
                <a:spcPct val="102299"/>
              </a:lnSpc>
              <a:spcBef>
                <a:spcPts val="70"/>
              </a:spcBef>
            </a:pPr>
            <a:r>
              <a:rPr sz="1100" spc="-5" dirty="0">
                <a:latin typeface="Arial MT"/>
                <a:cs typeface="Arial MT"/>
              </a:rPr>
              <a:t>Nowlan, S. </a:t>
            </a:r>
            <a:r>
              <a:rPr sz="1100" dirty="0">
                <a:latin typeface="Arial MT"/>
                <a:cs typeface="Arial MT"/>
              </a:rPr>
              <a:t>J. </a:t>
            </a:r>
            <a:r>
              <a:rPr sz="1100" spc="-5" dirty="0">
                <a:latin typeface="Arial MT"/>
                <a:cs typeface="Arial MT"/>
              </a:rPr>
              <a:t>and Hinton, G. E. </a:t>
            </a:r>
            <a:r>
              <a:rPr sz="1100" dirty="0">
                <a:latin typeface="Arial MT"/>
                <a:cs typeface="Arial MT"/>
              </a:rPr>
              <a:t>(1991) </a:t>
            </a:r>
            <a:r>
              <a:rPr sz="1100" spc="-5" dirty="0">
                <a:latin typeface="Arial MT"/>
                <a:cs typeface="Arial MT"/>
              </a:rPr>
              <a:t>Evaluation of Adaptive </a:t>
            </a:r>
            <a:r>
              <a:rPr sz="1100" dirty="0">
                <a:latin typeface="Arial MT"/>
                <a:cs typeface="Arial MT"/>
              </a:rPr>
              <a:t>Mixtures </a:t>
            </a:r>
            <a:r>
              <a:rPr sz="1100" spc="-5" dirty="0">
                <a:latin typeface="Arial MT"/>
                <a:cs typeface="Arial MT"/>
              </a:rPr>
              <a:t>of Competing Experts </a:t>
            </a:r>
            <a:r>
              <a:rPr sz="1100" i="1" spc="-5" dirty="0">
                <a:latin typeface="Arial"/>
                <a:cs typeface="Arial"/>
              </a:rPr>
              <a:t>Advances in Neural Information Processing </a:t>
            </a:r>
            <a:r>
              <a:rPr sz="1100" i="1" dirty="0">
                <a:latin typeface="Arial"/>
                <a:cs typeface="Arial"/>
              </a:rPr>
              <a:t> </a:t>
            </a:r>
            <a:r>
              <a:rPr sz="1100" i="1" spc="-5" dirty="0">
                <a:latin typeface="Arial"/>
                <a:cs typeface="Arial"/>
              </a:rPr>
              <a:t>Systems</a:t>
            </a:r>
            <a:r>
              <a:rPr sz="1100" i="1" spc="-10" dirty="0">
                <a:latin typeface="Arial"/>
                <a:cs typeface="Arial"/>
              </a:rPr>
              <a:t> </a:t>
            </a:r>
            <a:r>
              <a:rPr sz="1100" i="1" spc="5" dirty="0">
                <a:latin typeface="Arial"/>
                <a:cs typeface="Arial"/>
              </a:rPr>
              <a:t>3</a:t>
            </a:r>
            <a:r>
              <a:rPr sz="1100" spc="5" dirty="0">
                <a:latin typeface="Arial MT"/>
                <a:cs typeface="Arial MT"/>
              </a:rPr>
              <a:t>.</a:t>
            </a:r>
            <a:endParaRPr sz="1100">
              <a:latin typeface="Arial MT"/>
              <a:cs typeface="Arial M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2628900" cy="452120"/>
          </a:xfrm>
          <a:prstGeom prst="rect">
            <a:avLst/>
          </a:prstGeom>
        </p:spPr>
        <p:txBody>
          <a:bodyPr vert="horz" wrap="square" lIns="0" tIns="12700" rIns="0" bIns="0" rtlCol="0">
            <a:spAutoFit/>
          </a:bodyPr>
          <a:lstStyle/>
          <a:p>
            <a:pPr marL="12700">
              <a:lnSpc>
                <a:spcPct val="100000"/>
              </a:lnSpc>
              <a:spcBef>
                <a:spcPts val="100"/>
              </a:spcBef>
            </a:pPr>
            <a:r>
              <a:rPr sz="2800" spc="-10" dirty="0"/>
              <a:t>Stacking</a:t>
            </a:r>
            <a:r>
              <a:rPr sz="2800" spc="-90" dirty="0"/>
              <a:t> </a:t>
            </a:r>
            <a:r>
              <a:rPr sz="2800" dirty="0"/>
              <a:t>models</a:t>
            </a:r>
            <a:endParaRPr sz="2800"/>
          </a:p>
        </p:txBody>
      </p:sp>
      <p:pic>
        <p:nvPicPr>
          <p:cNvPr id="3" name="object 3"/>
          <p:cNvPicPr/>
          <p:nvPr/>
        </p:nvPicPr>
        <p:blipFill>
          <a:blip r:embed="rId3" cstate="print"/>
          <a:stretch>
            <a:fillRect/>
          </a:stretch>
        </p:blipFill>
        <p:spPr>
          <a:xfrm>
            <a:off x="152400" y="1425366"/>
            <a:ext cx="8520599" cy="3143508"/>
          </a:xfrm>
          <a:prstGeom prst="rect">
            <a:avLst/>
          </a:prstGeom>
        </p:spPr>
      </p:pic>
      <p:sp>
        <p:nvSpPr>
          <p:cNvPr id="4" name="object 4"/>
          <p:cNvSpPr txBox="1"/>
          <p:nvPr/>
        </p:nvSpPr>
        <p:spPr>
          <a:xfrm>
            <a:off x="73025" y="4827144"/>
            <a:ext cx="456628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222222"/>
                </a:solidFill>
                <a:latin typeface="Arial MT"/>
                <a:cs typeface="Arial MT"/>
              </a:rPr>
              <a:t>Wolpert, </a:t>
            </a:r>
            <a:r>
              <a:rPr sz="1000" spc="-5" dirty="0">
                <a:solidFill>
                  <a:srgbClr val="222222"/>
                </a:solidFill>
                <a:latin typeface="Arial MT"/>
                <a:cs typeface="Arial MT"/>
              </a:rPr>
              <a:t>David</a:t>
            </a:r>
            <a:r>
              <a:rPr sz="1000" spc="-10" dirty="0">
                <a:solidFill>
                  <a:srgbClr val="222222"/>
                </a:solidFill>
                <a:latin typeface="Arial MT"/>
                <a:cs typeface="Arial MT"/>
              </a:rPr>
              <a:t> </a:t>
            </a:r>
            <a:r>
              <a:rPr sz="1000" spc="-5" dirty="0">
                <a:solidFill>
                  <a:srgbClr val="222222"/>
                </a:solidFill>
                <a:latin typeface="Arial MT"/>
                <a:cs typeface="Arial MT"/>
              </a:rPr>
              <a:t>H.</a:t>
            </a:r>
            <a:r>
              <a:rPr sz="1000" spc="-10" dirty="0">
                <a:solidFill>
                  <a:srgbClr val="222222"/>
                </a:solidFill>
                <a:latin typeface="Arial MT"/>
                <a:cs typeface="Arial MT"/>
              </a:rPr>
              <a:t> </a:t>
            </a:r>
            <a:r>
              <a:rPr sz="1000" spc="-5" dirty="0">
                <a:solidFill>
                  <a:srgbClr val="222222"/>
                </a:solidFill>
                <a:latin typeface="Arial MT"/>
                <a:cs typeface="Arial MT"/>
              </a:rPr>
              <a:t>"Stacked generalization."</a:t>
            </a:r>
            <a:r>
              <a:rPr sz="1000" spc="15" dirty="0">
                <a:solidFill>
                  <a:srgbClr val="222222"/>
                </a:solidFill>
                <a:latin typeface="Arial MT"/>
                <a:cs typeface="Arial MT"/>
              </a:rPr>
              <a:t> </a:t>
            </a:r>
            <a:r>
              <a:rPr sz="1000" i="1" spc="-5" dirty="0">
                <a:solidFill>
                  <a:srgbClr val="222222"/>
                </a:solidFill>
                <a:latin typeface="Arial"/>
                <a:cs typeface="Arial"/>
              </a:rPr>
              <a:t>Neural</a:t>
            </a:r>
            <a:r>
              <a:rPr sz="1000" i="1" spc="-10" dirty="0">
                <a:solidFill>
                  <a:srgbClr val="222222"/>
                </a:solidFill>
                <a:latin typeface="Arial"/>
                <a:cs typeface="Arial"/>
              </a:rPr>
              <a:t> </a:t>
            </a:r>
            <a:r>
              <a:rPr sz="1000" i="1" spc="-5" dirty="0">
                <a:solidFill>
                  <a:srgbClr val="222222"/>
                </a:solidFill>
                <a:latin typeface="Arial"/>
                <a:cs typeface="Arial"/>
              </a:rPr>
              <a:t>networks</a:t>
            </a:r>
            <a:r>
              <a:rPr sz="1000" spc="-5" dirty="0">
                <a:solidFill>
                  <a:srgbClr val="222222"/>
                </a:solidFill>
                <a:latin typeface="Arial MT"/>
                <a:cs typeface="Arial MT"/>
              </a:rPr>
              <a:t>5.2</a:t>
            </a:r>
            <a:r>
              <a:rPr sz="1000" spc="-10" dirty="0">
                <a:solidFill>
                  <a:srgbClr val="222222"/>
                </a:solidFill>
                <a:latin typeface="Arial MT"/>
                <a:cs typeface="Arial MT"/>
              </a:rPr>
              <a:t> </a:t>
            </a:r>
            <a:r>
              <a:rPr sz="1000" dirty="0">
                <a:solidFill>
                  <a:srgbClr val="222222"/>
                </a:solidFill>
                <a:latin typeface="Arial MT"/>
                <a:cs typeface="Arial MT"/>
              </a:rPr>
              <a:t>(1992):</a:t>
            </a:r>
            <a:r>
              <a:rPr sz="1000" spc="-10" dirty="0">
                <a:solidFill>
                  <a:srgbClr val="222222"/>
                </a:solidFill>
                <a:latin typeface="Arial MT"/>
                <a:cs typeface="Arial MT"/>
              </a:rPr>
              <a:t> </a:t>
            </a:r>
            <a:r>
              <a:rPr sz="1000" spc="-5" dirty="0">
                <a:solidFill>
                  <a:srgbClr val="222222"/>
                </a:solidFill>
                <a:latin typeface="Arial MT"/>
                <a:cs typeface="Arial MT"/>
              </a:rPr>
              <a:t>241-259.</a:t>
            </a:r>
            <a:endParaRPr sz="1000">
              <a:latin typeface="Arial MT"/>
              <a:cs typeface="Arial M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87187" y="2089062"/>
            <a:ext cx="1291590" cy="1856739"/>
            <a:chOff x="3987187" y="2089062"/>
            <a:chExt cx="1291590" cy="1856739"/>
          </a:xfrm>
        </p:grpSpPr>
        <p:sp>
          <p:nvSpPr>
            <p:cNvPr id="3" name="object 3"/>
            <p:cNvSpPr/>
            <p:nvPr/>
          </p:nvSpPr>
          <p:spPr>
            <a:xfrm>
              <a:off x="3991950" y="2093824"/>
              <a:ext cx="1282065" cy="1847214"/>
            </a:xfrm>
            <a:custGeom>
              <a:avLst/>
              <a:gdLst/>
              <a:ahLst/>
              <a:cxnLst/>
              <a:rect l="l" t="t" r="r" b="b"/>
              <a:pathLst>
                <a:path w="1282064" h="1847214">
                  <a:moveTo>
                    <a:pt x="1281599" y="1846799"/>
                  </a:moveTo>
                  <a:lnTo>
                    <a:pt x="0" y="1846799"/>
                  </a:lnTo>
                  <a:lnTo>
                    <a:pt x="0" y="0"/>
                  </a:lnTo>
                  <a:lnTo>
                    <a:pt x="1281599" y="0"/>
                  </a:lnTo>
                  <a:lnTo>
                    <a:pt x="1281599" y="1846799"/>
                  </a:lnTo>
                  <a:close/>
                </a:path>
              </a:pathLst>
            </a:custGeom>
            <a:solidFill>
              <a:srgbClr val="EEEEEE"/>
            </a:solidFill>
          </p:spPr>
          <p:txBody>
            <a:bodyPr wrap="square" lIns="0" tIns="0" rIns="0" bIns="0" rtlCol="0"/>
            <a:lstStyle/>
            <a:p>
              <a:endParaRPr/>
            </a:p>
          </p:txBody>
        </p:sp>
        <p:sp>
          <p:nvSpPr>
            <p:cNvPr id="4" name="object 4"/>
            <p:cNvSpPr/>
            <p:nvPr/>
          </p:nvSpPr>
          <p:spPr>
            <a:xfrm>
              <a:off x="3991950" y="2093824"/>
              <a:ext cx="1282065" cy="1847214"/>
            </a:xfrm>
            <a:custGeom>
              <a:avLst/>
              <a:gdLst/>
              <a:ahLst/>
              <a:cxnLst/>
              <a:rect l="l" t="t" r="r" b="b"/>
              <a:pathLst>
                <a:path w="1282064" h="1847214">
                  <a:moveTo>
                    <a:pt x="0" y="0"/>
                  </a:moveTo>
                  <a:lnTo>
                    <a:pt x="1281599" y="0"/>
                  </a:lnTo>
                  <a:lnTo>
                    <a:pt x="1281599" y="1846799"/>
                  </a:lnTo>
                  <a:lnTo>
                    <a:pt x="0" y="1846799"/>
                  </a:lnTo>
                  <a:lnTo>
                    <a:pt x="0" y="0"/>
                  </a:lnTo>
                  <a:close/>
                </a:path>
              </a:pathLst>
            </a:custGeom>
            <a:ln w="9524">
              <a:solidFill>
                <a:srgbClr val="595959"/>
              </a:solidFill>
            </a:ln>
          </p:spPr>
          <p:txBody>
            <a:bodyPr wrap="square" lIns="0" tIns="0" rIns="0" bIns="0" rtlCol="0"/>
            <a:lstStyle/>
            <a:p>
              <a:endParaRPr/>
            </a:p>
          </p:txBody>
        </p:sp>
      </p:grpSp>
      <p:grpSp>
        <p:nvGrpSpPr>
          <p:cNvPr id="5" name="object 5"/>
          <p:cNvGrpSpPr/>
          <p:nvPr/>
        </p:nvGrpSpPr>
        <p:grpSpPr>
          <a:xfrm>
            <a:off x="1907487" y="2089062"/>
            <a:ext cx="1521460" cy="1856739"/>
            <a:chOff x="1907487" y="2089062"/>
            <a:chExt cx="1521460" cy="1856739"/>
          </a:xfrm>
        </p:grpSpPr>
        <p:sp>
          <p:nvSpPr>
            <p:cNvPr id="6" name="object 6"/>
            <p:cNvSpPr/>
            <p:nvPr/>
          </p:nvSpPr>
          <p:spPr>
            <a:xfrm>
              <a:off x="1912249" y="2093824"/>
              <a:ext cx="1511935" cy="1847214"/>
            </a:xfrm>
            <a:custGeom>
              <a:avLst/>
              <a:gdLst/>
              <a:ahLst/>
              <a:cxnLst/>
              <a:rect l="l" t="t" r="r" b="b"/>
              <a:pathLst>
                <a:path w="1511935" h="1847214">
                  <a:moveTo>
                    <a:pt x="1511699" y="1846799"/>
                  </a:moveTo>
                  <a:lnTo>
                    <a:pt x="0" y="1846799"/>
                  </a:lnTo>
                  <a:lnTo>
                    <a:pt x="0" y="0"/>
                  </a:lnTo>
                  <a:lnTo>
                    <a:pt x="1511699" y="0"/>
                  </a:lnTo>
                  <a:lnTo>
                    <a:pt x="1511699" y="1846799"/>
                  </a:lnTo>
                  <a:close/>
                </a:path>
              </a:pathLst>
            </a:custGeom>
            <a:solidFill>
              <a:srgbClr val="EEEEEE"/>
            </a:solidFill>
          </p:spPr>
          <p:txBody>
            <a:bodyPr wrap="square" lIns="0" tIns="0" rIns="0" bIns="0" rtlCol="0"/>
            <a:lstStyle/>
            <a:p>
              <a:endParaRPr/>
            </a:p>
          </p:txBody>
        </p:sp>
        <p:sp>
          <p:nvSpPr>
            <p:cNvPr id="7" name="object 7"/>
            <p:cNvSpPr/>
            <p:nvPr/>
          </p:nvSpPr>
          <p:spPr>
            <a:xfrm>
              <a:off x="1912249" y="2093824"/>
              <a:ext cx="1511935" cy="1847214"/>
            </a:xfrm>
            <a:custGeom>
              <a:avLst/>
              <a:gdLst/>
              <a:ahLst/>
              <a:cxnLst/>
              <a:rect l="l" t="t" r="r" b="b"/>
              <a:pathLst>
                <a:path w="1511935" h="1847214">
                  <a:moveTo>
                    <a:pt x="0" y="0"/>
                  </a:moveTo>
                  <a:lnTo>
                    <a:pt x="1511699" y="0"/>
                  </a:lnTo>
                  <a:lnTo>
                    <a:pt x="1511699" y="1846799"/>
                  </a:lnTo>
                  <a:lnTo>
                    <a:pt x="0" y="1846799"/>
                  </a:lnTo>
                  <a:lnTo>
                    <a:pt x="0" y="0"/>
                  </a:lnTo>
                  <a:close/>
                </a:path>
              </a:pathLst>
            </a:custGeom>
            <a:ln w="9524">
              <a:solidFill>
                <a:srgbClr val="595959"/>
              </a:solidFill>
            </a:ln>
          </p:spPr>
          <p:txBody>
            <a:bodyPr wrap="square" lIns="0" tIns="0" rIns="0" bIns="0" rtlCol="0"/>
            <a:lstStyle/>
            <a:p>
              <a:endParaRPr/>
            </a:p>
          </p:txBody>
        </p:sp>
      </p:grpSp>
      <p:sp>
        <p:nvSpPr>
          <p:cNvPr id="8" name="object 8"/>
          <p:cNvSpPr txBox="1">
            <a:spLocks noGrp="1"/>
          </p:cNvSpPr>
          <p:nvPr>
            <p:ph type="title"/>
          </p:nvPr>
        </p:nvSpPr>
        <p:spPr>
          <a:xfrm>
            <a:off x="384725" y="503825"/>
            <a:ext cx="3163570" cy="452120"/>
          </a:xfrm>
          <a:prstGeom prst="rect">
            <a:avLst/>
          </a:prstGeom>
        </p:spPr>
        <p:txBody>
          <a:bodyPr vert="horz" wrap="square" lIns="0" tIns="12700" rIns="0" bIns="0" rtlCol="0">
            <a:spAutoFit/>
          </a:bodyPr>
          <a:lstStyle/>
          <a:p>
            <a:pPr marL="12700">
              <a:lnSpc>
                <a:spcPct val="100000"/>
              </a:lnSpc>
              <a:spcBef>
                <a:spcPts val="100"/>
              </a:spcBef>
            </a:pPr>
            <a:r>
              <a:rPr sz="2800" spc="-5" dirty="0"/>
              <a:t>Is</a:t>
            </a:r>
            <a:r>
              <a:rPr sz="2800" spc="-40" dirty="0"/>
              <a:t> </a:t>
            </a:r>
            <a:r>
              <a:rPr sz="2800" spc="-5" dirty="0"/>
              <a:t>there</a:t>
            </a:r>
            <a:r>
              <a:rPr sz="2800" spc="-40" dirty="0"/>
              <a:t> </a:t>
            </a:r>
            <a:r>
              <a:rPr sz="2800" dirty="0"/>
              <a:t>a</a:t>
            </a:r>
            <a:r>
              <a:rPr sz="2800" spc="-30" dirty="0"/>
              <a:t> </a:t>
            </a:r>
            <a:r>
              <a:rPr sz="2800" spc="-5" dirty="0"/>
              <a:t>Leakage?</a:t>
            </a:r>
            <a:endParaRPr sz="2800"/>
          </a:p>
        </p:txBody>
      </p:sp>
      <p:grpSp>
        <p:nvGrpSpPr>
          <p:cNvPr id="9" name="object 9"/>
          <p:cNvGrpSpPr/>
          <p:nvPr/>
        </p:nvGrpSpPr>
        <p:grpSpPr>
          <a:xfrm>
            <a:off x="108737" y="2369512"/>
            <a:ext cx="1117600" cy="1186180"/>
            <a:chOff x="108737" y="2369512"/>
            <a:chExt cx="1117600" cy="1186180"/>
          </a:xfrm>
        </p:grpSpPr>
        <p:sp>
          <p:nvSpPr>
            <p:cNvPr id="10" name="object 10"/>
            <p:cNvSpPr/>
            <p:nvPr/>
          </p:nvSpPr>
          <p:spPr>
            <a:xfrm>
              <a:off x="113500" y="2374275"/>
              <a:ext cx="1108075" cy="1176655"/>
            </a:xfrm>
            <a:custGeom>
              <a:avLst/>
              <a:gdLst/>
              <a:ahLst/>
              <a:cxnLst/>
              <a:rect l="l" t="t" r="r" b="b"/>
              <a:pathLst>
                <a:path w="1108075" h="1176654">
                  <a:moveTo>
                    <a:pt x="554024" y="1176449"/>
                  </a:moveTo>
                  <a:lnTo>
                    <a:pt x="484529" y="1174922"/>
                  </a:lnTo>
                  <a:lnTo>
                    <a:pt x="417609" y="1170461"/>
                  </a:lnTo>
                  <a:lnTo>
                    <a:pt x="353785" y="1163251"/>
                  </a:lnTo>
                  <a:lnTo>
                    <a:pt x="293575" y="1153476"/>
                  </a:lnTo>
                  <a:lnTo>
                    <a:pt x="237498" y="1141319"/>
                  </a:lnTo>
                  <a:lnTo>
                    <a:pt x="186074" y="1126965"/>
                  </a:lnTo>
                  <a:lnTo>
                    <a:pt x="139823" y="1110596"/>
                  </a:lnTo>
                  <a:lnTo>
                    <a:pt x="99262" y="1092396"/>
                  </a:lnTo>
                  <a:lnTo>
                    <a:pt x="64912" y="1072550"/>
                  </a:lnTo>
                  <a:lnTo>
                    <a:pt x="16920" y="1028653"/>
                  </a:lnTo>
                  <a:lnTo>
                    <a:pt x="0" y="980374"/>
                  </a:lnTo>
                  <a:lnTo>
                    <a:pt x="0" y="196074"/>
                  </a:lnTo>
                  <a:lnTo>
                    <a:pt x="16920" y="147796"/>
                  </a:lnTo>
                  <a:lnTo>
                    <a:pt x="64912" y="103899"/>
                  </a:lnTo>
                  <a:lnTo>
                    <a:pt x="99262" y="84053"/>
                  </a:lnTo>
                  <a:lnTo>
                    <a:pt x="139823" y="65853"/>
                  </a:lnTo>
                  <a:lnTo>
                    <a:pt x="186074" y="49484"/>
                  </a:lnTo>
                  <a:lnTo>
                    <a:pt x="237498" y="35130"/>
                  </a:lnTo>
                  <a:lnTo>
                    <a:pt x="293575" y="22973"/>
                  </a:lnTo>
                  <a:lnTo>
                    <a:pt x="353785" y="13198"/>
                  </a:lnTo>
                  <a:lnTo>
                    <a:pt x="417609" y="5988"/>
                  </a:lnTo>
                  <a:lnTo>
                    <a:pt x="484529" y="1527"/>
                  </a:lnTo>
                  <a:lnTo>
                    <a:pt x="554024" y="0"/>
                  </a:lnTo>
                  <a:lnTo>
                    <a:pt x="623520" y="1527"/>
                  </a:lnTo>
                  <a:lnTo>
                    <a:pt x="690440" y="5988"/>
                  </a:lnTo>
                  <a:lnTo>
                    <a:pt x="754264" y="13198"/>
                  </a:lnTo>
                  <a:lnTo>
                    <a:pt x="814474" y="22973"/>
                  </a:lnTo>
                  <a:lnTo>
                    <a:pt x="870551" y="35130"/>
                  </a:lnTo>
                  <a:lnTo>
                    <a:pt x="921975" y="49484"/>
                  </a:lnTo>
                  <a:lnTo>
                    <a:pt x="968226" y="65853"/>
                  </a:lnTo>
                  <a:lnTo>
                    <a:pt x="1008787" y="84053"/>
                  </a:lnTo>
                  <a:lnTo>
                    <a:pt x="1043137" y="103899"/>
                  </a:lnTo>
                  <a:lnTo>
                    <a:pt x="1091129" y="147796"/>
                  </a:lnTo>
                  <a:lnTo>
                    <a:pt x="1108049" y="196074"/>
                  </a:lnTo>
                  <a:lnTo>
                    <a:pt x="1108049" y="980374"/>
                  </a:lnTo>
                  <a:lnTo>
                    <a:pt x="1091129" y="1028653"/>
                  </a:lnTo>
                  <a:lnTo>
                    <a:pt x="1043137" y="1072550"/>
                  </a:lnTo>
                  <a:lnTo>
                    <a:pt x="1008787" y="1092396"/>
                  </a:lnTo>
                  <a:lnTo>
                    <a:pt x="968226" y="1110596"/>
                  </a:lnTo>
                  <a:lnTo>
                    <a:pt x="921975" y="1126965"/>
                  </a:lnTo>
                  <a:lnTo>
                    <a:pt x="870551" y="1141319"/>
                  </a:lnTo>
                  <a:lnTo>
                    <a:pt x="814474" y="1153476"/>
                  </a:lnTo>
                  <a:lnTo>
                    <a:pt x="754264" y="1163251"/>
                  </a:lnTo>
                  <a:lnTo>
                    <a:pt x="690440" y="1170461"/>
                  </a:lnTo>
                  <a:lnTo>
                    <a:pt x="623520" y="1174922"/>
                  </a:lnTo>
                  <a:lnTo>
                    <a:pt x="554024" y="1176449"/>
                  </a:lnTo>
                  <a:close/>
                </a:path>
              </a:pathLst>
            </a:custGeom>
            <a:solidFill>
              <a:srgbClr val="EEEEEE"/>
            </a:solidFill>
          </p:spPr>
          <p:txBody>
            <a:bodyPr wrap="square" lIns="0" tIns="0" rIns="0" bIns="0" rtlCol="0"/>
            <a:lstStyle/>
            <a:p>
              <a:endParaRPr/>
            </a:p>
          </p:txBody>
        </p:sp>
        <p:sp>
          <p:nvSpPr>
            <p:cNvPr id="11" name="object 11"/>
            <p:cNvSpPr/>
            <p:nvPr/>
          </p:nvSpPr>
          <p:spPr>
            <a:xfrm>
              <a:off x="113500" y="2374275"/>
              <a:ext cx="1108075" cy="1176655"/>
            </a:xfrm>
            <a:custGeom>
              <a:avLst/>
              <a:gdLst/>
              <a:ahLst/>
              <a:cxnLst/>
              <a:rect l="l" t="t" r="r" b="b"/>
              <a:pathLst>
                <a:path w="1108075" h="1176654">
                  <a:moveTo>
                    <a:pt x="1108049" y="196074"/>
                  </a:moveTo>
                  <a:lnTo>
                    <a:pt x="1103733" y="220670"/>
                  </a:lnTo>
                  <a:lnTo>
                    <a:pt x="1091129" y="244353"/>
                  </a:lnTo>
                  <a:lnTo>
                    <a:pt x="1043137" y="288250"/>
                  </a:lnTo>
                  <a:lnTo>
                    <a:pt x="1008787" y="308096"/>
                  </a:lnTo>
                  <a:lnTo>
                    <a:pt x="968226" y="326296"/>
                  </a:lnTo>
                  <a:lnTo>
                    <a:pt x="921975" y="342665"/>
                  </a:lnTo>
                  <a:lnTo>
                    <a:pt x="870551" y="357019"/>
                  </a:lnTo>
                  <a:lnTo>
                    <a:pt x="814474" y="369176"/>
                  </a:lnTo>
                  <a:lnTo>
                    <a:pt x="754264" y="378951"/>
                  </a:lnTo>
                  <a:lnTo>
                    <a:pt x="690440" y="386161"/>
                  </a:lnTo>
                  <a:lnTo>
                    <a:pt x="623520" y="390622"/>
                  </a:lnTo>
                  <a:lnTo>
                    <a:pt x="554024" y="392149"/>
                  </a:lnTo>
                  <a:lnTo>
                    <a:pt x="484529" y="390622"/>
                  </a:lnTo>
                  <a:lnTo>
                    <a:pt x="417609" y="386161"/>
                  </a:lnTo>
                  <a:lnTo>
                    <a:pt x="353785" y="378951"/>
                  </a:lnTo>
                  <a:lnTo>
                    <a:pt x="293575" y="369176"/>
                  </a:lnTo>
                  <a:lnTo>
                    <a:pt x="237498" y="357019"/>
                  </a:lnTo>
                  <a:lnTo>
                    <a:pt x="186074" y="342665"/>
                  </a:lnTo>
                  <a:lnTo>
                    <a:pt x="139823" y="326296"/>
                  </a:lnTo>
                  <a:lnTo>
                    <a:pt x="99262" y="308096"/>
                  </a:lnTo>
                  <a:lnTo>
                    <a:pt x="64912" y="288250"/>
                  </a:lnTo>
                  <a:lnTo>
                    <a:pt x="16920" y="244353"/>
                  </a:lnTo>
                  <a:lnTo>
                    <a:pt x="4316" y="220670"/>
                  </a:lnTo>
                  <a:lnTo>
                    <a:pt x="0" y="196074"/>
                  </a:lnTo>
                </a:path>
                <a:path w="1108075" h="1176654">
                  <a:moveTo>
                    <a:pt x="0" y="196074"/>
                  </a:moveTo>
                  <a:lnTo>
                    <a:pt x="4316" y="171479"/>
                  </a:lnTo>
                  <a:lnTo>
                    <a:pt x="16920" y="147796"/>
                  </a:lnTo>
                  <a:lnTo>
                    <a:pt x="64912" y="103899"/>
                  </a:lnTo>
                  <a:lnTo>
                    <a:pt x="99262" y="84053"/>
                  </a:lnTo>
                  <a:lnTo>
                    <a:pt x="139823" y="65853"/>
                  </a:lnTo>
                  <a:lnTo>
                    <a:pt x="186074" y="49484"/>
                  </a:lnTo>
                  <a:lnTo>
                    <a:pt x="237498" y="35130"/>
                  </a:lnTo>
                  <a:lnTo>
                    <a:pt x="293575" y="22973"/>
                  </a:lnTo>
                  <a:lnTo>
                    <a:pt x="353785" y="13198"/>
                  </a:lnTo>
                  <a:lnTo>
                    <a:pt x="417609" y="5988"/>
                  </a:lnTo>
                  <a:lnTo>
                    <a:pt x="484529" y="1527"/>
                  </a:lnTo>
                  <a:lnTo>
                    <a:pt x="554024" y="0"/>
                  </a:lnTo>
                  <a:lnTo>
                    <a:pt x="623520" y="1527"/>
                  </a:lnTo>
                  <a:lnTo>
                    <a:pt x="690440" y="5988"/>
                  </a:lnTo>
                  <a:lnTo>
                    <a:pt x="754264" y="13198"/>
                  </a:lnTo>
                  <a:lnTo>
                    <a:pt x="814474" y="22973"/>
                  </a:lnTo>
                  <a:lnTo>
                    <a:pt x="870551" y="35130"/>
                  </a:lnTo>
                  <a:lnTo>
                    <a:pt x="921975" y="49484"/>
                  </a:lnTo>
                  <a:lnTo>
                    <a:pt x="968226" y="65853"/>
                  </a:lnTo>
                  <a:lnTo>
                    <a:pt x="1008787" y="84053"/>
                  </a:lnTo>
                  <a:lnTo>
                    <a:pt x="1043137" y="103899"/>
                  </a:lnTo>
                  <a:lnTo>
                    <a:pt x="1091129" y="147796"/>
                  </a:lnTo>
                  <a:lnTo>
                    <a:pt x="1108049" y="196074"/>
                  </a:lnTo>
                  <a:lnTo>
                    <a:pt x="1108049" y="980374"/>
                  </a:lnTo>
                  <a:lnTo>
                    <a:pt x="1091129" y="1028653"/>
                  </a:lnTo>
                  <a:lnTo>
                    <a:pt x="1043137" y="1072550"/>
                  </a:lnTo>
                  <a:lnTo>
                    <a:pt x="1008787" y="1092396"/>
                  </a:lnTo>
                  <a:lnTo>
                    <a:pt x="968226" y="1110596"/>
                  </a:lnTo>
                  <a:lnTo>
                    <a:pt x="921975" y="1126965"/>
                  </a:lnTo>
                  <a:lnTo>
                    <a:pt x="870551" y="1141319"/>
                  </a:lnTo>
                  <a:lnTo>
                    <a:pt x="814474" y="1153476"/>
                  </a:lnTo>
                  <a:lnTo>
                    <a:pt x="754264" y="1163251"/>
                  </a:lnTo>
                  <a:lnTo>
                    <a:pt x="690440" y="1170461"/>
                  </a:lnTo>
                  <a:lnTo>
                    <a:pt x="623520" y="1174922"/>
                  </a:lnTo>
                  <a:lnTo>
                    <a:pt x="554024" y="1176449"/>
                  </a:lnTo>
                  <a:lnTo>
                    <a:pt x="484529" y="1174922"/>
                  </a:lnTo>
                  <a:lnTo>
                    <a:pt x="417609" y="1170461"/>
                  </a:lnTo>
                  <a:lnTo>
                    <a:pt x="353785" y="1163251"/>
                  </a:lnTo>
                  <a:lnTo>
                    <a:pt x="293575" y="1153476"/>
                  </a:lnTo>
                  <a:lnTo>
                    <a:pt x="237498" y="1141319"/>
                  </a:lnTo>
                  <a:lnTo>
                    <a:pt x="186074" y="1126965"/>
                  </a:lnTo>
                  <a:lnTo>
                    <a:pt x="139823" y="1110596"/>
                  </a:lnTo>
                  <a:lnTo>
                    <a:pt x="99262" y="1092396"/>
                  </a:lnTo>
                  <a:lnTo>
                    <a:pt x="64912" y="1072550"/>
                  </a:lnTo>
                  <a:lnTo>
                    <a:pt x="16920" y="1028653"/>
                  </a:lnTo>
                  <a:lnTo>
                    <a:pt x="0" y="980374"/>
                  </a:lnTo>
                  <a:lnTo>
                    <a:pt x="0" y="196074"/>
                  </a:lnTo>
                  <a:close/>
                </a:path>
              </a:pathLst>
            </a:custGeom>
            <a:ln w="9524">
              <a:solidFill>
                <a:srgbClr val="595959"/>
              </a:solidFill>
            </a:ln>
          </p:spPr>
          <p:txBody>
            <a:bodyPr wrap="square" lIns="0" tIns="0" rIns="0" bIns="0" rtlCol="0"/>
            <a:lstStyle/>
            <a:p>
              <a:endParaRPr/>
            </a:p>
          </p:txBody>
        </p:sp>
      </p:grpSp>
      <p:sp>
        <p:nvSpPr>
          <p:cNvPr id="12" name="object 12"/>
          <p:cNvSpPr txBox="1"/>
          <p:nvPr/>
        </p:nvSpPr>
        <p:spPr>
          <a:xfrm>
            <a:off x="186525" y="2935950"/>
            <a:ext cx="4013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Data</a:t>
            </a:r>
            <a:endParaRPr sz="1400">
              <a:latin typeface="Arial MT"/>
              <a:cs typeface="Arial MT"/>
            </a:endParaRPr>
          </a:p>
        </p:txBody>
      </p:sp>
      <p:sp>
        <p:nvSpPr>
          <p:cNvPr id="13" name="object 13"/>
          <p:cNvSpPr txBox="1"/>
          <p:nvPr/>
        </p:nvSpPr>
        <p:spPr>
          <a:xfrm>
            <a:off x="2055874" y="2374275"/>
            <a:ext cx="1238250"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Fit</a:t>
            </a:r>
            <a:r>
              <a:rPr sz="1400" spc="-35" dirty="0">
                <a:latin typeface="Arial MT"/>
                <a:cs typeface="Arial MT"/>
              </a:rPr>
              <a:t> </a:t>
            </a:r>
            <a:r>
              <a:rPr sz="1400" dirty="0">
                <a:latin typeface="Arial MT"/>
                <a:cs typeface="Arial MT"/>
              </a:rPr>
              <a:t>Model</a:t>
            </a:r>
            <a:r>
              <a:rPr sz="1400" spc="-35" dirty="0">
                <a:latin typeface="Arial MT"/>
                <a:cs typeface="Arial MT"/>
              </a:rPr>
              <a:t> </a:t>
            </a:r>
            <a:r>
              <a:rPr sz="1400" dirty="0">
                <a:latin typeface="Arial MT"/>
                <a:cs typeface="Arial MT"/>
              </a:rPr>
              <a:t>1</a:t>
            </a:r>
            <a:endParaRPr sz="1400">
              <a:latin typeface="Arial MT"/>
              <a:cs typeface="Arial MT"/>
            </a:endParaRPr>
          </a:p>
        </p:txBody>
      </p:sp>
      <p:sp>
        <p:nvSpPr>
          <p:cNvPr id="14" name="object 14"/>
          <p:cNvSpPr txBox="1"/>
          <p:nvPr/>
        </p:nvSpPr>
        <p:spPr>
          <a:xfrm>
            <a:off x="2055874" y="2868674"/>
            <a:ext cx="1238250"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Fit</a:t>
            </a:r>
            <a:r>
              <a:rPr sz="1400" spc="-35" dirty="0">
                <a:latin typeface="Arial MT"/>
                <a:cs typeface="Arial MT"/>
              </a:rPr>
              <a:t> </a:t>
            </a:r>
            <a:r>
              <a:rPr sz="1400" dirty="0">
                <a:latin typeface="Arial MT"/>
                <a:cs typeface="Arial MT"/>
              </a:rPr>
              <a:t>Model</a:t>
            </a:r>
            <a:r>
              <a:rPr sz="1400" spc="-35" dirty="0">
                <a:latin typeface="Arial MT"/>
                <a:cs typeface="Arial MT"/>
              </a:rPr>
              <a:t> </a:t>
            </a:r>
            <a:r>
              <a:rPr sz="1400" dirty="0">
                <a:latin typeface="Arial MT"/>
                <a:cs typeface="Arial MT"/>
              </a:rPr>
              <a:t>2</a:t>
            </a:r>
            <a:endParaRPr sz="1400">
              <a:latin typeface="Arial MT"/>
              <a:cs typeface="Arial MT"/>
            </a:endParaRPr>
          </a:p>
        </p:txBody>
      </p:sp>
      <p:sp>
        <p:nvSpPr>
          <p:cNvPr id="15" name="object 15"/>
          <p:cNvSpPr txBox="1"/>
          <p:nvPr/>
        </p:nvSpPr>
        <p:spPr>
          <a:xfrm>
            <a:off x="2055874" y="3363074"/>
            <a:ext cx="1238250"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Fit</a:t>
            </a:r>
            <a:r>
              <a:rPr sz="1400" spc="-35" dirty="0">
                <a:latin typeface="Arial MT"/>
                <a:cs typeface="Arial MT"/>
              </a:rPr>
              <a:t> </a:t>
            </a:r>
            <a:r>
              <a:rPr sz="1400" dirty="0">
                <a:latin typeface="Arial MT"/>
                <a:cs typeface="Arial MT"/>
              </a:rPr>
              <a:t>Model</a:t>
            </a:r>
            <a:r>
              <a:rPr sz="1400" spc="-35" dirty="0">
                <a:latin typeface="Arial MT"/>
                <a:cs typeface="Arial MT"/>
              </a:rPr>
              <a:t> </a:t>
            </a:r>
            <a:r>
              <a:rPr sz="1400" dirty="0">
                <a:latin typeface="Arial MT"/>
                <a:cs typeface="Arial MT"/>
              </a:rPr>
              <a:t>3</a:t>
            </a:r>
            <a:endParaRPr sz="1400">
              <a:latin typeface="Arial MT"/>
              <a:cs typeface="Arial MT"/>
            </a:endParaRPr>
          </a:p>
        </p:txBody>
      </p:sp>
      <p:grpSp>
        <p:nvGrpSpPr>
          <p:cNvPr id="16" name="object 16"/>
          <p:cNvGrpSpPr/>
          <p:nvPr/>
        </p:nvGrpSpPr>
        <p:grpSpPr>
          <a:xfrm>
            <a:off x="5880087" y="2569837"/>
            <a:ext cx="1117600" cy="1076960"/>
            <a:chOff x="5880087" y="2569837"/>
            <a:chExt cx="1117600" cy="1076960"/>
          </a:xfrm>
        </p:grpSpPr>
        <p:sp>
          <p:nvSpPr>
            <p:cNvPr id="17" name="object 17"/>
            <p:cNvSpPr/>
            <p:nvPr/>
          </p:nvSpPr>
          <p:spPr>
            <a:xfrm>
              <a:off x="5884850" y="2574600"/>
              <a:ext cx="1108075" cy="1067435"/>
            </a:xfrm>
            <a:custGeom>
              <a:avLst/>
              <a:gdLst/>
              <a:ahLst/>
              <a:cxnLst/>
              <a:rect l="l" t="t" r="r" b="b"/>
              <a:pathLst>
                <a:path w="1108075" h="1067435">
                  <a:moveTo>
                    <a:pt x="554024" y="1067024"/>
                  </a:moveTo>
                  <a:lnTo>
                    <a:pt x="484529" y="1065639"/>
                  </a:lnTo>
                  <a:lnTo>
                    <a:pt x="417609" y="1061593"/>
                  </a:lnTo>
                  <a:lnTo>
                    <a:pt x="353785" y="1055054"/>
                  </a:lnTo>
                  <a:lnTo>
                    <a:pt x="293574" y="1046188"/>
                  </a:lnTo>
                  <a:lnTo>
                    <a:pt x="237498" y="1035162"/>
                  </a:lnTo>
                  <a:lnTo>
                    <a:pt x="186074" y="1022142"/>
                  </a:lnTo>
                  <a:lnTo>
                    <a:pt x="139823" y="1007296"/>
                  </a:lnTo>
                  <a:lnTo>
                    <a:pt x="99262" y="990789"/>
                  </a:lnTo>
                  <a:lnTo>
                    <a:pt x="64912" y="972789"/>
                  </a:lnTo>
                  <a:lnTo>
                    <a:pt x="16920" y="932975"/>
                  </a:lnTo>
                  <a:lnTo>
                    <a:pt x="0" y="889187"/>
                  </a:lnTo>
                  <a:lnTo>
                    <a:pt x="0" y="177837"/>
                  </a:lnTo>
                  <a:lnTo>
                    <a:pt x="16920" y="134049"/>
                  </a:lnTo>
                  <a:lnTo>
                    <a:pt x="64912" y="94235"/>
                  </a:lnTo>
                  <a:lnTo>
                    <a:pt x="99262" y="76235"/>
                  </a:lnTo>
                  <a:lnTo>
                    <a:pt x="139823" y="59728"/>
                  </a:lnTo>
                  <a:lnTo>
                    <a:pt x="186074" y="44882"/>
                  </a:lnTo>
                  <a:lnTo>
                    <a:pt x="237498" y="31862"/>
                  </a:lnTo>
                  <a:lnTo>
                    <a:pt x="293574" y="20836"/>
                  </a:lnTo>
                  <a:lnTo>
                    <a:pt x="353785" y="11970"/>
                  </a:lnTo>
                  <a:lnTo>
                    <a:pt x="417609" y="5431"/>
                  </a:lnTo>
                  <a:lnTo>
                    <a:pt x="484529" y="1385"/>
                  </a:lnTo>
                  <a:lnTo>
                    <a:pt x="554024" y="0"/>
                  </a:lnTo>
                  <a:lnTo>
                    <a:pt x="623520" y="1385"/>
                  </a:lnTo>
                  <a:lnTo>
                    <a:pt x="690440" y="5431"/>
                  </a:lnTo>
                  <a:lnTo>
                    <a:pt x="754265" y="11970"/>
                  </a:lnTo>
                  <a:lnTo>
                    <a:pt x="814475" y="20836"/>
                  </a:lnTo>
                  <a:lnTo>
                    <a:pt x="870551" y="31862"/>
                  </a:lnTo>
                  <a:lnTo>
                    <a:pt x="921975" y="44882"/>
                  </a:lnTo>
                  <a:lnTo>
                    <a:pt x="968226" y="59728"/>
                  </a:lnTo>
                  <a:lnTo>
                    <a:pt x="1008787" y="76235"/>
                  </a:lnTo>
                  <a:lnTo>
                    <a:pt x="1043137" y="94235"/>
                  </a:lnTo>
                  <a:lnTo>
                    <a:pt x="1091129" y="134049"/>
                  </a:lnTo>
                  <a:lnTo>
                    <a:pt x="1108049" y="177837"/>
                  </a:lnTo>
                  <a:lnTo>
                    <a:pt x="1108049" y="889187"/>
                  </a:lnTo>
                  <a:lnTo>
                    <a:pt x="1091129" y="932975"/>
                  </a:lnTo>
                  <a:lnTo>
                    <a:pt x="1043137" y="972789"/>
                  </a:lnTo>
                  <a:lnTo>
                    <a:pt x="1008787" y="990789"/>
                  </a:lnTo>
                  <a:lnTo>
                    <a:pt x="968226" y="1007296"/>
                  </a:lnTo>
                  <a:lnTo>
                    <a:pt x="921975" y="1022142"/>
                  </a:lnTo>
                  <a:lnTo>
                    <a:pt x="870551" y="1035162"/>
                  </a:lnTo>
                  <a:lnTo>
                    <a:pt x="814475" y="1046188"/>
                  </a:lnTo>
                  <a:lnTo>
                    <a:pt x="754265" y="1055054"/>
                  </a:lnTo>
                  <a:lnTo>
                    <a:pt x="690440" y="1061593"/>
                  </a:lnTo>
                  <a:lnTo>
                    <a:pt x="623520" y="1065639"/>
                  </a:lnTo>
                  <a:lnTo>
                    <a:pt x="554024" y="1067024"/>
                  </a:lnTo>
                  <a:close/>
                </a:path>
              </a:pathLst>
            </a:custGeom>
            <a:solidFill>
              <a:srgbClr val="EEEEEE"/>
            </a:solidFill>
          </p:spPr>
          <p:txBody>
            <a:bodyPr wrap="square" lIns="0" tIns="0" rIns="0" bIns="0" rtlCol="0"/>
            <a:lstStyle/>
            <a:p>
              <a:endParaRPr/>
            </a:p>
          </p:txBody>
        </p:sp>
        <p:sp>
          <p:nvSpPr>
            <p:cNvPr id="18" name="object 18"/>
            <p:cNvSpPr/>
            <p:nvPr/>
          </p:nvSpPr>
          <p:spPr>
            <a:xfrm>
              <a:off x="5884850" y="2574600"/>
              <a:ext cx="1108075" cy="1067435"/>
            </a:xfrm>
            <a:custGeom>
              <a:avLst/>
              <a:gdLst/>
              <a:ahLst/>
              <a:cxnLst/>
              <a:rect l="l" t="t" r="r" b="b"/>
              <a:pathLst>
                <a:path w="1108075" h="1067435">
                  <a:moveTo>
                    <a:pt x="1108049" y="177837"/>
                  </a:moveTo>
                  <a:lnTo>
                    <a:pt x="1103733" y="200145"/>
                  </a:lnTo>
                  <a:lnTo>
                    <a:pt x="1091129" y="221625"/>
                  </a:lnTo>
                  <a:lnTo>
                    <a:pt x="1043137" y="261439"/>
                  </a:lnTo>
                  <a:lnTo>
                    <a:pt x="1008787" y="279439"/>
                  </a:lnTo>
                  <a:lnTo>
                    <a:pt x="968226" y="295946"/>
                  </a:lnTo>
                  <a:lnTo>
                    <a:pt x="921975" y="310792"/>
                  </a:lnTo>
                  <a:lnTo>
                    <a:pt x="870551" y="323812"/>
                  </a:lnTo>
                  <a:lnTo>
                    <a:pt x="814475" y="334838"/>
                  </a:lnTo>
                  <a:lnTo>
                    <a:pt x="754265" y="343704"/>
                  </a:lnTo>
                  <a:lnTo>
                    <a:pt x="690440" y="350243"/>
                  </a:lnTo>
                  <a:lnTo>
                    <a:pt x="623520" y="354289"/>
                  </a:lnTo>
                  <a:lnTo>
                    <a:pt x="554024" y="355674"/>
                  </a:lnTo>
                  <a:lnTo>
                    <a:pt x="484529" y="354289"/>
                  </a:lnTo>
                  <a:lnTo>
                    <a:pt x="417609" y="350243"/>
                  </a:lnTo>
                  <a:lnTo>
                    <a:pt x="353785" y="343704"/>
                  </a:lnTo>
                  <a:lnTo>
                    <a:pt x="293574" y="334838"/>
                  </a:lnTo>
                  <a:lnTo>
                    <a:pt x="237498" y="323812"/>
                  </a:lnTo>
                  <a:lnTo>
                    <a:pt x="186074" y="310792"/>
                  </a:lnTo>
                  <a:lnTo>
                    <a:pt x="139823" y="295946"/>
                  </a:lnTo>
                  <a:lnTo>
                    <a:pt x="99262" y="279439"/>
                  </a:lnTo>
                  <a:lnTo>
                    <a:pt x="64912" y="261439"/>
                  </a:lnTo>
                  <a:lnTo>
                    <a:pt x="16920" y="221625"/>
                  </a:lnTo>
                  <a:lnTo>
                    <a:pt x="4316" y="200145"/>
                  </a:lnTo>
                  <a:lnTo>
                    <a:pt x="0" y="177837"/>
                  </a:lnTo>
                </a:path>
                <a:path w="1108075" h="1067435">
                  <a:moveTo>
                    <a:pt x="0" y="177837"/>
                  </a:moveTo>
                  <a:lnTo>
                    <a:pt x="4316" y="155529"/>
                  </a:lnTo>
                  <a:lnTo>
                    <a:pt x="16920" y="134049"/>
                  </a:lnTo>
                  <a:lnTo>
                    <a:pt x="64912" y="94235"/>
                  </a:lnTo>
                  <a:lnTo>
                    <a:pt x="99262" y="76235"/>
                  </a:lnTo>
                  <a:lnTo>
                    <a:pt x="139823" y="59728"/>
                  </a:lnTo>
                  <a:lnTo>
                    <a:pt x="186074" y="44882"/>
                  </a:lnTo>
                  <a:lnTo>
                    <a:pt x="237498" y="31862"/>
                  </a:lnTo>
                  <a:lnTo>
                    <a:pt x="293574" y="20836"/>
                  </a:lnTo>
                  <a:lnTo>
                    <a:pt x="353785" y="11970"/>
                  </a:lnTo>
                  <a:lnTo>
                    <a:pt x="417609" y="5431"/>
                  </a:lnTo>
                  <a:lnTo>
                    <a:pt x="484529" y="1385"/>
                  </a:lnTo>
                  <a:lnTo>
                    <a:pt x="554024" y="0"/>
                  </a:lnTo>
                  <a:lnTo>
                    <a:pt x="623520" y="1385"/>
                  </a:lnTo>
                  <a:lnTo>
                    <a:pt x="690440" y="5431"/>
                  </a:lnTo>
                  <a:lnTo>
                    <a:pt x="754265" y="11970"/>
                  </a:lnTo>
                  <a:lnTo>
                    <a:pt x="814475" y="20836"/>
                  </a:lnTo>
                  <a:lnTo>
                    <a:pt x="870551" y="31862"/>
                  </a:lnTo>
                  <a:lnTo>
                    <a:pt x="921975" y="44882"/>
                  </a:lnTo>
                  <a:lnTo>
                    <a:pt x="968226" y="59728"/>
                  </a:lnTo>
                  <a:lnTo>
                    <a:pt x="1008787" y="76235"/>
                  </a:lnTo>
                  <a:lnTo>
                    <a:pt x="1043137" y="94235"/>
                  </a:lnTo>
                  <a:lnTo>
                    <a:pt x="1091129" y="134049"/>
                  </a:lnTo>
                  <a:lnTo>
                    <a:pt x="1108049" y="177837"/>
                  </a:lnTo>
                  <a:lnTo>
                    <a:pt x="1108049" y="889187"/>
                  </a:lnTo>
                  <a:lnTo>
                    <a:pt x="1091129" y="932975"/>
                  </a:lnTo>
                  <a:lnTo>
                    <a:pt x="1043137" y="972789"/>
                  </a:lnTo>
                  <a:lnTo>
                    <a:pt x="1008787" y="990789"/>
                  </a:lnTo>
                  <a:lnTo>
                    <a:pt x="968226" y="1007296"/>
                  </a:lnTo>
                  <a:lnTo>
                    <a:pt x="921975" y="1022142"/>
                  </a:lnTo>
                  <a:lnTo>
                    <a:pt x="870551" y="1035162"/>
                  </a:lnTo>
                  <a:lnTo>
                    <a:pt x="814475" y="1046188"/>
                  </a:lnTo>
                  <a:lnTo>
                    <a:pt x="754265" y="1055054"/>
                  </a:lnTo>
                  <a:lnTo>
                    <a:pt x="690440" y="1061593"/>
                  </a:lnTo>
                  <a:lnTo>
                    <a:pt x="623520" y="1065639"/>
                  </a:lnTo>
                  <a:lnTo>
                    <a:pt x="554024" y="1067024"/>
                  </a:lnTo>
                  <a:lnTo>
                    <a:pt x="484529" y="1065639"/>
                  </a:lnTo>
                  <a:lnTo>
                    <a:pt x="417609" y="1061593"/>
                  </a:lnTo>
                  <a:lnTo>
                    <a:pt x="353785" y="1055054"/>
                  </a:lnTo>
                  <a:lnTo>
                    <a:pt x="293574" y="1046188"/>
                  </a:lnTo>
                  <a:lnTo>
                    <a:pt x="237498" y="1035162"/>
                  </a:lnTo>
                  <a:lnTo>
                    <a:pt x="186074" y="1022142"/>
                  </a:lnTo>
                  <a:lnTo>
                    <a:pt x="139823" y="1007296"/>
                  </a:lnTo>
                  <a:lnTo>
                    <a:pt x="99262" y="990789"/>
                  </a:lnTo>
                  <a:lnTo>
                    <a:pt x="64912" y="972789"/>
                  </a:lnTo>
                  <a:lnTo>
                    <a:pt x="16920" y="932975"/>
                  </a:lnTo>
                  <a:lnTo>
                    <a:pt x="0" y="889187"/>
                  </a:lnTo>
                  <a:lnTo>
                    <a:pt x="0" y="177837"/>
                  </a:lnTo>
                  <a:close/>
                </a:path>
              </a:pathLst>
            </a:custGeom>
            <a:ln w="9524">
              <a:solidFill>
                <a:srgbClr val="595959"/>
              </a:solidFill>
            </a:ln>
          </p:spPr>
          <p:txBody>
            <a:bodyPr wrap="square" lIns="0" tIns="0" rIns="0" bIns="0" rtlCol="0"/>
            <a:lstStyle/>
            <a:p>
              <a:endParaRPr/>
            </a:p>
          </p:txBody>
        </p:sp>
      </p:grpSp>
      <p:sp>
        <p:nvSpPr>
          <p:cNvPr id="19" name="object 19"/>
          <p:cNvSpPr txBox="1"/>
          <p:nvPr/>
        </p:nvSpPr>
        <p:spPr>
          <a:xfrm>
            <a:off x="5957875" y="2967669"/>
            <a:ext cx="903605" cy="448309"/>
          </a:xfrm>
          <a:prstGeom prst="rect">
            <a:avLst/>
          </a:prstGeom>
        </p:spPr>
        <p:txBody>
          <a:bodyPr vert="horz" wrap="square" lIns="0" tIns="22860" rIns="0" bIns="0" rtlCol="0">
            <a:spAutoFit/>
          </a:bodyPr>
          <a:lstStyle/>
          <a:p>
            <a:pPr marL="12700" marR="5080">
              <a:lnSpc>
                <a:spcPts val="1650"/>
              </a:lnSpc>
              <a:spcBef>
                <a:spcPts val="180"/>
              </a:spcBef>
            </a:pPr>
            <a:r>
              <a:rPr sz="1400" spc="-5" dirty="0">
                <a:latin typeface="Arial MT"/>
                <a:cs typeface="Arial MT"/>
              </a:rPr>
              <a:t>Predictions  as</a:t>
            </a:r>
            <a:r>
              <a:rPr sz="1400" spc="-90" dirty="0">
                <a:latin typeface="Arial MT"/>
                <a:cs typeface="Arial MT"/>
              </a:rPr>
              <a:t> </a:t>
            </a:r>
            <a:r>
              <a:rPr sz="1400" spc="-5" dirty="0">
                <a:latin typeface="Arial MT"/>
                <a:cs typeface="Arial MT"/>
              </a:rPr>
              <a:t>features</a:t>
            </a:r>
            <a:endParaRPr sz="1400">
              <a:latin typeface="Arial MT"/>
              <a:cs typeface="Arial MT"/>
            </a:endParaRPr>
          </a:p>
        </p:txBody>
      </p:sp>
      <p:sp>
        <p:nvSpPr>
          <p:cNvPr id="20" name="object 20"/>
          <p:cNvSpPr txBox="1"/>
          <p:nvPr/>
        </p:nvSpPr>
        <p:spPr>
          <a:xfrm>
            <a:off x="7604200" y="2930250"/>
            <a:ext cx="1238250" cy="282129"/>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Fit</a:t>
            </a:r>
            <a:r>
              <a:rPr sz="1400" spc="-35" dirty="0">
                <a:latin typeface="Arial MT"/>
                <a:cs typeface="Arial MT"/>
              </a:rPr>
              <a:t> </a:t>
            </a:r>
            <a:r>
              <a:rPr sz="1400" dirty="0">
                <a:latin typeface="Arial MT"/>
                <a:cs typeface="Arial MT"/>
              </a:rPr>
              <a:t>Model</a:t>
            </a:r>
            <a:r>
              <a:rPr sz="1400" spc="-35" dirty="0">
                <a:latin typeface="Arial MT"/>
                <a:cs typeface="Arial MT"/>
              </a:rPr>
              <a:t> </a:t>
            </a:r>
            <a:r>
              <a:rPr lang="en-US" sz="1400" spc="-35" dirty="0">
                <a:latin typeface="Arial MT"/>
                <a:cs typeface="Arial MT"/>
              </a:rPr>
              <a:t>4</a:t>
            </a:r>
            <a:endParaRPr sz="1400" dirty="0">
              <a:latin typeface="Arial MT"/>
              <a:cs typeface="Arial MT"/>
            </a:endParaRPr>
          </a:p>
        </p:txBody>
      </p:sp>
      <p:sp>
        <p:nvSpPr>
          <p:cNvPr id="21" name="object 21"/>
          <p:cNvSpPr txBox="1"/>
          <p:nvPr/>
        </p:nvSpPr>
        <p:spPr>
          <a:xfrm>
            <a:off x="4114650" y="2374275"/>
            <a:ext cx="915035"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Predict</a:t>
            </a:r>
            <a:r>
              <a:rPr sz="1400" spc="-50" dirty="0">
                <a:latin typeface="Arial MT"/>
                <a:cs typeface="Arial MT"/>
              </a:rPr>
              <a:t> </a:t>
            </a:r>
            <a:r>
              <a:rPr sz="1400" dirty="0">
                <a:latin typeface="Arial MT"/>
                <a:cs typeface="Arial MT"/>
              </a:rPr>
              <a:t>1</a:t>
            </a:r>
            <a:endParaRPr sz="1400">
              <a:latin typeface="Arial MT"/>
              <a:cs typeface="Arial MT"/>
            </a:endParaRPr>
          </a:p>
        </p:txBody>
      </p:sp>
      <p:sp>
        <p:nvSpPr>
          <p:cNvPr id="22" name="object 22"/>
          <p:cNvSpPr txBox="1"/>
          <p:nvPr/>
        </p:nvSpPr>
        <p:spPr>
          <a:xfrm>
            <a:off x="4114650" y="2868674"/>
            <a:ext cx="915035"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Predict</a:t>
            </a:r>
            <a:r>
              <a:rPr sz="1400" spc="-50" dirty="0">
                <a:latin typeface="Arial MT"/>
                <a:cs typeface="Arial MT"/>
              </a:rPr>
              <a:t> </a:t>
            </a:r>
            <a:r>
              <a:rPr sz="1400" dirty="0">
                <a:latin typeface="Arial MT"/>
                <a:cs typeface="Arial MT"/>
              </a:rPr>
              <a:t>2</a:t>
            </a:r>
            <a:endParaRPr sz="1400">
              <a:latin typeface="Arial MT"/>
              <a:cs typeface="Arial MT"/>
            </a:endParaRPr>
          </a:p>
        </p:txBody>
      </p:sp>
      <p:sp>
        <p:nvSpPr>
          <p:cNvPr id="23" name="object 23"/>
          <p:cNvSpPr txBox="1"/>
          <p:nvPr/>
        </p:nvSpPr>
        <p:spPr>
          <a:xfrm>
            <a:off x="4114650" y="3363074"/>
            <a:ext cx="915035"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Predict</a:t>
            </a:r>
            <a:r>
              <a:rPr sz="1400" spc="-50" dirty="0">
                <a:latin typeface="Arial MT"/>
                <a:cs typeface="Arial MT"/>
              </a:rPr>
              <a:t> </a:t>
            </a:r>
            <a:r>
              <a:rPr sz="1400" dirty="0">
                <a:latin typeface="Arial MT"/>
                <a:cs typeface="Arial MT"/>
              </a:rPr>
              <a:t>3</a:t>
            </a:r>
            <a:endParaRPr sz="1400">
              <a:latin typeface="Arial MT"/>
              <a:cs typeface="Arial MT"/>
            </a:endParaRPr>
          </a:p>
        </p:txBody>
      </p:sp>
      <p:grpSp>
        <p:nvGrpSpPr>
          <p:cNvPr id="24" name="object 24"/>
          <p:cNvGrpSpPr/>
          <p:nvPr/>
        </p:nvGrpSpPr>
        <p:grpSpPr>
          <a:xfrm>
            <a:off x="1370037" y="2882487"/>
            <a:ext cx="393065" cy="303530"/>
            <a:chOff x="1370037" y="2882487"/>
            <a:chExt cx="393065" cy="303530"/>
          </a:xfrm>
        </p:grpSpPr>
        <p:sp>
          <p:nvSpPr>
            <p:cNvPr id="25" name="object 25"/>
            <p:cNvSpPr/>
            <p:nvPr/>
          </p:nvSpPr>
          <p:spPr>
            <a:xfrm>
              <a:off x="1374799" y="2887249"/>
              <a:ext cx="383540" cy="294005"/>
            </a:xfrm>
            <a:custGeom>
              <a:avLst/>
              <a:gdLst/>
              <a:ahLst/>
              <a:cxnLst/>
              <a:rect l="l" t="t" r="r" b="b"/>
              <a:pathLst>
                <a:path w="383539" h="294005">
                  <a:moveTo>
                    <a:pt x="236099" y="293999"/>
                  </a:moveTo>
                  <a:lnTo>
                    <a:pt x="236099" y="220499"/>
                  </a:lnTo>
                  <a:lnTo>
                    <a:pt x="0" y="220499"/>
                  </a:lnTo>
                  <a:lnTo>
                    <a:pt x="0" y="73499"/>
                  </a:lnTo>
                  <a:lnTo>
                    <a:pt x="236099" y="73499"/>
                  </a:lnTo>
                  <a:lnTo>
                    <a:pt x="236099" y="0"/>
                  </a:lnTo>
                  <a:lnTo>
                    <a:pt x="383099" y="146999"/>
                  </a:lnTo>
                  <a:lnTo>
                    <a:pt x="236099" y="293999"/>
                  </a:lnTo>
                  <a:close/>
                </a:path>
              </a:pathLst>
            </a:custGeom>
            <a:solidFill>
              <a:srgbClr val="EEEEEE"/>
            </a:solidFill>
          </p:spPr>
          <p:txBody>
            <a:bodyPr wrap="square" lIns="0" tIns="0" rIns="0" bIns="0" rtlCol="0"/>
            <a:lstStyle/>
            <a:p>
              <a:endParaRPr/>
            </a:p>
          </p:txBody>
        </p:sp>
        <p:sp>
          <p:nvSpPr>
            <p:cNvPr id="26" name="object 26"/>
            <p:cNvSpPr/>
            <p:nvPr/>
          </p:nvSpPr>
          <p:spPr>
            <a:xfrm>
              <a:off x="1374799" y="2887249"/>
              <a:ext cx="383540" cy="294005"/>
            </a:xfrm>
            <a:custGeom>
              <a:avLst/>
              <a:gdLst/>
              <a:ahLst/>
              <a:cxnLst/>
              <a:rect l="l" t="t" r="r" b="b"/>
              <a:pathLst>
                <a:path w="383539" h="294005">
                  <a:moveTo>
                    <a:pt x="0" y="73499"/>
                  </a:moveTo>
                  <a:lnTo>
                    <a:pt x="236099" y="73499"/>
                  </a:lnTo>
                  <a:lnTo>
                    <a:pt x="236099" y="0"/>
                  </a:lnTo>
                  <a:lnTo>
                    <a:pt x="383099" y="146999"/>
                  </a:lnTo>
                  <a:lnTo>
                    <a:pt x="236099" y="293999"/>
                  </a:lnTo>
                  <a:lnTo>
                    <a:pt x="236099" y="220499"/>
                  </a:lnTo>
                  <a:lnTo>
                    <a:pt x="0" y="220499"/>
                  </a:lnTo>
                  <a:lnTo>
                    <a:pt x="0" y="73499"/>
                  </a:lnTo>
                  <a:close/>
                </a:path>
              </a:pathLst>
            </a:custGeom>
            <a:ln w="9524">
              <a:solidFill>
                <a:srgbClr val="595959"/>
              </a:solidFill>
            </a:ln>
          </p:spPr>
          <p:txBody>
            <a:bodyPr wrap="square" lIns="0" tIns="0" rIns="0" bIns="0" rtlCol="0"/>
            <a:lstStyle/>
            <a:p>
              <a:endParaRPr/>
            </a:p>
          </p:txBody>
        </p:sp>
      </p:grpSp>
      <p:grpSp>
        <p:nvGrpSpPr>
          <p:cNvPr id="27" name="object 27"/>
          <p:cNvGrpSpPr/>
          <p:nvPr/>
        </p:nvGrpSpPr>
        <p:grpSpPr>
          <a:xfrm>
            <a:off x="3511637" y="2894812"/>
            <a:ext cx="393065" cy="303530"/>
            <a:chOff x="3511637" y="2894812"/>
            <a:chExt cx="393065" cy="303530"/>
          </a:xfrm>
        </p:grpSpPr>
        <p:sp>
          <p:nvSpPr>
            <p:cNvPr id="28" name="object 28"/>
            <p:cNvSpPr/>
            <p:nvPr/>
          </p:nvSpPr>
          <p:spPr>
            <a:xfrm>
              <a:off x="3516400" y="2899574"/>
              <a:ext cx="383540" cy="294005"/>
            </a:xfrm>
            <a:custGeom>
              <a:avLst/>
              <a:gdLst/>
              <a:ahLst/>
              <a:cxnLst/>
              <a:rect l="l" t="t" r="r" b="b"/>
              <a:pathLst>
                <a:path w="383539" h="294005">
                  <a:moveTo>
                    <a:pt x="236099" y="293999"/>
                  </a:moveTo>
                  <a:lnTo>
                    <a:pt x="236099" y="220499"/>
                  </a:lnTo>
                  <a:lnTo>
                    <a:pt x="0" y="220499"/>
                  </a:lnTo>
                  <a:lnTo>
                    <a:pt x="0" y="73499"/>
                  </a:lnTo>
                  <a:lnTo>
                    <a:pt x="236099" y="73499"/>
                  </a:lnTo>
                  <a:lnTo>
                    <a:pt x="236099" y="0"/>
                  </a:lnTo>
                  <a:lnTo>
                    <a:pt x="383099" y="146999"/>
                  </a:lnTo>
                  <a:lnTo>
                    <a:pt x="236099" y="293999"/>
                  </a:lnTo>
                  <a:close/>
                </a:path>
              </a:pathLst>
            </a:custGeom>
            <a:solidFill>
              <a:srgbClr val="EEEEEE"/>
            </a:solidFill>
          </p:spPr>
          <p:txBody>
            <a:bodyPr wrap="square" lIns="0" tIns="0" rIns="0" bIns="0" rtlCol="0"/>
            <a:lstStyle/>
            <a:p>
              <a:endParaRPr/>
            </a:p>
          </p:txBody>
        </p:sp>
        <p:sp>
          <p:nvSpPr>
            <p:cNvPr id="29" name="object 29"/>
            <p:cNvSpPr/>
            <p:nvPr/>
          </p:nvSpPr>
          <p:spPr>
            <a:xfrm>
              <a:off x="3516400" y="2899574"/>
              <a:ext cx="383540" cy="294005"/>
            </a:xfrm>
            <a:custGeom>
              <a:avLst/>
              <a:gdLst/>
              <a:ahLst/>
              <a:cxnLst/>
              <a:rect l="l" t="t" r="r" b="b"/>
              <a:pathLst>
                <a:path w="383539" h="294005">
                  <a:moveTo>
                    <a:pt x="0" y="73499"/>
                  </a:moveTo>
                  <a:lnTo>
                    <a:pt x="236099" y="73499"/>
                  </a:lnTo>
                  <a:lnTo>
                    <a:pt x="236099" y="0"/>
                  </a:lnTo>
                  <a:lnTo>
                    <a:pt x="383099" y="146999"/>
                  </a:lnTo>
                  <a:lnTo>
                    <a:pt x="236099" y="293999"/>
                  </a:lnTo>
                  <a:lnTo>
                    <a:pt x="236099" y="220499"/>
                  </a:lnTo>
                  <a:lnTo>
                    <a:pt x="0" y="220499"/>
                  </a:lnTo>
                  <a:lnTo>
                    <a:pt x="0" y="73499"/>
                  </a:lnTo>
                  <a:close/>
                </a:path>
              </a:pathLst>
            </a:custGeom>
            <a:ln w="9524">
              <a:solidFill>
                <a:srgbClr val="595959"/>
              </a:solidFill>
            </a:ln>
          </p:spPr>
          <p:txBody>
            <a:bodyPr wrap="square" lIns="0" tIns="0" rIns="0" bIns="0" rtlCol="0"/>
            <a:lstStyle/>
            <a:p>
              <a:endParaRPr/>
            </a:p>
          </p:txBody>
        </p:sp>
      </p:grpSp>
      <p:grpSp>
        <p:nvGrpSpPr>
          <p:cNvPr id="30" name="object 30"/>
          <p:cNvGrpSpPr/>
          <p:nvPr/>
        </p:nvGrpSpPr>
        <p:grpSpPr>
          <a:xfrm>
            <a:off x="590287" y="1393962"/>
            <a:ext cx="4250690" cy="880110"/>
            <a:chOff x="590287" y="1393962"/>
            <a:chExt cx="4250690" cy="880110"/>
          </a:xfrm>
        </p:grpSpPr>
        <p:sp>
          <p:nvSpPr>
            <p:cNvPr id="31" name="object 31"/>
            <p:cNvSpPr/>
            <p:nvPr/>
          </p:nvSpPr>
          <p:spPr>
            <a:xfrm>
              <a:off x="595050" y="1398724"/>
              <a:ext cx="4241165" cy="870585"/>
            </a:xfrm>
            <a:custGeom>
              <a:avLst/>
              <a:gdLst/>
              <a:ahLst/>
              <a:cxnLst/>
              <a:rect l="l" t="t" r="r" b="b"/>
              <a:pathLst>
                <a:path w="4241165" h="870585">
                  <a:moveTo>
                    <a:pt x="217499" y="869999"/>
                  </a:moveTo>
                  <a:lnTo>
                    <a:pt x="0" y="869999"/>
                  </a:lnTo>
                  <a:lnTo>
                    <a:pt x="0" y="380624"/>
                  </a:lnTo>
                  <a:lnTo>
                    <a:pt x="2965" y="332880"/>
                  </a:lnTo>
                  <a:lnTo>
                    <a:pt x="11624" y="286905"/>
                  </a:lnTo>
                  <a:lnTo>
                    <a:pt x="25620" y="243056"/>
                  </a:lnTo>
                  <a:lnTo>
                    <a:pt x="44596" y="201691"/>
                  </a:lnTo>
                  <a:lnTo>
                    <a:pt x="68195" y="163165"/>
                  </a:lnTo>
                  <a:lnTo>
                    <a:pt x="96061" y="127836"/>
                  </a:lnTo>
                  <a:lnTo>
                    <a:pt x="127836" y="96061"/>
                  </a:lnTo>
                  <a:lnTo>
                    <a:pt x="163165" y="68195"/>
                  </a:lnTo>
                  <a:lnTo>
                    <a:pt x="201691" y="44596"/>
                  </a:lnTo>
                  <a:lnTo>
                    <a:pt x="243056" y="25620"/>
                  </a:lnTo>
                  <a:lnTo>
                    <a:pt x="286905" y="11624"/>
                  </a:lnTo>
                  <a:lnTo>
                    <a:pt x="332880" y="2965"/>
                  </a:lnTo>
                  <a:lnTo>
                    <a:pt x="380624" y="0"/>
                  </a:lnTo>
                  <a:lnTo>
                    <a:pt x="3751424" y="0"/>
                  </a:lnTo>
                  <a:lnTo>
                    <a:pt x="3801455" y="3300"/>
                  </a:lnTo>
                  <a:lnTo>
                    <a:pt x="3850205" y="13040"/>
                  </a:lnTo>
                  <a:lnTo>
                    <a:pt x="3897083" y="28973"/>
                  </a:lnTo>
                  <a:lnTo>
                    <a:pt x="3941497" y="50854"/>
                  </a:lnTo>
                  <a:lnTo>
                    <a:pt x="3982856" y="78439"/>
                  </a:lnTo>
                  <a:lnTo>
                    <a:pt x="4020567" y="111482"/>
                  </a:lnTo>
                  <a:lnTo>
                    <a:pt x="4053610" y="149193"/>
                  </a:lnTo>
                  <a:lnTo>
                    <a:pt x="4081195" y="190552"/>
                  </a:lnTo>
                  <a:lnTo>
                    <a:pt x="4094471" y="217499"/>
                  </a:lnTo>
                  <a:lnTo>
                    <a:pt x="380624" y="217499"/>
                  </a:lnTo>
                  <a:lnTo>
                    <a:pt x="337259" y="223326"/>
                  </a:lnTo>
                  <a:lnTo>
                    <a:pt x="298292" y="239771"/>
                  </a:lnTo>
                  <a:lnTo>
                    <a:pt x="265278" y="265278"/>
                  </a:lnTo>
                  <a:lnTo>
                    <a:pt x="239771" y="298292"/>
                  </a:lnTo>
                  <a:lnTo>
                    <a:pt x="223326" y="337259"/>
                  </a:lnTo>
                  <a:lnTo>
                    <a:pt x="217499" y="380624"/>
                  </a:lnTo>
                  <a:lnTo>
                    <a:pt x="217499" y="869999"/>
                  </a:lnTo>
                  <a:close/>
                </a:path>
                <a:path w="4241165" h="870585">
                  <a:moveTo>
                    <a:pt x="4132049" y="434999"/>
                  </a:moveTo>
                  <a:lnTo>
                    <a:pt x="3914549" y="434999"/>
                  </a:lnTo>
                  <a:lnTo>
                    <a:pt x="3914549" y="380624"/>
                  </a:lnTo>
                  <a:lnTo>
                    <a:pt x="3908722" y="337259"/>
                  </a:lnTo>
                  <a:lnTo>
                    <a:pt x="3892278" y="298292"/>
                  </a:lnTo>
                  <a:lnTo>
                    <a:pt x="3866771" y="265278"/>
                  </a:lnTo>
                  <a:lnTo>
                    <a:pt x="3833757" y="239771"/>
                  </a:lnTo>
                  <a:lnTo>
                    <a:pt x="3794790" y="223326"/>
                  </a:lnTo>
                  <a:lnTo>
                    <a:pt x="3751424" y="217499"/>
                  </a:lnTo>
                  <a:lnTo>
                    <a:pt x="4094471" y="217499"/>
                  </a:lnTo>
                  <a:lnTo>
                    <a:pt x="4103076" y="234966"/>
                  </a:lnTo>
                  <a:lnTo>
                    <a:pt x="4119009" y="281843"/>
                  </a:lnTo>
                  <a:lnTo>
                    <a:pt x="4128749" y="330594"/>
                  </a:lnTo>
                  <a:lnTo>
                    <a:pt x="4132049" y="380624"/>
                  </a:lnTo>
                  <a:lnTo>
                    <a:pt x="4132049" y="434999"/>
                  </a:lnTo>
                  <a:close/>
                </a:path>
                <a:path w="4241165" h="870585">
                  <a:moveTo>
                    <a:pt x="4023299" y="652499"/>
                  </a:moveTo>
                  <a:lnTo>
                    <a:pt x="3805799" y="434999"/>
                  </a:lnTo>
                  <a:lnTo>
                    <a:pt x="4240799" y="434999"/>
                  </a:lnTo>
                  <a:lnTo>
                    <a:pt x="4023299" y="652499"/>
                  </a:lnTo>
                  <a:close/>
                </a:path>
              </a:pathLst>
            </a:custGeom>
            <a:solidFill>
              <a:srgbClr val="EEEEEE"/>
            </a:solidFill>
          </p:spPr>
          <p:txBody>
            <a:bodyPr wrap="square" lIns="0" tIns="0" rIns="0" bIns="0" rtlCol="0"/>
            <a:lstStyle/>
            <a:p>
              <a:endParaRPr/>
            </a:p>
          </p:txBody>
        </p:sp>
        <p:sp>
          <p:nvSpPr>
            <p:cNvPr id="32" name="object 32"/>
            <p:cNvSpPr/>
            <p:nvPr/>
          </p:nvSpPr>
          <p:spPr>
            <a:xfrm>
              <a:off x="595050" y="1398724"/>
              <a:ext cx="4241165" cy="870585"/>
            </a:xfrm>
            <a:custGeom>
              <a:avLst/>
              <a:gdLst/>
              <a:ahLst/>
              <a:cxnLst/>
              <a:rect l="l" t="t" r="r" b="b"/>
              <a:pathLst>
                <a:path w="4241165" h="870585">
                  <a:moveTo>
                    <a:pt x="0" y="869999"/>
                  </a:moveTo>
                  <a:lnTo>
                    <a:pt x="0" y="380624"/>
                  </a:lnTo>
                  <a:lnTo>
                    <a:pt x="2965" y="332880"/>
                  </a:lnTo>
                  <a:lnTo>
                    <a:pt x="11624" y="286905"/>
                  </a:lnTo>
                  <a:lnTo>
                    <a:pt x="25620" y="243056"/>
                  </a:lnTo>
                  <a:lnTo>
                    <a:pt x="44596" y="201691"/>
                  </a:lnTo>
                  <a:lnTo>
                    <a:pt x="68195" y="163165"/>
                  </a:lnTo>
                  <a:lnTo>
                    <a:pt x="96061" y="127836"/>
                  </a:lnTo>
                  <a:lnTo>
                    <a:pt x="127836" y="96061"/>
                  </a:lnTo>
                  <a:lnTo>
                    <a:pt x="163165" y="68195"/>
                  </a:lnTo>
                  <a:lnTo>
                    <a:pt x="201691" y="44596"/>
                  </a:lnTo>
                  <a:lnTo>
                    <a:pt x="243056" y="25620"/>
                  </a:lnTo>
                  <a:lnTo>
                    <a:pt x="286905" y="11624"/>
                  </a:lnTo>
                  <a:lnTo>
                    <a:pt x="332880" y="2965"/>
                  </a:lnTo>
                  <a:lnTo>
                    <a:pt x="380624" y="0"/>
                  </a:lnTo>
                  <a:lnTo>
                    <a:pt x="3751424" y="0"/>
                  </a:lnTo>
                  <a:lnTo>
                    <a:pt x="3801455" y="3300"/>
                  </a:lnTo>
                  <a:lnTo>
                    <a:pt x="3850205" y="13040"/>
                  </a:lnTo>
                  <a:lnTo>
                    <a:pt x="3897083" y="28973"/>
                  </a:lnTo>
                  <a:lnTo>
                    <a:pt x="3941497" y="50854"/>
                  </a:lnTo>
                  <a:lnTo>
                    <a:pt x="3982856" y="78439"/>
                  </a:lnTo>
                  <a:lnTo>
                    <a:pt x="4020567" y="111482"/>
                  </a:lnTo>
                  <a:lnTo>
                    <a:pt x="4053610" y="149193"/>
                  </a:lnTo>
                  <a:lnTo>
                    <a:pt x="4081195" y="190552"/>
                  </a:lnTo>
                  <a:lnTo>
                    <a:pt x="4103076" y="234966"/>
                  </a:lnTo>
                  <a:lnTo>
                    <a:pt x="4119009" y="281843"/>
                  </a:lnTo>
                  <a:lnTo>
                    <a:pt x="4128749" y="330594"/>
                  </a:lnTo>
                  <a:lnTo>
                    <a:pt x="4132049" y="380624"/>
                  </a:lnTo>
                  <a:lnTo>
                    <a:pt x="4132049" y="434999"/>
                  </a:lnTo>
                  <a:lnTo>
                    <a:pt x="4240799" y="434999"/>
                  </a:lnTo>
                  <a:lnTo>
                    <a:pt x="4023299" y="652499"/>
                  </a:lnTo>
                  <a:lnTo>
                    <a:pt x="3805799" y="434999"/>
                  </a:lnTo>
                  <a:lnTo>
                    <a:pt x="3914549" y="434999"/>
                  </a:lnTo>
                  <a:lnTo>
                    <a:pt x="3914549" y="380624"/>
                  </a:lnTo>
                  <a:lnTo>
                    <a:pt x="3908723" y="337259"/>
                  </a:lnTo>
                  <a:lnTo>
                    <a:pt x="3892278" y="298292"/>
                  </a:lnTo>
                  <a:lnTo>
                    <a:pt x="3866771" y="265278"/>
                  </a:lnTo>
                  <a:lnTo>
                    <a:pt x="3833757" y="239771"/>
                  </a:lnTo>
                  <a:lnTo>
                    <a:pt x="3794790" y="223326"/>
                  </a:lnTo>
                  <a:lnTo>
                    <a:pt x="3751424" y="217499"/>
                  </a:lnTo>
                  <a:lnTo>
                    <a:pt x="380624" y="217499"/>
                  </a:lnTo>
                  <a:lnTo>
                    <a:pt x="337259" y="223326"/>
                  </a:lnTo>
                  <a:lnTo>
                    <a:pt x="298292" y="239771"/>
                  </a:lnTo>
                  <a:lnTo>
                    <a:pt x="265278" y="265278"/>
                  </a:lnTo>
                  <a:lnTo>
                    <a:pt x="239771" y="298292"/>
                  </a:lnTo>
                  <a:lnTo>
                    <a:pt x="223326" y="337259"/>
                  </a:lnTo>
                  <a:lnTo>
                    <a:pt x="217499" y="380624"/>
                  </a:lnTo>
                  <a:lnTo>
                    <a:pt x="217499" y="869999"/>
                  </a:lnTo>
                  <a:lnTo>
                    <a:pt x="0" y="869999"/>
                  </a:lnTo>
                  <a:close/>
                </a:path>
              </a:pathLst>
            </a:custGeom>
            <a:ln w="9524">
              <a:solidFill>
                <a:srgbClr val="595959"/>
              </a:solidFill>
            </a:ln>
          </p:spPr>
          <p:txBody>
            <a:bodyPr wrap="square" lIns="0" tIns="0" rIns="0" bIns="0" rtlCol="0"/>
            <a:lstStyle/>
            <a:p>
              <a:endParaRPr/>
            </a:p>
          </p:txBody>
        </p:sp>
      </p:grpSp>
      <p:sp>
        <p:nvSpPr>
          <p:cNvPr id="33" name="object 33"/>
          <p:cNvSpPr txBox="1"/>
          <p:nvPr/>
        </p:nvSpPr>
        <p:spPr>
          <a:xfrm>
            <a:off x="1456084" y="1394812"/>
            <a:ext cx="14770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Data</a:t>
            </a:r>
            <a:r>
              <a:rPr sz="1400" spc="-45" dirty="0">
                <a:latin typeface="Arial MT"/>
                <a:cs typeface="Arial MT"/>
              </a:rPr>
              <a:t> </a:t>
            </a:r>
            <a:r>
              <a:rPr sz="1400" spc="-5" dirty="0">
                <a:latin typeface="Arial MT"/>
                <a:cs typeface="Arial MT"/>
              </a:rPr>
              <a:t>for</a:t>
            </a:r>
            <a:r>
              <a:rPr sz="1400" spc="-40" dirty="0">
                <a:latin typeface="Arial MT"/>
                <a:cs typeface="Arial MT"/>
              </a:rPr>
              <a:t> </a:t>
            </a:r>
            <a:r>
              <a:rPr sz="1400" spc="-5" dirty="0">
                <a:latin typeface="Arial MT"/>
                <a:cs typeface="Arial MT"/>
              </a:rPr>
              <a:t>ensemble</a:t>
            </a:r>
            <a:endParaRPr sz="1400">
              <a:latin typeface="Arial MT"/>
              <a:cs typeface="Arial MT"/>
            </a:endParaRPr>
          </a:p>
        </p:txBody>
      </p:sp>
      <p:grpSp>
        <p:nvGrpSpPr>
          <p:cNvPr id="34" name="object 34"/>
          <p:cNvGrpSpPr/>
          <p:nvPr/>
        </p:nvGrpSpPr>
        <p:grpSpPr>
          <a:xfrm>
            <a:off x="5382887" y="2956374"/>
            <a:ext cx="393065" cy="303530"/>
            <a:chOff x="5382887" y="2956374"/>
            <a:chExt cx="393065" cy="303530"/>
          </a:xfrm>
        </p:grpSpPr>
        <p:sp>
          <p:nvSpPr>
            <p:cNvPr id="35" name="object 35"/>
            <p:cNvSpPr/>
            <p:nvPr/>
          </p:nvSpPr>
          <p:spPr>
            <a:xfrm>
              <a:off x="5387649" y="2961137"/>
              <a:ext cx="383540" cy="294005"/>
            </a:xfrm>
            <a:custGeom>
              <a:avLst/>
              <a:gdLst/>
              <a:ahLst/>
              <a:cxnLst/>
              <a:rect l="l" t="t" r="r" b="b"/>
              <a:pathLst>
                <a:path w="383539" h="294004">
                  <a:moveTo>
                    <a:pt x="236099" y="293999"/>
                  </a:moveTo>
                  <a:lnTo>
                    <a:pt x="236099" y="220499"/>
                  </a:lnTo>
                  <a:lnTo>
                    <a:pt x="0" y="220499"/>
                  </a:lnTo>
                  <a:lnTo>
                    <a:pt x="0" y="73499"/>
                  </a:lnTo>
                  <a:lnTo>
                    <a:pt x="236099" y="73499"/>
                  </a:lnTo>
                  <a:lnTo>
                    <a:pt x="236099" y="0"/>
                  </a:lnTo>
                  <a:lnTo>
                    <a:pt x="383099" y="146999"/>
                  </a:lnTo>
                  <a:lnTo>
                    <a:pt x="236099" y="293999"/>
                  </a:lnTo>
                  <a:close/>
                </a:path>
              </a:pathLst>
            </a:custGeom>
            <a:solidFill>
              <a:srgbClr val="EEEEEE"/>
            </a:solidFill>
          </p:spPr>
          <p:txBody>
            <a:bodyPr wrap="square" lIns="0" tIns="0" rIns="0" bIns="0" rtlCol="0"/>
            <a:lstStyle/>
            <a:p>
              <a:endParaRPr/>
            </a:p>
          </p:txBody>
        </p:sp>
        <p:sp>
          <p:nvSpPr>
            <p:cNvPr id="36" name="object 36"/>
            <p:cNvSpPr/>
            <p:nvPr/>
          </p:nvSpPr>
          <p:spPr>
            <a:xfrm>
              <a:off x="5387649" y="2961137"/>
              <a:ext cx="383540" cy="294005"/>
            </a:xfrm>
            <a:custGeom>
              <a:avLst/>
              <a:gdLst/>
              <a:ahLst/>
              <a:cxnLst/>
              <a:rect l="l" t="t" r="r" b="b"/>
              <a:pathLst>
                <a:path w="383539" h="294004">
                  <a:moveTo>
                    <a:pt x="0" y="73499"/>
                  </a:moveTo>
                  <a:lnTo>
                    <a:pt x="236099" y="73499"/>
                  </a:lnTo>
                  <a:lnTo>
                    <a:pt x="236099" y="0"/>
                  </a:lnTo>
                  <a:lnTo>
                    <a:pt x="383099" y="146999"/>
                  </a:lnTo>
                  <a:lnTo>
                    <a:pt x="236099" y="293999"/>
                  </a:lnTo>
                  <a:lnTo>
                    <a:pt x="236099" y="220499"/>
                  </a:lnTo>
                  <a:lnTo>
                    <a:pt x="0" y="220499"/>
                  </a:lnTo>
                  <a:lnTo>
                    <a:pt x="0" y="73499"/>
                  </a:lnTo>
                  <a:close/>
                </a:path>
              </a:pathLst>
            </a:custGeom>
            <a:ln w="9524">
              <a:solidFill>
                <a:srgbClr val="595959"/>
              </a:solidFill>
            </a:ln>
          </p:spPr>
          <p:txBody>
            <a:bodyPr wrap="square" lIns="0" tIns="0" rIns="0" bIns="0" rtlCol="0"/>
            <a:lstStyle/>
            <a:p>
              <a:endParaRPr/>
            </a:p>
          </p:txBody>
        </p:sp>
      </p:grpSp>
      <p:grpSp>
        <p:nvGrpSpPr>
          <p:cNvPr id="37" name="object 37"/>
          <p:cNvGrpSpPr/>
          <p:nvPr/>
        </p:nvGrpSpPr>
        <p:grpSpPr>
          <a:xfrm>
            <a:off x="7170012" y="2956349"/>
            <a:ext cx="393065" cy="303530"/>
            <a:chOff x="7170012" y="2956349"/>
            <a:chExt cx="393065" cy="303530"/>
          </a:xfrm>
        </p:grpSpPr>
        <p:sp>
          <p:nvSpPr>
            <p:cNvPr id="38" name="object 38"/>
            <p:cNvSpPr/>
            <p:nvPr/>
          </p:nvSpPr>
          <p:spPr>
            <a:xfrm>
              <a:off x="7174775" y="2961112"/>
              <a:ext cx="383540" cy="294005"/>
            </a:xfrm>
            <a:custGeom>
              <a:avLst/>
              <a:gdLst/>
              <a:ahLst/>
              <a:cxnLst/>
              <a:rect l="l" t="t" r="r" b="b"/>
              <a:pathLst>
                <a:path w="383540" h="294004">
                  <a:moveTo>
                    <a:pt x="236099" y="293999"/>
                  </a:moveTo>
                  <a:lnTo>
                    <a:pt x="236099" y="220499"/>
                  </a:lnTo>
                  <a:lnTo>
                    <a:pt x="0" y="220499"/>
                  </a:lnTo>
                  <a:lnTo>
                    <a:pt x="0" y="73499"/>
                  </a:lnTo>
                  <a:lnTo>
                    <a:pt x="236099" y="73499"/>
                  </a:lnTo>
                  <a:lnTo>
                    <a:pt x="236099" y="0"/>
                  </a:lnTo>
                  <a:lnTo>
                    <a:pt x="383099" y="146999"/>
                  </a:lnTo>
                  <a:lnTo>
                    <a:pt x="236099" y="293999"/>
                  </a:lnTo>
                  <a:close/>
                </a:path>
              </a:pathLst>
            </a:custGeom>
            <a:solidFill>
              <a:srgbClr val="EEEEEE"/>
            </a:solidFill>
          </p:spPr>
          <p:txBody>
            <a:bodyPr wrap="square" lIns="0" tIns="0" rIns="0" bIns="0" rtlCol="0"/>
            <a:lstStyle/>
            <a:p>
              <a:endParaRPr/>
            </a:p>
          </p:txBody>
        </p:sp>
        <p:sp>
          <p:nvSpPr>
            <p:cNvPr id="39" name="object 39"/>
            <p:cNvSpPr/>
            <p:nvPr/>
          </p:nvSpPr>
          <p:spPr>
            <a:xfrm>
              <a:off x="7174775" y="2961112"/>
              <a:ext cx="383540" cy="294005"/>
            </a:xfrm>
            <a:custGeom>
              <a:avLst/>
              <a:gdLst/>
              <a:ahLst/>
              <a:cxnLst/>
              <a:rect l="l" t="t" r="r" b="b"/>
              <a:pathLst>
                <a:path w="383540" h="294004">
                  <a:moveTo>
                    <a:pt x="0" y="73499"/>
                  </a:moveTo>
                  <a:lnTo>
                    <a:pt x="236099" y="73499"/>
                  </a:lnTo>
                  <a:lnTo>
                    <a:pt x="236099" y="0"/>
                  </a:lnTo>
                  <a:lnTo>
                    <a:pt x="383099" y="146999"/>
                  </a:lnTo>
                  <a:lnTo>
                    <a:pt x="236099" y="293999"/>
                  </a:lnTo>
                  <a:lnTo>
                    <a:pt x="236099" y="220499"/>
                  </a:lnTo>
                  <a:lnTo>
                    <a:pt x="0" y="220499"/>
                  </a:lnTo>
                  <a:lnTo>
                    <a:pt x="0" y="73499"/>
                  </a:lnTo>
                  <a:close/>
                </a:path>
              </a:pathLst>
            </a:custGeom>
            <a:ln w="9524">
              <a:solidFill>
                <a:srgbClr val="595959"/>
              </a:solidFill>
            </a:ln>
          </p:spPr>
          <p:txBody>
            <a:bodyPr wrap="square" lIns="0" tIns="0" rIns="0" bIns="0" rtlCol="0"/>
            <a:lstStyle/>
            <a:p>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87187" y="2089062"/>
            <a:ext cx="1291590" cy="1856739"/>
            <a:chOff x="3987187" y="2089062"/>
            <a:chExt cx="1291590" cy="1856739"/>
          </a:xfrm>
        </p:grpSpPr>
        <p:sp>
          <p:nvSpPr>
            <p:cNvPr id="3" name="object 3"/>
            <p:cNvSpPr/>
            <p:nvPr/>
          </p:nvSpPr>
          <p:spPr>
            <a:xfrm>
              <a:off x="3991950" y="2093824"/>
              <a:ext cx="1282065" cy="1847214"/>
            </a:xfrm>
            <a:custGeom>
              <a:avLst/>
              <a:gdLst/>
              <a:ahLst/>
              <a:cxnLst/>
              <a:rect l="l" t="t" r="r" b="b"/>
              <a:pathLst>
                <a:path w="1282064" h="1847214">
                  <a:moveTo>
                    <a:pt x="1281599" y="1846799"/>
                  </a:moveTo>
                  <a:lnTo>
                    <a:pt x="0" y="1846799"/>
                  </a:lnTo>
                  <a:lnTo>
                    <a:pt x="0" y="0"/>
                  </a:lnTo>
                  <a:lnTo>
                    <a:pt x="1281599" y="0"/>
                  </a:lnTo>
                  <a:lnTo>
                    <a:pt x="1281599" y="1846799"/>
                  </a:lnTo>
                  <a:close/>
                </a:path>
              </a:pathLst>
            </a:custGeom>
            <a:solidFill>
              <a:srgbClr val="EEEEEE"/>
            </a:solidFill>
          </p:spPr>
          <p:txBody>
            <a:bodyPr wrap="square" lIns="0" tIns="0" rIns="0" bIns="0" rtlCol="0"/>
            <a:lstStyle/>
            <a:p>
              <a:endParaRPr/>
            </a:p>
          </p:txBody>
        </p:sp>
        <p:sp>
          <p:nvSpPr>
            <p:cNvPr id="4" name="object 4"/>
            <p:cNvSpPr/>
            <p:nvPr/>
          </p:nvSpPr>
          <p:spPr>
            <a:xfrm>
              <a:off x="3991950" y="2093824"/>
              <a:ext cx="1282065" cy="1847214"/>
            </a:xfrm>
            <a:custGeom>
              <a:avLst/>
              <a:gdLst/>
              <a:ahLst/>
              <a:cxnLst/>
              <a:rect l="l" t="t" r="r" b="b"/>
              <a:pathLst>
                <a:path w="1282064" h="1847214">
                  <a:moveTo>
                    <a:pt x="0" y="0"/>
                  </a:moveTo>
                  <a:lnTo>
                    <a:pt x="1281599" y="0"/>
                  </a:lnTo>
                  <a:lnTo>
                    <a:pt x="1281599" y="1846799"/>
                  </a:lnTo>
                  <a:lnTo>
                    <a:pt x="0" y="1846799"/>
                  </a:lnTo>
                  <a:lnTo>
                    <a:pt x="0" y="0"/>
                  </a:lnTo>
                  <a:close/>
                </a:path>
              </a:pathLst>
            </a:custGeom>
            <a:ln w="9524">
              <a:solidFill>
                <a:srgbClr val="595959"/>
              </a:solidFill>
            </a:ln>
          </p:spPr>
          <p:txBody>
            <a:bodyPr wrap="square" lIns="0" tIns="0" rIns="0" bIns="0" rtlCol="0"/>
            <a:lstStyle/>
            <a:p>
              <a:endParaRPr/>
            </a:p>
          </p:txBody>
        </p:sp>
      </p:grpSp>
      <p:grpSp>
        <p:nvGrpSpPr>
          <p:cNvPr id="5" name="object 5"/>
          <p:cNvGrpSpPr/>
          <p:nvPr/>
        </p:nvGrpSpPr>
        <p:grpSpPr>
          <a:xfrm>
            <a:off x="1907487" y="2089062"/>
            <a:ext cx="1521460" cy="1856739"/>
            <a:chOff x="1907487" y="2089062"/>
            <a:chExt cx="1521460" cy="1856739"/>
          </a:xfrm>
        </p:grpSpPr>
        <p:sp>
          <p:nvSpPr>
            <p:cNvPr id="6" name="object 6"/>
            <p:cNvSpPr/>
            <p:nvPr/>
          </p:nvSpPr>
          <p:spPr>
            <a:xfrm>
              <a:off x="1912249" y="2093824"/>
              <a:ext cx="1511935" cy="1847214"/>
            </a:xfrm>
            <a:custGeom>
              <a:avLst/>
              <a:gdLst/>
              <a:ahLst/>
              <a:cxnLst/>
              <a:rect l="l" t="t" r="r" b="b"/>
              <a:pathLst>
                <a:path w="1511935" h="1847214">
                  <a:moveTo>
                    <a:pt x="1511699" y="1846799"/>
                  </a:moveTo>
                  <a:lnTo>
                    <a:pt x="0" y="1846799"/>
                  </a:lnTo>
                  <a:lnTo>
                    <a:pt x="0" y="0"/>
                  </a:lnTo>
                  <a:lnTo>
                    <a:pt x="1511699" y="0"/>
                  </a:lnTo>
                  <a:lnTo>
                    <a:pt x="1511699" y="1846799"/>
                  </a:lnTo>
                  <a:close/>
                </a:path>
              </a:pathLst>
            </a:custGeom>
            <a:solidFill>
              <a:srgbClr val="EEEEEE"/>
            </a:solidFill>
          </p:spPr>
          <p:txBody>
            <a:bodyPr wrap="square" lIns="0" tIns="0" rIns="0" bIns="0" rtlCol="0"/>
            <a:lstStyle/>
            <a:p>
              <a:endParaRPr/>
            </a:p>
          </p:txBody>
        </p:sp>
        <p:sp>
          <p:nvSpPr>
            <p:cNvPr id="7" name="object 7"/>
            <p:cNvSpPr/>
            <p:nvPr/>
          </p:nvSpPr>
          <p:spPr>
            <a:xfrm>
              <a:off x="1912249" y="2093824"/>
              <a:ext cx="1511935" cy="1847214"/>
            </a:xfrm>
            <a:custGeom>
              <a:avLst/>
              <a:gdLst/>
              <a:ahLst/>
              <a:cxnLst/>
              <a:rect l="l" t="t" r="r" b="b"/>
              <a:pathLst>
                <a:path w="1511935" h="1847214">
                  <a:moveTo>
                    <a:pt x="0" y="0"/>
                  </a:moveTo>
                  <a:lnTo>
                    <a:pt x="1511699" y="0"/>
                  </a:lnTo>
                  <a:lnTo>
                    <a:pt x="1511699" y="1846799"/>
                  </a:lnTo>
                  <a:lnTo>
                    <a:pt x="0" y="1846799"/>
                  </a:lnTo>
                  <a:lnTo>
                    <a:pt x="0" y="0"/>
                  </a:lnTo>
                  <a:close/>
                </a:path>
              </a:pathLst>
            </a:custGeom>
            <a:ln w="9524">
              <a:solidFill>
                <a:srgbClr val="595959"/>
              </a:solidFill>
            </a:ln>
          </p:spPr>
          <p:txBody>
            <a:bodyPr wrap="square" lIns="0" tIns="0" rIns="0" bIns="0" rtlCol="0"/>
            <a:lstStyle/>
            <a:p>
              <a:endParaRPr/>
            </a:p>
          </p:txBody>
        </p:sp>
      </p:grpSp>
      <p:sp>
        <p:nvSpPr>
          <p:cNvPr id="8" name="object 8"/>
          <p:cNvSpPr txBox="1">
            <a:spLocks noGrp="1"/>
          </p:cNvSpPr>
          <p:nvPr>
            <p:ph type="title"/>
          </p:nvPr>
        </p:nvSpPr>
        <p:spPr>
          <a:xfrm>
            <a:off x="384725" y="503825"/>
            <a:ext cx="3835400" cy="452120"/>
          </a:xfrm>
          <a:prstGeom prst="rect">
            <a:avLst/>
          </a:prstGeom>
        </p:spPr>
        <p:txBody>
          <a:bodyPr vert="horz" wrap="square" lIns="0" tIns="12700" rIns="0" bIns="0" rtlCol="0">
            <a:spAutoFit/>
          </a:bodyPr>
          <a:lstStyle/>
          <a:p>
            <a:pPr marL="12700">
              <a:lnSpc>
                <a:spcPct val="100000"/>
              </a:lnSpc>
              <a:spcBef>
                <a:spcPts val="100"/>
              </a:spcBef>
            </a:pPr>
            <a:r>
              <a:rPr sz="2800" spc="-5" dirty="0"/>
              <a:t>Is</a:t>
            </a:r>
            <a:r>
              <a:rPr sz="2800" spc="-35" dirty="0"/>
              <a:t> </a:t>
            </a:r>
            <a:r>
              <a:rPr sz="2800" spc="-5" dirty="0"/>
              <a:t>there</a:t>
            </a:r>
            <a:r>
              <a:rPr sz="2800" spc="-30" dirty="0"/>
              <a:t> </a:t>
            </a:r>
            <a:r>
              <a:rPr sz="2800" dirty="0"/>
              <a:t>a</a:t>
            </a:r>
            <a:r>
              <a:rPr sz="2800" spc="-25" dirty="0"/>
              <a:t> </a:t>
            </a:r>
            <a:r>
              <a:rPr sz="2800" spc="-5" dirty="0"/>
              <a:t>Leakage?</a:t>
            </a:r>
            <a:r>
              <a:rPr sz="2800" spc="-75" dirty="0"/>
              <a:t> </a:t>
            </a:r>
            <a:r>
              <a:rPr sz="2800" spc="-90" dirty="0"/>
              <a:t>Yes</a:t>
            </a:r>
            <a:endParaRPr sz="2800"/>
          </a:p>
        </p:txBody>
      </p:sp>
      <p:grpSp>
        <p:nvGrpSpPr>
          <p:cNvPr id="9" name="object 9"/>
          <p:cNvGrpSpPr/>
          <p:nvPr/>
        </p:nvGrpSpPr>
        <p:grpSpPr>
          <a:xfrm>
            <a:off x="122387" y="2433703"/>
            <a:ext cx="1117600" cy="1167130"/>
            <a:chOff x="122387" y="2433703"/>
            <a:chExt cx="1117600" cy="1167130"/>
          </a:xfrm>
        </p:grpSpPr>
        <p:sp>
          <p:nvSpPr>
            <p:cNvPr id="10" name="object 10"/>
            <p:cNvSpPr/>
            <p:nvPr/>
          </p:nvSpPr>
          <p:spPr>
            <a:xfrm>
              <a:off x="127150" y="2438466"/>
              <a:ext cx="1108075" cy="1157605"/>
            </a:xfrm>
            <a:custGeom>
              <a:avLst/>
              <a:gdLst/>
              <a:ahLst/>
              <a:cxnLst/>
              <a:rect l="l" t="t" r="r" b="b"/>
              <a:pathLst>
                <a:path w="1108075" h="1157604">
                  <a:moveTo>
                    <a:pt x="554024" y="1157524"/>
                  </a:moveTo>
                  <a:lnTo>
                    <a:pt x="484529" y="1156021"/>
                  </a:lnTo>
                  <a:lnTo>
                    <a:pt x="417609" y="1151632"/>
                  </a:lnTo>
                  <a:lnTo>
                    <a:pt x="353785" y="1144538"/>
                  </a:lnTo>
                  <a:lnTo>
                    <a:pt x="293575" y="1134921"/>
                  </a:lnTo>
                  <a:lnTo>
                    <a:pt x="237498" y="1122959"/>
                  </a:lnTo>
                  <a:lnTo>
                    <a:pt x="186074" y="1108835"/>
                  </a:lnTo>
                  <a:lnTo>
                    <a:pt x="139823" y="1092730"/>
                  </a:lnTo>
                  <a:lnTo>
                    <a:pt x="99262" y="1074823"/>
                  </a:lnTo>
                  <a:lnTo>
                    <a:pt x="64912" y="1055297"/>
                  </a:lnTo>
                  <a:lnTo>
                    <a:pt x="16920" y="1012106"/>
                  </a:lnTo>
                  <a:lnTo>
                    <a:pt x="0" y="964603"/>
                  </a:lnTo>
                  <a:lnTo>
                    <a:pt x="0" y="192920"/>
                  </a:lnTo>
                  <a:lnTo>
                    <a:pt x="16920" y="145418"/>
                  </a:lnTo>
                  <a:lnTo>
                    <a:pt x="64912" y="102227"/>
                  </a:lnTo>
                  <a:lnTo>
                    <a:pt x="99262" y="82700"/>
                  </a:lnTo>
                  <a:lnTo>
                    <a:pt x="139823" y="64794"/>
                  </a:lnTo>
                  <a:lnTo>
                    <a:pt x="186074" y="48688"/>
                  </a:lnTo>
                  <a:lnTo>
                    <a:pt x="237498" y="34564"/>
                  </a:lnTo>
                  <a:lnTo>
                    <a:pt x="293575" y="22603"/>
                  </a:lnTo>
                  <a:lnTo>
                    <a:pt x="353785" y="12985"/>
                  </a:lnTo>
                  <a:lnTo>
                    <a:pt x="417609" y="5891"/>
                  </a:lnTo>
                  <a:lnTo>
                    <a:pt x="484529" y="1503"/>
                  </a:lnTo>
                  <a:lnTo>
                    <a:pt x="554024" y="0"/>
                  </a:lnTo>
                  <a:lnTo>
                    <a:pt x="623520" y="1503"/>
                  </a:lnTo>
                  <a:lnTo>
                    <a:pt x="690440" y="5891"/>
                  </a:lnTo>
                  <a:lnTo>
                    <a:pt x="754264" y="12985"/>
                  </a:lnTo>
                  <a:lnTo>
                    <a:pt x="814474" y="22603"/>
                  </a:lnTo>
                  <a:lnTo>
                    <a:pt x="870551" y="34564"/>
                  </a:lnTo>
                  <a:lnTo>
                    <a:pt x="921975" y="48688"/>
                  </a:lnTo>
                  <a:lnTo>
                    <a:pt x="968226" y="64794"/>
                  </a:lnTo>
                  <a:lnTo>
                    <a:pt x="1008787" y="82700"/>
                  </a:lnTo>
                  <a:lnTo>
                    <a:pt x="1043137" y="102227"/>
                  </a:lnTo>
                  <a:lnTo>
                    <a:pt x="1091129" y="145418"/>
                  </a:lnTo>
                  <a:lnTo>
                    <a:pt x="1108049" y="192920"/>
                  </a:lnTo>
                  <a:lnTo>
                    <a:pt x="1108049" y="964603"/>
                  </a:lnTo>
                  <a:lnTo>
                    <a:pt x="1091129" y="1012106"/>
                  </a:lnTo>
                  <a:lnTo>
                    <a:pt x="1043137" y="1055297"/>
                  </a:lnTo>
                  <a:lnTo>
                    <a:pt x="1008787" y="1074823"/>
                  </a:lnTo>
                  <a:lnTo>
                    <a:pt x="968226" y="1092730"/>
                  </a:lnTo>
                  <a:lnTo>
                    <a:pt x="921975" y="1108835"/>
                  </a:lnTo>
                  <a:lnTo>
                    <a:pt x="870551" y="1122959"/>
                  </a:lnTo>
                  <a:lnTo>
                    <a:pt x="814474" y="1134921"/>
                  </a:lnTo>
                  <a:lnTo>
                    <a:pt x="754264" y="1144538"/>
                  </a:lnTo>
                  <a:lnTo>
                    <a:pt x="690440" y="1151632"/>
                  </a:lnTo>
                  <a:lnTo>
                    <a:pt x="623520" y="1156021"/>
                  </a:lnTo>
                  <a:lnTo>
                    <a:pt x="554024" y="1157524"/>
                  </a:lnTo>
                  <a:close/>
                </a:path>
              </a:pathLst>
            </a:custGeom>
            <a:solidFill>
              <a:srgbClr val="EEEEEE"/>
            </a:solidFill>
          </p:spPr>
          <p:txBody>
            <a:bodyPr wrap="square" lIns="0" tIns="0" rIns="0" bIns="0" rtlCol="0"/>
            <a:lstStyle/>
            <a:p>
              <a:endParaRPr/>
            </a:p>
          </p:txBody>
        </p:sp>
        <p:sp>
          <p:nvSpPr>
            <p:cNvPr id="11" name="object 11"/>
            <p:cNvSpPr/>
            <p:nvPr/>
          </p:nvSpPr>
          <p:spPr>
            <a:xfrm>
              <a:off x="127150" y="2438466"/>
              <a:ext cx="1108075" cy="1157605"/>
            </a:xfrm>
            <a:custGeom>
              <a:avLst/>
              <a:gdLst/>
              <a:ahLst/>
              <a:cxnLst/>
              <a:rect l="l" t="t" r="r" b="b"/>
              <a:pathLst>
                <a:path w="1108075" h="1157604">
                  <a:moveTo>
                    <a:pt x="1108049" y="192920"/>
                  </a:moveTo>
                  <a:lnTo>
                    <a:pt x="1103733" y="217120"/>
                  </a:lnTo>
                  <a:lnTo>
                    <a:pt x="1091129" y="240422"/>
                  </a:lnTo>
                  <a:lnTo>
                    <a:pt x="1043137" y="283613"/>
                  </a:lnTo>
                  <a:lnTo>
                    <a:pt x="1008787" y="303140"/>
                  </a:lnTo>
                  <a:lnTo>
                    <a:pt x="968226" y="321047"/>
                  </a:lnTo>
                  <a:lnTo>
                    <a:pt x="921975" y="337152"/>
                  </a:lnTo>
                  <a:lnTo>
                    <a:pt x="870551" y="351276"/>
                  </a:lnTo>
                  <a:lnTo>
                    <a:pt x="814474" y="363237"/>
                  </a:lnTo>
                  <a:lnTo>
                    <a:pt x="754264" y="372855"/>
                  </a:lnTo>
                  <a:lnTo>
                    <a:pt x="690440" y="379949"/>
                  </a:lnTo>
                  <a:lnTo>
                    <a:pt x="623520" y="384338"/>
                  </a:lnTo>
                  <a:lnTo>
                    <a:pt x="554024" y="385841"/>
                  </a:lnTo>
                  <a:lnTo>
                    <a:pt x="484529" y="384338"/>
                  </a:lnTo>
                  <a:lnTo>
                    <a:pt x="417609" y="379949"/>
                  </a:lnTo>
                  <a:lnTo>
                    <a:pt x="353785" y="372855"/>
                  </a:lnTo>
                  <a:lnTo>
                    <a:pt x="293575" y="363237"/>
                  </a:lnTo>
                  <a:lnTo>
                    <a:pt x="237498" y="351276"/>
                  </a:lnTo>
                  <a:lnTo>
                    <a:pt x="186074" y="337152"/>
                  </a:lnTo>
                  <a:lnTo>
                    <a:pt x="139823" y="321047"/>
                  </a:lnTo>
                  <a:lnTo>
                    <a:pt x="99262" y="303140"/>
                  </a:lnTo>
                  <a:lnTo>
                    <a:pt x="64912" y="283613"/>
                  </a:lnTo>
                  <a:lnTo>
                    <a:pt x="16920" y="240422"/>
                  </a:lnTo>
                  <a:lnTo>
                    <a:pt x="4316" y="217120"/>
                  </a:lnTo>
                  <a:lnTo>
                    <a:pt x="0" y="192920"/>
                  </a:lnTo>
                </a:path>
                <a:path w="1108075" h="1157604">
                  <a:moveTo>
                    <a:pt x="0" y="192920"/>
                  </a:moveTo>
                  <a:lnTo>
                    <a:pt x="4316" y="168721"/>
                  </a:lnTo>
                  <a:lnTo>
                    <a:pt x="16920" y="145418"/>
                  </a:lnTo>
                  <a:lnTo>
                    <a:pt x="64912" y="102227"/>
                  </a:lnTo>
                  <a:lnTo>
                    <a:pt x="99262" y="82700"/>
                  </a:lnTo>
                  <a:lnTo>
                    <a:pt x="139823" y="64794"/>
                  </a:lnTo>
                  <a:lnTo>
                    <a:pt x="186074" y="48688"/>
                  </a:lnTo>
                  <a:lnTo>
                    <a:pt x="237498" y="34564"/>
                  </a:lnTo>
                  <a:lnTo>
                    <a:pt x="293575" y="22603"/>
                  </a:lnTo>
                  <a:lnTo>
                    <a:pt x="353785" y="12985"/>
                  </a:lnTo>
                  <a:lnTo>
                    <a:pt x="417609" y="5891"/>
                  </a:lnTo>
                  <a:lnTo>
                    <a:pt x="484529" y="1503"/>
                  </a:lnTo>
                  <a:lnTo>
                    <a:pt x="554024" y="0"/>
                  </a:lnTo>
                  <a:lnTo>
                    <a:pt x="623520" y="1503"/>
                  </a:lnTo>
                  <a:lnTo>
                    <a:pt x="690440" y="5891"/>
                  </a:lnTo>
                  <a:lnTo>
                    <a:pt x="754264" y="12985"/>
                  </a:lnTo>
                  <a:lnTo>
                    <a:pt x="814474" y="22603"/>
                  </a:lnTo>
                  <a:lnTo>
                    <a:pt x="870551" y="34564"/>
                  </a:lnTo>
                  <a:lnTo>
                    <a:pt x="921975" y="48688"/>
                  </a:lnTo>
                  <a:lnTo>
                    <a:pt x="968226" y="64794"/>
                  </a:lnTo>
                  <a:lnTo>
                    <a:pt x="1008787" y="82700"/>
                  </a:lnTo>
                  <a:lnTo>
                    <a:pt x="1043137" y="102227"/>
                  </a:lnTo>
                  <a:lnTo>
                    <a:pt x="1091129" y="145418"/>
                  </a:lnTo>
                  <a:lnTo>
                    <a:pt x="1108049" y="192920"/>
                  </a:lnTo>
                  <a:lnTo>
                    <a:pt x="1108049" y="964603"/>
                  </a:lnTo>
                  <a:lnTo>
                    <a:pt x="1091129" y="1012106"/>
                  </a:lnTo>
                  <a:lnTo>
                    <a:pt x="1043137" y="1055297"/>
                  </a:lnTo>
                  <a:lnTo>
                    <a:pt x="1008787" y="1074823"/>
                  </a:lnTo>
                  <a:lnTo>
                    <a:pt x="968226" y="1092730"/>
                  </a:lnTo>
                  <a:lnTo>
                    <a:pt x="921975" y="1108835"/>
                  </a:lnTo>
                  <a:lnTo>
                    <a:pt x="870551" y="1122959"/>
                  </a:lnTo>
                  <a:lnTo>
                    <a:pt x="814474" y="1134921"/>
                  </a:lnTo>
                  <a:lnTo>
                    <a:pt x="754264" y="1144538"/>
                  </a:lnTo>
                  <a:lnTo>
                    <a:pt x="690440" y="1151632"/>
                  </a:lnTo>
                  <a:lnTo>
                    <a:pt x="623520" y="1156021"/>
                  </a:lnTo>
                  <a:lnTo>
                    <a:pt x="554024" y="1157524"/>
                  </a:lnTo>
                  <a:lnTo>
                    <a:pt x="484529" y="1156021"/>
                  </a:lnTo>
                  <a:lnTo>
                    <a:pt x="417609" y="1151632"/>
                  </a:lnTo>
                  <a:lnTo>
                    <a:pt x="353785" y="1144538"/>
                  </a:lnTo>
                  <a:lnTo>
                    <a:pt x="293575" y="1134921"/>
                  </a:lnTo>
                  <a:lnTo>
                    <a:pt x="237498" y="1122959"/>
                  </a:lnTo>
                  <a:lnTo>
                    <a:pt x="186074" y="1108835"/>
                  </a:lnTo>
                  <a:lnTo>
                    <a:pt x="139823" y="1092730"/>
                  </a:lnTo>
                  <a:lnTo>
                    <a:pt x="99262" y="1074823"/>
                  </a:lnTo>
                  <a:lnTo>
                    <a:pt x="64912" y="1055297"/>
                  </a:lnTo>
                  <a:lnTo>
                    <a:pt x="16920" y="1012106"/>
                  </a:lnTo>
                  <a:lnTo>
                    <a:pt x="0" y="964603"/>
                  </a:lnTo>
                  <a:lnTo>
                    <a:pt x="0" y="192920"/>
                  </a:lnTo>
                  <a:close/>
                </a:path>
              </a:pathLst>
            </a:custGeom>
            <a:ln w="9524">
              <a:solidFill>
                <a:srgbClr val="595959"/>
              </a:solidFill>
            </a:ln>
          </p:spPr>
          <p:txBody>
            <a:bodyPr wrap="square" lIns="0" tIns="0" rIns="0" bIns="0" rtlCol="0"/>
            <a:lstStyle/>
            <a:p>
              <a:endParaRPr/>
            </a:p>
          </p:txBody>
        </p:sp>
      </p:grpSp>
      <p:sp>
        <p:nvSpPr>
          <p:cNvPr id="12" name="object 12"/>
          <p:cNvSpPr txBox="1"/>
          <p:nvPr/>
        </p:nvSpPr>
        <p:spPr>
          <a:xfrm>
            <a:off x="200175" y="2989102"/>
            <a:ext cx="80581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Data</a:t>
            </a:r>
            <a:r>
              <a:rPr sz="1400" spc="-80" dirty="0">
                <a:latin typeface="Arial MT"/>
                <a:cs typeface="Arial MT"/>
              </a:rPr>
              <a:t> </a:t>
            </a:r>
            <a:r>
              <a:rPr sz="1400" spc="-5" dirty="0">
                <a:latin typeface="Arial MT"/>
                <a:cs typeface="Arial MT"/>
              </a:rPr>
              <a:t>80%</a:t>
            </a:r>
            <a:endParaRPr sz="1400">
              <a:latin typeface="Arial MT"/>
              <a:cs typeface="Arial MT"/>
            </a:endParaRPr>
          </a:p>
        </p:txBody>
      </p:sp>
      <p:sp>
        <p:nvSpPr>
          <p:cNvPr id="13" name="object 13"/>
          <p:cNvSpPr txBox="1"/>
          <p:nvPr/>
        </p:nvSpPr>
        <p:spPr>
          <a:xfrm>
            <a:off x="2055874" y="2374275"/>
            <a:ext cx="1238250"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Fit</a:t>
            </a:r>
            <a:r>
              <a:rPr sz="1400" spc="-35" dirty="0">
                <a:latin typeface="Arial MT"/>
                <a:cs typeface="Arial MT"/>
              </a:rPr>
              <a:t> </a:t>
            </a:r>
            <a:r>
              <a:rPr sz="1400" dirty="0">
                <a:latin typeface="Arial MT"/>
                <a:cs typeface="Arial MT"/>
              </a:rPr>
              <a:t>Model</a:t>
            </a:r>
            <a:r>
              <a:rPr sz="1400" spc="-35" dirty="0">
                <a:latin typeface="Arial MT"/>
                <a:cs typeface="Arial MT"/>
              </a:rPr>
              <a:t> </a:t>
            </a:r>
            <a:r>
              <a:rPr sz="1400" dirty="0">
                <a:latin typeface="Arial MT"/>
                <a:cs typeface="Arial MT"/>
              </a:rPr>
              <a:t>1</a:t>
            </a:r>
            <a:endParaRPr sz="1400">
              <a:latin typeface="Arial MT"/>
              <a:cs typeface="Arial MT"/>
            </a:endParaRPr>
          </a:p>
        </p:txBody>
      </p:sp>
      <p:sp>
        <p:nvSpPr>
          <p:cNvPr id="14" name="object 14"/>
          <p:cNvSpPr txBox="1"/>
          <p:nvPr/>
        </p:nvSpPr>
        <p:spPr>
          <a:xfrm>
            <a:off x="2055874" y="2868674"/>
            <a:ext cx="1238250"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Fit</a:t>
            </a:r>
            <a:r>
              <a:rPr sz="1400" spc="-35" dirty="0">
                <a:latin typeface="Arial MT"/>
                <a:cs typeface="Arial MT"/>
              </a:rPr>
              <a:t> </a:t>
            </a:r>
            <a:r>
              <a:rPr sz="1400" dirty="0">
                <a:latin typeface="Arial MT"/>
                <a:cs typeface="Arial MT"/>
              </a:rPr>
              <a:t>Model</a:t>
            </a:r>
            <a:r>
              <a:rPr sz="1400" spc="-35" dirty="0">
                <a:latin typeface="Arial MT"/>
                <a:cs typeface="Arial MT"/>
              </a:rPr>
              <a:t> </a:t>
            </a:r>
            <a:r>
              <a:rPr sz="1400" dirty="0">
                <a:latin typeface="Arial MT"/>
                <a:cs typeface="Arial MT"/>
              </a:rPr>
              <a:t>2</a:t>
            </a:r>
            <a:endParaRPr sz="1400">
              <a:latin typeface="Arial MT"/>
              <a:cs typeface="Arial MT"/>
            </a:endParaRPr>
          </a:p>
        </p:txBody>
      </p:sp>
      <p:sp>
        <p:nvSpPr>
          <p:cNvPr id="15" name="object 15"/>
          <p:cNvSpPr txBox="1"/>
          <p:nvPr/>
        </p:nvSpPr>
        <p:spPr>
          <a:xfrm>
            <a:off x="2055874" y="3363074"/>
            <a:ext cx="1238250"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Fit</a:t>
            </a:r>
            <a:r>
              <a:rPr sz="1400" spc="-35" dirty="0">
                <a:latin typeface="Arial MT"/>
                <a:cs typeface="Arial MT"/>
              </a:rPr>
              <a:t> </a:t>
            </a:r>
            <a:r>
              <a:rPr sz="1400" dirty="0">
                <a:latin typeface="Arial MT"/>
                <a:cs typeface="Arial MT"/>
              </a:rPr>
              <a:t>Model</a:t>
            </a:r>
            <a:r>
              <a:rPr sz="1400" spc="-35" dirty="0">
                <a:latin typeface="Arial MT"/>
                <a:cs typeface="Arial MT"/>
              </a:rPr>
              <a:t> </a:t>
            </a:r>
            <a:r>
              <a:rPr sz="1400" dirty="0">
                <a:latin typeface="Arial MT"/>
                <a:cs typeface="Arial MT"/>
              </a:rPr>
              <a:t>3</a:t>
            </a:r>
            <a:endParaRPr sz="1400">
              <a:latin typeface="Arial MT"/>
              <a:cs typeface="Arial MT"/>
            </a:endParaRPr>
          </a:p>
        </p:txBody>
      </p:sp>
      <p:grpSp>
        <p:nvGrpSpPr>
          <p:cNvPr id="16" name="object 16"/>
          <p:cNvGrpSpPr/>
          <p:nvPr/>
        </p:nvGrpSpPr>
        <p:grpSpPr>
          <a:xfrm>
            <a:off x="5880087" y="2569837"/>
            <a:ext cx="1117600" cy="1076960"/>
            <a:chOff x="5880087" y="2569837"/>
            <a:chExt cx="1117600" cy="1076960"/>
          </a:xfrm>
        </p:grpSpPr>
        <p:sp>
          <p:nvSpPr>
            <p:cNvPr id="17" name="object 17"/>
            <p:cNvSpPr/>
            <p:nvPr/>
          </p:nvSpPr>
          <p:spPr>
            <a:xfrm>
              <a:off x="5884850" y="2574600"/>
              <a:ext cx="1108075" cy="1067435"/>
            </a:xfrm>
            <a:custGeom>
              <a:avLst/>
              <a:gdLst/>
              <a:ahLst/>
              <a:cxnLst/>
              <a:rect l="l" t="t" r="r" b="b"/>
              <a:pathLst>
                <a:path w="1108075" h="1067435">
                  <a:moveTo>
                    <a:pt x="554024" y="1067024"/>
                  </a:moveTo>
                  <a:lnTo>
                    <a:pt x="484529" y="1065639"/>
                  </a:lnTo>
                  <a:lnTo>
                    <a:pt x="417609" y="1061593"/>
                  </a:lnTo>
                  <a:lnTo>
                    <a:pt x="353785" y="1055054"/>
                  </a:lnTo>
                  <a:lnTo>
                    <a:pt x="293574" y="1046188"/>
                  </a:lnTo>
                  <a:lnTo>
                    <a:pt x="237498" y="1035162"/>
                  </a:lnTo>
                  <a:lnTo>
                    <a:pt x="186074" y="1022142"/>
                  </a:lnTo>
                  <a:lnTo>
                    <a:pt x="139823" y="1007296"/>
                  </a:lnTo>
                  <a:lnTo>
                    <a:pt x="99262" y="990789"/>
                  </a:lnTo>
                  <a:lnTo>
                    <a:pt x="64912" y="972789"/>
                  </a:lnTo>
                  <a:lnTo>
                    <a:pt x="16920" y="932975"/>
                  </a:lnTo>
                  <a:lnTo>
                    <a:pt x="0" y="889187"/>
                  </a:lnTo>
                  <a:lnTo>
                    <a:pt x="0" y="177837"/>
                  </a:lnTo>
                  <a:lnTo>
                    <a:pt x="16920" y="134049"/>
                  </a:lnTo>
                  <a:lnTo>
                    <a:pt x="64912" y="94235"/>
                  </a:lnTo>
                  <a:lnTo>
                    <a:pt x="99262" y="76235"/>
                  </a:lnTo>
                  <a:lnTo>
                    <a:pt x="139823" y="59728"/>
                  </a:lnTo>
                  <a:lnTo>
                    <a:pt x="186074" y="44882"/>
                  </a:lnTo>
                  <a:lnTo>
                    <a:pt x="237498" y="31862"/>
                  </a:lnTo>
                  <a:lnTo>
                    <a:pt x="293574" y="20836"/>
                  </a:lnTo>
                  <a:lnTo>
                    <a:pt x="353785" y="11970"/>
                  </a:lnTo>
                  <a:lnTo>
                    <a:pt x="417609" y="5431"/>
                  </a:lnTo>
                  <a:lnTo>
                    <a:pt x="484529" y="1385"/>
                  </a:lnTo>
                  <a:lnTo>
                    <a:pt x="554024" y="0"/>
                  </a:lnTo>
                  <a:lnTo>
                    <a:pt x="623520" y="1385"/>
                  </a:lnTo>
                  <a:lnTo>
                    <a:pt x="690440" y="5431"/>
                  </a:lnTo>
                  <a:lnTo>
                    <a:pt x="754265" y="11970"/>
                  </a:lnTo>
                  <a:lnTo>
                    <a:pt x="814475" y="20836"/>
                  </a:lnTo>
                  <a:lnTo>
                    <a:pt x="870551" y="31862"/>
                  </a:lnTo>
                  <a:lnTo>
                    <a:pt x="921975" y="44882"/>
                  </a:lnTo>
                  <a:lnTo>
                    <a:pt x="968226" y="59728"/>
                  </a:lnTo>
                  <a:lnTo>
                    <a:pt x="1008787" y="76235"/>
                  </a:lnTo>
                  <a:lnTo>
                    <a:pt x="1043137" y="94235"/>
                  </a:lnTo>
                  <a:lnTo>
                    <a:pt x="1091129" y="134049"/>
                  </a:lnTo>
                  <a:lnTo>
                    <a:pt x="1108049" y="177837"/>
                  </a:lnTo>
                  <a:lnTo>
                    <a:pt x="1108049" y="889187"/>
                  </a:lnTo>
                  <a:lnTo>
                    <a:pt x="1091129" y="932975"/>
                  </a:lnTo>
                  <a:lnTo>
                    <a:pt x="1043137" y="972789"/>
                  </a:lnTo>
                  <a:lnTo>
                    <a:pt x="1008787" y="990789"/>
                  </a:lnTo>
                  <a:lnTo>
                    <a:pt x="968226" y="1007296"/>
                  </a:lnTo>
                  <a:lnTo>
                    <a:pt x="921975" y="1022142"/>
                  </a:lnTo>
                  <a:lnTo>
                    <a:pt x="870551" y="1035162"/>
                  </a:lnTo>
                  <a:lnTo>
                    <a:pt x="814475" y="1046188"/>
                  </a:lnTo>
                  <a:lnTo>
                    <a:pt x="754265" y="1055054"/>
                  </a:lnTo>
                  <a:lnTo>
                    <a:pt x="690440" y="1061593"/>
                  </a:lnTo>
                  <a:lnTo>
                    <a:pt x="623520" y="1065639"/>
                  </a:lnTo>
                  <a:lnTo>
                    <a:pt x="554024" y="1067024"/>
                  </a:lnTo>
                  <a:close/>
                </a:path>
              </a:pathLst>
            </a:custGeom>
            <a:solidFill>
              <a:srgbClr val="EEEEEE"/>
            </a:solidFill>
          </p:spPr>
          <p:txBody>
            <a:bodyPr wrap="square" lIns="0" tIns="0" rIns="0" bIns="0" rtlCol="0"/>
            <a:lstStyle/>
            <a:p>
              <a:endParaRPr/>
            </a:p>
          </p:txBody>
        </p:sp>
        <p:sp>
          <p:nvSpPr>
            <p:cNvPr id="18" name="object 18"/>
            <p:cNvSpPr/>
            <p:nvPr/>
          </p:nvSpPr>
          <p:spPr>
            <a:xfrm>
              <a:off x="5884850" y="2574600"/>
              <a:ext cx="1108075" cy="1067435"/>
            </a:xfrm>
            <a:custGeom>
              <a:avLst/>
              <a:gdLst/>
              <a:ahLst/>
              <a:cxnLst/>
              <a:rect l="l" t="t" r="r" b="b"/>
              <a:pathLst>
                <a:path w="1108075" h="1067435">
                  <a:moveTo>
                    <a:pt x="1108049" y="177837"/>
                  </a:moveTo>
                  <a:lnTo>
                    <a:pt x="1103733" y="200145"/>
                  </a:lnTo>
                  <a:lnTo>
                    <a:pt x="1091129" y="221625"/>
                  </a:lnTo>
                  <a:lnTo>
                    <a:pt x="1043137" y="261439"/>
                  </a:lnTo>
                  <a:lnTo>
                    <a:pt x="1008787" y="279439"/>
                  </a:lnTo>
                  <a:lnTo>
                    <a:pt x="968226" y="295946"/>
                  </a:lnTo>
                  <a:lnTo>
                    <a:pt x="921975" y="310792"/>
                  </a:lnTo>
                  <a:lnTo>
                    <a:pt x="870551" y="323812"/>
                  </a:lnTo>
                  <a:lnTo>
                    <a:pt x="814475" y="334838"/>
                  </a:lnTo>
                  <a:lnTo>
                    <a:pt x="754265" y="343704"/>
                  </a:lnTo>
                  <a:lnTo>
                    <a:pt x="690440" y="350243"/>
                  </a:lnTo>
                  <a:lnTo>
                    <a:pt x="623520" y="354289"/>
                  </a:lnTo>
                  <a:lnTo>
                    <a:pt x="554024" y="355674"/>
                  </a:lnTo>
                  <a:lnTo>
                    <a:pt x="484529" y="354289"/>
                  </a:lnTo>
                  <a:lnTo>
                    <a:pt x="417609" y="350243"/>
                  </a:lnTo>
                  <a:lnTo>
                    <a:pt x="353785" y="343704"/>
                  </a:lnTo>
                  <a:lnTo>
                    <a:pt x="293574" y="334838"/>
                  </a:lnTo>
                  <a:lnTo>
                    <a:pt x="237498" y="323812"/>
                  </a:lnTo>
                  <a:lnTo>
                    <a:pt x="186074" y="310792"/>
                  </a:lnTo>
                  <a:lnTo>
                    <a:pt x="139823" y="295946"/>
                  </a:lnTo>
                  <a:lnTo>
                    <a:pt x="99262" y="279439"/>
                  </a:lnTo>
                  <a:lnTo>
                    <a:pt x="64912" y="261439"/>
                  </a:lnTo>
                  <a:lnTo>
                    <a:pt x="16920" y="221625"/>
                  </a:lnTo>
                  <a:lnTo>
                    <a:pt x="4316" y="200145"/>
                  </a:lnTo>
                  <a:lnTo>
                    <a:pt x="0" y="177837"/>
                  </a:lnTo>
                </a:path>
                <a:path w="1108075" h="1067435">
                  <a:moveTo>
                    <a:pt x="0" y="177837"/>
                  </a:moveTo>
                  <a:lnTo>
                    <a:pt x="4316" y="155529"/>
                  </a:lnTo>
                  <a:lnTo>
                    <a:pt x="16920" y="134049"/>
                  </a:lnTo>
                  <a:lnTo>
                    <a:pt x="64912" y="94235"/>
                  </a:lnTo>
                  <a:lnTo>
                    <a:pt x="99262" y="76235"/>
                  </a:lnTo>
                  <a:lnTo>
                    <a:pt x="139823" y="59728"/>
                  </a:lnTo>
                  <a:lnTo>
                    <a:pt x="186074" y="44882"/>
                  </a:lnTo>
                  <a:lnTo>
                    <a:pt x="237498" y="31862"/>
                  </a:lnTo>
                  <a:lnTo>
                    <a:pt x="293574" y="20836"/>
                  </a:lnTo>
                  <a:lnTo>
                    <a:pt x="353785" y="11970"/>
                  </a:lnTo>
                  <a:lnTo>
                    <a:pt x="417609" y="5431"/>
                  </a:lnTo>
                  <a:lnTo>
                    <a:pt x="484529" y="1385"/>
                  </a:lnTo>
                  <a:lnTo>
                    <a:pt x="554024" y="0"/>
                  </a:lnTo>
                  <a:lnTo>
                    <a:pt x="623520" y="1385"/>
                  </a:lnTo>
                  <a:lnTo>
                    <a:pt x="690440" y="5431"/>
                  </a:lnTo>
                  <a:lnTo>
                    <a:pt x="754265" y="11970"/>
                  </a:lnTo>
                  <a:lnTo>
                    <a:pt x="814475" y="20836"/>
                  </a:lnTo>
                  <a:lnTo>
                    <a:pt x="870551" y="31862"/>
                  </a:lnTo>
                  <a:lnTo>
                    <a:pt x="921975" y="44882"/>
                  </a:lnTo>
                  <a:lnTo>
                    <a:pt x="968226" y="59728"/>
                  </a:lnTo>
                  <a:lnTo>
                    <a:pt x="1008787" y="76235"/>
                  </a:lnTo>
                  <a:lnTo>
                    <a:pt x="1043137" y="94235"/>
                  </a:lnTo>
                  <a:lnTo>
                    <a:pt x="1091129" y="134049"/>
                  </a:lnTo>
                  <a:lnTo>
                    <a:pt x="1108049" y="177837"/>
                  </a:lnTo>
                  <a:lnTo>
                    <a:pt x="1108049" y="889187"/>
                  </a:lnTo>
                  <a:lnTo>
                    <a:pt x="1091129" y="932975"/>
                  </a:lnTo>
                  <a:lnTo>
                    <a:pt x="1043137" y="972789"/>
                  </a:lnTo>
                  <a:lnTo>
                    <a:pt x="1008787" y="990789"/>
                  </a:lnTo>
                  <a:lnTo>
                    <a:pt x="968226" y="1007296"/>
                  </a:lnTo>
                  <a:lnTo>
                    <a:pt x="921975" y="1022142"/>
                  </a:lnTo>
                  <a:lnTo>
                    <a:pt x="870551" y="1035162"/>
                  </a:lnTo>
                  <a:lnTo>
                    <a:pt x="814475" y="1046188"/>
                  </a:lnTo>
                  <a:lnTo>
                    <a:pt x="754265" y="1055054"/>
                  </a:lnTo>
                  <a:lnTo>
                    <a:pt x="690440" y="1061593"/>
                  </a:lnTo>
                  <a:lnTo>
                    <a:pt x="623520" y="1065639"/>
                  </a:lnTo>
                  <a:lnTo>
                    <a:pt x="554024" y="1067024"/>
                  </a:lnTo>
                  <a:lnTo>
                    <a:pt x="484529" y="1065639"/>
                  </a:lnTo>
                  <a:lnTo>
                    <a:pt x="417609" y="1061593"/>
                  </a:lnTo>
                  <a:lnTo>
                    <a:pt x="353785" y="1055054"/>
                  </a:lnTo>
                  <a:lnTo>
                    <a:pt x="293574" y="1046188"/>
                  </a:lnTo>
                  <a:lnTo>
                    <a:pt x="237498" y="1035162"/>
                  </a:lnTo>
                  <a:lnTo>
                    <a:pt x="186074" y="1022142"/>
                  </a:lnTo>
                  <a:lnTo>
                    <a:pt x="139823" y="1007296"/>
                  </a:lnTo>
                  <a:lnTo>
                    <a:pt x="99262" y="990789"/>
                  </a:lnTo>
                  <a:lnTo>
                    <a:pt x="64912" y="972789"/>
                  </a:lnTo>
                  <a:lnTo>
                    <a:pt x="16920" y="932975"/>
                  </a:lnTo>
                  <a:lnTo>
                    <a:pt x="0" y="889187"/>
                  </a:lnTo>
                  <a:lnTo>
                    <a:pt x="0" y="177837"/>
                  </a:lnTo>
                  <a:close/>
                </a:path>
              </a:pathLst>
            </a:custGeom>
            <a:ln w="9524">
              <a:solidFill>
                <a:srgbClr val="595959"/>
              </a:solidFill>
            </a:ln>
          </p:spPr>
          <p:txBody>
            <a:bodyPr wrap="square" lIns="0" tIns="0" rIns="0" bIns="0" rtlCol="0"/>
            <a:lstStyle/>
            <a:p>
              <a:endParaRPr/>
            </a:p>
          </p:txBody>
        </p:sp>
      </p:grpSp>
      <p:sp>
        <p:nvSpPr>
          <p:cNvPr id="19" name="object 19"/>
          <p:cNvSpPr txBox="1"/>
          <p:nvPr/>
        </p:nvSpPr>
        <p:spPr>
          <a:xfrm>
            <a:off x="5957875" y="2967669"/>
            <a:ext cx="903605" cy="448309"/>
          </a:xfrm>
          <a:prstGeom prst="rect">
            <a:avLst/>
          </a:prstGeom>
        </p:spPr>
        <p:txBody>
          <a:bodyPr vert="horz" wrap="square" lIns="0" tIns="22860" rIns="0" bIns="0" rtlCol="0">
            <a:spAutoFit/>
          </a:bodyPr>
          <a:lstStyle/>
          <a:p>
            <a:pPr marL="12700" marR="5080">
              <a:lnSpc>
                <a:spcPts val="1650"/>
              </a:lnSpc>
              <a:spcBef>
                <a:spcPts val="180"/>
              </a:spcBef>
            </a:pPr>
            <a:r>
              <a:rPr sz="1400" spc="-5" dirty="0">
                <a:latin typeface="Arial MT"/>
                <a:cs typeface="Arial MT"/>
              </a:rPr>
              <a:t>Predictions  as</a:t>
            </a:r>
            <a:r>
              <a:rPr sz="1400" spc="-90" dirty="0">
                <a:latin typeface="Arial MT"/>
                <a:cs typeface="Arial MT"/>
              </a:rPr>
              <a:t> </a:t>
            </a:r>
            <a:r>
              <a:rPr sz="1400" spc="-5" dirty="0">
                <a:latin typeface="Arial MT"/>
                <a:cs typeface="Arial MT"/>
              </a:rPr>
              <a:t>features</a:t>
            </a:r>
            <a:endParaRPr sz="1400">
              <a:latin typeface="Arial MT"/>
              <a:cs typeface="Arial MT"/>
            </a:endParaRPr>
          </a:p>
        </p:txBody>
      </p:sp>
      <p:sp>
        <p:nvSpPr>
          <p:cNvPr id="20" name="object 20"/>
          <p:cNvSpPr txBox="1"/>
          <p:nvPr/>
        </p:nvSpPr>
        <p:spPr>
          <a:xfrm>
            <a:off x="7604200" y="2930250"/>
            <a:ext cx="1238250" cy="282129"/>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Fit</a:t>
            </a:r>
            <a:r>
              <a:rPr sz="1400" spc="-35" dirty="0">
                <a:latin typeface="Arial MT"/>
                <a:cs typeface="Arial MT"/>
              </a:rPr>
              <a:t> </a:t>
            </a:r>
            <a:r>
              <a:rPr sz="1400" dirty="0">
                <a:latin typeface="Arial MT"/>
                <a:cs typeface="Arial MT"/>
              </a:rPr>
              <a:t>Model</a:t>
            </a:r>
            <a:r>
              <a:rPr sz="1400" spc="-35" dirty="0">
                <a:latin typeface="Arial MT"/>
                <a:cs typeface="Arial MT"/>
              </a:rPr>
              <a:t> </a:t>
            </a:r>
            <a:r>
              <a:rPr lang="en-US" sz="1400" spc="-35" dirty="0">
                <a:latin typeface="Arial MT"/>
                <a:cs typeface="Arial MT"/>
              </a:rPr>
              <a:t>4</a:t>
            </a:r>
            <a:endParaRPr sz="1400" dirty="0">
              <a:latin typeface="Arial MT"/>
              <a:cs typeface="Arial MT"/>
            </a:endParaRPr>
          </a:p>
        </p:txBody>
      </p:sp>
      <p:sp>
        <p:nvSpPr>
          <p:cNvPr id="21" name="object 21"/>
          <p:cNvSpPr txBox="1"/>
          <p:nvPr/>
        </p:nvSpPr>
        <p:spPr>
          <a:xfrm>
            <a:off x="4114650" y="2374275"/>
            <a:ext cx="915035"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Predict</a:t>
            </a:r>
            <a:r>
              <a:rPr sz="1400" spc="-50" dirty="0">
                <a:latin typeface="Arial MT"/>
                <a:cs typeface="Arial MT"/>
              </a:rPr>
              <a:t> </a:t>
            </a:r>
            <a:r>
              <a:rPr sz="1400" dirty="0">
                <a:latin typeface="Arial MT"/>
                <a:cs typeface="Arial MT"/>
              </a:rPr>
              <a:t>1</a:t>
            </a:r>
            <a:endParaRPr sz="1400">
              <a:latin typeface="Arial MT"/>
              <a:cs typeface="Arial MT"/>
            </a:endParaRPr>
          </a:p>
        </p:txBody>
      </p:sp>
      <p:sp>
        <p:nvSpPr>
          <p:cNvPr id="22" name="object 22"/>
          <p:cNvSpPr txBox="1"/>
          <p:nvPr/>
        </p:nvSpPr>
        <p:spPr>
          <a:xfrm>
            <a:off x="4114650" y="2868674"/>
            <a:ext cx="915035"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Predict</a:t>
            </a:r>
            <a:r>
              <a:rPr sz="1400" spc="-50" dirty="0">
                <a:latin typeface="Arial MT"/>
                <a:cs typeface="Arial MT"/>
              </a:rPr>
              <a:t> </a:t>
            </a:r>
            <a:r>
              <a:rPr sz="1400" dirty="0">
                <a:latin typeface="Arial MT"/>
                <a:cs typeface="Arial MT"/>
              </a:rPr>
              <a:t>2</a:t>
            </a:r>
            <a:endParaRPr sz="1400">
              <a:latin typeface="Arial MT"/>
              <a:cs typeface="Arial MT"/>
            </a:endParaRPr>
          </a:p>
        </p:txBody>
      </p:sp>
      <p:sp>
        <p:nvSpPr>
          <p:cNvPr id="23" name="object 23"/>
          <p:cNvSpPr txBox="1"/>
          <p:nvPr/>
        </p:nvSpPr>
        <p:spPr>
          <a:xfrm>
            <a:off x="4114650" y="3363074"/>
            <a:ext cx="915035"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Predict</a:t>
            </a:r>
            <a:r>
              <a:rPr sz="1400" spc="-50" dirty="0">
                <a:latin typeface="Arial MT"/>
                <a:cs typeface="Arial MT"/>
              </a:rPr>
              <a:t> </a:t>
            </a:r>
            <a:r>
              <a:rPr sz="1400" dirty="0">
                <a:latin typeface="Arial MT"/>
                <a:cs typeface="Arial MT"/>
              </a:rPr>
              <a:t>3</a:t>
            </a:r>
            <a:endParaRPr sz="1400">
              <a:latin typeface="Arial MT"/>
              <a:cs typeface="Arial MT"/>
            </a:endParaRPr>
          </a:p>
        </p:txBody>
      </p:sp>
      <p:grpSp>
        <p:nvGrpSpPr>
          <p:cNvPr id="24" name="object 24"/>
          <p:cNvGrpSpPr/>
          <p:nvPr/>
        </p:nvGrpSpPr>
        <p:grpSpPr>
          <a:xfrm>
            <a:off x="1370037" y="2882487"/>
            <a:ext cx="393065" cy="303530"/>
            <a:chOff x="1370037" y="2882487"/>
            <a:chExt cx="393065" cy="303530"/>
          </a:xfrm>
        </p:grpSpPr>
        <p:sp>
          <p:nvSpPr>
            <p:cNvPr id="25" name="object 25"/>
            <p:cNvSpPr/>
            <p:nvPr/>
          </p:nvSpPr>
          <p:spPr>
            <a:xfrm>
              <a:off x="1374799" y="2887249"/>
              <a:ext cx="383540" cy="294005"/>
            </a:xfrm>
            <a:custGeom>
              <a:avLst/>
              <a:gdLst/>
              <a:ahLst/>
              <a:cxnLst/>
              <a:rect l="l" t="t" r="r" b="b"/>
              <a:pathLst>
                <a:path w="383539" h="294005">
                  <a:moveTo>
                    <a:pt x="236099" y="293999"/>
                  </a:moveTo>
                  <a:lnTo>
                    <a:pt x="236099" y="220499"/>
                  </a:lnTo>
                  <a:lnTo>
                    <a:pt x="0" y="220499"/>
                  </a:lnTo>
                  <a:lnTo>
                    <a:pt x="0" y="73499"/>
                  </a:lnTo>
                  <a:lnTo>
                    <a:pt x="236099" y="73499"/>
                  </a:lnTo>
                  <a:lnTo>
                    <a:pt x="236099" y="0"/>
                  </a:lnTo>
                  <a:lnTo>
                    <a:pt x="383099" y="146999"/>
                  </a:lnTo>
                  <a:lnTo>
                    <a:pt x="236099" y="293999"/>
                  </a:lnTo>
                  <a:close/>
                </a:path>
              </a:pathLst>
            </a:custGeom>
            <a:solidFill>
              <a:srgbClr val="EEEEEE"/>
            </a:solidFill>
          </p:spPr>
          <p:txBody>
            <a:bodyPr wrap="square" lIns="0" tIns="0" rIns="0" bIns="0" rtlCol="0"/>
            <a:lstStyle/>
            <a:p>
              <a:endParaRPr/>
            </a:p>
          </p:txBody>
        </p:sp>
        <p:sp>
          <p:nvSpPr>
            <p:cNvPr id="26" name="object 26"/>
            <p:cNvSpPr/>
            <p:nvPr/>
          </p:nvSpPr>
          <p:spPr>
            <a:xfrm>
              <a:off x="1374799" y="2887249"/>
              <a:ext cx="383540" cy="294005"/>
            </a:xfrm>
            <a:custGeom>
              <a:avLst/>
              <a:gdLst/>
              <a:ahLst/>
              <a:cxnLst/>
              <a:rect l="l" t="t" r="r" b="b"/>
              <a:pathLst>
                <a:path w="383539" h="294005">
                  <a:moveTo>
                    <a:pt x="0" y="73499"/>
                  </a:moveTo>
                  <a:lnTo>
                    <a:pt x="236099" y="73499"/>
                  </a:lnTo>
                  <a:lnTo>
                    <a:pt x="236099" y="0"/>
                  </a:lnTo>
                  <a:lnTo>
                    <a:pt x="383099" y="146999"/>
                  </a:lnTo>
                  <a:lnTo>
                    <a:pt x="236099" y="293999"/>
                  </a:lnTo>
                  <a:lnTo>
                    <a:pt x="236099" y="220499"/>
                  </a:lnTo>
                  <a:lnTo>
                    <a:pt x="0" y="220499"/>
                  </a:lnTo>
                  <a:lnTo>
                    <a:pt x="0" y="73499"/>
                  </a:lnTo>
                  <a:close/>
                </a:path>
              </a:pathLst>
            </a:custGeom>
            <a:ln w="9524">
              <a:solidFill>
                <a:srgbClr val="595959"/>
              </a:solidFill>
            </a:ln>
          </p:spPr>
          <p:txBody>
            <a:bodyPr wrap="square" lIns="0" tIns="0" rIns="0" bIns="0" rtlCol="0"/>
            <a:lstStyle/>
            <a:p>
              <a:endParaRPr/>
            </a:p>
          </p:txBody>
        </p:sp>
      </p:grpSp>
      <p:grpSp>
        <p:nvGrpSpPr>
          <p:cNvPr id="27" name="object 27"/>
          <p:cNvGrpSpPr/>
          <p:nvPr/>
        </p:nvGrpSpPr>
        <p:grpSpPr>
          <a:xfrm>
            <a:off x="3511637" y="2894812"/>
            <a:ext cx="393065" cy="303530"/>
            <a:chOff x="3511637" y="2894812"/>
            <a:chExt cx="393065" cy="303530"/>
          </a:xfrm>
        </p:grpSpPr>
        <p:sp>
          <p:nvSpPr>
            <p:cNvPr id="28" name="object 28"/>
            <p:cNvSpPr/>
            <p:nvPr/>
          </p:nvSpPr>
          <p:spPr>
            <a:xfrm>
              <a:off x="3516400" y="2899574"/>
              <a:ext cx="383540" cy="294005"/>
            </a:xfrm>
            <a:custGeom>
              <a:avLst/>
              <a:gdLst/>
              <a:ahLst/>
              <a:cxnLst/>
              <a:rect l="l" t="t" r="r" b="b"/>
              <a:pathLst>
                <a:path w="383539" h="294005">
                  <a:moveTo>
                    <a:pt x="236099" y="293999"/>
                  </a:moveTo>
                  <a:lnTo>
                    <a:pt x="236099" y="220499"/>
                  </a:lnTo>
                  <a:lnTo>
                    <a:pt x="0" y="220499"/>
                  </a:lnTo>
                  <a:lnTo>
                    <a:pt x="0" y="73499"/>
                  </a:lnTo>
                  <a:lnTo>
                    <a:pt x="236099" y="73499"/>
                  </a:lnTo>
                  <a:lnTo>
                    <a:pt x="236099" y="0"/>
                  </a:lnTo>
                  <a:lnTo>
                    <a:pt x="383099" y="146999"/>
                  </a:lnTo>
                  <a:lnTo>
                    <a:pt x="236099" y="293999"/>
                  </a:lnTo>
                  <a:close/>
                </a:path>
              </a:pathLst>
            </a:custGeom>
            <a:solidFill>
              <a:srgbClr val="EEEEEE"/>
            </a:solidFill>
          </p:spPr>
          <p:txBody>
            <a:bodyPr wrap="square" lIns="0" tIns="0" rIns="0" bIns="0" rtlCol="0"/>
            <a:lstStyle/>
            <a:p>
              <a:endParaRPr/>
            </a:p>
          </p:txBody>
        </p:sp>
        <p:sp>
          <p:nvSpPr>
            <p:cNvPr id="29" name="object 29"/>
            <p:cNvSpPr/>
            <p:nvPr/>
          </p:nvSpPr>
          <p:spPr>
            <a:xfrm>
              <a:off x="3516400" y="2899574"/>
              <a:ext cx="383540" cy="294005"/>
            </a:xfrm>
            <a:custGeom>
              <a:avLst/>
              <a:gdLst/>
              <a:ahLst/>
              <a:cxnLst/>
              <a:rect l="l" t="t" r="r" b="b"/>
              <a:pathLst>
                <a:path w="383539" h="294005">
                  <a:moveTo>
                    <a:pt x="0" y="73499"/>
                  </a:moveTo>
                  <a:lnTo>
                    <a:pt x="236099" y="73499"/>
                  </a:lnTo>
                  <a:lnTo>
                    <a:pt x="236099" y="0"/>
                  </a:lnTo>
                  <a:lnTo>
                    <a:pt x="383099" y="146999"/>
                  </a:lnTo>
                  <a:lnTo>
                    <a:pt x="236099" y="293999"/>
                  </a:lnTo>
                  <a:lnTo>
                    <a:pt x="236099" y="220499"/>
                  </a:lnTo>
                  <a:lnTo>
                    <a:pt x="0" y="220499"/>
                  </a:lnTo>
                  <a:lnTo>
                    <a:pt x="0" y="73499"/>
                  </a:lnTo>
                  <a:close/>
                </a:path>
              </a:pathLst>
            </a:custGeom>
            <a:ln w="9524">
              <a:solidFill>
                <a:srgbClr val="595959"/>
              </a:solidFill>
            </a:ln>
          </p:spPr>
          <p:txBody>
            <a:bodyPr wrap="square" lIns="0" tIns="0" rIns="0" bIns="0" rtlCol="0"/>
            <a:lstStyle/>
            <a:p>
              <a:endParaRPr/>
            </a:p>
          </p:txBody>
        </p:sp>
      </p:grpSp>
      <p:grpSp>
        <p:nvGrpSpPr>
          <p:cNvPr id="30" name="object 30"/>
          <p:cNvGrpSpPr/>
          <p:nvPr/>
        </p:nvGrpSpPr>
        <p:grpSpPr>
          <a:xfrm>
            <a:off x="5382887" y="2956374"/>
            <a:ext cx="393065" cy="303530"/>
            <a:chOff x="5382887" y="2956374"/>
            <a:chExt cx="393065" cy="303530"/>
          </a:xfrm>
        </p:grpSpPr>
        <p:sp>
          <p:nvSpPr>
            <p:cNvPr id="31" name="object 31"/>
            <p:cNvSpPr/>
            <p:nvPr/>
          </p:nvSpPr>
          <p:spPr>
            <a:xfrm>
              <a:off x="5387649" y="2961137"/>
              <a:ext cx="383540" cy="294005"/>
            </a:xfrm>
            <a:custGeom>
              <a:avLst/>
              <a:gdLst/>
              <a:ahLst/>
              <a:cxnLst/>
              <a:rect l="l" t="t" r="r" b="b"/>
              <a:pathLst>
                <a:path w="383539" h="294004">
                  <a:moveTo>
                    <a:pt x="236099" y="293999"/>
                  </a:moveTo>
                  <a:lnTo>
                    <a:pt x="236099" y="220499"/>
                  </a:lnTo>
                  <a:lnTo>
                    <a:pt x="0" y="220499"/>
                  </a:lnTo>
                  <a:lnTo>
                    <a:pt x="0" y="73499"/>
                  </a:lnTo>
                  <a:lnTo>
                    <a:pt x="236099" y="73499"/>
                  </a:lnTo>
                  <a:lnTo>
                    <a:pt x="236099" y="0"/>
                  </a:lnTo>
                  <a:lnTo>
                    <a:pt x="383099" y="146999"/>
                  </a:lnTo>
                  <a:lnTo>
                    <a:pt x="236099" y="293999"/>
                  </a:lnTo>
                  <a:close/>
                </a:path>
              </a:pathLst>
            </a:custGeom>
            <a:solidFill>
              <a:srgbClr val="EEEEEE"/>
            </a:solidFill>
          </p:spPr>
          <p:txBody>
            <a:bodyPr wrap="square" lIns="0" tIns="0" rIns="0" bIns="0" rtlCol="0"/>
            <a:lstStyle/>
            <a:p>
              <a:endParaRPr/>
            </a:p>
          </p:txBody>
        </p:sp>
        <p:sp>
          <p:nvSpPr>
            <p:cNvPr id="32" name="object 32"/>
            <p:cNvSpPr/>
            <p:nvPr/>
          </p:nvSpPr>
          <p:spPr>
            <a:xfrm>
              <a:off x="5387649" y="2961137"/>
              <a:ext cx="383540" cy="294005"/>
            </a:xfrm>
            <a:custGeom>
              <a:avLst/>
              <a:gdLst/>
              <a:ahLst/>
              <a:cxnLst/>
              <a:rect l="l" t="t" r="r" b="b"/>
              <a:pathLst>
                <a:path w="383539" h="294004">
                  <a:moveTo>
                    <a:pt x="0" y="73499"/>
                  </a:moveTo>
                  <a:lnTo>
                    <a:pt x="236099" y="73499"/>
                  </a:lnTo>
                  <a:lnTo>
                    <a:pt x="236099" y="0"/>
                  </a:lnTo>
                  <a:lnTo>
                    <a:pt x="383099" y="146999"/>
                  </a:lnTo>
                  <a:lnTo>
                    <a:pt x="236099" y="293999"/>
                  </a:lnTo>
                  <a:lnTo>
                    <a:pt x="236099" y="220499"/>
                  </a:lnTo>
                  <a:lnTo>
                    <a:pt x="0" y="220499"/>
                  </a:lnTo>
                  <a:lnTo>
                    <a:pt x="0" y="73499"/>
                  </a:lnTo>
                  <a:close/>
                </a:path>
              </a:pathLst>
            </a:custGeom>
            <a:ln w="9524">
              <a:solidFill>
                <a:srgbClr val="595959"/>
              </a:solidFill>
            </a:ln>
          </p:spPr>
          <p:txBody>
            <a:bodyPr wrap="square" lIns="0" tIns="0" rIns="0" bIns="0" rtlCol="0"/>
            <a:lstStyle/>
            <a:p>
              <a:endParaRPr/>
            </a:p>
          </p:txBody>
        </p:sp>
      </p:grpSp>
      <p:grpSp>
        <p:nvGrpSpPr>
          <p:cNvPr id="33" name="object 33"/>
          <p:cNvGrpSpPr/>
          <p:nvPr/>
        </p:nvGrpSpPr>
        <p:grpSpPr>
          <a:xfrm>
            <a:off x="7170012" y="2956349"/>
            <a:ext cx="393065" cy="303530"/>
            <a:chOff x="7170012" y="2956349"/>
            <a:chExt cx="393065" cy="303530"/>
          </a:xfrm>
        </p:grpSpPr>
        <p:sp>
          <p:nvSpPr>
            <p:cNvPr id="34" name="object 34"/>
            <p:cNvSpPr/>
            <p:nvPr/>
          </p:nvSpPr>
          <p:spPr>
            <a:xfrm>
              <a:off x="7174775" y="2961112"/>
              <a:ext cx="383540" cy="294005"/>
            </a:xfrm>
            <a:custGeom>
              <a:avLst/>
              <a:gdLst/>
              <a:ahLst/>
              <a:cxnLst/>
              <a:rect l="l" t="t" r="r" b="b"/>
              <a:pathLst>
                <a:path w="383540" h="294004">
                  <a:moveTo>
                    <a:pt x="236099" y="293999"/>
                  </a:moveTo>
                  <a:lnTo>
                    <a:pt x="236099" y="220499"/>
                  </a:lnTo>
                  <a:lnTo>
                    <a:pt x="0" y="220499"/>
                  </a:lnTo>
                  <a:lnTo>
                    <a:pt x="0" y="73499"/>
                  </a:lnTo>
                  <a:lnTo>
                    <a:pt x="236099" y="73499"/>
                  </a:lnTo>
                  <a:lnTo>
                    <a:pt x="236099" y="0"/>
                  </a:lnTo>
                  <a:lnTo>
                    <a:pt x="383099" y="146999"/>
                  </a:lnTo>
                  <a:lnTo>
                    <a:pt x="236099" y="293999"/>
                  </a:lnTo>
                  <a:close/>
                </a:path>
              </a:pathLst>
            </a:custGeom>
            <a:solidFill>
              <a:srgbClr val="EEEEEE"/>
            </a:solidFill>
          </p:spPr>
          <p:txBody>
            <a:bodyPr wrap="square" lIns="0" tIns="0" rIns="0" bIns="0" rtlCol="0"/>
            <a:lstStyle/>
            <a:p>
              <a:endParaRPr/>
            </a:p>
          </p:txBody>
        </p:sp>
        <p:sp>
          <p:nvSpPr>
            <p:cNvPr id="35" name="object 35"/>
            <p:cNvSpPr/>
            <p:nvPr/>
          </p:nvSpPr>
          <p:spPr>
            <a:xfrm>
              <a:off x="7174775" y="2961112"/>
              <a:ext cx="383540" cy="294005"/>
            </a:xfrm>
            <a:custGeom>
              <a:avLst/>
              <a:gdLst/>
              <a:ahLst/>
              <a:cxnLst/>
              <a:rect l="l" t="t" r="r" b="b"/>
              <a:pathLst>
                <a:path w="383540" h="294004">
                  <a:moveTo>
                    <a:pt x="0" y="73499"/>
                  </a:moveTo>
                  <a:lnTo>
                    <a:pt x="236099" y="73499"/>
                  </a:lnTo>
                  <a:lnTo>
                    <a:pt x="236099" y="0"/>
                  </a:lnTo>
                  <a:lnTo>
                    <a:pt x="383099" y="146999"/>
                  </a:lnTo>
                  <a:lnTo>
                    <a:pt x="236099" y="293999"/>
                  </a:lnTo>
                  <a:lnTo>
                    <a:pt x="236099" y="220499"/>
                  </a:lnTo>
                  <a:lnTo>
                    <a:pt x="0" y="220499"/>
                  </a:lnTo>
                  <a:lnTo>
                    <a:pt x="0" y="73499"/>
                  </a:lnTo>
                  <a:close/>
                </a:path>
              </a:pathLst>
            </a:custGeom>
            <a:ln w="9524">
              <a:solidFill>
                <a:srgbClr val="595959"/>
              </a:solidFill>
            </a:ln>
          </p:spPr>
          <p:txBody>
            <a:bodyPr wrap="square" lIns="0" tIns="0" rIns="0" bIns="0" rtlCol="0"/>
            <a:lstStyle/>
            <a:p>
              <a:endParaRPr/>
            </a:p>
          </p:txBody>
        </p:sp>
      </p:grpSp>
      <p:grpSp>
        <p:nvGrpSpPr>
          <p:cNvPr id="36" name="object 36"/>
          <p:cNvGrpSpPr/>
          <p:nvPr/>
        </p:nvGrpSpPr>
        <p:grpSpPr>
          <a:xfrm>
            <a:off x="108737" y="4105937"/>
            <a:ext cx="1117600" cy="834390"/>
            <a:chOff x="108737" y="4105937"/>
            <a:chExt cx="1117600" cy="834390"/>
          </a:xfrm>
        </p:grpSpPr>
        <p:sp>
          <p:nvSpPr>
            <p:cNvPr id="37" name="object 37"/>
            <p:cNvSpPr/>
            <p:nvPr/>
          </p:nvSpPr>
          <p:spPr>
            <a:xfrm>
              <a:off x="113500" y="4110699"/>
              <a:ext cx="1108075" cy="824865"/>
            </a:xfrm>
            <a:custGeom>
              <a:avLst/>
              <a:gdLst/>
              <a:ahLst/>
              <a:cxnLst/>
              <a:rect l="l" t="t" r="r" b="b"/>
              <a:pathLst>
                <a:path w="1108075" h="824864">
                  <a:moveTo>
                    <a:pt x="554024" y="824499"/>
                  </a:moveTo>
                  <a:lnTo>
                    <a:pt x="484529" y="823429"/>
                  </a:lnTo>
                  <a:lnTo>
                    <a:pt x="417609" y="820303"/>
                  </a:lnTo>
                  <a:lnTo>
                    <a:pt x="353785" y="815250"/>
                  </a:lnTo>
                  <a:lnTo>
                    <a:pt x="293575" y="808399"/>
                  </a:lnTo>
                  <a:lnTo>
                    <a:pt x="237498" y="799879"/>
                  </a:lnTo>
                  <a:lnTo>
                    <a:pt x="186074" y="789819"/>
                  </a:lnTo>
                  <a:lnTo>
                    <a:pt x="139823" y="778347"/>
                  </a:lnTo>
                  <a:lnTo>
                    <a:pt x="99262" y="765592"/>
                  </a:lnTo>
                  <a:lnTo>
                    <a:pt x="37292" y="736749"/>
                  </a:lnTo>
                  <a:lnTo>
                    <a:pt x="4316" y="704320"/>
                  </a:lnTo>
                  <a:lnTo>
                    <a:pt x="0" y="687083"/>
                  </a:lnTo>
                  <a:lnTo>
                    <a:pt x="0" y="137416"/>
                  </a:lnTo>
                  <a:lnTo>
                    <a:pt x="37292" y="87750"/>
                  </a:lnTo>
                  <a:lnTo>
                    <a:pt x="99262" y="58907"/>
                  </a:lnTo>
                  <a:lnTo>
                    <a:pt x="139823" y="46152"/>
                  </a:lnTo>
                  <a:lnTo>
                    <a:pt x="186074" y="34680"/>
                  </a:lnTo>
                  <a:lnTo>
                    <a:pt x="237498" y="24620"/>
                  </a:lnTo>
                  <a:lnTo>
                    <a:pt x="293575" y="16100"/>
                  </a:lnTo>
                  <a:lnTo>
                    <a:pt x="353785" y="9249"/>
                  </a:lnTo>
                  <a:lnTo>
                    <a:pt x="417609" y="4196"/>
                  </a:lnTo>
                  <a:lnTo>
                    <a:pt x="484529" y="1070"/>
                  </a:lnTo>
                  <a:lnTo>
                    <a:pt x="554024" y="0"/>
                  </a:lnTo>
                  <a:lnTo>
                    <a:pt x="623520" y="1070"/>
                  </a:lnTo>
                  <a:lnTo>
                    <a:pt x="690440" y="4196"/>
                  </a:lnTo>
                  <a:lnTo>
                    <a:pt x="754264" y="9249"/>
                  </a:lnTo>
                  <a:lnTo>
                    <a:pt x="814474" y="16100"/>
                  </a:lnTo>
                  <a:lnTo>
                    <a:pt x="870551" y="24620"/>
                  </a:lnTo>
                  <a:lnTo>
                    <a:pt x="921975" y="34680"/>
                  </a:lnTo>
                  <a:lnTo>
                    <a:pt x="968226" y="46152"/>
                  </a:lnTo>
                  <a:lnTo>
                    <a:pt x="1008787" y="58907"/>
                  </a:lnTo>
                  <a:lnTo>
                    <a:pt x="1070757" y="87750"/>
                  </a:lnTo>
                  <a:lnTo>
                    <a:pt x="1103733" y="120179"/>
                  </a:lnTo>
                  <a:lnTo>
                    <a:pt x="1108049" y="137416"/>
                  </a:lnTo>
                  <a:lnTo>
                    <a:pt x="1108049" y="687083"/>
                  </a:lnTo>
                  <a:lnTo>
                    <a:pt x="1070757" y="736749"/>
                  </a:lnTo>
                  <a:lnTo>
                    <a:pt x="1008787" y="765592"/>
                  </a:lnTo>
                  <a:lnTo>
                    <a:pt x="968226" y="778347"/>
                  </a:lnTo>
                  <a:lnTo>
                    <a:pt x="921975" y="789819"/>
                  </a:lnTo>
                  <a:lnTo>
                    <a:pt x="870551" y="799879"/>
                  </a:lnTo>
                  <a:lnTo>
                    <a:pt x="814474" y="808399"/>
                  </a:lnTo>
                  <a:lnTo>
                    <a:pt x="754264" y="815250"/>
                  </a:lnTo>
                  <a:lnTo>
                    <a:pt x="690440" y="820303"/>
                  </a:lnTo>
                  <a:lnTo>
                    <a:pt x="623520" y="823429"/>
                  </a:lnTo>
                  <a:lnTo>
                    <a:pt x="554024" y="824499"/>
                  </a:lnTo>
                  <a:close/>
                </a:path>
              </a:pathLst>
            </a:custGeom>
            <a:solidFill>
              <a:srgbClr val="EEEEEE"/>
            </a:solidFill>
          </p:spPr>
          <p:txBody>
            <a:bodyPr wrap="square" lIns="0" tIns="0" rIns="0" bIns="0" rtlCol="0"/>
            <a:lstStyle/>
            <a:p>
              <a:endParaRPr/>
            </a:p>
          </p:txBody>
        </p:sp>
        <p:sp>
          <p:nvSpPr>
            <p:cNvPr id="38" name="object 38"/>
            <p:cNvSpPr/>
            <p:nvPr/>
          </p:nvSpPr>
          <p:spPr>
            <a:xfrm>
              <a:off x="113500" y="4110699"/>
              <a:ext cx="1108075" cy="824865"/>
            </a:xfrm>
            <a:custGeom>
              <a:avLst/>
              <a:gdLst/>
              <a:ahLst/>
              <a:cxnLst/>
              <a:rect l="l" t="t" r="r" b="b"/>
              <a:pathLst>
                <a:path w="1108075" h="824864">
                  <a:moveTo>
                    <a:pt x="1108049" y="137416"/>
                  </a:moveTo>
                  <a:lnTo>
                    <a:pt x="1103733" y="154653"/>
                  </a:lnTo>
                  <a:lnTo>
                    <a:pt x="1091129" y="171252"/>
                  </a:lnTo>
                  <a:lnTo>
                    <a:pt x="1043137" y="202016"/>
                  </a:lnTo>
                  <a:lnTo>
                    <a:pt x="968226" y="228680"/>
                  </a:lnTo>
                  <a:lnTo>
                    <a:pt x="921975" y="240152"/>
                  </a:lnTo>
                  <a:lnTo>
                    <a:pt x="870551" y="250212"/>
                  </a:lnTo>
                  <a:lnTo>
                    <a:pt x="814474" y="258732"/>
                  </a:lnTo>
                  <a:lnTo>
                    <a:pt x="754264" y="265583"/>
                  </a:lnTo>
                  <a:lnTo>
                    <a:pt x="690440" y="270636"/>
                  </a:lnTo>
                  <a:lnTo>
                    <a:pt x="623520" y="273762"/>
                  </a:lnTo>
                  <a:lnTo>
                    <a:pt x="554024" y="274833"/>
                  </a:lnTo>
                  <a:lnTo>
                    <a:pt x="484529" y="273762"/>
                  </a:lnTo>
                  <a:lnTo>
                    <a:pt x="417609" y="270636"/>
                  </a:lnTo>
                  <a:lnTo>
                    <a:pt x="353785" y="265583"/>
                  </a:lnTo>
                  <a:lnTo>
                    <a:pt x="293575" y="258732"/>
                  </a:lnTo>
                  <a:lnTo>
                    <a:pt x="237498" y="250212"/>
                  </a:lnTo>
                  <a:lnTo>
                    <a:pt x="186074" y="240152"/>
                  </a:lnTo>
                  <a:lnTo>
                    <a:pt x="139823" y="228680"/>
                  </a:lnTo>
                  <a:lnTo>
                    <a:pt x="99262" y="215925"/>
                  </a:lnTo>
                  <a:lnTo>
                    <a:pt x="37292" y="187082"/>
                  </a:lnTo>
                  <a:lnTo>
                    <a:pt x="4316" y="154653"/>
                  </a:lnTo>
                  <a:lnTo>
                    <a:pt x="0" y="137416"/>
                  </a:lnTo>
                </a:path>
                <a:path w="1108075" h="824864">
                  <a:moveTo>
                    <a:pt x="0" y="137416"/>
                  </a:moveTo>
                  <a:lnTo>
                    <a:pt x="4316" y="120179"/>
                  </a:lnTo>
                  <a:lnTo>
                    <a:pt x="16920" y="103581"/>
                  </a:lnTo>
                  <a:lnTo>
                    <a:pt x="64912" y="72816"/>
                  </a:lnTo>
                  <a:lnTo>
                    <a:pt x="139823" y="46152"/>
                  </a:lnTo>
                  <a:lnTo>
                    <a:pt x="186074" y="34680"/>
                  </a:lnTo>
                  <a:lnTo>
                    <a:pt x="237498" y="24620"/>
                  </a:lnTo>
                  <a:lnTo>
                    <a:pt x="293575" y="16100"/>
                  </a:lnTo>
                  <a:lnTo>
                    <a:pt x="353785" y="9249"/>
                  </a:lnTo>
                  <a:lnTo>
                    <a:pt x="417609" y="4196"/>
                  </a:lnTo>
                  <a:lnTo>
                    <a:pt x="484529" y="1070"/>
                  </a:lnTo>
                  <a:lnTo>
                    <a:pt x="554024" y="0"/>
                  </a:lnTo>
                  <a:lnTo>
                    <a:pt x="623520" y="1070"/>
                  </a:lnTo>
                  <a:lnTo>
                    <a:pt x="690440" y="4196"/>
                  </a:lnTo>
                  <a:lnTo>
                    <a:pt x="754264" y="9249"/>
                  </a:lnTo>
                  <a:lnTo>
                    <a:pt x="814474" y="16100"/>
                  </a:lnTo>
                  <a:lnTo>
                    <a:pt x="870551" y="24620"/>
                  </a:lnTo>
                  <a:lnTo>
                    <a:pt x="921975" y="34680"/>
                  </a:lnTo>
                  <a:lnTo>
                    <a:pt x="968226" y="46152"/>
                  </a:lnTo>
                  <a:lnTo>
                    <a:pt x="1008787" y="58907"/>
                  </a:lnTo>
                  <a:lnTo>
                    <a:pt x="1070757" y="87750"/>
                  </a:lnTo>
                  <a:lnTo>
                    <a:pt x="1103733" y="120179"/>
                  </a:lnTo>
                  <a:lnTo>
                    <a:pt x="1108049" y="137416"/>
                  </a:lnTo>
                  <a:lnTo>
                    <a:pt x="1108049" y="687083"/>
                  </a:lnTo>
                  <a:lnTo>
                    <a:pt x="1070757" y="736749"/>
                  </a:lnTo>
                  <a:lnTo>
                    <a:pt x="1008787" y="765592"/>
                  </a:lnTo>
                  <a:lnTo>
                    <a:pt x="968226" y="778347"/>
                  </a:lnTo>
                  <a:lnTo>
                    <a:pt x="921975" y="789819"/>
                  </a:lnTo>
                  <a:lnTo>
                    <a:pt x="870551" y="799879"/>
                  </a:lnTo>
                  <a:lnTo>
                    <a:pt x="814474" y="808399"/>
                  </a:lnTo>
                  <a:lnTo>
                    <a:pt x="754264" y="815250"/>
                  </a:lnTo>
                  <a:lnTo>
                    <a:pt x="690440" y="820303"/>
                  </a:lnTo>
                  <a:lnTo>
                    <a:pt x="623520" y="823429"/>
                  </a:lnTo>
                  <a:lnTo>
                    <a:pt x="554024" y="824499"/>
                  </a:lnTo>
                  <a:lnTo>
                    <a:pt x="484529" y="823429"/>
                  </a:lnTo>
                  <a:lnTo>
                    <a:pt x="417609" y="820303"/>
                  </a:lnTo>
                  <a:lnTo>
                    <a:pt x="353785" y="815250"/>
                  </a:lnTo>
                  <a:lnTo>
                    <a:pt x="293575" y="808399"/>
                  </a:lnTo>
                  <a:lnTo>
                    <a:pt x="237498" y="799879"/>
                  </a:lnTo>
                  <a:lnTo>
                    <a:pt x="186074" y="789819"/>
                  </a:lnTo>
                  <a:lnTo>
                    <a:pt x="139823" y="778347"/>
                  </a:lnTo>
                  <a:lnTo>
                    <a:pt x="99262" y="765592"/>
                  </a:lnTo>
                  <a:lnTo>
                    <a:pt x="37292" y="736749"/>
                  </a:lnTo>
                  <a:lnTo>
                    <a:pt x="4316" y="704320"/>
                  </a:lnTo>
                  <a:lnTo>
                    <a:pt x="0" y="687083"/>
                  </a:lnTo>
                  <a:lnTo>
                    <a:pt x="0" y="137416"/>
                  </a:lnTo>
                  <a:close/>
                </a:path>
              </a:pathLst>
            </a:custGeom>
            <a:ln w="9524">
              <a:solidFill>
                <a:srgbClr val="595959"/>
              </a:solidFill>
            </a:ln>
          </p:spPr>
          <p:txBody>
            <a:bodyPr wrap="square" lIns="0" tIns="0" rIns="0" bIns="0" rtlCol="0"/>
            <a:lstStyle/>
            <a:p>
              <a:endParaRPr/>
            </a:p>
          </p:txBody>
        </p:sp>
      </p:grpSp>
      <p:sp>
        <p:nvSpPr>
          <p:cNvPr id="39" name="object 39"/>
          <p:cNvSpPr txBox="1"/>
          <p:nvPr/>
        </p:nvSpPr>
        <p:spPr>
          <a:xfrm>
            <a:off x="186525" y="4467071"/>
            <a:ext cx="80581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Data</a:t>
            </a:r>
            <a:r>
              <a:rPr sz="1400" spc="-80" dirty="0">
                <a:latin typeface="Arial MT"/>
                <a:cs typeface="Arial MT"/>
              </a:rPr>
              <a:t> </a:t>
            </a:r>
            <a:r>
              <a:rPr sz="1400" spc="-5" dirty="0">
                <a:latin typeface="Arial MT"/>
                <a:cs typeface="Arial MT"/>
              </a:rPr>
              <a:t>20%</a:t>
            </a:r>
            <a:endParaRPr sz="1400">
              <a:latin typeface="Arial MT"/>
              <a:cs typeface="Arial MT"/>
            </a:endParaRPr>
          </a:p>
        </p:txBody>
      </p:sp>
      <p:grpSp>
        <p:nvGrpSpPr>
          <p:cNvPr id="40" name="object 40"/>
          <p:cNvGrpSpPr/>
          <p:nvPr/>
        </p:nvGrpSpPr>
        <p:grpSpPr>
          <a:xfrm>
            <a:off x="1370037" y="4003337"/>
            <a:ext cx="3320415" cy="748665"/>
            <a:chOff x="1370037" y="4003337"/>
            <a:chExt cx="3320415" cy="748665"/>
          </a:xfrm>
        </p:grpSpPr>
        <p:sp>
          <p:nvSpPr>
            <p:cNvPr id="41" name="object 41"/>
            <p:cNvSpPr/>
            <p:nvPr/>
          </p:nvSpPr>
          <p:spPr>
            <a:xfrm>
              <a:off x="1374799" y="4008099"/>
              <a:ext cx="3310890" cy="739140"/>
            </a:xfrm>
            <a:custGeom>
              <a:avLst/>
              <a:gdLst/>
              <a:ahLst/>
              <a:cxnLst/>
              <a:rect l="l" t="t" r="r" b="b"/>
              <a:pathLst>
                <a:path w="3310890" h="739139">
                  <a:moveTo>
                    <a:pt x="3218174" y="738599"/>
                  </a:moveTo>
                  <a:lnTo>
                    <a:pt x="0" y="738599"/>
                  </a:lnTo>
                  <a:lnTo>
                    <a:pt x="0" y="553949"/>
                  </a:lnTo>
                  <a:lnTo>
                    <a:pt x="3033524" y="553949"/>
                  </a:lnTo>
                  <a:lnTo>
                    <a:pt x="3033524" y="184649"/>
                  </a:lnTo>
                  <a:lnTo>
                    <a:pt x="2941199" y="184649"/>
                  </a:lnTo>
                  <a:lnTo>
                    <a:pt x="3125849" y="0"/>
                  </a:lnTo>
                  <a:lnTo>
                    <a:pt x="3310499" y="184649"/>
                  </a:lnTo>
                  <a:lnTo>
                    <a:pt x="3218174" y="184649"/>
                  </a:lnTo>
                  <a:lnTo>
                    <a:pt x="3218174" y="738599"/>
                  </a:lnTo>
                  <a:close/>
                </a:path>
              </a:pathLst>
            </a:custGeom>
            <a:solidFill>
              <a:srgbClr val="EEEEEE"/>
            </a:solidFill>
          </p:spPr>
          <p:txBody>
            <a:bodyPr wrap="square" lIns="0" tIns="0" rIns="0" bIns="0" rtlCol="0"/>
            <a:lstStyle/>
            <a:p>
              <a:endParaRPr/>
            </a:p>
          </p:txBody>
        </p:sp>
        <p:sp>
          <p:nvSpPr>
            <p:cNvPr id="42" name="object 42"/>
            <p:cNvSpPr/>
            <p:nvPr/>
          </p:nvSpPr>
          <p:spPr>
            <a:xfrm>
              <a:off x="1374799" y="4008099"/>
              <a:ext cx="3310890" cy="739140"/>
            </a:xfrm>
            <a:custGeom>
              <a:avLst/>
              <a:gdLst/>
              <a:ahLst/>
              <a:cxnLst/>
              <a:rect l="l" t="t" r="r" b="b"/>
              <a:pathLst>
                <a:path w="3310890" h="739139">
                  <a:moveTo>
                    <a:pt x="0" y="553949"/>
                  </a:moveTo>
                  <a:lnTo>
                    <a:pt x="3033524" y="553949"/>
                  </a:lnTo>
                  <a:lnTo>
                    <a:pt x="3033524" y="184649"/>
                  </a:lnTo>
                  <a:lnTo>
                    <a:pt x="2941199" y="184649"/>
                  </a:lnTo>
                  <a:lnTo>
                    <a:pt x="3125849" y="0"/>
                  </a:lnTo>
                  <a:lnTo>
                    <a:pt x="3310499" y="184649"/>
                  </a:lnTo>
                  <a:lnTo>
                    <a:pt x="3218174" y="184649"/>
                  </a:lnTo>
                  <a:lnTo>
                    <a:pt x="3218174" y="738599"/>
                  </a:lnTo>
                  <a:lnTo>
                    <a:pt x="0" y="738599"/>
                  </a:lnTo>
                  <a:lnTo>
                    <a:pt x="0" y="553949"/>
                  </a:lnTo>
                  <a:close/>
                </a:path>
              </a:pathLst>
            </a:custGeom>
            <a:ln w="9524">
              <a:solidFill>
                <a:srgbClr val="595959"/>
              </a:solidFill>
            </a:ln>
          </p:spPr>
          <p:txBody>
            <a:bodyPr wrap="square" lIns="0" tIns="0" rIns="0" bIns="0" rtlCol="0"/>
            <a:lstStyle/>
            <a:p>
              <a:endParaRPr/>
            </a:p>
          </p:txBody>
        </p:sp>
      </p:grpSp>
      <p:sp>
        <p:nvSpPr>
          <p:cNvPr id="43" name="object 43"/>
          <p:cNvSpPr txBox="1"/>
          <p:nvPr/>
        </p:nvSpPr>
        <p:spPr>
          <a:xfrm>
            <a:off x="1447824" y="4529788"/>
            <a:ext cx="14770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Data</a:t>
            </a:r>
            <a:r>
              <a:rPr sz="1400" spc="-45" dirty="0">
                <a:latin typeface="Arial MT"/>
                <a:cs typeface="Arial MT"/>
              </a:rPr>
              <a:t> </a:t>
            </a:r>
            <a:r>
              <a:rPr sz="1400" spc="-5" dirty="0">
                <a:latin typeface="Arial MT"/>
                <a:cs typeface="Arial MT"/>
              </a:rPr>
              <a:t>for</a:t>
            </a:r>
            <a:r>
              <a:rPr sz="1400" spc="-40" dirty="0">
                <a:latin typeface="Arial MT"/>
                <a:cs typeface="Arial MT"/>
              </a:rPr>
              <a:t> </a:t>
            </a:r>
            <a:r>
              <a:rPr sz="1400" spc="-5" dirty="0">
                <a:latin typeface="Arial MT"/>
                <a:cs typeface="Arial MT"/>
              </a:rPr>
              <a:t>ensemble</a:t>
            </a:r>
            <a:endParaRPr sz="1400">
              <a:latin typeface="Arial MT"/>
              <a:cs typeface="Arial M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87187" y="1725687"/>
            <a:ext cx="1291590" cy="2219960"/>
            <a:chOff x="3987187" y="1725687"/>
            <a:chExt cx="1291590" cy="2219960"/>
          </a:xfrm>
        </p:grpSpPr>
        <p:sp>
          <p:nvSpPr>
            <p:cNvPr id="3" name="object 3"/>
            <p:cNvSpPr/>
            <p:nvPr/>
          </p:nvSpPr>
          <p:spPr>
            <a:xfrm>
              <a:off x="3991950" y="1730449"/>
              <a:ext cx="1282065" cy="2210435"/>
            </a:xfrm>
            <a:custGeom>
              <a:avLst/>
              <a:gdLst/>
              <a:ahLst/>
              <a:cxnLst/>
              <a:rect l="l" t="t" r="r" b="b"/>
              <a:pathLst>
                <a:path w="1282064" h="2210435">
                  <a:moveTo>
                    <a:pt x="1281599" y="2210099"/>
                  </a:moveTo>
                  <a:lnTo>
                    <a:pt x="0" y="2210099"/>
                  </a:lnTo>
                  <a:lnTo>
                    <a:pt x="0" y="0"/>
                  </a:lnTo>
                  <a:lnTo>
                    <a:pt x="1281599" y="0"/>
                  </a:lnTo>
                  <a:lnTo>
                    <a:pt x="1281599" y="2210099"/>
                  </a:lnTo>
                  <a:close/>
                </a:path>
              </a:pathLst>
            </a:custGeom>
            <a:solidFill>
              <a:srgbClr val="EEEEEE"/>
            </a:solidFill>
          </p:spPr>
          <p:txBody>
            <a:bodyPr wrap="square" lIns="0" tIns="0" rIns="0" bIns="0" rtlCol="0"/>
            <a:lstStyle/>
            <a:p>
              <a:endParaRPr/>
            </a:p>
          </p:txBody>
        </p:sp>
        <p:sp>
          <p:nvSpPr>
            <p:cNvPr id="4" name="object 4"/>
            <p:cNvSpPr/>
            <p:nvPr/>
          </p:nvSpPr>
          <p:spPr>
            <a:xfrm>
              <a:off x="3991950" y="1730449"/>
              <a:ext cx="1282065" cy="2210435"/>
            </a:xfrm>
            <a:custGeom>
              <a:avLst/>
              <a:gdLst/>
              <a:ahLst/>
              <a:cxnLst/>
              <a:rect l="l" t="t" r="r" b="b"/>
              <a:pathLst>
                <a:path w="1282064" h="2210435">
                  <a:moveTo>
                    <a:pt x="0" y="0"/>
                  </a:moveTo>
                  <a:lnTo>
                    <a:pt x="1281599" y="0"/>
                  </a:lnTo>
                  <a:lnTo>
                    <a:pt x="1281599" y="2210099"/>
                  </a:lnTo>
                  <a:lnTo>
                    <a:pt x="0" y="2210099"/>
                  </a:lnTo>
                  <a:lnTo>
                    <a:pt x="0" y="0"/>
                  </a:lnTo>
                  <a:close/>
                </a:path>
              </a:pathLst>
            </a:custGeom>
            <a:ln w="9524">
              <a:solidFill>
                <a:srgbClr val="595959"/>
              </a:solidFill>
            </a:ln>
          </p:spPr>
          <p:txBody>
            <a:bodyPr wrap="square" lIns="0" tIns="0" rIns="0" bIns="0" rtlCol="0"/>
            <a:lstStyle/>
            <a:p>
              <a:endParaRPr/>
            </a:p>
          </p:txBody>
        </p:sp>
      </p:grpSp>
      <p:grpSp>
        <p:nvGrpSpPr>
          <p:cNvPr id="5" name="object 5"/>
          <p:cNvGrpSpPr/>
          <p:nvPr/>
        </p:nvGrpSpPr>
        <p:grpSpPr>
          <a:xfrm>
            <a:off x="1907487" y="2089062"/>
            <a:ext cx="1521460" cy="1856739"/>
            <a:chOff x="1907487" y="2089062"/>
            <a:chExt cx="1521460" cy="1856739"/>
          </a:xfrm>
        </p:grpSpPr>
        <p:sp>
          <p:nvSpPr>
            <p:cNvPr id="6" name="object 6"/>
            <p:cNvSpPr/>
            <p:nvPr/>
          </p:nvSpPr>
          <p:spPr>
            <a:xfrm>
              <a:off x="1912249" y="2093824"/>
              <a:ext cx="1511935" cy="1847214"/>
            </a:xfrm>
            <a:custGeom>
              <a:avLst/>
              <a:gdLst/>
              <a:ahLst/>
              <a:cxnLst/>
              <a:rect l="l" t="t" r="r" b="b"/>
              <a:pathLst>
                <a:path w="1511935" h="1847214">
                  <a:moveTo>
                    <a:pt x="1511699" y="1846799"/>
                  </a:moveTo>
                  <a:lnTo>
                    <a:pt x="0" y="1846799"/>
                  </a:lnTo>
                  <a:lnTo>
                    <a:pt x="0" y="0"/>
                  </a:lnTo>
                  <a:lnTo>
                    <a:pt x="1511699" y="0"/>
                  </a:lnTo>
                  <a:lnTo>
                    <a:pt x="1511699" y="1846799"/>
                  </a:lnTo>
                  <a:close/>
                </a:path>
              </a:pathLst>
            </a:custGeom>
            <a:solidFill>
              <a:srgbClr val="EEEEEE"/>
            </a:solidFill>
          </p:spPr>
          <p:txBody>
            <a:bodyPr wrap="square" lIns="0" tIns="0" rIns="0" bIns="0" rtlCol="0"/>
            <a:lstStyle/>
            <a:p>
              <a:endParaRPr/>
            </a:p>
          </p:txBody>
        </p:sp>
        <p:sp>
          <p:nvSpPr>
            <p:cNvPr id="7" name="object 7"/>
            <p:cNvSpPr/>
            <p:nvPr/>
          </p:nvSpPr>
          <p:spPr>
            <a:xfrm>
              <a:off x="1912249" y="2093824"/>
              <a:ext cx="1511935" cy="1847214"/>
            </a:xfrm>
            <a:custGeom>
              <a:avLst/>
              <a:gdLst/>
              <a:ahLst/>
              <a:cxnLst/>
              <a:rect l="l" t="t" r="r" b="b"/>
              <a:pathLst>
                <a:path w="1511935" h="1847214">
                  <a:moveTo>
                    <a:pt x="0" y="0"/>
                  </a:moveTo>
                  <a:lnTo>
                    <a:pt x="1511699" y="0"/>
                  </a:lnTo>
                  <a:lnTo>
                    <a:pt x="1511699" y="1846799"/>
                  </a:lnTo>
                  <a:lnTo>
                    <a:pt x="0" y="1846799"/>
                  </a:lnTo>
                  <a:lnTo>
                    <a:pt x="0" y="0"/>
                  </a:lnTo>
                  <a:close/>
                </a:path>
              </a:pathLst>
            </a:custGeom>
            <a:ln w="9524">
              <a:solidFill>
                <a:srgbClr val="595959"/>
              </a:solidFill>
            </a:ln>
          </p:spPr>
          <p:txBody>
            <a:bodyPr wrap="square" lIns="0" tIns="0" rIns="0" bIns="0" rtlCol="0"/>
            <a:lstStyle/>
            <a:p>
              <a:endParaRPr/>
            </a:p>
          </p:txBody>
        </p:sp>
      </p:grpSp>
      <p:sp>
        <p:nvSpPr>
          <p:cNvPr id="8" name="object 8"/>
          <p:cNvSpPr txBox="1">
            <a:spLocks noGrp="1"/>
          </p:cNvSpPr>
          <p:nvPr>
            <p:ph type="title"/>
          </p:nvPr>
        </p:nvSpPr>
        <p:spPr>
          <a:xfrm>
            <a:off x="384725" y="503825"/>
            <a:ext cx="4662805" cy="452120"/>
          </a:xfrm>
          <a:prstGeom prst="rect">
            <a:avLst/>
          </a:prstGeom>
        </p:spPr>
        <p:txBody>
          <a:bodyPr vert="horz" wrap="square" lIns="0" tIns="12700" rIns="0" bIns="0" rtlCol="0">
            <a:spAutoFit/>
          </a:bodyPr>
          <a:lstStyle/>
          <a:p>
            <a:pPr marL="12700">
              <a:lnSpc>
                <a:spcPct val="100000"/>
              </a:lnSpc>
              <a:spcBef>
                <a:spcPts val="100"/>
              </a:spcBef>
            </a:pPr>
            <a:r>
              <a:rPr sz="2800" spc="-5" dirty="0"/>
              <a:t>Improve</a:t>
            </a:r>
            <a:r>
              <a:rPr sz="2800" spc="-40" dirty="0"/>
              <a:t> </a:t>
            </a:r>
            <a:r>
              <a:rPr sz="2800" spc="-5" dirty="0"/>
              <a:t>with</a:t>
            </a:r>
            <a:r>
              <a:rPr sz="2800" spc="-35" dirty="0"/>
              <a:t> </a:t>
            </a:r>
            <a:r>
              <a:rPr sz="2800" dirty="0"/>
              <a:t>context</a:t>
            </a:r>
            <a:r>
              <a:rPr sz="2800" spc="-30" dirty="0"/>
              <a:t> </a:t>
            </a:r>
            <a:r>
              <a:rPr sz="2800" spc="-5" dirty="0"/>
              <a:t>features</a:t>
            </a:r>
            <a:endParaRPr sz="2800"/>
          </a:p>
        </p:txBody>
      </p:sp>
      <p:grpSp>
        <p:nvGrpSpPr>
          <p:cNvPr id="9" name="object 9"/>
          <p:cNvGrpSpPr/>
          <p:nvPr/>
        </p:nvGrpSpPr>
        <p:grpSpPr>
          <a:xfrm>
            <a:off x="122387" y="2433703"/>
            <a:ext cx="1117600" cy="1167130"/>
            <a:chOff x="122387" y="2433703"/>
            <a:chExt cx="1117600" cy="1167130"/>
          </a:xfrm>
        </p:grpSpPr>
        <p:sp>
          <p:nvSpPr>
            <p:cNvPr id="10" name="object 10"/>
            <p:cNvSpPr/>
            <p:nvPr/>
          </p:nvSpPr>
          <p:spPr>
            <a:xfrm>
              <a:off x="127150" y="2438466"/>
              <a:ext cx="1108075" cy="1157605"/>
            </a:xfrm>
            <a:custGeom>
              <a:avLst/>
              <a:gdLst/>
              <a:ahLst/>
              <a:cxnLst/>
              <a:rect l="l" t="t" r="r" b="b"/>
              <a:pathLst>
                <a:path w="1108075" h="1157604">
                  <a:moveTo>
                    <a:pt x="554024" y="1157524"/>
                  </a:moveTo>
                  <a:lnTo>
                    <a:pt x="484529" y="1156021"/>
                  </a:lnTo>
                  <a:lnTo>
                    <a:pt x="417609" y="1151632"/>
                  </a:lnTo>
                  <a:lnTo>
                    <a:pt x="353785" y="1144538"/>
                  </a:lnTo>
                  <a:lnTo>
                    <a:pt x="293575" y="1134921"/>
                  </a:lnTo>
                  <a:lnTo>
                    <a:pt x="237498" y="1122959"/>
                  </a:lnTo>
                  <a:lnTo>
                    <a:pt x="186074" y="1108835"/>
                  </a:lnTo>
                  <a:lnTo>
                    <a:pt x="139823" y="1092730"/>
                  </a:lnTo>
                  <a:lnTo>
                    <a:pt x="99262" y="1074823"/>
                  </a:lnTo>
                  <a:lnTo>
                    <a:pt x="64912" y="1055297"/>
                  </a:lnTo>
                  <a:lnTo>
                    <a:pt x="16920" y="1012106"/>
                  </a:lnTo>
                  <a:lnTo>
                    <a:pt x="0" y="964603"/>
                  </a:lnTo>
                  <a:lnTo>
                    <a:pt x="0" y="192920"/>
                  </a:lnTo>
                  <a:lnTo>
                    <a:pt x="16920" y="145418"/>
                  </a:lnTo>
                  <a:lnTo>
                    <a:pt x="64912" y="102227"/>
                  </a:lnTo>
                  <a:lnTo>
                    <a:pt x="99262" y="82700"/>
                  </a:lnTo>
                  <a:lnTo>
                    <a:pt x="139823" y="64794"/>
                  </a:lnTo>
                  <a:lnTo>
                    <a:pt x="186074" y="48688"/>
                  </a:lnTo>
                  <a:lnTo>
                    <a:pt x="237498" y="34564"/>
                  </a:lnTo>
                  <a:lnTo>
                    <a:pt x="293575" y="22603"/>
                  </a:lnTo>
                  <a:lnTo>
                    <a:pt x="353785" y="12985"/>
                  </a:lnTo>
                  <a:lnTo>
                    <a:pt x="417609" y="5891"/>
                  </a:lnTo>
                  <a:lnTo>
                    <a:pt x="484529" y="1503"/>
                  </a:lnTo>
                  <a:lnTo>
                    <a:pt x="554024" y="0"/>
                  </a:lnTo>
                  <a:lnTo>
                    <a:pt x="623520" y="1503"/>
                  </a:lnTo>
                  <a:lnTo>
                    <a:pt x="690440" y="5891"/>
                  </a:lnTo>
                  <a:lnTo>
                    <a:pt x="754264" y="12985"/>
                  </a:lnTo>
                  <a:lnTo>
                    <a:pt x="814474" y="22603"/>
                  </a:lnTo>
                  <a:lnTo>
                    <a:pt x="870551" y="34564"/>
                  </a:lnTo>
                  <a:lnTo>
                    <a:pt x="921975" y="48688"/>
                  </a:lnTo>
                  <a:lnTo>
                    <a:pt x="968226" y="64794"/>
                  </a:lnTo>
                  <a:lnTo>
                    <a:pt x="1008787" y="82700"/>
                  </a:lnTo>
                  <a:lnTo>
                    <a:pt x="1043137" y="102227"/>
                  </a:lnTo>
                  <a:lnTo>
                    <a:pt x="1091129" y="145418"/>
                  </a:lnTo>
                  <a:lnTo>
                    <a:pt x="1108049" y="192920"/>
                  </a:lnTo>
                  <a:lnTo>
                    <a:pt x="1108049" y="964603"/>
                  </a:lnTo>
                  <a:lnTo>
                    <a:pt x="1091129" y="1012106"/>
                  </a:lnTo>
                  <a:lnTo>
                    <a:pt x="1043137" y="1055297"/>
                  </a:lnTo>
                  <a:lnTo>
                    <a:pt x="1008787" y="1074823"/>
                  </a:lnTo>
                  <a:lnTo>
                    <a:pt x="968226" y="1092730"/>
                  </a:lnTo>
                  <a:lnTo>
                    <a:pt x="921975" y="1108835"/>
                  </a:lnTo>
                  <a:lnTo>
                    <a:pt x="870551" y="1122959"/>
                  </a:lnTo>
                  <a:lnTo>
                    <a:pt x="814474" y="1134921"/>
                  </a:lnTo>
                  <a:lnTo>
                    <a:pt x="754264" y="1144538"/>
                  </a:lnTo>
                  <a:lnTo>
                    <a:pt x="690440" y="1151632"/>
                  </a:lnTo>
                  <a:lnTo>
                    <a:pt x="623520" y="1156021"/>
                  </a:lnTo>
                  <a:lnTo>
                    <a:pt x="554024" y="1157524"/>
                  </a:lnTo>
                  <a:close/>
                </a:path>
              </a:pathLst>
            </a:custGeom>
            <a:solidFill>
              <a:srgbClr val="EEEEEE"/>
            </a:solidFill>
          </p:spPr>
          <p:txBody>
            <a:bodyPr wrap="square" lIns="0" tIns="0" rIns="0" bIns="0" rtlCol="0"/>
            <a:lstStyle/>
            <a:p>
              <a:endParaRPr/>
            </a:p>
          </p:txBody>
        </p:sp>
        <p:sp>
          <p:nvSpPr>
            <p:cNvPr id="11" name="object 11"/>
            <p:cNvSpPr/>
            <p:nvPr/>
          </p:nvSpPr>
          <p:spPr>
            <a:xfrm>
              <a:off x="127150" y="2438466"/>
              <a:ext cx="1108075" cy="1157605"/>
            </a:xfrm>
            <a:custGeom>
              <a:avLst/>
              <a:gdLst/>
              <a:ahLst/>
              <a:cxnLst/>
              <a:rect l="l" t="t" r="r" b="b"/>
              <a:pathLst>
                <a:path w="1108075" h="1157604">
                  <a:moveTo>
                    <a:pt x="1108049" y="192920"/>
                  </a:moveTo>
                  <a:lnTo>
                    <a:pt x="1103733" y="217120"/>
                  </a:lnTo>
                  <a:lnTo>
                    <a:pt x="1091129" y="240422"/>
                  </a:lnTo>
                  <a:lnTo>
                    <a:pt x="1043137" y="283613"/>
                  </a:lnTo>
                  <a:lnTo>
                    <a:pt x="1008787" y="303140"/>
                  </a:lnTo>
                  <a:lnTo>
                    <a:pt x="968226" y="321047"/>
                  </a:lnTo>
                  <a:lnTo>
                    <a:pt x="921975" y="337152"/>
                  </a:lnTo>
                  <a:lnTo>
                    <a:pt x="870551" y="351276"/>
                  </a:lnTo>
                  <a:lnTo>
                    <a:pt x="814474" y="363237"/>
                  </a:lnTo>
                  <a:lnTo>
                    <a:pt x="754264" y="372855"/>
                  </a:lnTo>
                  <a:lnTo>
                    <a:pt x="690440" y="379949"/>
                  </a:lnTo>
                  <a:lnTo>
                    <a:pt x="623520" y="384338"/>
                  </a:lnTo>
                  <a:lnTo>
                    <a:pt x="554024" y="385841"/>
                  </a:lnTo>
                  <a:lnTo>
                    <a:pt x="484529" y="384338"/>
                  </a:lnTo>
                  <a:lnTo>
                    <a:pt x="417609" y="379949"/>
                  </a:lnTo>
                  <a:lnTo>
                    <a:pt x="353785" y="372855"/>
                  </a:lnTo>
                  <a:lnTo>
                    <a:pt x="293575" y="363237"/>
                  </a:lnTo>
                  <a:lnTo>
                    <a:pt x="237498" y="351276"/>
                  </a:lnTo>
                  <a:lnTo>
                    <a:pt x="186074" y="337152"/>
                  </a:lnTo>
                  <a:lnTo>
                    <a:pt x="139823" y="321047"/>
                  </a:lnTo>
                  <a:lnTo>
                    <a:pt x="99262" y="303140"/>
                  </a:lnTo>
                  <a:lnTo>
                    <a:pt x="64912" y="283613"/>
                  </a:lnTo>
                  <a:lnTo>
                    <a:pt x="16920" y="240422"/>
                  </a:lnTo>
                  <a:lnTo>
                    <a:pt x="4316" y="217120"/>
                  </a:lnTo>
                  <a:lnTo>
                    <a:pt x="0" y="192920"/>
                  </a:lnTo>
                </a:path>
                <a:path w="1108075" h="1157604">
                  <a:moveTo>
                    <a:pt x="0" y="192920"/>
                  </a:moveTo>
                  <a:lnTo>
                    <a:pt x="4316" y="168721"/>
                  </a:lnTo>
                  <a:lnTo>
                    <a:pt x="16920" y="145418"/>
                  </a:lnTo>
                  <a:lnTo>
                    <a:pt x="64912" y="102227"/>
                  </a:lnTo>
                  <a:lnTo>
                    <a:pt x="99262" y="82700"/>
                  </a:lnTo>
                  <a:lnTo>
                    <a:pt x="139823" y="64794"/>
                  </a:lnTo>
                  <a:lnTo>
                    <a:pt x="186074" y="48688"/>
                  </a:lnTo>
                  <a:lnTo>
                    <a:pt x="237498" y="34564"/>
                  </a:lnTo>
                  <a:lnTo>
                    <a:pt x="293575" y="22603"/>
                  </a:lnTo>
                  <a:lnTo>
                    <a:pt x="353785" y="12985"/>
                  </a:lnTo>
                  <a:lnTo>
                    <a:pt x="417609" y="5891"/>
                  </a:lnTo>
                  <a:lnTo>
                    <a:pt x="484529" y="1503"/>
                  </a:lnTo>
                  <a:lnTo>
                    <a:pt x="554024" y="0"/>
                  </a:lnTo>
                  <a:lnTo>
                    <a:pt x="623520" y="1503"/>
                  </a:lnTo>
                  <a:lnTo>
                    <a:pt x="690440" y="5891"/>
                  </a:lnTo>
                  <a:lnTo>
                    <a:pt x="754264" y="12985"/>
                  </a:lnTo>
                  <a:lnTo>
                    <a:pt x="814474" y="22603"/>
                  </a:lnTo>
                  <a:lnTo>
                    <a:pt x="870551" y="34564"/>
                  </a:lnTo>
                  <a:lnTo>
                    <a:pt x="921975" y="48688"/>
                  </a:lnTo>
                  <a:lnTo>
                    <a:pt x="968226" y="64794"/>
                  </a:lnTo>
                  <a:lnTo>
                    <a:pt x="1008787" y="82700"/>
                  </a:lnTo>
                  <a:lnTo>
                    <a:pt x="1043137" y="102227"/>
                  </a:lnTo>
                  <a:lnTo>
                    <a:pt x="1091129" y="145418"/>
                  </a:lnTo>
                  <a:lnTo>
                    <a:pt x="1108049" y="192920"/>
                  </a:lnTo>
                  <a:lnTo>
                    <a:pt x="1108049" y="964603"/>
                  </a:lnTo>
                  <a:lnTo>
                    <a:pt x="1091129" y="1012106"/>
                  </a:lnTo>
                  <a:lnTo>
                    <a:pt x="1043137" y="1055297"/>
                  </a:lnTo>
                  <a:lnTo>
                    <a:pt x="1008787" y="1074823"/>
                  </a:lnTo>
                  <a:lnTo>
                    <a:pt x="968226" y="1092730"/>
                  </a:lnTo>
                  <a:lnTo>
                    <a:pt x="921975" y="1108835"/>
                  </a:lnTo>
                  <a:lnTo>
                    <a:pt x="870551" y="1122959"/>
                  </a:lnTo>
                  <a:lnTo>
                    <a:pt x="814474" y="1134921"/>
                  </a:lnTo>
                  <a:lnTo>
                    <a:pt x="754264" y="1144538"/>
                  </a:lnTo>
                  <a:lnTo>
                    <a:pt x="690440" y="1151632"/>
                  </a:lnTo>
                  <a:lnTo>
                    <a:pt x="623520" y="1156021"/>
                  </a:lnTo>
                  <a:lnTo>
                    <a:pt x="554024" y="1157524"/>
                  </a:lnTo>
                  <a:lnTo>
                    <a:pt x="484529" y="1156021"/>
                  </a:lnTo>
                  <a:lnTo>
                    <a:pt x="417609" y="1151632"/>
                  </a:lnTo>
                  <a:lnTo>
                    <a:pt x="353785" y="1144538"/>
                  </a:lnTo>
                  <a:lnTo>
                    <a:pt x="293575" y="1134921"/>
                  </a:lnTo>
                  <a:lnTo>
                    <a:pt x="237498" y="1122959"/>
                  </a:lnTo>
                  <a:lnTo>
                    <a:pt x="186074" y="1108835"/>
                  </a:lnTo>
                  <a:lnTo>
                    <a:pt x="139823" y="1092730"/>
                  </a:lnTo>
                  <a:lnTo>
                    <a:pt x="99262" y="1074823"/>
                  </a:lnTo>
                  <a:lnTo>
                    <a:pt x="64912" y="1055297"/>
                  </a:lnTo>
                  <a:lnTo>
                    <a:pt x="16920" y="1012106"/>
                  </a:lnTo>
                  <a:lnTo>
                    <a:pt x="0" y="964603"/>
                  </a:lnTo>
                  <a:lnTo>
                    <a:pt x="0" y="192920"/>
                  </a:lnTo>
                  <a:close/>
                </a:path>
              </a:pathLst>
            </a:custGeom>
            <a:ln w="9524">
              <a:solidFill>
                <a:srgbClr val="595959"/>
              </a:solidFill>
            </a:ln>
          </p:spPr>
          <p:txBody>
            <a:bodyPr wrap="square" lIns="0" tIns="0" rIns="0" bIns="0" rtlCol="0"/>
            <a:lstStyle/>
            <a:p>
              <a:endParaRPr/>
            </a:p>
          </p:txBody>
        </p:sp>
      </p:grpSp>
      <p:sp>
        <p:nvSpPr>
          <p:cNvPr id="12" name="object 12"/>
          <p:cNvSpPr txBox="1"/>
          <p:nvPr/>
        </p:nvSpPr>
        <p:spPr>
          <a:xfrm>
            <a:off x="200175" y="2989102"/>
            <a:ext cx="80581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Data</a:t>
            </a:r>
            <a:r>
              <a:rPr sz="1400" spc="-80" dirty="0">
                <a:latin typeface="Arial MT"/>
                <a:cs typeface="Arial MT"/>
              </a:rPr>
              <a:t> </a:t>
            </a:r>
            <a:r>
              <a:rPr sz="1400" spc="-5" dirty="0">
                <a:latin typeface="Arial MT"/>
                <a:cs typeface="Arial MT"/>
              </a:rPr>
              <a:t>80%</a:t>
            </a:r>
            <a:endParaRPr sz="1400">
              <a:latin typeface="Arial MT"/>
              <a:cs typeface="Arial MT"/>
            </a:endParaRPr>
          </a:p>
        </p:txBody>
      </p:sp>
      <p:sp>
        <p:nvSpPr>
          <p:cNvPr id="13" name="object 13"/>
          <p:cNvSpPr txBox="1"/>
          <p:nvPr/>
        </p:nvSpPr>
        <p:spPr>
          <a:xfrm>
            <a:off x="2055874" y="2374275"/>
            <a:ext cx="1238250"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Fit</a:t>
            </a:r>
            <a:r>
              <a:rPr sz="1400" spc="-35" dirty="0">
                <a:latin typeface="Arial MT"/>
                <a:cs typeface="Arial MT"/>
              </a:rPr>
              <a:t> </a:t>
            </a:r>
            <a:r>
              <a:rPr sz="1400" dirty="0">
                <a:latin typeface="Arial MT"/>
                <a:cs typeface="Arial MT"/>
              </a:rPr>
              <a:t>Model</a:t>
            </a:r>
            <a:r>
              <a:rPr sz="1400" spc="-35" dirty="0">
                <a:latin typeface="Arial MT"/>
                <a:cs typeface="Arial MT"/>
              </a:rPr>
              <a:t> </a:t>
            </a:r>
            <a:r>
              <a:rPr sz="1400" dirty="0">
                <a:latin typeface="Arial MT"/>
                <a:cs typeface="Arial MT"/>
              </a:rPr>
              <a:t>1</a:t>
            </a:r>
            <a:endParaRPr sz="1400">
              <a:latin typeface="Arial MT"/>
              <a:cs typeface="Arial MT"/>
            </a:endParaRPr>
          </a:p>
        </p:txBody>
      </p:sp>
      <p:sp>
        <p:nvSpPr>
          <p:cNvPr id="14" name="object 14"/>
          <p:cNvSpPr txBox="1"/>
          <p:nvPr/>
        </p:nvSpPr>
        <p:spPr>
          <a:xfrm>
            <a:off x="2055874" y="2868674"/>
            <a:ext cx="1238250"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Fit</a:t>
            </a:r>
            <a:r>
              <a:rPr sz="1400" spc="-35" dirty="0">
                <a:latin typeface="Arial MT"/>
                <a:cs typeface="Arial MT"/>
              </a:rPr>
              <a:t> </a:t>
            </a:r>
            <a:r>
              <a:rPr sz="1400" dirty="0">
                <a:latin typeface="Arial MT"/>
                <a:cs typeface="Arial MT"/>
              </a:rPr>
              <a:t>Model</a:t>
            </a:r>
            <a:r>
              <a:rPr sz="1400" spc="-35" dirty="0">
                <a:latin typeface="Arial MT"/>
                <a:cs typeface="Arial MT"/>
              </a:rPr>
              <a:t> </a:t>
            </a:r>
            <a:r>
              <a:rPr sz="1400" dirty="0">
                <a:latin typeface="Arial MT"/>
                <a:cs typeface="Arial MT"/>
              </a:rPr>
              <a:t>2</a:t>
            </a:r>
            <a:endParaRPr sz="1400">
              <a:latin typeface="Arial MT"/>
              <a:cs typeface="Arial MT"/>
            </a:endParaRPr>
          </a:p>
        </p:txBody>
      </p:sp>
      <p:sp>
        <p:nvSpPr>
          <p:cNvPr id="15" name="object 15"/>
          <p:cNvSpPr txBox="1"/>
          <p:nvPr/>
        </p:nvSpPr>
        <p:spPr>
          <a:xfrm>
            <a:off x="2055874" y="3363074"/>
            <a:ext cx="1238250"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Fit</a:t>
            </a:r>
            <a:r>
              <a:rPr sz="1400" spc="-35" dirty="0">
                <a:latin typeface="Arial MT"/>
                <a:cs typeface="Arial MT"/>
              </a:rPr>
              <a:t> </a:t>
            </a:r>
            <a:r>
              <a:rPr sz="1400" dirty="0">
                <a:latin typeface="Arial MT"/>
                <a:cs typeface="Arial MT"/>
              </a:rPr>
              <a:t>Model</a:t>
            </a:r>
            <a:r>
              <a:rPr sz="1400" spc="-35" dirty="0">
                <a:latin typeface="Arial MT"/>
                <a:cs typeface="Arial MT"/>
              </a:rPr>
              <a:t> </a:t>
            </a:r>
            <a:r>
              <a:rPr sz="1400" dirty="0">
                <a:latin typeface="Arial MT"/>
                <a:cs typeface="Arial MT"/>
              </a:rPr>
              <a:t>3</a:t>
            </a:r>
            <a:endParaRPr sz="1400">
              <a:latin typeface="Arial MT"/>
              <a:cs typeface="Arial MT"/>
            </a:endParaRPr>
          </a:p>
        </p:txBody>
      </p:sp>
      <p:grpSp>
        <p:nvGrpSpPr>
          <p:cNvPr id="16" name="object 16"/>
          <p:cNvGrpSpPr/>
          <p:nvPr/>
        </p:nvGrpSpPr>
        <p:grpSpPr>
          <a:xfrm>
            <a:off x="5880087" y="2569837"/>
            <a:ext cx="1117600" cy="1076960"/>
            <a:chOff x="5880087" y="2569837"/>
            <a:chExt cx="1117600" cy="1076960"/>
          </a:xfrm>
        </p:grpSpPr>
        <p:sp>
          <p:nvSpPr>
            <p:cNvPr id="17" name="object 17"/>
            <p:cNvSpPr/>
            <p:nvPr/>
          </p:nvSpPr>
          <p:spPr>
            <a:xfrm>
              <a:off x="5884850" y="2574600"/>
              <a:ext cx="1108075" cy="1067435"/>
            </a:xfrm>
            <a:custGeom>
              <a:avLst/>
              <a:gdLst/>
              <a:ahLst/>
              <a:cxnLst/>
              <a:rect l="l" t="t" r="r" b="b"/>
              <a:pathLst>
                <a:path w="1108075" h="1067435">
                  <a:moveTo>
                    <a:pt x="554024" y="1067024"/>
                  </a:moveTo>
                  <a:lnTo>
                    <a:pt x="484529" y="1065639"/>
                  </a:lnTo>
                  <a:lnTo>
                    <a:pt x="417609" y="1061593"/>
                  </a:lnTo>
                  <a:lnTo>
                    <a:pt x="353785" y="1055054"/>
                  </a:lnTo>
                  <a:lnTo>
                    <a:pt x="293574" y="1046188"/>
                  </a:lnTo>
                  <a:lnTo>
                    <a:pt x="237498" y="1035162"/>
                  </a:lnTo>
                  <a:lnTo>
                    <a:pt x="186074" y="1022142"/>
                  </a:lnTo>
                  <a:lnTo>
                    <a:pt x="139823" y="1007296"/>
                  </a:lnTo>
                  <a:lnTo>
                    <a:pt x="99262" y="990789"/>
                  </a:lnTo>
                  <a:lnTo>
                    <a:pt x="64912" y="972789"/>
                  </a:lnTo>
                  <a:lnTo>
                    <a:pt x="16920" y="932975"/>
                  </a:lnTo>
                  <a:lnTo>
                    <a:pt x="0" y="889187"/>
                  </a:lnTo>
                  <a:lnTo>
                    <a:pt x="0" y="177837"/>
                  </a:lnTo>
                  <a:lnTo>
                    <a:pt x="16920" y="134049"/>
                  </a:lnTo>
                  <a:lnTo>
                    <a:pt x="64912" y="94235"/>
                  </a:lnTo>
                  <a:lnTo>
                    <a:pt x="99262" y="76235"/>
                  </a:lnTo>
                  <a:lnTo>
                    <a:pt x="139823" y="59728"/>
                  </a:lnTo>
                  <a:lnTo>
                    <a:pt x="186074" y="44882"/>
                  </a:lnTo>
                  <a:lnTo>
                    <a:pt x="237498" y="31862"/>
                  </a:lnTo>
                  <a:lnTo>
                    <a:pt x="293574" y="20836"/>
                  </a:lnTo>
                  <a:lnTo>
                    <a:pt x="353785" y="11970"/>
                  </a:lnTo>
                  <a:lnTo>
                    <a:pt x="417609" y="5431"/>
                  </a:lnTo>
                  <a:lnTo>
                    <a:pt x="484529" y="1385"/>
                  </a:lnTo>
                  <a:lnTo>
                    <a:pt x="554024" y="0"/>
                  </a:lnTo>
                  <a:lnTo>
                    <a:pt x="623520" y="1385"/>
                  </a:lnTo>
                  <a:lnTo>
                    <a:pt x="690440" y="5431"/>
                  </a:lnTo>
                  <a:lnTo>
                    <a:pt x="754265" y="11970"/>
                  </a:lnTo>
                  <a:lnTo>
                    <a:pt x="814475" y="20836"/>
                  </a:lnTo>
                  <a:lnTo>
                    <a:pt x="870551" y="31862"/>
                  </a:lnTo>
                  <a:lnTo>
                    <a:pt x="921975" y="44882"/>
                  </a:lnTo>
                  <a:lnTo>
                    <a:pt x="968226" y="59728"/>
                  </a:lnTo>
                  <a:lnTo>
                    <a:pt x="1008787" y="76235"/>
                  </a:lnTo>
                  <a:lnTo>
                    <a:pt x="1043137" y="94235"/>
                  </a:lnTo>
                  <a:lnTo>
                    <a:pt x="1091129" y="134049"/>
                  </a:lnTo>
                  <a:lnTo>
                    <a:pt x="1108049" y="177837"/>
                  </a:lnTo>
                  <a:lnTo>
                    <a:pt x="1108049" y="889187"/>
                  </a:lnTo>
                  <a:lnTo>
                    <a:pt x="1091129" y="932975"/>
                  </a:lnTo>
                  <a:lnTo>
                    <a:pt x="1043137" y="972789"/>
                  </a:lnTo>
                  <a:lnTo>
                    <a:pt x="1008787" y="990789"/>
                  </a:lnTo>
                  <a:lnTo>
                    <a:pt x="968226" y="1007296"/>
                  </a:lnTo>
                  <a:lnTo>
                    <a:pt x="921975" y="1022142"/>
                  </a:lnTo>
                  <a:lnTo>
                    <a:pt x="870551" y="1035162"/>
                  </a:lnTo>
                  <a:lnTo>
                    <a:pt x="814475" y="1046188"/>
                  </a:lnTo>
                  <a:lnTo>
                    <a:pt x="754265" y="1055054"/>
                  </a:lnTo>
                  <a:lnTo>
                    <a:pt x="690440" y="1061593"/>
                  </a:lnTo>
                  <a:lnTo>
                    <a:pt x="623520" y="1065639"/>
                  </a:lnTo>
                  <a:lnTo>
                    <a:pt x="554024" y="1067024"/>
                  </a:lnTo>
                  <a:close/>
                </a:path>
              </a:pathLst>
            </a:custGeom>
            <a:solidFill>
              <a:srgbClr val="EEEEEE"/>
            </a:solidFill>
          </p:spPr>
          <p:txBody>
            <a:bodyPr wrap="square" lIns="0" tIns="0" rIns="0" bIns="0" rtlCol="0"/>
            <a:lstStyle/>
            <a:p>
              <a:endParaRPr/>
            </a:p>
          </p:txBody>
        </p:sp>
        <p:sp>
          <p:nvSpPr>
            <p:cNvPr id="18" name="object 18"/>
            <p:cNvSpPr/>
            <p:nvPr/>
          </p:nvSpPr>
          <p:spPr>
            <a:xfrm>
              <a:off x="5884850" y="2574600"/>
              <a:ext cx="1108075" cy="1067435"/>
            </a:xfrm>
            <a:custGeom>
              <a:avLst/>
              <a:gdLst/>
              <a:ahLst/>
              <a:cxnLst/>
              <a:rect l="l" t="t" r="r" b="b"/>
              <a:pathLst>
                <a:path w="1108075" h="1067435">
                  <a:moveTo>
                    <a:pt x="1108049" y="177837"/>
                  </a:moveTo>
                  <a:lnTo>
                    <a:pt x="1103733" y="200145"/>
                  </a:lnTo>
                  <a:lnTo>
                    <a:pt x="1091129" y="221625"/>
                  </a:lnTo>
                  <a:lnTo>
                    <a:pt x="1043137" y="261439"/>
                  </a:lnTo>
                  <a:lnTo>
                    <a:pt x="1008787" y="279439"/>
                  </a:lnTo>
                  <a:lnTo>
                    <a:pt x="968226" y="295946"/>
                  </a:lnTo>
                  <a:lnTo>
                    <a:pt x="921975" y="310792"/>
                  </a:lnTo>
                  <a:lnTo>
                    <a:pt x="870551" y="323812"/>
                  </a:lnTo>
                  <a:lnTo>
                    <a:pt x="814475" y="334838"/>
                  </a:lnTo>
                  <a:lnTo>
                    <a:pt x="754265" y="343704"/>
                  </a:lnTo>
                  <a:lnTo>
                    <a:pt x="690440" y="350243"/>
                  </a:lnTo>
                  <a:lnTo>
                    <a:pt x="623520" y="354289"/>
                  </a:lnTo>
                  <a:lnTo>
                    <a:pt x="554024" y="355674"/>
                  </a:lnTo>
                  <a:lnTo>
                    <a:pt x="484529" y="354289"/>
                  </a:lnTo>
                  <a:lnTo>
                    <a:pt x="417609" y="350243"/>
                  </a:lnTo>
                  <a:lnTo>
                    <a:pt x="353785" y="343704"/>
                  </a:lnTo>
                  <a:lnTo>
                    <a:pt x="293574" y="334838"/>
                  </a:lnTo>
                  <a:lnTo>
                    <a:pt x="237498" y="323812"/>
                  </a:lnTo>
                  <a:lnTo>
                    <a:pt x="186074" y="310792"/>
                  </a:lnTo>
                  <a:lnTo>
                    <a:pt x="139823" y="295946"/>
                  </a:lnTo>
                  <a:lnTo>
                    <a:pt x="99262" y="279439"/>
                  </a:lnTo>
                  <a:lnTo>
                    <a:pt x="64912" y="261439"/>
                  </a:lnTo>
                  <a:lnTo>
                    <a:pt x="16920" y="221625"/>
                  </a:lnTo>
                  <a:lnTo>
                    <a:pt x="4316" y="200145"/>
                  </a:lnTo>
                  <a:lnTo>
                    <a:pt x="0" y="177837"/>
                  </a:lnTo>
                </a:path>
                <a:path w="1108075" h="1067435">
                  <a:moveTo>
                    <a:pt x="0" y="177837"/>
                  </a:moveTo>
                  <a:lnTo>
                    <a:pt x="4316" y="155529"/>
                  </a:lnTo>
                  <a:lnTo>
                    <a:pt x="16920" y="134049"/>
                  </a:lnTo>
                  <a:lnTo>
                    <a:pt x="64912" y="94235"/>
                  </a:lnTo>
                  <a:lnTo>
                    <a:pt x="99262" y="76235"/>
                  </a:lnTo>
                  <a:lnTo>
                    <a:pt x="139823" y="59728"/>
                  </a:lnTo>
                  <a:lnTo>
                    <a:pt x="186074" y="44882"/>
                  </a:lnTo>
                  <a:lnTo>
                    <a:pt x="237498" y="31862"/>
                  </a:lnTo>
                  <a:lnTo>
                    <a:pt x="293574" y="20836"/>
                  </a:lnTo>
                  <a:lnTo>
                    <a:pt x="353785" y="11970"/>
                  </a:lnTo>
                  <a:lnTo>
                    <a:pt x="417609" y="5431"/>
                  </a:lnTo>
                  <a:lnTo>
                    <a:pt x="484529" y="1385"/>
                  </a:lnTo>
                  <a:lnTo>
                    <a:pt x="554024" y="0"/>
                  </a:lnTo>
                  <a:lnTo>
                    <a:pt x="623520" y="1385"/>
                  </a:lnTo>
                  <a:lnTo>
                    <a:pt x="690440" y="5431"/>
                  </a:lnTo>
                  <a:lnTo>
                    <a:pt x="754265" y="11970"/>
                  </a:lnTo>
                  <a:lnTo>
                    <a:pt x="814475" y="20836"/>
                  </a:lnTo>
                  <a:lnTo>
                    <a:pt x="870551" y="31862"/>
                  </a:lnTo>
                  <a:lnTo>
                    <a:pt x="921975" y="44882"/>
                  </a:lnTo>
                  <a:lnTo>
                    <a:pt x="968226" y="59728"/>
                  </a:lnTo>
                  <a:lnTo>
                    <a:pt x="1008787" y="76235"/>
                  </a:lnTo>
                  <a:lnTo>
                    <a:pt x="1043137" y="94235"/>
                  </a:lnTo>
                  <a:lnTo>
                    <a:pt x="1091129" y="134049"/>
                  </a:lnTo>
                  <a:lnTo>
                    <a:pt x="1108049" y="177837"/>
                  </a:lnTo>
                  <a:lnTo>
                    <a:pt x="1108049" y="889187"/>
                  </a:lnTo>
                  <a:lnTo>
                    <a:pt x="1091129" y="932975"/>
                  </a:lnTo>
                  <a:lnTo>
                    <a:pt x="1043137" y="972789"/>
                  </a:lnTo>
                  <a:lnTo>
                    <a:pt x="1008787" y="990789"/>
                  </a:lnTo>
                  <a:lnTo>
                    <a:pt x="968226" y="1007296"/>
                  </a:lnTo>
                  <a:lnTo>
                    <a:pt x="921975" y="1022142"/>
                  </a:lnTo>
                  <a:lnTo>
                    <a:pt x="870551" y="1035162"/>
                  </a:lnTo>
                  <a:lnTo>
                    <a:pt x="814475" y="1046188"/>
                  </a:lnTo>
                  <a:lnTo>
                    <a:pt x="754265" y="1055054"/>
                  </a:lnTo>
                  <a:lnTo>
                    <a:pt x="690440" y="1061593"/>
                  </a:lnTo>
                  <a:lnTo>
                    <a:pt x="623520" y="1065639"/>
                  </a:lnTo>
                  <a:lnTo>
                    <a:pt x="554024" y="1067024"/>
                  </a:lnTo>
                  <a:lnTo>
                    <a:pt x="484529" y="1065639"/>
                  </a:lnTo>
                  <a:lnTo>
                    <a:pt x="417609" y="1061593"/>
                  </a:lnTo>
                  <a:lnTo>
                    <a:pt x="353785" y="1055054"/>
                  </a:lnTo>
                  <a:lnTo>
                    <a:pt x="293574" y="1046188"/>
                  </a:lnTo>
                  <a:lnTo>
                    <a:pt x="237498" y="1035162"/>
                  </a:lnTo>
                  <a:lnTo>
                    <a:pt x="186074" y="1022142"/>
                  </a:lnTo>
                  <a:lnTo>
                    <a:pt x="139823" y="1007296"/>
                  </a:lnTo>
                  <a:lnTo>
                    <a:pt x="99262" y="990789"/>
                  </a:lnTo>
                  <a:lnTo>
                    <a:pt x="64912" y="972789"/>
                  </a:lnTo>
                  <a:lnTo>
                    <a:pt x="16920" y="932975"/>
                  </a:lnTo>
                  <a:lnTo>
                    <a:pt x="0" y="889187"/>
                  </a:lnTo>
                  <a:lnTo>
                    <a:pt x="0" y="177837"/>
                  </a:lnTo>
                  <a:close/>
                </a:path>
              </a:pathLst>
            </a:custGeom>
            <a:ln w="9524">
              <a:solidFill>
                <a:srgbClr val="595959"/>
              </a:solidFill>
            </a:ln>
          </p:spPr>
          <p:txBody>
            <a:bodyPr wrap="square" lIns="0" tIns="0" rIns="0" bIns="0" rtlCol="0"/>
            <a:lstStyle/>
            <a:p>
              <a:endParaRPr/>
            </a:p>
          </p:txBody>
        </p:sp>
      </p:grpSp>
      <p:sp>
        <p:nvSpPr>
          <p:cNvPr id="19" name="object 19"/>
          <p:cNvSpPr txBox="1"/>
          <p:nvPr/>
        </p:nvSpPr>
        <p:spPr>
          <a:xfrm>
            <a:off x="5957875" y="2967669"/>
            <a:ext cx="903605" cy="448309"/>
          </a:xfrm>
          <a:prstGeom prst="rect">
            <a:avLst/>
          </a:prstGeom>
        </p:spPr>
        <p:txBody>
          <a:bodyPr vert="horz" wrap="square" lIns="0" tIns="22860" rIns="0" bIns="0" rtlCol="0">
            <a:spAutoFit/>
          </a:bodyPr>
          <a:lstStyle/>
          <a:p>
            <a:pPr marL="12700" marR="5080">
              <a:lnSpc>
                <a:spcPts val="1650"/>
              </a:lnSpc>
              <a:spcBef>
                <a:spcPts val="180"/>
              </a:spcBef>
            </a:pPr>
            <a:r>
              <a:rPr sz="1400" spc="-5" dirty="0">
                <a:latin typeface="Arial MT"/>
                <a:cs typeface="Arial MT"/>
              </a:rPr>
              <a:t>Predictions  as</a:t>
            </a:r>
            <a:r>
              <a:rPr sz="1400" spc="-90" dirty="0">
                <a:latin typeface="Arial MT"/>
                <a:cs typeface="Arial MT"/>
              </a:rPr>
              <a:t> </a:t>
            </a:r>
            <a:r>
              <a:rPr sz="1400" spc="-5" dirty="0">
                <a:latin typeface="Arial MT"/>
                <a:cs typeface="Arial MT"/>
              </a:rPr>
              <a:t>features</a:t>
            </a:r>
            <a:endParaRPr sz="1400">
              <a:latin typeface="Arial MT"/>
              <a:cs typeface="Arial MT"/>
            </a:endParaRPr>
          </a:p>
        </p:txBody>
      </p:sp>
      <p:sp>
        <p:nvSpPr>
          <p:cNvPr id="20" name="object 20"/>
          <p:cNvSpPr txBox="1"/>
          <p:nvPr/>
        </p:nvSpPr>
        <p:spPr>
          <a:xfrm>
            <a:off x="7604200" y="2930250"/>
            <a:ext cx="1238250"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Fit</a:t>
            </a:r>
            <a:r>
              <a:rPr sz="1400" spc="-35" dirty="0">
                <a:latin typeface="Arial MT"/>
                <a:cs typeface="Arial MT"/>
              </a:rPr>
              <a:t> </a:t>
            </a:r>
            <a:r>
              <a:rPr sz="1400" dirty="0">
                <a:latin typeface="Arial MT"/>
                <a:cs typeface="Arial MT"/>
              </a:rPr>
              <a:t>Model</a:t>
            </a:r>
            <a:r>
              <a:rPr sz="1400" spc="-35" dirty="0">
                <a:latin typeface="Arial MT"/>
                <a:cs typeface="Arial MT"/>
              </a:rPr>
              <a:t> </a:t>
            </a:r>
            <a:r>
              <a:rPr sz="1400" dirty="0">
                <a:latin typeface="Arial MT"/>
                <a:cs typeface="Arial MT"/>
              </a:rPr>
              <a:t>1</a:t>
            </a:r>
            <a:endParaRPr sz="1400">
              <a:latin typeface="Arial MT"/>
              <a:cs typeface="Arial MT"/>
            </a:endParaRPr>
          </a:p>
        </p:txBody>
      </p:sp>
      <p:sp>
        <p:nvSpPr>
          <p:cNvPr id="21" name="object 21"/>
          <p:cNvSpPr txBox="1"/>
          <p:nvPr/>
        </p:nvSpPr>
        <p:spPr>
          <a:xfrm>
            <a:off x="4114650" y="2374275"/>
            <a:ext cx="915035"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Predict</a:t>
            </a:r>
            <a:r>
              <a:rPr sz="1400" spc="-50" dirty="0">
                <a:latin typeface="Arial MT"/>
                <a:cs typeface="Arial MT"/>
              </a:rPr>
              <a:t> </a:t>
            </a:r>
            <a:r>
              <a:rPr sz="1400" dirty="0">
                <a:latin typeface="Arial MT"/>
                <a:cs typeface="Arial MT"/>
              </a:rPr>
              <a:t>1</a:t>
            </a:r>
            <a:endParaRPr sz="1400">
              <a:latin typeface="Arial MT"/>
              <a:cs typeface="Arial MT"/>
            </a:endParaRPr>
          </a:p>
        </p:txBody>
      </p:sp>
      <p:sp>
        <p:nvSpPr>
          <p:cNvPr id="22" name="object 22"/>
          <p:cNvSpPr txBox="1"/>
          <p:nvPr/>
        </p:nvSpPr>
        <p:spPr>
          <a:xfrm>
            <a:off x="4114650" y="2868674"/>
            <a:ext cx="915035"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Predict</a:t>
            </a:r>
            <a:r>
              <a:rPr sz="1400" spc="-50" dirty="0">
                <a:latin typeface="Arial MT"/>
                <a:cs typeface="Arial MT"/>
              </a:rPr>
              <a:t> </a:t>
            </a:r>
            <a:r>
              <a:rPr sz="1400" dirty="0">
                <a:latin typeface="Arial MT"/>
                <a:cs typeface="Arial MT"/>
              </a:rPr>
              <a:t>2</a:t>
            </a:r>
            <a:endParaRPr sz="1400">
              <a:latin typeface="Arial MT"/>
              <a:cs typeface="Arial MT"/>
            </a:endParaRPr>
          </a:p>
        </p:txBody>
      </p:sp>
      <p:sp>
        <p:nvSpPr>
          <p:cNvPr id="23" name="object 23"/>
          <p:cNvSpPr txBox="1"/>
          <p:nvPr/>
        </p:nvSpPr>
        <p:spPr>
          <a:xfrm>
            <a:off x="4114650" y="3363074"/>
            <a:ext cx="915035"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Predict</a:t>
            </a:r>
            <a:r>
              <a:rPr sz="1400" spc="-50" dirty="0">
                <a:latin typeface="Arial MT"/>
                <a:cs typeface="Arial MT"/>
              </a:rPr>
              <a:t> </a:t>
            </a:r>
            <a:r>
              <a:rPr sz="1400" dirty="0">
                <a:latin typeface="Arial MT"/>
                <a:cs typeface="Arial MT"/>
              </a:rPr>
              <a:t>3</a:t>
            </a:r>
            <a:endParaRPr sz="1400">
              <a:latin typeface="Arial MT"/>
              <a:cs typeface="Arial MT"/>
            </a:endParaRPr>
          </a:p>
        </p:txBody>
      </p:sp>
      <p:grpSp>
        <p:nvGrpSpPr>
          <p:cNvPr id="24" name="object 24"/>
          <p:cNvGrpSpPr/>
          <p:nvPr/>
        </p:nvGrpSpPr>
        <p:grpSpPr>
          <a:xfrm>
            <a:off x="1370037" y="2882487"/>
            <a:ext cx="393065" cy="303530"/>
            <a:chOff x="1370037" y="2882487"/>
            <a:chExt cx="393065" cy="303530"/>
          </a:xfrm>
        </p:grpSpPr>
        <p:sp>
          <p:nvSpPr>
            <p:cNvPr id="25" name="object 25"/>
            <p:cNvSpPr/>
            <p:nvPr/>
          </p:nvSpPr>
          <p:spPr>
            <a:xfrm>
              <a:off x="1374799" y="2887249"/>
              <a:ext cx="383540" cy="294005"/>
            </a:xfrm>
            <a:custGeom>
              <a:avLst/>
              <a:gdLst/>
              <a:ahLst/>
              <a:cxnLst/>
              <a:rect l="l" t="t" r="r" b="b"/>
              <a:pathLst>
                <a:path w="383539" h="294005">
                  <a:moveTo>
                    <a:pt x="236099" y="293999"/>
                  </a:moveTo>
                  <a:lnTo>
                    <a:pt x="236099" y="220499"/>
                  </a:lnTo>
                  <a:lnTo>
                    <a:pt x="0" y="220499"/>
                  </a:lnTo>
                  <a:lnTo>
                    <a:pt x="0" y="73499"/>
                  </a:lnTo>
                  <a:lnTo>
                    <a:pt x="236099" y="73499"/>
                  </a:lnTo>
                  <a:lnTo>
                    <a:pt x="236099" y="0"/>
                  </a:lnTo>
                  <a:lnTo>
                    <a:pt x="383099" y="146999"/>
                  </a:lnTo>
                  <a:lnTo>
                    <a:pt x="236099" y="293999"/>
                  </a:lnTo>
                  <a:close/>
                </a:path>
              </a:pathLst>
            </a:custGeom>
            <a:solidFill>
              <a:srgbClr val="EEEEEE"/>
            </a:solidFill>
          </p:spPr>
          <p:txBody>
            <a:bodyPr wrap="square" lIns="0" tIns="0" rIns="0" bIns="0" rtlCol="0"/>
            <a:lstStyle/>
            <a:p>
              <a:endParaRPr/>
            </a:p>
          </p:txBody>
        </p:sp>
        <p:sp>
          <p:nvSpPr>
            <p:cNvPr id="26" name="object 26"/>
            <p:cNvSpPr/>
            <p:nvPr/>
          </p:nvSpPr>
          <p:spPr>
            <a:xfrm>
              <a:off x="1374799" y="2887249"/>
              <a:ext cx="383540" cy="294005"/>
            </a:xfrm>
            <a:custGeom>
              <a:avLst/>
              <a:gdLst/>
              <a:ahLst/>
              <a:cxnLst/>
              <a:rect l="l" t="t" r="r" b="b"/>
              <a:pathLst>
                <a:path w="383539" h="294005">
                  <a:moveTo>
                    <a:pt x="0" y="73499"/>
                  </a:moveTo>
                  <a:lnTo>
                    <a:pt x="236099" y="73499"/>
                  </a:lnTo>
                  <a:lnTo>
                    <a:pt x="236099" y="0"/>
                  </a:lnTo>
                  <a:lnTo>
                    <a:pt x="383099" y="146999"/>
                  </a:lnTo>
                  <a:lnTo>
                    <a:pt x="236099" y="293999"/>
                  </a:lnTo>
                  <a:lnTo>
                    <a:pt x="236099" y="220499"/>
                  </a:lnTo>
                  <a:lnTo>
                    <a:pt x="0" y="220499"/>
                  </a:lnTo>
                  <a:lnTo>
                    <a:pt x="0" y="73499"/>
                  </a:lnTo>
                  <a:close/>
                </a:path>
              </a:pathLst>
            </a:custGeom>
            <a:ln w="9524">
              <a:solidFill>
                <a:srgbClr val="595959"/>
              </a:solidFill>
            </a:ln>
          </p:spPr>
          <p:txBody>
            <a:bodyPr wrap="square" lIns="0" tIns="0" rIns="0" bIns="0" rtlCol="0"/>
            <a:lstStyle/>
            <a:p>
              <a:endParaRPr/>
            </a:p>
          </p:txBody>
        </p:sp>
      </p:grpSp>
      <p:grpSp>
        <p:nvGrpSpPr>
          <p:cNvPr id="27" name="object 27"/>
          <p:cNvGrpSpPr/>
          <p:nvPr/>
        </p:nvGrpSpPr>
        <p:grpSpPr>
          <a:xfrm>
            <a:off x="3511637" y="2894812"/>
            <a:ext cx="393065" cy="303530"/>
            <a:chOff x="3511637" y="2894812"/>
            <a:chExt cx="393065" cy="303530"/>
          </a:xfrm>
        </p:grpSpPr>
        <p:sp>
          <p:nvSpPr>
            <p:cNvPr id="28" name="object 28"/>
            <p:cNvSpPr/>
            <p:nvPr/>
          </p:nvSpPr>
          <p:spPr>
            <a:xfrm>
              <a:off x="3516400" y="2899574"/>
              <a:ext cx="383540" cy="294005"/>
            </a:xfrm>
            <a:custGeom>
              <a:avLst/>
              <a:gdLst/>
              <a:ahLst/>
              <a:cxnLst/>
              <a:rect l="l" t="t" r="r" b="b"/>
              <a:pathLst>
                <a:path w="383539" h="294005">
                  <a:moveTo>
                    <a:pt x="236099" y="293999"/>
                  </a:moveTo>
                  <a:lnTo>
                    <a:pt x="236099" y="220499"/>
                  </a:lnTo>
                  <a:lnTo>
                    <a:pt x="0" y="220499"/>
                  </a:lnTo>
                  <a:lnTo>
                    <a:pt x="0" y="73499"/>
                  </a:lnTo>
                  <a:lnTo>
                    <a:pt x="236099" y="73499"/>
                  </a:lnTo>
                  <a:lnTo>
                    <a:pt x="236099" y="0"/>
                  </a:lnTo>
                  <a:lnTo>
                    <a:pt x="383099" y="146999"/>
                  </a:lnTo>
                  <a:lnTo>
                    <a:pt x="236099" y="293999"/>
                  </a:lnTo>
                  <a:close/>
                </a:path>
              </a:pathLst>
            </a:custGeom>
            <a:solidFill>
              <a:srgbClr val="EEEEEE"/>
            </a:solidFill>
          </p:spPr>
          <p:txBody>
            <a:bodyPr wrap="square" lIns="0" tIns="0" rIns="0" bIns="0" rtlCol="0"/>
            <a:lstStyle/>
            <a:p>
              <a:endParaRPr/>
            </a:p>
          </p:txBody>
        </p:sp>
        <p:sp>
          <p:nvSpPr>
            <p:cNvPr id="29" name="object 29"/>
            <p:cNvSpPr/>
            <p:nvPr/>
          </p:nvSpPr>
          <p:spPr>
            <a:xfrm>
              <a:off x="3516400" y="2899574"/>
              <a:ext cx="383540" cy="294005"/>
            </a:xfrm>
            <a:custGeom>
              <a:avLst/>
              <a:gdLst/>
              <a:ahLst/>
              <a:cxnLst/>
              <a:rect l="l" t="t" r="r" b="b"/>
              <a:pathLst>
                <a:path w="383539" h="294005">
                  <a:moveTo>
                    <a:pt x="0" y="73499"/>
                  </a:moveTo>
                  <a:lnTo>
                    <a:pt x="236099" y="73499"/>
                  </a:lnTo>
                  <a:lnTo>
                    <a:pt x="236099" y="0"/>
                  </a:lnTo>
                  <a:lnTo>
                    <a:pt x="383099" y="146999"/>
                  </a:lnTo>
                  <a:lnTo>
                    <a:pt x="236099" y="293999"/>
                  </a:lnTo>
                  <a:lnTo>
                    <a:pt x="236099" y="220499"/>
                  </a:lnTo>
                  <a:lnTo>
                    <a:pt x="0" y="220499"/>
                  </a:lnTo>
                  <a:lnTo>
                    <a:pt x="0" y="73499"/>
                  </a:lnTo>
                  <a:close/>
                </a:path>
              </a:pathLst>
            </a:custGeom>
            <a:ln w="9524">
              <a:solidFill>
                <a:srgbClr val="595959"/>
              </a:solidFill>
            </a:ln>
          </p:spPr>
          <p:txBody>
            <a:bodyPr wrap="square" lIns="0" tIns="0" rIns="0" bIns="0" rtlCol="0"/>
            <a:lstStyle/>
            <a:p>
              <a:endParaRPr/>
            </a:p>
          </p:txBody>
        </p:sp>
      </p:grpSp>
      <p:grpSp>
        <p:nvGrpSpPr>
          <p:cNvPr id="30" name="object 30"/>
          <p:cNvGrpSpPr/>
          <p:nvPr/>
        </p:nvGrpSpPr>
        <p:grpSpPr>
          <a:xfrm>
            <a:off x="5382887" y="2956374"/>
            <a:ext cx="393065" cy="303530"/>
            <a:chOff x="5382887" y="2956374"/>
            <a:chExt cx="393065" cy="303530"/>
          </a:xfrm>
        </p:grpSpPr>
        <p:sp>
          <p:nvSpPr>
            <p:cNvPr id="31" name="object 31"/>
            <p:cNvSpPr/>
            <p:nvPr/>
          </p:nvSpPr>
          <p:spPr>
            <a:xfrm>
              <a:off x="5387649" y="2961137"/>
              <a:ext cx="383540" cy="294005"/>
            </a:xfrm>
            <a:custGeom>
              <a:avLst/>
              <a:gdLst/>
              <a:ahLst/>
              <a:cxnLst/>
              <a:rect l="l" t="t" r="r" b="b"/>
              <a:pathLst>
                <a:path w="383539" h="294004">
                  <a:moveTo>
                    <a:pt x="236099" y="293999"/>
                  </a:moveTo>
                  <a:lnTo>
                    <a:pt x="236099" y="220499"/>
                  </a:lnTo>
                  <a:lnTo>
                    <a:pt x="0" y="220499"/>
                  </a:lnTo>
                  <a:lnTo>
                    <a:pt x="0" y="73499"/>
                  </a:lnTo>
                  <a:lnTo>
                    <a:pt x="236099" y="73499"/>
                  </a:lnTo>
                  <a:lnTo>
                    <a:pt x="236099" y="0"/>
                  </a:lnTo>
                  <a:lnTo>
                    <a:pt x="383099" y="146999"/>
                  </a:lnTo>
                  <a:lnTo>
                    <a:pt x="236099" y="293999"/>
                  </a:lnTo>
                  <a:close/>
                </a:path>
              </a:pathLst>
            </a:custGeom>
            <a:solidFill>
              <a:srgbClr val="EEEEEE"/>
            </a:solidFill>
          </p:spPr>
          <p:txBody>
            <a:bodyPr wrap="square" lIns="0" tIns="0" rIns="0" bIns="0" rtlCol="0"/>
            <a:lstStyle/>
            <a:p>
              <a:endParaRPr/>
            </a:p>
          </p:txBody>
        </p:sp>
        <p:sp>
          <p:nvSpPr>
            <p:cNvPr id="32" name="object 32"/>
            <p:cNvSpPr/>
            <p:nvPr/>
          </p:nvSpPr>
          <p:spPr>
            <a:xfrm>
              <a:off x="5387649" y="2961137"/>
              <a:ext cx="383540" cy="294005"/>
            </a:xfrm>
            <a:custGeom>
              <a:avLst/>
              <a:gdLst/>
              <a:ahLst/>
              <a:cxnLst/>
              <a:rect l="l" t="t" r="r" b="b"/>
              <a:pathLst>
                <a:path w="383539" h="294004">
                  <a:moveTo>
                    <a:pt x="0" y="73499"/>
                  </a:moveTo>
                  <a:lnTo>
                    <a:pt x="236099" y="73499"/>
                  </a:lnTo>
                  <a:lnTo>
                    <a:pt x="236099" y="0"/>
                  </a:lnTo>
                  <a:lnTo>
                    <a:pt x="383099" y="146999"/>
                  </a:lnTo>
                  <a:lnTo>
                    <a:pt x="236099" y="293999"/>
                  </a:lnTo>
                  <a:lnTo>
                    <a:pt x="236099" y="220499"/>
                  </a:lnTo>
                  <a:lnTo>
                    <a:pt x="0" y="220499"/>
                  </a:lnTo>
                  <a:lnTo>
                    <a:pt x="0" y="73499"/>
                  </a:lnTo>
                  <a:close/>
                </a:path>
              </a:pathLst>
            </a:custGeom>
            <a:ln w="9524">
              <a:solidFill>
                <a:srgbClr val="595959"/>
              </a:solidFill>
            </a:ln>
          </p:spPr>
          <p:txBody>
            <a:bodyPr wrap="square" lIns="0" tIns="0" rIns="0" bIns="0" rtlCol="0"/>
            <a:lstStyle/>
            <a:p>
              <a:endParaRPr/>
            </a:p>
          </p:txBody>
        </p:sp>
      </p:grpSp>
      <p:grpSp>
        <p:nvGrpSpPr>
          <p:cNvPr id="33" name="object 33"/>
          <p:cNvGrpSpPr/>
          <p:nvPr/>
        </p:nvGrpSpPr>
        <p:grpSpPr>
          <a:xfrm>
            <a:off x="7170012" y="2956349"/>
            <a:ext cx="393065" cy="303530"/>
            <a:chOff x="7170012" y="2956349"/>
            <a:chExt cx="393065" cy="303530"/>
          </a:xfrm>
        </p:grpSpPr>
        <p:sp>
          <p:nvSpPr>
            <p:cNvPr id="34" name="object 34"/>
            <p:cNvSpPr/>
            <p:nvPr/>
          </p:nvSpPr>
          <p:spPr>
            <a:xfrm>
              <a:off x="7174775" y="2961112"/>
              <a:ext cx="383540" cy="294005"/>
            </a:xfrm>
            <a:custGeom>
              <a:avLst/>
              <a:gdLst/>
              <a:ahLst/>
              <a:cxnLst/>
              <a:rect l="l" t="t" r="r" b="b"/>
              <a:pathLst>
                <a:path w="383540" h="294004">
                  <a:moveTo>
                    <a:pt x="236099" y="293999"/>
                  </a:moveTo>
                  <a:lnTo>
                    <a:pt x="236099" y="220499"/>
                  </a:lnTo>
                  <a:lnTo>
                    <a:pt x="0" y="220499"/>
                  </a:lnTo>
                  <a:lnTo>
                    <a:pt x="0" y="73499"/>
                  </a:lnTo>
                  <a:lnTo>
                    <a:pt x="236099" y="73499"/>
                  </a:lnTo>
                  <a:lnTo>
                    <a:pt x="236099" y="0"/>
                  </a:lnTo>
                  <a:lnTo>
                    <a:pt x="383099" y="146999"/>
                  </a:lnTo>
                  <a:lnTo>
                    <a:pt x="236099" y="293999"/>
                  </a:lnTo>
                  <a:close/>
                </a:path>
              </a:pathLst>
            </a:custGeom>
            <a:solidFill>
              <a:srgbClr val="EEEEEE"/>
            </a:solidFill>
          </p:spPr>
          <p:txBody>
            <a:bodyPr wrap="square" lIns="0" tIns="0" rIns="0" bIns="0" rtlCol="0"/>
            <a:lstStyle/>
            <a:p>
              <a:endParaRPr/>
            </a:p>
          </p:txBody>
        </p:sp>
        <p:sp>
          <p:nvSpPr>
            <p:cNvPr id="35" name="object 35"/>
            <p:cNvSpPr/>
            <p:nvPr/>
          </p:nvSpPr>
          <p:spPr>
            <a:xfrm>
              <a:off x="7174775" y="2961112"/>
              <a:ext cx="383540" cy="294005"/>
            </a:xfrm>
            <a:custGeom>
              <a:avLst/>
              <a:gdLst/>
              <a:ahLst/>
              <a:cxnLst/>
              <a:rect l="l" t="t" r="r" b="b"/>
              <a:pathLst>
                <a:path w="383540" h="294004">
                  <a:moveTo>
                    <a:pt x="0" y="73499"/>
                  </a:moveTo>
                  <a:lnTo>
                    <a:pt x="236099" y="73499"/>
                  </a:lnTo>
                  <a:lnTo>
                    <a:pt x="236099" y="0"/>
                  </a:lnTo>
                  <a:lnTo>
                    <a:pt x="383099" y="146999"/>
                  </a:lnTo>
                  <a:lnTo>
                    <a:pt x="236099" y="293999"/>
                  </a:lnTo>
                  <a:lnTo>
                    <a:pt x="236099" y="220499"/>
                  </a:lnTo>
                  <a:lnTo>
                    <a:pt x="0" y="220499"/>
                  </a:lnTo>
                  <a:lnTo>
                    <a:pt x="0" y="73499"/>
                  </a:lnTo>
                  <a:close/>
                </a:path>
              </a:pathLst>
            </a:custGeom>
            <a:ln w="9524">
              <a:solidFill>
                <a:srgbClr val="595959"/>
              </a:solidFill>
            </a:ln>
          </p:spPr>
          <p:txBody>
            <a:bodyPr wrap="square" lIns="0" tIns="0" rIns="0" bIns="0" rtlCol="0"/>
            <a:lstStyle/>
            <a:p>
              <a:endParaRPr/>
            </a:p>
          </p:txBody>
        </p:sp>
      </p:grpSp>
      <p:grpSp>
        <p:nvGrpSpPr>
          <p:cNvPr id="36" name="object 36"/>
          <p:cNvGrpSpPr/>
          <p:nvPr/>
        </p:nvGrpSpPr>
        <p:grpSpPr>
          <a:xfrm>
            <a:off x="108737" y="4105937"/>
            <a:ext cx="1117600" cy="834390"/>
            <a:chOff x="108737" y="4105937"/>
            <a:chExt cx="1117600" cy="834390"/>
          </a:xfrm>
        </p:grpSpPr>
        <p:sp>
          <p:nvSpPr>
            <p:cNvPr id="37" name="object 37"/>
            <p:cNvSpPr/>
            <p:nvPr/>
          </p:nvSpPr>
          <p:spPr>
            <a:xfrm>
              <a:off x="113500" y="4110699"/>
              <a:ext cx="1108075" cy="824865"/>
            </a:xfrm>
            <a:custGeom>
              <a:avLst/>
              <a:gdLst/>
              <a:ahLst/>
              <a:cxnLst/>
              <a:rect l="l" t="t" r="r" b="b"/>
              <a:pathLst>
                <a:path w="1108075" h="824864">
                  <a:moveTo>
                    <a:pt x="554024" y="824499"/>
                  </a:moveTo>
                  <a:lnTo>
                    <a:pt x="484529" y="823429"/>
                  </a:lnTo>
                  <a:lnTo>
                    <a:pt x="417609" y="820303"/>
                  </a:lnTo>
                  <a:lnTo>
                    <a:pt x="353785" y="815250"/>
                  </a:lnTo>
                  <a:lnTo>
                    <a:pt x="293575" y="808399"/>
                  </a:lnTo>
                  <a:lnTo>
                    <a:pt x="237498" y="799879"/>
                  </a:lnTo>
                  <a:lnTo>
                    <a:pt x="186074" y="789819"/>
                  </a:lnTo>
                  <a:lnTo>
                    <a:pt x="139823" y="778347"/>
                  </a:lnTo>
                  <a:lnTo>
                    <a:pt x="99262" y="765592"/>
                  </a:lnTo>
                  <a:lnTo>
                    <a:pt x="37292" y="736749"/>
                  </a:lnTo>
                  <a:lnTo>
                    <a:pt x="4316" y="704320"/>
                  </a:lnTo>
                  <a:lnTo>
                    <a:pt x="0" y="687083"/>
                  </a:lnTo>
                  <a:lnTo>
                    <a:pt x="0" y="137416"/>
                  </a:lnTo>
                  <a:lnTo>
                    <a:pt x="37292" y="87750"/>
                  </a:lnTo>
                  <a:lnTo>
                    <a:pt x="99262" y="58907"/>
                  </a:lnTo>
                  <a:lnTo>
                    <a:pt x="139823" y="46152"/>
                  </a:lnTo>
                  <a:lnTo>
                    <a:pt x="186074" y="34680"/>
                  </a:lnTo>
                  <a:lnTo>
                    <a:pt x="237498" y="24620"/>
                  </a:lnTo>
                  <a:lnTo>
                    <a:pt x="293575" y="16100"/>
                  </a:lnTo>
                  <a:lnTo>
                    <a:pt x="353785" y="9249"/>
                  </a:lnTo>
                  <a:lnTo>
                    <a:pt x="417609" y="4196"/>
                  </a:lnTo>
                  <a:lnTo>
                    <a:pt x="484529" y="1070"/>
                  </a:lnTo>
                  <a:lnTo>
                    <a:pt x="554024" y="0"/>
                  </a:lnTo>
                  <a:lnTo>
                    <a:pt x="623520" y="1070"/>
                  </a:lnTo>
                  <a:lnTo>
                    <a:pt x="690440" y="4196"/>
                  </a:lnTo>
                  <a:lnTo>
                    <a:pt x="754264" y="9249"/>
                  </a:lnTo>
                  <a:lnTo>
                    <a:pt x="814474" y="16100"/>
                  </a:lnTo>
                  <a:lnTo>
                    <a:pt x="870551" y="24620"/>
                  </a:lnTo>
                  <a:lnTo>
                    <a:pt x="921975" y="34680"/>
                  </a:lnTo>
                  <a:lnTo>
                    <a:pt x="968226" y="46152"/>
                  </a:lnTo>
                  <a:lnTo>
                    <a:pt x="1008787" y="58907"/>
                  </a:lnTo>
                  <a:lnTo>
                    <a:pt x="1070757" y="87750"/>
                  </a:lnTo>
                  <a:lnTo>
                    <a:pt x="1103733" y="120179"/>
                  </a:lnTo>
                  <a:lnTo>
                    <a:pt x="1108049" y="137416"/>
                  </a:lnTo>
                  <a:lnTo>
                    <a:pt x="1108049" y="687083"/>
                  </a:lnTo>
                  <a:lnTo>
                    <a:pt x="1070757" y="736749"/>
                  </a:lnTo>
                  <a:lnTo>
                    <a:pt x="1008787" y="765592"/>
                  </a:lnTo>
                  <a:lnTo>
                    <a:pt x="968226" y="778347"/>
                  </a:lnTo>
                  <a:lnTo>
                    <a:pt x="921975" y="789819"/>
                  </a:lnTo>
                  <a:lnTo>
                    <a:pt x="870551" y="799879"/>
                  </a:lnTo>
                  <a:lnTo>
                    <a:pt x="814474" y="808399"/>
                  </a:lnTo>
                  <a:lnTo>
                    <a:pt x="754264" y="815250"/>
                  </a:lnTo>
                  <a:lnTo>
                    <a:pt x="690440" y="820303"/>
                  </a:lnTo>
                  <a:lnTo>
                    <a:pt x="623520" y="823429"/>
                  </a:lnTo>
                  <a:lnTo>
                    <a:pt x="554024" y="824499"/>
                  </a:lnTo>
                  <a:close/>
                </a:path>
              </a:pathLst>
            </a:custGeom>
            <a:solidFill>
              <a:srgbClr val="EEEEEE"/>
            </a:solidFill>
          </p:spPr>
          <p:txBody>
            <a:bodyPr wrap="square" lIns="0" tIns="0" rIns="0" bIns="0" rtlCol="0"/>
            <a:lstStyle/>
            <a:p>
              <a:endParaRPr/>
            </a:p>
          </p:txBody>
        </p:sp>
        <p:sp>
          <p:nvSpPr>
            <p:cNvPr id="38" name="object 38"/>
            <p:cNvSpPr/>
            <p:nvPr/>
          </p:nvSpPr>
          <p:spPr>
            <a:xfrm>
              <a:off x="113500" y="4110699"/>
              <a:ext cx="1108075" cy="824865"/>
            </a:xfrm>
            <a:custGeom>
              <a:avLst/>
              <a:gdLst/>
              <a:ahLst/>
              <a:cxnLst/>
              <a:rect l="l" t="t" r="r" b="b"/>
              <a:pathLst>
                <a:path w="1108075" h="824864">
                  <a:moveTo>
                    <a:pt x="1108049" y="137416"/>
                  </a:moveTo>
                  <a:lnTo>
                    <a:pt x="1103733" y="154653"/>
                  </a:lnTo>
                  <a:lnTo>
                    <a:pt x="1091129" y="171252"/>
                  </a:lnTo>
                  <a:lnTo>
                    <a:pt x="1043137" y="202016"/>
                  </a:lnTo>
                  <a:lnTo>
                    <a:pt x="968226" y="228680"/>
                  </a:lnTo>
                  <a:lnTo>
                    <a:pt x="921975" y="240152"/>
                  </a:lnTo>
                  <a:lnTo>
                    <a:pt x="870551" y="250212"/>
                  </a:lnTo>
                  <a:lnTo>
                    <a:pt x="814474" y="258732"/>
                  </a:lnTo>
                  <a:lnTo>
                    <a:pt x="754264" y="265583"/>
                  </a:lnTo>
                  <a:lnTo>
                    <a:pt x="690440" y="270636"/>
                  </a:lnTo>
                  <a:lnTo>
                    <a:pt x="623520" y="273762"/>
                  </a:lnTo>
                  <a:lnTo>
                    <a:pt x="554024" y="274833"/>
                  </a:lnTo>
                  <a:lnTo>
                    <a:pt x="484529" y="273762"/>
                  </a:lnTo>
                  <a:lnTo>
                    <a:pt x="417609" y="270636"/>
                  </a:lnTo>
                  <a:lnTo>
                    <a:pt x="353785" y="265583"/>
                  </a:lnTo>
                  <a:lnTo>
                    <a:pt x="293575" y="258732"/>
                  </a:lnTo>
                  <a:lnTo>
                    <a:pt x="237498" y="250212"/>
                  </a:lnTo>
                  <a:lnTo>
                    <a:pt x="186074" y="240152"/>
                  </a:lnTo>
                  <a:lnTo>
                    <a:pt x="139823" y="228680"/>
                  </a:lnTo>
                  <a:lnTo>
                    <a:pt x="99262" y="215925"/>
                  </a:lnTo>
                  <a:lnTo>
                    <a:pt x="37292" y="187082"/>
                  </a:lnTo>
                  <a:lnTo>
                    <a:pt x="4316" y="154653"/>
                  </a:lnTo>
                  <a:lnTo>
                    <a:pt x="0" y="137416"/>
                  </a:lnTo>
                </a:path>
                <a:path w="1108075" h="824864">
                  <a:moveTo>
                    <a:pt x="0" y="137416"/>
                  </a:moveTo>
                  <a:lnTo>
                    <a:pt x="4316" y="120179"/>
                  </a:lnTo>
                  <a:lnTo>
                    <a:pt x="16920" y="103581"/>
                  </a:lnTo>
                  <a:lnTo>
                    <a:pt x="64912" y="72816"/>
                  </a:lnTo>
                  <a:lnTo>
                    <a:pt x="139823" y="46152"/>
                  </a:lnTo>
                  <a:lnTo>
                    <a:pt x="186074" y="34680"/>
                  </a:lnTo>
                  <a:lnTo>
                    <a:pt x="237498" y="24620"/>
                  </a:lnTo>
                  <a:lnTo>
                    <a:pt x="293575" y="16100"/>
                  </a:lnTo>
                  <a:lnTo>
                    <a:pt x="353785" y="9249"/>
                  </a:lnTo>
                  <a:lnTo>
                    <a:pt x="417609" y="4196"/>
                  </a:lnTo>
                  <a:lnTo>
                    <a:pt x="484529" y="1070"/>
                  </a:lnTo>
                  <a:lnTo>
                    <a:pt x="554024" y="0"/>
                  </a:lnTo>
                  <a:lnTo>
                    <a:pt x="623520" y="1070"/>
                  </a:lnTo>
                  <a:lnTo>
                    <a:pt x="690440" y="4196"/>
                  </a:lnTo>
                  <a:lnTo>
                    <a:pt x="754264" y="9249"/>
                  </a:lnTo>
                  <a:lnTo>
                    <a:pt x="814474" y="16100"/>
                  </a:lnTo>
                  <a:lnTo>
                    <a:pt x="870551" y="24620"/>
                  </a:lnTo>
                  <a:lnTo>
                    <a:pt x="921975" y="34680"/>
                  </a:lnTo>
                  <a:lnTo>
                    <a:pt x="968226" y="46152"/>
                  </a:lnTo>
                  <a:lnTo>
                    <a:pt x="1008787" y="58907"/>
                  </a:lnTo>
                  <a:lnTo>
                    <a:pt x="1070757" y="87750"/>
                  </a:lnTo>
                  <a:lnTo>
                    <a:pt x="1103733" y="120179"/>
                  </a:lnTo>
                  <a:lnTo>
                    <a:pt x="1108049" y="137416"/>
                  </a:lnTo>
                  <a:lnTo>
                    <a:pt x="1108049" y="687083"/>
                  </a:lnTo>
                  <a:lnTo>
                    <a:pt x="1070757" y="736749"/>
                  </a:lnTo>
                  <a:lnTo>
                    <a:pt x="1008787" y="765592"/>
                  </a:lnTo>
                  <a:lnTo>
                    <a:pt x="968226" y="778347"/>
                  </a:lnTo>
                  <a:lnTo>
                    <a:pt x="921975" y="789819"/>
                  </a:lnTo>
                  <a:lnTo>
                    <a:pt x="870551" y="799879"/>
                  </a:lnTo>
                  <a:lnTo>
                    <a:pt x="814474" y="808399"/>
                  </a:lnTo>
                  <a:lnTo>
                    <a:pt x="754264" y="815250"/>
                  </a:lnTo>
                  <a:lnTo>
                    <a:pt x="690440" y="820303"/>
                  </a:lnTo>
                  <a:lnTo>
                    <a:pt x="623520" y="823429"/>
                  </a:lnTo>
                  <a:lnTo>
                    <a:pt x="554024" y="824499"/>
                  </a:lnTo>
                  <a:lnTo>
                    <a:pt x="484529" y="823429"/>
                  </a:lnTo>
                  <a:lnTo>
                    <a:pt x="417609" y="820303"/>
                  </a:lnTo>
                  <a:lnTo>
                    <a:pt x="353785" y="815250"/>
                  </a:lnTo>
                  <a:lnTo>
                    <a:pt x="293575" y="808399"/>
                  </a:lnTo>
                  <a:lnTo>
                    <a:pt x="237498" y="799879"/>
                  </a:lnTo>
                  <a:lnTo>
                    <a:pt x="186074" y="789819"/>
                  </a:lnTo>
                  <a:lnTo>
                    <a:pt x="139823" y="778347"/>
                  </a:lnTo>
                  <a:lnTo>
                    <a:pt x="99262" y="765592"/>
                  </a:lnTo>
                  <a:lnTo>
                    <a:pt x="37292" y="736749"/>
                  </a:lnTo>
                  <a:lnTo>
                    <a:pt x="4316" y="704320"/>
                  </a:lnTo>
                  <a:lnTo>
                    <a:pt x="0" y="687083"/>
                  </a:lnTo>
                  <a:lnTo>
                    <a:pt x="0" y="137416"/>
                  </a:lnTo>
                  <a:close/>
                </a:path>
              </a:pathLst>
            </a:custGeom>
            <a:ln w="9524">
              <a:solidFill>
                <a:srgbClr val="595959"/>
              </a:solidFill>
            </a:ln>
          </p:spPr>
          <p:txBody>
            <a:bodyPr wrap="square" lIns="0" tIns="0" rIns="0" bIns="0" rtlCol="0"/>
            <a:lstStyle/>
            <a:p>
              <a:endParaRPr/>
            </a:p>
          </p:txBody>
        </p:sp>
      </p:grpSp>
      <p:sp>
        <p:nvSpPr>
          <p:cNvPr id="39" name="object 39"/>
          <p:cNvSpPr txBox="1"/>
          <p:nvPr/>
        </p:nvSpPr>
        <p:spPr>
          <a:xfrm>
            <a:off x="186525" y="4467071"/>
            <a:ext cx="80581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Data</a:t>
            </a:r>
            <a:r>
              <a:rPr sz="1400" spc="-80" dirty="0">
                <a:latin typeface="Arial MT"/>
                <a:cs typeface="Arial MT"/>
              </a:rPr>
              <a:t> </a:t>
            </a:r>
            <a:r>
              <a:rPr sz="1400" spc="-5" dirty="0">
                <a:latin typeface="Arial MT"/>
                <a:cs typeface="Arial MT"/>
              </a:rPr>
              <a:t>20%</a:t>
            </a:r>
            <a:endParaRPr sz="1400">
              <a:latin typeface="Arial MT"/>
              <a:cs typeface="Arial MT"/>
            </a:endParaRPr>
          </a:p>
        </p:txBody>
      </p:sp>
      <p:grpSp>
        <p:nvGrpSpPr>
          <p:cNvPr id="40" name="object 40"/>
          <p:cNvGrpSpPr/>
          <p:nvPr/>
        </p:nvGrpSpPr>
        <p:grpSpPr>
          <a:xfrm>
            <a:off x="1370037" y="4003337"/>
            <a:ext cx="3320415" cy="748665"/>
            <a:chOff x="1370037" y="4003337"/>
            <a:chExt cx="3320415" cy="748665"/>
          </a:xfrm>
        </p:grpSpPr>
        <p:sp>
          <p:nvSpPr>
            <p:cNvPr id="41" name="object 41"/>
            <p:cNvSpPr/>
            <p:nvPr/>
          </p:nvSpPr>
          <p:spPr>
            <a:xfrm>
              <a:off x="1374799" y="4008099"/>
              <a:ext cx="3310890" cy="739140"/>
            </a:xfrm>
            <a:custGeom>
              <a:avLst/>
              <a:gdLst/>
              <a:ahLst/>
              <a:cxnLst/>
              <a:rect l="l" t="t" r="r" b="b"/>
              <a:pathLst>
                <a:path w="3310890" h="739139">
                  <a:moveTo>
                    <a:pt x="3218174" y="738599"/>
                  </a:moveTo>
                  <a:lnTo>
                    <a:pt x="0" y="738599"/>
                  </a:lnTo>
                  <a:lnTo>
                    <a:pt x="0" y="553949"/>
                  </a:lnTo>
                  <a:lnTo>
                    <a:pt x="3033524" y="553949"/>
                  </a:lnTo>
                  <a:lnTo>
                    <a:pt x="3033524" y="184649"/>
                  </a:lnTo>
                  <a:lnTo>
                    <a:pt x="2941199" y="184649"/>
                  </a:lnTo>
                  <a:lnTo>
                    <a:pt x="3125849" y="0"/>
                  </a:lnTo>
                  <a:lnTo>
                    <a:pt x="3310499" y="184649"/>
                  </a:lnTo>
                  <a:lnTo>
                    <a:pt x="3218174" y="184649"/>
                  </a:lnTo>
                  <a:lnTo>
                    <a:pt x="3218174" y="738599"/>
                  </a:lnTo>
                  <a:close/>
                </a:path>
              </a:pathLst>
            </a:custGeom>
            <a:solidFill>
              <a:srgbClr val="EEEEEE"/>
            </a:solidFill>
          </p:spPr>
          <p:txBody>
            <a:bodyPr wrap="square" lIns="0" tIns="0" rIns="0" bIns="0" rtlCol="0"/>
            <a:lstStyle/>
            <a:p>
              <a:endParaRPr/>
            </a:p>
          </p:txBody>
        </p:sp>
        <p:sp>
          <p:nvSpPr>
            <p:cNvPr id="42" name="object 42"/>
            <p:cNvSpPr/>
            <p:nvPr/>
          </p:nvSpPr>
          <p:spPr>
            <a:xfrm>
              <a:off x="1374799" y="4008099"/>
              <a:ext cx="3310890" cy="739140"/>
            </a:xfrm>
            <a:custGeom>
              <a:avLst/>
              <a:gdLst/>
              <a:ahLst/>
              <a:cxnLst/>
              <a:rect l="l" t="t" r="r" b="b"/>
              <a:pathLst>
                <a:path w="3310890" h="739139">
                  <a:moveTo>
                    <a:pt x="0" y="553949"/>
                  </a:moveTo>
                  <a:lnTo>
                    <a:pt x="3033524" y="553949"/>
                  </a:lnTo>
                  <a:lnTo>
                    <a:pt x="3033524" y="184649"/>
                  </a:lnTo>
                  <a:lnTo>
                    <a:pt x="2941199" y="184649"/>
                  </a:lnTo>
                  <a:lnTo>
                    <a:pt x="3125849" y="0"/>
                  </a:lnTo>
                  <a:lnTo>
                    <a:pt x="3310499" y="184649"/>
                  </a:lnTo>
                  <a:lnTo>
                    <a:pt x="3218174" y="184649"/>
                  </a:lnTo>
                  <a:lnTo>
                    <a:pt x="3218174" y="738599"/>
                  </a:lnTo>
                  <a:lnTo>
                    <a:pt x="0" y="738599"/>
                  </a:lnTo>
                  <a:lnTo>
                    <a:pt x="0" y="553949"/>
                  </a:lnTo>
                  <a:close/>
                </a:path>
              </a:pathLst>
            </a:custGeom>
            <a:ln w="9524">
              <a:solidFill>
                <a:srgbClr val="595959"/>
              </a:solidFill>
            </a:ln>
          </p:spPr>
          <p:txBody>
            <a:bodyPr wrap="square" lIns="0" tIns="0" rIns="0" bIns="0" rtlCol="0"/>
            <a:lstStyle/>
            <a:p>
              <a:endParaRPr/>
            </a:p>
          </p:txBody>
        </p:sp>
      </p:grpSp>
      <p:sp>
        <p:nvSpPr>
          <p:cNvPr id="43" name="object 43"/>
          <p:cNvSpPr txBox="1"/>
          <p:nvPr/>
        </p:nvSpPr>
        <p:spPr>
          <a:xfrm>
            <a:off x="1447824" y="4529788"/>
            <a:ext cx="14770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Data</a:t>
            </a:r>
            <a:r>
              <a:rPr sz="1400" spc="-45" dirty="0">
                <a:latin typeface="Arial MT"/>
                <a:cs typeface="Arial MT"/>
              </a:rPr>
              <a:t> </a:t>
            </a:r>
            <a:r>
              <a:rPr sz="1400" spc="-5" dirty="0">
                <a:latin typeface="Arial MT"/>
                <a:cs typeface="Arial MT"/>
              </a:rPr>
              <a:t>for</a:t>
            </a:r>
            <a:r>
              <a:rPr sz="1400" spc="-40" dirty="0">
                <a:latin typeface="Arial MT"/>
                <a:cs typeface="Arial MT"/>
              </a:rPr>
              <a:t> </a:t>
            </a:r>
            <a:r>
              <a:rPr sz="1400" spc="-5" dirty="0">
                <a:latin typeface="Arial MT"/>
                <a:cs typeface="Arial MT"/>
              </a:rPr>
              <a:t>ensemble</a:t>
            </a:r>
            <a:endParaRPr sz="1400">
              <a:latin typeface="Arial MT"/>
              <a:cs typeface="Arial MT"/>
            </a:endParaRPr>
          </a:p>
        </p:txBody>
      </p:sp>
      <p:sp>
        <p:nvSpPr>
          <p:cNvPr id="44" name="object 44"/>
          <p:cNvSpPr txBox="1"/>
          <p:nvPr/>
        </p:nvSpPr>
        <p:spPr>
          <a:xfrm>
            <a:off x="4114650" y="1879874"/>
            <a:ext cx="915035" cy="356235"/>
          </a:xfrm>
          <a:prstGeom prst="rect">
            <a:avLst/>
          </a:prstGeom>
          <a:solidFill>
            <a:srgbClr val="EEEEEE"/>
          </a:solidFill>
          <a:ln w="9524">
            <a:solidFill>
              <a:srgbClr val="595959"/>
            </a:solidFill>
          </a:ln>
        </p:spPr>
        <p:txBody>
          <a:bodyPr vert="horz" wrap="square" lIns="0" tIns="66040" rIns="0" bIns="0" rtlCol="0">
            <a:spAutoFit/>
          </a:bodyPr>
          <a:lstStyle/>
          <a:p>
            <a:pPr marL="85725">
              <a:lnSpc>
                <a:spcPct val="100000"/>
              </a:lnSpc>
              <a:spcBef>
                <a:spcPts val="520"/>
              </a:spcBef>
            </a:pPr>
            <a:r>
              <a:rPr sz="1400" spc="-5" dirty="0">
                <a:latin typeface="Arial MT"/>
                <a:cs typeface="Arial MT"/>
              </a:rPr>
              <a:t>Context</a:t>
            </a:r>
            <a:endParaRPr sz="140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064510" cy="452120"/>
          </a:xfrm>
          <a:prstGeom prst="rect">
            <a:avLst/>
          </a:prstGeom>
        </p:spPr>
        <p:txBody>
          <a:bodyPr vert="horz" wrap="square" lIns="0" tIns="12700" rIns="0" bIns="0" rtlCol="0">
            <a:spAutoFit/>
          </a:bodyPr>
          <a:lstStyle/>
          <a:p>
            <a:pPr marL="12700">
              <a:lnSpc>
                <a:spcPct val="100000"/>
              </a:lnSpc>
              <a:spcBef>
                <a:spcPts val="100"/>
              </a:spcBef>
            </a:pPr>
            <a:r>
              <a:rPr sz="2800" spc="-10" dirty="0"/>
              <a:t>Back</a:t>
            </a:r>
            <a:r>
              <a:rPr sz="2800" spc="-40" dirty="0"/>
              <a:t> </a:t>
            </a:r>
            <a:r>
              <a:rPr sz="2800" spc="-5" dirty="0"/>
              <a:t>to</a:t>
            </a:r>
            <a:r>
              <a:rPr sz="2800" spc="-35" dirty="0"/>
              <a:t> </a:t>
            </a:r>
            <a:r>
              <a:rPr sz="2800" spc="-5" dirty="0"/>
              <a:t>our</a:t>
            </a:r>
            <a:r>
              <a:rPr sz="2800" spc="-30" dirty="0"/>
              <a:t> </a:t>
            </a:r>
            <a:r>
              <a:rPr sz="2800" dirty="0"/>
              <a:t>models</a:t>
            </a:r>
            <a:endParaRPr sz="2800"/>
          </a:p>
        </p:txBody>
      </p:sp>
      <p:sp>
        <p:nvSpPr>
          <p:cNvPr id="3" name="object 3"/>
          <p:cNvSpPr txBox="1"/>
          <p:nvPr/>
        </p:nvSpPr>
        <p:spPr>
          <a:xfrm>
            <a:off x="384725" y="1176350"/>
            <a:ext cx="7993380" cy="2225675"/>
          </a:xfrm>
          <a:prstGeom prst="rect">
            <a:avLst/>
          </a:prstGeom>
        </p:spPr>
        <p:txBody>
          <a:bodyPr vert="horz" wrap="square" lIns="0" tIns="12700" rIns="0" bIns="0" rtlCol="0">
            <a:spAutoFit/>
          </a:bodyPr>
          <a:lstStyle/>
          <a:p>
            <a:pPr marL="12700" marR="5080">
              <a:lnSpc>
                <a:spcPct val="114599"/>
              </a:lnSpc>
              <a:spcBef>
                <a:spcPts val="100"/>
              </a:spcBef>
            </a:pPr>
            <a:r>
              <a:rPr sz="1800" b="1" spc="-5" dirty="0">
                <a:solidFill>
                  <a:srgbClr val="595959"/>
                </a:solidFill>
                <a:latin typeface="Arial"/>
                <a:cs typeface="Arial"/>
              </a:rPr>
              <a:t>Robust </a:t>
            </a:r>
            <a:r>
              <a:rPr sz="1800" b="1" dirty="0">
                <a:solidFill>
                  <a:srgbClr val="595959"/>
                </a:solidFill>
                <a:latin typeface="Arial"/>
                <a:cs typeface="Arial"/>
              </a:rPr>
              <a:t>to </a:t>
            </a:r>
            <a:r>
              <a:rPr sz="1800" b="1" spc="-5" dirty="0">
                <a:solidFill>
                  <a:srgbClr val="595959"/>
                </a:solidFill>
                <a:latin typeface="Arial"/>
                <a:cs typeface="Arial"/>
              </a:rPr>
              <a:t>Overfitting </a:t>
            </a:r>
            <a:r>
              <a:rPr sz="1800" dirty="0">
                <a:solidFill>
                  <a:srgbClr val="595959"/>
                </a:solidFill>
                <a:latin typeface="Arial MT"/>
                <a:cs typeface="Arial MT"/>
              </a:rPr>
              <a:t>- </a:t>
            </a:r>
            <a:r>
              <a:rPr sz="1800" spc="-5" dirty="0">
                <a:solidFill>
                  <a:srgbClr val="595959"/>
                </a:solidFill>
                <a:latin typeface="Arial MT"/>
                <a:cs typeface="Arial MT"/>
              </a:rPr>
              <a:t>Ensemble </a:t>
            </a:r>
            <a:r>
              <a:rPr sz="1800" dirty="0">
                <a:solidFill>
                  <a:srgbClr val="595959"/>
                </a:solidFill>
                <a:latin typeface="Arial MT"/>
                <a:cs typeface="Arial MT"/>
              </a:rPr>
              <a:t>may </a:t>
            </a:r>
            <a:r>
              <a:rPr sz="1800" spc="-5" dirty="0">
                <a:solidFill>
                  <a:srgbClr val="595959"/>
                </a:solidFill>
                <a:latin typeface="Arial MT"/>
                <a:cs typeface="Arial MT"/>
              </a:rPr>
              <a:t>not perform like the best train </a:t>
            </a:r>
            <a:r>
              <a:rPr sz="1800" dirty="0">
                <a:solidFill>
                  <a:srgbClr val="595959"/>
                </a:solidFill>
                <a:latin typeface="Arial MT"/>
                <a:cs typeface="Arial MT"/>
              </a:rPr>
              <a:t>classifier </a:t>
            </a:r>
            <a:r>
              <a:rPr sz="1800" spc="-490" dirty="0">
                <a:solidFill>
                  <a:srgbClr val="595959"/>
                </a:solidFill>
                <a:latin typeface="Arial MT"/>
                <a:cs typeface="Arial MT"/>
              </a:rPr>
              <a:t> </a:t>
            </a:r>
            <a:r>
              <a:rPr sz="1800" spc="-5" dirty="0">
                <a:solidFill>
                  <a:srgbClr val="595959"/>
                </a:solidFill>
                <a:latin typeface="Arial MT"/>
                <a:cs typeface="Arial MT"/>
              </a:rPr>
              <a:t>but</a:t>
            </a:r>
            <a:r>
              <a:rPr sz="1800" spc="-10" dirty="0">
                <a:solidFill>
                  <a:srgbClr val="595959"/>
                </a:solidFill>
                <a:latin typeface="Arial MT"/>
                <a:cs typeface="Arial MT"/>
              </a:rPr>
              <a:t> </a:t>
            </a:r>
            <a:r>
              <a:rPr sz="1800" dirty="0">
                <a:solidFill>
                  <a:srgbClr val="595959"/>
                </a:solidFill>
                <a:latin typeface="Arial MT"/>
                <a:cs typeface="Arial MT"/>
              </a:rPr>
              <a:t>more</a:t>
            </a:r>
            <a:r>
              <a:rPr sz="1800" spc="-5" dirty="0">
                <a:solidFill>
                  <a:srgbClr val="595959"/>
                </a:solidFill>
                <a:latin typeface="Arial MT"/>
                <a:cs typeface="Arial MT"/>
              </a:rPr>
              <a:t> likely to</a:t>
            </a:r>
            <a:r>
              <a:rPr sz="1800" spc="-10" dirty="0">
                <a:solidFill>
                  <a:srgbClr val="595959"/>
                </a:solidFill>
                <a:latin typeface="Arial MT"/>
                <a:cs typeface="Arial MT"/>
              </a:rPr>
              <a:t> </a:t>
            </a:r>
            <a:r>
              <a:rPr sz="1800" spc="-5" dirty="0">
                <a:solidFill>
                  <a:srgbClr val="595959"/>
                </a:solidFill>
                <a:latin typeface="Arial MT"/>
                <a:cs typeface="Arial MT"/>
              </a:rPr>
              <a:t>be </a:t>
            </a:r>
            <a:r>
              <a:rPr sz="1800" dirty="0">
                <a:solidFill>
                  <a:srgbClr val="595959"/>
                </a:solidFill>
                <a:latin typeface="Arial MT"/>
                <a:cs typeface="Arial MT"/>
              </a:rPr>
              <a:t>robust</a:t>
            </a:r>
            <a:r>
              <a:rPr sz="1800" spc="-5" dirty="0">
                <a:solidFill>
                  <a:srgbClr val="595959"/>
                </a:solidFill>
                <a:latin typeface="Arial MT"/>
                <a:cs typeface="Arial MT"/>
              </a:rPr>
              <a:t> and</a:t>
            </a:r>
            <a:r>
              <a:rPr sz="1800" spc="-10" dirty="0">
                <a:solidFill>
                  <a:srgbClr val="595959"/>
                </a:solidFill>
                <a:latin typeface="Arial MT"/>
                <a:cs typeface="Arial MT"/>
              </a:rPr>
              <a:t> </a:t>
            </a:r>
            <a:r>
              <a:rPr sz="1800" dirty="0">
                <a:solidFill>
                  <a:srgbClr val="595959"/>
                </a:solidFill>
                <a:latin typeface="Arial MT"/>
                <a:cs typeface="Arial MT"/>
              </a:rPr>
              <a:t>stable</a:t>
            </a:r>
            <a:r>
              <a:rPr sz="1800" spc="-5" dirty="0">
                <a:solidFill>
                  <a:srgbClr val="595959"/>
                </a:solidFill>
                <a:latin typeface="Arial MT"/>
                <a:cs typeface="Arial MT"/>
              </a:rPr>
              <a:t> for unseen</a:t>
            </a:r>
            <a:r>
              <a:rPr sz="1800" spc="-10" dirty="0">
                <a:solidFill>
                  <a:srgbClr val="595959"/>
                </a:solidFill>
                <a:latin typeface="Arial MT"/>
                <a:cs typeface="Arial MT"/>
              </a:rPr>
              <a:t> </a:t>
            </a:r>
            <a:r>
              <a:rPr sz="1800" dirty="0">
                <a:solidFill>
                  <a:srgbClr val="595959"/>
                </a:solidFill>
                <a:latin typeface="Arial MT"/>
                <a:cs typeface="Arial MT"/>
              </a:rPr>
              <a:t>samples</a:t>
            </a:r>
            <a:endParaRPr sz="1800">
              <a:latin typeface="Arial MT"/>
              <a:cs typeface="Arial MT"/>
            </a:endParaRPr>
          </a:p>
          <a:p>
            <a:pPr>
              <a:lnSpc>
                <a:spcPct val="100000"/>
              </a:lnSpc>
              <a:spcBef>
                <a:spcPts val="25"/>
              </a:spcBef>
            </a:pPr>
            <a:endParaRPr sz="2400">
              <a:latin typeface="Arial MT"/>
              <a:cs typeface="Arial MT"/>
            </a:endParaRPr>
          </a:p>
          <a:p>
            <a:pPr marL="12700">
              <a:lnSpc>
                <a:spcPct val="100000"/>
              </a:lnSpc>
              <a:spcBef>
                <a:spcPts val="5"/>
              </a:spcBef>
            </a:pPr>
            <a:r>
              <a:rPr sz="1800" b="1" spc="-5" dirty="0">
                <a:solidFill>
                  <a:srgbClr val="595959"/>
                </a:solidFill>
                <a:latin typeface="Arial"/>
                <a:cs typeface="Arial"/>
              </a:rPr>
              <a:t>Big</a:t>
            </a:r>
            <a:r>
              <a:rPr sz="1800" b="1" spc="-15" dirty="0">
                <a:solidFill>
                  <a:srgbClr val="595959"/>
                </a:solidFill>
                <a:latin typeface="Arial"/>
                <a:cs typeface="Arial"/>
              </a:rPr>
              <a:t> </a:t>
            </a:r>
            <a:r>
              <a:rPr sz="1800" b="1" spc="-5" dirty="0">
                <a:solidFill>
                  <a:srgbClr val="595959"/>
                </a:solidFill>
                <a:latin typeface="Arial"/>
                <a:cs typeface="Arial"/>
              </a:rPr>
              <a:t>data</a:t>
            </a:r>
            <a:r>
              <a:rPr sz="1800" b="1" spc="5" dirty="0">
                <a:solidFill>
                  <a:srgbClr val="595959"/>
                </a:solidFill>
                <a:latin typeface="Arial"/>
                <a:cs typeface="Arial"/>
              </a:rPr>
              <a:t> </a:t>
            </a:r>
            <a:r>
              <a:rPr sz="1800" dirty="0">
                <a:solidFill>
                  <a:srgbClr val="595959"/>
                </a:solidFill>
                <a:latin typeface="Arial MT"/>
                <a:cs typeface="Arial MT"/>
              </a:rPr>
              <a:t>-</a:t>
            </a:r>
            <a:r>
              <a:rPr sz="1800" spc="-10" dirty="0">
                <a:solidFill>
                  <a:srgbClr val="595959"/>
                </a:solidFill>
                <a:latin typeface="Arial MT"/>
                <a:cs typeface="Arial MT"/>
              </a:rPr>
              <a:t> </a:t>
            </a:r>
            <a:r>
              <a:rPr sz="1800" dirty="0">
                <a:solidFill>
                  <a:srgbClr val="595959"/>
                </a:solidFill>
                <a:latin typeface="Arial MT"/>
                <a:cs typeface="Arial MT"/>
              </a:rPr>
              <a:t>More</a:t>
            </a:r>
            <a:r>
              <a:rPr sz="1800" spc="-10" dirty="0">
                <a:solidFill>
                  <a:srgbClr val="595959"/>
                </a:solidFill>
                <a:latin typeface="Arial MT"/>
                <a:cs typeface="Arial MT"/>
              </a:rPr>
              <a:t> </a:t>
            </a:r>
            <a:r>
              <a:rPr sz="1800" dirty="0">
                <a:solidFill>
                  <a:srgbClr val="595959"/>
                </a:solidFill>
                <a:latin typeface="Arial MT"/>
                <a:cs typeface="Arial MT"/>
              </a:rPr>
              <a:t>suitable</a:t>
            </a:r>
            <a:r>
              <a:rPr sz="1800" spc="-10" dirty="0">
                <a:solidFill>
                  <a:srgbClr val="595959"/>
                </a:solidFill>
                <a:latin typeface="Arial MT"/>
                <a:cs typeface="Arial MT"/>
              </a:rPr>
              <a:t> </a:t>
            </a:r>
            <a:r>
              <a:rPr sz="1800" spc="-5" dirty="0">
                <a:solidFill>
                  <a:srgbClr val="595959"/>
                </a:solidFill>
                <a:latin typeface="Arial MT"/>
                <a:cs typeface="Arial MT"/>
              </a:rPr>
              <a:t>for</a:t>
            </a:r>
            <a:r>
              <a:rPr sz="1800" spc="-10" dirty="0">
                <a:solidFill>
                  <a:srgbClr val="595959"/>
                </a:solidFill>
                <a:latin typeface="Arial MT"/>
                <a:cs typeface="Arial MT"/>
              </a:rPr>
              <a:t> </a:t>
            </a:r>
            <a:r>
              <a:rPr sz="1800" spc="-5" dirty="0">
                <a:solidFill>
                  <a:srgbClr val="595959"/>
                </a:solidFill>
                <a:latin typeface="Arial MT"/>
                <a:cs typeface="Arial MT"/>
              </a:rPr>
              <a:t>ensembles</a:t>
            </a:r>
            <a:r>
              <a:rPr sz="1800" spc="-10" dirty="0">
                <a:solidFill>
                  <a:srgbClr val="595959"/>
                </a:solidFill>
                <a:latin typeface="Arial MT"/>
                <a:cs typeface="Arial MT"/>
              </a:rPr>
              <a:t> </a:t>
            </a:r>
            <a:r>
              <a:rPr sz="1800" spc="-5" dirty="0">
                <a:solidFill>
                  <a:srgbClr val="595959"/>
                </a:solidFill>
                <a:latin typeface="Arial MT"/>
                <a:cs typeface="Arial MT"/>
              </a:rPr>
              <a:t>that</a:t>
            </a:r>
            <a:r>
              <a:rPr sz="1800" spc="-10" dirty="0">
                <a:solidFill>
                  <a:srgbClr val="595959"/>
                </a:solidFill>
                <a:latin typeface="Arial MT"/>
                <a:cs typeface="Arial MT"/>
              </a:rPr>
              <a:t> </a:t>
            </a:r>
            <a:r>
              <a:rPr sz="1800" dirty="0">
                <a:solidFill>
                  <a:srgbClr val="595959"/>
                </a:solidFill>
                <a:latin typeface="Arial MT"/>
                <a:cs typeface="Arial MT"/>
              </a:rPr>
              <a:t>can</a:t>
            </a:r>
            <a:r>
              <a:rPr sz="1800" spc="-10" dirty="0">
                <a:solidFill>
                  <a:srgbClr val="595959"/>
                </a:solidFill>
                <a:latin typeface="Arial MT"/>
                <a:cs typeface="Arial MT"/>
              </a:rPr>
              <a:t> </a:t>
            </a:r>
            <a:r>
              <a:rPr sz="1800" spc="-5" dirty="0">
                <a:solidFill>
                  <a:srgbClr val="595959"/>
                </a:solidFill>
                <a:latin typeface="Arial MT"/>
                <a:cs typeface="Arial MT"/>
              </a:rPr>
              <a:t>divide</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dirty="0">
                <a:solidFill>
                  <a:srgbClr val="595959"/>
                </a:solidFill>
                <a:latin typeface="Arial MT"/>
                <a:cs typeface="Arial MT"/>
              </a:rPr>
              <a:t>computation</a:t>
            </a:r>
            <a:endParaRPr sz="1800">
              <a:latin typeface="Arial MT"/>
              <a:cs typeface="Arial MT"/>
            </a:endParaRPr>
          </a:p>
          <a:p>
            <a:pPr>
              <a:lnSpc>
                <a:spcPct val="100000"/>
              </a:lnSpc>
            </a:pPr>
            <a:endParaRPr sz="2150">
              <a:latin typeface="Arial MT"/>
              <a:cs typeface="Arial MT"/>
            </a:endParaRPr>
          </a:p>
          <a:p>
            <a:pPr marL="12700" marR="93345">
              <a:lnSpc>
                <a:spcPct val="114599"/>
              </a:lnSpc>
            </a:pPr>
            <a:r>
              <a:rPr sz="1800" b="1" spc="-5" dirty="0">
                <a:solidFill>
                  <a:srgbClr val="595959"/>
                </a:solidFill>
                <a:latin typeface="Arial"/>
                <a:cs typeface="Arial"/>
              </a:rPr>
              <a:t>Small data </a:t>
            </a:r>
            <a:r>
              <a:rPr sz="1800" dirty="0">
                <a:solidFill>
                  <a:srgbClr val="595959"/>
                </a:solidFill>
                <a:latin typeface="Arial MT"/>
                <a:cs typeface="Arial MT"/>
              </a:rPr>
              <a:t>- </a:t>
            </a:r>
            <a:r>
              <a:rPr sz="1800" spc="-5" dirty="0">
                <a:solidFill>
                  <a:srgbClr val="595959"/>
                </a:solidFill>
                <a:latin typeface="Arial MT"/>
                <a:cs typeface="Arial MT"/>
              </a:rPr>
              <a:t>The </a:t>
            </a:r>
            <a:r>
              <a:rPr sz="1800" dirty="0">
                <a:solidFill>
                  <a:srgbClr val="595959"/>
                </a:solidFill>
                <a:latin typeface="Arial MT"/>
                <a:cs typeface="Arial MT"/>
              </a:rPr>
              <a:t>sampling </a:t>
            </a:r>
            <a:r>
              <a:rPr sz="1800" spc="-5" dirty="0">
                <a:solidFill>
                  <a:srgbClr val="595959"/>
                </a:solidFill>
                <a:latin typeface="Arial MT"/>
                <a:cs typeface="Arial MT"/>
              </a:rPr>
              <a:t>technique </a:t>
            </a:r>
            <a:r>
              <a:rPr sz="1800" dirty="0">
                <a:solidFill>
                  <a:srgbClr val="595959"/>
                </a:solidFill>
                <a:latin typeface="Arial MT"/>
                <a:cs typeface="Arial MT"/>
              </a:rPr>
              <a:t>can </a:t>
            </a:r>
            <a:r>
              <a:rPr sz="1800" spc="-5" dirty="0">
                <a:solidFill>
                  <a:srgbClr val="595959"/>
                </a:solidFill>
                <a:latin typeface="Arial MT"/>
                <a:cs typeface="Arial MT"/>
              </a:rPr>
              <a:t>uncover and understand better data </a:t>
            </a:r>
            <a:r>
              <a:rPr sz="1800" spc="-490" dirty="0">
                <a:solidFill>
                  <a:srgbClr val="595959"/>
                </a:solidFill>
                <a:latin typeface="Arial MT"/>
                <a:cs typeface="Arial MT"/>
              </a:rPr>
              <a:t> </a:t>
            </a:r>
            <a:r>
              <a:rPr sz="1800" spc="-5" dirty="0">
                <a:solidFill>
                  <a:srgbClr val="595959"/>
                </a:solidFill>
                <a:latin typeface="Arial MT"/>
                <a:cs typeface="Arial MT"/>
              </a:rPr>
              <a:t>distribution</a:t>
            </a:r>
            <a:endParaRPr sz="1800">
              <a:latin typeface="Arial MT"/>
              <a:cs typeface="Arial M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4322445" cy="452120"/>
          </a:xfrm>
          <a:prstGeom prst="rect">
            <a:avLst/>
          </a:prstGeom>
        </p:spPr>
        <p:txBody>
          <a:bodyPr vert="horz" wrap="square" lIns="0" tIns="12700" rIns="0" bIns="0" rtlCol="0">
            <a:spAutoFit/>
          </a:bodyPr>
          <a:lstStyle/>
          <a:p>
            <a:pPr marL="12700">
              <a:lnSpc>
                <a:spcPct val="100000"/>
              </a:lnSpc>
              <a:spcBef>
                <a:spcPts val="100"/>
              </a:spcBef>
            </a:pPr>
            <a:r>
              <a:rPr sz="2800" spc="-10" dirty="0"/>
              <a:t>Behavior</a:t>
            </a:r>
            <a:r>
              <a:rPr sz="2800" spc="-50" dirty="0"/>
              <a:t> </a:t>
            </a:r>
            <a:r>
              <a:rPr sz="2800" spc="-10" dirty="0"/>
              <a:t>Knowledge</a:t>
            </a:r>
            <a:r>
              <a:rPr sz="2800" spc="-45" dirty="0"/>
              <a:t> </a:t>
            </a:r>
            <a:r>
              <a:rPr sz="2800" dirty="0"/>
              <a:t>space</a:t>
            </a:r>
            <a:endParaRPr sz="2800"/>
          </a:p>
        </p:txBody>
      </p:sp>
      <p:sp>
        <p:nvSpPr>
          <p:cNvPr id="3" name="object 3"/>
          <p:cNvSpPr txBox="1"/>
          <p:nvPr/>
        </p:nvSpPr>
        <p:spPr>
          <a:xfrm>
            <a:off x="422676" y="1162308"/>
            <a:ext cx="7962900" cy="2162175"/>
          </a:xfrm>
          <a:prstGeom prst="rect">
            <a:avLst/>
          </a:prstGeom>
        </p:spPr>
        <p:txBody>
          <a:bodyPr vert="horz" wrap="square" lIns="0" tIns="66675" rIns="0" bIns="0" rtlCol="0">
            <a:spAutoFit/>
          </a:bodyPr>
          <a:lstStyle/>
          <a:p>
            <a:pPr marL="431800" indent="-419734">
              <a:lnSpc>
                <a:spcPct val="100000"/>
              </a:lnSpc>
              <a:spcBef>
                <a:spcPts val="525"/>
              </a:spcBef>
              <a:buAutoNum type="arabicPeriod"/>
              <a:tabLst>
                <a:tab pos="431800" algn="l"/>
                <a:tab pos="432434" algn="l"/>
              </a:tabLst>
            </a:pPr>
            <a:r>
              <a:rPr sz="1800" spc="-5" dirty="0">
                <a:solidFill>
                  <a:srgbClr val="595959"/>
                </a:solidFill>
                <a:latin typeface="Arial MT"/>
                <a:cs typeface="Arial MT"/>
              </a:rPr>
              <a:t>In</a:t>
            </a:r>
            <a:r>
              <a:rPr sz="1800" spc="-50" dirty="0">
                <a:solidFill>
                  <a:srgbClr val="595959"/>
                </a:solidFill>
                <a:latin typeface="Arial MT"/>
                <a:cs typeface="Arial MT"/>
              </a:rPr>
              <a:t> </a:t>
            </a:r>
            <a:r>
              <a:rPr sz="1800" spc="-5" dirty="0">
                <a:solidFill>
                  <a:srgbClr val="595959"/>
                </a:solidFill>
                <a:latin typeface="Arial MT"/>
                <a:cs typeface="Arial MT"/>
              </a:rPr>
              <a:t>training:</a:t>
            </a:r>
            <a:endParaRPr sz="1800">
              <a:latin typeface="Arial MT"/>
              <a:cs typeface="Arial MT"/>
            </a:endParaRPr>
          </a:p>
          <a:p>
            <a:pPr marL="889000" lvl="1" indent="-377825">
              <a:lnSpc>
                <a:spcPct val="100000"/>
              </a:lnSpc>
              <a:spcBef>
                <a:spcPts val="330"/>
              </a:spcBef>
              <a:buAutoNum type="alphaLcPeriod"/>
              <a:tabLst>
                <a:tab pos="889000" algn="l"/>
                <a:tab pos="889635" algn="l"/>
              </a:tabLst>
            </a:pPr>
            <a:r>
              <a:rPr sz="1400" spc="-5" dirty="0">
                <a:solidFill>
                  <a:srgbClr val="595959"/>
                </a:solidFill>
                <a:latin typeface="Arial MT"/>
                <a:cs typeface="Arial MT"/>
              </a:rPr>
              <a:t>Fit</a:t>
            </a:r>
            <a:r>
              <a:rPr sz="1400" spc="-30" dirty="0">
                <a:solidFill>
                  <a:srgbClr val="595959"/>
                </a:solidFill>
                <a:latin typeface="Arial MT"/>
                <a:cs typeface="Arial MT"/>
              </a:rPr>
              <a:t> </a:t>
            </a:r>
            <a:r>
              <a:rPr sz="1400" spc="-5" dirty="0">
                <a:solidFill>
                  <a:srgbClr val="595959"/>
                </a:solidFill>
                <a:latin typeface="Arial MT"/>
                <a:cs typeface="Arial MT"/>
              </a:rPr>
              <a:t>each</a:t>
            </a:r>
            <a:r>
              <a:rPr sz="1400" spc="-25" dirty="0">
                <a:solidFill>
                  <a:srgbClr val="595959"/>
                </a:solidFill>
                <a:latin typeface="Arial MT"/>
                <a:cs typeface="Arial MT"/>
              </a:rPr>
              <a:t> </a:t>
            </a:r>
            <a:r>
              <a:rPr sz="1400" dirty="0">
                <a:solidFill>
                  <a:srgbClr val="595959"/>
                </a:solidFill>
                <a:latin typeface="Arial MT"/>
                <a:cs typeface="Arial MT"/>
              </a:rPr>
              <a:t>classifier</a:t>
            </a:r>
            <a:r>
              <a:rPr sz="1400" spc="-25" dirty="0">
                <a:solidFill>
                  <a:srgbClr val="595959"/>
                </a:solidFill>
                <a:latin typeface="Arial MT"/>
                <a:cs typeface="Arial MT"/>
              </a:rPr>
              <a:t> </a:t>
            </a:r>
            <a:r>
              <a:rPr sz="1400" dirty="0">
                <a:solidFill>
                  <a:srgbClr val="595959"/>
                </a:solidFill>
                <a:latin typeface="Arial MT"/>
                <a:cs typeface="Arial MT"/>
              </a:rPr>
              <a:t>separately</a:t>
            </a:r>
            <a:endParaRPr sz="1400">
              <a:latin typeface="Arial MT"/>
              <a:cs typeface="Arial MT"/>
            </a:endParaRPr>
          </a:p>
          <a:p>
            <a:pPr marL="889000" marR="5080" lvl="1" indent="-377190">
              <a:lnSpc>
                <a:spcPct val="116100"/>
              </a:lnSpc>
              <a:buAutoNum type="alphaLcPeriod"/>
              <a:tabLst>
                <a:tab pos="889000" algn="l"/>
                <a:tab pos="889635" algn="l"/>
              </a:tabLst>
            </a:pPr>
            <a:r>
              <a:rPr sz="1400" spc="-5" dirty="0">
                <a:solidFill>
                  <a:srgbClr val="595959"/>
                </a:solidFill>
                <a:latin typeface="Arial MT"/>
                <a:cs typeface="Arial MT"/>
              </a:rPr>
              <a:t>For each </a:t>
            </a:r>
            <a:r>
              <a:rPr sz="1400" dirty="0">
                <a:solidFill>
                  <a:srgbClr val="595959"/>
                </a:solidFill>
                <a:latin typeface="Arial MT"/>
                <a:cs typeface="Arial MT"/>
              </a:rPr>
              <a:t>classification combination count </a:t>
            </a:r>
            <a:r>
              <a:rPr sz="1400" spc="-5" dirty="0">
                <a:solidFill>
                  <a:srgbClr val="595959"/>
                </a:solidFill>
                <a:latin typeface="Arial MT"/>
                <a:cs typeface="Arial MT"/>
              </a:rPr>
              <a:t>how </a:t>
            </a:r>
            <a:r>
              <a:rPr sz="1400" dirty="0">
                <a:solidFill>
                  <a:srgbClr val="595959"/>
                </a:solidFill>
                <a:latin typeface="Arial MT"/>
                <a:cs typeface="Arial MT"/>
              </a:rPr>
              <a:t>many </a:t>
            </a:r>
            <a:r>
              <a:rPr sz="1400" spc="-5" dirty="0">
                <a:solidFill>
                  <a:srgbClr val="595959"/>
                </a:solidFill>
                <a:latin typeface="Arial MT"/>
                <a:cs typeface="Arial MT"/>
              </a:rPr>
              <a:t>times each </a:t>
            </a:r>
            <a:r>
              <a:rPr sz="1400" dirty="0">
                <a:solidFill>
                  <a:srgbClr val="595959"/>
                </a:solidFill>
                <a:latin typeface="Arial MT"/>
                <a:cs typeface="Arial MT"/>
              </a:rPr>
              <a:t>classifier </a:t>
            </a:r>
            <a:r>
              <a:rPr sz="1400" spc="-5" dirty="0">
                <a:solidFill>
                  <a:srgbClr val="595959"/>
                </a:solidFill>
                <a:latin typeface="Arial MT"/>
                <a:cs typeface="Arial MT"/>
              </a:rPr>
              <a:t>was </a:t>
            </a:r>
            <a:r>
              <a:rPr sz="1400" dirty="0">
                <a:solidFill>
                  <a:srgbClr val="595959"/>
                </a:solidFill>
                <a:latin typeface="Arial MT"/>
                <a:cs typeface="Arial MT"/>
              </a:rPr>
              <a:t>correct </a:t>
            </a:r>
            <a:r>
              <a:rPr sz="1400" spc="-5" dirty="0">
                <a:solidFill>
                  <a:srgbClr val="595959"/>
                </a:solidFill>
                <a:latin typeface="Arial MT"/>
                <a:cs typeface="Arial MT"/>
              </a:rPr>
              <a:t>and </a:t>
            </a:r>
            <a:r>
              <a:rPr sz="1400" spc="-375" dirty="0">
                <a:solidFill>
                  <a:srgbClr val="595959"/>
                </a:solidFill>
                <a:latin typeface="Arial MT"/>
                <a:cs typeface="Arial MT"/>
              </a:rPr>
              <a:t> </a:t>
            </a:r>
            <a:r>
              <a:rPr sz="1400" dirty="0">
                <a:solidFill>
                  <a:srgbClr val="595959"/>
                </a:solidFill>
                <a:latin typeface="Arial MT"/>
                <a:cs typeface="Arial MT"/>
              </a:rPr>
              <a:t>save</a:t>
            </a:r>
            <a:r>
              <a:rPr sz="1400" spc="-10" dirty="0">
                <a:solidFill>
                  <a:srgbClr val="595959"/>
                </a:solidFill>
                <a:latin typeface="Arial MT"/>
                <a:cs typeface="Arial MT"/>
              </a:rPr>
              <a:t> </a:t>
            </a:r>
            <a:r>
              <a:rPr sz="1400" spc="-5" dirty="0">
                <a:solidFill>
                  <a:srgbClr val="595959"/>
                </a:solidFill>
                <a:latin typeface="Arial MT"/>
                <a:cs typeface="Arial MT"/>
              </a:rPr>
              <a:t>it in </a:t>
            </a:r>
            <a:r>
              <a:rPr sz="1400" dirty="0">
                <a:solidFill>
                  <a:srgbClr val="595959"/>
                </a:solidFill>
                <a:latin typeface="Arial MT"/>
                <a:cs typeface="Arial MT"/>
              </a:rPr>
              <a:t>a</a:t>
            </a:r>
            <a:r>
              <a:rPr sz="1400" spc="-5" dirty="0">
                <a:solidFill>
                  <a:srgbClr val="595959"/>
                </a:solidFill>
                <a:latin typeface="Arial MT"/>
                <a:cs typeface="Arial MT"/>
              </a:rPr>
              <a:t> lookup table</a:t>
            </a:r>
            <a:endParaRPr sz="1400">
              <a:latin typeface="Arial MT"/>
              <a:cs typeface="Arial MT"/>
            </a:endParaRPr>
          </a:p>
          <a:p>
            <a:pPr marL="431800" indent="-419734">
              <a:lnSpc>
                <a:spcPct val="100000"/>
              </a:lnSpc>
              <a:spcBef>
                <a:spcPts val="254"/>
              </a:spcBef>
              <a:buAutoNum type="arabicPeriod"/>
              <a:tabLst>
                <a:tab pos="431800" algn="l"/>
                <a:tab pos="432434" algn="l"/>
              </a:tabLst>
            </a:pPr>
            <a:r>
              <a:rPr sz="1800" spc="-5" dirty="0">
                <a:solidFill>
                  <a:srgbClr val="595959"/>
                </a:solidFill>
                <a:latin typeface="Arial MT"/>
                <a:cs typeface="Arial MT"/>
              </a:rPr>
              <a:t>In</a:t>
            </a:r>
            <a:r>
              <a:rPr sz="1800" spc="-50" dirty="0">
                <a:solidFill>
                  <a:srgbClr val="595959"/>
                </a:solidFill>
                <a:latin typeface="Arial MT"/>
                <a:cs typeface="Arial MT"/>
              </a:rPr>
              <a:t> </a:t>
            </a:r>
            <a:r>
              <a:rPr sz="1800" spc="-5" dirty="0">
                <a:solidFill>
                  <a:srgbClr val="595959"/>
                </a:solidFill>
                <a:latin typeface="Arial MT"/>
                <a:cs typeface="Arial MT"/>
              </a:rPr>
              <a:t>prediction:</a:t>
            </a:r>
            <a:endParaRPr sz="1800">
              <a:latin typeface="Arial MT"/>
              <a:cs typeface="Arial MT"/>
            </a:endParaRPr>
          </a:p>
          <a:p>
            <a:pPr marL="889000" lvl="1" indent="-377825">
              <a:lnSpc>
                <a:spcPct val="100000"/>
              </a:lnSpc>
              <a:spcBef>
                <a:spcPts val="330"/>
              </a:spcBef>
              <a:buAutoNum type="alphaLcPeriod"/>
              <a:tabLst>
                <a:tab pos="889000" algn="l"/>
                <a:tab pos="889635" algn="l"/>
              </a:tabLst>
            </a:pPr>
            <a:r>
              <a:rPr sz="1400" spc="-5" dirty="0">
                <a:solidFill>
                  <a:srgbClr val="595959"/>
                </a:solidFill>
                <a:latin typeface="Arial MT"/>
                <a:cs typeface="Arial MT"/>
              </a:rPr>
              <a:t>Perict</a:t>
            </a:r>
            <a:r>
              <a:rPr sz="1400" spc="-35" dirty="0">
                <a:solidFill>
                  <a:srgbClr val="595959"/>
                </a:solidFill>
                <a:latin typeface="Arial MT"/>
                <a:cs typeface="Arial MT"/>
              </a:rPr>
              <a:t> </a:t>
            </a:r>
            <a:r>
              <a:rPr sz="1400" spc="-5" dirty="0">
                <a:solidFill>
                  <a:srgbClr val="595959"/>
                </a:solidFill>
                <a:latin typeface="Arial MT"/>
                <a:cs typeface="Arial MT"/>
              </a:rPr>
              <a:t>each</a:t>
            </a:r>
            <a:r>
              <a:rPr sz="1400" spc="-35" dirty="0">
                <a:solidFill>
                  <a:srgbClr val="595959"/>
                </a:solidFill>
                <a:latin typeface="Arial MT"/>
                <a:cs typeface="Arial MT"/>
              </a:rPr>
              <a:t> </a:t>
            </a:r>
            <a:r>
              <a:rPr sz="1400" dirty="0">
                <a:solidFill>
                  <a:srgbClr val="595959"/>
                </a:solidFill>
                <a:latin typeface="Arial MT"/>
                <a:cs typeface="Arial MT"/>
              </a:rPr>
              <a:t>classifier</a:t>
            </a:r>
            <a:endParaRPr sz="1400">
              <a:latin typeface="Arial MT"/>
              <a:cs typeface="Arial MT"/>
            </a:endParaRPr>
          </a:p>
          <a:p>
            <a:pPr marL="889000" lvl="1" indent="-377825">
              <a:lnSpc>
                <a:spcPct val="100000"/>
              </a:lnSpc>
              <a:spcBef>
                <a:spcPts val="270"/>
              </a:spcBef>
              <a:buAutoNum type="alphaLcPeriod"/>
              <a:tabLst>
                <a:tab pos="889000" algn="l"/>
                <a:tab pos="889635" algn="l"/>
              </a:tabLst>
            </a:pPr>
            <a:r>
              <a:rPr sz="1400" spc="-5" dirty="0">
                <a:solidFill>
                  <a:srgbClr val="595959"/>
                </a:solidFill>
                <a:latin typeface="Arial MT"/>
                <a:cs typeface="Arial MT"/>
              </a:rPr>
              <a:t>Use</a:t>
            </a:r>
            <a:r>
              <a:rPr sz="1400" spc="-20" dirty="0">
                <a:solidFill>
                  <a:srgbClr val="595959"/>
                </a:solidFill>
                <a:latin typeface="Arial MT"/>
                <a:cs typeface="Arial MT"/>
              </a:rPr>
              <a:t> </a:t>
            </a:r>
            <a:r>
              <a:rPr sz="1400" spc="-5" dirty="0">
                <a:solidFill>
                  <a:srgbClr val="595959"/>
                </a:solidFill>
                <a:latin typeface="Arial MT"/>
                <a:cs typeface="Arial MT"/>
              </a:rPr>
              <a:t>lookup</a:t>
            </a:r>
            <a:r>
              <a:rPr sz="1400" spc="-15" dirty="0">
                <a:solidFill>
                  <a:srgbClr val="595959"/>
                </a:solidFill>
                <a:latin typeface="Arial MT"/>
                <a:cs typeface="Arial MT"/>
              </a:rPr>
              <a:t> </a:t>
            </a:r>
            <a:r>
              <a:rPr sz="1400" spc="-5" dirty="0">
                <a:solidFill>
                  <a:srgbClr val="595959"/>
                </a:solidFill>
                <a:latin typeface="Arial MT"/>
                <a:cs typeface="Arial MT"/>
              </a:rPr>
              <a:t>table</a:t>
            </a:r>
            <a:r>
              <a:rPr sz="1400" spc="-20" dirty="0">
                <a:solidFill>
                  <a:srgbClr val="595959"/>
                </a:solidFill>
                <a:latin typeface="Arial MT"/>
                <a:cs typeface="Arial MT"/>
              </a:rPr>
              <a:t> </a:t>
            </a:r>
            <a:r>
              <a:rPr sz="1400" spc="-5" dirty="0">
                <a:solidFill>
                  <a:srgbClr val="595959"/>
                </a:solidFill>
                <a:latin typeface="Arial MT"/>
                <a:cs typeface="Arial MT"/>
              </a:rPr>
              <a:t>for</a:t>
            </a:r>
            <a:r>
              <a:rPr sz="1400" spc="-15" dirty="0">
                <a:solidFill>
                  <a:srgbClr val="595959"/>
                </a:solidFill>
                <a:latin typeface="Arial MT"/>
                <a:cs typeface="Arial MT"/>
              </a:rPr>
              <a:t> </a:t>
            </a:r>
            <a:r>
              <a:rPr sz="1400" spc="-5" dirty="0">
                <a:solidFill>
                  <a:srgbClr val="595959"/>
                </a:solidFill>
                <a:latin typeface="Arial MT"/>
                <a:cs typeface="Arial MT"/>
              </a:rPr>
              <a:t>prediction</a:t>
            </a:r>
            <a:r>
              <a:rPr sz="1400" spc="-20" dirty="0">
                <a:solidFill>
                  <a:srgbClr val="595959"/>
                </a:solidFill>
                <a:latin typeface="Arial MT"/>
                <a:cs typeface="Arial MT"/>
              </a:rPr>
              <a:t> </a:t>
            </a:r>
            <a:r>
              <a:rPr sz="1400" dirty="0">
                <a:solidFill>
                  <a:srgbClr val="595959"/>
                </a:solidFill>
                <a:latin typeface="Arial MT"/>
                <a:cs typeface="Arial MT"/>
              </a:rPr>
              <a:t>combination</a:t>
            </a:r>
            <a:endParaRPr sz="1400">
              <a:latin typeface="Arial MT"/>
              <a:cs typeface="Arial MT"/>
            </a:endParaRPr>
          </a:p>
          <a:p>
            <a:pPr marL="889000" lvl="1" indent="-367665">
              <a:lnSpc>
                <a:spcPct val="100000"/>
              </a:lnSpc>
              <a:spcBef>
                <a:spcPts val="270"/>
              </a:spcBef>
              <a:buAutoNum type="alphaLcPeriod"/>
              <a:tabLst>
                <a:tab pos="889000" algn="l"/>
                <a:tab pos="889635" algn="l"/>
              </a:tabLst>
            </a:pPr>
            <a:r>
              <a:rPr sz="1400" spc="-5" dirty="0">
                <a:solidFill>
                  <a:srgbClr val="595959"/>
                </a:solidFill>
                <a:latin typeface="Arial MT"/>
                <a:cs typeface="Arial MT"/>
              </a:rPr>
              <a:t>Predict</a:t>
            </a:r>
            <a:r>
              <a:rPr sz="1400" spc="-25" dirty="0">
                <a:solidFill>
                  <a:srgbClr val="595959"/>
                </a:solidFill>
                <a:latin typeface="Arial MT"/>
                <a:cs typeface="Arial MT"/>
              </a:rPr>
              <a:t> </a:t>
            </a:r>
            <a:r>
              <a:rPr sz="1400" spc="-5" dirty="0">
                <a:solidFill>
                  <a:srgbClr val="595959"/>
                </a:solidFill>
                <a:latin typeface="Arial MT"/>
                <a:cs typeface="Arial MT"/>
              </a:rPr>
              <a:t>with</a:t>
            </a:r>
            <a:r>
              <a:rPr sz="1400" spc="-20" dirty="0">
                <a:solidFill>
                  <a:srgbClr val="595959"/>
                </a:solidFill>
                <a:latin typeface="Arial MT"/>
                <a:cs typeface="Arial MT"/>
              </a:rPr>
              <a:t> </a:t>
            </a:r>
            <a:r>
              <a:rPr sz="1400" spc="-5" dirty="0">
                <a:solidFill>
                  <a:srgbClr val="595959"/>
                </a:solidFill>
                <a:latin typeface="Arial MT"/>
                <a:cs typeface="Arial MT"/>
              </a:rPr>
              <a:t>the</a:t>
            </a:r>
            <a:r>
              <a:rPr sz="1400" spc="-20" dirty="0">
                <a:solidFill>
                  <a:srgbClr val="595959"/>
                </a:solidFill>
                <a:latin typeface="Arial MT"/>
                <a:cs typeface="Arial MT"/>
              </a:rPr>
              <a:t> </a:t>
            </a:r>
            <a:r>
              <a:rPr sz="1400" spc="-5" dirty="0">
                <a:solidFill>
                  <a:srgbClr val="595959"/>
                </a:solidFill>
                <a:latin typeface="Arial MT"/>
                <a:cs typeface="Arial MT"/>
              </a:rPr>
              <a:t>best</a:t>
            </a:r>
            <a:r>
              <a:rPr sz="1400" spc="-20" dirty="0">
                <a:solidFill>
                  <a:srgbClr val="595959"/>
                </a:solidFill>
                <a:latin typeface="Arial MT"/>
                <a:cs typeface="Arial MT"/>
              </a:rPr>
              <a:t> </a:t>
            </a:r>
            <a:r>
              <a:rPr sz="1400" dirty="0">
                <a:solidFill>
                  <a:srgbClr val="595959"/>
                </a:solidFill>
                <a:latin typeface="Arial MT"/>
                <a:cs typeface="Arial MT"/>
              </a:rPr>
              <a:t>model</a:t>
            </a:r>
            <a:endParaRPr sz="1400">
              <a:latin typeface="Arial MT"/>
              <a:cs typeface="Arial M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4322445" cy="452120"/>
          </a:xfrm>
          <a:prstGeom prst="rect">
            <a:avLst/>
          </a:prstGeom>
        </p:spPr>
        <p:txBody>
          <a:bodyPr vert="horz" wrap="square" lIns="0" tIns="12700" rIns="0" bIns="0" rtlCol="0">
            <a:spAutoFit/>
          </a:bodyPr>
          <a:lstStyle/>
          <a:p>
            <a:pPr marL="12700">
              <a:lnSpc>
                <a:spcPct val="100000"/>
              </a:lnSpc>
              <a:spcBef>
                <a:spcPts val="100"/>
              </a:spcBef>
            </a:pPr>
            <a:r>
              <a:rPr sz="2800" spc="-10" dirty="0"/>
              <a:t>Behavior</a:t>
            </a:r>
            <a:r>
              <a:rPr sz="2800" spc="-50" dirty="0"/>
              <a:t> </a:t>
            </a:r>
            <a:r>
              <a:rPr sz="2800" spc="-10" dirty="0"/>
              <a:t>Knowledge</a:t>
            </a:r>
            <a:r>
              <a:rPr sz="2800" spc="-45" dirty="0"/>
              <a:t> </a:t>
            </a:r>
            <a:r>
              <a:rPr sz="2800" dirty="0"/>
              <a:t>space</a:t>
            </a:r>
            <a:endParaRPr sz="2800"/>
          </a:p>
        </p:txBody>
      </p:sp>
      <p:pic>
        <p:nvPicPr>
          <p:cNvPr id="3" name="object 3"/>
          <p:cNvPicPr/>
          <p:nvPr/>
        </p:nvPicPr>
        <p:blipFill>
          <a:blip r:embed="rId3" cstate="print"/>
          <a:stretch>
            <a:fillRect/>
          </a:stretch>
        </p:blipFill>
        <p:spPr>
          <a:xfrm>
            <a:off x="1354250" y="1152475"/>
            <a:ext cx="6764549" cy="3812749"/>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70550" y="618977"/>
            <a:ext cx="6124374" cy="4197974"/>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675379" cy="452120"/>
          </a:xfrm>
          <a:prstGeom prst="rect">
            <a:avLst/>
          </a:prstGeom>
        </p:spPr>
        <p:txBody>
          <a:bodyPr vert="horz" wrap="square" lIns="0" tIns="12700" rIns="0" bIns="0" rtlCol="0">
            <a:spAutoFit/>
          </a:bodyPr>
          <a:lstStyle/>
          <a:p>
            <a:pPr marL="12700">
              <a:lnSpc>
                <a:spcPct val="100000"/>
              </a:lnSpc>
              <a:spcBef>
                <a:spcPts val="100"/>
              </a:spcBef>
            </a:pPr>
            <a:r>
              <a:rPr sz="2800" spc="-10" dirty="0"/>
              <a:t>Stacking</a:t>
            </a:r>
            <a:r>
              <a:rPr sz="2800" spc="-50" dirty="0"/>
              <a:t> </a:t>
            </a:r>
            <a:r>
              <a:rPr sz="2800" spc="-5" dirty="0"/>
              <a:t>best</a:t>
            </a:r>
            <a:r>
              <a:rPr sz="2800" spc="-45" dirty="0"/>
              <a:t> </a:t>
            </a:r>
            <a:r>
              <a:rPr sz="2800" spc="-5" dirty="0"/>
              <a:t>practices</a:t>
            </a:r>
            <a:endParaRPr sz="2800"/>
          </a:p>
        </p:txBody>
      </p:sp>
      <p:sp>
        <p:nvSpPr>
          <p:cNvPr id="3" name="object 3"/>
          <p:cNvSpPr txBox="1"/>
          <p:nvPr/>
        </p:nvSpPr>
        <p:spPr>
          <a:xfrm>
            <a:off x="384725" y="1176350"/>
            <a:ext cx="1715135" cy="968375"/>
          </a:xfrm>
          <a:prstGeom prst="rect">
            <a:avLst/>
          </a:prstGeom>
        </p:spPr>
        <p:txBody>
          <a:bodyPr vert="horz" wrap="square" lIns="0" tIns="52704" rIns="0" bIns="0" rtlCol="0">
            <a:spAutoFit/>
          </a:bodyPr>
          <a:lstStyle/>
          <a:p>
            <a:pPr marL="12700">
              <a:lnSpc>
                <a:spcPct val="100000"/>
              </a:lnSpc>
              <a:spcBef>
                <a:spcPts val="414"/>
              </a:spcBef>
            </a:pPr>
            <a:r>
              <a:rPr sz="1800" b="1" spc="-5" dirty="0">
                <a:solidFill>
                  <a:srgbClr val="595959"/>
                </a:solidFill>
                <a:latin typeface="Arial"/>
                <a:cs typeface="Arial"/>
              </a:rPr>
              <a:t>Dependency</a:t>
            </a:r>
            <a:r>
              <a:rPr sz="1800" b="1" spc="-45" dirty="0">
                <a:solidFill>
                  <a:srgbClr val="595959"/>
                </a:solidFill>
                <a:latin typeface="Arial"/>
                <a:cs typeface="Arial"/>
              </a:rPr>
              <a:t> </a:t>
            </a:r>
            <a:r>
              <a:rPr sz="1800" dirty="0">
                <a:solidFill>
                  <a:srgbClr val="595959"/>
                </a:solidFill>
                <a:latin typeface="Arial MT"/>
                <a:cs typeface="Arial MT"/>
              </a:rPr>
              <a:t>-</a:t>
            </a:r>
            <a:r>
              <a:rPr sz="1800" spc="-45" dirty="0">
                <a:solidFill>
                  <a:srgbClr val="595959"/>
                </a:solidFill>
                <a:latin typeface="Arial MT"/>
                <a:cs typeface="Arial MT"/>
              </a:rPr>
              <a:t> </a:t>
            </a:r>
            <a:r>
              <a:rPr sz="1800" dirty="0">
                <a:solidFill>
                  <a:srgbClr val="595959"/>
                </a:solidFill>
                <a:latin typeface="Arial MT"/>
                <a:cs typeface="Arial MT"/>
              </a:rPr>
              <a:t>?</a:t>
            </a:r>
            <a:endParaRPr sz="1800">
              <a:latin typeface="Arial MT"/>
              <a:cs typeface="Arial MT"/>
            </a:endParaRPr>
          </a:p>
          <a:p>
            <a:pPr marL="12700">
              <a:lnSpc>
                <a:spcPct val="100000"/>
              </a:lnSpc>
              <a:spcBef>
                <a:spcPts val="315"/>
              </a:spcBef>
            </a:pPr>
            <a:r>
              <a:rPr sz="1800" b="1" spc="-5" dirty="0">
                <a:solidFill>
                  <a:srgbClr val="595959"/>
                </a:solidFill>
                <a:latin typeface="Arial"/>
                <a:cs typeface="Arial"/>
              </a:rPr>
              <a:t>Aggregate</a:t>
            </a:r>
            <a:r>
              <a:rPr sz="1800" b="1" spc="-30" dirty="0">
                <a:solidFill>
                  <a:srgbClr val="595959"/>
                </a:solidFill>
                <a:latin typeface="Arial"/>
                <a:cs typeface="Arial"/>
              </a:rPr>
              <a:t> </a:t>
            </a:r>
            <a:r>
              <a:rPr sz="1800" dirty="0">
                <a:solidFill>
                  <a:srgbClr val="595959"/>
                </a:solidFill>
                <a:latin typeface="Arial MT"/>
                <a:cs typeface="Arial MT"/>
              </a:rPr>
              <a:t>-</a:t>
            </a:r>
            <a:r>
              <a:rPr sz="1800" spc="-35" dirty="0">
                <a:solidFill>
                  <a:srgbClr val="595959"/>
                </a:solidFill>
                <a:latin typeface="Arial MT"/>
                <a:cs typeface="Arial MT"/>
              </a:rPr>
              <a:t> </a:t>
            </a:r>
            <a:r>
              <a:rPr sz="1800" dirty="0">
                <a:solidFill>
                  <a:srgbClr val="595959"/>
                </a:solidFill>
                <a:latin typeface="Arial MT"/>
                <a:cs typeface="Arial MT"/>
              </a:rPr>
              <a:t>?</a:t>
            </a:r>
            <a:endParaRPr sz="1800">
              <a:latin typeface="Arial MT"/>
              <a:cs typeface="Arial MT"/>
            </a:endParaRPr>
          </a:p>
          <a:p>
            <a:pPr marL="12700">
              <a:lnSpc>
                <a:spcPct val="100000"/>
              </a:lnSpc>
              <a:spcBef>
                <a:spcPts val="315"/>
              </a:spcBef>
            </a:pPr>
            <a:r>
              <a:rPr sz="1800" b="1" spc="-5" dirty="0">
                <a:solidFill>
                  <a:srgbClr val="595959"/>
                </a:solidFill>
                <a:latin typeface="Arial"/>
                <a:cs typeface="Arial"/>
              </a:rPr>
              <a:t>Diversify</a:t>
            </a:r>
            <a:r>
              <a:rPr sz="1800" b="1" spc="-30" dirty="0">
                <a:solidFill>
                  <a:srgbClr val="595959"/>
                </a:solidFill>
                <a:latin typeface="Arial"/>
                <a:cs typeface="Arial"/>
              </a:rPr>
              <a:t> </a:t>
            </a:r>
            <a:r>
              <a:rPr sz="1800" dirty="0">
                <a:solidFill>
                  <a:srgbClr val="595959"/>
                </a:solidFill>
                <a:latin typeface="Arial MT"/>
                <a:cs typeface="Arial MT"/>
              </a:rPr>
              <a:t>-</a:t>
            </a:r>
            <a:r>
              <a:rPr sz="1800" spc="-35" dirty="0">
                <a:solidFill>
                  <a:srgbClr val="595959"/>
                </a:solidFill>
                <a:latin typeface="Arial MT"/>
                <a:cs typeface="Arial MT"/>
              </a:rPr>
              <a:t> </a:t>
            </a:r>
            <a:r>
              <a:rPr sz="1800" dirty="0">
                <a:solidFill>
                  <a:srgbClr val="595959"/>
                </a:solidFill>
                <a:latin typeface="Arial MT"/>
                <a:cs typeface="Arial MT"/>
              </a:rPr>
              <a:t>?</a:t>
            </a:r>
            <a:endParaRPr sz="1800">
              <a:latin typeface="Arial MT"/>
              <a:cs typeface="Arial M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675379" cy="452120"/>
          </a:xfrm>
          <a:prstGeom prst="rect">
            <a:avLst/>
          </a:prstGeom>
        </p:spPr>
        <p:txBody>
          <a:bodyPr vert="horz" wrap="square" lIns="0" tIns="12700" rIns="0" bIns="0" rtlCol="0">
            <a:spAutoFit/>
          </a:bodyPr>
          <a:lstStyle/>
          <a:p>
            <a:pPr marL="12700">
              <a:lnSpc>
                <a:spcPct val="100000"/>
              </a:lnSpc>
              <a:spcBef>
                <a:spcPts val="100"/>
              </a:spcBef>
            </a:pPr>
            <a:r>
              <a:rPr sz="2800" spc="-10" dirty="0"/>
              <a:t>Stacking</a:t>
            </a:r>
            <a:r>
              <a:rPr sz="2800" spc="-50" dirty="0"/>
              <a:t> </a:t>
            </a:r>
            <a:r>
              <a:rPr sz="2800" spc="-5" dirty="0"/>
              <a:t>best</a:t>
            </a:r>
            <a:r>
              <a:rPr sz="2800" spc="-45" dirty="0"/>
              <a:t> </a:t>
            </a:r>
            <a:r>
              <a:rPr sz="2800" spc="-5" dirty="0"/>
              <a:t>practices</a:t>
            </a:r>
            <a:endParaRPr sz="2800"/>
          </a:p>
        </p:txBody>
      </p:sp>
      <p:sp>
        <p:nvSpPr>
          <p:cNvPr id="3" name="object 3"/>
          <p:cNvSpPr txBox="1"/>
          <p:nvPr/>
        </p:nvSpPr>
        <p:spPr>
          <a:xfrm>
            <a:off x="384725" y="1176350"/>
            <a:ext cx="6469380" cy="968375"/>
          </a:xfrm>
          <a:prstGeom prst="rect">
            <a:avLst/>
          </a:prstGeom>
        </p:spPr>
        <p:txBody>
          <a:bodyPr vert="horz" wrap="square" lIns="0" tIns="52704" rIns="0" bIns="0" rtlCol="0">
            <a:spAutoFit/>
          </a:bodyPr>
          <a:lstStyle/>
          <a:p>
            <a:pPr marL="12700">
              <a:lnSpc>
                <a:spcPct val="100000"/>
              </a:lnSpc>
              <a:spcBef>
                <a:spcPts val="414"/>
              </a:spcBef>
            </a:pPr>
            <a:r>
              <a:rPr sz="1800" b="1" spc="-5" dirty="0">
                <a:solidFill>
                  <a:srgbClr val="595959"/>
                </a:solidFill>
                <a:latin typeface="Arial"/>
                <a:cs typeface="Arial"/>
              </a:rPr>
              <a:t>Dependency</a:t>
            </a:r>
            <a:r>
              <a:rPr sz="1800" b="1" spc="-10" dirty="0">
                <a:solidFill>
                  <a:srgbClr val="595959"/>
                </a:solidFill>
                <a:latin typeface="Arial"/>
                <a:cs typeface="Arial"/>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train</a:t>
            </a:r>
            <a:r>
              <a:rPr sz="1800" spc="-15" dirty="0">
                <a:solidFill>
                  <a:srgbClr val="595959"/>
                </a:solidFill>
                <a:latin typeface="Arial MT"/>
                <a:cs typeface="Arial MT"/>
              </a:rPr>
              <a:t> </a:t>
            </a:r>
            <a:r>
              <a:rPr sz="1800" spc="-10" dirty="0">
                <a:solidFill>
                  <a:srgbClr val="595959"/>
                </a:solidFill>
                <a:latin typeface="Arial MT"/>
                <a:cs typeface="Arial MT"/>
              </a:rPr>
              <a:t>different </a:t>
            </a:r>
            <a:r>
              <a:rPr sz="1800" dirty="0">
                <a:solidFill>
                  <a:srgbClr val="595959"/>
                </a:solidFill>
                <a:latin typeface="Arial MT"/>
                <a:cs typeface="Arial MT"/>
              </a:rPr>
              <a:t>models,</a:t>
            </a:r>
            <a:r>
              <a:rPr sz="1800" spc="-15" dirty="0">
                <a:solidFill>
                  <a:srgbClr val="595959"/>
                </a:solidFill>
                <a:latin typeface="Arial MT"/>
                <a:cs typeface="Arial MT"/>
              </a:rPr>
              <a:t> </a:t>
            </a:r>
            <a:r>
              <a:rPr sz="1800" dirty="0">
                <a:solidFill>
                  <a:srgbClr val="595959"/>
                </a:solidFill>
                <a:latin typeface="Arial MT"/>
                <a:cs typeface="Arial MT"/>
              </a:rPr>
              <a:t>separate</a:t>
            </a:r>
            <a:r>
              <a:rPr sz="1800" spc="-10" dirty="0">
                <a:solidFill>
                  <a:srgbClr val="595959"/>
                </a:solidFill>
                <a:latin typeface="Arial MT"/>
                <a:cs typeface="Arial MT"/>
              </a:rPr>
              <a:t> </a:t>
            </a:r>
            <a:r>
              <a:rPr sz="1800" spc="-5" dirty="0">
                <a:solidFill>
                  <a:srgbClr val="595959"/>
                </a:solidFill>
                <a:latin typeface="Arial MT"/>
                <a:cs typeface="Arial MT"/>
              </a:rPr>
              <a:t>dataset</a:t>
            </a:r>
            <a:r>
              <a:rPr sz="1800" spc="-10" dirty="0">
                <a:solidFill>
                  <a:srgbClr val="595959"/>
                </a:solidFill>
                <a:latin typeface="Arial MT"/>
                <a:cs typeface="Arial MT"/>
              </a:rPr>
              <a:t> </a:t>
            </a:r>
            <a:r>
              <a:rPr sz="1800" spc="-5" dirty="0">
                <a:solidFill>
                  <a:srgbClr val="595959"/>
                </a:solidFill>
                <a:latin typeface="Arial MT"/>
                <a:cs typeface="Arial MT"/>
              </a:rPr>
              <a:t>per</a:t>
            </a:r>
            <a:r>
              <a:rPr sz="1800" spc="-15" dirty="0">
                <a:solidFill>
                  <a:srgbClr val="595959"/>
                </a:solidFill>
                <a:latin typeface="Arial MT"/>
                <a:cs typeface="Arial MT"/>
              </a:rPr>
              <a:t> </a:t>
            </a:r>
            <a:r>
              <a:rPr sz="1800" spc="-5" dirty="0">
                <a:solidFill>
                  <a:srgbClr val="595959"/>
                </a:solidFill>
                <a:latin typeface="Arial MT"/>
                <a:cs typeface="Arial MT"/>
              </a:rPr>
              <a:t>level</a:t>
            </a:r>
            <a:endParaRPr sz="1800">
              <a:latin typeface="Arial MT"/>
              <a:cs typeface="Arial MT"/>
            </a:endParaRPr>
          </a:p>
          <a:p>
            <a:pPr marL="12700">
              <a:lnSpc>
                <a:spcPct val="100000"/>
              </a:lnSpc>
              <a:spcBef>
                <a:spcPts val="315"/>
              </a:spcBef>
            </a:pPr>
            <a:r>
              <a:rPr sz="1800" b="1" spc="-5" dirty="0">
                <a:solidFill>
                  <a:srgbClr val="595959"/>
                </a:solidFill>
                <a:latin typeface="Arial"/>
                <a:cs typeface="Arial"/>
              </a:rPr>
              <a:t>Aggregate</a:t>
            </a:r>
            <a:r>
              <a:rPr sz="1800" b="1" spc="-10" dirty="0">
                <a:solidFill>
                  <a:srgbClr val="595959"/>
                </a:solidFill>
                <a:latin typeface="Arial"/>
                <a:cs typeface="Arial"/>
              </a:rPr>
              <a:t> </a:t>
            </a:r>
            <a:r>
              <a:rPr sz="1800" dirty="0">
                <a:solidFill>
                  <a:srgbClr val="595959"/>
                </a:solidFill>
                <a:latin typeface="Arial MT"/>
                <a:cs typeface="Arial MT"/>
              </a:rPr>
              <a:t>-</a:t>
            </a:r>
            <a:r>
              <a:rPr sz="1800" spc="-15" dirty="0">
                <a:solidFill>
                  <a:srgbClr val="595959"/>
                </a:solidFill>
                <a:latin typeface="Arial MT"/>
                <a:cs typeface="Arial MT"/>
              </a:rPr>
              <a:t> </a:t>
            </a:r>
            <a:r>
              <a:rPr sz="1800" spc="-5" dirty="0">
                <a:solidFill>
                  <a:srgbClr val="595959"/>
                </a:solidFill>
                <a:latin typeface="Arial MT"/>
                <a:cs typeface="Arial MT"/>
              </a:rPr>
              <a:t>learn</a:t>
            </a:r>
            <a:r>
              <a:rPr sz="1800" spc="-15" dirty="0">
                <a:solidFill>
                  <a:srgbClr val="595959"/>
                </a:solidFill>
                <a:latin typeface="Arial MT"/>
                <a:cs typeface="Arial MT"/>
              </a:rPr>
              <a:t> </a:t>
            </a:r>
            <a:r>
              <a:rPr sz="1800" spc="-5" dirty="0">
                <a:solidFill>
                  <a:srgbClr val="595959"/>
                </a:solidFill>
                <a:latin typeface="Arial MT"/>
                <a:cs typeface="Arial MT"/>
              </a:rPr>
              <a:t>it</a:t>
            </a:r>
            <a:r>
              <a:rPr sz="1800" spc="-15" dirty="0">
                <a:solidFill>
                  <a:srgbClr val="595959"/>
                </a:solidFill>
                <a:latin typeface="Arial MT"/>
                <a:cs typeface="Arial MT"/>
              </a:rPr>
              <a:t> </a:t>
            </a:r>
            <a:r>
              <a:rPr sz="1800" dirty="0">
                <a:solidFill>
                  <a:srgbClr val="595959"/>
                </a:solidFill>
                <a:latin typeface="Arial MT"/>
                <a:cs typeface="Arial MT"/>
              </a:rPr>
              <a:t>-</a:t>
            </a:r>
            <a:r>
              <a:rPr sz="1800" spc="-15" dirty="0">
                <a:solidFill>
                  <a:srgbClr val="595959"/>
                </a:solidFill>
                <a:latin typeface="Arial MT"/>
                <a:cs typeface="Arial MT"/>
              </a:rPr>
              <a:t> </a:t>
            </a:r>
            <a:r>
              <a:rPr sz="1800" spc="-5" dirty="0">
                <a:solidFill>
                  <a:srgbClr val="595959"/>
                </a:solidFill>
                <a:latin typeface="Arial MT"/>
                <a:cs typeface="Arial MT"/>
              </a:rPr>
              <a:t>the</a:t>
            </a:r>
            <a:r>
              <a:rPr sz="1800" spc="-15" dirty="0">
                <a:solidFill>
                  <a:srgbClr val="595959"/>
                </a:solidFill>
                <a:latin typeface="Arial MT"/>
                <a:cs typeface="Arial MT"/>
              </a:rPr>
              <a:t> </a:t>
            </a:r>
            <a:r>
              <a:rPr sz="1800" dirty="0">
                <a:solidFill>
                  <a:srgbClr val="595959"/>
                </a:solidFill>
                <a:latin typeface="Arial MT"/>
                <a:cs typeface="Arial MT"/>
              </a:rPr>
              <a:t>stacked</a:t>
            </a:r>
            <a:r>
              <a:rPr sz="1800" spc="-15" dirty="0">
                <a:solidFill>
                  <a:srgbClr val="595959"/>
                </a:solidFill>
                <a:latin typeface="Arial MT"/>
                <a:cs typeface="Arial MT"/>
              </a:rPr>
              <a:t> </a:t>
            </a:r>
            <a:r>
              <a:rPr sz="1800" dirty="0">
                <a:solidFill>
                  <a:srgbClr val="595959"/>
                </a:solidFill>
                <a:latin typeface="Arial MT"/>
                <a:cs typeface="Arial MT"/>
              </a:rPr>
              <a:t>model</a:t>
            </a:r>
            <a:endParaRPr sz="1800">
              <a:latin typeface="Arial MT"/>
              <a:cs typeface="Arial MT"/>
            </a:endParaRPr>
          </a:p>
          <a:p>
            <a:pPr marL="12700">
              <a:lnSpc>
                <a:spcPct val="100000"/>
              </a:lnSpc>
              <a:spcBef>
                <a:spcPts val="315"/>
              </a:spcBef>
            </a:pPr>
            <a:r>
              <a:rPr sz="1800" b="1" spc="-5" dirty="0">
                <a:solidFill>
                  <a:srgbClr val="595959"/>
                </a:solidFill>
                <a:latin typeface="Arial"/>
                <a:cs typeface="Arial"/>
              </a:rPr>
              <a:t>Diversify</a:t>
            </a:r>
            <a:r>
              <a:rPr sz="1800" b="1" spc="-10" dirty="0">
                <a:solidFill>
                  <a:srgbClr val="595959"/>
                </a:solidFill>
                <a:latin typeface="Arial"/>
                <a:cs typeface="Arial"/>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train</a:t>
            </a:r>
            <a:r>
              <a:rPr sz="1800" spc="-15" dirty="0">
                <a:solidFill>
                  <a:srgbClr val="595959"/>
                </a:solidFill>
                <a:latin typeface="Arial MT"/>
                <a:cs typeface="Arial MT"/>
              </a:rPr>
              <a:t> </a:t>
            </a:r>
            <a:r>
              <a:rPr sz="1800" spc="-5" dirty="0">
                <a:solidFill>
                  <a:srgbClr val="595959"/>
                </a:solidFill>
                <a:latin typeface="Arial MT"/>
                <a:cs typeface="Arial MT"/>
              </a:rPr>
              <a:t>on</a:t>
            </a:r>
            <a:r>
              <a:rPr sz="1800" spc="-10" dirty="0">
                <a:solidFill>
                  <a:srgbClr val="595959"/>
                </a:solidFill>
                <a:latin typeface="Arial MT"/>
                <a:cs typeface="Arial MT"/>
              </a:rPr>
              <a:t> different </a:t>
            </a:r>
            <a:r>
              <a:rPr sz="1800" spc="-5" dirty="0">
                <a:solidFill>
                  <a:srgbClr val="595959"/>
                </a:solidFill>
                <a:latin typeface="Arial MT"/>
                <a:cs typeface="Arial MT"/>
              </a:rPr>
              <a:t>features</a:t>
            </a:r>
            <a:r>
              <a:rPr sz="1800" spc="-15" dirty="0">
                <a:solidFill>
                  <a:srgbClr val="595959"/>
                </a:solidFill>
                <a:latin typeface="Arial MT"/>
                <a:cs typeface="Arial MT"/>
              </a:rPr>
              <a:t> </a:t>
            </a:r>
            <a:r>
              <a:rPr sz="1800" spc="-5" dirty="0">
                <a:solidFill>
                  <a:srgbClr val="595959"/>
                </a:solidFill>
                <a:latin typeface="Arial MT"/>
                <a:cs typeface="Arial MT"/>
              </a:rPr>
              <a:t>or/and</a:t>
            </a:r>
            <a:r>
              <a:rPr sz="1800" spc="-10" dirty="0">
                <a:solidFill>
                  <a:srgbClr val="595959"/>
                </a:solidFill>
                <a:latin typeface="Arial MT"/>
                <a:cs typeface="Arial MT"/>
              </a:rPr>
              <a:t> </a:t>
            </a:r>
            <a:r>
              <a:rPr sz="1800" spc="-5" dirty="0">
                <a:solidFill>
                  <a:srgbClr val="595959"/>
                </a:solidFill>
                <a:latin typeface="Arial MT"/>
                <a:cs typeface="Arial MT"/>
              </a:rPr>
              <a:t>labels</a:t>
            </a:r>
            <a:endParaRPr sz="1800">
              <a:latin typeface="Arial MT"/>
              <a:cs typeface="Arial M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739715271"/>
              </p:ext>
            </p:extLst>
          </p:nvPr>
        </p:nvGraphicFramePr>
        <p:xfrm>
          <a:off x="434612" y="1642312"/>
          <a:ext cx="7350123" cy="2695420"/>
        </p:xfrm>
        <a:graphic>
          <a:graphicData uri="http://schemas.openxmlformats.org/drawingml/2006/table">
            <a:tbl>
              <a:tblPr firstRow="1" bandRow="1">
                <a:tableStyleId>{2D5ABB26-0587-4C30-8999-92F81FD0307C}</a:tableStyleId>
              </a:tblPr>
              <a:tblGrid>
                <a:gridCol w="1811655">
                  <a:extLst>
                    <a:ext uri="{9D8B030D-6E8A-4147-A177-3AD203B41FA5}">
                      <a16:colId xmlns:a16="http://schemas.microsoft.com/office/drawing/2014/main" val="20000"/>
                    </a:ext>
                  </a:extLst>
                </a:gridCol>
                <a:gridCol w="1815465">
                  <a:extLst>
                    <a:ext uri="{9D8B030D-6E8A-4147-A177-3AD203B41FA5}">
                      <a16:colId xmlns:a16="http://schemas.microsoft.com/office/drawing/2014/main" val="20001"/>
                    </a:ext>
                  </a:extLst>
                </a:gridCol>
                <a:gridCol w="2040889">
                  <a:extLst>
                    <a:ext uri="{9D8B030D-6E8A-4147-A177-3AD203B41FA5}">
                      <a16:colId xmlns:a16="http://schemas.microsoft.com/office/drawing/2014/main" val="20002"/>
                    </a:ext>
                  </a:extLst>
                </a:gridCol>
                <a:gridCol w="1682114">
                  <a:extLst>
                    <a:ext uri="{9D8B030D-6E8A-4147-A177-3AD203B41FA5}">
                      <a16:colId xmlns:a16="http://schemas.microsoft.com/office/drawing/2014/main" val="20003"/>
                    </a:ext>
                  </a:extLst>
                </a:gridCol>
              </a:tblGrid>
              <a:tr h="744824">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595"/>
                        </a:spcBef>
                      </a:pPr>
                      <a:r>
                        <a:rPr sz="2000" b="1" spc="-5" dirty="0">
                          <a:latin typeface="Arial"/>
                          <a:cs typeface="Arial"/>
                        </a:rPr>
                        <a:t>Bagging</a:t>
                      </a:r>
                      <a:endParaRPr sz="2000">
                        <a:latin typeface="Arial"/>
                        <a:cs typeface="Arial"/>
                      </a:endParaRPr>
                    </a:p>
                    <a:p>
                      <a:pPr algn="ctr">
                        <a:lnSpc>
                          <a:spcPct val="100000"/>
                        </a:lnSpc>
                        <a:spcBef>
                          <a:spcPts val="10"/>
                        </a:spcBef>
                      </a:pPr>
                      <a:r>
                        <a:rPr sz="1700" spc="-5" dirty="0">
                          <a:latin typeface="Arial MT"/>
                          <a:cs typeface="Arial MT"/>
                        </a:rPr>
                        <a:t>Random</a:t>
                      </a:r>
                      <a:r>
                        <a:rPr sz="1700" spc="-50" dirty="0">
                          <a:latin typeface="Arial MT"/>
                          <a:cs typeface="Arial MT"/>
                        </a:rPr>
                        <a:t> </a:t>
                      </a:r>
                      <a:r>
                        <a:rPr sz="1700" spc="-5" dirty="0">
                          <a:latin typeface="Arial MT"/>
                          <a:cs typeface="Arial MT"/>
                        </a:rPr>
                        <a:t>Forest</a:t>
                      </a:r>
                      <a:endParaRPr sz="1700">
                        <a:latin typeface="Arial MT"/>
                        <a:cs typeface="Arial MT"/>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11809">
                        <a:lnSpc>
                          <a:spcPct val="100000"/>
                        </a:lnSpc>
                        <a:spcBef>
                          <a:spcPts val="595"/>
                        </a:spcBef>
                      </a:pPr>
                      <a:r>
                        <a:rPr sz="2000" b="1" spc="-5">
                          <a:latin typeface="Arial"/>
                          <a:cs typeface="Arial"/>
                        </a:rPr>
                        <a:t>Boos</a:t>
                      </a:r>
                      <a:r>
                        <a:rPr lang="en-US" sz="2000" b="1" spc="-5">
                          <a:latin typeface="Arial"/>
                          <a:cs typeface="Arial"/>
                        </a:rPr>
                        <a:t>t</a:t>
                      </a:r>
                      <a:r>
                        <a:rPr sz="2000" b="1" spc="-5">
                          <a:latin typeface="Arial"/>
                          <a:cs typeface="Arial"/>
                        </a:rPr>
                        <a:t>ing</a:t>
                      </a:r>
                      <a:endParaRPr sz="2000" dirty="0">
                        <a:latin typeface="Arial"/>
                        <a:cs typeface="Arial"/>
                      </a:endParaRPr>
                    </a:p>
                    <a:p>
                      <a:pPr marL="551815">
                        <a:lnSpc>
                          <a:spcPct val="100000"/>
                        </a:lnSpc>
                        <a:spcBef>
                          <a:spcPts val="10"/>
                        </a:spcBef>
                      </a:pPr>
                      <a:r>
                        <a:rPr sz="1700" spc="-5" dirty="0">
                          <a:latin typeface="Arial MT"/>
                          <a:cs typeface="Arial MT"/>
                        </a:rPr>
                        <a:t>AdaBoost</a:t>
                      </a:r>
                      <a:endParaRPr sz="1700" dirty="0">
                        <a:latin typeface="Arial MT"/>
                        <a:cs typeface="Arial MT"/>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311150">
                        <a:lnSpc>
                          <a:spcPct val="100000"/>
                        </a:lnSpc>
                        <a:spcBef>
                          <a:spcPts val="595"/>
                        </a:spcBef>
                      </a:pPr>
                      <a:r>
                        <a:rPr sz="2000" b="1" spc="-5" dirty="0">
                          <a:latin typeface="Arial"/>
                          <a:cs typeface="Arial"/>
                        </a:rPr>
                        <a:t>Stacking</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487649">
                <a:tc>
                  <a:txBody>
                    <a:bodyPr/>
                    <a:lstStyle/>
                    <a:p>
                      <a:pPr marL="85725">
                        <a:lnSpc>
                          <a:spcPct val="100000"/>
                        </a:lnSpc>
                        <a:spcBef>
                          <a:spcPts val="595"/>
                        </a:spcBef>
                      </a:pPr>
                      <a:r>
                        <a:rPr sz="2000" b="1" spc="-5" dirty="0">
                          <a:latin typeface="Arial"/>
                          <a:cs typeface="Arial"/>
                        </a:rPr>
                        <a:t>Diversity</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487649">
                <a:tc>
                  <a:txBody>
                    <a:bodyPr/>
                    <a:lstStyle/>
                    <a:p>
                      <a:pPr marL="85725">
                        <a:lnSpc>
                          <a:spcPct val="100000"/>
                        </a:lnSpc>
                        <a:spcBef>
                          <a:spcPts val="595"/>
                        </a:spcBef>
                      </a:pPr>
                      <a:r>
                        <a:rPr sz="2000" b="1" spc="-5" dirty="0">
                          <a:latin typeface="Arial"/>
                          <a:cs typeface="Arial"/>
                        </a:rPr>
                        <a:t>Dependency</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487649">
                <a:tc>
                  <a:txBody>
                    <a:bodyPr/>
                    <a:lstStyle/>
                    <a:p>
                      <a:pPr marL="85725">
                        <a:lnSpc>
                          <a:spcPct val="100000"/>
                        </a:lnSpc>
                        <a:spcBef>
                          <a:spcPts val="595"/>
                        </a:spcBef>
                      </a:pPr>
                      <a:r>
                        <a:rPr sz="2000" b="1" spc="-5" dirty="0">
                          <a:latin typeface="Arial"/>
                          <a:cs typeface="Arial"/>
                        </a:rPr>
                        <a:t>Aggregate</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487649">
                <a:tc>
                  <a:txBody>
                    <a:bodyPr/>
                    <a:lstStyle/>
                    <a:p>
                      <a:pPr marL="85725">
                        <a:lnSpc>
                          <a:spcPct val="100000"/>
                        </a:lnSpc>
                        <a:spcBef>
                          <a:spcPts val="595"/>
                        </a:spcBef>
                      </a:pPr>
                      <a:r>
                        <a:rPr sz="2000" b="1" spc="-5" dirty="0">
                          <a:latin typeface="Arial"/>
                          <a:cs typeface="Arial"/>
                        </a:rPr>
                        <a:t>Estimator</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
        <p:nvSpPr>
          <p:cNvPr id="3" name="object 3"/>
          <p:cNvSpPr txBox="1">
            <a:spLocks noGrp="1"/>
          </p:cNvSpPr>
          <p:nvPr>
            <p:ph type="title"/>
          </p:nvPr>
        </p:nvSpPr>
        <p:spPr>
          <a:xfrm>
            <a:off x="384725" y="503825"/>
            <a:ext cx="3404235" cy="452120"/>
          </a:xfrm>
          <a:prstGeom prst="rect">
            <a:avLst/>
          </a:prstGeom>
        </p:spPr>
        <p:txBody>
          <a:bodyPr vert="horz" wrap="square" lIns="0" tIns="12700" rIns="0" bIns="0" rtlCol="0">
            <a:spAutoFit/>
          </a:bodyPr>
          <a:lstStyle/>
          <a:p>
            <a:pPr marL="12700">
              <a:lnSpc>
                <a:spcPct val="100000"/>
              </a:lnSpc>
              <a:spcBef>
                <a:spcPts val="100"/>
              </a:spcBef>
            </a:pPr>
            <a:r>
              <a:rPr sz="2800" dirty="0"/>
              <a:t>Methods</a:t>
            </a:r>
            <a:r>
              <a:rPr sz="2800" spc="-90" dirty="0"/>
              <a:t> </a:t>
            </a:r>
            <a:r>
              <a:rPr sz="2800" spc="-5" dirty="0"/>
              <a:t>Comparison</a:t>
            </a:r>
            <a:endParaRPr sz="2800"/>
          </a:p>
        </p:txBody>
      </p:sp>
      <p:pic>
        <p:nvPicPr>
          <p:cNvPr id="4" name="object 4"/>
          <p:cNvPicPr/>
          <p:nvPr/>
        </p:nvPicPr>
        <p:blipFill>
          <a:blip r:embed="rId2" cstate="print"/>
          <a:stretch>
            <a:fillRect/>
          </a:stretch>
        </p:blipFill>
        <p:spPr>
          <a:xfrm>
            <a:off x="6684100" y="1114912"/>
            <a:ext cx="480499" cy="480499"/>
          </a:xfrm>
          <a:prstGeom prst="rect">
            <a:avLst/>
          </a:prstGeom>
        </p:spPr>
      </p:pic>
      <p:pic>
        <p:nvPicPr>
          <p:cNvPr id="5" name="object 5"/>
          <p:cNvPicPr/>
          <p:nvPr/>
        </p:nvPicPr>
        <p:blipFill>
          <a:blip r:embed="rId3" cstate="print"/>
          <a:stretch>
            <a:fillRect/>
          </a:stretch>
        </p:blipFill>
        <p:spPr>
          <a:xfrm>
            <a:off x="4724270" y="1114920"/>
            <a:ext cx="603024" cy="603024"/>
          </a:xfrm>
          <a:prstGeom prst="rect">
            <a:avLst/>
          </a:prstGeom>
        </p:spPr>
      </p:pic>
      <p:grpSp>
        <p:nvGrpSpPr>
          <p:cNvPr id="6" name="object 6"/>
          <p:cNvGrpSpPr/>
          <p:nvPr/>
        </p:nvGrpSpPr>
        <p:grpSpPr>
          <a:xfrm>
            <a:off x="2679425" y="1247075"/>
            <a:ext cx="581025" cy="339090"/>
            <a:chOff x="2679425" y="1247075"/>
            <a:chExt cx="581025" cy="339090"/>
          </a:xfrm>
        </p:grpSpPr>
        <p:pic>
          <p:nvPicPr>
            <p:cNvPr id="7" name="object 7"/>
            <p:cNvPicPr/>
            <p:nvPr/>
          </p:nvPicPr>
          <p:blipFill>
            <a:blip r:embed="rId4" cstate="print"/>
            <a:stretch>
              <a:fillRect/>
            </a:stretch>
          </p:blipFill>
          <p:spPr>
            <a:xfrm>
              <a:off x="2679425" y="1247075"/>
              <a:ext cx="326433" cy="338725"/>
            </a:xfrm>
            <a:prstGeom prst="rect">
              <a:avLst/>
            </a:prstGeom>
          </p:spPr>
        </p:pic>
        <p:pic>
          <p:nvPicPr>
            <p:cNvPr id="8" name="object 8"/>
            <p:cNvPicPr/>
            <p:nvPr/>
          </p:nvPicPr>
          <p:blipFill>
            <a:blip r:embed="rId4" cstate="print"/>
            <a:stretch>
              <a:fillRect/>
            </a:stretch>
          </p:blipFill>
          <p:spPr>
            <a:xfrm>
              <a:off x="2808470" y="1247075"/>
              <a:ext cx="326433" cy="338725"/>
            </a:xfrm>
            <a:prstGeom prst="rect">
              <a:avLst/>
            </a:prstGeom>
          </p:spPr>
        </p:pic>
        <p:pic>
          <p:nvPicPr>
            <p:cNvPr id="9" name="object 9"/>
            <p:cNvPicPr/>
            <p:nvPr/>
          </p:nvPicPr>
          <p:blipFill>
            <a:blip r:embed="rId4" cstate="print"/>
            <a:stretch>
              <a:fillRect/>
            </a:stretch>
          </p:blipFill>
          <p:spPr>
            <a:xfrm>
              <a:off x="2933591" y="1247075"/>
              <a:ext cx="326433" cy="338725"/>
            </a:xfrm>
            <a:prstGeom prst="rect">
              <a:avLst/>
            </a:prstGeom>
          </p:spPr>
        </p:pic>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34612" y="1642312"/>
          <a:ext cx="7362825" cy="2705100"/>
        </p:xfrm>
        <a:graphic>
          <a:graphicData uri="http://schemas.openxmlformats.org/drawingml/2006/table">
            <a:tbl>
              <a:tblPr firstRow="1" bandRow="1">
                <a:tableStyleId>{2D5ABB26-0587-4C30-8999-92F81FD0307C}</a:tableStyleId>
              </a:tblPr>
              <a:tblGrid>
                <a:gridCol w="1811655">
                  <a:extLst>
                    <a:ext uri="{9D8B030D-6E8A-4147-A177-3AD203B41FA5}">
                      <a16:colId xmlns:a16="http://schemas.microsoft.com/office/drawing/2014/main" val="20000"/>
                    </a:ext>
                  </a:extLst>
                </a:gridCol>
                <a:gridCol w="1815465">
                  <a:extLst>
                    <a:ext uri="{9D8B030D-6E8A-4147-A177-3AD203B41FA5}">
                      <a16:colId xmlns:a16="http://schemas.microsoft.com/office/drawing/2014/main" val="20001"/>
                    </a:ext>
                  </a:extLst>
                </a:gridCol>
                <a:gridCol w="2040889">
                  <a:extLst>
                    <a:ext uri="{9D8B030D-6E8A-4147-A177-3AD203B41FA5}">
                      <a16:colId xmlns:a16="http://schemas.microsoft.com/office/drawing/2014/main" val="20002"/>
                    </a:ext>
                  </a:extLst>
                </a:gridCol>
                <a:gridCol w="1682114">
                  <a:extLst>
                    <a:ext uri="{9D8B030D-6E8A-4147-A177-3AD203B41FA5}">
                      <a16:colId xmlns:a16="http://schemas.microsoft.com/office/drawing/2014/main" val="20003"/>
                    </a:ext>
                  </a:extLst>
                </a:gridCol>
              </a:tblGrid>
              <a:tr h="744824">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595"/>
                        </a:spcBef>
                      </a:pPr>
                      <a:r>
                        <a:rPr sz="2000" b="1" spc="-5" dirty="0">
                          <a:latin typeface="Arial"/>
                          <a:cs typeface="Arial"/>
                        </a:rPr>
                        <a:t>Bagging</a:t>
                      </a:r>
                      <a:endParaRPr sz="2000">
                        <a:latin typeface="Arial"/>
                        <a:cs typeface="Arial"/>
                      </a:endParaRPr>
                    </a:p>
                    <a:p>
                      <a:pPr algn="ctr">
                        <a:lnSpc>
                          <a:spcPct val="100000"/>
                        </a:lnSpc>
                        <a:spcBef>
                          <a:spcPts val="10"/>
                        </a:spcBef>
                      </a:pPr>
                      <a:r>
                        <a:rPr sz="1700" spc="-5" dirty="0">
                          <a:latin typeface="Arial MT"/>
                          <a:cs typeface="Arial MT"/>
                        </a:rPr>
                        <a:t>Random</a:t>
                      </a:r>
                      <a:r>
                        <a:rPr sz="1700" spc="-50" dirty="0">
                          <a:latin typeface="Arial MT"/>
                          <a:cs typeface="Arial MT"/>
                        </a:rPr>
                        <a:t> </a:t>
                      </a:r>
                      <a:r>
                        <a:rPr sz="1700" spc="-5" dirty="0">
                          <a:latin typeface="Arial MT"/>
                          <a:cs typeface="Arial MT"/>
                        </a:rPr>
                        <a:t>Forest</a:t>
                      </a:r>
                      <a:endParaRPr sz="1700">
                        <a:latin typeface="Arial MT"/>
                        <a:cs typeface="Arial MT"/>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11809">
                        <a:lnSpc>
                          <a:spcPct val="100000"/>
                        </a:lnSpc>
                        <a:spcBef>
                          <a:spcPts val="595"/>
                        </a:spcBef>
                      </a:pPr>
                      <a:r>
                        <a:rPr sz="2000" b="1" spc="-5" dirty="0">
                          <a:latin typeface="Arial"/>
                          <a:cs typeface="Arial"/>
                        </a:rPr>
                        <a:t>Boosing</a:t>
                      </a:r>
                      <a:endParaRPr sz="2000">
                        <a:latin typeface="Arial"/>
                        <a:cs typeface="Arial"/>
                      </a:endParaRPr>
                    </a:p>
                    <a:p>
                      <a:pPr marL="551815">
                        <a:lnSpc>
                          <a:spcPct val="100000"/>
                        </a:lnSpc>
                        <a:spcBef>
                          <a:spcPts val="10"/>
                        </a:spcBef>
                      </a:pPr>
                      <a:r>
                        <a:rPr sz="1700" spc="-5" dirty="0">
                          <a:latin typeface="Arial MT"/>
                          <a:cs typeface="Arial MT"/>
                        </a:rPr>
                        <a:t>AdaBoost</a:t>
                      </a:r>
                      <a:endParaRPr sz="1700">
                        <a:latin typeface="Arial MT"/>
                        <a:cs typeface="Arial MT"/>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311150">
                        <a:lnSpc>
                          <a:spcPct val="100000"/>
                        </a:lnSpc>
                        <a:spcBef>
                          <a:spcPts val="595"/>
                        </a:spcBef>
                      </a:pPr>
                      <a:r>
                        <a:rPr sz="2000" b="1" spc="-5" dirty="0">
                          <a:latin typeface="Arial"/>
                          <a:cs typeface="Arial"/>
                        </a:rPr>
                        <a:t>Stacking</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487649">
                <a:tc>
                  <a:txBody>
                    <a:bodyPr/>
                    <a:lstStyle/>
                    <a:p>
                      <a:pPr marL="85725">
                        <a:lnSpc>
                          <a:spcPct val="100000"/>
                        </a:lnSpc>
                        <a:spcBef>
                          <a:spcPts val="595"/>
                        </a:spcBef>
                      </a:pPr>
                      <a:r>
                        <a:rPr sz="2000" b="1" spc="-5" dirty="0">
                          <a:latin typeface="Arial"/>
                          <a:cs typeface="Arial"/>
                        </a:rPr>
                        <a:t>Diversity</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Sample</a:t>
                      </a:r>
                      <a:r>
                        <a:rPr sz="1700" spc="-50" dirty="0">
                          <a:latin typeface="Arial MT"/>
                          <a:cs typeface="Arial MT"/>
                        </a:rPr>
                        <a:t> </a:t>
                      </a:r>
                      <a:r>
                        <a:rPr sz="1700" dirty="0">
                          <a:latin typeface="Arial MT"/>
                          <a:cs typeface="Arial MT"/>
                        </a:rPr>
                        <a:t>space</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Sample</a:t>
                      </a:r>
                      <a:r>
                        <a:rPr sz="1700" spc="-50" dirty="0">
                          <a:latin typeface="Arial MT"/>
                          <a:cs typeface="Arial MT"/>
                        </a:rPr>
                        <a:t> </a:t>
                      </a:r>
                      <a:r>
                        <a:rPr sz="1700" spc="-10" dirty="0">
                          <a:latin typeface="Arial MT"/>
                          <a:cs typeface="Arial MT"/>
                        </a:rPr>
                        <a:t>Weights</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487649">
                <a:tc>
                  <a:txBody>
                    <a:bodyPr/>
                    <a:lstStyle/>
                    <a:p>
                      <a:pPr marL="85725">
                        <a:lnSpc>
                          <a:spcPct val="100000"/>
                        </a:lnSpc>
                        <a:spcBef>
                          <a:spcPts val="595"/>
                        </a:spcBef>
                      </a:pPr>
                      <a:r>
                        <a:rPr sz="2000" b="1" spc="-5" dirty="0">
                          <a:latin typeface="Arial"/>
                          <a:cs typeface="Arial"/>
                        </a:rPr>
                        <a:t>Dependency</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Independent</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Dependant</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487649">
                <a:tc>
                  <a:txBody>
                    <a:bodyPr/>
                    <a:lstStyle/>
                    <a:p>
                      <a:pPr marL="85725">
                        <a:lnSpc>
                          <a:spcPct val="100000"/>
                        </a:lnSpc>
                        <a:spcBef>
                          <a:spcPts val="595"/>
                        </a:spcBef>
                      </a:pPr>
                      <a:r>
                        <a:rPr sz="2000" b="1" spc="-5" dirty="0">
                          <a:latin typeface="Arial"/>
                          <a:cs typeface="Arial"/>
                        </a:rPr>
                        <a:t>Aggregate</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Equal</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10" dirty="0">
                          <a:latin typeface="Arial MT"/>
                          <a:cs typeface="Arial MT"/>
                        </a:rPr>
                        <a:t>Weighted</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487649">
                <a:tc>
                  <a:txBody>
                    <a:bodyPr/>
                    <a:lstStyle/>
                    <a:p>
                      <a:pPr marL="85725">
                        <a:lnSpc>
                          <a:spcPct val="100000"/>
                        </a:lnSpc>
                        <a:spcBef>
                          <a:spcPts val="595"/>
                        </a:spcBef>
                      </a:pPr>
                      <a:r>
                        <a:rPr sz="2000" b="1" spc="-5" dirty="0">
                          <a:latin typeface="Arial"/>
                          <a:cs typeface="Arial"/>
                        </a:rPr>
                        <a:t>Estimator</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Complex</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Simple</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
        <p:nvSpPr>
          <p:cNvPr id="3" name="object 3"/>
          <p:cNvSpPr txBox="1">
            <a:spLocks noGrp="1"/>
          </p:cNvSpPr>
          <p:nvPr>
            <p:ph type="title"/>
          </p:nvPr>
        </p:nvSpPr>
        <p:spPr>
          <a:xfrm>
            <a:off x="384725" y="503825"/>
            <a:ext cx="3404235" cy="452120"/>
          </a:xfrm>
          <a:prstGeom prst="rect">
            <a:avLst/>
          </a:prstGeom>
        </p:spPr>
        <p:txBody>
          <a:bodyPr vert="horz" wrap="square" lIns="0" tIns="12700" rIns="0" bIns="0" rtlCol="0">
            <a:spAutoFit/>
          </a:bodyPr>
          <a:lstStyle/>
          <a:p>
            <a:pPr marL="12700">
              <a:lnSpc>
                <a:spcPct val="100000"/>
              </a:lnSpc>
              <a:spcBef>
                <a:spcPts val="100"/>
              </a:spcBef>
            </a:pPr>
            <a:r>
              <a:rPr sz="2800" dirty="0"/>
              <a:t>Methods</a:t>
            </a:r>
            <a:r>
              <a:rPr sz="2800" spc="-90" dirty="0"/>
              <a:t> </a:t>
            </a:r>
            <a:r>
              <a:rPr sz="2800" spc="-5" dirty="0"/>
              <a:t>Comparison</a:t>
            </a:r>
            <a:endParaRPr sz="2800"/>
          </a:p>
        </p:txBody>
      </p:sp>
      <p:pic>
        <p:nvPicPr>
          <p:cNvPr id="4" name="object 4"/>
          <p:cNvPicPr/>
          <p:nvPr/>
        </p:nvPicPr>
        <p:blipFill>
          <a:blip r:embed="rId2" cstate="print"/>
          <a:stretch>
            <a:fillRect/>
          </a:stretch>
        </p:blipFill>
        <p:spPr>
          <a:xfrm>
            <a:off x="6684100" y="1114912"/>
            <a:ext cx="480499" cy="480499"/>
          </a:xfrm>
          <a:prstGeom prst="rect">
            <a:avLst/>
          </a:prstGeom>
        </p:spPr>
      </p:pic>
      <p:pic>
        <p:nvPicPr>
          <p:cNvPr id="5" name="object 5"/>
          <p:cNvPicPr/>
          <p:nvPr/>
        </p:nvPicPr>
        <p:blipFill>
          <a:blip r:embed="rId3" cstate="print"/>
          <a:stretch>
            <a:fillRect/>
          </a:stretch>
        </p:blipFill>
        <p:spPr>
          <a:xfrm>
            <a:off x="4724270" y="1114920"/>
            <a:ext cx="603024" cy="603024"/>
          </a:xfrm>
          <a:prstGeom prst="rect">
            <a:avLst/>
          </a:prstGeom>
        </p:spPr>
      </p:pic>
      <p:grpSp>
        <p:nvGrpSpPr>
          <p:cNvPr id="6" name="object 6"/>
          <p:cNvGrpSpPr/>
          <p:nvPr/>
        </p:nvGrpSpPr>
        <p:grpSpPr>
          <a:xfrm>
            <a:off x="2679425" y="1247075"/>
            <a:ext cx="581025" cy="339090"/>
            <a:chOff x="2679425" y="1247075"/>
            <a:chExt cx="581025" cy="339090"/>
          </a:xfrm>
        </p:grpSpPr>
        <p:pic>
          <p:nvPicPr>
            <p:cNvPr id="7" name="object 7"/>
            <p:cNvPicPr/>
            <p:nvPr/>
          </p:nvPicPr>
          <p:blipFill>
            <a:blip r:embed="rId4" cstate="print"/>
            <a:stretch>
              <a:fillRect/>
            </a:stretch>
          </p:blipFill>
          <p:spPr>
            <a:xfrm>
              <a:off x="2679425" y="1247075"/>
              <a:ext cx="326433" cy="338725"/>
            </a:xfrm>
            <a:prstGeom prst="rect">
              <a:avLst/>
            </a:prstGeom>
          </p:spPr>
        </p:pic>
        <p:pic>
          <p:nvPicPr>
            <p:cNvPr id="8" name="object 8"/>
            <p:cNvPicPr/>
            <p:nvPr/>
          </p:nvPicPr>
          <p:blipFill>
            <a:blip r:embed="rId4" cstate="print"/>
            <a:stretch>
              <a:fillRect/>
            </a:stretch>
          </p:blipFill>
          <p:spPr>
            <a:xfrm>
              <a:off x="2808470" y="1247075"/>
              <a:ext cx="326433" cy="338725"/>
            </a:xfrm>
            <a:prstGeom prst="rect">
              <a:avLst/>
            </a:prstGeom>
          </p:spPr>
        </p:pic>
        <p:pic>
          <p:nvPicPr>
            <p:cNvPr id="9" name="object 9"/>
            <p:cNvPicPr/>
            <p:nvPr/>
          </p:nvPicPr>
          <p:blipFill>
            <a:blip r:embed="rId4" cstate="print"/>
            <a:stretch>
              <a:fillRect/>
            </a:stretch>
          </p:blipFill>
          <p:spPr>
            <a:xfrm>
              <a:off x="2933591" y="1247075"/>
              <a:ext cx="326433" cy="338725"/>
            </a:xfrm>
            <a:prstGeom prst="rect">
              <a:avLst/>
            </a:prstGeom>
          </p:spPr>
        </p:pic>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34612" y="1642312"/>
          <a:ext cx="7362825" cy="2705100"/>
        </p:xfrm>
        <a:graphic>
          <a:graphicData uri="http://schemas.openxmlformats.org/drawingml/2006/table">
            <a:tbl>
              <a:tblPr firstRow="1" bandRow="1">
                <a:tableStyleId>{2D5ABB26-0587-4C30-8999-92F81FD0307C}</a:tableStyleId>
              </a:tblPr>
              <a:tblGrid>
                <a:gridCol w="1811655">
                  <a:extLst>
                    <a:ext uri="{9D8B030D-6E8A-4147-A177-3AD203B41FA5}">
                      <a16:colId xmlns:a16="http://schemas.microsoft.com/office/drawing/2014/main" val="20000"/>
                    </a:ext>
                  </a:extLst>
                </a:gridCol>
                <a:gridCol w="1815465">
                  <a:extLst>
                    <a:ext uri="{9D8B030D-6E8A-4147-A177-3AD203B41FA5}">
                      <a16:colId xmlns:a16="http://schemas.microsoft.com/office/drawing/2014/main" val="20001"/>
                    </a:ext>
                  </a:extLst>
                </a:gridCol>
                <a:gridCol w="2040889">
                  <a:extLst>
                    <a:ext uri="{9D8B030D-6E8A-4147-A177-3AD203B41FA5}">
                      <a16:colId xmlns:a16="http://schemas.microsoft.com/office/drawing/2014/main" val="20002"/>
                    </a:ext>
                  </a:extLst>
                </a:gridCol>
                <a:gridCol w="1682114">
                  <a:extLst>
                    <a:ext uri="{9D8B030D-6E8A-4147-A177-3AD203B41FA5}">
                      <a16:colId xmlns:a16="http://schemas.microsoft.com/office/drawing/2014/main" val="20003"/>
                    </a:ext>
                  </a:extLst>
                </a:gridCol>
              </a:tblGrid>
              <a:tr h="744824">
                <a:tc>
                  <a:txBody>
                    <a:bodyPr/>
                    <a:lstStyle/>
                    <a:p>
                      <a:pPr>
                        <a:lnSpc>
                          <a:spcPct val="100000"/>
                        </a:lnSpc>
                      </a:pPr>
                      <a:endParaRPr sz="19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595"/>
                        </a:spcBef>
                      </a:pPr>
                      <a:r>
                        <a:rPr sz="2000" b="1" spc="-5" dirty="0">
                          <a:latin typeface="Arial"/>
                          <a:cs typeface="Arial"/>
                        </a:rPr>
                        <a:t>Bagging</a:t>
                      </a:r>
                      <a:endParaRPr sz="2000">
                        <a:latin typeface="Arial"/>
                        <a:cs typeface="Arial"/>
                      </a:endParaRPr>
                    </a:p>
                    <a:p>
                      <a:pPr algn="ctr">
                        <a:lnSpc>
                          <a:spcPct val="100000"/>
                        </a:lnSpc>
                        <a:spcBef>
                          <a:spcPts val="10"/>
                        </a:spcBef>
                      </a:pPr>
                      <a:r>
                        <a:rPr sz="1700" spc="-5" dirty="0">
                          <a:latin typeface="Arial MT"/>
                          <a:cs typeface="Arial MT"/>
                        </a:rPr>
                        <a:t>Random</a:t>
                      </a:r>
                      <a:r>
                        <a:rPr sz="1700" spc="-50" dirty="0">
                          <a:latin typeface="Arial MT"/>
                          <a:cs typeface="Arial MT"/>
                        </a:rPr>
                        <a:t> </a:t>
                      </a:r>
                      <a:r>
                        <a:rPr sz="1700" spc="-5" dirty="0">
                          <a:latin typeface="Arial MT"/>
                          <a:cs typeface="Arial MT"/>
                        </a:rPr>
                        <a:t>Forest</a:t>
                      </a:r>
                      <a:endParaRPr sz="1700">
                        <a:latin typeface="Arial MT"/>
                        <a:cs typeface="Arial MT"/>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11809">
                        <a:lnSpc>
                          <a:spcPct val="100000"/>
                        </a:lnSpc>
                        <a:spcBef>
                          <a:spcPts val="595"/>
                        </a:spcBef>
                      </a:pPr>
                      <a:r>
                        <a:rPr sz="2000" b="1" spc="-5" dirty="0">
                          <a:latin typeface="Arial"/>
                          <a:cs typeface="Arial"/>
                        </a:rPr>
                        <a:t>Boosing</a:t>
                      </a:r>
                      <a:endParaRPr sz="2000">
                        <a:latin typeface="Arial"/>
                        <a:cs typeface="Arial"/>
                      </a:endParaRPr>
                    </a:p>
                    <a:p>
                      <a:pPr marL="551815">
                        <a:lnSpc>
                          <a:spcPct val="100000"/>
                        </a:lnSpc>
                        <a:spcBef>
                          <a:spcPts val="10"/>
                        </a:spcBef>
                      </a:pPr>
                      <a:r>
                        <a:rPr sz="1700" spc="-5" dirty="0">
                          <a:latin typeface="Arial MT"/>
                          <a:cs typeface="Arial MT"/>
                        </a:rPr>
                        <a:t>AdaBoost</a:t>
                      </a:r>
                      <a:endParaRPr sz="1700">
                        <a:latin typeface="Arial MT"/>
                        <a:cs typeface="Arial MT"/>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595"/>
                        </a:spcBef>
                      </a:pPr>
                      <a:r>
                        <a:rPr sz="2000" b="1" spc="-5" dirty="0">
                          <a:latin typeface="Arial"/>
                          <a:cs typeface="Arial"/>
                        </a:rPr>
                        <a:t>Stacking</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487649">
                <a:tc>
                  <a:txBody>
                    <a:bodyPr/>
                    <a:lstStyle/>
                    <a:p>
                      <a:pPr marL="85725">
                        <a:lnSpc>
                          <a:spcPct val="100000"/>
                        </a:lnSpc>
                        <a:spcBef>
                          <a:spcPts val="595"/>
                        </a:spcBef>
                      </a:pPr>
                      <a:r>
                        <a:rPr sz="2000" b="1" spc="-5" dirty="0">
                          <a:latin typeface="Arial"/>
                          <a:cs typeface="Arial"/>
                        </a:rPr>
                        <a:t>Diversity</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Sample</a:t>
                      </a:r>
                      <a:r>
                        <a:rPr sz="1700" spc="-50" dirty="0">
                          <a:latin typeface="Arial MT"/>
                          <a:cs typeface="Arial MT"/>
                        </a:rPr>
                        <a:t> </a:t>
                      </a:r>
                      <a:r>
                        <a:rPr sz="1700" dirty="0">
                          <a:latin typeface="Arial MT"/>
                          <a:cs typeface="Arial MT"/>
                        </a:rPr>
                        <a:t>space</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Sample</a:t>
                      </a:r>
                      <a:r>
                        <a:rPr sz="1700" spc="-50" dirty="0">
                          <a:latin typeface="Arial MT"/>
                          <a:cs typeface="Arial MT"/>
                        </a:rPr>
                        <a:t> </a:t>
                      </a:r>
                      <a:r>
                        <a:rPr sz="1700" spc="-10" dirty="0">
                          <a:latin typeface="Arial MT"/>
                          <a:cs typeface="Arial MT"/>
                        </a:rPr>
                        <a:t>Weights</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Both</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487649">
                <a:tc>
                  <a:txBody>
                    <a:bodyPr/>
                    <a:lstStyle/>
                    <a:p>
                      <a:pPr marL="85725">
                        <a:lnSpc>
                          <a:spcPct val="100000"/>
                        </a:lnSpc>
                        <a:spcBef>
                          <a:spcPts val="595"/>
                        </a:spcBef>
                      </a:pPr>
                      <a:r>
                        <a:rPr sz="2000" b="1" spc="-5" dirty="0">
                          <a:latin typeface="Arial"/>
                          <a:cs typeface="Arial"/>
                        </a:rPr>
                        <a:t>Dependency</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Independent</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Dependant</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Both</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487649">
                <a:tc>
                  <a:txBody>
                    <a:bodyPr/>
                    <a:lstStyle/>
                    <a:p>
                      <a:pPr marL="85725">
                        <a:lnSpc>
                          <a:spcPct val="100000"/>
                        </a:lnSpc>
                        <a:spcBef>
                          <a:spcPts val="595"/>
                        </a:spcBef>
                      </a:pPr>
                      <a:r>
                        <a:rPr sz="2000" b="1" spc="-5" dirty="0">
                          <a:latin typeface="Arial"/>
                          <a:cs typeface="Arial"/>
                        </a:rPr>
                        <a:t>Aggregate</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Equal</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10" dirty="0">
                          <a:latin typeface="Arial MT"/>
                          <a:cs typeface="Arial MT"/>
                        </a:rPr>
                        <a:t>Weighted</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Both</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487649">
                <a:tc>
                  <a:txBody>
                    <a:bodyPr/>
                    <a:lstStyle/>
                    <a:p>
                      <a:pPr marL="85725">
                        <a:lnSpc>
                          <a:spcPct val="100000"/>
                        </a:lnSpc>
                        <a:spcBef>
                          <a:spcPts val="595"/>
                        </a:spcBef>
                      </a:pPr>
                      <a:r>
                        <a:rPr sz="2000" b="1" spc="-5" dirty="0">
                          <a:latin typeface="Arial"/>
                          <a:cs typeface="Arial"/>
                        </a:rPr>
                        <a:t>Estimator</a:t>
                      </a:r>
                      <a:endParaRPr sz="2000">
                        <a:latin typeface="Arial"/>
                        <a:cs typeface="Arial"/>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Complex</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Simple</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05"/>
                        </a:spcBef>
                      </a:pPr>
                      <a:r>
                        <a:rPr sz="1700" spc="-5" dirty="0">
                          <a:latin typeface="Arial MT"/>
                          <a:cs typeface="Arial MT"/>
                        </a:rPr>
                        <a:t>Both</a:t>
                      </a:r>
                      <a:endParaRPr sz="1700">
                        <a:latin typeface="Arial MT"/>
                        <a:cs typeface="Arial MT"/>
                      </a:endParaRPr>
                    </a:p>
                  </a:txBody>
                  <a:tcPr marL="0" marR="0" marT="768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
        <p:nvSpPr>
          <p:cNvPr id="3" name="object 3"/>
          <p:cNvSpPr txBox="1">
            <a:spLocks noGrp="1"/>
          </p:cNvSpPr>
          <p:nvPr>
            <p:ph type="title"/>
          </p:nvPr>
        </p:nvSpPr>
        <p:spPr>
          <a:xfrm>
            <a:off x="384725" y="503825"/>
            <a:ext cx="3404235" cy="452120"/>
          </a:xfrm>
          <a:prstGeom prst="rect">
            <a:avLst/>
          </a:prstGeom>
        </p:spPr>
        <p:txBody>
          <a:bodyPr vert="horz" wrap="square" lIns="0" tIns="12700" rIns="0" bIns="0" rtlCol="0">
            <a:spAutoFit/>
          </a:bodyPr>
          <a:lstStyle/>
          <a:p>
            <a:pPr marL="12700">
              <a:lnSpc>
                <a:spcPct val="100000"/>
              </a:lnSpc>
              <a:spcBef>
                <a:spcPts val="100"/>
              </a:spcBef>
            </a:pPr>
            <a:r>
              <a:rPr sz="2800" dirty="0"/>
              <a:t>Methods</a:t>
            </a:r>
            <a:r>
              <a:rPr sz="2800" spc="-90" dirty="0"/>
              <a:t> </a:t>
            </a:r>
            <a:r>
              <a:rPr sz="2800" spc="-5" dirty="0"/>
              <a:t>Comparison</a:t>
            </a:r>
            <a:endParaRPr sz="2800"/>
          </a:p>
        </p:txBody>
      </p:sp>
      <p:pic>
        <p:nvPicPr>
          <p:cNvPr id="4" name="object 4"/>
          <p:cNvPicPr/>
          <p:nvPr/>
        </p:nvPicPr>
        <p:blipFill>
          <a:blip r:embed="rId2" cstate="print"/>
          <a:stretch>
            <a:fillRect/>
          </a:stretch>
        </p:blipFill>
        <p:spPr>
          <a:xfrm>
            <a:off x="6684100" y="1114912"/>
            <a:ext cx="480499" cy="480499"/>
          </a:xfrm>
          <a:prstGeom prst="rect">
            <a:avLst/>
          </a:prstGeom>
        </p:spPr>
      </p:pic>
      <p:pic>
        <p:nvPicPr>
          <p:cNvPr id="5" name="object 5"/>
          <p:cNvPicPr/>
          <p:nvPr/>
        </p:nvPicPr>
        <p:blipFill>
          <a:blip r:embed="rId3" cstate="print"/>
          <a:stretch>
            <a:fillRect/>
          </a:stretch>
        </p:blipFill>
        <p:spPr>
          <a:xfrm>
            <a:off x="4724270" y="1114920"/>
            <a:ext cx="603024" cy="603024"/>
          </a:xfrm>
          <a:prstGeom prst="rect">
            <a:avLst/>
          </a:prstGeom>
        </p:spPr>
      </p:pic>
      <p:grpSp>
        <p:nvGrpSpPr>
          <p:cNvPr id="6" name="object 6"/>
          <p:cNvGrpSpPr/>
          <p:nvPr/>
        </p:nvGrpSpPr>
        <p:grpSpPr>
          <a:xfrm>
            <a:off x="2679425" y="1247075"/>
            <a:ext cx="581025" cy="339090"/>
            <a:chOff x="2679425" y="1247075"/>
            <a:chExt cx="581025" cy="339090"/>
          </a:xfrm>
        </p:grpSpPr>
        <p:pic>
          <p:nvPicPr>
            <p:cNvPr id="7" name="object 7"/>
            <p:cNvPicPr/>
            <p:nvPr/>
          </p:nvPicPr>
          <p:blipFill>
            <a:blip r:embed="rId4" cstate="print"/>
            <a:stretch>
              <a:fillRect/>
            </a:stretch>
          </p:blipFill>
          <p:spPr>
            <a:xfrm>
              <a:off x="2679425" y="1247075"/>
              <a:ext cx="326433" cy="338725"/>
            </a:xfrm>
            <a:prstGeom prst="rect">
              <a:avLst/>
            </a:prstGeom>
          </p:spPr>
        </p:pic>
        <p:pic>
          <p:nvPicPr>
            <p:cNvPr id="8" name="object 8"/>
            <p:cNvPicPr/>
            <p:nvPr/>
          </p:nvPicPr>
          <p:blipFill>
            <a:blip r:embed="rId4" cstate="print"/>
            <a:stretch>
              <a:fillRect/>
            </a:stretch>
          </p:blipFill>
          <p:spPr>
            <a:xfrm>
              <a:off x="2808470" y="1247075"/>
              <a:ext cx="326433" cy="338725"/>
            </a:xfrm>
            <a:prstGeom prst="rect">
              <a:avLst/>
            </a:prstGeom>
          </p:spPr>
        </p:pic>
        <p:pic>
          <p:nvPicPr>
            <p:cNvPr id="9" name="object 9"/>
            <p:cNvPicPr/>
            <p:nvPr/>
          </p:nvPicPr>
          <p:blipFill>
            <a:blip r:embed="rId4" cstate="print"/>
            <a:stretch>
              <a:fillRect/>
            </a:stretch>
          </p:blipFill>
          <p:spPr>
            <a:xfrm>
              <a:off x="2933591" y="1247075"/>
              <a:ext cx="326433" cy="338725"/>
            </a:xfrm>
            <a:prstGeom prst="rect">
              <a:avLst/>
            </a:prstGeom>
          </p:spPr>
        </p:pic>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1544320" cy="452120"/>
          </a:xfrm>
          <a:prstGeom prst="rect">
            <a:avLst/>
          </a:prstGeom>
        </p:spPr>
        <p:txBody>
          <a:bodyPr vert="horz" wrap="square" lIns="0" tIns="12700" rIns="0" bIns="0" rtlCol="0">
            <a:spAutoFit/>
          </a:bodyPr>
          <a:lstStyle/>
          <a:p>
            <a:pPr marL="12700">
              <a:lnSpc>
                <a:spcPct val="100000"/>
              </a:lnSpc>
              <a:spcBef>
                <a:spcPts val="100"/>
              </a:spcBef>
            </a:pPr>
            <a:r>
              <a:rPr sz="2800" spc="-5" dirty="0"/>
              <a:t>Summary</a:t>
            </a:r>
            <a:endParaRPr sz="2800"/>
          </a:p>
        </p:txBody>
      </p:sp>
      <p:sp>
        <p:nvSpPr>
          <p:cNvPr id="3" name="object 3"/>
          <p:cNvSpPr txBox="1"/>
          <p:nvPr/>
        </p:nvSpPr>
        <p:spPr>
          <a:xfrm>
            <a:off x="384725" y="1159968"/>
            <a:ext cx="8336280" cy="2661285"/>
          </a:xfrm>
          <a:prstGeom prst="rect">
            <a:avLst/>
          </a:prstGeom>
        </p:spPr>
        <p:txBody>
          <a:bodyPr vert="horz" wrap="square" lIns="0" tIns="12700" rIns="0" bIns="0" rtlCol="0">
            <a:spAutoFit/>
          </a:bodyPr>
          <a:lstStyle/>
          <a:p>
            <a:pPr marL="12700" marR="129539">
              <a:lnSpc>
                <a:spcPct val="114599"/>
              </a:lnSpc>
              <a:spcBef>
                <a:spcPts val="100"/>
              </a:spcBef>
            </a:pPr>
            <a:r>
              <a:rPr sz="2400" i="1" spc="-50" dirty="0">
                <a:solidFill>
                  <a:srgbClr val="595959"/>
                </a:solidFill>
                <a:latin typeface="Arial"/>
                <a:cs typeface="Arial"/>
              </a:rPr>
              <a:t>“Two </a:t>
            </a:r>
            <a:r>
              <a:rPr sz="2400" i="1" spc="-5" dirty="0">
                <a:solidFill>
                  <a:srgbClr val="595959"/>
                </a:solidFill>
                <a:latin typeface="Arial"/>
                <a:cs typeface="Arial"/>
              </a:rPr>
              <a:t>heads are better than none. One hundred heads are </a:t>
            </a:r>
            <a:r>
              <a:rPr sz="2400" i="1" dirty="0">
                <a:solidFill>
                  <a:srgbClr val="595959"/>
                </a:solidFill>
                <a:latin typeface="Arial"/>
                <a:cs typeface="Arial"/>
              </a:rPr>
              <a:t>so </a:t>
            </a:r>
            <a:r>
              <a:rPr sz="2400" i="1" spc="-655" dirty="0">
                <a:solidFill>
                  <a:srgbClr val="595959"/>
                </a:solidFill>
                <a:latin typeface="Arial"/>
                <a:cs typeface="Arial"/>
              </a:rPr>
              <a:t> </a:t>
            </a:r>
            <a:r>
              <a:rPr sz="2400" i="1" dirty="0">
                <a:solidFill>
                  <a:srgbClr val="595959"/>
                </a:solidFill>
                <a:latin typeface="Arial"/>
                <a:cs typeface="Arial"/>
              </a:rPr>
              <a:t>much</a:t>
            </a:r>
            <a:r>
              <a:rPr sz="2400" i="1" spc="-10" dirty="0">
                <a:solidFill>
                  <a:srgbClr val="595959"/>
                </a:solidFill>
                <a:latin typeface="Arial"/>
                <a:cs typeface="Arial"/>
              </a:rPr>
              <a:t> </a:t>
            </a:r>
            <a:r>
              <a:rPr sz="2400" i="1" spc="-5" dirty="0">
                <a:solidFill>
                  <a:srgbClr val="595959"/>
                </a:solidFill>
                <a:latin typeface="Arial"/>
                <a:cs typeface="Arial"/>
              </a:rPr>
              <a:t>better than</a:t>
            </a:r>
            <a:r>
              <a:rPr sz="2400" i="1" spc="-10" dirty="0">
                <a:solidFill>
                  <a:srgbClr val="595959"/>
                </a:solidFill>
                <a:latin typeface="Arial"/>
                <a:cs typeface="Arial"/>
              </a:rPr>
              <a:t> </a:t>
            </a:r>
            <a:r>
              <a:rPr sz="2400" i="1" spc="-5" dirty="0">
                <a:solidFill>
                  <a:srgbClr val="595959"/>
                </a:solidFill>
                <a:latin typeface="Arial"/>
                <a:cs typeface="Arial"/>
              </a:rPr>
              <a:t>one”</a:t>
            </a:r>
            <a:endParaRPr sz="2400">
              <a:latin typeface="Arial"/>
              <a:cs typeface="Arial"/>
            </a:endParaRPr>
          </a:p>
          <a:p>
            <a:pPr marL="12700">
              <a:lnSpc>
                <a:spcPct val="100000"/>
              </a:lnSpc>
              <a:spcBef>
                <a:spcPts val="465"/>
              </a:spcBef>
            </a:pPr>
            <a:r>
              <a:rPr sz="1200" spc="-5" dirty="0">
                <a:solidFill>
                  <a:srgbClr val="595959"/>
                </a:solidFill>
                <a:latin typeface="Arial MT"/>
                <a:cs typeface="Arial MT"/>
              </a:rPr>
              <a:t>Dearg</a:t>
            </a:r>
            <a:r>
              <a:rPr sz="1200" spc="-20" dirty="0">
                <a:solidFill>
                  <a:srgbClr val="595959"/>
                </a:solidFill>
                <a:latin typeface="Arial MT"/>
                <a:cs typeface="Arial MT"/>
              </a:rPr>
              <a:t> </a:t>
            </a:r>
            <a:r>
              <a:rPr sz="1200" spc="-5" dirty="0">
                <a:solidFill>
                  <a:srgbClr val="595959"/>
                </a:solidFill>
                <a:latin typeface="Arial MT"/>
                <a:cs typeface="Arial MT"/>
              </a:rPr>
              <a:t>Doom,</a:t>
            </a:r>
            <a:r>
              <a:rPr sz="1200" spc="-40" dirty="0">
                <a:solidFill>
                  <a:srgbClr val="595959"/>
                </a:solidFill>
                <a:latin typeface="Arial MT"/>
                <a:cs typeface="Arial MT"/>
              </a:rPr>
              <a:t> </a:t>
            </a:r>
            <a:r>
              <a:rPr sz="1200" spc="-5" dirty="0">
                <a:solidFill>
                  <a:srgbClr val="595959"/>
                </a:solidFill>
                <a:latin typeface="Arial MT"/>
                <a:cs typeface="Arial MT"/>
              </a:rPr>
              <a:t>The</a:t>
            </a:r>
            <a:r>
              <a:rPr sz="1200" spc="-35" dirty="0">
                <a:solidFill>
                  <a:srgbClr val="595959"/>
                </a:solidFill>
                <a:latin typeface="Arial MT"/>
                <a:cs typeface="Arial MT"/>
              </a:rPr>
              <a:t> </a:t>
            </a:r>
            <a:r>
              <a:rPr sz="1200" spc="-30" dirty="0">
                <a:solidFill>
                  <a:srgbClr val="595959"/>
                </a:solidFill>
                <a:latin typeface="Arial MT"/>
                <a:cs typeface="Arial MT"/>
              </a:rPr>
              <a:t>Tain,</a:t>
            </a:r>
            <a:r>
              <a:rPr sz="1200" spc="-20" dirty="0">
                <a:solidFill>
                  <a:srgbClr val="595959"/>
                </a:solidFill>
                <a:latin typeface="Arial MT"/>
                <a:cs typeface="Arial MT"/>
              </a:rPr>
              <a:t> </a:t>
            </a:r>
            <a:r>
              <a:rPr sz="1200" spc="-5" dirty="0">
                <a:solidFill>
                  <a:srgbClr val="595959"/>
                </a:solidFill>
                <a:latin typeface="Arial MT"/>
                <a:cs typeface="Arial MT"/>
              </a:rPr>
              <a:t>Horslips,</a:t>
            </a:r>
            <a:r>
              <a:rPr sz="1200" spc="-15" dirty="0">
                <a:solidFill>
                  <a:srgbClr val="595959"/>
                </a:solidFill>
                <a:latin typeface="Arial MT"/>
                <a:cs typeface="Arial MT"/>
              </a:rPr>
              <a:t> </a:t>
            </a:r>
            <a:r>
              <a:rPr sz="1200" spc="-5" dirty="0">
                <a:solidFill>
                  <a:srgbClr val="595959"/>
                </a:solidFill>
                <a:latin typeface="Arial MT"/>
                <a:cs typeface="Arial MT"/>
              </a:rPr>
              <a:t>1973</a:t>
            </a:r>
            <a:endParaRPr sz="1200">
              <a:latin typeface="Arial MT"/>
              <a:cs typeface="Arial MT"/>
            </a:endParaRPr>
          </a:p>
          <a:p>
            <a:pPr>
              <a:lnSpc>
                <a:spcPct val="100000"/>
              </a:lnSpc>
            </a:pPr>
            <a:endParaRPr sz="1300">
              <a:latin typeface="Arial MT"/>
              <a:cs typeface="Arial MT"/>
            </a:endParaRPr>
          </a:p>
          <a:p>
            <a:pPr marL="12700">
              <a:lnSpc>
                <a:spcPct val="100000"/>
              </a:lnSpc>
              <a:spcBef>
                <a:spcPts val="1145"/>
              </a:spcBef>
            </a:pPr>
            <a:r>
              <a:rPr sz="2400" i="1" dirty="0">
                <a:solidFill>
                  <a:srgbClr val="595959"/>
                </a:solidFill>
                <a:latin typeface="Arial"/>
                <a:cs typeface="Arial"/>
              </a:rPr>
              <a:t>“Great</a:t>
            </a:r>
            <a:r>
              <a:rPr sz="2400" i="1" spc="-20" dirty="0">
                <a:solidFill>
                  <a:srgbClr val="595959"/>
                </a:solidFill>
                <a:latin typeface="Arial"/>
                <a:cs typeface="Arial"/>
              </a:rPr>
              <a:t> </a:t>
            </a:r>
            <a:r>
              <a:rPr sz="2400" i="1" dirty="0">
                <a:solidFill>
                  <a:srgbClr val="595959"/>
                </a:solidFill>
                <a:latin typeface="Arial"/>
                <a:cs typeface="Arial"/>
              </a:rPr>
              <a:t>minds</a:t>
            </a:r>
            <a:r>
              <a:rPr sz="2400" i="1" spc="-15" dirty="0">
                <a:solidFill>
                  <a:srgbClr val="595959"/>
                </a:solidFill>
                <a:latin typeface="Arial"/>
                <a:cs typeface="Arial"/>
              </a:rPr>
              <a:t> </a:t>
            </a:r>
            <a:r>
              <a:rPr sz="2400" i="1" spc="-5" dirty="0">
                <a:solidFill>
                  <a:srgbClr val="595959"/>
                </a:solidFill>
                <a:latin typeface="Arial"/>
                <a:cs typeface="Arial"/>
              </a:rPr>
              <a:t>think</a:t>
            </a:r>
            <a:r>
              <a:rPr sz="2400" i="1" spc="-20" dirty="0">
                <a:solidFill>
                  <a:srgbClr val="595959"/>
                </a:solidFill>
                <a:latin typeface="Arial"/>
                <a:cs typeface="Arial"/>
              </a:rPr>
              <a:t> </a:t>
            </a:r>
            <a:r>
              <a:rPr sz="2400" i="1" spc="-5" dirty="0">
                <a:solidFill>
                  <a:srgbClr val="595959"/>
                </a:solidFill>
                <a:latin typeface="Arial"/>
                <a:cs typeface="Arial"/>
              </a:rPr>
              <a:t>alike,</a:t>
            </a:r>
            <a:r>
              <a:rPr sz="2400" i="1" spc="-15" dirty="0">
                <a:solidFill>
                  <a:srgbClr val="595959"/>
                </a:solidFill>
                <a:latin typeface="Arial"/>
                <a:cs typeface="Arial"/>
              </a:rPr>
              <a:t> </a:t>
            </a:r>
            <a:r>
              <a:rPr sz="2400" i="1" dirty="0">
                <a:solidFill>
                  <a:srgbClr val="595959"/>
                </a:solidFill>
                <a:latin typeface="Arial"/>
                <a:cs typeface="Arial"/>
              </a:rPr>
              <a:t>clever</a:t>
            </a:r>
            <a:r>
              <a:rPr sz="2400" i="1" spc="-15" dirty="0">
                <a:solidFill>
                  <a:srgbClr val="595959"/>
                </a:solidFill>
                <a:latin typeface="Arial"/>
                <a:cs typeface="Arial"/>
              </a:rPr>
              <a:t> </a:t>
            </a:r>
            <a:r>
              <a:rPr sz="2400" i="1" dirty="0">
                <a:solidFill>
                  <a:srgbClr val="595959"/>
                </a:solidFill>
                <a:latin typeface="Arial"/>
                <a:cs typeface="Arial"/>
              </a:rPr>
              <a:t>minds</a:t>
            </a:r>
            <a:r>
              <a:rPr sz="2400" i="1" spc="-15" dirty="0">
                <a:solidFill>
                  <a:srgbClr val="595959"/>
                </a:solidFill>
                <a:latin typeface="Arial"/>
                <a:cs typeface="Arial"/>
              </a:rPr>
              <a:t> </a:t>
            </a:r>
            <a:r>
              <a:rPr sz="2400" i="1" spc="-5" dirty="0">
                <a:solidFill>
                  <a:srgbClr val="595959"/>
                </a:solidFill>
                <a:latin typeface="Arial"/>
                <a:cs typeface="Arial"/>
              </a:rPr>
              <a:t>think</a:t>
            </a:r>
            <a:r>
              <a:rPr sz="2400" i="1" spc="-20" dirty="0">
                <a:solidFill>
                  <a:srgbClr val="595959"/>
                </a:solidFill>
                <a:latin typeface="Arial"/>
                <a:cs typeface="Arial"/>
              </a:rPr>
              <a:t> </a:t>
            </a:r>
            <a:r>
              <a:rPr sz="2400" i="1" spc="-5" dirty="0">
                <a:solidFill>
                  <a:srgbClr val="595959"/>
                </a:solidFill>
                <a:latin typeface="Arial"/>
                <a:cs typeface="Arial"/>
              </a:rPr>
              <a:t>together”</a:t>
            </a:r>
            <a:endParaRPr sz="2400">
              <a:latin typeface="Arial"/>
              <a:cs typeface="Arial"/>
            </a:endParaRPr>
          </a:p>
          <a:p>
            <a:pPr marL="12700">
              <a:lnSpc>
                <a:spcPct val="100000"/>
              </a:lnSpc>
              <a:spcBef>
                <a:spcPts val="465"/>
              </a:spcBef>
            </a:pPr>
            <a:r>
              <a:rPr sz="1200" spc="-5" dirty="0">
                <a:solidFill>
                  <a:srgbClr val="595959"/>
                </a:solidFill>
                <a:latin typeface="Arial MT"/>
                <a:cs typeface="Arial MT"/>
              </a:rPr>
              <a:t>L.</a:t>
            </a:r>
            <a:r>
              <a:rPr sz="1200" spc="-30" dirty="0">
                <a:solidFill>
                  <a:srgbClr val="595959"/>
                </a:solidFill>
                <a:latin typeface="Arial MT"/>
                <a:cs typeface="Arial MT"/>
              </a:rPr>
              <a:t> </a:t>
            </a:r>
            <a:r>
              <a:rPr sz="1200" spc="-5" dirty="0">
                <a:solidFill>
                  <a:srgbClr val="595959"/>
                </a:solidFill>
                <a:latin typeface="Arial MT"/>
                <a:cs typeface="Arial MT"/>
              </a:rPr>
              <a:t>Zoref,</a:t>
            </a:r>
            <a:r>
              <a:rPr sz="1200" spc="-30" dirty="0">
                <a:solidFill>
                  <a:srgbClr val="595959"/>
                </a:solidFill>
                <a:latin typeface="Arial MT"/>
                <a:cs typeface="Arial MT"/>
              </a:rPr>
              <a:t> </a:t>
            </a:r>
            <a:r>
              <a:rPr sz="1200" spc="-25" dirty="0">
                <a:solidFill>
                  <a:srgbClr val="595959"/>
                </a:solidFill>
                <a:latin typeface="Arial MT"/>
                <a:cs typeface="Arial MT"/>
              </a:rPr>
              <a:t>2011.</a:t>
            </a:r>
            <a:endParaRPr sz="1200">
              <a:latin typeface="Arial MT"/>
              <a:cs typeface="Arial MT"/>
            </a:endParaRPr>
          </a:p>
          <a:p>
            <a:pPr marL="469900" indent="-367030">
              <a:lnSpc>
                <a:spcPct val="100000"/>
              </a:lnSpc>
              <a:spcBef>
                <a:spcPts val="185"/>
              </a:spcBef>
              <a:buChar char="●"/>
              <a:tabLst>
                <a:tab pos="469265" algn="l"/>
                <a:tab pos="469900" algn="l"/>
              </a:tabLst>
            </a:pPr>
            <a:r>
              <a:rPr sz="1800" spc="-5" dirty="0">
                <a:solidFill>
                  <a:srgbClr val="595959"/>
                </a:solidFill>
                <a:latin typeface="Arial MT"/>
                <a:cs typeface="Arial MT"/>
              </a:rPr>
              <a:t>But</a:t>
            </a:r>
            <a:r>
              <a:rPr sz="1800" spc="-20" dirty="0">
                <a:solidFill>
                  <a:srgbClr val="595959"/>
                </a:solidFill>
                <a:latin typeface="Arial MT"/>
                <a:cs typeface="Arial MT"/>
              </a:rPr>
              <a:t> </a:t>
            </a:r>
            <a:r>
              <a:rPr sz="1800" spc="-5" dirty="0">
                <a:solidFill>
                  <a:srgbClr val="595959"/>
                </a:solidFill>
                <a:latin typeface="Arial MT"/>
                <a:cs typeface="Arial MT"/>
              </a:rPr>
              <a:t>they</a:t>
            </a:r>
            <a:r>
              <a:rPr sz="1800" spc="-15" dirty="0">
                <a:solidFill>
                  <a:srgbClr val="595959"/>
                </a:solidFill>
                <a:latin typeface="Arial MT"/>
                <a:cs typeface="Arial MT"/>
              </a:rPr>
              <a:t> </a:t>
            </a:r>
            <a:r>
              <a:rPr sz="1800" dirty="0">
                <a:solidFill>
                  <a:srgbClr val="595959"/>
                </a:solidFill>
                <a:latin typeface="Arial MT"/>
                <a:cs typeface="Arial MT"/>
              </a:rPr>
              <a:t>must</a:t>
            </a:r>
            <a:r>
              <a:rPr sz="1800" spc="-10" dirty="0">
                <a:solidFill>
                  <a:srgbClr val="595959"/>
                </a:solidFill>
                <a:latin typeface="Arial MT"/>
                <a:cs typeface="Arial MT"/>
              </a:rPr>
              <a:t> </a:t>
            </a:r>
            <a:r>
              <a:rPr sz="1800" spc="-5" dirty="0">
                <a:solidFill>
                  <a:srgbClr val="595959"/>
                </a:solidFill>
                <a:latin typeface="Arial MT"/>
                <a:cs typeface="Arial MT"/>
              </a:rPr>
              <a:t>be</a:t>
            </a:r>
            <a:r>
              <a:rPr sz="1800" spc="-15" dirty="0">
                <a:solidFill>
                  <a:srgbClr val="595959"/>
                </a:solidFill>
                <a:latin typeface="Arial MT"/>
                <a:cs typeface="Arial MT"/>
              </a:rPr>
              <a:t> </a:t>
            </a:r>
            <a:r>
              <a:rPr sz="1800" spc="-10" dirty="0">
                <a:solidFill>
                  <a:srgbClr val="595959"/>
                </a:solidFill>
                <a:latin typeface="Arial MT"/>
                <a:cs typeface="Arial MT"/>
              </a:rPr>
              <a:t>different</a:t>
            </a:r>
            <a:r>
              <a:rPr sz="1800" spc="-15" dirty="0">
                <a:solidFill>
                  <a:srgbClr val="595959"/>
                </a:solidFill>
                <a:latin typeface="Arial MT"/>
                <a:cs typeface="Arial MT"/>
              </a:rPr>
              <a:t> </a:t>
            </a:r>
            <a:r>
              <a:rPr sz="1800" spc="-5" dirty="0">
                <a:solidFill>
                  <a:srgbClr val="595959"/>
                </a:solidFill>
                <a:latin typeface="Arial MT"/>
                <a:cs typeface="Arial MT"/>
              </a:rPr>
              <a:t>and</a:t>
            </a:r>
            <a:r>
              <a:rPr sz="1800" spc="-10" dirty="0">
                <a:solidFill>
                  <a:srgbClr val="595959"/>
                </a:solidFill>
                <a:latin typeface="Arial MT"/>
                <a:cs typeface="Arial MT"/>
              </a:rPr>
              <a:t> </a:t>
            </a:r>
            <a:r>
              <a:rPr sz="1800" dirty="0">
                <a:solidFill>
                  <a:srgbClr val="595959"/>
                </a:solidFill>
                <a:latin typeface="Arial MT"/>
                <a:cs typeface="Arial MT"/>
              </a:rPr>
              <a:t>specialised.</a:t>
            </a:r>
            <a:endParaRPr sz="1800">
              <a:latin typeface="Arial MT"/>
              <a:cs typeface="Arial MT"/>
            </a:endParaRPr>
          </a:p>
          <a:p>
            <a:pPr marL="469900" indent="-367030">
              <a:lnSpc>
                <a:spcPct val="100000"/>
              </a:lnSpc>
              <a:spcBef>
                <a:spcPts val="315"/>
              </a:spcBef>
              <a:buChar char="●"/>
              <a:tabLst>
                <a:tab pos="469265" algn="l"/>
                <a:tab pos="469900" algn="l"/>
              </a:tabLst>
            </a:pPr>
            <a:r>
              <a:rPr sz="1800" spc="-5" dirty="0">
                <a:solidFill>
                  <a:srgbClr val="595959"/>
                </a:solidFill>
                <a:latin typeface="Arial MT"/>
                <a:cs typeface="Arial MT"/>
              </a:rPr>
              <a:t>And</a:t>
            </a:r>
            <a:r>
              <a:rPr sz="1800" spc="-15" dirty="0">
                <a:solidFill>
                  <a:srgbClr val="595959"/>
                </a:solidFill>
                <a:latin typeface="Arial MT"/>
                <a:cs typeface="Arial MT"/>
              </a:rPr>
              <a:t> </a:t>
            </a:r>
            <a:r>
              <a:rPr sz="1800" spc="-5" dirty="0">
                <a:solidFill>
                  <a:srgbClr val="595959"/>
                </a:solidFill>
                <a:latin typeface="Arial MT"/>
                <a:cs typeface="Arial MT"/>
              </a:rPr>
              <a:t>it </a:t>
            </a:r>
            <a:r>
              <a:rPr sz="1800" dirty="0">
                <a:solidFill>
                  <a:srgbClr val="595959"/>
                </a:solidFill>
                <a:latin typeface="Arial MT"/>
                <a:cs typeface="Arial MT"/>
              </a:rPr>
              <a:t>might</a:t>
            </a:r>
            <a:r>
              <a:rPr sz="1800" spc="-5" dirty="0">
                <a:solidFill>
                  <a:srgbClr val="595959"/>
                </a:solidFill>
                <a:latin typeface="Arial MT"/>
                <a:cs typeface="Arial MT"/>
              </a:rPr>
              <a:t> be</a:t>
            </a:r>
            <a:r>
              <a:rPr sz="1800" spc="-10" dirty="0">
                <a:solidFill>
                  <a:srgbClr val="595959"/>
                </a:solidFill>
                <a:latin typeface="Arial MT"/>
                <a:cs typeface="Arial MT"/>
              </a:rPr>
              <a:t> </a:t>
            </a:r>
            <a:r>
              <a:rPr sz="1800" spc="-5" dirty="0">
                <a:solidFill>
                  <a:srgbClr val="595959"/>
                </a:solidFill>
                <a:latin typeface="Arial MT"/>
                <a:cs typeface="Arial MT"/>
              </a:rPr>
              <a:t>an idea to </a:t>
            </a:r>
            <a:r>
              <a:rPr sz="1800" dirty="0">
                <a:solidFill>
                  <a:srgbClr val="595959"/>
                </a:solidFill>
                <a:latin typeface="Arial MT"/>
                <a:cs typeface="Arial MT"/>
              </a:rPr>
              <a:t>select</a:t>
            </a:r>
            <a:r>
              <a:rPr sz="1800" spc="-10" dirty="0">
                <a:solidFill>
                  <a:srgbClr val="595959"/>
                </a:solidFill>
                <a:latin typeface="Arial MT"/>
                <a:cs typeface="Arial MT"/>
              </a:rPr>
              <a:t> </a:t>
            </a:r>
            <a:r>
              <a:rPr sz="1800" spc="-5" dirty="0">
                <a:solidFill>
                  <a:srgbClr val="595959"/>
                </a:solidFill>
                <a:latin typeface="Arial MT"/>
                <a:cs typeface="Arial MT"/>
              </a:rPr>
              <a:t>only the best</a:t>
            </a:r>
            <a:r>
              <a:rPr sz="1800" spc="-10" dirty="0">
                <a:solidFill>
                  <a:srgbClr val="595959"/>
                </a:solidFill>
                <a:latin typeface="Arial MT"/>
                <a:cs typeface="Arial MT"/>
              </a:rPr>
              <a:t> </a:t>
            </a:r>
            <a:r>
              <a:rPr sz="1800" spc="-5" dirty="0">
                <a:solidFill>
                  <a:srgbClr val="595959"/>
                </a:solidFill>
                <a:latin typeface="Arial MT"/>
                <a:cs typeface="Arial MT"/>
              </a:rPr>
              <a:t>of them for the</a:t>
            </a:r>
            <a:r>
              <a:rPr sz="1800" spc="-10" dirty="0">
                <a:solidFill>
                  <a:srgbClr val="595959"/>
                </a:solidFill>
                <a:latin typeface="Arial MT"/>
                <a:cs typeface="Arial MT"/>
              </a:rPr>
              <a:t> </a:t>
            </a:r>
            <a:r>
              <a:rPr sz="1800" spc="-5" dirty="0">
                <a:solidFill>
                  <a:srgbClr val="595959"/>
                </a:solidFill>
                <a:latin typeface="Arial MT"/>
                <a:cs typeface="Arial MT"/>
              </a:rPr>
              <a:t>problem at hand</a:t>
            </a:r>
            <a:endParaRPr sz="1800">
              <a:latin typeface="Arial MT"/>
              <a:cs typeface="Arial M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52553" y="2264536"/>
            <a:ext cx="837565"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MT"/>
                <a:cs typeface="Arial MT"/>
              </a:rPr>
              <a:t>End</a:t>
            </a:r>
            <a:endParaRPr sz="36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693950" y="1152475"/>
            <a:ext cx="3638549" cy="3200399"/>
          </a:xfrm>
          <a:prstGeom prst="rect">
            <a:avLst/>
          </a:prstGeom>
        </p:spPr>
      </p:pic>
      <p:pic>
        <p:nvPicPr>
          <p:cNvPr id="3" name="object 3"/>
          <p:cNvPicPr/>
          <p:nvPr/>
        </p:nvPicPr>
        <p:blipFill>
          <a:blip r:embed="rId4" cstate="print"/>
          <a:stretch>
            <a:fillRect/>
          </a:stretch>
        </p:blipFill>
        <p:spPr>
          <a:xfrm>
            <a:off x="5203262" y="1114375"/>
            <a:ext cx="3629024" cy="327659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1919605" cy="452120"/>
          </a:xfrm>
          <a:prstGeom prst="rect">
            <a:avLst/>
          </a:prstGeom>
        </p:spPr>
        <p:txBody>
          <a:bodyPr vert="horz" wrap="square" lIns="0" tIns="12700" rIns="0" bIns="0" rtlCol="0">
            <a:spAutoFit/>
          </a:bodyPr>
          <a:lstStyle/>
          <a:p>
            <a:pPr marL="12700">
              <a:lnSpc>
                <a:spcPct val="100000"/>
              </a:lnSpc>
              <a:spcBef>
                <a:spcPts val="100"/>
              </a:spcBef>
            </a:pPr>
            <a:r>
              <a:rPr sz="2800" spc="-5" dirty="0"/>
              <a:t>Netflix</a:t>
            </a:r>
            <a:r>
              <a:rPr sz="2800" spc="-90" dirty="0"/>
              <a:t> </a:t>
            </a:r>
            <a:r>
              <a:rPr sz="2800" spc="-5" dirty="0"/>
              <a:t>Prize</a:t>
            </a:r>
            <a:endParaRPr sz="2800"/>
          </a:p>
        </p:txBody>
      </p:sp>
      <p:sp>
        <p:nvSpPr>
          <p:cNvPr id="3" name="object 3"/>
          <p:cNvSpPr txBox="1"/>
          <p:nvPr/>
        </p:nvSpPr>
        <p:spPr>
          <a:xfrm>
            <a:off x="384725" y="1176350"/>
            <a:ext cx="5756910" cy="1597025"/>
          </a:xfrm>
          <a:prstGeom prst="rect">
            <a:avLst/>
          </a:prstGeom>
        </p:spPr>
        <p:txBody>
          <a:bodyPr vert="horz" wrap="square" lIns="0" tIns="52704" rIns="0" bIns="0" rtlCol="0">
            <a:spAutoFit/>
          </a:bodyPr>
          <a:lstStyle/>
          <a:p>
            <a:pPr marL="12700">
              <a:lnSpc>
                <a:spcPct val="100000"/>
              </a:lnSpc>
              <a:spcBef>
                <a:spcPts val="414"/>
              </a:spcBef>
            </a:pPr>
            <a:r>
              <a:rPr sz="1800" b="1" spc="-30" dirty="0">
                <a:solidFill>
                  <a:srgbClr val="595959"/>
                </a:solidFill>
                <a:latin typeface="Arial"/>
                <a:cs typeface="Arial"/>
              </a:rPr>
              <a:t>Task:</a:t>
            </a:r>
            <a:r>
              <a:rPr sz="1800" b="1" spc="-10" dirty="0">
                <a:solidFill>
                  <a:srgbClr val="595959"/>
                </a:solidFill>
                <a:latin typeface="Arial"/>
                <a:cs typeface="Arial"/>
              </a:rPr>
              <a:t> </a:t>
            </a:r>
            <a:r>
              <a:rPr sz="1800" spc="-5" dirty="0">
                <a:solidFill>
                  <a:srgbClr val="595959"/>
                </a:solidFill>
                <a:latin typeface="Arial MT"/>
                <a:cs typeface="Arial MT"/>
              </a:rPr>
              <a:t>Predict</a:t>
            </a:r>
            <a:r>
              <a:rPr sz="1800" spc="-15" dirty="0">
                <a:solidFill>
                  <a:srgbClr val="595959"/>
                </a:solidFill>
                <a:latin typeface="Arial MT"/>
                <a:cs typeface="Arial MT"/>
              </a:rPr>
              <a:t> </a:t>
            </a:r>
            <a:r>
              <a:rPr sz="1800" spc="-5" dirty="0">
                <a:solidFill>
                  <a:srgbClr val="595959"/>
                </a:solidFill>
                <a:latin typeface="Arial MT"/>
                <a:cs typeface="Arial MT"/>
              </a:rPr>
              <a:t>number</a:t>
            </a:r>
            <a:r>
              <a:rPr sz="1800" spc="-10" dirty="0">
                <a:solidFill>
                  <a:srgbClr val="595959"/>
                </a:solidFill>
                <a:latin typeface="Arial MT"/>
                <a:cs typeface="Arial MT"/>
              </a:rPr>
              <a:t> </a:t>
            </a:r>
            <a:r>
              <a:rPr sz="1800" spc="-5" dirty="0">
                <a:solidFill>
                  <a:srgbClr val="595959"/>
                </a:solidFill>
                <a:latin typeface="Arial MT"/>
                <a:cs typeface="Arial MT"/>
              </a:rPr>
              <a:t>of</a:t>
            </a:r>
            <a:r>
              <a:rPr sz="1800" spc="-10" dirty="0">
                <a:solidFill>
                  <a:srgbClr val="595959"/>
                </a:solidFill>
                <a:latin typeface="Arial MT"/>
                <a:cs typeface="Arial MT"/>
              </a:rPr>
              <a:t> </a:t>
            </a:r>
            <a:r>
              <a:rPr sz="1800" dirty="0">
                <a:solidFill>
                  <a:srgbClr val="595959"/>
                </a:solidFill>
                <a:latin typeface="Arial MT"/>
                <a:cs typeface="Arial MT"/>
              </a:rPr>
              <a:t>stars</a:t>
            </a:r>
            <a:r>
              <a:rPr sz="1800" spc="-15" dirty="0">
                <a:solidFill>
                  <a:srgbClr val="595959"/>
                </a:solidFill>
                <a:latin typeface="Arial MT"/>
                <a:cs typeface="Arial MT"/>
              </a:rPr>
              <a:t> </a:t>
            </a:r>
            <a:r>
              <a:rPr sz="1800" spc="-5" dirty="0">
                <a:solidFill>
                  <a:srgbClr val="595959"/>
                </a:solidFill>
                <a:latin typeface="Arial MT"/>
                <a:cs typeface="Arial MT"/>
              </a:rPr>
              <a:t>given</a:t>
            </a:r>
            <a:r>
              <a:rPr sz="1800" spc="-10" dirty="0">
                <a:solidFill>
                  <a:srgbClr val="595959"/>
                </a:solidFill>
                <a:latin typeface="Arial MT"/>
                <a:cs typeface="Arial MT"/>
              </a:rPr>
              <a:t> </a:t>
            </a:r>
            <a:r>
              <a:rPr sz="1800" spc="-5" dirty="0">
                <a:solidFill>
                  <a:srgbClr val="595959"/>
                </a:solidFill>
                <a:latin typeface="Arial MT"/>
                <a:cs typeface="Arial MT"/>
              </a:rPr>
              <a:t>to</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dirty="0">
                <a:solidFill>
                  <a:srgbClr val="595959"/>
                </a:solidFill>
                <a:latin typeface="Arial MT"/>
                <a:cs typeface="Arial MT"/>
              </a:rPr>
              <a:t>movie</a:t>
            </a:r>
            <a:r>
              <a:rPr sz="1800" spc="-10" dirty="0">
                <a:solidFill>
                  <a:srgbClr val="595959"/>
                </a:solidFill>
                <a:latin typeface="Arial MT"/>
                <a:cs typeface="Arial MT"/>
              </a:rPr>
              <a:t> </a:t>
            </a:r>
            <a:r>
              <a:rPr sz="1800" spc="-5" dirty="0">
                <a:solidFill>
                  <a:srgbClr val="595959"/>
                </a:solidFill>
                <a:latin typeface="Arial MT"/>
                <a:cs typeface="Arial MT"/>
              </a:rPr>
              <a:t>by</a:t>
            </a:r>
            <a:r>
              <a:rPr sz="1800" spc="-15"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spc="-5" dirty="0">
                <a:solidFill>
                  <a:srgbClr val="595959"/>
                </a:solidFill>
                <a:latin typeface="Arial MT"/>
                <a:cs typeface="Arial MT"/>
              </a:rPr>
              <a:t>user</a:t>
            </a:r>
            <a:endParaRPr sz="1800">
              <a:latin typeface="Arial MT"/>
              <a:cs typeface="Arial MT"/>
            </a:endParaRPr>
          </a:p>
          <a:p>
            <a:pPr marL="12700">
              <a:lnSpc>
                <a:spcPct val="100000"/>
              </a:lnSpc>
              <a:spcBef>
                <a:spcPts val="315"/>
              </a:spcBef>
            </a:pPr>
            <a:r>
              <a:rPr sz="1800" b="1" spc="-5" dirty="0">
                <a:solidFill>
                  <a:srgbClr val="595959"/>
                </a:solidFill>
                <a:latin typeface="Arial"/>
                <a:cs typeface="Arial"/>
              </a:rPr>
              <a:t>Goal:</a:t>
            </a:r>
            <a:r>
              <a:rPr sz="1800" b="1" spc="-15" dirty="0">
                <a:solidFill>
                  <a:srgbClr val="595959"/>
                </a:solidFill>
                <a:latin typeface="Arial"/>
                <a:cs typeface="Arial"/>
              </a:rPr>
              <a:t> </a:t>
            </a:r>
            <a:r>
              <a:rPr sz="1800" spc="-5" dirty="0">
                <a:solidFill>
                  <a:srgbClr val="595959"/>
                </a:solidFill>
                <a:latin typeface="Arial MT"/>
                <a:cs typeface="Arial MT"/>
              </a:rPr>
              <a:t>Improve</a:t>
            </a:r>
            <a:r>
              <a:rPr sz="1800" spc="-20" dirty="0">
                <a:solidFill>
                  <a:srgbClr val="595959"/>
                </a:solidFill>
                <a:latin typeface="Arial MT"/>
                <a:cs typeface="Arial MT"/>
              </a:rPr>
              <a:t> </a:t>
            </a:r>
            <a:r>
              <a:rPr sz="1800" dirty="0">
                <a:solidFill>
                  <a:srgbClr val="595959"/>
                </a:solidFill>
                <a:latin typeface="Arial MT"/>
                <a:cs typeface="Arial MT"/>
              </a:rPr>
              <a:t>current</a:t>
            </a:r>
            <a:r>
              <a:rPr sz="1800" spc="-20" dirty="0">
                <a:solidFill>
                  <a:srgbClr val="595959"/>
                </a:solidFill>
                <a:latin typeface="Arial MT"/>
                <a:cs typeface="Arial MT"/>
              </a:rPr>
              <a:t> </a:t>
            </a:r>
            <a:r>
              <a:rPr sz="1800" dirty="0">
                <a:solidFill>
                  <a:srgbClr val="595959"/>
                </a:solidFill>
                <a:latin typeface="Arial MT"/>
                <a:cs typeface="Arial MT"/>
              </a:rPr>
              <a:t>model</a:t>
            </a:r>
            <a:r>
              <a:rPr sz="1800" spc="-15" dirty="0">
                <a:solidFill>
                  <a:srgbClr val="595959"/>
                </a:solidFill>
                <a:latin typeface="Arial MT"/>
                <a:cs typeface="Arial MT"/>
              </a:rPr>
              <a:t> </a:t>
            </a:r>
            <a:r>
              <a:rPr sz="1800" spc="-5" dirty="0">
                <a:solidFill>
                  <a:srgbClr val="595959"/>
                </a:solidFill>
                <a:latin typeface="Arial MT"/>
                <a:cs typeface="Arial MT"/>
              </a:rPr>
              <a:t>by</a:t>
            </a:r>
            <a:r>
              <a:rPr sz="1800" spc="-20" dirty="0">
                <a:solidFill>
                  <a:srgbClr val="595959"/>
                </a:solidFill>
                <a:latin typeface="Arial MT"/>
                <a:cs typeface="Arial MT"/>
              </a:rPr>
              <a:t> </a:t>
            </a:r>
            <a:r>
              <a:rPr sz="1800" spc="-5" dirty="0">
                <a:solidFill>
                  <a:srgbClr val="595959"/>
                </a:solidFill>
                <a:latin typeface="Arial MT"/>
                <a:cs typeface="Arial MT"/>
              </a:rPr>
              <a:t>10%</a:t>
            </a:r>
            <a:endParaRPr sz="1800">
              <a:latin typeface="Arial MT"/>
              <a:cs typeface="Arial MT"/>
            </a:endParaRPr>
          </a:p>
          <a:p>
            <a:pPr marL="12700">
              <a:lnSpc>
                <a:spcPct val="100000"/>
              </a:lnSpc>
              <a:spcBef>
                <a:spcPts val="315"/>
              </a:spcBef>
            </a:pPr>
            <a:r>
              <a:rPr sz="1800" b="1" spc="-5" dirty="0">
                <a:solidFill>
                  <a:srgbClr val="595959"/>
                </a:solidFill>
                <a:latin typeface="Arial"/>
                <a:cs typeface="Arial"/>
              </a:rPr>
              <a:t>Data:</a:t>
            </a:r>
            <a:r>
              <a:rPr sz="1800" b="1" spc="-15" dirty="0">
                <a:solidFill>
                  <a:srgbClr val="595959"/>
                </a:solidFill>
                <a:latin typeface="Arial"/>
                <a:cs typeface="Arial"/>
              </a:rPr>
              <a:t> </a:t>
            </a:r>
            <a:r>
              <a:rPr sz="1800" spc="-5" dirty="0">
                <a:solidFill>
                  <a:srgbClr val="595959"/>
                </a:solidFill>
                <a:latin typeface="Arial MT"/>
                <a:cs typeface="Arial MT"/>
              </a:rPr>
              <a:t>100M+</a:t>
            </a:r>
            <a:r>
              <a:rPr sz="1800" spc="-15" dirty="0">
                <a:solidFill>
                  <a:srgbClr val="595959"/>
                </a:solidFill>
                <a:latin typeface="Arial MT"/>
                <a:cs typeface="Arial MT"/>
              </a:rPr>
              <a:t> </a:t>
            </a:r>
            <a:r>
              <a:rPr sz="1800" spc="-5" dirty="0">
                <a:solidFill>
                  <a:srgbClr val="595959"/>
                </a:solidFill>
                <a:latin typeface="Arial MT"/>
                <a:cs typeface="Arial MT"/>
              </a:rPr>
              <a:t>Ratings,</a:t>
            </a:r>
            <a:r>
              <a:rPr sz="1800" spc="-15" dirty="0">
                <a:solidFill>
                  <a:srgbClr val="595959"/>
                </a:solidFill>
                <a:latin typeface="Arial MT"/>
                <a:cs typeface="Arial MT"/>
              </a:rPr>
              <a:t> </a:t>
            </a:r>
            <a:r>
              <a:rPr sz="1800" spc="-5" dirty="0">
                <a:solidFill>
                  <a:srgbClr val="595959"/>
                </a:solidFill>
                <a:latin typeface="Arial MT"/>
                <a:cs typeface="Arial MT"/>
              </a:rPr>
              <a:t>480K+</a:t>
            </a:r>
            <a:r>
              <a:rPr sz="1800" spc="-15" dirty="0">
                <a:solidFill>
                  <a:srgbClr val="595959"/>
                </a:solidFill>
                <a:latin typeface="Arial MT"/>
                <a:cs typeface="Arial MT"/>
              </a:rPr>
              <a:t> </a:t>
            </a:r>
            <a:r>
              <a:rPr sz="1800" spc="-5" dirty="0">
                <a:solidFill>
                  <a:srgbClr val="595959"/>
                </a:solidFill>
                <a:latin typeface="Arial MT"/>
                <a:cs typeface="Arial MT"/>
              </a:rPr>
              <a:t>users,</a:t>
            </a:r>
            <a:r>
              <a:rPr sz="1800" spc="-15" dirty="0">
                <a:solidFill>
                  <a:srgbClr val="595959"/>
                </a:solidFill>
                <a:latin typeface="Arial MT"/>
                <a:cs typeface="Arial MT"/>
              </a:rPr>
              <a:t> </a:t>
            </a:r>
            <a:r>
              <a:rPr sz="1800" spc="-5" dirty="0">
                <a:solidFill>
                  <a:srgbClr val="595959"/>
                </a:solidFill>
                <a:latin typeface="Arial MT"/>
                <a:cs typeface="Arial MT"/>
              </a:rPr>
              <a:t>17K+</a:t>
            </a:r>
            <a:r>
              <a:rPr sz="1800" spc="-15" dirty="0">
                <a:solidFill>
                  <a:srgbClr val="595959"/>
                </a:solidFill>
                <a:latin typeface="Arial MT"/>
                <a:cs typeface="Arial MT"/>
              </a:rPr>
              <a:t> </a:t>
            </a:r>
            <a:r>
              <a:rPr sz="1800" dirty="0">
                <a:solidFill>
                  <a:srgbClr val="595959"/>
                </a:solidFill>
                <a:latin typeface="Arial MT"/>
                <a:cs typeface="Arial MT"/>
              </a:rPr>
              <a:t>movies</a:t>
            </a:r>
            <a:endParaRPr sz="1800">
              <a:latin typeface="Arial MT"/>
              <a:cs typeface="Arial MT"/>
            </a:endParaRPr>
          </a:p>
          <a:p>
            <a:pPr marL="12700">
              <a:lnSpc>
                <a:spcPct val="100000"/>
              </a:lnSpc>
              <a:spcBef>
                <a:spcPts val="315"/>
              </a:spcBef>
            </a:pPr>
            <a:r>
              <a:rPr sz="1800" b="1" spc="-5" dirty="0">
                <a:solidFill>
                  <a:srgbClr val="595959"/>
                </a:solidFill>
                <a:latin typeface="Arial"/>
                <a:cs typeface="Arial"/>
              </a:rPr>
              <a:t>Competitors:</a:t>
            </a:r>
            <a:r>
              <a:rPr sz="1800" b="1" spc="-20" dirty="0">
                <a:solidFill>
                  <a:srgbClr val="595959"/>
                </a:solidFill>
                <a:latin typeface="Arial"/>
                <a:cs typeface="Arial"/>
              </a:rPr>
              <a:t> </a:t>
            </a:r>
            <a:r>
              <a:rPr sz="1800" spc="-5" dirty="0">
                <a:solidFill>
                  <a:srgbClr val="595959"/>
                </a:solidFill>
                <a:latin typeface="Arial MT"/>
                <a:cs typeface="Arial MT"/>
              </a:rPr>
              <a:t>20K+</a:t>
            </a:r>
            <a:r>
              <a:rPr sz="1800" spc="-20" dirty="0">
                <a:solidFill>
                  <a:srgbClr val="595959"/>
                </a:solidFill>
                <a:latin typeface="Arial MT"/>
                <a:cs typeface="Arial MT"/>
              </a:rPr>
              <a:t> </a:t>
            </a:r>
            <a:r>
              <a:rPr sz="1800" spc="-5" dirty="0">
                <a:solidFill>
                  <a:srgbClr val="595959"/>
                </a:solidFill>
                <a:latin typeface="Arial MT"/>
                <a:cs typeface="Arial MT"/>
              </a:rPr>
              <a:t>teams,</a:t>
            </a:r>
            <a:r>
              <a:rPr sz="1800" spc="-20" dirty="0">
                <a:solidFill>
                  <a:srgbClr val="595959"/>
                </a:solidFill>
                <a:latin typeface="Arial MT"/>
                <a:cs typeface="Arial MT"/>
              </a:rPr>
              <a:t> </a:t>
            </a:r>
            <a:r>
              <a:rPr sz="1800" spc="-5" dirty="0">
                <a:solidFill>
                  <a:srgbClr val="595959"/>
                </a:solidFill>
                <a:latin typeface="Arial MT"/>
                <a:cs typeface="Arial MT"/>
              </a:rPr>
              <a:t>150+</a:t>
            </a:r>
            <a:r>
              <a:rPr sz="1800" spc="-20" dirty="0">
                <a:solidFill>
                  <a:srgbClr val="595959"/>
                </a:solidFill>
                <a:latin typeface="Arial MT"/>
                <a:cs typeface="Arial MT"/>
              </a:rPr>
              <a:t> </a:t>
            </a:r>
            <a:r>
              <a:rPr sz="1800" dirty="0">
                <a:solidFill>
                  <a:srgbClr val="595959"/>
                </a:solidFill>
                <a:latin typeface="Arial MT"/>
                <a:cs typeface="Arial MT"/>
              </a:rPr>
              <a:t>countries.</a:t>
            </a:r>
            <a:endParaRPr sz="1800">
              <a:latin typeface="Arial MT"/>
              <a:cs typeface="Arial MT"/>
            </a:endParaRPr>
          </a:p>
          <a:p>
            <a:pPr marL="12700">
              <a:lnSpc>
                <a:spcPct val="100000"/>
              </a:lnSpc>
              <a:spcBef>
                <a:spcPts val="315"/>
              </a:spcBef>
            </a:pPr>
            <a:r>
              <a:rPr sz="1800" b="1" spc="-5" dirty="0">
                <a:solidFill>
                  <a:srgbClr val="595959"/>
                </a:solidFill>
                <a:latin typeface="Arial"/>
                <a:cs typeface="Arial"/>
              </a:rPr>
              <a:t>Prize:</a:t>
            </a:r>
            <a:r>
              <a:rPr sz="1800" b="1" spc="-40" dirty="0">
                <a:solidFill>
                  <a:srgbClr val="595959"/>
                </a:solidFill>
                <a:latin typeface="Arial"/>
                <a:cs typeface="Arial"/>
              </a:rPr>
              <a:t> </a:t>
            </a:r>
            <a:r>
              <a:rPr sz="1800" spc="-5" dirty="0">
                <a:solidFill>
                  <a:srgbClr val="595959"/>
                </a:solidFill>
                <a:latin typeface="Arial MT"/>
                <a:cs typeface="Arial MT"/>
              </a:rPr>
              <a:t>1,000,000$</a:t>
            </a:r>
            <a:endParaRPr sz="1800">
              <a:latin typeface="Arial MT"/>
              <a:cs typeface="Arial MT"/>
            </a:endParaRPr>
          </a:p>
        </p:txBody>
      </p:sp>
      <p:pic>
        <p:nvPicPr>
          <p:cNvPr id="4" name="object 4"/>
          <p:cNvPicPr/>
          <p:nvPr/>
        </p:nvPicPr>
        <p:blipFill>
          <a:blip r:embed="rId2" cstate="print"/>
          <a:stretch>
            <a:fillRect/>
          </a:stretch>
        </p:blipFill>
        <p:spPr>
          <a:xfrm>
            <a:off x="5111562" y="2474125"/>
            <a:ext cx="3590924" cy="2419349"/>
          </a:xfrm>
          <a:prstGeom prst="rect">
            <a:avLst/>
          </a:prstGeom>
        </p:spPr>
      </p:pic>
      <p:pic>
        <p:nvPicPr>
          <p:cNvPr id="5" name="object 5"/>
          <p:cNvPicPr/>
          <p:nvPr/>
        </p:nvPicPr>
        <p:blipFill>
          <a:blip r:embed="rId3" cstate="print"/>
          <a:stretch>
            <a:fillRect/>
          </a:stretch>
        </p:blipFill>
        <p:spPr>
          <a:xfrm>
            <a:off x="635220" y="2924948"/>
            <a:ext cx="3590924" cy="2026851"/>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41774" y="3049585"/>
            <a:ext cx="5173299" cy="1912514"/>
          </a:xfrm>
          <a:prstGeom prst="rect">
            <a:avLst/>
          </a:prstGeom>
        </p:spPr>
      </p:pic>
      <p:pic>
        <p:nvPicPr>
          <p:cNvPr id="3" name="object 3"/>
          <p:cNvPicPr/>
          <p:nvPr/>
        </p:nvPicPr>
        <p:blipFill>
          <a:blip r:embed="rId3" cstate="print"/>
          <a:stretch>
            <a:fillRect/>
          </a:stretch>
        </p:blipFill>
        <p:spPr>
          <a:xfrm>
            <a:off x="1841775" y="187325"/>
            <a:ext cx="5173299" cy="2709175"/>
          </a:xfrm>
          <a:prstGeom prst="rect">
            <a:avLst/>
          </a:prstGeom>
        </p:spPr>
      </p:pic>
      <p:sp>
        <p:nvSpPr>
          <p:cNvPr id="4" name="object 4"/>
          <p:cNvSpPr txBox="1"/>
          <p:nvPr/>
        </p:nvSpPr>
        <p:spPr>
          <a:xfrm>
            <a:off x="172499" y="3360592"/>
            <a:ext cx="1094740" cy="231140"/>
          </a:xfrm>
          <a:prstGeom prst="rect">
            <a:avLst/>
          </a:prstGeom>
        </p:spPr>
        <p:txBody>
          <a:bodyPr vert="horz" wrap="square" lIns="0" tIns="12700" rIns="0" bIns="0" rtlCol="0">
            <a:spAutoFit/>
          </a:bodyPr>
          <a:lstStyle/>
          <a:p>
            <a:pPr marL="12700">
              <a:lnSpc>
                <a:spcPct val="100000"/>
              </a:lnSpc>
              <a:spcBef>
                <a:spcPts val="100"/>
              </a:spcBef>
            </a:pPr>
            <a:r>
              <a:rPr sz="1350" spc="-105" dirty="0">
                <a:solidFill>
                  <a:srgbClr val="333333"/>
                </a:solidFill>
                <a:latin typeface="Verdana"/>
                <a:cs typeface="Verdana"/>
              </a:rPr>
              <a:t>Y</a:t>
            </a:r>
            <a:r>
              <a:rPr sz="1350" spc="-90" dirty="0">
                <a:solidFill>
                  <a:srgbClr val="333333"/>
                </a:solidFill>
                <a:latin typeface="Verdana"/>
                <a:cs typeface="Verdana"/>
              </a:rPr>
              <a:t>ehud</a:t>
            </a:r>
            <a:r>
              <a:rPr sz="1350" spc="-85" dirty="0">
                <a:solidFill>
                  <a:srgbClr val="333333"/>
                </a:solidFill>
                <a:latin typeface="Verdana"/>
                <a:cs typeface="Verdana"/>
              </a:rPr>
              <a:t>a</a:t>
            </a:r>
            <a:r>
              <a:rPr sz="1350" spc="-105" dirty="0">
                <a:solidFill>
                  <a:srgbClr val="333333"/>
                </a:solidFill>
                <a:latin typeface="Verdana"/>
                <a:cs typeface="Verdana"/>
              </a:rPr>
              <a:t> </a:t>
            </a:r>
            <a:r>
              <a:rPr sz="1350" spc="-55" dirty="0">
                <a:solidFill>
                  <a:srgbClr val="333333"/>
                </a:solidFill>
                <a:latin typeface="Verdana"/>
                <a:cs typeface="Verdana"/>
              </a:rPr>
              <a:t>K</a:t>
            </a:r>
            <a:r>
              <a:rPr sz="1350" spc="-110" dirty="0">
                <a:solidFill>
                  <a:srgbClr val="333333"/>
                </a:solidFill>
                <a:latin typeface="Verdana"/>
                <a:cs typeface="Verdana"/>
              </a:rPr>
              <a:t>o</a:t>
            </a:r>
            <a:r>
              <a:rPr sz="1350" spc="-100" dirty="0">
                <a:solidFill>
                  <a:srgbClr val="333333"/>
                </a:solidFill>
                <a:latin typeface="Verdana"/>
                <a:cs typeface="Verdana"/>
              </a:rPr>
              <a:t>ren</a:t>
            </a:r>
            <a:endParaRPr sz="1350">
              <a:latin typeface="Verdana"/>
              <a:cs typeface="Verdana"/>
            </a:endParaRPr>
          </a:p>
        </p:txBody>
      </p:sp>
      <p:grpSp>
        <p:nvGrpSpPr>
          <p:cNvPr id="5" name="object 5"/>
          <p:cNvGrpSpPr/>
          <p:nvPr/>
        </p:nvGrpSpPr>
        <p:grpSpPr>
          <a:xfrm>
            <a:off x="185247" y="2341225"/>
            <a:ext cx="3206115" cy="1492250"/>
            <a:chOff x="185247" y="2341225"/>
            <a:chExt cx="3206115" cy="1492250"/>
          </a:xfrm>
        </p:grpSpPr>
        <p:pic>
          <p:nvPicPr>
            <p:cNvPr id="6" name="object 6"/>
            <p:cNvPicPr/>
            <p:nvPr/>
          </p:nvPicPr>
          <p:blipFill>
            <a:blip r:embed="rId4" cstate="print"/>
            <a:stretch>
              <a:fillRect/>
            </a:stretch>
          </p:blipFill>
          <p:spPr>
            <a:xfrm>
              <a:off x="185247" y="2341225"/>
              <a:ext cx="1494150" cy="1491649"/>
            </a:xfrm>
            <a:prstGeom prst="rect">
              <a:avLst/>
            </a:prstGeom>
          </p:spPr>
        </p:pic>
        <p:sp>
          <p:nvSpPr>
            <p:cNvPr id="7" name="object 7"/>
            <p:cNvSpPr/>
            <p:nvPr/>
          </p:nvSpPr>
          <p:spPr>
            <a:xfrm>
              <a:off x="1503849" y="3376325"/>
              <a:ext cx="1839595" cy="153670"/>
            </a:xfrm>
            <a:custGeom>
              <a:avLst/>
              <a:gdLst/>
              <a:ahLst/>
              <a:cxnLst/>
              <a:rect l="l" t="t" r="r" b="b"/>
              <a:pathLst>
                <a:path w="1839595" h="153670">
                  <a:moveTo>
                    <a:pt x="0" y="0"/>
                  </a:moveTo>
                  <a:lnTo>
                    <a:pt x="1839047" y="153350"/>
                  </a:lnTo>
                </a:path>
              </a:pathLst>
            </a:custGeom>
            <a:ln w="9524">
              <a:solidFill>
                <a:srgbClr val="595959"/>
              </a:solidFill>
            </a:ln>
          </p:spPr>
          <p:txBody>
            <a:bodyPr wrap="square" lIns="0" tIns="0" rIns="0" bIns="0" rtlCol="0"/>
            <a:lstStyle/>
            <a:p>
              <a:endParaRPr/>
            </a:p>
          </p:txBody>
        </p:sp>
        <p:sp>
          <p:nvSpPr>
            <p:cNvPr id="8" name="object 8"/>
            <p:cNvSpPr/>
            <p:nvPr/>
          </p:nvSpPr>
          <p:spPr>
            <a:xfrm>
              <a:off x="3341590" y="3513997"/>
              <a:ext cx="44450" cy="31750"/>
            </a:xfrm>
            <a:custGeom>
              <a:avLst/>
              <a:gdLst/>
              <a:ahLst/>
              <a:cxnLst/>
              <a:rect l="l" t="t" r="r" b="b"/>
              <a:pathLst>
                <a:path w="44450" h="31750">
                  <a:moveTo>
                    <a:pt x="0" y="31356"/>
                  </a:moveTo>
                  <a:lnTo>
                    <a:pt x="2614" y="0"/>
                  </a:lnTo>
                  <a:lnTo>
                    <a:pt x="44383" y="19270"/>
                  </a:lnTo>
                  <a:lnTo>
                    <a:pt x="0" y="31356"/>
                  </a:lnTo>
                  <a:close/>
                </a:path>
              </a:pathLst>
            </a:custGeom>
            <a:solidFill>
              <a:srgbClr val="595959"/>
            </a:solidFill>
          </p:spPr>
          <p:txBody>
            <a:bodyPr wrap="square" lIns="0" tIns="0" rIns="0" bIns="0" rtlCol="0"/>
            <a:lstStyle/>
            <a:p>
              <a:endParaRPr/>
            </a:p>
          </p:txBody>
        </p:sp>
        <p:sp>
          <p:nvSpPr>
            <p:cNvPr id="9" name="object 9"/>
            <p:cNvSpPr/>
            <p:nvPr/>
          </p:nvSpPr>
          <p:spPr>
            <a:xfrm>
              <a:off x="3341590" y="3513997"/>
              <a:ext cx="44450" cy="31750"/>
            </a:xfrm>
            <a:custGeom>
              <a:avLst/>
              <a:gdLst/>
              <a:ahLst/>
              <a:cxnLst/>
              <a:rect l="l" t="t" r="r" b="b"/>
              <a:pathLst>
                <a:path w="44450" h="31750">
                  <a:moveTo>
                    <a:pt x="0" y="31356"/>
                  </a:moveTo>
                  <a:lnTo>
                    <a:pt x="44383" y="19270"/>
                  </a:lnTo>
                  <a:lnTo>
                    <a:pt x="2614" y="0"/>
                  </a:lnTo>
                  <a:lnTo>
                    <a:pt x="0" y="31356"/>
                  </a:lnTo>
                  <a:close/>
                </a:path>
              </a:pathLst>
            </a:custGeom>
            <a:ln w="9524">
              <a:solidFill>
                <a:srgbClr val="595959"/>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5554980" cy="452120"/>
          </a:xfrm>
          <a:prstGeom prst="rect">
            <a:avLst/>
          </a:prstGeom>
        </p:spPr>
        <p:txBody>
          <a:bodyPr vert="horz" wrap="square" lIns="0" tIns="12700" rIns="0" bIns="0" rtlCol="0">
            <a:spAutoFit/>
          </a:bodyPr>
          <a:lstStyle/>
          <a:p>
            <a:pPr marL="12700">
              <a:lnSpc>
                <a:spcPct val="100000"/>
              </a:lnSpc>
              <a:spcBef>
                <a:spcPts val="100"/>
              </a:spcBef>
            </a:pPr>
            <a:r>
              <a:rPr sz="2800" spc="-10" dirty="0"/>
              <a:t>Key</a:t>
            </a:r>
            <a:r>
              <a:rPr sz="2800" spc="-30" dirty="0"/>
              <a:t> </a:t>
            </a:r>
            <a:r>
              <a:rPr sz="2800" spc="-5" dirty="0"/>
              <a:t>elements</a:t>
            </a:r>
            <a:r>
              <a:rPr sz="2800" spc="-20" dirty="0"/>
              <a:t> </a:t>
            </a:r>
            <a:r>
              <a:rPr sz="2800" spc="-5" dirty="0"/>
              <a:t>in</a:t>
            </a:r>
            <a:r>
              <a:rPr sz="2800" spc="-25" dirty="0"/>
              <a:t> </a:t>
            </a:r>
            <a:r>
              <a:rPr sz="2800" spc="-5" dirty="0"/>
              <a:t>ensemble</a:t>
            </a:r>
            <a:r>
              <a:rPr sz="2800" spc="-20" dirty="0"/>
              <a:t> </a:t>
            </a:r>
            <a:r>
              <a:rPr sz="2800" spc="-5" dirty="0"/>
              <a:t>learning</a:t>
            </a:r>
            <a:endParaRPr sz="2800"/>
          </a:p>
        </p:txBody>
      </p:sp>
      <p:sp>
        <p:nvSpPr>
          <p:cNvPr id="3" name="object 3"/>
          <p:cNvSpPr txBox="1"/>
          <p:nvPr/>
        </p:nvSpPr>
        <p:spPr>
          <a:xfrm>
            <a:off x="841925" y="1170207"/>
            <a:ext cx="7611745" cy="2440940"/>
          </a:xfrm>
          <a:prstGeom prst="rect">
            <a:avLst/>
          </a:prstGeom>
        </p:spPr>
        <p:txBody>
          <a:bodyPr vert="horz" wrap="square" lIns="0" tIns="58419" rIns="0" bIns="0" rtlCol="0">
            <a:spAutoFit/>
          </a:bodyPr>
          <a:lstStyle/>
          <a:p>
            <a:pPr marL="12700">
              <a:lnSpc>
                <a:spcPct val="100000"/>
              </a:lnSpc>
              <a:spcBef>
                <a:spcPts val="459"/>
              </a:spcBef>
            </a:pPr>
            <a:r>
              <a:rPr sz="1800" b="1" spc="-5" dirty="0">
                <a:solidFill>
                  <a:srgbClr val="595959"/>
                </a:solidFill>
                <a:latin typeface="Arial"/>
                <a:cs typeface="Arial"/>
              </a:rPr>
              <a:t>Diversity</a:t>
            </a:r>
            <a:endParaRPr sz="1800">
              <a:latin typeface="Arial"/>
              <a:cs typeface="Arial"/>
            </a:endParaRPr>
          </a:p>
          <a:p>
            <a:pPr marL="469900" indent="-351790">
              <a:lnSpc>
                <a:spcPct val="100000"/>
              </a:lnSpc>
              <a:spcBef>
                <a:spcPts val="325"/>
              </a:spcBef>
              <a:buChar char="○"/>
              <a:tabLst>
                <a:tab pos="469265" algn="l"/>
                <a:tab pos="469900" algn="l"/>
              </a:tabLst>
            </a:pPr>
            <a:r>
              <a:rPr sz="1600" spc="-5" dirty="0">
                <a:solidFill>
                  <a:srgbClr val="595959"/>
                </a:solidFill>
                <a:latin typeface="Arial MT"/>
                <a:cs typeface="Arial MT"/>
              </a:rPr>
              <a:t>Each</a:t>
            </a:r>
            <a:r>
              <a:rPr sz="1600" spc="-15" dirty="0">
                <a:solidFill>
                  <a:srgbClr val="595959"/>
                </a:solidFill>
                <a:latin typeface="Arial MT"/>
                <a:cs typeface="Arial MT"/>
              </a:rPr>
              <a:t> </a:t>
            </a:r>
            <a:r>
              <a:rPr sz="1600" spc="-5" dirty="0">
                <a:solidFill>
                  <a:srgbClr val="595959"/>
                </a:solidFill>
                <a:latin typeface="Arial MT"/>
                <a:cs typeface="Arial MT"/>
              </a:rPr>
              <a:t>person</a:t>
            </a:r>
            <a:r>
              <a:rPr sz="1600" spc="-15" dirty="0">
                <a:solidFill>
                  <a:srgbClr val="595959"/>
                </a:solidFill>
                <a:latin typeface="Arial MT"/>
                <a:cs typeface="Arial MT"/>
              </a:rPr>
              <a:t> </a:t>
            </a:r>
            <a:r>
              <a:rPr sz="1600" dirty="0">
                <a:solidFill>
                  <a:srgbClr val="595959"/>
                </a:solidFill>
                <a:latin typeface="Arial MT"/>
                <a:cs typeface="Arial MT"/>
              </a:rPr>
              <a:t>should</a:t>
            </a:r>
            <a:r>
              <a:rPr sz="1600" spc="-15" dirty="0">
                <a:solidFill>
                  <a:srgbClr val="595959"/>
                </a:solidFill>
                <a:latin typeface="Arial MT"/>
                <a:cs typeface="Arial MT"/>
              </a:rPr>
              <a:t> </a:t>
            </a:r>
            <a:r>
              <a:rPr sz="1600" spc="-5" dirty="0">
                <a:solidFill>
                  <a:srgbClr val="595959"/>
                </a:solidFill>
                <a:latin typeface="Arial MT"/>
                <a:cs typeface="Arial MT"/>
              </a:rPr>
              <a:t>have</a:t>
            </a:r>
            <a:r>
              <a:rPr sz="1600" spc="-10" dirty="0">
                <a:solidFill>
                  <a:srgbClr val="595959"/>
                </a:solidFill>
                <a:latin typeface="Arial MT"/>
                <a:cs typeface="Arial MT"/>
              </a:rPr>
              <a:t> </a:t>
            </a:r>
            <a:r>
              <a:rPr sz="1600" spc="-5" dirty="0">
                <a:solidFill>
                  <a:srgbClr val="595959"/>
                </a:solidFill>
                <a:latin typeface="Arial MT"/>
                <a:cs typeface="Arial MT"/>
              </a:rPr>
              <a:t>private</a:t>
            </a:r>
            <a:r>
              <a:rPr sz="1600" spc="-15" dirty="0">
                <a:solidFill>
                  <a:srgbClr val="595959"/>
                </a:solidFill>
                <a:latin typeface="Arial MT"/>
                <a:cs typeface="Arial MT"/>
              </a:rPr>
              <a:t> </a:t>
            </a:r>
            <a:r>
              <a:rPr sz="1600" spc="-5" dirty="0">
                <a:solidFill>
                  <a:srgbClr val="595959"/>
                </a:solidFill>
                <a:latin typeface="Arial MT"/>
                <a:cs typeface="Arial MT"/>
              </a:rPr>
              <a:t>information</a:t>
            </a:r>
            <a:r>
              <a:rPr sz="1600" spc="-15" dirty="0">
                <a:solidFill>
                  <a:srgbClr val="595959"/>
                </a:solidFill>
                <a:latin typeface="Arial MT"/>
                <a:cs typeface="Arial MT"/>
              </a:rPr>
              <a:t> </a:t>
            </a:r>
            <a:r>
              <a:rPr sz="1600" spc="-5" dirty="0">
                <a:solidFill>
                  <a:srgbClr val="595959"/>
                </a:solidFill>
                <a:latin typeface="Arial MT"/>
                <a:cs typeface="Arial MT"/>
              </a:rPr>
              <a:t>and</a:t>
            </a:r>
            <a:r>
              <a:rPr sz="1600" spc="-10" dirty="0">
                <a:solidFill>
                  <a:srgbClr val="595959"/>
                </a:solidFill>
                <a:latin typeface="Arial MT"/>
                <a:cs typeface="Arial MT"/>
              </a:rPr>
              <a:t> </a:t>
            </a:r>
            <a:r>
              <a:rPr sz="1600" spc="-5" dirty="0">
                <a:solidFill>
                  <a:srgbClr val="595959"/>
                </a:solidFill>
                <a:latin typeface="Arial MT"/>
                <a:cs typeface="Arial MT"/>
              </a:rPr>
              <a:t>interpretations.</a:t>
            </a:r>
            <a:endParaRPr sz="1600">
              <a:latin typeface="Arial MT"/>
              <a:cs typeface="Arial MT"/>
            </a:endParaRPr>
          </a:p>
          <a:p>
            <a:pPr>
              <a:lnSpc>
                <a:spcPct val="100000"/>
              </a:lnSpc>
              <a:spcBef>
                <a:spcPts val="20"/>
              </a:spcBef>
              <a:buClr>
                <a:srgbClr val="595959"/>
              </a:buClr>
              <a:buFont typeface="Arial MT"/>
              <a:buChar char="○"/>
            </a:pPr>
            <a:endParaRPr sz="2350">
              <a:latin typeface="Arial MT"/>
              <a:cs typeface="Arial MT"/>
            </a:endParaRPr>
          </a:p>
          <a:p>
            <a:pPr marL="12700">
              <a:lnSpc>
                <a:spcPct val="100000"/>
              </a:lnSpc>
            </a:pPr>
            <a:r>
              <a:rPr sz="1800" b="1" spc="-5" dirty="0">
                <a:solidFill>
                  <a:srgbClr val="595959"/>
                </a:solidFill>
                <a:latin typeface="Arial"/>
                <a:cs typeface="Arial"/>
              </a:rPr>
              <a:t>Independence</a:t>
            </a:r>
            <a:endParaRPr sz="1800">
              <a:latin typeface="Arial"/>
              <a:cs typeface="Arial"/>
            </a:endParaRPr>
          </a:p>
          <a:p>
            <a:pPr marL="469900" indent="-351790">
              <a:lnSpc>
                <a:spcPct val="100000"/>
              </a:lnSpc>
              <a:spcBef>
                <a:spcPts val="325"/>
              </a:spcBef>
              <a:buChar char="○"/>
              <a:tabLst>
                <a:tab pos="469265" algn="l"/>
                <a:tab pos="469900" algn="l"/>
              </a:tabLst>
            </a:pPr>
            <a:r>
              <a:rPr sz="1600" spc="-5" dirty="0">
                <a:solidFill>
                  <a:srgbClr val="595959"/>
                </a:solidFill>
                <a:latin typeface="Arial MT"/>
                <a:cs typeface="Arial MT"/>
              </a:rPr>
              <a:t>People's</a:t>
            </a:r>
            <a:r>
              <a:rPr sz="1600" spc="-10" dirty="0">
                <a:solidFill>
                  <a:srgbClr val="595959"/>
                </a:solidFill>
                <a:latin typeface="Arial MT"/>
                <a:cs typeface="Arial MT"/>
              </a:rPr>
              <a:t> </a:t>
            </a:r>
            <a:r>
              <a:rPr sz="1600" spc="-5" dirty="0">
                <a:solidFill>
                  <a:srgbClr val="595959"/>
                </a:solidFill>
                <a:latin typeface="Arial MT"/>
                <a:cs typeface="Arial MT"/>
              </a:rPr>
              <a:t>opinions</a:t>
            </a:r>
            <a:r>
              <a:rPr sz="1600" spc="-10" dirty="0">
                <a:solidFill>
                  <a:srgbClr val="595959"/>
                </a:solidFill>
                <a:latin typeface="Arial MT"/>
                <a:cs typeface="Arial MT"/>
              </a:rPr>
              <a:t> </a:t>
            </a:r>
            <a:r>
              <a:rPr sz="1600" spc="-5" dirty="0">
                <a:solidFill>
                  <a:srgbClr val="595959"/>
                </a:solidFill>
                <a:latin typeface="Arial MT"/>
                <a:cs typeface="Arial MT"/>
              </a:rPr>
              <a:t>aren't</a:t>
            </a:r>
            <a:r>
              <a:rPr sz="1600" spc="-10" dirty="0">
                <a:solidFill>
                  <a:srgbClr val="595959"/>
                </a:solidFill>
                <a:latin typeface="Arial MT"/>
                <a:cs typeface="Arial MT"/>
              </a:rPr>
              <a:t> </a:t>
            </a:r>
            <a:r>
              <a:rPr sz="1600" spc="-5" dirty="0">
                <a:solidFill>
                  <a:srgbClr val="595959"/>
                </a:solidFill>
                <a:latin typeface="Arial MT"/>
                <a:cs typeface="Arial MT"/>
              </a:rPr>
              <a:t>determined</a:t>
            </a:r>
            <a:r>
              <a:rPr sz="1600" spc="-10" dirty="0">
                <a:solidFill>
                  <a:srgbClr val="595959"/>
                </a:solidFill>
                <a:latin typeface="Arial MT"/>
                <a:cs typeface="Arial MT"/>
              </a:rPr>
              <a:t> </a:t>
            </a:r>
            <a:r>
              <a:rPr sz="1600" spc="-5" dirty="0">
                <a:solidFill>
                  <a:srgbClr val="595959"/>
                </a:solidFill>
                <a:latin typeface="Arial MT"/>
                <a:cs typeface="Arial MT"/>
              </a:rPr>
              <a:t>by</a:t>
            </a:r>
            <a:r>
              <a:rPr sz="1600" spc="-10" dirty="0">
                <a:solidFill>
                  <a:srgbClr val="595959"/>
                </a:solidFill>
                <a:latin typeface="Arial MT"/>
                <a:cs typeface="Arial MT"/>
              </a:rPr>
              <a:t> </a:t>
            </a:r>
            <a:r>
              <a:rPr sz="1600" spc="-5" dirty="0">
                <a:solidFill>
                  <a:srgbClr val="595959"/>
                </a:solidFill>
                <a:latin typeface="Arial MT"/>
                <a:cs typeface="Arial MT"/>
              </a:rPr>
              <a:t>the</a:t>
            </a:r>
            <a:r>
              <a:rPr sz="1600" spc="-10" dirty="0">
                <a:solidFill>
                  <a:srgbClr val="595959"/>
                </a:solidFill>
                <a:latin typeface="Arial MT"/>
                <a:cs typeface="Arial MT"/>
              </a:rPr>
              <a:t> </a:t>
            </a:r>
            <a:r>
              <a:rPr sz="1600" spc="-5" dirty="0">
                <a:solidFill>
                  <a:srgbClr val="595959"/>
                </a:solidFill>
                <a:latin typeface="Arial MT"/>
                <a:cs typeface="Arial MT"/>
              </a:rPr>
              <a:t>opinions</a:t>
            </a:r>
            <a:r>
              <a:rPr sz="1600" spc="-10" dirty="0">
                <a:solidFill>
                  <a:srgbClr val="595959"/>
                </a:solidFill>
                <a:latin typeface="Arial MT"/>
                <a:cs typeface="Arial MT"/>
              </a:rPr>
              <a:t> </a:t>
            </a:r>
            <a:r>
              <a:rPr sz="1600" spc="-5" dirty="0">
                <a:solidFill>
                  <a:srgbClr val="595959"/>
                </a:solidFill>
                <a:latin typeface="Arial MT"/>
                <a:cs typeface="Arial MT"/>
              </a:rPr>
              <a:t>of</a:t>
            </a:r>
            <a:r>
              <a:rPr sz="1600" spc="-10" dirty="0">
                <a:solidFill>
                  <a:srgbClr val="595959"/>
                </a:solidFill>
                <a:latin typeface="Arial MT"/>
                <a:cs typeface="Arial MT"/>
              </a:rPr>
              <a:t> </a:t>
            </a:r>
            <a:r>
              <a:rPr sz="1600" spc="-5" dirty="0">
                <a:solidFill>
                  <a:srgbClr val="595959"/>
                </a:solidFill>
                <a:latin typeface="Arial MT"/>
                <a:cs typeface="Arial MT"/>
              </a:rPr>
              <a:t>those</a:t>
            </a:r>
            <a:r>
              <a:rPr sz="1600" spc="-10" dirty="0">
                <a:solidFill>
                  <a:srgbClr val="595959"/>
                </a:solidFill>
                <a:latin typeface="Arial MT"/>
                <a:cs typeface="Arial MT"/>
              </a:rPr>
              <a:t> </a:t>
            </a:r>
            <a:r>
              <a:rPr sz="1600" spc="-5" dirty="0">
                <a:solidFill>
                  <a:srgbClr val="595959"/>
                </a:solidFill>
                <a:latin typeface="Arial MT"/>
                <a:cs typeface="Arial MT"/>
              </a:rPr>
              <a:t>around them.</a:t>
            </a:r>
            <a:endParaRPr sz="1600">
              <a:latin typeface="Arial MT"/>
              <a:cs typeface="Arial MT"/>
            </a:endParaRPr>
          </a:p>
          <a:p>
            <a:pPr>
              <a:lnSpc>
                <a:spcPct val="100000"/>
              </a:lnSpc>
              <a:spcBef>
                <a:spcPts val="15"/>
              </a:spcBef>
              <a:buClr>
                <a:srgbClr val="595959"/>
              </a:buClr>
              <a:buFont typeface="Arial MT"/>
              <a:buChar char="○"/>
            </a:pPr>
            <a:endParaRPr sz="2350">
              <a:latin typeface="Arial MT"/>
              <a:cs typeface="Arial MT"/>
            </a:endParaRPr>
          </a:p>
          <a:p>
            <a:pPr marL="12700">
              <a:lnSpc>
                <a:spcPct val="100000"/>
              </a:lnSpc>
            </a:pPr>
            <a:r>
              <a:rPr sz="1800" b="1" spc="-5" dirty="0">
                <a:solidFill>
                  <a:srgbClr val="595959"/>
                </a:solidFill>
                <a:latin typeface="Arial"/>
                <a:cs typeface="Arial"/>
              </a:rPr>
              <a:t>Aggregation</a:t>
            </a:r>
            <a:endParaRPr sz="1800">
              <a:latin typeface="Arial"/>
              <a:cs typeface="Arial"/>
            </a:endParaRPr>
          </a:p>
          <a:p>
            <a:pPr marL="469900" indent="-351790">
              <a:lnSpc>
                <a:spcPct val="100000"/>
              </a:lnSpc>
              <a:spcBef>
                <a:spcPts val="325"/>
              </a:spcBef>
              <a:buChar char="○"/>
              <a:tabLst>
                <a:tab pos="469265" algn="l"/>
                <a:tab pos="469900" algn="l"/>
              </a:tabLst>
            </a:pPr>
            <a:r>
              <a:rPr sz="1600" spc="-5" dirty="0">
                <a:solidFill>
                  <a:srgbClr val="595959"/>
                </a:solidFill>
                <a:latin typeface="Arial MT"/>
                <a:cs typeface="Arial MT"/>
              </a:rPr>
              <a:t>Some</a:t>
            </a:r>
            <a:r>
              <a:rPr sz="1600" spc="-15" dirty="0">
                <a:solidFill>
                  <a:srgbClr val="595959"/>
                </a:solidFill>
                <a:latin typeface="Arial MT"/>
                <a:cs typeface="Arial MT"/>
              </a:rPr>
              <a:t> </a:t>
            </a:r>
            <a:r>
              <a:rPr sz="1600" dirty="0">
                <a:solidFill>
                  <a:srgbClr val="595959"/>
                </a:solidFill>
                <a:latin typeface="Arial MT"/>
                <a:cs typeface="Arial MT"/>
              </a:rPr>
              <a:t>mechanism</a:t>
            </a:r>
            <a:r>
              <a:rPr sz="1600" spc="-10" dirty="0">
                <a:solidFill>
                  <a:srgbClr val="595959"/>
                </a:solidFill>
                <a:latin typeface="Arial MT"/>
                <a:cs typeface="Arial MT"/>
              </a:rPr>
              <a:t> </a:t>
            </a:r>
            <a:r>
              <a:rPr sz="1600" spc="-5" dirty="0">
                <a:solidFill>
                  <a:srgbClr val="595959"/>
                </a:solidFill>
                <a:latin typeface="Arial MT"/>
                <a:cs typeface="Arial MT"/>
              </a:rPr>
              <a:t>exists</a:t>
            </a:r>
            <a:r>
              <a:rPr sz="1600" spc="-10" dirty="0">
                <a:solidFill>
                  <a:srgbClr val="595959"/>
                </a:solidFill>
                <a:latin typeface="Arial MT"/>
                <a:cs typeface="Arial MT"/>
              </a:rPr>
              <a:t> </a:t>
            </a:r>
            <a:r>
              <a:rPr sz="1600" spc="-5" dirty="0">
                <a:solidFill>
                  <a:srgbClr val="595959"/>
                </a:solidFill>
                <a:latin typeface="Arial MT"/>
                <a:cs typeface="Arial MT"/>
              </a:rPr>
              <a:t>for</a:t>
            </a:r>
            <a:r>
              <a:rPr sz="1600" spc="-15" dirty="0">
                <a:solidFill>
                  <a:srgbClr val="595959"/>
                </a:solidFill>
                <a:latin typeface="Arial MT"/>
                <a:cs typeface="Arial MT"/>
              </a:rPr>
              <a:t> </a:t>
            </a:r>
            <a:r>
              <a:rPr sz="1600" spc="-5" dirty="0">
                <a:solidFill>
                  <a:srgbClr val="595959"/>
                </a:solidFill>
                <a:latin typeface="Arial MT"/>
                <a:cs typeface="Arial MT"/>
              </a:rPr>
              <a:t>turning</a:t>
            </a:r>
            <a:r>
              <a:rPr sz="1600" spc="-10" dirty="0">
                <a:solidFill>
                  <a:srgbClr val="595959"/>
                </a:solidFill>
                <a:latin typeface="Arial MT"/>
                <a:cs typeface="Arial MT"/>
              </a:rPr>
              <a:t> </a:t>
            </a:r>
            <a:r>
              <a:rPr sz="1600" spc="-5" dirty="0">
                <a:solidFill>
                  <a:srgbClr val="595959"/>
                </a:solidFill>
                <a:latin typeface="Arial MT"/>
                <a:cs typeface="Arial MT"/>
              </a:rPr>
              <a:t>private</a:t>
            </a:r>
            <a:r>
              <a:rPr sz="1600" spc="-10" dirty="0">
                <a:solidFill>
                  <a:srgbClr val="595959"/>
                </a:solidFill>
                <a:latin typeface="Arial MT"/>
                <a:cs typeface="Arial MT"/>
              </a:rPr>
              <a:t> </a:t>
            </a:r>
            <a:r>
              <a:rPr sz="1600" spc="-5" dirty="0">
                <a:solidFill>
                  <a:srgbClr val="595959"/>
                </a:solidFill>
                <a:latin typeface="Arial MT"/>
                <a:cs typeface="Arial MT"/>
              </a:rPr>
              <a:t>judgments</a:t>
            </a:r>
            <a:r>
              <a:rPr sz="1600" spc="-15" dirty="0">
                <a:solidFill>
                  <a:srgbClr val="595959"/>
                </a:solidFill>
                <a:latin typeface="Arial MT"/>
                <a:cs typeface="Arial MT"/>
              </a:rPr>
              <a:t> </a:t>
            </a:r>
            <a:r>
              <a:rPr sz="1600" spc="-5" dirty="0">
                <a:solidFill>
                  <a:srgbClr val="595959"/>
                </a:solidFill>
                <a:latin typeface="Arial MT"/>
                <a:cs typeface="Arial MT"/>
              </a:rPr>
              <a:t>into</a:t>
            </a:r>
            <a:r>
              <a:rPr sz="1600" spc="-10" dirty="0">
                <a:solidFill>
                  <a:srgbClr val="595959"/>
                </a:solidFill>
                <a:latin typeface="Arial MT"/>
                <a:cs typeface="Arial MT"/>
              </a:rPr>
              <a:t> </a:t>
            </a:r>
            <a:r>
              <a:rPr sz="1600" dirty="0">
                <a:solidFill>
                  <a:srgbClr val="595959"/>
                </a:solidFill>
                <a:latin typeface="Arial MT"/>
                <a:cs typeface="Arial MT"/>
              </a:rPr>
              <a:t>a</a:t>
            </a:r>
            <a:r>
              <a:rPr sz="1600" spc="-10" dirty="0">
                <a:solidFill>
                  <a:srgbClr val="595959"/>
                </a:solidFill>
                <a:latin typeface="Arial MT"/>
                <a:cs typeface="Arial MT"/>
              </a:rPr>
              <a:t> </a:t>
            </a:r>
            <a:r>
              <a:rPr sz="1600" dirty="0">
                <a:solidFill>
                  <a:srgbClr val="595959"/>
                </a:solidFill>
                <a:latin typeface="Arial MT"/>
                <a:cs typeface="Arial MT"/>
              </a:rPr>
              <a:t>collective</a:t>
            </a:r>
            <a:r>
              <a:rPr sz="1600" spc="-10" dirty="0">
                <a:solidFill>
                  <a:srgbClr val="595959"/>
                </a:solidFill>
                <a:latin typeface="Arial MT"/>
                <a:cs typeface="Arial MT"/>
              </a:rPr>
              <a:t> </a:t>
            </a:r>
            <a:r>
              <a:rPr sz="1600" spc="-5" dirty="0">
                <a:solidFill>
                  <a:srgbClr val="595959"/>
                </a:solidFill>
                <a:latin typeface="Arial MT"/>
                <a:cs typeface="Arial MT"/>
              </a:rPr>
              <a:t>decision.</a:t>
            </a:r>
            <a:endParaRPr sz="1600">
              <a:latin typeface="Arial MT"/>
              <a:cs typeface="Arial MT"/>
            </a:endParaRPr>
          </a:p>
        </p:txBody>
      </p:sp>
      <p:pic>
        <p:nvPicPr>
          <p:cNvPr id="4" name="object 4"/>
          <p:cNvPicPr/>
          <p:nvPr/>
        </p:nvPicPr>
        <p:blipFill>
          <a:blip r:embed="rId3" cstate="print"/>
          <a:stretch>
            <a:fillRect/>
          </a:stretch>
        </p:blipFill>
        <p:spPr>
          <a:xfrm>
            <a:off x="255375" y="1290129"/>
            <a:ext cx="526775" cy="526774"/>
          </a:xfrm>
          <a:prstGeom prst="rect">
            <a:avLst/>
          </a:prstGeom>
        </p:spPr>
      </p:pic>
      <p:pic>
        <p:nvPicPr>
          <p:cNvPr id="5" name="object 5"/>
          <p:cNvPicPr/>
          <p:nvPr/>
        </p:nvPicPr>
        <p:blipFill>
          <a:blip r:embed="rId4" cstate="print"/>
          <a:stretch>
            <a:fillRect/>
          </a:stretch>
        </p:blipFill>
        <p:spPr>
          <a:xfrm>
            <a:off x="311700" y="3040300"/>
            <a:ext cx="470449" cy="470449"/>
          </a:xfrm>
          <a:prstGeom prst="rect">
            <a:avLst/>
          </a:prstGeom>
        </p:spPr>
      </p:pic>
      <p:pic>
        <p:nvPicPr>
          <p:cNvPr id="6" name="object 6"/>
          <p:cNvPicPr/>
          <p:nvPr/>
        </p:nvPicPr>
        <p:blipFill>
          <a:blip r:embed="rId5" cstate="print"/>
          <a:stretch>
            <a:fillRect/>
          </a:stretch>
        </p:blipFill>
        <p:spPr>
          <a:xfrm>
            <a:off x="311700" y="2101299"/>
            <a:ext cx="470449" cy="4704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45888"/>
            <a:ext cx="3027680" cy="452120"/>
          </a:xfrm>
          <a:prstGeom prst="rect">
            <a:avLst/>
          </a:prstGeom>
        </p:spPr>
        <p:txBody>
          <a:bodyPr vert="horz" wrap="square" lIns="0" tIns="12700" rIns="0" bIns="0" rtlCol="0">
            <a:spAutoFit/>
          </a:bodyPr>
          <a:lstStyle/>
          <a:p>
            <a:pPr marL="12700">
              <a:lnSpc>
                <a:spcPct val="100000"/>
              </a:lnSpc>
              <a:spcBef>
                <a:spcPts val="100"/>
              </a:spcBef>
            </a:pPr>
            <a:r>
              <a:rPr sz="2800" spc="-5" dirty="0"/>
              <a:t>Diversity</a:t>
            </a:r>
            <a:r>
              <a:rPr sz="2800" spc="-50" dirty="0"/>
              <a:t> </a:t>
            </a:r>
            <a:r>
              <a:rPr sz="2800" spc="-5" dirty="0"/>
              <a:t>of</a:t>
            </a:r>
            <a:r>
              <a:rPr sz="2800" spc="-45" dirty="0"/>
              <a:t> </a:t>
            </a:r>
            <a:r>
              <a:rPr sz="2800" spc="-5" dirty="0"/>
              <a:t>opinion</a:t>
            </a:r>
            <a:endParaRPr sz="2800"/>
          </a:p>
        </p:txBody>
      </p:sp>
      <p:sp>
        <p:nvSpPr>
          <p:cNvPr id="3" name="object 3"/>
          <p:cNvSpPr txBox="1"/>
          <p:nvPr/>
        </p:nvSpPr>
        <p:spPr>
          <a:xfrm>
            <a:off x="475249" y="1216355"/>
            <a:ext cx="7882255" cy="2499995"/>
          </a:xfrm>
          <a:prstGeom prst="rect">
            <a:avLst/>
          </a:prstGeom>
        </p:spPr>
        <p:txBody>
          <a:bodyPr vert="horz" wrap="square" lIns="0" tIns="12700" rIns="0" bIns="0" rtlCol="0">
            <a:spAutoFit/>
          </a:bodyPr>
          <a:lstStyle/>
          <a:p>
            <a:pPr marL="379095" indent="-367030">
              <a:lnSpc>
                <a:spcPct val="100000"/>
              </a:lnSpc>
              <a:spcBef>
                <a:spcPts val="100"/>
              </a:spcBef>
              <a:buChar char="●"/>
              <a:tabLst>
                <a:tab pos="379095" algn="l"/>
                <a:tab pos="379730" algn="l"/>
              </a:tabLst>
            </a:pPr>
            <a:r>
              <a:rPr sz="1800" dirty="0">
                <a:solidFill>
                  <a:srgbClr val="595959"/>
                </a:solidFill>
                <a:latin typeface="Arial MT"/>
                <a:cs typeface="Arial MT"/>
              </a:rPr>
              <a:t>Manipulate</a:t>
            </a:r>
            <a:r>
              <a:rPr sz="1800" spc="-35" dirty="0">
                <a:solidFill>
                  <a:srgbClr val="595959"/>
                </a:solidFill>
                <a:latin typeface="Arial MT"/>
                <a:cs typeface="Arial MT"/>
              </a:rPr>
              <a:t> </a:t>
            </a:r>
            <a:r>
              <a:rPr sz="1800" spc="-5" dirty="0">
                <a:solidFill>
                  <a:srgbClr val="595959"/>
                </a:solidFill>
                <a:latin typeface="Arial MT"/>
                <a:cs typeface="Arial MT"/>
              </a:rPr>
              <a:t>the</a:t>
            </a:r>
            <a:r>
              <a:rPr sz="1800" spc="-35" dirty="0">
                <a:solidFill>
                  <a:srgbClr val="595959"/>
                </a:solidFill>
                <a:latin typeface="Arial MT"/>
                <a:cs typeface="Arial MT"/>
              </a:rPr>
              <a:t> </a:t>
            </a:r>
            <a:r>
              <a:rPr sz="1800" spc="-5" dirty="0">
                <a:solidFill>
                  <a:srgbClr val="595959"/>
                </a:solidFill>
                <a:latin typeface="Arial MT"/>
                <a:cs typeface="Arial MT"/>
              </a:rPr>
              <a:t>estimator</a:t>
            </a:r>
            <a:endParaRPr sz="1800">
              <a:latin typeface="Arial MT"/>
              <a:cs typeface="Arial MT"/>
            </a:endParaRPr>
          </a:p>
          <a:p>
            <a:pPr>
              <a:lnSpc>
                <a:spcPct val="100000"/>
              </a:lnSpc>
              <a:spcBef>
                <a:spcPts val="30"/>
              </a:spcBef>
              <a:buClr>
                <a:srgbClr val="595959"/>
              </a:buClr>
              <a:buFont typeface="Arial MT"/>
              <a:buChar char="●"/>
            </a:pPr>
            <a:endParaRPr sz="2400">
              <a:latin typeface="Arial MT"/>
              <a:cs typeface="Arial MT"/>
            </a:endParaRPr>
          </a:p>
          <a:p>
            <a:pPr marL="379095" indent="-367030">
              <a:lnSpc>
                <a:spcPct val="100000"/>
              </a:lnSpc>
              <a:buChar char="●"/>
              <a:tabLst>
                <a:tab pos="379095" algn="l"/>
                <a:tab pos="379730" algn="l"/>
              </a:tabLst>
            </a:pPr>
            <a:r>
              <a:rPr sz="1800" dirty="0">
                <a:solidFill>
                  <a:srgbClr val="595959"/>
                </a:solidFill>
                <a:latin typeface="Arial MT"/>
                <a:cs typeface="Arial MT"/>
              </a:rPr>
              <a:t>Manipulate</a:t>
            </a:r>
            <a:r>
              <a:rPr sz="1800" spc="-30" dirty="0">
                <a:solidFill>
                  <a:srgbClr val="595959"/>
                </a:solidFill>
                <a:latin typeface="Arial MT"/>
                <a:cs typeface="Arial MT"/>
              </a:rPr>
              <a:t> </a:t>
            </a:r>
            <a:r>
              <a:rPr sz="1800" spc="-5" dirty="0">
                <a:solidFill>
                  <a:srgbClr val="595959"/>
                </a:solidFill>
                <a:latin typeface="Arial MT"/>
                <a:cs typeface="Arial MT"/>
              </a:rPr>
              <a:t>the</a:t>
            </a:r>
            <a:r>
              <a:rPr sz="1800" spc="-25" dirty="0">
                <a:solidFill>
                  <a:srgbClr val="595959"/>
                </a:solidFill>
                <a:latin typeface="Arial MT"/>
                <a:cs typeface="Arial MT"/>
              </a:rPr>
              <a:t> </a:t>
            </a:r>
            <a:r>
              <a:rPr sz="1800" spc="-5" dirty="0">
                <a:solidFill>
                  <a:srgbClr val="595959"/>
                </a:solidFill>
                <a:latin typeface="Arial MT"/>
                <a:cs typeface="Arial MT"/>
              </a:rPr>
              <a:t>training</a:t>
            </a:r>
            <a:r>
              <a:rPr sz="1800" spc="-25" dirty="0">
                <a:solidFill>
                  <a:srgbClr val="595959"/>
                </a:solidFill>
                <a:latin typeface="Arial MT"/>
                <a:cs typeface="Arial MT"/>
              </a:rPr>
              <a:t> </a:t>
            </a:r>
            <a:r>
              <a:rPr sz="1800" spc="-5" dirty="0">
                <a:solidFill>
                  <a:srgbClr val="595959"/>
                </a:solidFill>
                <a:latin typeface="Arial MT"/>
                <a:cs typeface="Arial MT"/>
              </a:rPr>
              <a:t>data</a:t>
            </a:r>
            <a:endParaRPr sz="1800">
              <a:latin typeface="Arial MT"/>
              <a:cs typeface="Arial MT"/>
            </a:endParaRPr>
          </a:p>
          <a:p>
            <a:pPr>
              <a:lnSpc>
                <a:spcPct val="100000"/>
              </a:lnSpc>
              <a:spcBef>
                <a:spcPts val="30"/>
              </a:spcBef>
              <a:buClr>
                <a:srgbClr val="595959"/>
              </a:buClr>
              <a:buFont typeface="Arial MT"/>
              <a:buChar char="●"/>
            </a:pPr>
            <a:endParaRPr sz="2400">
              <a:latin typeface="Arial MT"/>
              <a:cs typeface="Arial MT"/>
            </a:endParaRPr>
          </a:p>
          <a:p>
            <a:pPr marL="379095" indent="-367030">
              <a:lnSpc>
                <a:spcPct val="100000"/>
              </a:lnSpc>
              <a:buChar char="●"/>
              <a:tabLst>
                <a:tab pos="379095" algn="l"/>
                <a:tab pos="379730" algn="l"/>
              </a:tabLst>
            </a:pPr>
            <a:r>
              <a:rPr sz="1800" dirty="0">
                <a:solidFill>
                  <a:srgbClr val="595959"/>
                </a:solidFill>
                <a:latin typeface="Arial MT"/>
                <a:cs typeface="Arial MT"/>
              </a:rPr>
              <a:t>Manipulate</a:t>
            </a:r>
            <a:r>
              <a:rPr sz="1800" spc="-30" dirty="0">
                <a:solidFill>
                  <a:srgbClr val="595959"/>
                </a:solidFill>
                <a:latin typeface="Arial MT"/>
                <a:cs typeface="Arial MT"/>
              </a:rPr>
              <a:t> </a:t>
            </a:r>
            <a:r>
              <a:rPr sz="1800" spc="-5" dirty="0">
                <a:solidFill>
                  <a:srgbClr val="595959"/>
                </a:solidFill>
                <a:latin typeface="Arial MT"/>
                <a:cs typeface="Arial MT"/>
              </a:rPr>
              <a:t>the</a:t>
            </a:r>
            <a:r>
              <a:rPr sz="1800" spc="-25" dirty="0">
                <a:solidFill>
                  <a:srgbClr val="595959"/>
                </a:solidFill>
                <a:latin typeface="Arial MT"/>
                <a:cs typeface="Arial MT"/>
              </a:rPr>
              <a:t> </a:t>
            </a:r>
            <a:r>
              <a:rPr sz="1800" spc="-5" dirty="0">
                <a:solidFill>
                  <a:srgbClr val="595959"/>
                </a:solidFill>
                <a:latin typeface="Arial MT"/>
                <a:cs typeface="Arial MT"/>
              </a:rPr>
              <a:t>label</a:t>
            </a:r>
            <a:r>
              <a:rPr sz="1800" spc="-25" dirty="0">
                <a:solidFill>
                  <a:srgbClr val="595959"/>
                </a:solidFill>
                <a:latin typeface="Arial MT"/>
                <a:cs typeface="Arial MT"/>
              </a:rPr>
              <a:t> </a:t>
            </a:r>
            <a:r>
              <a:rPr sz="1800" dirty="0">
                <a:solidFill>
                  <a:srgbClr val="595959"/>
                </a:solidFill>
                <a:latin typeface="Arial MT"/>
                <a:cs typeface="Arial MT"/>
              </a:rPr>
              <a:t>representation</a:t>
            </a:r>
            <a:endParaRPr sz="1800">
              <a:latin typeface="Arial MT"/>
              <a:cs typeface="Arial MT"/>
            </a:endParaRPr>
          </a:p>
          <a:p>
            <a:pPr>
              <a:lnSpc>
                <a:spcPct val="100000"/>
              </a:lnSpc>
              <a:buClr>
                <a:srgbClr val="595959"/>
              </a:buClr>
              <a:buFont typeface="Arial MT"/>
              <a:buChar char="●"/>
            </a:pPr>
            <a:endParaRPr sz="2150">
              <a:latin typeface="Arial MT"/>
              <a:cs typeface="Arial MT"/>
            </a:endParaRPr>
          </a:p>
          <a:p>
            <a:pPr marL="379095" marR="5080" indent="-367030">
              <a:lnSpc>
                <a:spcPct val="114599"/>
              </a:lnSpc>
              <a:buChar char="●"/>
              <a:tabLst>
                <a:tab pos="379095" algn="l"/>
                <a:tab pos="379730" algn="l"/>
              </a:tabLst>
            </a:pPr>
            <a:r>
              <a:rPr sz="1800" spc="-5" dirty="0">
                <a:solidFill>
                  <a:srgbClr val="595959"/>
                </a:solidFill>
                <a:latin typeface="Arial MT"/>
                <a:cs typeface="Arial MT"/>
              </a:rPr>
              <a:t>Partition the </a:t>
            </a:r>
            <a:r>
              <a:rPr sz="1800" dirty="0">
                <a:solidFill>
                  <a:srgbClr val="595959"/>
                </a:solidFill>
                <a:latin typeface="Arial MT"/>
                <a:cs typeface="Arial MT"/>
              </a:rPr>
              <a:t>search space - </a:t>
            </a:r>
            <a:r>
              <a:rPr sz="1800" spc="-5" dirty="0">
                <a:solidFill>
                  <a:srgbClr val="595959"/>
                </a:solidFill>
                <a:latin typeface="Arial MT"/>
                <a:cs typeface="Arial MT"/>
              </a:rPr>
              <a:t>Each estimator is trained on </a:t>
            </a:r>
            <a:r>
              <a:rPr sz="1800" dirty="0">
                <a:solidFill>
                  <a:srgbClr val="595959"/>
                </a:solidFill>
                <a:latin typeface="Arial MT"/>
                <a:cs typeface="Arial MT"/>
              </a:rPr>
              <a:t>a </a:t>
            </a:r>
            <a:r>
              <a:rPr sz="1800" spc="-10" dirty="0">
                <a:solidFill>
                  <a:srgbClr val="595959"/>
                </a:solidFill>
                <a:latin typeface="Arial MT"/>
                <a:cs typeface="Arial MT"/>
              </a:rPr>
              <a:t>different </a:t>
            </a:r>
            <a:r>
              <a:rPr sz="1800" dirty="0">
                <a:solidFill>
                  <a:srgbClr val="595959"/>
                </a:solidFill>
                <a:latin typeface="Arial MT"/>
                <a:cs typeface="Arial MT"/>
              </a:rPr>
              <a:t>search </a:t>
            </a:r>
            <a:r>
              <a:rPr sz="1800" spc="-490" dirty="0">
                <a:solidFill>
                  <a:srgbClr val="595959"/>
                </a:solidFill>
                <a:latin typeface="Arial MT"/>
                <a:cs typeface="Arial MT"/>
              </a:rPr>
              <a:t> </a:t>
            </a:r>
            <a:r>
              <a:rPr sz="1800" dirty="0">
                <a:solidFill>
                  <a:srgbClr val="595959"/>
                </a:solidFill>
                <a:latin typeface="Arial MT"/>
                <a:cs typeface="Arial MT"/>
              </a:rPr>
              <a:t>subspace.</a:t>
            </a:r>
            <a:endParaRPr sz="1800">
              <a:latin typeface="Arial MT"/>
              <a:cs typeface="Arial MT"/>
            </a:endParaRPr>
          </a:p>
        </p:txBody>
      </p:sp>
      <p:pic>
        <p:nvPicPr>
          <p:cNvPr id="4" name="object 4"/>
          <p:cNvPicPr/>
          <p:nvPr/>
        </p:nvPicPr>
        <p:blipFill>
          <a:blip r:embed="rId3" cstate="print"/>
          <a:stretch>
            <a:fillRect/>
          </a:stretch>
        </p:blipFill>
        <p:spPr>
          <a:xfrm>
            <a:off x="3559224" y="488023"/>
            <a:ext cx="664449" cy="6644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7A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2771</Words>
  <Application>Microsoft Office PowerPoint</Application>
  <PresentationFormat>On-screen Show (16:9)</PresentationFormat>
  <Paragraphs>441</Paragraphs>
  <Slides>71</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Arial MT</vt:lpstr>
      <vt:lpstr>Calibri</vt:lpstr>
      <vt:lpstr>Times New Roman</vt:lpstr>
      <vt:lpstr>Verdana</vt:lpstr>
      <vt:lpstr>Office Theme</vt:lpstr>
      <vt:lpstr>PowerPoint Presentation</vt:lpstr>
      <vt:lpstr>Ensemble Learning?</vt:lpstr>
      <vt:lpstr>Condorcet's Jury Theorem (1785) as Motivation</vt:lpstr>
      <vt:lpstr>Condorcet's Jury Theorem (1785)</vt:lpstr>
      <vt:lpstr>Wisdom of the Crowd</vt:lpstr>
      <vt:lpstr>Back to our models</vt:lpstr>
      <vt:lpstr>PowerPoint Presentation</vt:lpstr>
      <vt:lpstr>Key elements in ensemble learning</vt:lpstr>
      <vt:lpstr>Diversity of opinion</vt:lpstr>
      <vt:lpstr>Measuring the Diversity</vt:lpstr>
      <vt:lpstr>Cohen's Kappa Statistics</vt:lpstr>
      <vt:lpstr>Dependency</vt:lpstr>
      <vt:lpstr>Aggregation - Output combination</vt:lpstr>
      <vt:lpstr>Bagging</vt:lpstr>
      <vt:lpstr>Bagging Bootstrap Aggregating</vt:lpstr>
      <vt:lpstr>Bagging - main concepts</vt:lpstr>
      <vt:lpstr>Bagging Variants</vt:lpstr>
      <vt:lpstr>Random Forest Trees Bagging</vt:lpstr>
      <vt:lpstr>PowerPoint Presentation</vt:lpstr>
      <vt:lpstr>PowerPoint Presentation</vt:lpstr>
      <vt:lpstr>Why Decision Trees?</vt:lpstr>
      <vt:lpstr>Why Not Decision Trees?</vt:lpstr>
      <vt:lpstr>PowerPoint Presentation</vt:lpstr>
      <vt:lpstr>Rotation Forest</vt:lpstr>
      <vt:lpstr>Principal Components Analysis</vt:lpstr>
      <vt:lpstr>PowerPoint Presentation</vt:lpstr>
      <vt:lpstr>PowerPoint Presentation</vt:lpstr>
      <vt:lpstr>Comparing between ensembles</vt:lpstr>
      <vt:lpstr>PowerPoint Presentation</vt:lpstr>
      <vt:lpstr>Boosting</vt:lpstr>
      <vt:lpstr>What are weak learner and strong learner?</vt:lpstr>
      <vt:lpstr>How Bias &amp; Variance are effected?</vt:lpstr>
      <vt:lpstr>How Bias &amp; Variance are effected?</vt:lpstr>
      <vt:lpstr>How Bias &amp; Variance are effected?</vt:lpstr>
      <vt:lpstr>Can we turn a weak learner into a strong learner?</vt:lpstr>
      <vt:lpstr>Main Concept</vt:lpstr>
      <vt:lpstr>PowerPoint Presentation</vt:lpstr>
      <vt:lpstr>PowerPoint Presentation</vt:lpstr>
      <vt:lpstr>PowerPoint Presentation</vt:lpstr>
      <vt:lpstr>PowerPoint Presentation</vt:lpstr>
      <vt:lpstr>PowerPoint Presentation</vt:lpstr>
      <vt:lpstr>AdaBoost: Toy Example</vt:lpstr>
      <vt:lpstr>AdaBoost: Toy Example</vt:lpstr>
      <vt:lpstr>Stump tree</vt:lpstr>
      <vt:lpstr>AdaBoost: Toy Example</vt:lpstr>
      <vt:lpstr>AdaBoost: Toy Example</vt:lpstr>
      <vt:lpstr>AdaBoost: Toy Example</vt:lpstr>
      <vt:lpstr>AdaBoost: Toy Example</vt:lpstr>
      <vt:lpstr>AdaBoost: Toy Example</vt:lpstr>
      <vt:lpstr>AdaBoost: Toy Example</vt:lpstr>
      <vt:lpstr>Intuition about the weights update</vt:lpstr>
      <vt:lpstr>PowerPoint Presentation</vt:lpstr>
      <vt:lpstr>Its empirically shown that:</vt:lpstr>
      <vt:lpstr>Stacking</vt:lpstr>
      <vt:lpstr>Mixture of experts</vt:lpstr>
      <vt:lpstr>Stacking models</vt:lpstr>
      <vt:lpstr>Is there a Leakage?</vt:lpstr>
      <vt:lpstr>Is there a Leakage? Yes</vt:lpstr>
      <vt:lpstr>Improve with context features</vt:lpstr>
      <vt:lpstr>Behavior Knowledge space</vt:lpstr>
      <vt:lpstr>Behavior Knowledge space</vt:lpstr>
      <vt:lpstr>PowerPoint Presentation</vt:lpstr>
      <vt:lpstr>Stacking best practices</vt:lpstr>
      <vt:lpstr>Stacking best practices</vt:lpstr>
      <vt:lpstr>Methods Comparison</vt:lpstr>
      <vt:lpstr>Methods Comparison</vt:lpstr>
      <vt:lpstr>Methods Comparison</vt:lpstr>
      <vt:lpstr>Summary</vt:lpstr>
      <vt:lpstr>PowerPoint Presentation</vt:lpstr>
      <vt:lpstr>Netflix Prize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 21-22</dc:title>
  <dc:creator>Shua Friedman</dc:creator>
  <cp:lastModifiedBy>Yehoshua Friedman</cp:lastModifiedBy>
  <cp:revision>2</cp:revision>
  <dcterms:created xsi:type="dcterms:W3CDTF">2021-12-28T14:29:06Z</dcterms:created>
  <dcterms:modified xsi:type="dcterms:W3CDTF">2021-12-31T05:38:15Z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