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84725" y="503825"/>
            <a:ext cx="8374549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6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6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12/28/2021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6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12/28/2021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12/28/2021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986397" y="2049907"/>
            <a:ext cx="5171204" cy="13576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6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34612" y="1642312"/>
            <a:ext cx="7362825" cy="2705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lyticsvidhya.com/blog/2020/12/out-of-bag-oob-score-in-the-random-forest-algorithm/" TargetMode="External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TedXiao/winning-kaggle-101-introduction-to-stacking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1.png"/><Relationship Id="rId4" Type="http://schemas.openxmlformats.org/officeDocument/2006/relationships/image" Target="../media/image3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jp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3.jpg"/><Relationship Id="rId4" Type="http://schemas.openxmlformats.org/officeDocument/2006/relationships/image" Target="../media/image42.jp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6.jpg"/><Relationship Id="rId4" Type="http://schemas.openxmlformats.org/officeDocument/2006/relationships/image" Target="../media/image45.jp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9.jpg"/><Relationship Id="rId4" Type="http://schemas.openxmlformats.org/officeDocument/2006/relationships/image" Target="../media/image48.jp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2.jpg"/><Relationship Id="rId5" Type="http://schemas.openxmlformats.org/officeDocument/2006/relationships/image" Target="../media/image47.png"/><Relationship Id="rId4" Type="http://schemas.openxmlformats.org/officeDocument/2006/relationships/image" Target="../media/image51.jp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jpg"/><Relationship Id="rId3" Type="http://schemas.openxmlformats.org/officeDocument/2006/relationships/image" Target="../media/image53.jpg"/><Relationship Id="rId7" Type="http://schemas.openxmlformats.org/officeDocument/2006/relationships/image" Target="../media/image47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5.jpg"/><Relationship Id="rId5" Type="http://schemas.openxmlformats.org/officeDocument/2006/relationships/image" Target="../media/image50.png"/><Relationship Id="rId4" Type="http://schemas.openxmlformats.org/officeDocument/2006/relationships/image" Target="../media/image5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8.jp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g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jpg"/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jp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jpg"/><Relationship Id="rId2" Type="http://schemas.openxmlformats.org/officeDocument/2006/relationships/image" Target="../media/image67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714279" y="1312284"/>
            <a:ext cx="5704205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spc="-15" dirty="0">
                <a:latin typeface="Arial MT"/>
                <a:cs typeface="Arial MT"/>
              </a:rPr>
              <a:t>Ensemble</a:t>
            </a:r>
            <a:r>
              <a:rPr sz="5200" spc="-95" dirty="0">
                <a:latin typeface="Arial MT"/>
                <a:cs typeface="Arial MT"/>
              </a:rPr>
              <a:t> </a:t>
            </a:r>
            <a:r>
              <a:rPr sz="5200" spc="-5" dirty="0">
                <a:latin typeface="Arial MT"/>
                <a:cs typeface="Arial MT"/>
              </a:rPr>
              <a:t>Learning</a:t>
            </a:r>
            <a:endParaRPr sz="52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39135" y="2367151"/>
            <a:ext cx="33604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595959"/>
                </a:solidFill>
                <a:latin typeface="Arial MT"/>
                <a:cs typeface="Arial MT"/>
              </a:rPr>
              <a:t>Lior</a:t>
            </a:r>
            <a:r>
              <a:rPr sz="2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800" spc="-10" dirty="0">
                <a:solidFill>
                  <a:srgbClr val="595959"/>
                </a:solidFill>
                <a:latin typeface="Arial MT"/>
                <a:cs typeface="Arial MT"/>
              </a:rPr>
              <a:t>Sidi</a:t>
            </a:r>
            <a:r>
              <a:rPr sz="2800" spc="-3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595959"/>
                </a:solidFill>
                <a:latin typeface="Arial MT"/>
                <a:cs typeface="Arial MT"/>
              </a:rPr>
              <a:t>&amp;</a:t>
            </a:r>
            <a:r>
              <a:rPr sz="2800" spc="-3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595959"/>
                </a:solidFill>
                <a:latin typeface="Arial MT"/>
                <a:cs typeface="Arial MT"/>
              </a:rPr>
              <a:t>Noa</a:t>
            </a:r>
            <a:r>
              <a:rPr sz="2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595959"/>
                </a:solidFill>
                <a:latin typeface="Arial MT"/>
                <a:cs typeface="Arial MT"/>
              </a:rPr>
              <a:t>Lubin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08554" y="250035"/>
            <a:ext cx="412432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45" dirty="0">
                <a:latin typeface="Arial"/>
                <a:cs typeface="Arial"/>
              </a:rPr>
              <a:t>Y-DATA: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spc="-20" dirty="0">
                <a:latin typeface="Arial"/>
                <a:cs typeface="Arial"/>
              </a:rPr>
              <a:t>Yandex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School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of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Data</a:t>
            </a:r>
            <a:r>
              <a:rPr sz="1400" b="1" spc="-6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Analysis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—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2021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373824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/>
              <a:t>Measuring</a:t>
            </a:r>
            <a:r>
              <a:rPr sz="2800" spc="-50" dirty="0"/>
              <a:t> </a:t>
            </a:r>
            <a:r>
              <a:rPr sz="2800" spc="-5" dirty="0"/>
              <a:t>the</a:t>
            </a:r>
            <a:r>
              <a:rPr sz="2800" spc="-55" dirty="0"/>
              <a:t> </a:t>
            </a:r>
            <a:r>
              <a:rPr sz="2800" spc="-5" dirty="0"/>
              <a:t>Diversity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475249" y="1176350"/>
            <a:ext cx="8048625" cy="1597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marR="514984" indent="-367030">
              <a:lnSpc>
                <a:spcPct val="114599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Pairwise agreement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measures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between estimators predictions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such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as </a:t>
            </a:r>
            <a:r>
              <a:rPr sz="1800" spc="-49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kappa-statistic.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Clr>
                <a:srgbClr val="595959"/>
              </a:buClr>
              <a:buFont typeface="Arial MT"/>
              <a:buChar char="●"/>
            </a:pPr>
            <a:endParaRPr sz="2150">
              <a:latin typeface="Arial MT"/>
              <a:cs typeface="Arial MT"/>
            </a:endParaRPr>
          </a:p>
          <a:p>
            <a:pPr marL="379095" marR="5080" indent="-367030">
              <a:lnSpc>
                <a:spcPct val="114599"/>
              </a:lnSpc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Non-pairwise agreement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measures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using all estimators predictions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 such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as </a:t>
            </a:r>
            <a:r>
              <a:rPr sz="1800" spc="-49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entropy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or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correlation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of each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estimator with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the averaged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output.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191703" y="39452"/>
            <a:ext cx="760730" cy="1013460"/>
            <a:chOff x="4191703" y="39452"/>
            <a:chExt cx="760730" cy="101346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21687" y="551724"/>
              <a:ext cx="500624" cy="50062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91703" y="39452"/>
              <a:ext cx="760594" cy="76059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39592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/>
              <a:t>Cohen's</a:t>
            </a:r>
            <a:r>
              <a:rPr sz="2800" spc="-45" dirty="0"/>
              <a:t> </a:t>
            </a:r>
            <a:r>
              <a:rPr sz="2800" spc="-10" dirty="0"/>
              <a:t>Kappa</a:t>
            </a:r>
            <a:r>
              <a:rPr sz="2800" spc="-50" dirty="0"/>
              <a:t> </a:t>
            </a:r>
            <a:r>
              <a:rPr sz="2800" spc="-5" dirty="0"/>
              <a:t>Statistics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20375" y="4184851"/>
            <a:ext cx="8060055" cy="654050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14"/>
              </a:spcBef>
            </a:pP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P_agree</a:t>
            </a:r>
            <a:r>
              <a:rPr sz="1800" spc="-3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=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73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/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106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P_chance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=</a:t>
            </a:r>
            <a:r>
              <a:rPr sz="1800" spc="-1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595959"/>
                </a:solidFill>
                <a:latin typeface="Arial MT"/>
                <a:cs typeface="Arial MT"/>
              </a:rPr>
              <a:t>P(class=yes|classifier=1)*P(yes|2)</a:t>
            </a:r>
            <a:r>
              <a:rPr sz="13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595959"/>
                </a:solidFill>
                <a:latin typeface="Arial MT"/>
                <a:cs typeface="Arial MT"/>
              </a:rPr>
              <a:t>+</a:t>
            </a:r>
            <a:r>
              <a:rPr sz="13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595959"/>
                </a:solidFill>
                <a:latin typeface="Arial MT"/>
                <a:cs typeface="Arial MT"/>
              </a:rPr>
              <a:t>P(no|1)*P(no|2)</a:t>
            </a:r>
            <a:r>
              <a:rPr sz="13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595959"/>
                </a:solidFill>
                <a:latin typeface="Arial MT"/>
                <a:cs typeface="Arial MT"/>
              </a:rPr>
              <a:t>=</a:t>
            </a:r>
            <a:r>
              <a:rPr sz="13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595959"/>
                </a:solidFill>
                <a:latin typeface="Arial MT"/>
                <a:cs typeface="Arial MT"/>
              </a:rPr>
              <a:t>(60/106)*(53/106)</a:t>
            </a:r>
            <a:r>
              <a:rPr sz="13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595959"/>
                </a:solidFill>
                <a:latin typeface="Arial MT"/>
                <a:cs typeface="Arial MT"/>
              </a:rPr>
              <a:t>+</a:t>
            </a:r>
            <a:r>
              <a:rPr sz="13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595959"/>
                </a:solidFill>
                <a:latin typeface="Arial MT"/>
                <a:cs typeface="Arial MT"/>
              </a:rPr>
              <a:t>(46/106)*(53/106)</a:t>
            </a:r>
            <a:endParaRPr sz="13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3949" y="1145024"/>
            <a:ext cx="2030148" cy="572699"/>
          </a:xfrm>
          <a:prstGeom prst="rect">
            <a:avLst/>
          </a:prstGeom>
        </p:spPr>
      </p:pic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580987" y="2416787"/>
          <a:ext cx="2472690" cy="16211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9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9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9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70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no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yes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704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no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33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20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704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yes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13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40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2478200" y="1041601"/>
            <a:ext cx="6083300" cy="1291590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140335">
              <a:lnSpc>
                <a:spcPct val="100000"/>
              </a:lnSpc>
              <a:spcBef>
                <a:spcPts val="414"/>
              </a:spcBef>
            </a:pPr>
            <a:r>
              <a:rPr sz="1800" b="1" spc="-5" dirty="0">
                <a:solidFill>
                  <a:srgbClr val="595959"/>
                </a:solidFill>
                <a:latin typeface="Arial"/>
                <a:cs typeface="Arial"/>
              </a:rPr>
              <a:t>P_agree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-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proportion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of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instances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agreed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by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the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classifiers</a:t>
            </a:r>
            <a:endParaRPr sz="1800">
              <a:latin typeface="Arial MT"/>
              <a:cs typeface="Arial MT"/>
            </a:endParaRPr>
          </a:p>
          <a:p>
            <a:pPr marL="140335">
              <a:lnSpc>
                <a:spcPct val="100000"/>
              </a:lnSpc>
              <a:spcBef>
                <a:spcPts val="315"/>
              </a:spcBef>
            </a:pPr>
            <a:r>
              <a:rPr sz="1800" b="1" spc="-5" dirty="0">
                <a:solidFill>
                  <a:srgbClr val="595959"/>
                </a:solidFill>
                <a:latin typeface="Arial"/>
                <a:cs typeface="Arial"/>
              </a:rPr>
              <a:t>P_chance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-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proportion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of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instances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that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agreed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by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chance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Arial MT"/>
                <a:cs typeface="Arial MT"/>
              </a:rPr>
              <a:t>Classifier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1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75205" y="3069532"/>
            <a:ext cx="224154" cy="90424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z="1400" spc="-5" dirty="0">
                <a:latin typeface="Arial MT"/>
                <a:cs typeface="Arial MT"/>
              </a:rPr>
              <a:t>Classifier</a:t>
            </a:r>
            <a:r>
              <a:rPr sz="1400" spc="-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2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342815" y="2"/>
            <a:ext cx="760730" cy="1013460"/>
            <a:chOff x="4342815" y="2"/>
            <a:chExt cx="760730" cy="1013460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72800" y="512274"/>
              <a:ext cx="500624" cy="50062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42815" y="2"/>
              <a:ext cx="760594" cy="76059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2021839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/>
              <a:t>Dependency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475249" y="1170207"/>
            <a:ext cx="8260080" cy="264096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459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Independent</a:t>
            </a:r>
            <a:r>
              <a:rPr sz="1800" spc="-5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Methods</a:t>
            </a:r>
            <a:endParaRPr sz="1800">
              <a:latin typeface="Arial MT"/>
              <a:cs typeface="Arial MT"/>
            </a:endParaRPr>
          </a:p>
          <a:p>
            <a:pPr marL="836294" lvl="1" indent="-351790">
              <a:lnSpc>
                <a:spcPct val="100000"/>
              </a:lnSpc>
              <a:spcBef>
                <a:spcPts val="325"/>
              </a:spcBef>
              <a:buChar char="○"/>
              <a:tabLst>
                <a:tab pos="836294" algn="l"/>
                <a:tab pos="836930" algn="l"/>
              </a:tabLst>
            </a:pPr>
            <a:r>
              <a:rPr sz="1600" spc="-5" dirty="0">
                <a:solidFill>
                  <a:srgbClr val="595959"/>
                </a:solidFill>
                <a:latin typeface="Arial MT"/>
                <a:cs typeface="Arial MT"/>
              </a:rPr>
              <a:t>Each</a:t>
            </a:r>
            <a:r>
              <a:rPr sz="16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95959"/>
                </a:solidFill>
                <a:latin typeface="Arial MT"/>
                <a:cs typeface="Arial MT"/>
              </a:rPr>
              <a:t>estimator</a:t>
            </a:r>
            <a:r>
              <a:rPr sz="16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95959"/>
                </a:solidFill>
                <a:latin typeface="Arial MT"/>
                <a:cs typeface="Arial MT"/>
              </a:rPr>
              <a:t>is</a:t>
            </a:r>
            <a:r>
              <a:rPr sz="16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95959"/>
                </a:solidFill>
                <a:latin typeface="Arial MT"/>
                <a:cs typeface="Arial MT"/>
              </a:rPr>
              <a:t>train</a:t>
            </a:r>
            <a:r>
              <a:rPr sz="16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595959"/>
                </a:solidFill>
                <a:latin typeface="Arial MT"/>
                <a:cs typeface="Arial MT"/>
              </a:rPr>
              <a:t>separately</a:t>
            </a:r>
            <a:endParaRPr sz="1600">
              <a:latin typeface="Arial MT"/>
              <a:cs typeface="Arial MT"/>
            </a:endParaRPr>
          </a:p>
          <a:p>
            <a:pPr marL="836294" lvl="1" indent="-351790">
              <a:lnSpc>
                <a:spcPct val="100000"/>
              </a:lnSpc>
              <a:spcBef>
                <a:spcPts val="254"/>
              </a:spcBef>
              <a:buChar char="○"/>
              <a:tabLst>
                <a:tab pos="836294" algn="l"/>
                <a:tab pos="836930" algn="l"/>
              </a:tabLst>
            </a:pPr>
            <a:r>
              <a:rPr sz="1600" spc="-5" dirty="0">
                <a:solidFill>
                  <a:srgbClr val="595959"/>
                </a:solidFill>
                <a:latin typeface="Arial MT"/>
                <a:cs typeface="Arial MT"/>
              </a:rPr>
              <a:t>Seperate</a:t>
            </a:r>
            <a:r>
              <a:rPr sz="1600" spc="-3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95959"/>
                </a:solidFill>
                <a:latin typeface="Arial MT"/>
                <a:cs typeface="Arial MT"/>
              </a:rPr>
              <a:t>data,</a:t>
            </a:r>
            <a:r>
              <a:rPr sz="16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95959"/>
                </a:solidFill>
                <a:latin typeface="Arial MT"/>
                <a:cs typeface="Arial MT"/>
              </a:rPr>
              <a:t>features,</a:t>
            </a:r>
            <a:r>
              <a:rPr sz="16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95959"/>
                </a:solidFill>
                <a:latin typeface="Arial MT"/>
                <a:cs typeface="Arial MT"/>
              </a:rPr>
              <a:t>labels.</a:t>
            </a:r>
            <a:endParaRPr sz="16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Clr>
                <a:srgbClr val="595959"/>
              </a:buClr>
              <a:buFont typeface="Arial MT"/>
              <a:buChar char="○"/>
            </a:pPr>
            <a:endParaRPr sz="2350">
              <a:latin typeface="Arial MT"/>
              <a:cs typeface="Arial MT"/>
            </a:endParaRPr>
          </a:p>
          <a:p>
            <a:pPr marL="379095" indent="-367030">
              <a:lnSpc>
                <a:spcPct val="100000"/>
              </a:lnSpc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Dependent</a:t>
            </a:r>
            <a:r>
              <a:rPr sz="1800" spc="-5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Methods:</a:t>
            </a:r>
            <a:endParaRPr sz="1800">
              <a:latin typeface="Arial MT"/>
              <a:cs typeface="Arial MT"/>
            </a:endParaRPr>
          </a:p>
          <a:p>
            <a:pPr marL="836294" marR="525145" lvl="1" indent="-351790">
              <a:lnSpc>
                <a:spcPct val="113300"/>
              </a:lnSpc>
              <a:spcBef>
                <a:spcPts val="65"/>
              </a:spcBef>
              <a:buFont typeface="Arial MT"/>
              <a:buChar char="○"/>
              <a:tabLst>
                <a:tab pos="836294" algn="l"/>
                <a:tab pos="836930" algn="l"/>
              </a:tabLst>
            </a:pPr>
            <a:r>
              <a:rPr sz="1600" b="1" dirty="0">
                <a:solidFill>
                  <a:srgbClr val="595959"/>
                </a:solidFill>
                <a:latin typeface="Arial"/>
                <a:cs typeface="Arial"/>
              </a:rPr>
              <a:t>Model-guided </a:t>
            </a:r>
            <a:r>
              <a:rPr sz="1600" b="1" spc="-5" dirty="0">
                <a:solidFill>
                  <a:srgbClr val="595959"/>
                </a:solidFill>
                <a:latin typeface="Arial"/>
                <a:cs typeface="Arial"/>
              </a:rPr>
              <a:t>Instance Selection</a:t>
            </a:r>
            <a:r>
              <a:rPr sz="1600" spc="-5" dirty="0">
                <a:solidFill>
                  <a:srgbClr val="595959"/>
                </a:solidFill>
                <a:latin typeface="Arial MT"/>
                <a:cs typeface="Arial MT"/>
              </a:rPr>
              <a:t>: the estimators from the previous training </a:t>
            </a:r>
            <a:r>
              <a:rPr sz="1600" spc="-43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95959"/>
                </a:solidFill>
                <a:latin typeface="Arial MT"/>
                <a:cs typeface="Arial MT"/>
              </a:rPr>
              <a:t>iterations</a:t>
            </a:r>
            <a:r>
              <a:rPr sz="16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595959"/>
                </a:solidFill>
                <a:latin typeface="Arial MT"/>
                <a:cs typeface="Arial MT"/>
              </a:rPr>
              <a:t>selects</a:t>
            </a:r>
            <a:r>
              <a:rPr sz="1600" spc="-5" dirty="0">
                <a:solidFill>
                  <a:srgbClr val="595959"/>
                </a:solidFill>
                <a:latin typeface="Arial MT"/>
                <a:cs typeface="Arial MT"/>
              </a:rPr>
              <a:t> the training</a:t>
            </a:r>
            <a:r>
              <a:rPr sz="16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595959"/>
                </a:solidFill>
                <a:latin typeface="Arial MT"/>
                <a:cs typeface="Arial MT"/>
              </a:rPr>
              <a:t>set</a:t>
            </a:r>
            <a:r>
              <a:rPr sz="1600" spc="-5" dirty="0">
                <a:solidFill>
                  <a:srgbClr val="595959"/>
                </a:solidFill>
                <a:latin typeface="Arial MT"/>
                <a:cs typeface="Arial MT"/>
              </a:rPr>
              <a:t> for the</a:t>
            </a:r>
            <a:r>
              <a:rPr sz="16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95959"/>
                </a:solidFill>
                <a:latin typeface="Arial MT"/>
                <a:cs typeface="Arial MT"/>
              </a:rPr>
              <a:t>next iteration.</a:t>
            </a:r>
            <a:endParaRPr sz="1600">
              <a:latin typeface="Arial MT"/>
              <a:cs typeface="Arial MT"/>
            </a:endParaRPr>
          </a:p>
          <a:p>
            <a:pPr marL="836294" marR="5080" lvl="1" indent="-351790">
              <a:lnSpc>
                <a:spcPct val="113300"/>
              </a:lnSpc>
              <a:buFont typeface="Arial MT"/>
              <a:buChar char="○"/>
              <a:tabLst>
                <a:tab pos="836294" algn="l"/>
                <a:tab pos="836930" algn="l"/>
              </a:tabLst>
            </a:pPr>
            <a:r>
              <a:rPr sz="1600" b="1" spc="-5" dirty="0">
                <a:solidFill>
                  <a:srgbClr val="595959"/>
                </a:solidFill>
                <a:latin typeface="Arial"/>
                <a:cs typeface="Arial"/>
              </a:rPr>
              <a:t>Incremental Batch </a:t>
            </a:r>
            <a:r>
              <a:rPr sz="1600" b="1" dirty="0">
                <a:solidFill>
                  <a:srgbClr val="595959"/>
                </a:solidFill>
                <a:latin typeface="Arial"/>
                <a:cs typeface="Arial"/>
              </a:rPr>
              <a:t>Learning</a:t>
            </a:r>
            <a:r>
              <a:rPr sz="1600" dirty="0">
                <a:solidFill>
                  <a:srgbClr val="595959"/>
                </a:solidFill>
                <a:latin typeface="Arial MT"/>
                <a:cs typeface="Arial MT"/>
              </a:rPr>
              <a:t>: </a:t>
            </a:r>
            <a:r>
              <a:rPr sz="1600" spc="-5" dirty="0">
                <a:solidFill>
                  <a:srgbClr val="595959"/>
                </a:solidFill>
                <a:latin typeface="Arial MT"/>
                <a:cs typeface="Arial MT"/>
              </a:rPr>
              <a:t>the estimators predictions </a:t>
            </a:r>
            <a:r>
              <a:rPr sz="1600" dirty="0">
                <a:solidFill>
                  <a:srgbClr val="595959"/>
                </a:solidFill>
                <a:latin typeface="Arial MT"/>
                <a:cs typeface="Arial MT"/>
              </a:rPr>
              <a:t>serve </a:t>
            </a:r>
            <a:r>
              <a:rPr sz="1600" spc="-5" dirty="0">
                <a:solidFill>
                  <a:srgbClr val="595959"/>
                </a:solidFill>
                <a:latin typeface="Arial MT"/>
                <a:cs typeface="Arial MT"/>
              </a:rPr>
              <a:t>as </a:t>
            </a:r>
            <a:r>
              <a:rPr sz="1600" dirty="0">
                <a:solidFill>
                  <a:srgbClr val="595959"/>
                </a:solidFill>
                <a:latin typeface="Arial MT"/>
                <a:cs typeface="Arial MT"/>
              </a:rPr>
              <a:t>a </a:t>
            </a:r>
            <a:r>
              <a:rPr sz="1600" spc="-5" dirty="0">
                <a:solidFill>
                  <a:srgbClr val="595959"/>
                </a:solidFill>
                <a:latin typeface="Arial MT"/>
                <a:cs typeface="Arial MT"/>
              </a:rPr>
              <a:t>feature for the </a:t>
            </a:r>
            <a:r>
              <a:rPr sz="1600" spc="-43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95959"/>
                </a:solidFill>
                <a:latin typeface="Arial MT"/>
                <a:cs typeface="Arial MT"/>
              </a:rPr>
              <a:t>next</a:t>
            </a:r>
            <a:r>
              <a:rPr sz="16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95959"/>
                </a:solidFill>
                <a:latin typeface="Arial MT"/>
                <a:cs typeface="Arial MT"/>
              </a:rPr>
              <a:t>training  iteration.</a:t>
            </a:r>
            <a:endParaRPr sz="16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45525" y="445025"/>
            <a:ext cx="572699" cy="57269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52768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/>
              <a:t>Aggregation</a:t>
            </a:r>
            <a:r>
              <a:rPr sz="2800" spc="-185" dirty="0"/>
              <a:t> </a:t>
            </a: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800" spc="-5" dirty="0"/>
              <a:t>Output</a:t>
            </a:r>
            <a:r>
              <a:rPr sz="2800" spc="-40" dirty="0"/>
              <a:t> </a:t>
            </a:r>
            <a:r>
              <a:rPr sz="2800" dirty="0"/>
              <a:t>combination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5249" y="1176350"/>
            <a:ext cx="2981960" cy="968375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414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Majority</a:t>
            </a:r>
            <a:r>
              <a:rPr sz="1800" spc="-4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Voting</a:t>
            </a:r>
            <a:endParaRPr sz="1800">
              <a:latin typeface="Arial MT"/>
              <a:cs typeface="Arial MT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Performance</a:t>
            </a:r>
            <a:r>
              <a:rPr sz="1800" spc="-5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weighting</a:t>
            </a:r>
            <a:endParaRPr sz="1800">
              <a:latin typeface="Arial MT"/>
              <a:cs typeface="Arial MT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Learn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how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to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aggregate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it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24375" y="496149"/>
            <a:ext cx="470449" cy="47044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5699" y="2133265"/>
            <a:ext cx="1482090" cy="1075055"/>
          </a:xfrm>
          <a:prstGeom prst="rect">
            <a:avLst/>
          </a:prstGeom>
          <a:solidFill>
            <a:srgbClr val="EEEEEE"/>
          </a:solidFill>
          <a:ln w="9524">
            <a:solidFill>
              <a:srgbClr val="595959"/>
            </a:solidFill>
          </a:ln>
        </p:spPr>
        <p:txBody>
          <a:bodyPr vert="horz" wrap="square" lIns="0" tIns="198755" rIns="0" bIns="0" rtlCol="0">
            <a:spAutoFit/>
          </a:bodyPr>
          <a:lstStyle/>
          <a:p>
            <a:pPr marL="192405" marR="107314" indent="-81915">
              <a:lnSpc>
                <a:spcPct val="101200"/>
              </a:lnSpc>
              <a:spcBef>
                <a:spcPts val="1565"/>
              </a:spcBef>
            </a:pPr>
            <a:r>
              <a:rPr sz="2100" b="1" spc="-5" dirty="0">
                <a:latin typeface="Arial"/>
                <a:cs typeface="Arial"/>
              </a:rPr>
              <a:t>Ensemble  </a:t>
            </a:r>
            <a:r>
              <a:rPr sz="2100" b="1" dirty="0">
                <a:latin typeface="Arial"/>
                <a:cs typeface="Arial"/>
              </a:rPr>
              <a:t>Methods</a:t>
            </a:r>
            <a:endParaRPr sz="21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54649" y="1008249"/>
            <a:ext cx="1644014" cy="744220"/>
          </a:xfrm>
          <a:prstGeom prst="rect">
            <a:avLst/>
          </a:prstGeom>
          <a:solidFill>
            <a:srgbClr val="D4AB94"/>
          </a:solidFill>
          <a:ln w="9524">
            <a:solidFill>
              <a:srgbClr val="595959"/>
            </a:solidFill>
          </a:ln>
        </p:spPr>
        <p:txBody>
          <a:bodyPr vert="horz" wrap="square" lIns="0" tIns="224154" rIns="0" bIns="0" rtlCol="0">
            <a:spAutoFit/>
          </a:bodyPr>
          <a:lstStyle/>
          <a:p>
            <a:pPr marL="364490">
              <a:lnSpc>
                <a:spcPct val="100000"/>
              </a:lnSpc>
              <a:spcBef>
                <a:spcPts val="1764"/>
              </a:spcBef>
            </a:pPr>
            <a:r>
              <a:rPr sz="1800" b="1" spc="-5" dirty="0">
                <a:latin typeface="Arial"/>
                <a:cs typeface="Arial"/>
              </a:rPr>
              <a:t>Bagging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54649" y="2290499"/>
            <a:ext cx="1644014" cy="744220"/>
          </a:xfrm>
          <a:prstGeom prst="rect">
            <a:avLst/>
          </a:prstGeom>
          <a:solidFill>
            <a:srgbClr val="CEE1F3"/>
          </a:solidFill>
          <a:ln w="9524">
            <a:solidFill>
              <a:srgbClr val="595959"/>
            </a:solidFill>
          </a:ln>
        </p:spPr>
        <p:txBody>
          <a:bodyPr vert="horz" wrap="square" lIns="0" tIns="224154" rIns="0" bIns="0" rtlCol="0">
            <a:spAutoFit/>
          </a:bodyPr>
          <a:lstStyle/>
          <a:p>
            <a:pPr marL="326390">
              <a:lnSpc>
                <a:spcPct val="100000"/>
              </a:lnSpc>
              <a:spcBef>
                <a:spcPts val="1764"/>
              </a:spcBef>
            </a:pPr>
            <a:r>
              <a:rPr sz="1800" b="1" spc="-5" dirty="0">
                <a:latin typeface="Arial"/>
                <a:cs typeface="Arial"/>
              </a:rPr>
              <a:t>Boosting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54649" y="3549925"/>
            <a:ext cx="1644014" cy="744220"/>
          </a:xfrm>
          <a:prstGeom prst="rect">
            <a:avLst/>
          </a:prstGeom>
          <a:solidFill>
            <a:srgbClr val="FFF1CC"/>
          </a:solidFill>
          <a:ln w="9524">
            <a:solidFill>
              <a:srgbClr val="595959"/>
            </a:solidFill>
          </a:ln>
        </p:spPr>
        <p:txBody>
          <a:bodyPr vert="horz" wrap="square" lIns="0" tIns="224154" rIns="0" bIns="0" rtlCol="0">
            <a:spAutoFit/>
          </a:bodyPr>
          <a:lstStyle/>
          <a:p>
            <a:pPr marL="345440">
              <a:lnSpc>
                <a:spcPct val="100000"/>
              </a:lnSpc>
              <a:spcBef>
                <a:spcPts val="1764"/>
              </a:spcBef>
            </a:pPr>
            <a:r>
              <a:rPr sz="1800" b="1" spc="-5" dirty="0">
                <a:latin typeface="Arial"/>
                <a:cs typeface="Arial"/>
              </a:rPr>
              <a:t>Stacking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09349" y="944525"/>
            <a:ext cx="2155190" cy="370840"/>
          </a:xfrm>
          <a:prstGeom prst="rect">
            <a:avLst/>
          </a:prstGeom>
          <a:solidFill>
            <a:srgbClr val="D4AB94"/>
          </a:solidFill>
          <a:ln w="9524">
            <a:solidFill>
              <a:srgbClr val="595959"/>
            </a:solidFill>
          </a:ln>
        </p:spPr>
        <p:txBody>
          <a:bodyPr vert="horz" wrap="square" lIns="0" tIns="73025" rIns="0" bIns="0" rtlCol="0">
            <a:spAutoFit/>
          </a:bodyPr>
          <a:lstStyle/>
          <a:p>
            <a:pPr marL="464820">
              <a:lnSpc>
                <a:spcPct val="100000"/>
              </a:lnSpc>
              <a:spcBef>
                <a:spcPts val="575"/>
              </a:spcBef>
            </a:pPr>
            <a:r>
              <a:rPr sz="1400" spc="-5" dirty="0">
                <a:latin typeface="Arial MT"/>
                <a:cs typeface="Arial MT"/>
              </a:rPr>
              <a:t>Random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Forest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09349" y="1471425"/>
            <a:ext cx="2155190" cy="370840"/>
          </a:xfrm>
          <a:prstGeom prst="rect">
            <a:avLst/>
          </a:prstGeom>
          <a:solidFill>
            <a:srgbClr val="D4AB94"/>
          </a:solidFill>
          <a:ln w="9524">
            <a:solidFill>
              <a:srgbClr val="595959"/>
            </a:solidFill>
          </a:ln>
        </p:spPr>
        <p:txBody>
          <a:bodyPr vert="horz" wrap="square" lIns="0" tIns="73025" rIns="0" bIns="0" rtlCol="0">
            <a:spAutoFit/>
          </a:bodyPr>
          <a:lstStyle/>
          <a:p>
            <a:pPr marL="716915">
              <a:lnSpc>
                <a:spcPct val="100000"/>
              </a:lnSpc>
              <a:spcBef>
                <a:spcPts val="575"/>
              </a:spcBef>
            </a:pPr>
            <a:r>
              <a:rPr sz="1400" spc="-5" dirty="0">
                <a:latin typeface="Arial MT"/>
                <a:cs typeface="Arial MT"/>
              </a:rPr>
              <a:t>Decorate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709349" y="2290499"/>
            <a:ext cx="2155190" cy="370840"/>
          </a:xfrm>
          <a:prstGeom prst="rect">
            <a:avLst/>
          </a:prstGeom>
          <a:solidFill>
            <a:srgbClr val="CEE1F3"/>
          </a:solidFill>
          <a:ln w="9524">
            <a:solidFill>
              <a:srgbClr val="595959"/>
            </a:solidFill>
          </a:ln>
        </p:spPr>
        <p:txBody>
          <a:bodyPr vert="horz" wrap="square" lIns="0" tIns="73025" rIns="0" bIns="0" rtlCol="0">
            <a:spAutoFit/>
          </a:bodyPr>
          <a:lstStyle/>
          <a:p>
            <a:pPr marL="692150">
              <a:lnSpc>
                <a:spcPct val="100000"/>
              </a:lnSpc>
              <a:spcBef>
                <a:spcPts val="575"/>
              </a:spcBef>
            </a:pPr>
            <a:r>
              <a:rPr sz="1400" spc="-5" dirty="0">
                <a:latin typeface="Arial MT"/>
                <a:cs typeface="Arial MT"/>
              </a:rPr>
              <a:t>AdaBoost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709349" y="2776424"/>
            <a:ext cx="2155190" cy="370840"/>
          </a:xfrm>
          <a:prstGeom prst="rect">
            <a:avLst/>
          </a:prstGeom>
          <a:solidFill>
            <a:srgbClr val="CEE1F3"/>
          </a:solidFill>
          <a:ln w="9524">
            <a:solidFill>
              <a:srgbClr val="595959"/>
            </a:solidFill>
          </a:ln>
        </p:spPr>
        <p:txBody>
          <a:bodyPr vert="horz" wrap="square" lIns="0" tIns="73025" rIns="0" bIns="0" rtlCol="0">
            <a:spAutoFit/>
          </a:bodyPr>
          <a:lstStyle/>
          <a:p>
            <a:pPr marL="365760">
              <a:lnSpc>
                <a:spcPct val="100000"/>
              </a:lnSpc>
              <a:spcBef>
                <a:spcPts val="575"/>
              </a:spcBef>
            </a:pPr>
            <a:r>
              <a:rPr sz="1400" spc="-5" dirty="0">
                <a:latin typeface="Arial MT"/>
                <a:cs typeface="Arial MT"/>
              </a:rPr>
              <a:t>Gradient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Boosting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748015" y="3549925"/>
            <a:ext cx="2155190" cy="370840"/>
          </a:xfrm>
          <a:prstGeom prst="rect">
            <a:avLst/>
          </a:prstGeom>
          <a:solidFill>
            <a:srgbClr val="FFF1CC"/>
          </a:solidFill>
          <a:ln w="9524">
            <a:solidFill>
              <a:srgbClr val="595959"/>
            </a:solidFill>
          </a:ln>
        </p:spPr>
        <p:txBody>
          <a:bodyPr vert="horz" wrap="square" lIns="0" tIns="73025" rIns="0" bIns="0" rtlCol="0">
            <a:spAutoFit/>
          </a:bodyPr>
          <a:lstStyle/>
          <a:p>
            <a:pPr marL="370840">
              <a:lnSpc>
                <a:spcPct val="100000"/>
              </a:lnSpc>
              <a:spcBef>
                <a:spcPts val="575"/>
              </a:spcBef>
            </a:pPr>
            <a:r>
              <a:rPr sz="1400" dirty="0">
                <a:latin typeface="Arial MT"/>
                <a:cs typeface="Arial MT"/>
              </a:rPr>
              <a:t>Mixture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of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experts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748015" y="4106100"/>
            <a:ext cx="2155190" cy="370840"/>
          </a:xfrm>
          <a:prstGeom prst="rect">
            <a:avLst/>
          </a:prstGeom>
          <a:solidFill>
            <a:srgbClr val="FFF1CC"/>
          </a:solidFill>
          <a:ln w="9524">
            <a:solidFill>
              <a:srgbClr val="595959"/>
            </a:solidFill>
          </a:ln>
        </p:spPr>
        <p:txBody>
          <a:bodyPr vert="horz" wrap="square" lIns="0" tIns="730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75"/>
              </a:spcBef>
            </a:pPr>
            <a:r>
              <a:rPr sz="1400" spc="-5" dirty="0">
                <a:latin typeface="Arial MT"/>
                <a:cs typeface="Arial MT"/>
              </a:rPr>
              <a:t>Stacking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493887" y="1121295"/>
            <a:ext cx="1207135" cy="542925"/>
            <a:chOff x="4493887" y="1121295"/>
            <a:chExt cx="1207135" cy="542925"/>
          </a:xfrm>
        </p:grpSpPr>
        <p:sp>
          <p:nvSpPr>
            <p:cNvPr id="13" name="object 13"/>
            <p:cNvSpPr/>
            <p:nvPr/>
          </p:nvSpPr>
          <p:spPr>
            <a:xfrm>
              <a:off x="4498649" y="1141465"/>
              <a:ext cx="1155065" cy="238760"/>
            </a:xfrm>
            <a:custGeom>
              <a:avLst/>
              <a:gdLst/>
              <a:ahLst/>
              <a:cxnLst/>
              <a:rect l="l" t="t" r="r" b="b"/>
              <a:pathLst>
                <a:path w="1155064" h="238759">
                  <a:moveTo>
                    <a:pt x="0" y="238634"/>
                  </a:moveTo>
                  <a:lnTo>
                    <a:pt x="1154832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650298" y="1126057"/>
              <a:ext cx="45720" cy="31115"/>
            </a:xfrm>
            <a:custGeom>
              <a:avLst/>
              <a:gdLst/>
              <a:ahLst/>
              <a:cxnLst/>
              <a:rect l="l" t="t" r="r" b="b"/>
              <a:pathLst>
                <a:path w="45720" h="31115">
                  <a:moveTo>
                    <a:pt x="6367" y="30814"/>
                  </a:moveTo>
                  <a:lnTo>
                    <a:pt x="0" y="0"/>
                  </a:lnTo>
                  <a:lnTo>
                    <a:pt x="45514" y="6659"/>
                  </a:lnTo>
                  <a:lnTo>
                    <a:pt x="6367" y="30814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650298" y="1126057"/>
              <a:ext cx="45720" cy="31115"/>
            </a:xfrm>
            <a:custGeom>
              <a:avLst/>
              <a:gdLst/>
              <a:ahLst/>
              <a:cxnLst/>
              <a:rect l="l" t="t" r="r" b="b"/>
              <a:pathLst>
                <a:path w="45720" h="31115">
                  <a:moveTo>
                    <a:pt x="6367" y="30814"/>
                  </a:moveTo>
                  <a:lnTo>
                    <a:pt x="45514" y="6659"/>
                  </a:lnTo>
                  <a:lnTo>
                    <a:pt x="0" y="0"/>
                  </a:lnTo>
                  <a:lnTo>
                    <a:pt x="6367" y="30814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498649" y="1380100"/>
              <a:ext cx="1155700" cy="264160"/>
            </a:xfrm>
            <a:custGeom>
              <a:avLst/>
              <a:gdLst/>
              <a:ahLst/>
              <a:cxnLst/>
              <a:rect l="l" t="t" r="r" b="b"/>
              <a:pathLst>
                <a:path w="1155700" h="264160">
                  <a:moveTo>
                    <a:pt x="0" y="0"/>
                  </a:moveTo>
                  <a:lnTo>
                    <a:pt x="1155084" y="263872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650231" y="1628634"/>
              <a:ext cx="45720" cy="31115"/>
            </a:xfrm>
            <a:custGeom>
              <a:avLst/>
              <a:gdLst/>
              <a:ahLst/>
              <a:cxnLst/>
              <a:rect l="l" t="t" r="r" b="b"/>
              <a:pathLst>
                <a:path w="45720" h="31114">
                  <a:moveTo>
                    <a:pt x="0" y="30675"/>
                  </a:moveTo>
                  <a:lnTo>
                    <a:pt x="7007" y="0"/>
                  </a:lnTo>
                  <a:lnTo>
                    <a:pt x="45643" y="24964"/>
                  </a:lnTo>
                  <a:lnTo>
                    <a:pt x="0" y="3067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650231" y="1628634"/>
              <a:ext cx="45720" cy="31115"/>
            </a:xfrm>
            <a:custGeom>
              <a:avLst/>
              <a:gdLst/>
              <a:ahLst/>
              <a:cxnLst/>
              <a:rect l="l" t="t" r="r" b="b"/>
              <a:pathLst>
                <a:path w="45720" h="31114">
                  <a:moveTo>
                    <a:pt x="0" y="30675"/>
                  </a:moveTo>
                  <a:lnTo>
                    <a:pt x="45643" y="24964"/>
                  </a:lnTo>
                  <a:lnTo>
                    <a:pt x="7007" y="0"/>
                  </a:lnTo>
                  <a:lnTo>
                    <a:pt x="0" y="30675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" name="object 19"/>
          <p:cNvGrpSpPr/>
          <p:nvPr/>
        </p:nvGrpSpPr>
        <p:grpSpPr>
          <a:xfrm>
            <a:off x="4493887" y="2464143"/>
            <a:ext cx="1207135" cy="504190"/>
            <a:chOff x="4493887" y="2464143"/>
            <a:chExt cx="1207135" cy="504190"/>
          </a:xfrm>
        </p:grpSpPr>
        <p:sp>
          <p:nvSpPr>
            <p:cNvPr id="20" name="object 20"/>
            <p:cNvSpPr/>
            <p:nvPr/>
          </p:nvSpPr>
          <p:spPr>
            <a:xfrm>
              <a:off x="4498649" y="2484454"/>
              <a:ext cx="1154430" cy="178435"/>
            </a:xfrm>
            <a:custGeom>
              <a:avLst/>
              <a:gdLst/>
              <a:ahLst/>
              <a:cxnLst/>
              <a:rect l="l" t="t" r="r" b="b"/>
              <a:pathLst>
                <a:path w="1154429" h="178435">
                  <a:moveTo>
                    <a:pt x="0" y="177895"/>
                  </a:moveTo>
                  <a:lnTo>
                    <a:pt x="1154316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650570" y="2468905"/>
              <a:ext cx="45720" cy="31115"/>
            </a:xfrm>
            <a:custGeom>
              <a:avLst/>
              <a:gdLst/>
              <a:ahLst/>
              <a:cxnLst/>
              <a:rect l="l" t="t" r="r" b="b"/>
              <a:pathLst>
                <a:path w="45720" h="31114">
                  <a:moveTo>
                    <a:pt x="4792" y="31098"/>
                  </a:moveTo>
                  <a:lnTo>
                    <a:pt x="0" y="0"/>
                  </a:lnTo>
                  <a:lnTo>
                    <a:pt x="45117" y="8965"/>
                  </a:lnTo>
                  <a:lnTo>
                    <a:pt x="4792" y="31098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50570" y="2468905"/>
              <a:ext cx="45720" cy="31115"/>
            </a:xfrm>
            <a:custGeom>
              <a:avLst/>
              <a:gdLst/>
              <a:ahLst/>
              <a:cxnLst/>
              <a:rect l="l" t="t" r="r" b="b"/>
              <a:pathLst>
                <a:path w="45720" h="31114">
                  <a:moveTo>
                    <a:pt x="4792" y="31098"/>
                  </a:moveTo>
                  <a:lnTo>
                    <a:pt x="45117" y="8965"/>
                  </a:lnTo>
                  <a:lnTo>
                    <a:pt x="0" y="0"/>
                  </a:lnTo>
                  <a:lnTo>
                    <a:pt x="4792" y="31098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498649" y="2662349"/>
              <a:ext cx="1155700" cy="285750"/>
            </a:xfrm>
            <a:custGeom>
              <a:avLst/>
              <a:gdLst/>
              <a:ahLst/>
              <a:cxnLst/>
              <a:rect l="l" t="t" r="r" b="b"/>
              <a:pathLst>
                <a:path w="1155700" h="285750">
                  <a:moveTo>
                    <a:pt x="0" y="0"/>
                  </a:moveTo>
                  <a:lnTo>
                    <a:pt x="1155320" y="285681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650194" y="2932758"/>
              <a:ext cx="46355" cy="31115"/>
            </a:xfrm>
            <a:custGeom>
              <a:avLst/>
              <a:gdLst/>
              <a:ahLst/>
              <a:cxnLst/>
              <a:rect l="l" t="t" r="r" b="b"/>
              <a:pathLst>
                <a:path w="46354" h="31114">
                  <a:moveTo>
                    <a:pt x="0" y="30545"/>
                  </a:moveTo>
                  <a:lnTo>
                    <a:pt x="7552" y="0"/>
                  </a:lnTo>
                  <a:lnTo>
                    <a:pt x="45737" y="25648"/>
                  </a:lnTo>
                  <a:lnTo>
                    <a:pt x="0" y="3054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650194" y="2932758"/>
              <a:ext cx="46355" cy="31115"/>
            </a:xfrm>
            <a:custGeom>
              <a:avLst/>
              <a:gdLst/>
              <a:ahLst/>
              <a:cxnLst/>
              <a:rect l="l" t="t" r="r" b="b"/>
              <a:pathLst>
                <a:path w="46354" h="31114">
                  <a:moveTo>
                    <a:pt x="0" y="30545"/>
                  </a:moveTo>
                  <a:lnTo>
                    <a:pt x="45737" y="25648"/>
                  </a:lnTo>
                  <a:lnTo>
                    <a:pt x="7552" y="0"/>
                  </a:lnTo>
                  <a:lnTo>
                    <a:pt x="0" y="30545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6" name="object 26"/>
          <p:cNvGrpSpPr/>
          <p:nvPr/>
        </p:nvGrpSpPr>
        <p:grpSpPr>
          <a:xfrm>
            <a:off x="4493887" y="3723293"/>
            <a:ext cx="1245870" cy="572135"/>
            <a:chOff x="4493887" y="3723293"/>
            <a:chExt cx="1245870" cy="572135"/>
          </a:xfrm>
        </p:grpSpPr>
        <p:sp>
          <p:nvSpPr>
            <p:cNvPr id="27" name="object 27"/>
            <p:cNvSpPr/>
            <p:nvPr/>
          </p:nvSpPr>
          <p:spPr>
            <a:xfrm>
              <a:off x="4498649" y="3743616"/>
              <a:ext cx="1193165" cy="178435"/>
            </a:xfrm>
            <a:custGeom>
              <a:avLst/>
              <a:gdLst/>
              <a:ahLst/>
              <a:cxnLst/>
              <a:rect l="l" t="t" r="r" b="b"/>
              <a:pathLst>
                <a:path w="1193164" h="178435">
                  <a:moveTo>
                    <a:pt x="0" y="178158"/>
                  </a:moveTo>
                  <a:lnTo>
                    <a:pt x="1192976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689302" y="3728055"/>
              <a:ext cx="45085" cy="31115"/>
            </a:xfrm>
            <a:custGeom>
              <a:avLst/>
              <a:gdLst/>
              <a:ahLst/>
              <a:cxnLst/>
              <a:rect l="l" t="t" r="r" b="b"/>
              <a:pathLst>
                <a:path w="45085" h="31114">
                  <a:moveTo>
                    <a:pt x="4647" y="31120"/>
                  </a:moveTo>
                  <a:lnTo>
                    <a:pt x="0" y="0"/>
                  </a:lnTo>
                  <a:lnTo>
                    <a:pt x="45074" y="9175"/>
                  </a:lnTo>
                  <a:lnTo>
                    <a:pt x="4647" y="31120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689302" y="3728055"/>
              <a:ext cx="45085" cy="31115"/>
            </a:xfrm>
            <a:custGeom>
              <a:avLst/>
              <a:gdLst/>
              <a:ahLst/>
              <a:cxnLst/>
              <a:rect l="l" t="t" r="r" b="b"/>
              <a:pathLst>
                <a:path w="45085" h="31114">
                  <a:moveTo>
                    <a:pt x="4647" y="31120"/>
                  </a:moveTo>
                  <a:lnTo>
                    <a:pt x="45074" y="9175"/>
                  </a:lnTo>
                  <a:lnTo>
                    <a:pt x="0" y="0"/>
                  </a:lnTo>
                  <a:lnTo>
                    <a:pt x="4647" y="3112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498649" y="3921775"/>
              <a:ext cx="1195070" cy="353695"/>
            </a:xfrm>
            <a:custGeom>
              <a:avLst/>
              <a:gdLst/>
              <a:ahLst/>
              <a:cxnLst/>
              <a:rect l="l" t="t" r="r" b="b"/>
              <a:pathLst>
                <a:path w="1195070" h="353695">
                  <a:moveTo>
                    <a:pt x="0" y="0"/>
                  </a:moveTo>
                  <a:lnTo>
                    <a:pt x="1194697" y="353389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688884" y="4260077"/>
              <a:ext cx="46355" cy="30480"/>
            </a:xfrm>
            <a:custGeom>
              <a:avLst/>
              <a:gdLst/>
              <a:ahLst/>
              <a:cxnLst/>
              <a:rect l="l" t="t" r="r" b="b"/>
              <a:pathLst>
                <a:path w="46354" h="30479">
                  <a:moveTo>
                    <a:pt x="0" y="30173"/>
                  </a:moveTo>
                  <a:lnTo>
                    <a:pt x="8924" y="0"/>
                  </a:lnTo>
                  <a:lnTo>
                    <a:pt x="45912" y="27347"/>
                  </a:lnTo>
                  <a:lnTo>
                    <a:pt x="0" y="30173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688884" y="4260077"/>
              <a:ext cx="46355" cy="30480"/>
            </a:xfrm>
            <a:custGeom>
              <a:avLst/>
              <a:gdLst/>
              <a:ahLst/>
              <a:cxnLst/>
              <a:rect l="l" t="t" r="r" b="b"/>
              <a:pathLst>
                <a:path w="46354" h="30479">
                  <a:moveTo>
                    <a:pt x="0" y="30173"/>
                  </a:moveTo>
                  <a:lnTo>
                    <a:pt x="45912" y="27347"/>
                  </a:lnTo>
                  <a:lnTo>
                    <a:pt x="8924" y="0"/>
                  </a:lnTo>
                  <a:lnTo>
                    <a:pt x="0" y="30173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3" name="object 33"/>
          <p:cNvGrpSpPr/>
          <p:nvPr/>
        </p:nvGrpSpPr>
        <p:grpSpPr>
          <a:xfrm>
            <a:off x="1902937" y="1386579"/>
            <a:ext cx="1407795" cy="2529205"/>
            <a:chOff x="1902937" y="1386579"/>
            <a:chExt cx="1407795" cy="2529205"/>
          </a:xfrm>
        </p:grpSpPr>
        <p:sp>
          <p:nvSpPr>
            <p:cNvPr id="34" name="object 34"/>
            <p:cNvSpPr/>
            <p:nvPr/>
          </p:nvSpPr>
          <p:spPr>
            <a:xfrm>
              <a:off x="1907700" y="1426190"/>
              <a:ext cx="913765" cy="1244600"/>
            </a:xfrm>
            <a:custGeom>
              <a:avLst/>
              <a:gdLst/>
              <a:ahLst/>
              <a:cxnLst/>
              <a:rect l="l" t="t" r="r" b="b"/>
              <a:pathLst>
                <a:path w="913764" h="1244600">
                  <a:moveTo>
                    <a:pt x="0" y="1244525"/>
                  </a:moveTo>
                  <a:lnTo>
                    <a:pt x="913288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808304" y="1391342"/>
              <a:ext cx="38735" cy="44450"/>
            </a:xfrm>
            <a:custGeom>
              <a:avLst/>
              <a:gdLst/>
              <a:ahLst/>
              <a:cxnLst/>
              <a:rect l="l" t="t" r="r" b="b"/>
              <a:pathLst>
                <a:path w="38735" h="44450">
                  <a:moveTo>
                    <a:pt x="25367" y="44156"/>
                  </a:moveTo>
                  <a:lnTo>
                    <a:pt x="0" y="25540"/>
                  </a:lnTo>
                  <a:lnTo>
                    <a:pt x="38257" y="0"/>
                  </a:lnTo>
                  <a:lnTo>
                    <a:pt x="25367" y="44156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808304" y="1391342"/>
              <a:ext cx="38735" cy="44450"/>
            </a:xfrm>
            <a:custGeom>
              <a:avLst/>
              <a:gdLst/>
              <a:ahLst/>
              <a:cxnLst/>
              <a:rect l="l" t="t" r="r" b="b"/>
              <a:pathLst>
                <a:path w="38735" h="44450">
                  <a:moveTo>
                    <a:pt x="25367" y="44156"/>
                  </a:moveTo>
                  <a:lnTo>
                    <a:pt x="38257" y="0"/>
                  </a:lnTo>
                  <a:lnTo>
                    <a:pt x="0" y="25540"/>
                  </a:lnTo>
                  <a:lnTo>
                    <a:pt x="25367" y="44156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907700" y="2662822"/>
              <a:ext cx="890269" cy="8255"/>
            </a:xfrm>
            <a:custGeom>
              <a:avLst/>
              <a:gdLst/>
              <a:ahLst/>
              <a:cxnLst/>
              <a:rect l="l" t="t" r="r" b="b"/>
              <a:pathLst>
                <a:path w="890269" h="8255">
                  <a:moveTo>
                    <a:pt x="0" y="7892"/>
                  </a:moveTo>
                  <a:lnTo>
                    <a:pt x="889952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797512" y="2647090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278" y="31464"/>
                  </a:moveTo>
                  <a:lnTo>
                    <a:pt x="0" y="0"/>
                  </a:lnTo>
                  <a:lnTo>
                    <a:pt x="43363" y="15348"/>
                  </a:lnTo>
                  <a:lnTo>
                    <a:pt x="278" y="31464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797512" y="2647090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278" y="31464"/>
                  </a:moveTo>
                  <a:lnTo>
                    <a:pt x="43363" y="15348"/>
                  </a:lnTo>
                  <a:lnTo>
                    <a:pt x="0" y="0"/>
                  </a:lnTo>
                  <a:lnTo>
                    <a:pt x="278" y="31464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907700" y="2670715"/>
              <a:ext cx="913130" cy="1205865"/>
            </a:xfrm>
            <a:custGeom>
              <a:avLst/>
              <a:gdLst/>
              <a:ahLst/>
              <a:cxnLst/>
              <a:rect l="l" t="t" r="r" b="b"/>
              <a:pathLst>
                <a:path w="913130" h="1205864">
                  <a:moveTo>
                    <a:pt x="0" y="0"/>
                  </a:moveTo>
                  <a:lnTo>
                    <a:pt x="912604" y="1205434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807760" y="3866654"/>
              <a:ext cx="38735" cy="44450"/>
            </a:xfrm>
            <a:custGeom>
              <a:avLst/>
              <a:gdLst/>
              <a:ahLst/>
              <a:cxnLst/>
              <a:rect l="l" t="t" r="r" b="b"/>
              <a:pathLst>
                <a:path w="38735" h="44450">
                  <a:moveTo>
                    <a:pt x="38634" y="43959"/>
                  </a:moveTo>
                  <a:lnTo>
                    <a:pt x="0" y="18992"/>
                  </a:lnTo>
                  <a:lnTo>
                    <a:pt x="25086" y="0"/>
                  </a:lnTo>
                  <a:lnTo>
                    <a:pt x="38634" y="43959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807760" y="3866654"/>
              <a:ext cx="38735" cy="44450"/>
            </a:xfrm>
            <a:custGeom>
              <a:avLst/>
              <a:gdLst/>
              <a:ahLst/>
              <a:cxnLst/>
              <a:rect l="l" t="t" r="r" b="b"/>
              <a:pathLst>
                <a:path w="38735" h="44450">
                  <a:moveTo>
                    <a:pt x="0" y="18992"/>
                  </a:moveTo>
                  <a:lnTo>
                    <a:pt x="38634" y="43959"/>
                  </a:lnTo>
                  <a:lnTo>
                    <a:pt x="25086" y="0"/>
                  </a:lnTo>
                  <a:lnTo>
                    <a:pt x="0" y="18992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3" name="object 4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29625" y="3094900"/>
              <a:ext cx="480499" cy="480499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54245" y="2015470"/>
              <a:ext cx="603024" cy="603024"/>
            </a:xfrm>
            <a:prstGeom prst="rect">
              <a:avLst/>
            </a:prstGeom>
          </p:spPr>
        </p:pic>
      </p:grpSp>
      <p:grpSp>
        <p:nvGrpSpPr>
          <p:cNvPr id="45" name="object 45"/>
          <p:cNvGrpSpPr/>
          <p:nvPr/>
        </p:nvGrpSpPr>
        <p:grpSpPr>
          <a:xfrm>
            <a:off x="2854650" y="669525"/>
            <a:ext cx="581025" cy="339090"/>
            <a:chOff x="2854650" y="669525"/>
            <a:chExt cx="581025" cy="339090"/>
          </a:xfrm>
        </p:grpSpPr>
        <p:pic>
          <p:nvPicPr>
            <p:cNvPr id="46" name="object 4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54650" y="669525"/>
              <a:ext cx="326433" cy="338725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83695" y="669525"/>
              <a:ext cx="326433" cy="338725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08816" y="669525"/>
              <a:ext cx="326433" cy="33872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Bagging</a:t>
            </a:r>
          </a:p>
          <a:p>
            <a:pPr algn="ctr">
              <a:lnSpc>
                <a:spcPct val="100000"/>
              </a:lnSpc>
              <a:spcBef>
                <a:spcPts val="50"/>
              </a:spcBef>
            </a:pPr>
            <a:r>
              <a:rPr sz="4100" b="1" spc="-5" dirty="0">
                <a:latin typeface="Arial"/>
                <a:cs typeface="Arial"/>
              </a:rPr>
              <a:t>B</a:t>
            </a:r>
            <a:r>
              <a:rPr sz="3800" spc="-5" dirty="0"/>
              <a:t>ootstrap</a:t>
            </a:r>
            <a:r>
              <a:rPr sz="3800" spc="-60" dirty="0"/>
              <a:t> </a:t>
            </a:r>
            <a:r>
              <a:rPr sz="4100" b="1" spc="-5" dirty="0">
                <a:latin typeface="Arial"/>
                <a:cs typeface="Arial"/>
              </a:rPr>
              <a:t>Agg</a:t>
            </a:r>
            <a:r>
              <a:rPr sz="3800" spc="-5" dirty="0"/>
              <a:t>regat</a:t>
            </a:r>
            <a:r>
              <a:rPr sz="4100" b="1" spc="-5" dirty="0">
                <a:latin typeface="Arial"/>
                <a:cs typeface="Arial"/>
              </a:rPr>
              <a:t>ing</a:t>
            </a:r>
            <a:endParaRPr sz="41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896875" y="1396900"/>
            <a:ext cx="1350645" cy="689610"/>
            <a:chOff x="3896875" y="1396900"/>
            <a:chExt cx="1350645" cy="68961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96875" y="1396900"/>
              <a:ext cx="759157" cy="68914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96983" y="1396900"/>
              <a:ext cx="759157" cy="6891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87967" y="1396900"/>
              <a:ext cx="759157" cy="68914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39338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/>
              <a:t>Bagging</a:t>
            </a:r>
            <a:r>
              <a:rPr sz="2800" spc="-40" dirty="0"/>
              <a:t> </a:t>
            </a:r>
            <a:r>
              <a:rPr sz="2800" dirty="0"/>
              <a:t>-</a:t>
            </a:r>
            <a:r>
              <a:rPr sz="2800" spc="-35" dirty="0"/>
              <a:t> </a:t>
            </a:r>
            <a:r>
              <a:rPr sz="2800" dirty="0"/>
              <a:t>main</a:t>
            </a:r>
            <a:r>
              <a:rPr sz="2800" spc="-30" dirty="0"/>
              <a:t> </a:t>
            </a:r>
            <a:r>
              <a:rPr sz="2800" dirty="0"/>
              <a:t>concepts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84725" y="1176350"/>
            <a:ext cx="7236459" cy="2540000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14"/>
              </a:spcBef>
            </a:pPr>
            <a:r>
              <a:rPr sz="1800" b="1" spc="-5" dirty="0">
                <a:solidFill>
                  <a:srgbClr val="595959"/>
                </a:solidFill>
                <a:latin typeface="Arial"/>
                <a:cs typeface="Arial"/>
              </a:rPr>
              <a:t>Dependency</a:t>
            </a:r>
            <a:r>
              <a:rPr sz="1800" b="1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-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Same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type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of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estimators.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800" b="1" spc="-5" dirty="0">
                <a:solidFill>
                  <a:srgbClr val="595959"/>
                </a:solidFill>
                <a:latin typeface="Arial"/>
                <a:cs typeface="Arial"/>
              </a:rPr>
              <a:t>Aggregate</a:t>
            </a:r>
            <a:r>
              <a:rPr sz="1800" b="1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-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Voting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or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averaging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with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equal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weight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800" b="1" spc="-5" dirty="0">
                <a:solidFill>
                  <a:srgbClr val="595959"/>
                </a:solidFill>
                <a:latin typeface="Arial"/>
                <a:cs typeface="Arial"/>
              </a:rPr>
              <a:t>Diversify</a:t>
            </a:r>
            <a:r>
              <a:rPr sz="1800" b="1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-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subset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of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dataset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based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on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features,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sampling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and/or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labels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Model</a:t>
            </a:r>
            <a:r>
              <a:rPr sz="1800" spc="-5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Flow:</a:t>
            </a:r>
            <a:endParaRPr sz="1800">
              <a:latin typeface="Arial MT"/>
              <a:cs typeface="Arial MT"/>
            </a:endParaRPr>
          </a:p>
          <a:p>
            <a:pPr marL="927100" indent="-419734">
              <a:lnSpc>
                <a:spcPct val="100000"/>
              </a:lnSpc>
              <a:spcBef>
                <a:spcPts val="315"/>
              </a:spcBef>
              <a:buAutoNum type="alphaLcPeriod"/>
              <a:tabLst>
                <a:tab pos="926465" algn="l"/>
                <a:tab pos="927100" algn="l"/>
              </a:tabLst>
            </a:pP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Sample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training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sets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of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size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n</a:t>
            </a:r>
            <a:endParaRPr sz="1800">
              <a:latin typeface="Arial MT"/>
              <a:cs typeface="Arial MT"/>
            </a:endParaRPr>
          </a:p>
          <a:p>
            <a:pPr marL="927100" indent="-419734">
              <a:lnSpc>
                <a:spcPct val="100000"/>
              </a:lnSpc>
              <a:spcBef>
                <a:spcPts val="315"/>
              </a:spcBef>
              <a:buAutoNum type="alphaLcPeriod"/>
              <a:tabLst>
                <a:tab pos="926465" algn="l"/>
                <a:tab pos="927100" algn="l"/>
              </a:tabLst>
            </a:pP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Fit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an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estimator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for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each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training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set</a:t>
            </a:r>
            <a:endParaRPr sz="1800">
              <a:latin typeface="Arial MT"/>
              <a:cs typeface="Arial MT"/>
            </a:endParaRPr>
          </a:p>
          <a:p>
            <a:pPr marL="927100" indent="-407034">
              <a:lnSpc>
                <a:spcPct val="100000"/>
              </a:lnSpc>
              <a:spcBef>
                <a:spcPts val="315"/>
              </a:spcBef>
              <a:buAutoNum type="alphaLcPeriod"/>
              <a:tabLst>
                <a:tab pos="926465" algn="l"/>
                <a:tab pos="927100" algn="l"/>
              </a:tabLst>
            </a:pP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Combine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the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classifier’s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predictions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90138"/>
            <a:ext cx="27019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/>
              <a:t>Bagging</a:t>
            </a:r>
            <a:r>
              <a:rPr sz="2800" spc="-60" dirty="0"/>
              <a:t> </a:t>
            </a:r>
            <a:r>
              <a:rPr sz="2800" spc="-35" dirty="0"/>
              <a:t>Variants</a:t>
            </a:r>
            <a:endParaRPr sz="2800"/>
          </a:p>
        </p:txBody>
      </p:sp>
      <p:grpSp>
        <p:nvGrpSpPr>
          <p:cNvPr id="3" name="object 3"/>
          <p:cNvGrpSpPr/>
          <p:nvPr/>
        </p:nvGrpSpPr>
        <p:grpSpPr>
          <a:xfrm>
            <a:off x="689299" y="1188940"/>
            <a:ext cx="7765415" cy="3417570"/>
            <a:chOff x="689299" y="1188940"/>
            <a:chExt cx="7765415" cy="3417570"/>
          </a:xfrm>
        </p:grpSpPr>
        <p:sp>
          <p:nvSpPr>
            <p:cNvPr id="4" name="object 4"/>
            <p:cNvSpPr/>
            <p:nvPr/>
          </p:nvSpPr>
          <p:spPr>
            <a:xfrm>
              <a:off x="1331999" y="1201640"/>
              <a:ext cx="6480175" cy="652780"/>
            </a:xfrm>
            <a:custGeom>
              <a:avLst/>
              <a:gdLst/>
              <a:ahLst/>
              <a:cxnLst/>
              <a:rect l="l" t="t" r="r" b="b"/>
              <a:pathLst>
                <a:path w="6480175" h="652780">
                  <a:moveTo>
                    <a:pt x="0" y="0"/>
                  </a:moveTo>
                  <a:lnTo>
                    <a:pt x="6480000" y="0"/>
                  </a:lnTo>
                  <a:lnTo>
                    <a:pt x="6480000" y="652274"/>
                  </a:lnTo>
                  <a:lnTo>
                    <a:pt x="0" y="652274"/>
                  </a:lnTo>
                  <a:lnTo>
                    <a:pt x="0" y="0"/>
                  </a:lnTo>
                  <a:close/>
                </a:path>
              </a:pathLst>
            </a:custGeom>
            <a:ln w="253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31999" y="1201640"/>
              <a:ext cx="6480175" cy="652780"/>
            </a:xfrm>
            <a:custGeom>
              <a:avLst/>
              <a:gdLst/>
              <a:ahLst/>
              <a:cxnLst/>
              <a:rect l="l" t="t" r="r" b="b"/>
              <a:pathLst>
                <a:path w="6480175" h="652780">
                  <a:moveTo>
                    <a:pt x="6480000" y="652274"/>
                  </a:moveTo>
                  <a:lnTo>
                    <a:pt x="0" y="652274"/>
                  </a:lnTo>
                  <a:lnTo>
                    <a:pt x="0" y="0"/>
                  </a:lnTo>
                  <a:lnTo>
                    <a:pt x="6480000" y="0"/>
                  </a:lnTo>
                  <a:lnTo>
                    <a:pt x="6480000" y="652274"/>
                  </a:lnTo>
                  <a:close/>
                </a:path>
              </a:pathLst>
            </a:custGeom>
            <a:solidFill>
              <a:srgbClr val="B45F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051998" y="1886461"/>
              <a:ext cx="5039995" cy="652780"/>
            </a:xfrm>
            <a:custGeom>
              <a:avLst/>
              <a:gdLst/>
              <a:ahLst/>
              <a:cxnLst/>
              <a:rect l="l" t="t" r="r" b="b"/>
              <a:pathLst>
                <a:path w="5039995" h="652780">
                  <a:moveTo>
                    <a:pt x="0" y="0"/>
                  </a:moveTo>
                  <a:lnTo>
                    <a:pt x="5040000" y="0"/>
                  </a:lnTo>
                  <a:lnTo>
                    <a:pt x="5040000" y="652274"/>
                  </a:lnTo>
                  <a:lnTo>
                    <a:pt x="0" y="652274"/>
                  </a:lnTo>
                  <a:lnTo>
                    <a:pt x="0" y="0"/>
                  </a:lnTo>
                  <a:close/>
                </a:path>
              </a:pathLst>
            </a:custGeom>
            <a:ln w="253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051998" y="1886461"/>
              <a:ext cx="5039995" cy="652780"/>
            </a:xfrm>
            <a:custGeom>
              <a:avLst/>
              <a:gdLst/>
              <a:ahLst/>
              <a:cxnLst/>
              <a:rect l="l" t="t" r="r" b="b"/>
              <a:pathLst>
                <a:path w="5039995" h="652780">
                  <a:moveTo>
                    <a:pt x="5040000" y="652274"/>
                  </a:moveTo>
                  <a:lnTo>
                    <a:pt x="0" y="652274"/>
                  </a:lnTo>
                  <a:lnTo>
                    <a:pt x="0" y="0"/>
                  </a:lnTo>
                  <a:lnTo>
                    <a:pt x="5040000" y="0"/>
                  </a:lnTo>
                  <a:lnTo>
                    <a:pt x="5040000" y="652274"/>
                  </a:lnTo>
                  <a:close/>
                </a:path>
              </a:pathLst>
            </a:custGeom>
            <a:solidFill>
              <a:srgbClr val="783E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11998" y="2571281"/>
              <a:ext cx="6120130" cy="652780"/>
            </a:xfrm>
            <a:custGeom>
              <a:avLst/>
              <a:gdLst/>
              <a:ahLst/>
              <a:cxnLst/>
              <a:rect l="l" t="t" r="r" b="b"/>
              <a:pathLst>
                <a:path w="6120130" h="652780">
                  <a:moveTo>
                    <a:pt x="0" y="0"/>
                  </a:moveTo>
                  <a:lnTo>
                    <a:pt x="6120000" y="0"/>
                  </a:lnTo>
                  <a:lnTo>
                    <a:pt x="6120000" y="652274"/>
                  </a:lnTo>
                  <a:lnTo>
                    <a:pt x="0" y="652274"/>
                  </a:lnTo>
                  <a:lnTo>
                    <a:pt x="0" y="0"/>
                  </a:lnTo>
                  <a:close/>
                </a:path>
              </a:pathLst>
            </a:custGeom>
            <a:ln w="253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11998" y="2571281"/>
              <a:ext cx="6120130" cy="652780"/>
            </a:xfrm>
            <a:custGeom>
              <a:avLst/>
              <a:gdLst/>
              <a:ahLst/>
              <a:cxnLst/>
              <a:rect l="l" t="t" r="r" b="b"/>
              <a:pathLst>
                <a:path w="6120130" h="652780">
                  <a:moveTo>
                    <a:pt x="6120000" y="652274"/>
                  </a:moveTo>
                  <a:lnTo>
                    <a:pt x="0" y="652274"/>
                  </a:lnTo>
                  <a:lnTo>
                    <a:pt x="0" y="0"/>
                  </a:lnTo>
                  <a:lnTo>
                    <a:pt x="6120000" y="0"/>
                  </a:lnTo>
                  <a:lnTo>
                    <a:pt x="6120000" y="652274"/>
                  </a:lnTo>
                  <a:close/>
                </a:path>
              </a:pathLst>
            </a:custGeom>
            <a:solidFill>
              <a:srgbClr val="7F6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781998" y="3256101"/>
              <a:ext cx="5580380" cy="652780"/>
            </a:xfrm>
            <a:custGeom>
              <a:avLst/>
              <a:gdLst/>
              <a:ahLst/>
              <a:cxnLst/>
              <a:rect l="l" t="t" r="r" b="b"/>
              <a:pathLst>
                <a:path w="5580380" h="652779">
                  <a:moveTo>
                    <a:pt x="0" y="0"/>
                  </a:moveTo>
                  <a:lnTo>
                    <a:pt x="5580000" y="0"/>
                  </a:lnTo>
                  <a:lnTo>
                    <a:pt x="5580000" y="652275"/>
                  </a:lnTo>
                  <a:lnTo>
                    <a:pt x="0" y="652275"/>
                  </a:lnTo>
                  <a:lnTo>
                    <a:pt x="0" y="0"/>
                  </a:lnTo>
                  <a:close/>
                </a:path>
              </a:pathLst>
            </a:custGeom>
            <a:ln w="253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781998" y="3256101"/>
              <a:ext cx="5580380" cy="652780"/>
            </a:xfrm>
            <a:custGeom>
              <a:avLst/>
              <a:gdLst/>
              <a:ahLst/>
              <a:cxnLst/>
              <a:rect l="l" t="t" r="r" b="b"/>
              <a:pathLst>
                <a:path w="5580380" h="652779">
                  <a:moveTo>
                    <a:pt x="5580000" y="652275"/>
                  </a:moveTo>
                  <a:lnTo>
                    <a:pt x="0" y="652275"/>
                  </a:lnTo>
                  <a:lnTo>
                    <a:pt x="0" y="0"/>
                  </a:lnTo>
                  <a:lnTo>
                    <a:pt x="5580000" y="0"/>
                  </a:lnTo>
                  <a:lnTo>
                    <a:pt x="5580000" y="652275"/>
                  </a:lnTo>
                  <a:close/>
                </a:path>
              </a:pathLst>
            </a:custGeom>
            <a:solidFill>
              <a:srgbClr val="8520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01999" y="3940920"/>
              <a:ext cx="7740015" cy="652780"/>
            </a:xfrm>
            <a:custGeom>
              <a:avLst/>
              <a:gdLst/>
              <a:ahLst/>
              <a:cxnLst/>
              <a:rect l="l" t="t" r="r" b="b"/>
              <a:pathLst>
                <a:path w="7740015" h="652779">
                  <a:moveTo>
                    <a:pt x="0" y="0"/>
                  </a:moveTo>
                  <a:lnTo>
                    <a:pt x="7740000" y="0"/>
                  </a:lnTo>
                  <a:lnTo>
                    <a:pt x="7740000" y="652274"/>
                  </a:lnTo>
                  <a:lnTo>
                    <a:pt x="0" y="652274"/>
                  </a:lnTo>
                  <a:lnTo>
                    <a:pt x="0" y="0"/>
                  </a:lnTo>
                  <a:close/>
                </a:path>
              </a:pathLst>
            </a:custGeom>
            <a:ln w="253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01999" y="3940920"/>
              <a:ext cx="7740015" cy="652780"/>
            </a:xfrm>
            <a:custGeom>
              <a:avLst/>
              <a:gdLst/>
              <a:ahLst/>
              <a:cxnLst/>
              <a:rect l="l" t="t" r="r" b="b"/>
              <a:pathLst>
                <a:path w="7740015" h="652779">
                  <a:moveTo>
                    <a:pt x="7740000" y="652274"/>
                  </a:moveTo>
                  <a:lnTo>
                    <a:pt x="0" y="652274"/>
                  </a:lnTo>
                  <a:lnTo>
                    <a:pt x="0" y="0"/>
                  </a:lnTo>
                  <a:lnTo>
                    <a:pt x="7740000" y="0"/>
                  </a:lnTo>
                  <a:lnTo>
                    <a:pt x="7740000" y="652274"/>
                  </a:lnTo>
                  <a:close/>
                </a:path>
              </a:pathLst>
            </a:custGeom>
            <a:solidFill>
              <a:srgbClr val="AB8D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727399" y="1113178"/>
            <a:ext cx="5506720" cy="3449954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R="4323080" algn="r">
              <a:lnSpc>
                <a:spcPct val="100000"/>
              </a:lnSpc>
              <a:spcBef>
                <a:spcPts val="805"/>
              </a:spcBef>
            </a:pPr>
            <a:r>
              <a:rPr sz="1400" b="1" spc="-15" dirty="0">
                <a:solidFill>
                  <a:srgbClr val="FFFFFF"/>
                </a:solidFill>
                <a:latin typeface="Calibri"/>
                <a:cs typeface="Calibri"/>
              </a:rPr>
              <a:t>Pasting</a:t>
            </a:r>
            <a:endParaRPr sz="1400">
              <a:latin typeface="Calibri"/>
              <a:cs typeface="Calibri"/>
            </a:endParaRPr>
          </a:p>
          <a:p>
            <a:pPr marL="756920" indent="-89535">
              <a:lnSpc>
                <a:spcPct val="100000"/>
              </a:lnSpc>
              <a:spcBef>
                <a:spcPts val="505"/>
              </a:spcBef>
              <a:buChar char="•"/>
              <a:tabLst>
                <a:tab pos="757555" algn="l"/>
              </a:tabLst>
            </a:pPr>
            <a:r>
              <a:rPr sz="1000" spc="-5" dirty="0">
                <a:solidFill>
                  <a:srgbClr val="FFFFFF"/>
                </a:solidFill>
                <a:latin typeface="Calibri"/>
                <a:cs typeface="Calibri"/>
              </a:rPr>
              <a:t>When</a:t>
            </a:r>
            <a:r>
              <a:rPr sz="1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Calibri"/>
                <a:cs typeface="Calibri"/>
              </a:rPr>
              <a:t>random</a:t>
            </a:r>
            <a:r>
              <a:rPr sz="1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Calibri"/>
                <a:cs typeface="Calibri"/>
              </a:rPr>
              <a:t>subsets</a:t>
            </a:r>
            <a:r>
              <a:rPr sz="1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Calibri"/>
                <a:cs typeface="Calibri"/>
              </a:rPr>
              <a:t>dataset</a:t>
            </a:r>
            <a:r>
              <a:rPr sz="1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sz="1000" spc="-10" dirty="0">
                <a:solidFill>
                  <a:srgbClr val="FFFFFF"/>
                </a:solidFill>
                <a:latin typeface="Calibri"/>
                <a:cs typeface="Calibri"/>
              </a:rPr>
              <a:t> drawn </a:t>
            </a:r>
            <a:r>
              <a:rPr sz="1000" dirty="0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sz="1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Calibri"/>
                <a:cs typeface="Calibri"/>
              </a:rPr>
              <a:t>random</a:t>
            </a:r>
            <a:r>
              <a:rPr sz="1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Calibri"/>
                <a:cs typeface="Calibri"/>
              </a:rPr>
              <a:t>subsets</a:t>
            </a:r>
            <a:r>
              <a:rPr sz="1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Calibri"/>
                <a:cs typeface="Calibri"/>
              </a:rPr>
              <a:t>the samples</a:t>
            </a:r>
            <a:endParaRPr sz="1000">
              <a:latin typeface="Calibri"/>
              <a:cs typeface="Calibri"/>
            </a:endParaRPr>
          </a:p>
          <a:p>
            <a:pPr marL="871219" lvl="1" indent="-89535">
              <a:lnSpc>
                <a:spcPct val="100000"/>
              </a:lnSpc>
              <a:spcBef>
                <a:spcPts val="105"/>
              </a:spcBef>
              <a:buChar char="•"/>
              <a:tabLst>
                <a:tab pos="871855" algn="l"/>
              </a:tabLst>
            </a:pPr>
            <a:r>
              <a:rPr sz="1000" spc="-5" dirty="0">
                <a:solidFill>
                  <a:srgbClr val="FFFFFF"/>
                </a:solidFill>
                <a:latin typeface="Calibri"/>
                <a:cs typeface="Calibri"/>
              </a:rPr>
              <a:t>L.</a:t>
            </a:r>
            <a:r>
              <a:rPr sz="1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Calibri"/>
                <a:cs typeface="Calibri"/>
              </a:rPr>
              <a:t>Breiman,</a:t>
            </a:r>
            <a:r>
              <a:rPr sz="1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Calibri"/>
                <a:cs typeface="Calibri"/>
              </a:rPr>
              <a:t>Pasting</a:t>
            </a:r>
            <a:r>
              <a:rPr sz="1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Calibri"/>
                <a:cs typeface="Calibri"/>
              </a:rPr>
              <a:t>small</a:t>
            </a:r>
            <a:r>
              <a:rPr sz="1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Calibri"/>
                <a:cs typeface="Calibri"/>
              </a:rPr>
              <a:t>votes</a:t>
            </a:r>
            <a:r>
              <a:rPr sz="1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1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Calibri"/>
                <a:cs typeface="Calibri"/>
              </a:rPr>
              <a:t>classification</a:t>
            </a:r>
            <a:r>
              <a:rPr sz="1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1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Calibri"/>
                <a:cs typeface="Calibri"/>
              </a:rPr>
              <a:t>large</a:t>
            </a:r>
            <a:r>
              <a:rPr sz="1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Calibri"/>
                <a:cs typeface="Calibri"/>
              </a:rPr>
              <a:t>databases</a:t>
            </a:r>
            <a:r>
              <a:rPr sz="1000" dirty="0">
                <a:solidFill>
                  <a:srgbClr val="FFFFFF"/>
                </a:solidFill>
                <a:latin typeface="Calibri"/>
                <a:cs typeface="Calibri"/>
              </a:rPr>
              <a:t> and</a:t>
            </a:r>
            <a:r>
              <a:rPr sz="1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Calibri"/>
                <a:cs typeface="Calibri"/>
              </a:rPr>
              <a:t>on-line,</a:t>
            </a:r>
            <a:r>
              <a:rPr sz="1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Calibri"/>
                <a:cs typeface="Calibri"/>
              </a:rPr>
              <a:t>1999</a:t>
            </a:r>
            <a:endParaRPr sz="1000">
              <a:latin typeface="Calibri"/>
              <a:cs typeface="Calibri"/>
            </a:endParaRPr>
          </a:p>
          <a:p>
            <a:pPr marL="1362075">
              <a:lnSpc>
                <a:spcPct val="100000"/>
              </a:lnSpc>
              <a:spcBef>
                <a:spcPts val="700"/>
              </a:spcBef>
            </a:pP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Bagging</a:t>
            </a:r>
            <a:endParaRPr sz="1400">
              <a:latin typeface="Calibri"/>
              <a:cs typeface="Calibri"/>
            </a:endParaRPr>
          </a:p>
          <a:p>
            <a:pPr marL="1476375" lvl="2" indent="-88900">
              <a:lnSpc>
                <a:spcPct val="100000"/>
              </a:lnSpc>
              <a:spcBef>
                <a:spcPts val="505"/>
              </a:spcBef>
              <a:buChar char="•"/>
              <a:tabLst>
                <a:tab pos="1477010" algn="l"/>
              </a:tabLst>
            </a:pPr>
            <a:r>
              <a:rPr sz="1000" spc="-5" dirty="0">
                <a:solidFill>
                  <a:srgbClr val="FFFFFF"/>
                </a:solidFill>
                <a:latin typeface="Calibri"/>
                <a:cs typeface="Calibri"/>
              </a:rPr>
              <a:t>When</a:t>
            </a:r>
            <a:r>
              <a:rPr sz="1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Calibri"/>
                <a:cs typeface="Calibri"/>
              </a:rPr>
              <a:t>random samples</a:t>
            </a:r>
            <a:r>
              <a:rPr sz="1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Calibri"/>
                <a:cs typeface="Calibri"/>
              </a:rPr>
              <a:t>of the dataset</a:t>
            </a:r>
            <a:r>
              <a:rPr sz="1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Calibri"/>
                <a:cs typeface="Calibri"/>
              </a:rPr>
              <a:t>are </a:t>
            </a:r>
            <a:r>
              <a:rPr sz="1000" spc="-10" dirty="0">
                <a:solidFill>
                  <a:srgbClr val="FFFFFF"/>
                </a:solidFill>
                <a:latin typeface="Calibri"/>
                <a:cs typeface="Calibri"/>
              </a:rPr>
              <a:t>drawn </a:t>
            </a:r>
            <a:r>
              <a:rPr sz="1000" spc="-5" dirty="0">
                <a:solidFill>
                  <a:srgbClr val="FFFFFF"/>
                </a:solidFill>
                <a:latin typeface="Calibri"/>
                <a:cs typeface="Calibri"/>
              </a:rPr>
              <a:t>with </a:t>
            </a:r>
            <a:r>
              <a:rPr sz="1000" spc="-10" dirty="0">
                <a:solidFill>
                  <a:srgbClr val="FFFFFF"/>
                </a:solidFill>
                <a:latin typeface="Calibri"/>
                <a:cs typeface="Calibri"/>
              </a:rPr>
              <a:t>replacement</a:t>
            </a:r>
            <a:endParaRPr sz="1000">
              <a:latin typeface="Calibri"/>
              <a:cs typeface="Calibri"/>
            </a:endParaRPr>
          </a:p>
          <a:p>
            <a:pPr marL="1590675" lvl="3" indent="-88900">
              <a:lnSpc>
                <a:spcPct val="100000"/>
              </a:lnSpc>
              <a:spcBef>
                <a:spcPts val="105"/>
              </a:spcBef>
              <a:buChar char="•"/>
              <a:tabLst>
                <a:tab pos="1591310" algn="l"/>
              </a:tabLst>
            </a:pPr>
            <a:r>
              <a:rPr sz="1000" spc="-5" dirty="0">
                <a:solidFill>
                  <a:srgbClr val="FFFFFF"/>
                </a:solidFill>
                <a:latin typeface="Calibri"/>
                <a:cs typeface="Calibri"/>
              </a:rPr>
              <a:t>L.</a:t>
            </a:r>
            <a:r>
              <a:rPr sz="1000" spc="-10" dirty="0">
                <a:solidFill>
                  <a:srgbClr val="FFFFFF"/>
                </a:solidFill>
                <a:latin typeface="Calibri"/>
                <a:cs typeface="Calibri"/>
              </a:rPr>
              <a:t> Breiman, </a:t>
            </a:r>
            <a:r>
              <a:rPr sz="1000" spc="-5" dirty="0">
                <a:solidFill>
                  <a:srgbClr val="FFFFFF"/>
                </a:solidFill>
                <a:latin typeface="Calibri"/>
                <a:cs typeface="Calibri"/>
              </a:rPr>
              <a:t>Bagging </a:t>
            </a:r>
            <a:r>
              <a:rPr sz="1000" spc="-10" dirty="0">
                <a:solidFill>
                  <a:srgbClr val="FFFFFF"/>
                </a:solidFill>
                <a:latin typeface="Calibri"/>
                <a:cs typeface="Calibri"/>
              </a:rPr>
              <a:t>predictors, </a:t>
            </a:r>
            <a:r>
              <a:rPr sz="1000" spc="-5" dirty="0">
                <a:solidFill>
                  <a:srgbClr val="FFFFFF"/>
                </a:solidFill>
                <a:latin typeface="Calibri"/>
                <a:cs typeface="Calibri"/>
              </a:rPr>
              <a:t>1996</a:t>
            </a:r>
            <a:endParaRPr sz="1000">
              <a:latin typeface="Calibri"/>
              <a:cs typeface="Calibri"/>
            </a:endParaRPr>
          </a:p>
          <a:p>
            <a:pPr marL="822325">
              <a:lnSpc>
                <a:spcPct val="100000"/>
              </a:lnSpc>
              <a:spcBef>
                <a:spcPts val="705"/>
              </a:spcBef>
            </a:pP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Random</a:t>
            </a:r>
            <a:r>
              <a:rPr sz="14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Subspaces</a:t>
            </a:r>
            <a:endParaRPr sz="1400">
              <a:latin typeface="Calibri"/>
              <a:cs typeface="Calibri"/>
            </a:endParaRPr>
          </a:p>
          <a:p>
            <a:pPr marL="936625" indent="-88900">
              <a:lnSpc>
                <a:spcPct val="100000"/>
              </a:lnSpc>
              <a:spcBef>
                <a:spcPts val="505"/>
              </a:spcBef>
              <a:buChar char="•"/>
              <a:tabLst>
                <a:tab pos="937260" algn="l"/>
              </a:tabLst>
            </a:pPr>
            <a:r>
              <a:rPr sz="1000" spc="-5" dirty="0">
                <a:solidFill>
                  <a:srgbClr val="FFFFFF"/>
                </a:solidFill>
                <a:latin typeface="Calibri"/>
                <a:cs typeface="Calibri"/>
              </a:rPr>
              <a:t>When</a:t>
            </a:r>
            <a:r>
              <a:rPr sz="1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Calibri"/>
                <a:cs typeface="Calibri"/>
              </a:rPr>
              <a:t>random</a:t>
            </a:r>
            <a:r>
              <a:rPr sz="1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Calibri"/>
                <a:cs typeface="Calibri"/>
              </a:rPr>
              <a:t>subsets of</a:t>
            </a:r>
            <a:r>
              <a:rPr sz="1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Calibri"/>
                <a:cs typeface="Calibri"/>
              </a:rPr>
              <a:t>the dataset</a:t>
            </a:r>
            <a:r>
              <a:rPr sz="1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sz="1000" spc="-10" dirty="0">
                <a:solidFill>
                  <a:srgbClr val="FFFFFF"/>
                </a:solidFill>
                <a:latin typeface="Calibri"/>
                <a:cs typeface="Calibri"/>
              </a:rPr>
              <a:t> drawn</a:t>
            </a:r>
            <a:r>
              <a:rPr sz="1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sz="1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Calibri"/>
                <a:cs typeface="Calibri"/>
              </a:rPr>
              <a:t>random subsets</a:t>
            </a:r>
            <a:r>
              <a:rPr sz="1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000" spc="-10" dirty="0">
                <a:solidFill>
                  <a:srgbClr val="FFFFFF"/>
                </a:solidFill>
                <a:latin typeface="Calibri"/>
                <a:cs typeface="Calibri"/>
              </a:rPr>
              <a:t> attributes</a:t>
            </a:r>
            <a:endParaRPr sz="1000">
              <a:latin typeface="Calibri"/>
              <a:cs typeface="Calibri"/>
            </a:endParaRPr>
          </a:p>
          <a:p>
            <a:pPr marL="1050925" lvl="1" indent="-88900">
              <a:lnSpc>
                <a:spcPct val="100000"/>
              </a:lnSpc>
              <a:spcBef>
                <a:spcPts val="105"/>
              </a:spcBef>
              <a:buChar char="•"/>
              <a:tabLst>
                <a:tab pos="1051560" algn="l"/>
              </a:tabLst>
            </a:pPr>
            <a:r>
              <a:rPr sz="1000" spc="-50" dirty="0">
                <a:solidFill>
                  <a:srgbClr val="FFFFFF"/>
                </a:solidFill>
                <a:latin typeface="Calibri"/>
                <a:cs typeface="Calibri"/>
              </a:rPr>
              <a:t>T.</a:t>
            </a:r>
            <a:r>
              <a:rPr sz="1000" spc="-10" dirty="0">
                <a:solidFill>
                  <a:srgbClr val="FFFFFF"/>
                </a:solidFill>
                <a:latin typeface="Calibri"/>
                <a:cs typeface="Calibri"/>
              </a:rPr>
              <a:t> Ho,</a:t>
            </a:r>
            <a:r>
              <a:rPr sz="1000" spc="-5" dirty="0">
                <a:solidFill>
                  <a:srgbClr val="FFFFFF"/>
                </a:solidFill>
                <a:latin typeface="Calibri"/>
                <a:cs typeface="Calibri"/>
              </a:rPr>
              <a:t> The random</a:t>
            </a:r>
            <a:r>
              <a:rPr sz="1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Calibri"/>
                <a:cs typeface="Calibri"/>
              </a:rPr>
              <a:t>subspace method </a:t>
            </a:r>
            <a:r>
              <a:rPr sz="1000" spc="-10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1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Calibri"/>
                <a:cs typeface="Calibri"/>
              </a:rPr>
              <a:t>constructing </a:t>
            </a:r>
            <a:r>
              <a:rPr sz="1000" spc="-5" dirty="0">
                <a:solidFill>
                  <a:srgbClr val="FFFFFF"/>
                </a:solidFill>
                <a:latin typeface="Calibri"/>
                <a:cs typeface="Calibri"/>
              </a:rPr>
              <a:t>decision </a:t>
            </a:r>
            <a:r>
              <a:rPr sz="1000" spc="-10" dirty="0">
                <a:solidFill>
                  <a:srgbClr val="FFFFFF"/>
                </a:solidFill>
                <a:latin typeface="Calibri"/>
                <a:cs typeface="Calibri"/>
              </a:rPr>
              <a:t>forests,</a:t>
            </a:r>
            <a:r>
              <a:rPr sz="1000" spc="-5" dirty="0">
                <a:solidFill>
                  <a:srgbClr val="FFFFFF"/>
                </a:solidFill>
                <a:latin typeface="Calibri"/>
                <a:cs typeface="Calibri"/>
              </a:rPr>
              <a:t> 1998</a:t>
            </a:r>
            <a:endParaRPr sz="1000">
              <a:latin typeface="Calibri"/>
              <a:cs typeface="Calibri"/>
            </a:endParaRPr>
          </a:p>
          <a:p>
            <a:pPr marL="1092200">
              <a:lnSpc>
                <a:spcPct val="100000"/>
              </a:lnSpc>
              <a:spcBef>
                <a:spcPts val="700"/>
              </a:spcBef>
            </a:pP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Random</a:t>
            </a:r>
            <a:r>
              <a:rPr sz="14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15" dirty="0">
                <a:solidFill>
                  <a:srgbClr val="FFFFFF"/>
                </a:solidFill>
                <a:latin typeface="Calibri"/>
                <a:cs typeface="Calibri"/>
              </a:rPr>
              <a:t>Patches</a:t>
            </a:r>
            <a:endParaRPr sz="1400">
              <a:latin typeface="Calibri"/>
              <a:cs typeface="Calibri"/>
            </a:endParaRPr>
          </a:p>
          <a:p>
            <a:pPr marL="1206500" lvl="2" indent="-88900">
              <a:lnSpc>
                <a:spcPct val="100000"/>
              </a:lnSpc>
              <a:spcBef>
                <a:spcPts val="505"/>
              </a:spcBef>
              <a:buChar char="•"/>
              <a:tabLst>
                <a:tab pos="1207135" algn="l"/>
              </a:tabLst>
            </a:pPr>
            <a:r>
              <a:rPr sz="1000" spc="-5" dirty="0">
                <a:solidFill>
                  <a:srgbClr val="FFFFFF"/>
                </a:solidFill>
                <a:latin typeface="Calibri"/>
                <a:cs typeface="Calibri"/>
              </a:rPr>
              <a:t>When</a:t>
            </a:r>
            <a:r>
              <a:rPr sz="1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Calibri"/>
                <a:cs typeface="Calibri"/>
              </a:rPr>
              <a:t>base </a:t>
            </a:r>
            <a:r>
              <a:rPr sz="1000" spc="-10" dirty="0">
                <a:solidFill>
                  <a:srgbClr val="FFFFFF"/>
                </a:solidFill>
                <a:latin typeface="Calibri"/>
                <a:cs typeface="Calibri"/>
              </a:rPr>
              <a:t>estimators</a:t>
            </a:r>
            <a:r>
              <a:rPr sz="1000" spc="-5" dirty="0">
                <a:solidFill>
                  <a:srgbClr val="FFFFFF"/>
                </a:solidFill>
                <a:latin typeface="Calibri"/>
                <a:cs typeface="Calibri"/>
              </a:rPr>
              <a:t> are</a:t>
            </a:r>
            <a:r>
              <a:rPr sz="1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Calibri"/>
                <a:cs typeface="Calibri"/>
              </a:rPr>
              <a:t>built on subsets</a:t>
            </a:r>
            <a:r>
              <a:rPr sz="1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Calibri"/>
                <a:cs typeface="Calibri"/>
              </a:rPr>
              <a:t>of both samples</a:t>
            </a:r>
            <a:r>
              <a:rPr sz="1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Calibri"/>
                <a:cs typeface="Calibri"/>
              </a:rPr>
              <a:t>attributes</a:t>
            </a:r>
            <a:endParaRPr sz="1000">
              <a:latin typeface="Calibri"/>
              <a:cs typeface="Calibri"/>
            </a:endParaRPr>
          </a:p>
          <a:p>
            <a:pPr marL="1320800" lvl="3" indent="-88900">
              <a:lnSpc>
                <a:spcPct val="100000"/>
              </a:lnSpc>
              <a:spcBef>
                <a:spcPts val="105"/>
              </a:spcBef>
              <a:buChar char="•"/>
              <a:tabLst>
                <a:tab pos="1321435" algn="l"/>
              </a:tabLst>
            </a:pPr>
            <a:r>
              <a:rPr sz="1000" spc="-5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000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sz="1000" spc="-5" dirty="0">
                <a:solidFill>
                  <a:srgbClr val="FFFFFF"/>
                </a:solidFill>
                <a:latin typeface="Calibri"/>
                <a:cs typeface="Calibri"/>
              </a:rPr>
              <a:t> Loupp</a:t>
            </a:r>
            <a:r>
              <a:rPr sz="10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spc="-13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000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sz="1000" spc="-5" dirty="0">
                <a:solidFill>
                  <a:srgbClr val="FFFFFF"/>
                </a:solidFill>
                <a:latin typeface="Calibri"/>
                <a:cs typeface="Calibri"/>
              </a:rPr>
              <a:t> Geurts</a:t>
            </a:r>
            <a:r>
              <a:rPr sz="1000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sz="1000" spc="-5" dirty="0">
                <a:solidFill>
                  <a:srgbClr val="FFFFFF"/>
                </a:solidFill>
                <a:latin typeface="Calibri"/>
                <a:cs typeface="Calibri"/>
              </a:rPr>
              <a:t> Ensembl</a:t>
            </a:r>
            <a:r>
              <a:rPr sz="10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000" spc="-5" dirty="0">
                <a:solidFill>
                  <a:srgbClr val="FFFFFF"/>
                </a:solidFill>
                <a:latin typeface="Calibri"/>
                <a:cs typeface="Calibri"/>
              </a:rPr>
              <a:t> o</a:t>
            </a:r>
            <a:r>
              <a:rPr sz="100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spc="-2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000" dirty="0">
                <a:solidFill>
                  <a:srgbClr val="FFFFFF"/>
                </a:solidFill>
                <a:latin typeface="Calibri"/>
                <a:cs typeface="Calibri"/>
              </a:rPr>
              <a:t>andom</a:t>
            </a:r>
            <a:r>
              <a:rPr sz="1000" spc="-5" dirty="0">
                <a:solidFill>
                  <a:srgbClr val="FFFFFF"/>
                </a:solidFill>
                <a:latin typeface="Calibri"/>
                <a:cs typeface="Calibri"/>
              </a:rPr>
              <a:t> p</a:t>
            </a:r>
            <a:r>
              <a:rPr sz="1000" spc="-1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000" spc="-1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000" spc="-5" dirty="0">
                <a:solidFill>
                  <a:srgbClr val="FFFFFF"/>
                </a:solidFill>
                <a:latin typeface="Calibri"/>
                <a:cs typeface="Calibri"/>
              </a:rPr>
              <a:t>ches</a:t>
            </a:r>
            <a:r>
              <a:rPr sz="1000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sz="1000" spc="-5" dirty="0">
                <a:solidFill>
                  <a:srgbClr val="FFFFFF"/>
                </a:solidFill>
                <a:latin typeface="Calibri"/>
                <a:cs typeface="Calibri"/>
              </a:rPr>
              <a:t> 2012</a:t>
            </a:r>
            <a:endParaRPr sz="1000">
              <a:latin typeface="Calibri"/>
              <a:cs typeface="Calibri"/>
            </a:endParaRPr>
          </a:p>
          <a:p>
            <a:pPr marR="4302125" algn="r">
              <a:lnSpc>
                <a:spcPct val="100000"/>
              </a:lnSpc>
              <a:spcBef>
                <a:spcPts val="705"/>
              </a:spcBef>
            </a:pP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Random</a:t>
            </a:r>
            <a:r>
              <a:rPr sz="14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15" dirty="0">
                <a:solidFill>
                  <a:srgbClr val="FFFFFF"/>
                </a:solidFill>
                <a:latin typeface="Calibri"/>
                <a:cs typeface="Calibri"/>
              </a:rPr>
              <a:t>Forests</a:t>
            </a:r>
            <a:endParaRPr sz="1400">
              <a:latin typeface="Calibri"/>
              <a:cs typeface="Calibri"/>
            </a:endParaRPr>
          </a:p>
          <a:p>
            <a:pPr marL="127000" indent="-88900">
              <a:lnSpc>
                <a:spcPct val="100000"/>
              </a:lnSpc>
              <a:spcBef>
                <a:spcPts val="505"/>
              </a:spcBef>
              <a:buChar char="•"/>
              <a:tabLst>
                <a:tab pos="127000" algn="l"/>
              </a:tabLst>
            </a:pPr>
            <a:r>
              <a:rPr sz="10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000" spc="-10" dirty="0">
                <a:solidFill>
                  <a:srgbClr val="FFFFFF"/>
                </a:solidFill>
                <a:latin typeface="Calibri"/>
                <a:cs typeface="Calibri"/>
              </a:rPr>
              <a:t> hybrid</a:t>
            </a:r>
            <a:r>
              <a:rPr sz="1000" spc="-5" dirty="0">
                <a:solidFill>
                  <a:srgbClr val="FFFFFF"/>
                </a:solidFill>
                <a:latin typeface="Calibri"/>
                <a:cs typeface="Calibri"/>
              </a:rPr>
              <a:t> of Bagging </a:t>
            </a:r>
            <a:r>
              <a:rPr sz="10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000" spc="-5" dirty="0">
                <a:solidFill>
                  <a:srgbClr val="FFFFFF"/>
                </a:solidFill>
                <a:latin typeface="Calibri"/>
                <a:cs typeface="Calibri"/>
              </a:rPr>
              <a:t> Random Subspaces, uses Decision </a:t>
            </a:r>
            <a:r>
              <a:rPr sz="1000" spc="-20" dirty="0">
                <a:solidFill>
                  <a:srgbClr val="FFFFFF"/>
                </a:solidFill>
                <a:latin typeface="Calibri"/>
                <a:cs typeface="Calibri"/>
              </a:rPr>
              <a:t>Trees</a:t>
            </a:r>
            <a:r>
              <a:rPr sz="1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sz="1000" spc="-5" dirty="0">
                <a:solidFill>
                  <a:srgbClr val="FFFFFF"/>
                </a:solidFill>
                <a:latin typeface="Calibri"/>
                <a:cs typeface="Calibri"/>
              </a:rPr>
              <a:t> the base classifier with random splits</a:t>
            </a:r>
            <a:endParaRPr sz="1000">
              <a:latin typeface="Calibri"/>
              <a:cs typeface="Calibri"/>
            </a:endParaRPr>
          </a:p>
          <a:p>
            <a:pPr marL="241300" lvl="1" indent="-88900">
              <a:lnSpc>
                <a:spcPct val="100000"/>
              </a:lnSpc>
              <a:spcBef>
                <a:spcPts val="105"/>
              </a:spcBef>
              <a:buChar char="•"/>
              <a:tabLst>
                <a:tab pos="241300" algn="l"/>
              </a:tabLst>
            </a:pPr>
            <a:r>
              <a:rPr sz="1000" spc="-5" dirty="0">
                <a:solidFill>
                  <a:srgbClr val="FFFFFF"/>
                </a:solidFill>
                <a:latin typeface="Calibri"/>
                <a:cs typeface="Calibri"/>
              </a:rPr>
              <a:t>L.</a:t>
            </a:r>
            <a:r>
              <a:rPr sz="1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Calibri"/>
                <a:cs typeface="Calibri"/>
              </a:rPr>
              <a:t>Breiman, </a:t>
            </a:r>
            <a:r>
              <a:rPr sz="1000" spc="-5" dirty="0">
                <a:solidFill>
                  <a:srgbClr val="FFFFFF"/>
                </a:solidFill>
                <a:latin typeface="Calibri"/>
                <a:cs typeface="Calibri"/>
              </a:rPr>
              <a:t>Random</a:t>
            </a:r>
            <a:r>
              <a:rPr sz="1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Calibri"/>
                <a:cs typeface="Calibri"/>
              </a:rPr>
              <a:t>Forests, </a:t>
            </a:r>
            <a:r>
              <a:rPr sz="1000" spc="-5" dirty="0">
                <a:solidFill>
                  <a:srgbClr val="FFFFFF"/>
                </a:solidFill>
                <a:latin typeface="Calibri"/>
                <a:cs typeface="Calibri"/>
              </a:rPr>
              <a:t>2001</a:t>
            </a:r>
            <a:endParaRPr sz="1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8328" y="490138"/>
            <a:ext cx="48602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/>
              <a:t>Random</a:t>
            </a:r>
            <a:r>
              <a:rPr sz="2800" spc="-30" dirty="0"/>
              <a:t> </a:t>
            </a:r>
            <a:r>
              <a:rPr sz="2800" spc="-5" dirty="0"/>
              <a:t>Forest</a:t>
            </a:r>
            <a:r>
              <a:rPr sz="2800" spc="-85" dirty="0"/>
              <a:t> </a:t>
            </a:r>
            <a:r>
              <a:rPr sz="2800" spc="-25" dirty="0"/>
              <a:t>Trees</a:t>
            </a:r>
            <a:r>
              <a:rPr sz="2800" spc="-30" dirty="0"/>
              <a:t> </a:t>
            </a:r>
            <a:r>
              <a:rPr sz="2800" spc="-5" dirty="0"/>
              <a:t>Bagging</a:t>
            </a:r>
            <a:endParaRPr sz="2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28800" y="971550"/>
            <a:ext cx="5867399" cy="37719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83347" y="1925997"/>
            <a:ext cx="621030" cy="36449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2299"/>
              </a:lnSpc>
              <a:spcBef>
                <a:spcPts val="70"/>
              </a:spcBef>
            </a:pPr>
            <a:r>
              <a:rPr sz="1100" spc="-5" dirty="0">
                <a:latin typeface="Arial MT"/>
                <a:cs typeface="Arial MT"/>
              </a:rPr>
              <a:t>Bootstrap  </a:t>
            </a:r>
            <a:r>
              <a:rPr sz="1100" dirty="0">
                <a:latin typeface="Arial MT"/>
                <a:cs typeface="Arial MT"/>
              </a:rPr>
              <a:t>sampling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33400" y="1543050"/>
            <a:ext cx="7162800" cy="3200400"/>
          </a:xfrm>
          <a:custGeom>
            <a:avLst/>
            <a:gdLst/>
            <a:ahLst/>
            <a:cxnLst/>
            <a:rect l="l" t="t" r="r" b="b"/>
            <a:pathLst>
              <a:path w="7162800" h="3200400">
                <a:moveTo>
                  <a:pt x="0" y="171453"/>
                </a:moveTo>
                <a:lnTo>
                  <a:pt x="6124" y="125874"/>
                </a:lnTo>
                <a:lnTo>
                  <a:pt x="23408" y="84917"/>
                </a:lnTo>
                <a:lnTo>
                  <a:pt x="50217" y="50217"/>
                </a:lnTo>
                <a:lnTo>
                  <a:pt x="84917" y="23408"/>
                </a:lnTo>
                <a:lnTo>
                  <a:pt x="125874" y="6124"/>
                </a:lnTo>
                <a:lnTo>
                  <a:pt x="171453" y="0"/>
                </a:lnTo>
                <a:lnTo>
                  <a:pt x="6991346" y="0"/>
                </a:lnTo>
                <a:lnTo>
                  <a:pt x="7056959" y="13051"/>
                </a:lnTo>
                <a:lnTo>
                  <a:pt x="7112582" y="50217"/>
                </a:lnTo>
                <a:lnTo>
                  <a:pt x="7149748" y="105841"/>
                </a:lnTo>
                <a:lnTo>
                  <a:pt x="7162799" y="171453"/>
                </a:lnTo>
                <a:lnTo>
                  <a:pt x="7162799" y="857246"/>
                </a:lnTo>
                <a:lnTo>
                  <a:pt x="7156675" y="902825"/>
                </a:lnTo>
                <a:lnTo>
                  <a:pt x="7139391" y="943782"/>
                </a:lnTo>
                <a:lnTo>
                  <a:pt x="7112582" y="978482"/>
                </a:lnTo>
                <a:lnTo>
                  <a:pt x="7077882" y="1005291"/>
                </a:lnTo>
                <a:lnTo>
                  <a:pt x="7036925" y="1022575"/>
                </a:lnTo>
                <a:lnTo>
                  <a:pt x="6991346" y="1028699"/>
                </a:lnTo>
                <a:lnTo>
                  <a:pt x="171453" y="1028699"/>
                </a:lnTo>
                <a:lnTo>
                  <a:pt x="125874" y="1022575"/>
                </a:lnTo>
                <a:lnTo>
                  <a:pt x="84917" y="1005291"/>
                </a:lnTo>
                <a:lnTo>
                  <a:pt x="50217" y="978482"/>
                </a:lnTo>
                <a:lnTo>
                  <a:pt x="23408" y="943782"/>
                </a:lnTo>
                <a:lnTo>
                  <a:pt x="6124" y="902825"/>
                </a:lnTo>
                <a:lnTo>
                  <a:pt x="0" y="857246"/>
                </a:lnTo>
                <a:lnTo>
                  <a:pt x="0" y="171453"/>
                </a:lnTo>
                <a:close/>
              </a:path>
              <a:path w="7162800" h="3200400">
                <a:moveTo>
                  <a:pt x="0" y="1200153"/>
                </a:moveTo>
                <a:lnTo>
                  <a:pt x="6124" y="1154574"/>
                </a:lnTo>
                <a:lnTo>
                  <a:pt x="23408" y="1113617"/>
                </a:lnTo>
                <a:lnTo>
                  <a:pt x="50217" y="1078917"/>
                </a:lnTo>
                <a:lnTo>
                  <a:pt x="84917" y="1052108"/>
                </a:lnTo>
                <a:lnTo>
                  <a:pt x="125874" y="1034824"/>
                </a:lnTo>
                <a:lnTo>
                  <a:pt x="171453" y="1028699"/>
                </a:lnTo>
                <a:lnTo>
                  <a:pt x="6991346" y="1028699"/>
                </a:lnTo>
                <a:lnTo>
                  <a:pt x="7056959" y="1041751"/>
                </a:lnTo>
                <a:lnTo>
                  <a:pt x="7112582" y="1078917"/>
                </a:lnTo>
                <a:lnTo>
                  <a:pt x="7149748" y="1134541"/>
                </a:lnTo>
                <a:lnTo>
                  <a:pt x="7162799" y="1200153"/>
                </a:lnTo>
                <a:lnTo>
                  <a:pt x="7162799" y="1885946"/>
                </a:lnTo>
                <a:lnTo>
                  <a:pt x="7156675" y="1931525"/>
                </a:lnTo>
                <a:lnTo>
                  <a:pt x="7139391" y="1972482"/>
                </a:lnTo>
                <a:lnTo>
                  <a:pt x="7112582" y="2007182"/>
                </a:lnTo>
                <a:lnTo>
                  <a:pt x="7077882" y="2033991"/>
                </a:lnTo>
                <a:lnTo>
                  <a:pt x="7036925" y="2051275"/>
                </a:lnTo>
                <a:lnTo>
                  <a:pt x="6991346" y="2057399"/>
                </a:lnTo>
                <a:lnTo>
                  <a:pt x="171453" y="2057399"/>
                </a:lnTo>
                <a:lnTo>
                  <a:pt x="125874" y="2051275"/>
                </a:lnTo>
                <a:lnTo>
                  <a:pt x="84917" y="2033991"/>
                </a:lnTo>
                <a:lnTo>
                  <a:pt x="50217" y="2007182"/>
                </a:lnTo>
                <a:lnTo>
                  <a:pt x="23408" y="1972482"/>
                </a:lnTo>
                <a:lnTo>
                  <a:pt x="6124" y="1931525"/>
                </a:lnTo>
                <a:lnTo>
                  <a:pt x="0" y="1885946"/>
                </a:lnTo>
                <a:lnTo>
                  <a:pt x="0" y="1200153"/>
                </a:lnTo>
                <a:close/>
              </a:path>
              <a:path w="7162800" h="3200400">
                <a:moveTo>
                  <a:pt x="0" y="2247903"/>
                </a:moveTo>
                <a:lnTo>
                  <a:pt x="5031" y="2204223"/>
                </a:lnTo>
                <a:lnTo>
                  <a:pt x="19363" y="2164125"/>
                </a:lnTo>
                <a:lnTo>
                  <a:pt x="41851" y="2128753"/>
                </a:lnTo>
                <a:lnTo>
                  <a:pt x="71353" y="2099251"/>
                </a:lnTo>
                <a:lnTo>
                  <a:pt x="106725" y="2076763"/>
                </a:lnTo>
                <a:lnTo>
                  <a:pt x="146823" y="2062431"/>
                </a:lnTo>
                <a:lnTo>
                  <a:pt x="190503" y="2057399"/>
                </a:lnTo>
                <a:lnTo>
                  <a:pt x="6972295" y="2057399"/>
                </a:lnTo>
                <a:lnTo>
                  <a:pt x="7045198" y="2071901"/>
                </a:lnTo>
                <a:lnTo>
                  <a:pt x="7107002" y="2113197"/>
                </a:lnTo>
                <a:lnTo>
                  <a:pt x="7148298" y="2175001"/>
                </a:lnTo>
                <a:lnTo>
                  <a:pt x="7162799" y="2247903"/>
                </a:lnTo>
                <a:lnTo>
                  <a:pt x="7162799" y="3009895"/>
                </a:lnTo>
                <a:lnTo>
                  <a:pt x="7157768" y="3053576"/>
                </a:lnTo>
                <a:lnTo>
                  <a:pt x="7143436" y="3093674"/>
                </a:lnTo>
                <a:lnTo>
                  <a:pt x="7120948" y="3129046"/>
                </a:lnTo>
                <a:lnTo>
                  <a:pt x="7091446" y="3158548"/>
                </a:lnTo>
                <a:lnTo>
                  <a:pt x="7056074" y="3181036"/>
                </a:lnTo>
                <a:lnTo>
                  <a:pt x="7015976" y="3195368"/>
                </a:lnTo>
                <a:lnTo>
                  <a:pt x="6972295" y="3200399"/>
                </a:lnTo>
                <a:lnTo>
                  <a:pt x="190503" y="3200399"/>
                </a:lnTo>
                <a:lnTo>
                  <a:pt x="146823" y="3195368"/>
                </a:lnTo>
                <a:lnTo>
                  <a:pt x="106725" y="3181036"/>
                </a:lnTo>
                <a:lnTo>
                  <a:pt x="71353" y="3158548"/>
                </a:lnTo>
                <a:lnTo>
                  <a:pt x="41851" y="3129046"/>
                </a:lnTo>
                <a:lnTo>
                  <a:pt x="19363" y="3093674"/>
                </a:lnTo>
                <a:lnTo>
                  <a:pt x="5031" y="3053576"/>
                </a:lnTo>
                <a:lnTo>
                  <a:pt x="0" y="3009895"/>
                </a:lnTo>
                <a:lnTo>
                  <a:pt x="0" y="2247903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83347" y="2924031"/>
            <a:ext cx="21209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Arial MT"/>
                <a:cs typeface="Arial MT"/>
              </a:rPr>
              <a:t>DT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882900" y="4485426"/>
            <a:ext cx="3835400" cy="384175"/>
            <a:chOff x="2882900" y="4485426"/>
            <a:chExt cx="3835400" cy="384175"/>
          </a:xfrm>
        </p:grpSpPr>
        <p:sp>
          <p:nvSpPr>
            <p:cNvPr id="8" name="object 8"/>
            <p:cNvSpPr/>
            <p:nvPr/>
          </p:nvSpPr>
          <p:spPr>
            <a:xfrm>
              <a:off x="2895599" y="4498126"/>
              <a:ext cx="3810000" cy="358775"/>
            </a:xfrm>
            <a:custGeom>
              <a:avLst/>
              <a:gdLst/>
              <a:ahLst/>
              <a:cxnLst/>
              <a:rect l="l" t="t" r="r" b="b"/>
              <a:pathLst>
                <a:path w="3810000" h="358775">
                  <a:moveTo>
                    <a:pt x="3750248" y="358499"/>
                  </a:moveTo>
                  <a:lnTo>
                    <a:pt x="59751" y="358499"/>
                  </a:lnTo>
                  <a:lnTo>
                    <a:pt x="36493" y="353804"/>
                  </a:lnTo>
                  <a:lnTo>
                    <a:pt x="17500" y="340999"/>
                  </a:lnTo>
                  <a:lnTo>
                    <a:pt x="4695" y="322006"/>
                  </a:lnTo>
                  <a:lnTo>
                    <a:pt x="0" y="298748"/>
                  </a:lnTo>
                  <a:lnTo>
                    <a:pt x="0" y="59751"/>
                  </a:lnTo>
                  <a:lnTo>
                    <a:pt x="4695" y="36493"/>
                  </a:lnTo>
                  <a:lnTo>
                    <a:pt x="17501" y="17500"/>
                  </a:lnTo>
                  <a:lnTo>
                    <a:pt x="36493" y="4695"/>
                  </a:lnTo>
                  <a:lnTo>
                    <a:pt x="59751" y="0"/>
                  </a:lnTo>
                  <a:lnTo>
                    <a:pt x="3750248" y="0"/>
                  </a:lnTo>
                  <a:lnTo>
                    <a:pt x="3792499" y="17500"/>
                  </a:lnTo>
                  <a:lnTo>
                    <a:pt x="3809999" y="59751"/>
                  </a:lnTo>
                  <a:lnTo>
                    <a:pt x="3809999" y="298748"/>
                  </a:lnTo>
                  <a:lnTo>
                    <a:pt x="3805304" y="322006"/>
                  </a:lnTo>
                  <a:lnTo>
                    <a:pt x="3792499" y="340999"/>
                  </a:lnTo>
                  <a:lnTo>
                    <a:pt x="3773506" y="353804"/>
                  </a:lnTo>
                  <a:lnTo>
                    <a:pt x="3750248" y="3584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895600" y="4498126"/>
              <a:ext cx="3810000" cy="358775"/>
            </a:xfrm>
            <a:custGeom>
              <a:avLst/>
              <a:gdLst/>
              <a:ahLst/>
              <a:cxnLst/>
              <a:rect l="l" t="t" r="r" b="b"/>
              <a:pathLst>
                <a:path w="3810000" h="358775">
                  <a:moveTo>
                    <a:pt x="0" y="59751"/>
                  </a:moveTo>
                  <a:lnTo>
                    <a:pt x="4695" y="36493"/>
                  </a:lnTo>
                  <a:lnTo>
                    <a:pt x="17500" y="17500"/>
                  </a:lnTo>
                  <a:lnTo>
                    <a:pt x="36493" y="4695"/>
                  </a:lnTo>
                  <a:lnTo>
                    <a:pt x="59751" y="0"/>
                  </a:lnTo>
                  <a:lnTo>
                    <a:pt x="3750248" y="0"/>
                  </a:lnTo>
                  <a:lnTo>
                    <a:pt x="3792499" y="17500"/>
                  </a:lnTo>
                  <a:lnTo>
                    <a:pt x="3809999" y="59751"/>
                  </a:lnTo>
                  <a:lnTo>
                    <a:pt x="3809999" y="298748"/>
                  </a:lnTo>
                  <a:lnTo>
                    <a:pt x="3805304" y="322006"/>
                  </a:lnTo>
                  <a:lnTo>
                    <a:pt x="3792499" y="340999"/>
                  </a:lnTo>
                  <a:lnTo>
                    <a:pt x="3773506" y="353804"/>
                  </a:lnTo>
                  <a:lnTo>
                    <a:pt x="3750248" y="358499"/>
                  </a:lnTo>
                  <a:lnTo>
                    <a:pt x="59751" y="358499"/>
                  </a:lnTo>
                  <a:lnTo>
                    <a:pt x="36493" y="353804"/>
                  </a:lnTo>
                  <a:lnTo>
                    <a:pt x="17500" y="340999"/>
                  </a:lnTo>
                  <a:lnTo>
                    <a:pt x="4695" y="322006"/>
                  </a:lnTo>
                  <a:lnTo>
                    <a:pt x="0" y="298748"/>
                  </a:lnTo>
                  <a:lnTo>
                    <a:pt x="0" y="59751"/>
                  </a:lnTo>
                  <a:close/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33774" y="3937398"/>
            <a:ext cx="7859395" cy="111125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658495" marR="6454140">
              <a:lnSpc>
                <a:spcPct val="102299"/>
              </a:lnSpc>
              <a:spcBef>
                <a:spcPts val="70"/>
              </a:spcBef>
            </a:pPr>
            <a:r>
              <a:rPr sz="1100" spc="-5" dirty="0">
                <a:latin typeface="Arial MT"/>
                <a:cs typeface="Arial MT"/>
              </a:rPr>
              <a:t>Bootstrap 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aggregating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750">
              <a:latin typeface="Arial MT"/>
              <a:cs typeface="Arial MT"/>
            </a:endParaRPr>
          </a:p>
          <a:p>
            <a:pPr marL="3691890" marR="1543685" indent="-673735">
              <a:lnSpc>
                <a:spcPts val="1050"/>
              </a:lnSpc>
            </a:pPr>
            <a:r>
              <a:rPr sz="900" spc="-10" dirty="0">
                <a:latin typeface="Calibri"/>
                <a:cs typeface="Calibri"/>
              </a:rPr>
              <a:t>aggregating</a:t>
            </a:r>
            <a:r>
              <a:rPr sz="900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functions</a:t>
            </a:r>
            <a:r>
              <a:rPr sz="900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e.g.</a:t>
            </a:r>
            <a:r>
              <a:rPr sz="900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Majority</a:t>
            </a:r>
            <a:r>
              <a:rPr sz="900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voting</a:t>
            </a:r>
            <a:r>
              <a:rPr sz="900" dirty="0">
                <a:latin typeface="Calibri"/>
                <a:cs typeface="Calibri"/>
              </a:rPr>
              <a:t> </a:t>
            </a:r>
            <a:r>
              <a:rPr sz="900" spc="-10" dirty="0">
                <a:latin typeface="Calibri"/>
                <a:cs typeface="Calibri"/>
              </a:rPr>
              <a:t>for</a:t>
            </a:r>
            <a:r>
              <a:rPr sz="900" dirty="0">
                <a:latin typeface="Calibri"/>
                <a:cs typeface="Calibri"/>
              </a:rPr>
              <a:t> </a:t>
            </a:r>
            <a:r>
              <a:rPr sz="900" spc="-10" dirty="0">
                <a:latin typeface="Calibri"/>
                <a:cs typeface="Calibri"/>
              </a:rPr>
              <a:t>classification,</a:t>
            </a:r>
            <a:r>
              <a:rPr sz="900" dirty="0">
                <a:latin typeface="Calibri"/>
                <a:cs typeface="Calibri"/>
              </a:rPr>
              <a:t> </a:t>
            </a:r>
            <a:r>
              <a:rPr sz="900" spc="-10" dirty="0">
                <a:latin typeface="Calibri"/>
                <a:cs typeface="Calibri"/>
              </a:rPr>
              <a:t>Average</a:t>
            </a:r>
            <a:r>
              <a:rPr sz="900" dirty="0">
                <a:latin typeface="Calibri"/>
                <a:cs typeface="Calibri"/>
              </a:rPr>
              <a:t> </a:t>
            </a:r>
            <a:r>
              <a:rPr sz="900" spc="-10" dirty="0">
                <a:latin typeface="Calibri"/>
                <a:cs typeface="Calibri"/>
              </a:rPr>
              <a:t>for </a:t>
            </a:r>
            <a:r>
              <a:rPr sz="900" spc="-5" dirty="0">
                <a:latin typeface="Calibri"/>
                <a:cs typeface="Calibri"/>
              </a:rPr>
              <a:t> </a:t>
            </a:r>
            <a:r>
              <a:rPr sz="900" spc="-10" dirty="0">
                <a:latin typeface="Calibri"/>
                <a:cs typeface="Calibri"/>
              </a:rPr>
              <a:t>regression</a:t>
            </a:r>
            <a:r>
              <a:rPr sz="900" spc="-5" dirty="0">
                <a:latin typeface="Calibri"/>
                <a:cs typeface="Calibri"/>
              </a:rPr>
              <a:t> over the single </a:t>
            </a:r>
            <a:r>
              <a:rPr sz="900" spc="-10" dirty="0">
                <a:latin typeface="Calibri"/>
                <a:cs typeface="Calibri"/>
              </a:rPr>
              <a:t>tree</a:t>
            </a:r>
            <a:r>
              <a:rPr sz="900" spc="-5" dirty="0">
                <a:latin typeface="Calibri"/>
                <a:cs typeface="Calibri"/>
              </a:rPr>
              <a:t> </a:t>
            </a:r>
            <a:r>
              <a:rPr sz="900" spc="-10" dirty="0">
                <a:latin typeface="Calibri"/>
                <a:cs typeface="Calibri"/>
              </a:rPr>
              <a:t>predictions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1400" u="heavy" spc="-1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 MT"/>
                <a:cs typeface="Arial MT"/>
                <a:hlinkClick r:id="rId3"/>
              </a:rPr>
              <a:t>https://www.analyticsvidhya.com/blog/2020/12/out-of-bag-oob-score-in-the-random-forest-algorithm/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52625" y="338137"/>
            <a:ext cx="5238749" cy="446722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328104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/>
              <a:t>Ensemble</a:t>
            </a:r>
            <a:r>
              <a:rPr sz="2800" spc="-85" dirty="0"/>
              <a:t> </a:t>
            </a:r>
            <a:r>
              <a:rPr sz="2800" spc="-5" dirty="0"/>
              <a:t>Learning?</a:t>
            </a:r>
            <a:endParaRPr sz="2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1699" y="1229348"/>
            <a:ext cx="8271500" cy="291777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84725" y="4772888"/>
            <a:ext cx="626808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u="heavy" spc="-1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 MT"/>
                <a:cs typeface="Arial MT"/>
                <a:hlinkClick r:id="rId3"/>
              </a:rPr>
              <a:t>https://www.slideshare.net/TedXiao/winning-kaggle-101-introduction-to-stacking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49375" y="1962999"/>
            <a:ext cx="3830300" cy="233147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827850" y="3205288"/>
            <a:ext cx="1406525" cy="44830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61594" marR="5080" indent="-49530">
              <a:lnSpc>
                <a:spcPts val="1650"/>
              </a:lnSpc>
              <a:spcBef>
                <a:spcPts val="180"/>
              </a:spcBef>
            </a:pPr>
            <a:r>
              <a:rPr sz="1400" spc="-5" dirty="0">
                <a:latin typeface="Arial MT"/>
                <a:cs typeface="Arial MT"/>
              </a:rPr>
              <a:t>Bagging</a:t>
            </a:r>
            <a:r>
              <a:rPr sz="1400" spc="-9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behavior </a:t>
            </a:r>
            <a:r>
              <a:rPr sz="1400" spc="-37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simulation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33820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/>
              <a:t>Why</a:t>
            </a:r>
            <a:r>
              <a:rPr sz="2800" spc="-50" dirty="0"/>
              <a:t> </a:t>
            </a:r>
            <a:r>
              <a:rPr sz="2800" spc="-5" dirty="0"/>
              <a:t>Decision</a:t>
            </a:r>
            <a:r>
              <a:rPr sz="2800" spc="-90" dirty="0"/>
              <a:t> </a:t>
            </a:r>
            <a:r>
              <a:rPr sz="2800" spc="-20" dirty="0"/>
              <a:t>Trees?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475249" y="1176350"/>
            <a:ext cx="3095625" cy="1597025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414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Easy</a:t>
            </a:r>
            <a:r>
              <a:rPr sz="1800" spc="-4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to</a:t>
            </a:r>
            <a:r>
              <a:rPr sz="1800" spc="-3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understand</a:t>
            </a:r>
            <a:endParaRPr sz="1800">
              <a:latin typeface="Arial MT"/>
              <a:cs typeface="Arial MT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Non-linear</a:t>
            </a:r>
            <a:endParaRPr sz="1800">
              <a:latin typeface="Arial MT"/>
              <a:cs typeface="Arial MT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Fast</a:t>
            </a:r>
            <a:r>
              <a:rPr sz="1800" spc="-3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train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and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predict</a:t>
            </a:r>
            <a:endParaRPr sz="1800">
              <a:latin typeface="Arial MT"/>
              <a:cs typeface="Arial MT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Apply</a:t>
            </a:r>
            <a:r>
              <a:rPr sz="1800" spc="-4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feature</a:t>
            </a:r>
            <a:r>
              <a:rPr sz="1800" spc="-3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selection</a:t>
            </a:r>
            <a:endParaRPr sz="1800">
              <a:latin typeface="Arial MT"/>
              <a:cs typeface="Arial MT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Robust</a:t>
            </a:r>
            <a:r>
              <a:rPr sz="1800" spc="-3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to</a:t>
            </a:r>
            <a:r>
              <a:rPr sz="1800" spc="-3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skewed</a:t>
            </a:r>
            <a:r>
              <a:rPr sz="1800" spc="-3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features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90175" y="1445450"/>
            <a:ext cx="4555199" cy="3416399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12875" y="1116025"/>
            <a:ext cx="2591749" cy="314117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40335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/>
              <a:t>Why</a:t>
            </a:r>
            <a:r>
              <a:rPr sz="2800" spc="-35" dirty="0"/>
              <a:t> </a:t>
            </a:r>
            <a:r>
              <a:rPr sz="2800" spc="-5" dirty="0"/>
              <a:t>Not</a:t>
            </a:r>
            <a:r>
              <a:rPr sz="2800" spc="-30" dirty="0"/>
              <a:t> </a:t>
            </a:r>
            <a:r>
              <a:rPr sz="2800" spc="-5" dirty="0"/>
              <a:t>Decision</a:t>
            </a:r>
            <a:r>
              <a:rPr sz="2800" spc="-80" dirty="0"/>
              <a:t> </a:t>
            </a:r>
            <a:r>
              <a:rPr sz="2800" spc="-20" dirty="0"/>
              <a:t>Trees?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475249" y="1176350"/>
            <a:ext cx="6499860" cy="1911350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414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45" dirty="0">
                <a:solidFill>
                  <a:srgbClr val="595959"/>
                </a:solidFill>
                <a:latin typeface="Arial MT"/>
                <a:cs typeface="Arial MT"/>
              </a:rPr>
              <a:t>Tends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to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Over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fitting</a:t>
            </a:r>
            <a:endParaRPr sz="1800">
              <a:latin typeface="Arial MT"/>
              <a:cs typeface="Arial MT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Decision</a:t>
            </a:r>
            <a:r>
              <a:rPr sz="1800" spc="-3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boundaries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are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rectilinear</a:t>
            </a:r>
            <a:endParaRPr sz="1800">
              <a:latin typeface="Arial MT"/>
              <a:cs typeface="Arial MT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Problem</a:t>
            </a:r>
            <a:r>
              <a:rPr sz="1800" spc="-3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handling</a:t>
            </a:r>
            <a:r>
              <a:rPr sz="1800" spc="-3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unbalanced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classes</a:t>
            </a:r>
            <a:endParaRPr sz="1800">
              <a:latin typeface="Arial MT"/>
              <a:cs typeface="Arial MT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Problem</a:t>
            </a:r>
            <a:r>
              <a:rPr sz="1800" spc="-3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handling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missing/new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data</a:t>
            </a:r>
            <a:endParaRPr sz="1800">
              <a:latin typeface="Arial MT"/>
              <a:cs typeface="Arial MT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Uses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a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greedy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approach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and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can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get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stuck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in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local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minimum</a:t>
            </a:r>
            <a:endParaRPr sz="1800">
              <a:latin typeface="Arial MT"/>
              <a:cs typeface="Arial MT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Time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consuming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splitting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on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features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with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continuous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values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087" y="0"/>
            <a:ext cx="9017823" cy="5143499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245364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/>
              <a:t>Rotation</a:t>
            </a:r>
            <a:r>
              <a:rPr sz="2800" spc="-85" dirty="0"/>
              <a:t> </a:t>
            </a:r>
            <a:r>
              <a:rPr sz="2800" spc="-5" dirty="0"/>
              <a:t>Forest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475249" y="1176350"/>
            <a:ext cx="7470775" cy="1597025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414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Rotation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forest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transforms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the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data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set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while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preserving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all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information</a:t>
            </a:r>
            <a:endParaRPr sz="1800">
              <a:latin typeface="Arial MT"/>
              <a:cs typeface="Arial MT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PCA</a:t>
            </a:r>
            <a:r>
              <a:rPr sz="1800" spc="-114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is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used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to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transform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the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data</a:t>
            </a:r>
            <a:endParaRPr sz="1800">
              <a:latin typeface="Arial MT"/>
              <a:cs typeface="Arial MT"/>
            </a:endParaRPr>
          </a:p>
          <a:p>
            <a:pPr marL="836294" lvl="1" indent="-336550">
              <a:lnSpc>
                <a:spcPct val="100000"/>
              </a:lnSpc>
              <a:spcBef>
                <a:spcPts val="315"/>
              </a:spcBef>
              <a:buSzPct val="77777"/>
              <a:buChar char="○"/>
              <a:tabLst>
                <a:tab pos="836294" algn="l"/>
                <a:tab pos="836930" algn="l"/>
              </a:tabLst>
            </a:pP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subset</a:t>
            </a:r>
            <a:r>
              <a:rPr sz="1800" spc="-3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of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the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instances</a:t>
            </a:r>
            <a:endParaRPr sz="1800">
              <a:latin typeface="Arial MT"/>
              <a:cs typeface="Arial MT"/>
            </a:endParaRPr>
          </a:p>
          <a:p>
            <a:pPr marL="836294" lvl="1" indent="-336550">
              <a:lnSpc>
                <a:spcPct val="100000"/>
              </a:lnSpc>
              <a:spcBef>
                <a:spcPts val="315"/>
              </a:spcBef>
              <a:buSzPct val="77777"/>
              <a:buChar char="○"/>
              <a:tabLst>
                <a:tab pos="836294" algn="l"/>
                <a:tab pos="836930" algn="l"/>
              </a:tabLst>
            </a:pP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subset</a:t>
            </a:r>
            <a:r>
              <a:rPr sz="1800" spc="-3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of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the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classes</a:t>
            </a:r>
            <a:endParaRPr sz="1800">
              <a:latin typeface="Arial MT"/>
              <a:cs typeface="Arial MT"/>
            </a:endParaRPr>
          </a:p>
          <a:p>
            <a:pPr marL="836294" lvl="1" indent="-336550">
              <a:lnSpc>
                <a:spcPct val="100000"/>
              </a:lnSpc>
              <a:spcBef>
                <a:spcPts val="315"/>
              </a:spcBef>
              <a:buSzPct val="77777"/>
              <a:buChar char="○"/>
              <a:tabLst>
                <a:tab pos="836294" algn="l"/>
                <a:tab pos="836930" algn="l"/>
              </a:tabLst>
            </a:pP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subset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of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the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features: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low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computation,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low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storage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025" y="4667245"/>
            <a:ext cx="775589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solidFill>
                  <a:srgbClr val="222222"/>
                </a:solidFill>
                <a:latin typeface="Arial MT"/>
                <a:cs typeface="Arial MT"/>
              </a:rPr>
              <a:t>Rodriguez, </a:t>
            </a:r>
            <a:r>
              <a:rPr sz="1000" dirty="0">
                <a:solidFill>
                  <a:srgbClr val="222222"/>
                </a:solidFill>
                <a:latin typeface="Arial MT"/>
                <a:cs typeface="Arial MT"/>
              </a:rPr>
              <a:t>Juan José, </a:t>
            </a:r>
            <a:r>
              <a:rPr sz="1000" spc="-5" dirty="0">
                <a:solidFill>
                  <a:srgbClr val="222222"/>
                </a:solidFill>
                <a:latin typeface="Arial MT"/>
                <a:cs typeface="Arial MT"/>
              </a:rPr>
              <a:t>Ludmila I. Kuncheva, and Carlos </a:t>
            </a:r>
            <a:r>
              <a:rPr sz="1000" dirty="0">
                <a:solidFill>
                  <a:srgbClr val="222222"/>
                </a:solidFill>
                <a:latin typeface="Arial MT"/>
                <a:cs typeface="Arial MT"/>
              </a:rPr>
              <a:t>J. </a:t>
            </a:r>
            <a:r>
              <a:rPr sz="1000" spc="-5" dirty="0">
                <a:solidFill>
                  <a:srgbClr val="222222"/>
                </a:solidFill>
                <a:latin typeface="Arial MT"/>
                <a:cs typeface="Arial MT"/>
              </a:rPr>
              <a:t>Alonso. "Rotation forest: </a:t>
            </a:r>
            <a:r>
              <a:rPr sz="1000" dirty="0">
                <a:solidFill>
                  <a:srgbClr val="222222"/>
                </a:solidFill>
                <a:latin typeface="Arial MT"/>
                <a:cs typeface="Arial MT"/>
              </a:rPr>
              <a:t>A </a:t>
            </a:r>
            <a:r>
              <a:rPr sz="1000" spc="-5" dirty="0">
                <a:solidFill>
                  <a:srgbClr val="222222"/>
                </a:solidFill>
                <a:latin typeface="Arial MT"/>
                <a:cs typeface="Arial MT"/>
              </a:rPr>
              <a:t>new </a:t>
            </a:r>
            <a:r>
              <a:rPr sz="1000" dirty="0">
                <a:solidFill>
                  <a:srgbClr val="222222"/>
                </a:solidFill>
                <a:latin typeface="Arial MT"/>
                <a:cs typeface="Arial MT"/>
              </a:rPr>
              <a:t>classifier </a:t>
            </a:r>
            <a:r>
              <a:rPr sz="1000" spc="-5" dirty="0">
                <a:solidFill>
                  <a:srgbClr val="222222"/>
                </a:solidFill>
                <a:latin typeface="Arial MT"/>
                <a:cs typeface="Arial MT"/>
              </a:rPr>
              <a:t>ensemble </a:t>
            </a:r>
            <a:r>
              <a:rPr sz="1000" dirty="0">
                <a:solidFill>
                  <a:srgbClr val="222222"/>
                </a:solidFill>
                <a:latin typeface="Arial MT"/>
                <a:cs typeface="Arial MT"/>
              </a:rPr>
              <a:t>method." </a:t>
            </a:r>
            <a:r>
              <a:rPr sz="1000" spc="-5" dirty="0">
                <a:solidFill>
                  <a:srgbClr val="222222"/>
                </a:solidFill>
                <a:latin typeface="Arial MT"/>
                <a:cs typeface="Arial MT"/>
              </a:rPr>
              <a:t>IEEE transactions </a:t>
            </a:r>
            <a:r>
              <a:rPr sz="1000" spc="-265" dirty="0">
                <a:solidFill>
                  <a:srgbClr val="222222"/>
                </a:solidFill>
                <a:latin typeface="Arial MT"/>
                <a:cs typeface="Arial MT"/>
              </a:rPr>
              <a:t> </a:t>
            </a:r>
            <a:r>
              <a:rPr sz="1000" spc="-5" dirty="0">
                <a:solidFill>
                  <a:srgbClr val="222222"/>
                </a:solidFill>
                <a:latin typeface="Arial MT"/>
                <a:cs typeface="Arial MT"/>
              </a:rPr>
              <a:t>on</a:t>
            </a:r>
            <a:r>
              <a:rPr sz="1000" spc="-10" dirty="0">
                <a:solidFill>
                  <a:srgbClr val="222222"/>
                </a:solidFill>
                <a:latin typeface="Arial MT"/>
                <a:cs typeface="Arial MT"/>
              </a:rPr>
              <a:t> </a:t>
            </a:r>
            <a:r>
              <a:rPr sz="1000" spc="-5" dirty="0">
                <a:solidFill>
                  <a:srgbClr val="222222"/>
                </a:solidFill>
                <a:latin typeface="Arial MT"/>
                <a:cs typeface="Arial MT"/>
              </a:rPr>
              <a:t>pattern analysis and </a:t>
            </a:r>
            <a:r>
              <a:rPr sz="1000" dirty="0">
                <a:solidFill>
                  <a:srgbClr val="222222"/>
                </a:solidFill>
                <a:latin typeface="Arial MT"/>
                <a:cs typeface="Arial MT"/>
              </a:rPr>
              <a:t>machine</a:t>
            </a:r>
            <a:r>
              <a:rPr sz="1000" spc="-5" dirty="0">
                <a:solidFill>
                  <a:srgbClr val="222222"/>
                </a:solidFill>
                <a:latin typeface="Arial MT"/>
                <a:cs typeface="Arial MT"/>
              </a:rPr>
              <a:t> intelligence 28.10 </a:t>
            </a:r>
            <a:r>
              <a:rPr sz="1000" dirty="0">
                <a:solidFill>
                  <a:srgbClr val="222222"/>
                </a:solidFill>
                <a:latin typeface="Arial MT"/>
                <a:cs typeface="Arial MT"/>
              </a:rPr>
              <a:t>(2006):</a:t>
            </a:r>
            <a:r>
              <a:rPr sz="1000" spc="-5" dirty="0">
                <a:solidFill>
                  <a:srgbClr val="222222"/>
                </a:solidFill>
                <a:latin typeface="Arial MT"/>
                <a:cs typeface="Arial MT"/>
              </a:rPr>
              <a:t> 1619-1630.</a:t>
            </a:r>
            <a:endParaRPr sz="1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48971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/>
              <a:t>Principa</a:t>
            </a:r>
            <a:r>
              <a:rPr sz="2800" dirty="0"/>
              <a:t>l</a:t>
            </a:r>
            <a:r>
              <a:rPr sz="2800" spc="-10" dirty="0"/>
              <a:t> </a:t>
            </a:r>
            <a:r>
              <a:rPr sz="2800" spc="-5" dirty="0"/>
              <a:t>Component</a:t>
            </a:r>
            <a:r>
              <a:rPr sz="2800" dirty="0"/>
              <a:t>s</a:t>
            </a:r>
            <a:r>
              <a:rPr sz="2800" spc="-160" dirty="0"/>
              <a:t> </a:t>
            </a:r>
            <a:r>
              <a:rPr sz="2800" spc="-5" dirty="0"/>
              <a:t>Analysis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475249" y="1216355"/>
            <a:ext cx="78924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PCA</a:t>
            </a:r>
            <a:r>
              <a:rPr sz="1800" spc="-1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projects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the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data along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the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directions where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the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data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varies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the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most.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71850" y="2073102"/>
            <a:ext cx="5928825" cy="2350674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84725" y="503825"/>
            <a:ext cx="48971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latin typeface="Arial MT"/>
                <a:cs typeface="Arial MT"/>
              </a:rPr>
              <a:t>Principa</a:t>
            </a:r>
            <a:r>
              <a:rPr sz="2800" dirty="0">
                <a:latin typeface="Arial MT"/>
                <a:cs typeface="Arial MT"/>
              </a:rPr>
              <a:t>l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Component</a:t>
            </a:r>
            <a:r>
              <a:rPr sz="2800" dirty="0">
                <a:latin typeface="Arial MT"/>
                <a:cs typeface="Arial MT"/>
              </a:rPr>
              <a:t>s</a:t>
            </a:r>
            <a:r>
              <a:rPr sz="2800" spc="-16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Analysis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4725" y="1176350"/>
            <a:ext cx="8275955" cy="654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Principal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components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are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constructed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as linear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combinations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which are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uncorrelated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and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most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of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the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information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is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compressed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into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the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first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components.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12850" y="1976299"/>
            <a:ext cx="3937949" cy="271719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73025" y="4840763"/>
            <a:ext cx="6576059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 MT"/>
                <a:cs typeface="Arial MT"/>
              </a:rPr>
              <a:t>https://builtin.com/data-science/step-step-explanation-principal-component-analysis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91299" y="445025"/>
            <a:ext cx="5482150" cy="4552849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502348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/>
              <a:t>Comparing</a:t>
            </a:r>
            <a:r>
              <a:rPr sz="2800" spc="-45" dirty="0"/>
              <a:t> </a:t>
            </a:r>
            <a:r>
              <a:rPr sz="2800" spc="-5" dirty="0"/>
              <a:t>between</a:t>
            </a:r>
            <a:r>
              <a:rPr sz="2800" spc="-45" dirty="0"/>
              <a:t> </a:t>
            </a:r>
            <a:r>
              <a:rPr sz="2800" spc="-5" dirty="0"/>
              <a:t>ensembles</a:t>
            </a:r>
            <a:endParaRPr sz="2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39750" y="1387825"/>
            <a:ext cx="3358525" cy="29178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90025" y="1553212"/>
            <a:ext cx="3440449" cy="250302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11350" y="1619112"/>
            <a:ext cx="863600" cy="65786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spc="-5" dirty="0">
                <a:latin typeface="Arial MT"/>
                <a:cs typeface="Arial MT"/>
              </a:rPr>
              <a:t>Average 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Estimators  Error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3025" y="4256252"/>
            <a:ext cx="7755890" cy="741680"/>
          </a:xfrm>
          <a:prstGeom prst="rect">
            <a:avLst/>
          </a:prstGeom>
        </p:spPr>
        <p:txBody>
          <a:bodyPr vert="horz" wrap="square" lIns="0" tIns="127635" rIns="0" bIns="0" rtlCol="0">
            <a:spAutoFit/>
          </a:bodyPr>
          <a:lstStyle/>
          <a:p>
            <a:pPr marL="1481455">
              <a:lnSpc>
                <a:spcPct val="100000"/>
              </a:lnSpc>
              <a:spcBef>
                <a:spcPts val="1005"/>
              </a:spcBef>
            </a:pPr>
            <a:r>
              <a:rPr sz="1400" spc="-5" dirty="0">
                <a:latin typeface="Arial MT"/>
                <a:cs typeface="Arial MT"/>
              </a:rPr>
              <a:t>Estimator</a:t>
            </a:r>
            <a:r>
              <a:rPr sz="1400" dirty="0">
                <a:latin typeface="Arial MT"/>
                <a:cs typeface="Arial MT"/>
              </a:rPr>
              <a:t>s</a:t>
            </a:r>
            <a:r>
              <a:rPr sz="1400" spc="-8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Agreemen</a:t>
            </a:r>
            <a:r>
              <a:rPr sz="1400" dirty="0">
                <a:latin typeface="Arial MT"/>
                <a:cs typeface="Arial MT"/>
              </a:rPr>
              <a:t>t</a:t>
            </a:r>
            <a:r>
              <a:rPr sz="1400" spc="-5" dirty="0">
                <a:latin typeface="Arial MT"/>
                <a:cs typeface="Arial MT"/>
              </a:rPr>
              <a:t> Kapp</a:t>
            </a:r>
            <a:r>
              <a:rPr sz="1400" dirty="0">
                <a:latin typeface="Arial MT"/>
                <a:cs typeface="Arial MT"/>
              </a:rPr>
              <a:t>a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(k)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=</a:t>
            </a:r>
            <a:r>
              <a:rPr sz="1400" spc="-5" dirty="0">
                <a:latin typeface="Arial MT"/>
                <a:cs typeface="Arial MT"/>
              </a:rPr>
              <a:t> Diversification</a:t>
            </a:r>
            <a:endParaRPr sz="140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  <a:spcBef>
                <a:spcPts val="650"/>
              </a:spcBef>
            </a:pPr>
            <a:r>
              <a:rPr sz="1000" spc="-5" dirty="0">
                <a:solidFill>
                  <a:srgbClr val="222222"/>
                </a:solidFill>
                <a:latin typeface="Arial MT"/>
                <a:cs typeface="Arial MT"/>
              </a:rPr>
              <a:t>Rodriguez, </a:t>
            </a:r>
            <a:r>
              <a:rPr sz="1000" dirty="0">
                <a:solidFill>
                  <a:srgbClr val="222222"/>
                </a:solidFill>
                <a:latin typeface="Arial MT"/>
                <a:cs typeface="Arial MT"/>
              </a:rPr>
              <a:t>Juan José, </a:t>
            </a:r>
            <a:r>
              <a:rPr sz="1000" spc="-5" dirty="0">
                <a:solidFill>
                  <a:srgbClr val="222222"/>
                </a:solidFill>
                <a:latin typeface="Arial MT"/>
                <a:cs typeface="Arial MT"/>
              </a:rPr>
              <a:t>Ludmila I. Kuncheva, and Carlos </a:t>
            </a:r>
            <a:r>
              <a:rPr sz="1000" dirty="0">
                <a:solidFill>
                  <a:srgbClr val="222222"/>
                </a:solidFill>
                <a:latin typeface="Arial MT"/>
                <a:cs typeface="Arial MT"/>
              </a:rPr>
              <a:t>J. </a:t>
            </a:r>
            <a:r>
              <a:rPr sz="1000" spc="-5" dirty="0">
                <a:solidFill>
                  <a:srgbClr val="222222"/>
                </a:solidFill>
                <a:latin typeface="Arial MT"/>
                <a:cs typeface="Arial MT"/>
              </a:rPr>
              <a:t>Alonso. "Rotation forest: </a:t>
            </a:r>
            <a:r>
              <a:rPr sz="1000" dirty="0">
                <a:solidFill>
                  <a:srgbClr val="222222"/>
                </a:solidFill>
                <a:latin typeface="Arial MT"/>
                <a:cs typeface="Arial MT"/>
              </a:rPr>
              <a:t>A </a:t>
            </a:r>
            <a:r>
              <a:rPr sz="1000" spc="-5" dirty="0">
                <a:solidFill>
                  <a:srgbClr val="222222"/>
                </a:solidFill>
                <a:latin typeface="Arial MT"/>
                <a:cs typeface="Arial MT"/>
              </a:rPr>
              <a:t>new </a:t>
            </a:r>
            <a:r>
              <a:rPr sz="1000" dirty="0">
                <a:solidFill>
                  <a:srgbClr val="222222"/>
                </a:solidFill>
                <a:latin typeface="Arial MT"/>
                <a:cs typeface="Arial MT"/>
              </a:rPr>
              <a:t>classifier </a:t>
            </a:r>
            <a:r>
              <a:rPr sz="1000" spc="-5" dirty="0">
                <a:solidFill>
                  <a:srgbClr val="222222"/>
                </a:solidFill>
                <a:latin typeface="Arial MT"/>
                <a:cs typeface="Arial MT"/>
              </a:rPr>
              <a:t>ensemble </a:t>
            </a:r>
            <a:r>
              <a:rPr sz="1000" dirty="0">
                <a:solidFill>
                  <a:srgbClr val="222222"/>
                </a:solidFill>
                <a:latin typeface="Arial MT"/>
                <a:cs typeface="Arial MT"/>
              </a:rPr>
              <a:t>method." </a:t>
            </a:r>
            <a:r>
              <a:rPr sz="1000" spc="-5" dirty="0">
                <a:solidFill>
                  <a:srgbClr val="222222"/>
                </a:solidFill>
                <a:latin typeface="Arial MT"/>
                <a:cs typeface="Arial MT"/>
              </a:rPr>
              <a:t>IEEE transactions </a:t>
            </a:r>
            <a:r>
              <a:rPr sz="1000" spc="-265" dirty="0">
                <a:solidFill>
                  <a:srgbClr val="222222"/>
                </a:solidFill>
                <a:latin typeface="Arial MT"/>
                <a:cs typeface="Arial MT"/>
              </a:rPr>
              <a:t> </a:t>
            </a:r>
            <a:r>
              <a:rPr sz="1000" spc="-5" dirty="0">
                <a:solidFill>
                  <a:srgbClr val="222222"/>
                </a:solidFill>
                <a:latin typeface="Arial MT"/>
                <a:cs typeface="Arial MT"/>
              </a:rPr>
              <a:t>on</a:t>
            </a:r>
            <a:r>
              <a:rPr sz="1000" spc="-10" dirty="0">
                <a:solidFill>
                  <a:srgbClr val="222222"/>
                </a:solidFill>
                <a:latin typeface="Arial MT"/>
                <a:cs typeface="Arial MT"/>
              </a:rPr>
              <a:t> </a:t>
            </a:r>
            <a:r>
              <a:rPr sz="1000" spc="-5" dirty="0">
                <a:solidFill>
                  <a:srgbClr val="222222"/>
                </a:solidFill>
                <a:latin typeface="Arial MT"/>
                <a:cs typeface="Arial MT"/>
              </a:rPr>
              <a:t>pattern analysis and </a:t>
            </a:r>
            <a:r>
              <a:rPr sz="1000" dirty="0">
                <a:solidFill>
                  <a:srgbClr val="222222"/>
                </a:solidFill>
                <a:latin typeface="Arial MT"/>
                <a:cs typeface="Arial MT"/>
              </a:rPr>
              <a:t>machine</a:t>
            </a:r>
            <a:r>
              <a:rPr sz="1000" spc="-5" dirty="0">
                <a:solidFill>
                  <a:srgbClr val="222222"/>
                </a:solidFill>
                <a:latin typeface="Arial MT"/>
                <a:cs typeface="Arial MT"/>
              </a:rPr>
              <a:t> intelligence 28.10 </a:t>
            </a:r>
            <a:r>
              <a:rPr sz="1000" dirty="0">
                <a:solidFill>
                  <a:srgbClr val="222222"/>
                </a:solidFill>
                <a:latin typeface="Arial MT"/>
                <a:cs typeface="Arial MT"/>
              </a:rPr>
              <a:t>(2006):</a:t>
            </a:r>
            <a:r>
              <a:rPr sz="1000" spc="-5" dirty="0">
                <a:solidFill>
                  <a:srgbClr val="222222"/>
                </a:solidFill>
                <a:latin typeface="Arial MT"/>
                <a:cs typeface="Arial MT"/>
              </a:rPr>
              <a:t> 1619-1630.</a:t>
            </a:r>
            <a:endParaRPr sz="1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28875" y="0"/>
            <a:ext cx="4286249" cy="514349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751141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/>
              <a:t>Condorcet's</a:t>
            </a:r>
            <a:r>
              <a:rPr sz="2800" spc="-25" dirty="0"/>
              <a:t> </a:t>
            </a:r>
            <a:r>
              <a:rPr sz="2800" dirty="0"/>
              <a:t>Jury</a:t>
            </a:r>
            <a:r>
              <a:rPr sz="2800" spc="-70" dirty="0"/>
              <a:t> </a:t>
            </a:r>
            <a:r>
              <a:rPr sz="2800" spc="-5" dirty="0"/>
              <a:t>Theorem</a:t>
            </a:r>
            <a:r>
              <a:rPr sz="2800" spc="-25" dirty="0"/>
              <a:t> </a:t>
            </a:r>
            <a:r>
              <a:rPr sz="2800" dirty="0"/>
              <a:t>(1785)</a:t>
            </a:r>
            <a:r>
              <a:rPr sz="2800" spc="-20" dirty="0"/>
              <a:t> </a:t>
            </a:r>
            <a:r>
              <a:rPr sz="2800" spc="-5" dirty="0"/>
              <a:t>as</a:t>
            </a:r>
            <a:r>
              <a:rPr sz="2800" spc="-25" dirty="0"/>
              <a:t> </a:t>
            </a:r>
            <a:r>
              <a:rPr sz="2800" dirty="0"/>
              <a:t>Motivation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475249" y="1176350"/>
            <a:ext cx="2637155" cy="2225675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414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Given</a:t>
            </a:r>
            <a:r>
              <a:rPr sz="1800" spc="-3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N</a:t>
            </a:r>
            <a:r>
              <a:rPr sz="1800" spc="-3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juries</a:t>
            </a:r>
            <a:endParaRPr sz="1800">
              <a:latin typeface="Arial MT"/>
              <a:cs typeface="Arial MT"/>
            </a:endParaRPr>
          </a:p>
          <a:p>
            <a:pPr marL="379095" marR="52705" indent="-367030">
              <a:lnSpc>
                <a:spcPct val="114599"/>
              </a:lnSpc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Probability of jury to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 make</a:t>
            </a:r>
            <a:r>
              <a:rPr sz="1800" spc="-4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right</a:t>
            </a:r>
            <a:r>
              <a:rPr sz="1800" spc="-3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decision</a:t>
            </a:r>
            <a:r>
              <a:rPr sz="1800" spc="-3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is </a:t>
            </a:r>
            <a:r>
              <a:rPr sz="1800" spc="-484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i="1" dirty="0">
                <a:solidFill>
                  <a:srgbClr val="595959"/>
                </a:solidFill>
                <a:latin typeface="Times New Roman"/>
                <a:cs typeface="Times New Roman"/>
              </a:rPr>
              <a:t>p</a:t>
            </a:r>
            <a:r>
              <a:rPr sz="1800" i="1" spc="-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&gt;</a:t>
            </a:r>
            <a:r>
              <a:rPr sz="1800" spc="-1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0.5</a:t>
            </a:r>
            <a:endParaRPr sz="1800">
              <a:latin typeface="Times New Roman"/>
              <a:cs typeface="Times New Roman"/>
            </a:endParaRPr>
          </a:p>
          <a:p>
            <a:pPr marL="379095" marR="5080" indent="-367030" algn="just">
              <a:lnSpc>
                <a:spcPct val="114599"/>
              </a:lnSpc>
              <a:buChar char="●"/>
              <a:tabLst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What</a:t>
            </a:r>
            <a:r>
              <a:rPr sz="1800" spc="-3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is</a:t>
            </a:r>
            <a:r>
              <a:rPr sz="1800" spc="-3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the</a:t>
            </a:r>
            <a:r>
              <a:rPr sz="1800" spc="-3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probability </a:t>
            </a:r>
            <a:r>
              <a:rPr sz="1800" spc="-484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q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of </a:t>
            </a:r>
            <a:r>
              <a:rPr sz="1800" b="1" u="heavy" spc="-5" dirty="0">
                <a:solidFill>
                  <a:srgbClr val="595959"/>
                </a:solidFill>
                <a:uFill>
                  <a:solidFill>
                    <a:srgbClr val="595959"/>
                  </a:solidFill>
                </a:uFill>
                <a:latin typeface="Arial"/>
                <a:cs typeface="Arial"/>
              </a:rPr>
              <a:t>majority</a:t>
            </a:r>
            <a:r>
              <a:rPr sz="1800" b="1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decision </a:t>
            </a:r>
            <a:r>
              <a:rPr sz="1800" spc="-49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being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correct?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49149" y="1489075"/>
            <a:ext cx="5173974" cy="289889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50225" y="4544162"/>
            <a:ext cx="8249284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 MT"/>
                <a:cs typeface="Arial MT"/>
              </a:rPr>
              <a:t>Essay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on the</a:t>
            </a:r>
            <a:r>
              <a:rPr sz="1400" spc="-9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Application of</a:t>
            </a:r>
            <a:r>
              <a:rPr sz="1400" spc="-8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Analysis to the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Probability of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Majority</a:t>
            </a:r>
            <a:r>
              <a:rPr sz="1400" spc="-5" dirty="0">
                <a:latin typeface="Arial MT"/>
                <a:cs typeface="Arial MT"/>
              </a:rPr>
              <a:t> Decisions,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Marquis</a:t>
            </a:r>
            <a:r>
              <a:rPr sz="1400" spc="-5" dirty="0">
                <a:latin typeface="Arial MT"/>
                <a:cs typeface="Arial MT"/>
              </a:rPr>
              <a:t> de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Condorcet. 1785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22659" y="2364232"/>
            <a:ext cx="2294255" cy="726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Boosting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21724" y="1365999"/>
            <a:ext cx="1364050" cy="136405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71005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/>
              <a:t>What</a:t>
            </a:r>
            <a:r>
              <a:rPr sz="2800" spc="-20" dirty="0"/>
              <a:t> </a:t>
            </a:r>
            <a:r>
              <a:rPr sz="2800" spc="-5" dirty="0"/>
              <a:t>are</a:t>
            </a:r>
            <a:r>
              <a:rPr sz="2800" spc="15" dirty="0"/>
              <a:t> </a:t>
            </a:r>
            <a:r>
              <a:rPr sz="2800" b="1" spc="-5" dirty="0">
                <a:latin typeface="Arial"/>
                <a:cs typeface="Arial"/>
              </a:rPr>
              <a:t>weak</a:t>
            </a:r>
            <a:r>
              <a:rPr sz="2800" b="1" spc="-2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learner</a:t>
            </a:r>
            <a:r>
              <a:rPr sz="2800" b="1" spc="25" dirty="0">
                <a:latin typeface="Arial"/>
                <a:cs typeface="Arial"/>
              </a:rPr>
              <a:t> </a:t>
            </a:r>
            <a:r>
              <a:rPr sz="2800" spc="-5" dirty="0"/>
              <a:t>and</a:t>
            </a:r>
            <a:r>
              <a:rPr sz="2800" spc="-10" dirty="0"/>
              <a:t> </a:t>
            </a:r>
            <a:r>
              <a:rPr sz="2800" b="1" spc="-5" dirty="0">
                <a:latin typeface="Arial"/>
                <a:cs typeface="Arial"/>
              </a:rPr>
              <a:t>strong</a:t>
            </a:r>
            <a:r>
              <a:rPr sz="2800" b="1" spc="-1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learner</a:t>
            </a:r>
            <a:r>
              <a:rPr sz="2800" spc="-5" dirty="0"/>
              <a:t>?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5249" y="1176350"/>
            <a:ext cx="7817484" cy="2225675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414"/>
              </a:spcBef>
              <a:buClr>
                <a:srgbClr val="595959"/>
              </a:buClr>
              <a:buFont typeface="Arial MT"/>
              <a:buChar char="●"/>
              <a:tabLst>
                <a:tab pos="379095" algn="l"/>
                <a:tab pos="379730" algn="l"/>
              </a:tabLst>
            </a:pPr>
            <a:r>
              <a:rPr sz="1800" b="1" spc="-15" dirty="0">
                <a:solidFill>
                  <a:srgbClr val="CC0000"/>
                </a:solidFill>
                <a:latin typeface="Arial"/>
                <a:cs typeface="Arial"/>
              </a:rPr>
              <a:t>Weak</a:t>
            </a:r>
            <a:r>
              <a:rPr sz="1800" b="1" spc="-4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CC0000"/>
                </a:solidFill>
                <a:latin typeface="Arial"/>
                <a:cs typeface="Arial"/>
              </a:rPr>
              <a:t>learner</a:t>
            </a:r>
            <a:endParaRPr sz="1800">
              <a:latin typeface="Arial"/>
              <a:cs typeface="Arial"/>
            </a:endParaRPr>
          </a:p>
          <a:p>
            <a:pPr marL="379095" marR="5080">
              <a:lnSpc>
                <a:spcPct val="114599"/>
              </a:lnSpc>
            </a:pP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a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classifier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that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is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only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slightly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correlated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with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the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true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classification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(it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can </a:t>
            </a:r>
            <a:r>
              <a:rPr sz="1800" spc="-484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label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examples better than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random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guessing)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400">
              <a:latin typeface="Arial MT"/>
              <a:cs typeface="Arial MT"/>
            </a:endParaRPr>
          </a:p>
          <a:p>
            <a:pPr marL="379095" indent="-367030">
              <a:lnSpc>
                <a:spcPct val="100000"/>
              </a:lnSpc>
              <a:spcBef>
                <a:spcPts val="5"/>
              </a:spcBef>
              <a:buClr>
                <a:srgbClr val="595959"/>
              </a:buClr>
              <a:buFont typeface="Arial MT"/>
              <a:buChar char="●"/>
              <a:tabLst>
                <a:tab pos="379095" algn="l"/>
                <a:tab pos="379730" algn="l"/>
              </a:tabLst>
            </a:pPr>
            <a:r>
              <a:rPr sz="1800" b="1" spc="-5" dirty="0">
                <a:solidFill>
                  <a:srgbClr val="CC0000"/>
                </a:solidFill>
                <a:latin typeface="Arial"/>
                <a:cs typeface="Arial"/>
              </a:rPr>
              <a:t>Strong</a:t>
            </a:r>
            <a:r>
              <a:rPr sz="1800" b="1" spc="-5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CC0000"/>
                </a:solidFill>
                <a:latin typeface="Arial"/>
                <a:cs typeface="Arial"/>
              </a:rPr>
              <a:t>learner</a:t>
            </a:r>
            <a:endParaRPr sz="1800">
              <a:latin typeface="Arial"/>
              <a:cs typeface="Arial"/>
            </a:endParaRPr>
          </a:p>
          <a:p>
            <a:pPr marL="379095" marR="400050">
              <a:lnSpc>
                <a:spcPct val="114599"/>
              </a:lnSpc>
            </a:pP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a classifier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that is arbitrarily well-correlated with the true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classification. </a:t>
            </a:r>
            <a:r>
              <a:rPr sz="1800" spc="-49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Hard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to train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54984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/>
              <a:t>How</a:t>
            </a:r>
            <a:r>
              <a:rPr sz="2800" spc="-15" dirty="0"/>
              <a:t> </a:t>
            </a:r>
            <a:r>
              <a:rPr sz="2800" spc="-10" dirty="0"/>
              <a:t>Bias</a:t>
            </a:r>
            <a:r>
              <a:rPr sz="2800" spc="-20" dirty="0"/>
              <a:t> </a:t>
            </a:r>
            <a:r>
              <a:rPr sz="2800" dirty="0"/>
              <a:t>&amp;</a:t>
            </a:r>
            <a:r>
              <a:rPr sz="2800" spc="-15" dirty="0"/>
              <a:t> </a:t>
            </a:r>
            <a:r>
              <a:rPr sz="2800" spc="-30" dirty="0"/>
              <a:t>Variance</a:t>
            </a:r>
            <a:r>
              <a:rPr sz="2800" spc="-15" dirty="0"/>
              <a:t> </a:t>
            </a:r>
            <a:r>
              <a:rPr sz="2800" spc="-5" dirty="0"/>
              <a:t>are</a:t>
            </a:r>
            <a:r>
              <a:rPr sz="2800" spc="-10" dirty="0"/>
              <a:t> </a:t>
            </a:r>
            <a:r>
              <a:rPr sz="2800" spc="-15" dirty="0"/>
              <a:t>effected?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84725" y="1176350"/>
            <a:ext cx="8298815" cy="2225675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14"/>
              </a:spcBef>
            </a:pPr>
            <a:r>
              <a:rPr sz="1800" b="1" spc="-5" dirty="0">
                <a:solidFill>
                  <a:srgbClr val="595959"/>
                </a:solidFill>
                <a:latin typeface="Arial"/>
                <a:cs typeface="Arial"/>
              </a:rPr>
              <a:t>Bias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14599"/>
              </a:lnSpc>
            </a:pP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The tendency to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consistently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learn the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same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wrong thing because the hypothesis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 space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considered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by the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learning algorithm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does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not include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sufficient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hypotheses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spc="-20" dirty="0">
                <a:solidFill>
                  <a:srgbClr val="595959"/>
                </a:solidFill>
                <a:latin typeface="Arial"/>
                <a:cs typeface="Arial"/>
              </a:rPr>
              <a:t>Variance</a:t>
            </a:r>
            <a:endParaRPr sz="1800">
              <a:latin typeface="Arial"/>
              <a:cs typeface="Arial"/>
            </a:endParaRPr>
          </a:p>
          <a:p>
            <a:pPr marL="12700" marR="514984">
              <a:lnSpc>
                <a:spcPct val="114599"/>
              </a:lnSpc>
            </a:pP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The tendency to learn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random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things irrespective of the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real signal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due to the </a:t>
            </a:r>
            <a:r>
              <a:rPr sz="1800" spc="-49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particular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training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set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used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54984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/>
              <a:t>How</a:t>
            </a:r>
            <a:r>
              <a:rPr sz="2800" spc="-15" dirty="0"/>
              <a:t> </a:t>
            </a:r>
            <a:r>
              <a:rPr sz="2800" spc="-10" dirty="0"/>
              <a:t>Bias</a:t>
            </a:r>
            <a:r>
              <a:rPr sz="2800" spc="-20" dirty="0"/>
              <a:t> </a:t>
            </a:r>
            <a:r>
              <a:rPr sz="2800" dirty="0"/>
              <a:t>&amp;</a:t>
            </a:r>
            <a:r>
              <a:rPr sz="2800" spc="-15" dirty="0"/>
              <a:t> </a:t>
            </a:r>
            <a:r>
              <a:rPr sz="2800" spc="-30" dirty="0"/>
              <a:t>Variance</a:t>
            </a:r>
            <a:r>
              <a:rPr sz="2800" spc="-15" dirty="0"/>
              <a:t> </a:t>
            </a:r>
            <a:r>
              <a:rPr sz="2800" spc="-5" dirty="0"/>
              <a:t>are</a:t>
            </a:r>
            <a:r>
              <a:rPr sz="2800" spc="-10" dirty="0"/>
              <a:t> </a:t>
            </a:r>
            <a:r>
              <a:rPr sz="2800" spc="-15" dirty="0"/>
              <a:t>effected?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84725" y="1176350"/>
            <a:ext cx="4498975" cy="1911350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14"/>
              </a:spcBef>
            </a:pPr>
            <a:r>
              <a:rPr sz="1800" b="1" spc="-5" dirty="0">
                <a:solidFill>
                  <a:srgbClr val="595959"/>
                </a:solidFill>
                <a:latin typeface="Arial"/>
                <a:cs typeface="Arial"/>
              </a:rPr>
              <a:t>Estimator</a:t>
            </a:r>
            <a:r>
              <a:rPr sz="1800" b="1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595959"/>
                </a:solidFill>
                <a:latin typeface="Arial"/>
                <a:cs typeface="Arial"/>
              </a:rPr>
              <a:t>with</a:t>
            </a:r>
            <a:r>
              <a:rPr sz="1800" b="1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595959"/>
                </a:solidFill>
                <a:latin typeface="Arial"/>
                <a:cs typeface="Arial"/>
              </a:rPr>
              <a:t>many</a:t>
            </a:r>
            <a:r>
              <a:rPr sz="1800" b="1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595959"/>
                </a:solidFill>
                <a:latin typeface="Arial"/>
                <a:cs typeface="Arial"/>
              </a:rPr>
              <a:t>parameters</a:t>
            </a:r>
            <a:r>
              <a:rPr sz="1800" b="1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(Strong)</a:t>
            </a:r>
            <a:endParaRPr sz="1800">
              <a:latin typeface="Arial"/>
              <a:cs typeface="Arial"/>
            </a:endParaRPr>
          </a:p>
          <a:p>
            <a:pPr marL="469900" indent="-367030">
              <a:lnSpc>
                <a:spcPct val="100000"/>
              </a:lnSpc>
              <a:spcBef>
                <a:spcPts val="315"/>
              </a:spcBef>
              <a:buChar char="●"/>
              <a:tabLst>
                <a:tab pos="469265" algn="l"/>
                <a:tab pos="469900" algn="l"/>
              </a:tabLst>
            </a:pP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Generally</a:t>
            </a:r>
            <a:r>
              <a:rPr sz="1800" spc="-3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low</a:t>
            </a:r>
            <a:r>
              <a:rPr sz="1800" spc="-3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bias</a:t>
            </a:r>
            <a:endParaRPr sz="1800">
              <a:latin typeface="Arial MT"/>
              <a:cs typeface="Arial MT"/>
            </a:endParaRPr>
          </a:p>
          <a:p>
            <a:pPr marL="469900" indent="-367030">
              <a:lnSpc>
                <a:spcPct val="100000"/>
              </a:lnSpc>
              <a:spcBef>
                <a:spcPts val="315"/>
              </a:spcBef>
              <a:buChar char="●"/>
              <a:tabLst>
                <a:tab pos="469265" algn="l"/>
                <a:tab pos="469900" algn="l"/>
              </a:tabLst>
            </a:pP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Fits</a:t>
            </a:r>
            <a:r>
              <a:rPr sz="1800" spc="-3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data</a:t>
            </a:r>
            <a:r>
              <a:rPr sz="1800" spc="-3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well</a:t>
            </a:r>
            <a:endParaRPr sz="1800">
              <a:latin typeface="Arial MT"/>
              <a:cs typeface="Arial MT"/>
            </a:endParaRPr>
          </a:p>
          <a:p>
            <a:pPr marL="469900" indent="-367030">
              <a:lnSpc>
                <a:spcPct val="100000"/>
              </a:lnSpc>
              <a:spcBef>
                <a:spcPts val="315"/>
              </a:spcBef>
              <a:buChar char="●"/>
              <a:tabLst>
                <a:tab pos="469265" algn="l"/>
                <a:tab pos="469900" algn="l"/>
              </a:tabLst>
            </a:pP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Yields</a:t>
            </a:r>
            <a:r>
              <a:rPr sz="1800" spc="-3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high</a:t>
            </a:r>
            <a:r>
              <a:rPr sz="1800" spc="-3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variance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595959"/>
                </a:solidFill>
                <a:latin typeface="Arial"/>
                <a:cs typeface="Arial"/>
              </a:rPr>
              <a:t>Estimator</a:t>
            </a:r>
            <a:r>
              <a:rPr sz="1800" b="1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595959"/>
                </a:solidFill>
                <a:latin typeface="Arial"/>
                <a:cs typeface="Arial"/>
              </a:rPr>
              <a:t>with</a:t>
            </a:r>
            <a:r>
              <a:rPr sz="1800" b="1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few</a:t>
            </a:r>
            <a:r>
              <a:rPr sz="1800" b="1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595959"/>
                </a:solidFill>
                <a:latin typeface="Arial"/>
                <a:cs typeface="Arial"/>
              </a:rPr>
              <a:t>parameters</a:t>
            </a:r>
            <a:r>
              <a:rPr sz="1800" b="1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595959"/>
                </a:solidFill>
                <a:latin typeface="Arial"/>
                <a:cs typeface="Arial"/>
              </a:rPr>
              <a:t>(Weak)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54984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/>
              <a:t>How</a:t>
            </a:r>
            <a:r>
              <a:rPr sz="2800" spc="-15" dirty="0"/>
              <a:t> </a:t>
            </a:r>
            <a:r>
              <a:rPr sz="2800" spc="-10" dirty="0"/>
              <a:t>Bias</a:t>
            </a:r>
            <a:r>
              <a:rPr sz="2800" spc="-20" dirty="0"/>
              <a:t> </a:t>
            </a:r>
            <a:r>
              <a:rPr sz="2800" dirty="0"/>
              <a:t>&amp;</a:t>
            </a:r>
            <a:r>
              <a:rPr sz="2800" spc="-15" dirty="0"/>
              <a:t> </a:t>
            </a:r>
            <a:r>
              <a:rPr sz="2800" spc="-30" dirty="0"/>
              <a:t>Variance</a:t>
            </a:r>
            <a:r>
              <a:rPr sz="2800" spc="-15" dirty="0"/>
              <a:t> </a:t>
            </a:r>
            <a:r>
              <a:rPr sz="2800" spc="-5" dirty="0"/>
              <a:t>are</a:t>
            </a:r>
            <a:r>
              <a:rPr sz="2800" spc="-10" dirty="0"/>
              <a:t> </a:t>
            </a:r>
            <a:r>
              <a:rPr sz="2800" spc="-15" dirty="0"/>
              <a:t>effected?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84725" y="1176350"/>
            <a:ext cx="7179309" cy="2854325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14"/>
              </a:spcBef>
            </a:pPr>
            <a:r>
              <a:rPr sz="1800" b="1" spc="-5" dirty="0">
                <a:solidFill>
                  <a:srgbClr val="595959"/>
                </a:solidFill>
                <a:latin typeface="Arial"/>
                <a:cs typeface="Arial"/>
              </a:rPr>
              <a:t>Estimator</a:t>
            </a:r>
            <a:r>
              <a:rPr sz="1800" b="1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595959"/>
                </a:solidFill>
                <a:latin typeface="Arial"/>
                <a:cs typeface="Arial"/>
              </a:rPr>
              <a:t>with</a:t>
            </a:r>
            <a:r>
              <a:rPr sz="1800" b="1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595959"/>
                </a:solidFill>
                <a:latin typeface="Arial"/>
                <a:cs typeface="Arial"/>
              </a:rPr>
              <a:t>many</a:t>
            </a:r>
            <a:r>
              <a:rPr sz="1800" b="1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595959"/>
                </a:solidFill>
                <a:latin typeface="Arial"/>
                <a:cs typeface="Arial"/>
              </a:rPr>
              <a:t>parameters</a:t>
            </a:r>
            <a:r>
              <a:rPr sz="1800" b="1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(Strong)</a:t>
            </a:r>
            <a:endParaRPr sz="1800">
              <a:latin typeface="Arial"/>
              <a:cs typeface="Arial"/>
            </a:endParaRPr>
          </a:p>
          <a:p>
            <a:pPr marL="469900" indent="-367030">
              <a:lnSpc>
                <a:spcPct val="100000"/>
              </a:lnSpc>
              <a:spcBef>
                <a:spcPts val="315"/>
              </a:spcBef>
              <a:buChar char="●"/>
              <a:tabLst>
                <a:tab pos="469265" algn="l"/>
                <a:tab pos="469900" algn="l"/>
              </a:tabLst>
            </a:pP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Generally</a:t>
            </a:r>
            <a:r>
              <a:rPr sz="1800" spc="-3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low</a:t>
            </a:r>
            <a:r>
              <a:rPr sz="1800" spc="-3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bias</a:t>
            </a:r>
            <a:endParaRPr sz="1800">
              <a:latin typeface="Arial MT"/>
              <a:cs typeface="Arial MT"/>
            </a:endParaRPr>
          </a:p>
          <a:p>
            <a:pPr marL="469900" indent="-367030">
              <a:lnSpc>
                <a:spcPct val="100000"/>
              </a:lnSpc>
              <a:spcBef>
                <a:spcPts val="315"/>
              </a:spcBef>
              <a:buChar char="●"/>
              <a:tabLst>
                <a:tab pos="469265" algn="l"/>
                <a:tab pos="469900" algn="l"/>
              </a:tabLst>
            </a:pP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Fits</a:t>
            </a:r>
            <a:r>
              <a:rPr sz="1800" spc="-3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data</a:t>
            </a:r>
            <a:r>
              <a:rPr sz="1800" spc="-3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well</a:t>
            </a:r>
            <a:endParaRPr sz="1800">
              <a:latin typeface="Arial MT"/>
              <a:cs typeface="Arial MT"/>
            </a:endParaRPr>
          </a:p>
          <a:p>
            <a:pPr marL="469900" indent="-367030">
              <a:lnSpc>
                <a:spcPct val="100000"/>
              </a:lnSpc>
              <a:spcBef>
                <a:spcPts val="315"/>
              </a:spcBef>
              <a:buChar char="●"/>
              <a:tabLst>
                <a:tab pos="469265" algn="l"/>
                <a:tab pos="469900" algn="l"/>
              </a:tabLst>
            </a:pP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Yields</a:t>
            </a:r>
            <a:r>
              <a:rPr sz="1800" spc="-3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high</a:t>
            </a:r>
            <a:r>
              <a:rPr sz="1800" spc="-3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variance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595959"/>
              </a:buClr>
              <a:buFont typeface="Arial MT"/>
              <a:buChar char="●"/>
            </a:pP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595959"/>
                </a:solidFill>
                <a:latin typeface="Arial"/>
                <a:cs typeface="Arial"/>
              </a:rPr>
              <a:t>Estimator</a:t>
            </a:r>
            <a:r>
              <a:rPr sz="1800" b="1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595959"/>
                </a:solidFill>
                <a:latin typeface="Arial"/>
                <a:cs typeface="Arial"/>
              </a:rPr>
              <a:t>with</a:t>
            </a:r>
            <a:r>
              <a:rPr sz="1800" b="1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few</a:t>
            </a:r>
            <a:r>
              <a:rPr sz="1800" b="1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595959"/>
                </a:solidFill>
                <a:latin typeface="Arial"/>
                <a:cs typeface="Arial"/>
              </a:rPr>
              <a:t>parameters</a:t>
            </a:r>
            <a:r>
              <a:rPr sz="1800" b="1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595959"/>
                </a:solidFill>
                <a:latin typeface="Arial"/>
                <a:cs typeface="Arial"/>
              </a:rPr>
              <a:t>(Weak)</a:t>
            </a:r>
            <a:endParaRPr sz="1800">
              <a:latin typeface="Arial"/>
              <a:cs typeface="Arial"/>
            </a:endParaRPr>
          </a:p>
          <a:p>
            <a:pPr marL="469900" indent="-367030">
              <a:lnSpc>
                <a:spcPct val="100000"/>
              </a:lnSpc>
              <a:spcBef>
                <a:spcPts val="315"/>
              </a:spcBef>
              <a:buChar char="●"/>
              <a:tabLst>
                <a:tab pos="469265" algn="l"/>
                <a:tab pos="469900" algn="l"/>
              </a:tabLst>
            </a:pP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Generally</a:t>
            </a:r>
            <a:r>
              <a:rPr sz="1800" spc="-3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high</a:t>
            </a:r>
            <a:r>
              <a:rPr sz="1800" spc="-3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bias</a:t>
            </a:r>
            <a:endParaRPr sz="1800">
              <a:latin typeface="Arial MT"/>
              <a:cs typeface="Arial MT"/>
            </a:endParaRPr>
          </a:p>
          <a:p>
            <a:pPr marL="469900" indent="-367030">
              <a:lnSpc>
                <a:spcPct val="100000"/>
              </a:lnSpc>
              <a:spcBef>
                <a:spcPts val="315"/>
              </a:spcBef>
              <a:buChar char="●"/>
              <a:tabLst>
                <a:tab pos="469265" algn="l"/>
                <a:tab pos="469900" algn="l"/>
              </a:tabLst>
            </a:pP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May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not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fit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data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well</a:t>
            </a:r>
            <a:endParaRPr sz="1800">
              <a:latin typeface="Arial MT"/>
              <a:cs typeface="Arial MT"/>
            </a:endParaRPr>
          </a:p>
          <a:p>
            <a:pPr marL="469900" indent="-367030">
              <a:lnSpc>
                <a:spcPct val="100000"/>
              </a:lnSpc>
              <a:spcBef>
                <a:spcPts val="315"/>
              </a:spcBef>
              <a:buChar char="●"/>
              <a:tabLst>
                <a:tab pos="469265" algn="l"/>
                <a:tab pos="469900" algn="l"/>
              </a:tabLst>
            </a:pP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The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fit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does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not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change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much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for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different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data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sets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(low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variance)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81483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/>
              <a:t>Can</a:t>
            </a:r>
            <a:r>
              <a:rPr sz="2800" spc="-10" dirty="0"/>
              <a:t> </a:t>
            </a:r>
            <a:r>
              <a:rPr sz="2800" spc="-5" dirty="0"/>
              <a:t>we</a:t>
            </a:r>
            <a:r>
              <a:rPr sz="2800" spc="-10" dirty="0"/>
              <a:t> </a:t>
            </a:r>
            <a:r>
              <a:rPr sz="2800" spc="-5" dirty="0"/>
              <a:t>turn</a:t>
            </a:r>
            <a:r>
              <a:rPr sz="2800" spc="-15" dirty="0"/>
              <a:t> </a:t>
            </a:r>
            <a:r>
              <a:rPr sz="2800" dirty="0"/>
              <a:t>a</a:t>
            </a:r>
            <a:r>
              <a:rPr sz="2800" spc="20" dirty="0"/>
              <a:t> </a:t>
            </a:r>
            <a:r>
              <a:rPr sz="2800" b="1" spc="-5" dirty="0">
                <a:latin typeface="Arial"/>
                <a:cs typeface="Arial"/>
              </a:rPr>
              <a:t>weak</a:t>
            </a:r>
            <a:r>
              <a:rPr sz="2800" b="1" spc="-1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learner</a:t>
            </a:r>
            <a:r>
              <a:rPr sz="2800" b="1" spc="25" dirty="0">
                <a:latin typeface="Arial"/>
                <a:cs typeface="Arial"/>
              </a:rPr>
              <a:t> </a:t>
            </a:r>
            <a:r>
              <a:rPr sz="2800" spc="-5" dirty="0"/>
              <a:t>into</a:t>
            </a:r>
            <a:r>
              <a:rPr sz="2800" spc="-10" dirty="0"/>
              <a:t> </a:t>
            </a:r>
            <a:r>
              <a:rPr sz="2800" dirty="0"/>
              <a:t>a</a:t>
            </a:r>
            <a:r>
              <a:rPr sz="2800" spc="5" dirty="0"/>
              <a:t> </a:t>
            </a:r>
            <a:r>
              <a:rPr sz="2800" b="1" spc="-5" dirty="0">
                <a:latin typeface="Arial"/>
                <a:cs typeface="Arial"/>
              </a:rPr>
              <a:t>strong</a:t>
            </a:r>
            <a:r>
              <a:rPr sz="2800" b="1" spc="-1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learner</a:t>
            </a:r>
            <a:r>
              <a:rPr sz="2800" spc="-5" dirty="0"/>
              <a:t>?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5249" y="1216355"/>
            <a:ext cx="7806055" cy="2814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This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question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was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posed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by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Kearns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and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Valiant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in 1988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Clr>
                <a:srgbClr val="595959"/>
              </a:buClr>
              <a:buFont typeface="Arial MT"/>
              <a:buChar char="●"/>
            </a:pPr>
            <a:endParaRPr sz="2150">
              <a:latin typeface="Arial MT"/>
              <a:cs typeface="Arial MT"/>
            </a:endParaRPr>
          </a:p>
          <a:p>
            <a:pPr marL="379095" marR="644525" indent="-367030">
              <a:lnSpc>
                <a:spcPct val="114599"/>
              </a:lnSpc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Solved in 1990 by Robert Schapire, then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a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graduate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student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at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MIT </a:t>
            </a:r>
            <a:r>
              <a:rPr sz="1800" spc="-49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“</a:t>
            </a:r>
            <a:r>
              <a:rPr sz="1800" u="heavy" spc="-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 MT"/>
                <a:cs typeface="Arial MT"/>
              </a:rPr>
              <a:t>The</a:t>
            </a:r>
            <a:r>
              <a:rPr sz="1800" u="heavy" spc="-1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 MT"/>
                <a:cs typeface="Arial MT"/>
              </a:rPr>
              <a:t> </a:t>
            </a:r>
            <a:r>
              <a:rPr sz="1800" u="heavy" spc="-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 MT"/>
                <a:cs typeface="Arial MT"/>
              </a:rPr>
              <a:t>Strength</a:t>
            </a:r>
            <a:r>
              <a:rPr sz="1800" u="heavy" spc="-1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 MT"/>
                <a:cs typeface="Arial MT"/>
              </a:rPr>
              <a:t> </a:t>
            </a:r>
            <a:r>
              <a:rPr sz="1800" u="heavy" spc="-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 MT"/>
                <a:cs typeface="Arial MT"/>
              </a:rPr>
              <a:t>of </a:t>
            </a:r>
            <a:r>
              <a:rPr sz="1800" u="heavy" spc="-1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 MT"/>
                <a:cs typeface="Arial MT"/>
              </a:rPr>
              <a:t>Weak</a:t>
            </a:r>
            <a:r>
              <a:rPr sz="1800" u="heavy" spc="-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 MT"/>
                <a:cs typeface="Arial MT"/>
              </a:rPr>
              <a:t> Learnability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”</a:t>
            </a:r>
            <a:endParaRPr sz="1800">
              <a:latin typeface="Arial MT"/>
              <a:cs typeface="Arial MT"/>
            </a:endParaRPr>
          </a:p>
          <a:p>
            <a:pPr marL="379095">
              <a:lnSpc>
                <a:spcPct val="100000"/>
              </a:lnSpc>
              <a:spcBef>
                <a:spcPts val="315"/>
              </a:spcBef>
            </a:pP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(details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are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beyond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the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scope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of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this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course)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00">
              <a:latin typeface="Arial MT"/>
              <a:cs typeface="Arial MT"/>
            </a:endParaRPr>
          </a:p>
          <a:p>
            <a:pPr marL="379095" indent="-367030">
              <a:lnSpc>
                <a:spcPct val="100000"/>
              </a:lnSpc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In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1995,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Schapire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and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Freund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proposed</a:t>
            </a:r>
            <a:r>
              <a:rPr sz="1800" spc="-114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AdaBoost:</a:t>
            </a:r>
            <a:endParaRPr sz="1800">
              <a:latin typeface="Arial MT"/>
              <a:cs typeface="Arial MT"/>
            </a:endParaRPr>
          </a:p>
          <a:p>
            <a:pPr marL="379095" marR="5080">
              <a:lnSpc>
                <a:spcPct val="114599"/>
              </a:lnSpc>
            </a:pPr>
            <a:r>
              <a:rPr sz="1800" b="1" spc="-40" dirty="0">
                <a:solidFill>
                  <a:srgbClr val="1155CC"/>
                </a:solidFill>
                <a:latin typeface="Arial"/>
                <a:cs typeface="Arial"/>
              </a:rPr>
              <a:t>Turn </a:t>
            </a:r>
            <a:r>
              <a:rPr sz="1800" b="1" dirty="0">
                <a:solidFill>
                  <a:srgbClr val="1155CC"/>
                </a:solidFill>
                <a:latin typeface="Arial"/>
                <a:cs typeface="Arial"/>
              </a:rPr>
              <a:t>a </a:t>
            </a:r>
            <a:r>
              <a:rPr sz="1800" b="1" spc="-5" dirty="0">
                <a:solidFill>
                  <a:srgbClr val="1155CC"/>
                </a:solidFill>
                <a:latin typeface="Arial"/>
                <a:cs typeface="Arial"/>
              </a:rPr>
              <a:t>set of weak learners </a:t>
            </a:r>
            <a:r>
              <a:rPr sz="1800" b="1" dirty="0">
                <a:solidFill>
                  <a:srgbClr val="1155CC"/>
                </a:solidFill>
                <a:latin typeface="Arial"/>
                <a:cs typeface="Arial"/>
              </a:rPr>
              <a:t>(e.g. </a:t>
            </a:r>
            <a:r>
              <a:rPr sz="1800" b="1" spc="-5" dirty="0">
                <a:solidFill>
                  <a:srgbClr val="1155CC"/>
                </a:solidFill>
                <a:latin typeface="Arial"/>
                <a:cs typeface="Arial"/>
              </a:rPr>
              <a:t>simple rule of </a:t>
            </a:r>
            <a:r>
              <a:rPr sz="1800" b="1" dirty="0">
                <a:solidFill>
                  <a:srgbClr val="1155CC"/>
                </a:solidFill>
                <a:latin typeface="Arial"/>
                <a:cs typeface="Arial"/>
              </a:rPr>
              <a:t>thumbs) </a:t>
            </a:r>
            <a:r>
              <a:rPr sz="1800" b="1" spc="-5" dirty="0">
                <a:solidFill>
                  <a:srgbClr val="1155CC"/>
                </a:solidFill>
                <a:latin typeface="Arial"/>
                <a:cs typeface="Arial"/>
              </a:rPr>
              <a:t>into </a:t>
            </a:r>
            <a:r>
              <a:rPr sz="1800" b="1" dirty="0">
                <a:solidFill>
                  <a:srgbClr val="1155CC"/>
                </a:solidFill>
                <a:latin typeface="Arial"/>
                <a:cs typeface="Arial"/>
              </a:rPr>
              <a:t>a </a:t>
            </a:r>
            <a:r>
              <a:rPr sz="1800" b="1" spc="-5" dirty="0">
                <a:solidFill>
                  <a:srgbClr val="1155CC"/>
                </a:solidFill>
                <a:latin typeface="Arial"/>
                <a:cs typeface="Arial"/>
              </a:rPr>
              <a:t>strong </a:t>
            </a:r>
            <a:r>
              <a:rPr sz="1800" b="1" spc="-490" dirty="0">
                <a:solidFill>
                  <a:srgbClr val="1155C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155CC"/>
                </a:solidFill>
                <a:latin typeface="Arial"/>
                <a:cs typeface="Arial"/>
              </a:rPr>
              <a:t>learner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22186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/>
              <a:t>Main</a:t>
            </a:r>
            <a:r>
              <a:rPr sz="2800" spc="-95" dirty="0"/>
              <a:t> </a:t>
            </a:r>
            <a:r>
              <a:rPr sz="2800" spc="-5" dirty="0"/>
              <a:t>Concept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422676" y="1530680"/>
            <a:ext cx="5594985" cy="1557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1800" indent="-419734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431800" algn="l"/>
                <a:tab pos="432434" algn="l"/>
              </a:tabLst>
            </a:pP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Focus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on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difficult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instances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with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high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error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595959"/>
              </a:buClr>
              <a:buFont typeface="Arial MT"/>
              <a:buAutoNum type="arabicPeriod"/>
            </a:pPr>
            <a:endParaRPr sz="2400">
              <a:latin typeface="Arial MT"/>
              <a:cs typeface="Arial MT"/>
            </a:endParaRPr>
          </a:p>
          <a:p>
            <a:pPr marL="431800" indent="-419734">
              <a:lnSpc>
                <a:spcPct val="100000"/>
              </a:lnSpc>
              <a:buAutoNum type="arabicPeriod"/>
              <a:tabLst>
                <a:tab pos="431800" algn="l"/>
                <a:tab pos="432434" algn="l"/>
              </a:tabLst>
            </a:pP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Iteratively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increase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weights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for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high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error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examples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595959"/>
              </a:buClr>
              <a:buFont typeface="Arial MT"/>
              <a:buAutoNum type="arabicPeriod"/>
            </a:pPr>
            <a:endParaRPr sz="2400">
              <a:latin typeface="Arial MT"/>
              <a:cs typeface="Arial MT"/>
            </a:endParaRPr>
          </a:p>
          <a:p>
            <a:pPr marL="431800" indent="-419734">
              <a:lnSpc>
                <a:spcPct val="100000"/>
              </a:lnSpc>
              <a:buAutoNum type="arabicPeriod"/>
              <a:tabLst>
                <a:tab pos="431800" algn="l"/>
                <a:tab pos="432434" algn="l"/>
              </a:tabLst>
            </a:pP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Combine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the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results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with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weighted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voting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399" y="145187"/>
            <a:ext cx="8098650" cy="4853126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" y="100445"/>
            <a:ext cx="7883697" cy="49911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2400" y="100445"/>
            <a:ext cx="7884159" cy="4991100"/>
            <a:chOff x="152400" y="100445"/>
            <a:chExt cx="7884159" cy="49911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2400" y="100445"/>
              <a:ext cx="7883697" cy="49911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077124" y="1674324"/>
              <a:ext cx="2154555" cy="422275"/>
            </a:xfrm>
            <a:custGeom>
              <a:avLst/>
              <a:gdLst/>
              <a:ahLst/>
              <a:cxnLst/>
              <a:rect l="l" t="t" r="r" b="b"/>
              <a:pathLst>
                <a:path w="2154554" h="422275">
                  <a:moveTo>
                    <a:pt x="0" y="0"/>
                  </a:moveTo>
                  <a:lnTo>
                    <a:pt x="2153999" y="0"/>
                  </a:lnTo>
                  <a:lnTo>
                    <a:pt x="2153999" y="422099"/>
                  </a:lnTo>
                  <a:lnTo>
                    <a:pt x="0" y="422099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6185000" y="1740237"/>
            <a:ext cx="249999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CC0000"/>
                </a:solidFill>
                <a:latin typeface="Arial MT"/>
                <a:cs typeface="Arial MT"/>
              </a:rPr>
              <a:t>Weighted</a:t>
            </a:r>
            <a:r>
              <a:rPr sz="1400" spc="-20" dirty="0">
                <a:solidFill>
                  <a:srgbClr val="CC0000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CC0000"/>
                </a:solidFill>
                <a:latin typeface="Arial MT"/>
                <a:cs typeface="Arial MT"/>
              </a:rPr>
              <a:t>error</a:t>
            </a:r>
            <a:r>
              <a:rPr sz="1400" spc="-15" dirty="0">
                <a:solidFill>
                  <a:srgbClr val="CC0000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CC0000"/>
                </a:solidFill>
                <a:latin typeface="Arial MT"/>
                <a:cs typeface="Arial MT"/>
              </a:rPr>
              <a:t>of</a:t>
            </a:r>
            <a:r>
              <a:rPr sz="1400" spc="-15" dirty="0">
                <a:solidFill>
                  <a:srgbClr val="CC0000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CC0000"/>
                </a:solidFill>
                <a:latin typeface="Arial MT"/>
                <a:cs typeface="Arial MT"/>
              </a:rPr>
              <a:t>the</a:t>
            </a:r>
            <a:r>
              <a:rPr sz="1400" spc="-15" dirty="0">
                <a:solidFill>
                  <a:srgbClr val="CC0000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CC0000"/>
                </a:solidFill>
                <a:latin typeface="Arial MT"/>
                <a:cs typeface="Arial MT"/>
              </a:rPr>
              <a:t>j’th</a:t>
            </a:r>
            <a:r>
              <a:rPr sz="1400" spc="-15" dirty="0">
                <a:solidFill>
                  <a:srgbClr val="CC000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CC0000"/>
                </a:solidFill>
                <a:latin typeface="Arial MT"/>
                <a:cs typeface="Arial MT"/>
              </a:rPr>
              <a:t>model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258661" y="1823889"/>
            <a:ext cx="853440" cy="123189"/>
            <a:chOff x="5258661" y="1823889"/>
            <a:chExt cx="853440" cy="123189"/>
          </a:xfrm>
        </p:grpSpPr>
        <p:sp>
          <p:nvSpPr>
            <p:cNvPr id="7" name="object 7"/>
            <p:cNvSpPr/>
            <p:nvPr/>
          </p:nvSpPr>
          <p:spPr>
            <a:xfrm>
              <a:off x="5402624" y="1885375"/>
              <a:ext cx="709930" cy="0"/>
            </a:xfrm>
            <a:custGeom>
              <a:avLst/>
              <a:gdLst/>
              <a:ahLst/>
              <a:cxnLst/>
              <a:rect l="l" t="t" r="r" b="b"/>
              <a:pathLst>
                <a:path w="709929">
                  <a:moveTo>
                    <a:pt x="709349" y="0"/>
                  </a:moveTo>
                  <a:lnTo>
                    <a:pt x="0" y="0"/>
                  </a:lnTo>
                </a:path>
              </a:pathLst>
            </a:custGeom>
            <a:ln w="28574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58661" y="1823889"/>
              <a:ext cx="158251" cy="12297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53181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/>
              <a:t>Condorcet's</a:t>
            </a:r>
            <a:r>
              <a:rPr sz="2800" spc="-35" dirty="0"/>
              <a:t> </a:t>
            </a:r>
            <a:r>
              <a:rPr sz="2800" dirty="0"/>
              <a:t>Jury</a:t>
            </a:r>
            <a:r>
              <a:rPr sz="2800" spc="-85" dirty="0"/>
              <a:t> </a:t>
            </a:r>
            <a:r>
              <a:rPr sz="2800" spc="-5" dirty="0"/>
              <a:t>Theorem</a:t>
            </a:r>
            <a:r>
              <a:rPr sz="2800" spc="-35" dirty="0"/>
              <a:t> </a:t>
            </a:r>
            <a:r>
              <a:rPr sz="2800" dirty="0"/>
              <a:t>(1785)</a:t>
            </a:r>
            <a:endParaRPr sz="2800"/>
          </a:p>
        </p:txBody>
      </p:sp>
      <p:grpSp>
        <p:nvGrpSpPr>
          <p:cNvPr id="3" name="object 3"/>
          <p:cNvGrpSpPr/>
          <p:nvPr/>
        </p:nvGrpSpPr>
        <p:grpSpPr>
          <a:xfrm>
            <a:off x="4829200" y="271650"/>
            <a:ext cx="3865879" cy="4719955"/>
            <a:chOff x="4829200" y="271650"/>
            <a:chExt cx="3865879" cy="471995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07075" y="271650"/>
              <a:ext cx="1641024" cy="91944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29200" y="1152475"/>
              <a:ext cx="3865260" cy="3838625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475249" y="1176350"/>
            <a:ext cx="4098925" cy="2540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marR="194945" indent="-367030">
              <a:lnSpc>
                <a:spcPct val="114599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Assume odd </a:t>
            </a:r>
            <a:r>
              <a:rPr sz="1800" u="heavy" spc="-5" dirty="0">
                <a:solidFill>
                  <a:srgbClr val="595959"/>
                </a:solidFill>
                <a:uFill>
                  <a:solidFill>
                    <a:srgbClr val="595959"/>
                  </a:solidFill>
                </a:uFill>
                <a:latin typeface="Arial MT"/>
                <a:cs typeface="Arial MT"/>
              </a:rPr>
              <a:t>independent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voters </a:t>
            </a:r>
            <a:r>
              <a:rPr sz="1800" spc="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with probability higher than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chance </a:t>
            </a:r>
            <a:r>
              <a:rPr sz="1800" spc="-49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probability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of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being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correct.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Clr>
                <a:srgbClr val="595959"/>
              </a:buClr>
              <a:buFont typeface="Arial MT"/>
              <a:buChar char="●"/>
            </a:pPr>
            <a:endParaRPr sz="2150">
              <a:latin typeface="Arial MT"/>
              <a:cs typeface="Arial MT"/>
            </a:endParaRPr>
          </a:p>
          <a:p>
            <a:pPr marL="379095" marR="5080" indent="-367030">
              <a:lnSpc>
                <a:spcPct val="114599"/>
              </a:lnSpc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The probability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jury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majority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is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 correct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is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higher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than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each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voter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and </a:t>
            </a:r>
            <a:r>
              <a:rPr sz="1800" spc="-484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is increasing and asymptotically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 reaches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1.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2400" y="100445"/>
            <a:ext cx="7884159" cy="4991100"/>
            <a:chOff x="152400" y="100445"/>
            <a:chExt cx="7884159" cy="49911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2400" y="100445"/>
              <a:ext cx="7883697" cy="49911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077124" y="1674324"/>
              <a:ext cx="2154555" cy="422275"/>
            </a:xfrm>
            <a:custGeom>
              <a:avLst/>
              <a:gdLst/>
              <a:ahLst/>
              <a:cxnLst/>
              <a:rect l="l" t="t" r="r" b="b"/>
              <a:pathLst>
                <a:path w="2154554" h="422275">
                  <a:moveTo>
                    <a:pt x="0" y="0"/>
                  </a:moveTo>
                  <a:lnTo>
                    <a:pt x="2153999" y="0"/>
                  </a:lnTo>
                  <a:lnTo>
                    <a:pt x="2153999" y="422099"/>
                  </a:lnTo>
                  <a:lnTo>
                    <a:pt x="0" y="422099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41404" y="2108552"/>
              <a:ext cx="4970780" cy="560070"/>
            </a:xfrm>
            <a:custGeom>
              <a:avLst/>
              <a:gdLst/>
              <a:ahLst/>
              <a:cxnLst/>
              <a:rect l="l" t="t" r="r" b="b"/>
              <a:pathLst>
                <a:path w="4970780" h="560069">
                  <a:moveTo>
                    <a:pt x="0" y="0"/>
                  </a:moveTo>
                  <a:lnTo>
                    <a:pt x="1560300" y="0"/>
                  </a:lnTo>
                  <a:lnTo>
                    <a:pt x="1560300" y="559499"/>
                  </a:lnTo>
                  <a:lnTo>
                    <a:pt x="0" y="559499"/>
                  </a:lnTo>
                  <a:lnTo>
                    <a:pt x="0" y="0"/>
                  </a:lnTo>
                  <a:close/>
                </a:path>
                <a:path w="4970780" h="560069">
                  <a:moveTo>
                    <a:pt x="4970570" y="273622"/>
                  </a:moveTo>
                  <a:lnTo>
                    <a:pt x="1731620" y="279321"/>
                  </a:lnTo>
                </a:path>
              </a:pathLst>
            </a:custGeom>
            <a:ln w="28574">
              <a:solidFill>
                <a:srgbClr val="3366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29061" y="2326387"/>
              <a:ext cx="158333" cy="122971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6185000" y="1740237"/>
            <a:ext cx="2499995" cy="735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CC0000"/>
                </a:solidFill>
                <a:latin typeface="Arial MT"/>
                <a:cs typeface="Arial MT"/>
              </a:rPr>
              <a:t>Weighted</a:t>
            </a:r>
            <a:r>
              <a:rPr sz="1400" spc="-20" dirty="0">
                <a:solidFill>
                  <a:srgbClr val="CC0000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CC0000"/>
                </a:solidFill>
                <a:latin typeface="Arial MT"/>
                <a:cs typeface="Arial MT"/>
              </a:rPr>
              <a:t>error</a:t>
            </a:r>
            <a:r>
              <a:rPr sz="1400" spc="-15" dirty="0">
                <a:solidFill>
                  <a:srgbClr val="CC0000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CC0000"/>
                </a:solidFill>
                <a:latin typeface="Arial MT"/>
                <a:cs typeface="Arial MT"/>
              </a:rPr>
              <a:t>of</a:t>
            </a:r>
            <a:r>
              <a:rPr sz="1400" spc="-15" dirty="0">
                <a:solidFill>
                  <a:srgbClr val="CC0000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CC0000"/>
                </a:solidFill>
                <a:latin typeface="Arial MT"/>
                <a:cs typeface="Arial MT"/>
              </a:rPr>
              <a:t>the</a:t>
            </a:r>
            <a:r>
              <a:rPr sz="1400" spc="-15" dirty="0">
                <a:solidFill>
                  <a:srgbClr val="CC0000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CC0000"/>
                </a:solidFill>
                <a:latin typeface="Arial MT"/>
                <a:cs typeface="Arial MT"/>
              </a:rPr>
              <a:t>j’th</a:t>
            </a:r>
            <a:r>
              <a:rPr sz="1400" spc="-15" dirty="0">
                <a:solidFill>
                  <a:srgbClr val="CC000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CC0000"/>
                </a:solidFill>
                <a:latin typeface="Arial MT"/>
                <a:cs typeface="Arial MT"/>
              </a:rPr>
              <a:t>model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3366BB"/>
                </a:solidFill>
                <a:latin typeface="Arial MT"/>
                <a:cs typeface="Arial MT"/>
              </a:rPr>
              <a:t>“Confidence”</a:t>
            </a:r>
            <a:r>
              <a:rPr sz="1400" spc="-25" dirty="0">
                <a:solidFill>
                  <a:srgbClr val="3366BB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3366BB"/>
                </a:solidFill>
                <a:latin typeface="Arial MT"/>
                <a:cs typeface="Arial MT"/>
              </a:rPr>
              <a:t>of</a:t>
            </a:r>
            <a:r>
              <a:rPr sz="1400" spc="-20" dirty="0">
                <a:solidFill>
                  <a:srgbClr val="3366BB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3366BB"/>
                </a:solidFill>
                <a:latin typeface="Arial MT"/>
                <a:cs typeface="Arial MT"/>
              </a:rPr>
              <a:t>the</a:t>
            </a:r>
            <a:r>
              <a:rPr sz="1400" spc="-20" dirty="0">
                <a:solidFill>
                  <a:srgbClr val="3366BB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3366BB"/>
                </a:solidFill>
                <a:latin typeface="Arial MT"/>
                <a:cs typeface="Arial MT"/>
              </a:rPr>
              <a:t>j’th</a:t>
            </a:r>
            <a:r>
              <a:rPr sz="1400" spc="-25" dirty="0">
                <a:solidFill>
                  <a:srgbClr val="3366BB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3366BB"/>
                </a:solidFill>
                <a:latin typeface="Arial MT"/>
                <a:cs typeface="Arial MT"/>
              </a:rPr>
              <a:t>model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258661" y="1823889"/>
            <a:ext cx="853440" cy="123189"/>
            <a:chOff x="5258661" y="1823889"/>
            <a:chExt cx="853440" cy="123189"/>
          </a:xfrm>
        </p:grpSpPr>
        <p:sp>
          <p:nvSpPr>
            <p:cNvPr id="9" name="object 9"/>
            <p:cNvSpPr/>
            <p:nvPr/>
          </p:nvSpPr>
          <p:spPr>
            <a:xfrm>
              <a:off x="5402624" y="1885375"/>
              <a:ext cx="709930" cy="0"/>
            </a:xfrm>
            <a:custGeom>
              <a:avLst/>
              <a:gdLst/>
              <a:ahLst/>
              <a:cxnLst/>
              <a:rect l="l" t="t" r="r" b="b"/>
              <a:pathLst>
                <a:path w="709929">
                  <a:moveTo>
                    <a:pt x="709349" y="0"/>
                  </a:moveTo>
                  <a:lnTo>
                    <a:pt x="0" y="0"/>
                  </a:lnTo>
                </a:path>
              </a:pathLst>
            </a:custGeom>
            <a:ln w="28574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58661" y="1823889"/>
              <a:ext cx="158251" cy="12297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2400" y="100445"/>
            <a:ext cx="7884159" cy="4991100"/>
            <a:chOff x="152400" y="100445"/>
            <a:chExt cx="7884159" cy="49911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2400" y="100445"/>
              <a:ext cx="7883697" cy="49911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077124" y="1674324"/>
              <a:ext cx="2154555" cy="422275"/>
            </a:xfrm>
            <a:custGeom>
              <a:avLst/>
              <a:gdLst/>
              <a:ahLst/>
              <a:cxnLst/>
              <a:rect l="l" t="t" r="r" b="b"/>
              <a:pathLst>
                <a:path w="2154554" h="422275">
                  <a:moveTo>
                    <a:pt x="0" y="0"/>
                  </a:moveTo>
                  <a:lnTo>
                    <a:pt x="2153999" y="0"/>
                  </a:lnTo>
                  <a:lnTo>
                    <a:pt x="2153999" y="422099"/>
                  </a:lnTo>
                  <a:lnTo>
                    <a:pt x="0" y="422099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41404" y="2108552"/>
              <a:ext cx="1560830" cy="560070"/>
            </a:xfrm>
            <a:custGeom>
              <a:avLst/>
              <a:gdLst/>
              <a:ahLst/>
              <a:cxnLst/>
              <a:rect l="l" t="t" r="r" b="b"/>
              <a:pathLst>
                <a:path w="1560830" h="560069">
                  <a:moveTo>
                    <a:pt x="0" y="0"/>
                  </a:moveTo>
                  <a:lnTo>
                    <a:pt x="1560300" y="0"/>
                  </a:lnTo>
                  <a:lnTo>
                    <a:pt x="1560300" y="559499"/>
                  </a:lnTo>
                  <a:lnTo>
                    <a:pt x="0" y="559499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3366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753749" y="2732124"/>
              <a:ext cx="2831465" cy="598170"/>
            </a:xfrm>
            <a:custGeom>
              <a:avLst/>
              <a:gdLst/>
              <a:ahLst/>
              <a:cxnLst/>
              <a:rect l="l" t="t" r="r" b="b"/>
              <a:pathLst>
                <a:path w="2831465" h="598170">
                  <a:moveTo>
                    <a:pt x="0" y="0"/>
                  </a:moveTo>
                  <a:lnTo>
                    <a:pt x="2831399" y="0"/>
                  </a:lnTo>
                  <a:lnTo>
                    <a:pt x="2831399" y="597899"/>
                  </a:lnTo>
                  <a:lnTo>
                    <a:pt x="0" y="597899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FFAB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12661" y="2969589"/>
              <a:ext cx="158251" cy="122971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873024" y="2382174"/>
              <a:ext cx="3239135" cy="5715"/>
            </a:xfrm>
            <a:custGeom>
              <a:avLst/>
              <a:gdLst/>
              <a:ahLst/>
              <a:cxnLst/>
              <a:rect l="l" t="t" r="r" b="b"/>
              <a:pathLst>
                <a:path w="3239135" h="5714">
                  <a:moveTo>
                    <a:pt x="3238950" y="0"/>
                  </a:moveTo>
                  <a:lnTo>
                    <a:pt x="0" y="5698"/>
                  </a:lnTo>
                </a:path>
              </a:pathLst>
            </a:custGeom>
            <a:ln w="28574">
              <a:solidFill>
                <a:srgbClr val="3366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29061" y="2326387"/>
              <a:ext cx="158333" cy="122971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5743924" y="1740237"/>
            <a:ext cx="3283585" cy="1506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339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CC0000"/>
                </a:solidFill>
                <a:latin typeface="Arial MT"/>
                <a:cs typeface="Arial MT"/>
              </a:rPr>
              <a:t>Weighted</a:t>
            </a:r>
            <a:r>
              <a:rPr sz="1400" spc="-15" dirty="0">
                <a:solidFill>
                  <a:srgbClr val="CC0000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CC0000"/>
                </a:solidFill>
                <a:latin typeface="Arial MT"/>
                <a:cs typeface="Arial MT"/>
              </a:rPr>
              <a:t>error</a:t>
            </a:r>
            <a:r>
              <a:rPr sz="1400" spc="-15" dirty="0">
                <a:solidFill>
                  <a:srgbClr val="CC0000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CC0000"/>
                </a:solidFill>
                <a:latin typeface="Arial MT"/>
                <a:cs typeface="Arial MT"/>
              </a:rPr>
              <a:t>of</a:t>
            </a:r>
            <a:r>
              <a:rPr sz="1400" spc="-15" dirty="0">
                <a:solidFill>
                  <a:srgbClr val="CC0000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CC0000"/>
                </a:solidFill>
                <a:latin typeface="Arial MT"/>
                <a:cs typeface="Arial MT"/>
              </a:rPr>
              <a:t>the</a:t>
            </a:r>
            <a:r>
              <a:rPr sz="1400" spc="-15" dirty="0">
                <a:solidFill>
                  <a:srgbClr val="CC0000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CC0000"/>
                </a:solidFill>
                <a:latin typeface="Arial MT"/>
                <a:cs typeface="Arial MT"/>
              </a:rPr>
              <a:t>j’th</a:t>
            </a:r>
            <a:r>
              <a:rPr sz="1400" spc="-15" dirty="0">
                <a:solidFill>
                  <a:srgbClr val="CC000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CC0000"/>
                </a:solidFill>
                <a:latin typeface="Arial MT"/>
                <a:cs typeface="Arial MT"/>
              </a:rPr>
              <a:t>model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900">
              <a:latin typeface="Arial MT"/>
              <a:cs typeface="Arial MT"/>
            </a:endParaRPr>
          </a:p>
          <a:p>
            <a:pPr marL="453390">
              <a:lnSpc>
                <a:spcPct val="100000"/>
              </a:lnSpc>
            </a:pPr>
            <a:r>
              <a:rPr sz="1400" dirty="0">
                <a:solidFill>
                  <a:srgbClr val="3366BB"/>
                </a:solidFill>
                <a:latin typeface="Arial MT"/>
                <a:cs typeface="Arial MT"/>
              </a:rPr>
              <a:t>“Confidence”</a:t>
            </a:r>
            <a:r>
              <a:rPr sz="1400" spc="-25" dirty="0">
                <a:solidFill>
                  <a:srgbClr val="3366BB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3366BB"/>
                </a:solidFill>
                <a:latin typeface="Arial MT"/>
                <a:cs typeface="Arial MT"/>
              </a:rPr>
              <a:t>of</a:t>
            </a:r>
            <a:r>
              <a:rPr sz="1400" spc="-20" dirty="0">
                <a:solidFill>
                  <a:srgbClr val="3366BB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3366BB"/>
                </a:solidFill>
                <a:latin typeface="Arial MT"/>
                <a:cs typeface="Arial MT"/>
              </a:rPr>
              <a:t>the</a:t>
            </a:r>
            <a:r>
              <a:rPr sz="1400" spc="-20" dirty="0">
                <a:solidFill>
                  <a:srgbClr val="3366BB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3366BB"/>
                </a:solidFill>
                <a:latin typeface="Arial MT"/>
                <a:cs typeface="Arial MT"/>
              </a:rPr>
              <a:t>j’th</a:t>
            </a:r>
            <a:r>
              <a:rPr sz="1400" spc="-25" dirty="0">
                <a:solidFill>
                  <a:srgbClr val="3366BB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3366BB"/>
                </a:solidFill>
                <a:latin typeface="Arial MT"/>
                <a:cs typeface="Arial MT"/>
              </a:rPr>
              <a:t>model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500">
              <a:latin typeface="Arial MT"/>
              <a:cs typeface="Arial MT"/>
            </a:endParaRPr>
          </a:p>
          <a:p>
            <a:pPr marL="377190" marR="5080" indent="-365125">
              <a:lnSpc>
                <a:spcPts val="1650"/>
              </a:lnSpc>
              <a:spcBef>
                <a:spcPts val="1095"/>
              </a:spcBef>
              <a:tabLst>
                <a:tab pos="333375" algn="l"/>
              </a:tabLst>
            </a:pPr>
            <a:r>
              <a:rPr sz="1400" u="heavy" dirty="0">
                <a:solidFill>
                  <a:srgbClr val="FFAB40"/>
                </a:solidFill>
                <a:uFill>
                  <a:solidFill>
                    <a:srgbClr val="FFAB4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400" spc="-10" dirty="0">
                <a:solidFill>
                  <a:srgbClr val="FFAB4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FFAB40"/>
                </a:solidFill>
                <a:latin typeface="Arial MT"/>
                <a:cs typeface="Arial MT"/>
              </a:rPr>
              <a:t>Update weights </a:t>
            </a:r>
            <a:r>
              <a:rPr sz="1400" dirty="0">
                <a:solidFill>
                  <a:srgbClr val="FFAB40"/>
                </a:solidFill>
                <a:latin typeface="Arial MT"/>
                <a:cs typeface="Arial MT"/>
              </a:rPr>
              <a:t>- </a:t>
            </a:r>
            <a:r>
              <a:rPr sz="1400" spc="-5" dirty="0">
                <a:solidFill>
                  <a:srgbClr val="FFAB40"/>
                </a:solidFill>
                <a:latin typeface="Arial MT"/>
                <a:cs typeface="Arial MT"/>
              </a:rPr>
              <a:t>after normalization, </a:t>
            </a:r>
            <a:r>
              <a:rPr sz="1400" spc="-375" dirty="0">
                <a:solidFill>
                  <a:srgbClr val="FFAB40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FFAB40"/>
                </a:solidFill>
                <a:latin typeface="Arial MT"/>
                <a:cs typeface="Arial MT"/>
              </a:rPr>
              <a:t>the</a:t>
            </a:r>
            <a:r>
              <a:rPr sz="1400" spc="-10" dirty="0">
                <a:solidFill>
                  <a:srgbClr val="FFAB40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FFAB40"/>
                </a:solidFill>
                <a:latin typeface="Arial MT"/>
                <a:cs typeface="Arial MT"/>
              </a:rPr>
              <a:t>probabilities</a:t>
            </a:r>
            <a:r>
              <a:rPr sz="1400" spc="-10" dirty="0">
                <a:solidFill>
                  <a:srgbClr val="FFAB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AB40"/>
                </a:solidFill>
                <a:latin typeface="Arial MT"/>
                <a:cs typeface="Arial MT"/>
              </a:rPr>
              <a:t>sum</a:t>
            </a:r>
            <a:r>
              <a:rPr sz="1400" spc="-10" dirty="0">
                <a:solidFill>
                  <a:srgbClr val="FFAB40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FFAB40"/>
                </a:solidFill>
                <a:latin typeface="Arial MT"/>
                <a:cs typeface="Arial MT"/>
              </a:rPr>
              <a:t>to </a:t>
            </a:r>
            <a:r>
              <a:rPr sz="1400" dirty="0">
                <a:solidFill>
                  <a:srgbClr val="FFAB40"/>
                </a:solidFill>
                <a:latin typeface="Arial MT"/>
                <a:cs typeface="Arial MT"/>
              </a:rPr>
              <a:t>1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258661" y="1823889"/>
            <a:ext cx="853440" cy="123189"/>
            <a:chOff x="5258661" y="1823889"/>
            <a:chExt cx="853440" cy="123189"/>
          </a:xfrm>
        </p:grpSpPr>
        <p:sp>
          <p:nvSpPr>
            <p:cNvPr id="12" name="object 12"/>
            <p:cNvSpPr/>
            <p:nvPr/>
          </p:nvSpPr>
          <p:spPr>
            <a:xfrm>
              <a:off x="5402624" y="1885375"/>
              <a:ext cx="709930" cy="0"/>
            </a:xfrm>
            <a:custGeom>
              <a:avLst/>
              <a:gdLst/>
              <a:ahLst/>
              <a:cxnLst/>
              <a:rect l="l" t="t" r="r" b="b"/>
              <a:pathLst>
                <a:path w="709929">
                  <a:moveTo>
                    <a:pt x="709349" y="0"/>
                  </a:moveTo>
                  <a:lnTo>
                    <a:pt x="0" y="0"/>
                  </a:lnTo>
                </a:path>
              </a:pathLst>
            </a:custGeom>
            <a:ln w="28574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58661" y="1823889"/>
              <a:ext cx="158251" cy="12297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378523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/>
              <a:t>AdaBoost:</a:t>
            </a:r>
            <a:r>
              <a:rPr sz="2800" spc="-95" dirty="0"/>
              <a:t> </a:t>
            </a:r>
            <a:r>
              <a:rPr sz="2800" spc="-110" dirty="0"/>
              <a:t>Toy</a:t>
            </a:r>
            <a:r>
              <a:rPr sz="2800" spc="-45" dirty="0"/>
              <a:t> </a:t>
            </a:r>
            <a:r>
              <a:rPr sz="2800" spc="-5" dirty="0"/>
              <a:t>Example</a:t>
            </a:r>
            <a:endParaRPr sz="2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1700" y="1157600"/>
            <a:ext cx="1829896" cy="382097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72200" y="1615225"/>
            <a:ext cx="2599599" cy="2269699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378523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/>
              <a:t>AdaBoost:</a:t>
            </a:r>
            <a:r>
              <a:rPr sz="2800" spc="-95" dirty="0"/>
              <a:t> </a:t>
            </a:r>
            <a:r>
              <a:rPr sz="2800" spc="-110" dirty="0"/>
              <a:t>Toy</a:t>
            </a:r>
            <a:r>
              <a:rPr sz="2800" spc="-45" dirty="0"/>
              <a:t> </a:t>
            </a:r>
            <a:r>
              <a:rPr sz="2800" spc="-5" dirty="0"/>
              <a:t>Example</a:t>
            </a:r>
            <a:endParaRPr sz="2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1700" y="1157600"/>
            <a:ext cx="1829896" cy="382097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72200" y="1615225"/>
            <a:ext cx="2599599" cy="2269699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6419974" y="1764550"/>
            <a:ext cx="2202815" cy="1971675"/>
            <a:chOff x="6419974" y="1764550"/>
            <a:chExt cx="2202815" cy="1971675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19974" y="1764550"/>
              <a:ext cx="2202574" cy="197105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761725" y="1764550"/>
              <a:ext cx="327799" cy="59899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19975" y="1904425"/>
              <a:ext cx="471524" cy="59899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200900" y="2222700"/>
              <a:ext cx="421649" cy="43814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979450" y="2363550"/>
              <a:ext cx="280174" cy="137204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17602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/>
              <a:t>Stump</a:t>
            </a:r>
            <a:r>
              <a:rPr sz="2800" spc="-90" dirty="0"/>
              <a:t> </a:t>
            </a:r>
            <a:r>
              <a:rPr sz="2800" spc="-5" dirty="0"/>
              <a:t>tree</a:t>
            </a:r>
            <a:endParaRPr sz="2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2762" y="1647837"/>
            <a:ext cx="2466974" cy="184784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48573" y="1324775"/>
            <a:ext cx="2409373" cy="249397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649624" y="3452674"/>
            <a:ext cx="1038860" cy="441959"/>
          </a:xfrm>
          <a:prstGeom prst="rect">
            <a:avLst/>
          </a:prstGeom>
          <a:solidFill>
            <a:srgbClr val="EEEEEE"/>
          </a:solidFill>
          <a:ln w="9524">
            <a:solidFill>
              <a:srgbClr val="595959"/>
            </a:solidFill>
          </a:ln>
        </p:spPr>
        <p:txBody>
          <a:bodyPr vert="horz" wrap="square" lIns="0" tIns="83820" rIns="0" bIns="0" rtlCol="0">
            <a:spAutoFit/>
          </a:bodyPr>
          <a:lstStyle/>
          <a:p>
            <a:pPr marL="182880">
              <a:lnSpc>
                <a:spcPct val="100000"/>
              </a:lnSpc>
              <a:spcBef>
                <a:spcPts val="660"/>
              </a:spcBef>
            </a:pPr>
            <a:r>
              <a:rPr sz="1700" spc="-5" dirty="0">
                <a:latin typeface="Arial MT"/>
                <a:cs typeface="Arial MT"/>
              </a:rPr>
              <a:t>feature</a:t>
            </a:r>
            <a:endParaRPr sz="1700">
              <a:latin typeface="Arial MT"/>
              <a:cs typeface="Arial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482966" y="3889812"/>
            <a:ext cx="2077085" cy="708025"/>
            <a:chOff x="3482966" y="3889812"/>
            <a:chExt cx="2077085" cy="708025"/>
          </a:xfrm>
        </p:grpSpPr>
        <p:sp>
          <p:nvSpPr>
            <p:cNvPr id="7" name="object 7"/>
            <p:cNvSpPr/>
            <p:nvPr/>
          </p:nvSpPr>
          <p:spPr>
            <a:xfrm>
              <a:off x="3527165" y="3894575"/>
              <a:ext cx="641985" cy="288290"/>
            </a:xfrm>
            <a:custGeom>
              <a:avLst/>
              <a:gdLst/>
              <a:ahLst/>
              <a:cxnLst/>
              <a:rect l="l" t="t" r="r" b="b"/>
              <a:pathLst>
                <a:path w="641985" h="288289">
                  <a:moveTo>
                    <a:pt x="641759" y="0"/>
                  </a:moveTo>
                  <a:lnTo>
                    <a:pt x="0" y="288001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487728" y="4168222"/>
              <a:ext cx="46355" cy="32384"/>
            </a:xfrm>
            <a:custGeom>
              <a:avLst/>
              <a:gdLst/>
              <a:ahLst/>
              <a:cxnLst/>
              <a:rect l="l" t="t" r="r" b="b"/>
              <a:pathLst>
                <a:path w="46354" h="32385">
                  <a:moveTo>
                    <a:pt x="0" y="32051"/>
                  </a:moveTo>
                  <a:lnTo>
                    <a:pt x="32994" y="0"/>
                  </a:lnTo>
                  <a:lnTo>
                    <a:pt x="45877" y="28707"/>
                  </a:lnTo>
                  <a:lnTo>
                    <a:pt x="0" y="32051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487728" y="4168222"/>
              <a:ext cx="46355" cy="32384"/>
            </a:xfrm>
            <a:custGeom>
              <a:avLst/>
              <a:gdLst/>
              <a:ahLst/>
              <a:cxnLst/>
              <a:rect l="l" t="t" r="r" b="b"/>
              <a:pathLst>
                <a:path w="46354" h="32385">
                  <a:moveTo>
                    <a:pt x="32994" y="0"/>
                  </a:moveTo>
                  <a:lnTo>
                    <a:pt x="0" y="32051"/>
                  </a:lnTo>
                  <a:lnTo>
                    <a:pt x="45877" y="28707"/>
                  </a:lnTo>
                  <a:lnTo>
                    <a:pt x="32994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168924" y="3894575"/>
              <a:ext cx="866775" cy="293370"/>
            </a:xfrm>
            <a:custGeom>
              <a:avLst/>
              <a:gdLst/>
              <a:ahLst/>
              <a:cxnLst/>
              <a:rect l="l" t="t" r="r" b="b"/>
              <a:pathLst>
                <a:path w="866775" h="293370">
                  <a:moveTo>
                    <a:pt x="0" y="0"/>
                  </a:moveTo>
                  <a:lnTo>
                    <a:pt x="866562" y="293089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030446" y="4172761"/>
              <a:ext cx="46355" cy="29845"/>
            </a:xfrm>
            <a:custGeom>
              <a:avLst/>
              <a:gdLst/>
              <a:ahLst/>
              <a:cxnLst/>
              <a:rect l="l" t="t" r="r" b="b"/>
              <a:pathLst>
                <a:path w="46354" h="29845">
                  <a:moveTo>
                    <a:pt x="0" y="29806"/>
                  </a:moveTo>
                  <a:lnTo>
                    <a:pt x="10080" y="0"/>
                  </a:lnTo>
                  <a:lnTo>
                    <a:pt x="45987" y="28752"/>
                  </a:lnTo>
                  <a:lnTo>
                    <a:pt x="0" y="29806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030446" y="4172761"/>
              <a:ext cx="46355" cy="29845"/>
            </a:xfrm>
            <a:custGeom>
              <a:avLst/>
              <a:gdLst/>
              <a:ahLst/>
              <a:cxnLst/>
              <a:rect l="l" t="t" r="r" b="b"/>
              <a:pathLst>
                <a:path w="46354" h="29845">
                  <a:moveTo>
                    <a:pt x="0" y="29806"/>
                  </a:moveTo>
                  <a:lnTo>
                    <a:pt x="45987" y="28752"/>
                  </a:lnTo>
                  <a:lnTo>
                    <a:pt x="10080" y="0"/>
                  </a:lnTo>
                  <a:lnTo>
                    <a:pt x="0" y="29806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624338" y="4205994"/>
              <a:ext cx="930910" cy="386715"/>
            </a:xfrm>
            <a:custGeom>
              <a:avLst/>
              <a:gdLst/>
              <a:ahLst/>
              <a:cxnLst/>
              <a:rect l="l" t="t" r="r" b="b"/>
              <a:pathLst>
                <a:path w="930910" h="386714">
                  <a:moveTo>
                    <a:pt x="866148" y="386699"/>
                  </a:moveTo>
                  <a:lnTo>
                    <a:pt x="64451" y="386699"/>
                  </a:lnTo>
                  <a:lnTo>
                    <a:pt x="39363" y="381635"/>
                  </a:lnTo>
                  <a:lnTo>
                    <a:pt x="18877" y="367822"/>
                  </a:lnTo>
                  <a:lnTo>
                    <a:pt x="5064" y="347336"/>
                  </a:lnTo>
                  <a:lnTo>
                    <a:pt x="0" y="322248"/>
                  </a:lnTo>
                  <a:lnTo>
                    <a:pt x="0" y="64450"/>
                  </a:lnTo>
                  <a:lnTo>
                    <a:pt x="5064" y="39363"/>
                  </a:lnTo>
                  <a:lnTo>
                    <a:pt x="18877" y="18877"/>
                  </a:lnTo>
                  <a:lnTo>
                    <a:pt x="39363" y="5064"/>
                  </a:lnTo>
                  <a:lnTo>
                    <a:pt x="64451" y="0"/>
                  </a:lnTo>
                  <a:lnTo>
                    <a:pt x="866148" y="0"/>
                  </a:lnTo>
                  <a:lnTo>
                    <a:pt x="911722" y="18877"/>
                  </a:lnTo>
                  <a:lnTo>
                    <a:pt x="930599" y="64450"/>
                  </a:lnTo>
                  <a:lnTo>
                    <a:pt x="930599" y="322248"/>
                  </a:lnTo>
                  <a:lnTo>
                    <a:pt x="925535" y="347336"/>
                  </a:lnTo>
                  <a:lnTo>
                    <a:pt x="911722" y="367822"/>
                  </a:lnTo>
                  <a:lnTo>
                    <a:pt x="891235" y="381635"/>
                  </a:lnTo>
                  <a:lnTo>
                    <a:pt x="866148" y="3866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624338" y="4205994"/>
              <a:ext cx="930910" cy="386715"/>
            </a:xfrm>
            <a:custGeom>
              <a:avLst/>
              <a:gdLst/>
              <a:ahLst/>
              <a:cxnLst/>
              <a:rect l="l" t="t" r="r" b="b"/>
              <a:pathLst>
                <a:path w="930910" h="386714">
                  <a:moveTo>
                    <a:pt x="0" y="64450"/>
                  </a:moveTo>
                  <a:lnTo>
                    <a:pt x="5064" y="39363"/>
                  </a:lnTo>
                  <a:lnTo>
                    <a:pt x="18877" y="18877"/>
                  </a:lnTo>
                  <a:lnTo>
                    <a:pt x="39363" y="5064"/>
                  </a:lnTo>
                  <a:lnTo>
                    <a:pt x="64451" y="0"/>
                  </a:lnTo>
                  <a:lnTo>
                    <a:pt x="866148" y="0"/>
                  </a:lnTo>
                  <a:lnTo>
                    <a:pt x="911722" y="18877"/>
                  </a:lnTo>
                  <a:lnTo>
                    <a:pt x="930599" y="64450"/>
                  </a:lnTo>
                  <a:lnTo>
                    <a:pt x="930599" y="322248"/>
                  </a:lnTo>
                  <a:lnTo>
                    <a:pt x="925535" y="347336"/>
                  </a:lnTo>
                  <a:lnTo>
                    <a:pt x="911722" y="367822"/>
                  </a:lnTo>
                  <a:lnTo>
                    <a:pt x="891236" y="381635"/>
                  </a:lnTo>
                  <a:lnTo>
                    <a:pt x="866148" y="386699"/>
                  </a:lnTo>
                  <a:lnTo>
                    <a:pt x="64451" y="386699"/>
                  </a:lnTo>
                  <a:lnTo>
                    <a:pt x="39363" y="381635"/>
                  </a:lnTo>
                  <a:lnTo>
                    <a:pt x="18877" y="367822"/>
                  </a:lnTo>
                  <a:lnTo>
                    <a:pt x="5064" y="347336"/>
                  </a:lnTo>
                  <a:lnTo>
                    <a:pt x="0" y="322248"/>
                  </a:lnTo>
                  <a:lnTo>
                    <a:pt x="0" y="6445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854477" y="4239387"/>
            <a:ext cx="47053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Leaf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3004987" y="4201238"/>
            <a:ext cx="940435" cy="396240"/>
            <a:chOff x="3004987" y="4201238"/>
            <a:chExt cx="940435" cy="396240"/>
          </a:xfrm>
        </p:grpSpPr>
        <p:sp>
          <p:nvSpPr>
            <p:cNvPr id="17" name="object 17"/>
            <p:cNvSpPr/>
            <p:nvPr/>
          </p:nvSpPr>
          <p:spPr>
            <a:xfrm>
              <a:off x="3009749" y="4206000"/>
              <a:ext cx="930910" cy="386715"/>
            </a:xfrm>
            <a:custGeom>
              <a:avLst/>
              <a:gdLst/>
              <a:ahLst/>
              <a:cxnLst/>
              <a:rect l="l" t="t" r="r" b="b"/>
              <a:pathLst>
                <a:path w="930910" h="386714">
                  <a:moveTo>
                    <a:pt x="866148" y="386699"/>
                  </a:moveTo>
                  <a:lnTo>
                    <a:pt x="64451" y="386699"/>
                  </a:lnTo>
                  <a:lnTo>
                    <a:pt x="39363" y="381635"/>
                  </a:lnTo>
                  <a:lnTo>
                    <a:pt x="18877" y="367822"/>
                  </a:lnTo>
                  <a:lnTo>
                    <a:pt x="5064" y="347336"/>
                  </a:lnTo>
                  <a:lnTo>
                    <a:pt x="0" y="322248"/>
                  </a:lnTo>
                  <a:lnTo>
                    <a:pt x="0" y="64451"/>
                  </a:lnTo>
                  <a:lnTo>
                    <a:pt x="5064" y="39364"/>
                  </a:lnTo>
                  <a:lnTo>
                    <a:pt x="18877" y="18877"/>
                  </a:lnTo>
                  <a:lnTo>
                    <a:pt x="39363" y="5064"/>
                  </a:lnTo>
                  <a:lnTo>
                    <a:pt x="64451" y="0"/>
                  </a:lnTo>
                  <a:lnTo>
                    <a:pt x="866148" y="0"/>
                  </a:lnTo>
                  <a:lnTo>
                    <a:pt x="911722" y="18877"/>
                  </a:lnTo>
                  <a:lnTo>
                    <a:pt x="930599" y="64451"/>
                  </a:lnTo>
                  <a:lnTo>
                    <a:pt x="930599" y="322248"/>
                  </a:lnTo>
                  <a:lnTo>
                    <a:pt x="925535" y="347336"/>
                  </a:lnTo>
                  <a:lnTo>
                    <a:pt x="911722" y="367822"/>
                  </a:lnTo>
                  <a:lnTo>
                    <a:pt x="891236" y="381635"/>
                  </a:lnTo>
                  <a:lnTo>
                    <a:pt x="866148" y="3866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009750" y="4206000"/>
              <a:ext cx="930910" cy="386715"/>
            </a:xfrm>
            <a:custGeom>
              <a:avLst/>
              <a:gdLst/>
              <a:ahLst/>
              <a:cxnLst/>
              <a:rect l="l" t="t" r="r" b="b"/>
              <a:pathLst>
                <a:path w="930910" h="386714">
                  <a:moveTo>
                    <a:pt x="0" y="64451"/>
                  </a:moveTo>
                  <a:lnTo>
                    <a:pt x="5064" y="39364"/>
                  </a:lnTo>
                  <a:lnTo>
                    <a:pt x="18877" y="18877"/>
                  </a:lnTo>
                  <a:lnTo>
                    <a:pt x="39363" y="5064"/>
                  </a:lnTo>
                  <a:lnTo>
                    <a:pt x="64451" y="0"/>
                  </a:lnTo>
                  <a:lnTo>
                    <a:pt x="866148" y="0"/>
                  </a:lnTo>
                  <a:lnTo>
                    <a:pt x="911722" y="18877"/>
                  </a:lnTo>
                  <a:lnTo>
                    <a:pt x="930599" y="64451"/>
                  </a:lnTo>
                  <a:lnTo>
                    <a:pt x="930599" y="322248"/>
                  </a:lnTo>
                  <a:lnTo>
                    <a:pt x="925535" y="347336"/>
                  </a:lnTo>
                  <a:lnTo>
                    <a:pt x="911722" y="367822"/>
                  </a:lnTo>
                  <a:lnTo>
                    <a:pt x="891236" y="381635"/>
                  </a:lnTo>
                  <a:lnTo>
                    <a:pt x="866148" y="386699"/>
                  </a:lnTo>
                  <a:lnTo>
                    <a:pt x="64451" y="386699"/>
                  </a:lnTo>
                  <a:lnTo>
                    <a:pt x="39363" y="381635"/>
                  </a:lnTo>
                  <a:lnTo>
                    <a:pt x="18877" y="367822"/>
                  </a:lnTo>
                  <a:lnTo>
                    <a:pt x="5064" y="347336"/>
                  </a:lnTo>
                  <a:lnTo>
                    <a:pt x="0" y="322248"/>
                  </a:lnTo>
                  <a:lnTo>
                    <a:pt x="0" y="64451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3239889" y="4239394"/>
            <a:ext cx="47053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Leaf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378523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/>
              <a:t>AdaBoost:</a:t>
            </a:r>
            <a:r>
              <a:rPr sz="2800" spc="-95" dirty="0"/>
              <a:t> </a:t>
            </a:r>
            <a:r>
              <a:rPr sz="2800" spc="-110" dirty="0"/>
              <a:t>Toy</a:t>
            </a:r>
            <a:r>
              <a:rPr sz="2800" spc="-45" dirty="0"/>
              <a:t> </a:t>
            </a:r>
            <a:r>
              <a:rPr sz="2800" spc="-5" dirty="0"/>
              <a:t>Example</a:t>
            </a:r>
            <a:endParaRPr sz="2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1700" y="1157600"/>
            <a:ext cx="1829896" cy="382097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46349" y="1151725"/>
            <a:ext cx="944999" cy="310517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08322" y="1501925"/>
            <a:ext cx="2315249" cy="249397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506548" y="4364050"/>
            <a:ext cx="2108650" cy="457649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378523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/>
              <a:t>AdaBoost:</a:t>
            </a:r>
            <a:r>
              <a:rPr sz="2800" spc="-95" dirty="0"/>
              <a:t> </a:t>
            </a:r>
            <a:r>
              <a:rPr sz="2800" spc="-110" dirty="0"/>
              <a:t>Toy</a:t>
            </a:r>
            <a:r>
              <a:rPr sz="2800" spc="-45" dirty="0"/>
              <a:t> </a:t>
            </a:r>
            <a:r>
              <a:rPr sz="2800" spc="-5" dirty="0"/>
              <a:t>Example</a:t>
            </a:r>
            <a:endParaRPr sz="2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1700" y="1157600"/>
            <a:ext cx="1829896" cy="382097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46349" y="1151725"/>
            <a:ext cx="932849" cy="33237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08322" y="1501925"/>
            <a:ext cx="2363824" cy="249397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483950" y="4117175"/>
            <a:ext cx="1743474" cy="648874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378523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/>
              <a:t>AdaBoost:</a:t>
            </a:r>
            <a:r>
              <a:rPr sz="2800" spc="-95" dirty="0"/>
              <a:t> </a:t>
            </a:r>
            <a:r>
              <a:rPr sz="2800" spc="-110" dirty="0"/>
              <a:t>Toy</a:t>
            </a:r>
            <a:r>
              <a:rPr sz="2800" spc="-45" dirty="0"/>
              <a:t> </a:t>
            </a:r>
            <a:r>
              <a:rPr sz="2800" spc="-5" dirty="0"/>
              <a:t>Example</a:t>
            </a:r>
            <a:endParaRPr sz="2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1700" y="1157600"/>
            <a:ext cx="1829896" cy="382097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46349" y="1151722"/>
            <a:ext cx="1447799" cy="359092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08317" y="1501934"/>
            <a:ext cx="3294174" cy="249397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146925" y="4223325"/>
            <a:ext cx="3194849" cy="724874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378523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/>
              <a:t>AdaBoost:</a:t>
            </a:r>
            <a:r>
              <a:rPr sz="2800" spc="-95" dirty="0"/>
              <a:t> </a:t>
            </a:r>
            <a:r>
              <a:rPr sz="2800" spc="-110" dirty="0"/>
              <a:t>Toy</a:t>
            </a:r>
            <a:r>
              <a:rPr sz="2800" spc="-45" dirty="0"/>
              <a:t> </a:t>
            </a:r>
            <a:r>
              <a:rPr sz="2800" spc="-5" dirty="0"/>
              <a:t>Example</a:t>
            </a:r>
            <a:endParaRPr sz="2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1700" y="1157600"/>
            <a:ext cx="1829896" cy="382097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023324" y="1151330"/>
            <a:ext cx="1447799" cy="360044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38825" y="1429125"/>
            <a:ext cx="3178125" cy="2456973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2285500" y="1146561"/>
            <a:ext cx="1496695" cy="3832225"/>
            <a:chOff x="2285500" y="1146561"/>
            <a:chExt cx="1496695" cy="3832225"/>
          </a:xfrm>
        </p:grpSpPr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33850" y="1146561"/>
              <a:ext cx="1447799" cy="359092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285500" y="4555300"/>
              <a:ext cx="397879" cy="42327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378523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/>
              <a:t>AdaBoost:</a:t>
            </a:r>
            <a:r>
              <a:rPr sz="2800" spc="-95" dirty="0"/>
              <a:t> </a:t>
            </a:r>
            <a:r>
              <a:rPr sz="2800" spc="-110" dirty="0"/>
              <a:t>Toy</a:t>
            </a:r>
            <a:r>
              <a:rPr sz="2800" spc="-45" dirty="0"/>
              <a:t> </a:t>
            </a:r>
            <a:r>
              <a:rPr sz="2800" spc="-5" dirty="0"/>
              <a:t>Example</a:t>
            </a:r>
            <a:endParaRPr sz="2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1700" y="1157600"/>
            <a:ext cx="1829896" cy="3820974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5548437" y="1151353"/>
            <a:ext cx="3406140" cy="3324225"/>
            <a:chOff x="5548437" y="1151353"/>
            <a:chExt cx="3406140" cy="332422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05725" y="1622150"/>
              <a:ext cx="2148474" cy="189917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48437" y="1151353"/>
              <a:ext cx="1257299" cy="3324224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4015725" y="1151330"/>
            <a:ext cx="1455420" cy="3877310"/>
            <a:chOff x="4015725" y="1151330"/>
            <a:chExt cx="1455420" cy="3877310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23325" y="1151330"/>
              <a:ext cx="1447799" cy="360044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015725" y="4596574"/>
              <a:ext cx="397874" cy="431661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2285500" y="1146561"/>
            <a:ext cx="1496695" cy="3832225"/>
            <a:chOff x="2285500" y="1146561"/>
            <a:chExt cx="1496695" cy="3832225"/>
          </a:xfrm>
        </p:grpSpPr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333850" y="1146561"/>
              <a:ext cx="1447799" cy="359092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285500" y="4555300"/>
              <a:ext cx="397879" cy="42327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341820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/>
              <a:t>Wisdom</a:t>
            </a:r>
            <a:r>
              <a:rPr sz="2800" spc="-40" dirty="0"/>
              <a:t> </a:t>
            </a:r>
            <a:r>
              <a:rPr sz="2800" spc="-5" dirty="0"/>
              <a:t>of</a:t>
            </a:r>
            <a:r>
              <a:rPr sz="2800" spc="-30" dirty="0"/>
              <a:t> </a:t>
            </a:r>
            <a:r>
              <a:rPr sz="2800" spc="-5" dirty="0"/>
              <a:t>the</a:t>
            </a:r>
            <a:r>
              <a:rPr sz="2800" spc="-40" dirty="0"/>
              <a:t> </a:t>
            </a:r>
            <a:r>
              <a:rPr sz="2800" spc="-5" dirty="0"/>
              <a:t>Crowd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475249" y="1176350"/>
            <a:ext cx="4030345" cy="2225675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414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Francis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Galton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1906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livestock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fair</a:t>
            </a:r>
            <a:endParaRPr sz="1800">
              <a:latin typeface="Arial MT"/>
              <a:cs typeface="Arial MT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Guess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the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ox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weights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30" dirty="0">
                <a:solidFill>
                  <a:srgbClr val="595959"/>
                </a:solidFill>
                <a:latin typeface="Arial MT"/>
                <a:cs typeface="Arial MT"/>
              </a:rPr>
              <a:t>(1198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ponds)</a:t>
            </a:r>
            <a:endParaRPr sz="1800">
              <a:latin typeface="Arial MT"/>
              <a:cs typeface="Arial MT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~800</a:t>
            </a:r>
            <a:r>
              <a:rPr sz="1800" spc="-3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submitted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their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guess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595959"/>
              </a:buClr>
              <a:buFont typeface="Arial MT"/>
              <a:buChar char="●"/>
            </a:pPr>
            <a:endParaRPr sz="2400">
              <a:latin typeface="Arial MT"/>
              <a:cs typeface="Arial MT"/>
            </a:endParaRPr>
          </a:p>
          <a:p>
            <a:pPr marL="379095" indent="-367030">
              <a:lnSpc>
                <a:spcPct val="100000"/>
              </a:lnSpc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Nobody</a:t>
            </a:r>
            <a:r>
              <a:rPr sz="1800" spc="-3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was</a:t>
            </a:r>
            <a:r>
              <a:rPr sz="1800" spc="-3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correct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595959"/>
              </a:buClr>
              <a:buFont typeface="Arial MT"/>
              <a:buChar char="●"/>
            </a:pPr>
            <a:endParaRPr sz="2400">
              <a:latin typeface="Arial MT"/>
              <a:cs typeface="Arial MT"/>
            </a:endParaRPr>
          </a:p>
          <a:p>
            <a:pPr marL="379095" indent="-367030">
              <a:lnSpc>
                <a:spcPct val="100000"/>
              </a:lnSpc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But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their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average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was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40" dirty="0">
                <a:solidFill>
                  <a:srgbClr val="595959"/>
                </a:solidFill>
                <a:latin typeface="Arial MT"/>
                <a:cs typeface="Arial MT"/>
              </a:rPr>
              <a:t>1197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pounds!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25678" y="2015678"/>
            <a:ext cx="3161575" cy="2337875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378523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/>
              <a:t>AdaBoost:</a:t>
            </a:r>
            <a:r>
              <a:rPr sz="2800" spc="-95" dirty="0"/>
              <a:t> </a:t>
            </a:r>
            <a:r>
              <a:rPr sz="2800" spc="-110" dirty="0"/>
              <a:t>Toy</a:t>
            </a:r>
            <a:r>
              <a:rPr sz="2800" spc="-45" dirty="0"/>
              <a:t> </a:t>
            </a:r>
            <a:r>
              <a:rPr sz="2800" spc="-5" dirty="0"/>
              <a:t>Example</a:t>
            </a:r>
            <a:endParaRPr sz="2800"/>
          </a:p>
        </p:txBody>
      </p:sp>
      <p:grpSp>
        <p:nvGrpSpPr>
          <p:cNvPr id="3" name="object 3"/>
          <p:cNvGrpSpPr/>
          <p:nvPr/>
        </p:nvGrpSpPr>
        <p:grpSpPr>
          <a:xfrm>
            <a:off x="623350" y="987675"/>
            <a:ext cx="6746875" cy="4149725"/>
            <a:chOff x="623350" y="987675"/>
            <a:chExt cx="6746875" cy="414972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67400" y="987675"/>
              <a:ext cx="5902399" cy="142917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37324" y="2416850"/>
              <a:ext cx="3121274" cy="271997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3350" y="1473192"/>
              <a:ext cx="968073" cy="42595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53340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/>
              <a:t>Intuition</a:t>
            </a:r>
            <a:r>
              <a:rPr sz="2800" spc="-30" dirty="0"/>
              <a:t> </a:t>
            </a:r>
            <a:r>
              <a:rPr sz="2800" spc="-5" dirty="0"/>
              <a:t>about</a:t>
            </a:r>
            <a:r>
              <a:rPr sz="2800" spc="-25" dirty="0"/>
              <a:t> </a:t>
            </a:r>
            <a:r>
              <a:rPr sz="2800" spc="-5" dirty="0"/>
              <a:t>the</a:t>
            </a:r>
            <a:r>
              <a:rPr sz="2800" spc="-30" dirty="0"/>
              <a:t> </a:t>
            </a:r>
            <a:r>
              <a:rPr sz="2800" spc="-5" dirty="0"/>
              <a:t>weights</a:t>
            </a:r>
            <a:r>
              <a:rPr sz="2800" spc="-25" dirty="0"/>
              <a:t> </a:t>
            </a:r>
            <a:r>
              <a:rPr sz="2800" spc="-5" dirty="0"/>
              <a:t>update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475249" y="1216355"/>
            <a:ext cx="8357870" cy="2995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The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larger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the 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error,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the less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we trust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this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classifier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and the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smaller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is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its weight</a:t>
            </a:r>
            <a:endParaRPr sz="1800">
              <a:latin typeface="Arial MT"/>
              <a:cs typeface="Arial MT"/>
            </a:endParaRPr>
          </a:p>
          <a:p>
            <a:pPr marL="379095" marR="617220" indent="-367030">
              <a:lnSpc>
                <a:spcPct val="114599"/>
              </a:lnSpc>
              <a:spcBef>
                <a:spcPts val="97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If the error is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&lt;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0.5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(just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better than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random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guess), then alpha is positive </a:t>
            </a:r>
            <a:r>
              <a:rPr sz="1800" spc="-49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If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not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--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just flip the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predictions</a:t>
            </a:r>
            <a:endParaRPr sz="1800">
              <a:latin typeface="Arial MT"/>
              <a:cs typeface="Arial MT"/>
            </a:endParaRPr>
          </a:p>
          <a:p>
            <a:pPr marL="379095" marR="55880" indent="-367030">
              <a:lnSpc>
                <a:spcPct val="114599"/>
              </a:lnSpc>
              <a:spcBef>
                <a:spcPts val="97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If the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classifier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was wrong on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a specific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example,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y *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h(x)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= -1,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and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since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alpha </a:t>
            </a:r>
            <a:r>
              <a:rPr sz="1800" spc="-49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is positive, the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relative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weight of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misclassified samples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will increase while the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 relative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weight of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correctly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classified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samples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will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decrease</a:t>
            </a:r>
            <a:endParaRPr sz="1800">
              <a:latin typeface="Arial MT"/>
              <a:cs typeface="Arial MT"/>
            </a:endParaRPr>
          </a:p>
          <a:p>
            <a:pPr marL="379095" indent="-367030">
              <a:lnSpc>
                <a:spcPct val="100000"/>
              </a:lnSpc>
              <a:spcBef>
                <a:spcPts val="1290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If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the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error is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&gt;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0.5,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and we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don’t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flip, no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harm done.</a:t>
            </a:r>
            <a:r>
              <a:rPr sz="1800" spc="6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b="1" spc="-5" dirty="0">
                <a:solidFill>
                  <a:srgbClr val="CC0000"/>
                </a:solidFill>
                <a:latin typeface="Arial"/>
                <a:cs typeface="Arial"/>
              </a:rPr>
              <a:t>Why?</a:t>
            </a:r>
            <a:endParaRPr sz="1800">
              <a:latin typeface="Arial"/>
              <a:cs typeface="Arial"/>
            </a:endParaRPr>
          </a:p>
          <a:p>
            <a:pPr marL="379095" indent="-367030">
              <a:lnSpc>
                <a:spcPct val="100000"/>
              </a:lnSpc>
              <a:spcBef>
                <a:spcPts val="1290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Classifiers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with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exactly 0.5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error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rate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add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no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information,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so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their weight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is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0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6800" y="671775"/>
            <a:ext cx="6972299" cy="4314824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409130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/>
              <a:t>Its</a:t>
            </a:r>
            <a:r>
              <a:rPr sz="2800" spc="-40" dirty="0"/>
              <a:t> </a:t>
            </a:r>
            <a:r>
              <a:rPr sz="2800" spc="-5" dirty="0"/>
              <a:t>empirically</a:t>
            </a:r>
            <a:r>
              <a:rPr sz="2800" spc="-35" dirty="0"/>
              <a:t> </a:t>
            </a:r>
            <a:r>
              <a:rPr sz="2800" dirty="0"/>
              <a:t>shown</a:t>
            </a:r>
            <a:r>
              <a:rPr sz="2800" spc="-30" dirty="0"/>
              <a:t> </a:t>
            </a:r>
            <a:r>
              <a:rPr sz="2800" spc="-5" dirty="0"/>
              <a:t>that: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475249" y="1216355"/>
            <a:ext cx="8122920" cy="1557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100"/>
              </a:spcBef>
              <a:buFont typeface="Arial MT"/>
              <a:buChar char="●"/>
              <a:tabLst>
                <a:tab pos="379095" algn="l"/>
                <a:tab pos="379730" algn="l"/>
              </a:tabLst>
            </a:pPr>
            <a:r>
              <a:rPr sz="1800" b="1" spc="-5" dirty="0">
                <a:solidFill>
                  <a:srgbClr val="595959"/>
                </a:solidFill>
                <a:latin typeface="Arial"/>
                <a:cs typeface="Arial"/>
              </a:rPr>
              <a:t>Bagging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:</a:t>
            </a:r>
            <a:r>
              <a:rPr sz="1800" spc="-3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reduce</a:t>
            </a:r>
            <a:r>
              <a:rPr sz="1800" spc="-3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variance.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595959"/>
              </a:buClr>
              <a:buFont typeface="Arial MT"/>
              <a:buChar char="●"/>
            </a:pPr>
            <a:endParaRPr sz="2400">
              <a:latin typeface="Arial MT"/>
              <a:cs typeface="Arial MT"/>
            </a:endParaRPr>
          </a:p>
          <a:p>
            <a:pPr marL="379095" indent="-367030">
              <a:lnSpc>
                <a:spcPct val="100000"/>
              </a:lnSpc>
              <a:buFont typeface="Arial MT"/>
              <a:buChar char="●"/>
              <a:tabLst>
                <a:tab pos="379095" algn="l"/>
                <a:tab pos="379730" algn="l"/>
              </a:tabLst>
            </a:pPr>
            <a:r>
              <a:rPr sz="1800" b="1" spc="-5" dirty="0">
                <a:solidFill>
                  <a:srgbClr val="595959"/>
                </a:solidFill>
                <a:latin typeface="Arial"/>
                <a:cs typeface="Arial"/>
              </a:rPr>
              <a:t>AdaBoost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: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reduces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both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the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bias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and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the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variance.</a:t>
            </a:r>
            <a:endParaRPr sz="1800">
              <a:latin typeface="Arial MT"/>
              <a:cs typeface="Arial MT"/>
            </a:endParaRPr>
          </a:p>
          <a:p>
            <a:pPr marL="379095" marR="5080">
              <a:lnSpc>
                <a:spcPct val="114599"/>
              </a:lnSpc>
            </a:pP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it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seems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that bias is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mostly reduced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in early iterations, while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variance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in later </a:t>
            </a:r>
            <a:r>
              <a:rPr sz="1800" spc="-49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ones.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90400" y="2571750"/>
            <a:ext cx="3830300" cy="233147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868875" y="3814038"/>
            <a:ext cx="1406525" cy="44830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61594" marR="5080" indent="-49530">
              <a:lnSpc>
                <a:spcPts val="1650"/>
              </a:lnSpc>
              <a:spcBef>
                <a:spcPts val="180"/>
              </a:spcBef>
            </a:pPr>
            <a:r>
              <a:rPr sz="1400" spc="-5" dirty="0">
                <a:latin typeface="Arial MT"/>
                <a:cs typeface="Arial MT"/>
              </a:rPr>
              <a:t>Bagging</a:t>
            </a:r>
            <a:r>
              <a:rPr sz="1400" spc="-9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behavior </a:t>
            </a:r>
            <a:r>
              <a:rPr sz="1400" spc="-37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simulation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01510" y="1347632"/>
            <a:ext cx="2261870" cy="726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Stacking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80600" y="529375"/>
            <a:ext cx="1068674" cy="106867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89348" y="2209100"/>
            <a:ext cx="4243149" cy="2696425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285051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/>
              <a:t>Mixture</a:t>
            </a:r>
            <a:r>
              <a:rPr sz="2800" spc="-50" dirty="0"/>
              <a:t> </a:t>
            </a:r>
            <a:r>
              <a:rPr sz="2800" spc="-5" dirty="0"/>
              <a:t>of</a:t>
            </a:r>
            <a:r>
              <a:rPr sz="2800" spc="-50" dirty="0"/>
              <a:t> </a:t>
            </a:r>
            <a:r>
              <a:rPr sz="2800" spc="-5" dirty="0"/>
              <a:t>experts</a:t>
            </a:r>
            <a:endParaRPr sz="2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95512" y="1063674"/>
            <a:ext cx="4752974" cy="35051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04300" y="4586637"/>
            <a:ext cx="8477250" cy="36449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2299"/>
              </a:lnSpc>
              <a:spcBef>
                <a:spcPts val="70"/>
              </a:spcBef>
            </a:pPr>
            <a:r>
              <a:rPr sz="1100" spc="-5" dirty="0">
                <a:latin typeface="Arial MT"/>
                <a:cs typeface="Arial MT"/>
              </a:rPr>
              <a:t>Nowlan, S. </a:t>
            </a:r>
            <a:r>
              <a:rPr sz="1100" dirty="0">
                <a:latin typeface="Arial MT"/>
                <a:cs typeface="Arial MT"/>
              </a:rPr>
              <a:t>J. </a:t>
            </a:r>
            <a:r>
              <a:rPr sz="1100" spc="-5" dirty="0">
                <a:latin typeface="Arial MT"/>
                <a:cs typeface="Arial MT"/>
              </a:rPr>
              <a:t>and Hinton, G. E. </a:t>
            </a:r>
            <a:r>
              <a:rPr sz="1100" dirty="0">
                <a:latin typeface="Arial MT"/>
                <a:cs typeface="Arial MT"/>
              </a:rPr>
              <a:t>(1991) </a:t>
            </a:r>
            <a:r>
              <a:rPr sz="1100" spc="-5" dirty="0">
                <a:latin typeface="Arial MT"/>
                <a:cs typeface="Arial MT"/>
              </a:rPr>
              <a:t>Evaluation of Adaptive </a:t>
            </a:r>
            <a:r>
              <a:rPr sz="1100" dirty="0">
                <a:latin typeface="Arial MT"/>
                <a:cs typeface="Arial MT"/>
              </a:rPr>
              <a:t>Mixtures </a:t>
            </a:r>
            <a:r>
              <a:rPr sz="1100" spc="-5" dirty="0">
                <a:latin typeface="Arial MT"/>
                <a:cs typeface="Arial MT"/>
              </a:rPr>
              <a:t>of Competing Experts </a:t>
            </a:r>
            <a:r>
              <a:rPr sz="1100" i="1" spc="-5" dirty="0">
                <a:latin typeface="Arial"/>
                <a:cs typeface="Arial"/>
              </a:rPr>
              <a:t>Advances in Neural Information Processing </a:t>
            </a:r>
            <a:r>
              <a:rPr sz="1100" i="1" dirty="0">
                <a:latin typeface="Arial"/>
                <a:cs typeface="Arial"/>
              </a:rPr>
              <a:t> </a:t>
            </a:r>
            <a:r>
              <a:rPr sz="1100" i="1" spc="-5" dirty="0">
                <a:latin typeface="Arial"/>
                <a:cs typeface="Arial"/>
              </a:rPr>
              <a:t>Systems</a:t>
            </a:r>
            <a:r>
              <a:rPr sz="1100" i="1" spc="-10" dirty="0">
                <a:latin typeface="Arial"/>
                <a:cs typeface="Arial"/>
              </a:rPr>
              <a:t> </a:t>
            </a:r>
            <a:r>
              <a:rPr sz="1100" i="1" spc="5" dirty="0">
                <a:latin typeface="Arial"/>
                <a:cs typeface="Arial"/>
              </a:rPr>
              <a:t>3</a:t>
            </a:r>
            <a:r>
              <a:rPr sz="1100" spc="5" dirty="0">
                <a:latin typeface="Arial MT"/>
                <a:cs typeface="Arial MT"/>
              </a:rPr>
              <a:t>.</a:t>
            </a:r>
            <a:endParaRPr sz="11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26289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/>
              <a:t>Stacking</a:t>
            </a:r>
            <a:r>
              <a:rPr sz="2800" spc="-90" dirty="0"/>
              <a:t> </a:t>
            </a:r>
            <a:r>
              <a:rPr sz="2800" dirty="0"/>
              <a:t>models</a:t>
            </a:r>
            <a:endParaRPr sz="2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" y="1425366"/>
            <a:ext cx="8520599" cy="314350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3025" y="4827144"/>
            <a:ext cx="456628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10" dirty="0">
                <a:solidFill>
                  <a:srgbClr val="222222"/>
                </a:solidFill>
                <a:latin typeface="Arial MT"/>
                <a:cs typeface="Arial MT"/>
              </a:rPr>
              <a:t>Wolpert, </a:t>
            </a:r>
            <a:r>
              <a:rPr sz="1000" spc="-5" dirty="0">
                <a:solidFill>
                  <a:srgbClr val="222222"/>
                </a:solidFill>
                <a:latin typeface="Arial MT"/>
                <a:cs typeface="Arial MT"/>
              </a:rPr>
              <a:t>David</a:t>
            </a:r>
            <a:r>
              <a:rPr sz="1000" spc="-10" dirty="0">
                <a:solidFill>
                  <a:srgbClr val="222222"/>
                </a:solidFill>
                <a:latin typeface="Arial MT"/>
                <a:cs typeface="Arial MT"/>
              </a:rPr>
              <a:t> </a:t>
            </a:r>
            <a:r>
              <a:rPr sz="1000" spc="-5" dirty="0">
                <a:solidFill>
                  <a:srgbClr val="222222"/>
                </a:solidFill>
                <a:latin typeface="Arial MT"/>
                <a:cs typeface="Arial MT"/>
              </a:rPr>
              <a:t>H.</a:t>
            </a:r>
            <a:r>
              <a:rPr sz="1000" spc="-10" dirty="0">
                <a:solidFill>
                  <a:srgbClr val="222222"/>
                </a:solidFill>
                <a:latin typeface="Arial MT"/>
                <a:cs typeface="Arial MT"/>
              </a:rPr>
              <a:t> </a:t>
            </a:r>
            <a:r>
              <a:rPr sz="1000" spc="-5" dirty="0">
                <a:solidFill>
                  <a:srgbClr val="222222"/>
                </a:solidFill>
                <a:latin typeface="Arial MT"/>
                <a:cs typeface="Arial MT"/>
              </a:rPr>
              <a:t>"Stacked generalization."</a:t>
            </a:r>
            <a:r>
              <a:rPr sz="1000" spc="15" dirty="0">
                <a:solidFill>
                  <a:srgbClr val="222222"/>
                </a:solidFill>
                <a:latin typeface="Arial MT"/>
                <a:cs typeface="Arial MT"/>
              </a:rPr>
              <a:t> </a:t>
            </a:r>
            <a:r>
              <a:rPr sz="1000" i="1" spc="-5" dirty="0">
                <a:solidFill>
                  <a:srgbClr val="222222"/>
                </a:solidFill>
                <a:latin typeface="Arial"/>
                <a:cs typeface="Arial"/>
              </a:rPr>
              <a:t>Neural</a:t>
            </a:r>
            <a:r>
              <a:rPr sz="1000" i="1" spc="-1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000" i="1" spc="-5" dirty="0">
                <a:solidFill>
                  <a:srgbClr val="222222"/>
                </a:solidFill>
                <a:latin typeface="Arial"/>
                <a:cs typeface="Arial"/>
              </a:rPr>
              <a:t>networks</a:t>
            </a:r>
            <a:r>
              <a:rPr sz="1000" spc="-5" dirty="0">
                <a:solidFill>
                  <a:srgbClr val="222222"/>
                </a:solidFill>
                <a:latin typeface="Arial MT"/>
                <a:cs typeface="Arial MT"/>
              </a:rPr>
              <a:t>5.2</a:t>
            </a:r>
            <a:r>
              <a:rPr sz="1000" spc="-10" dirty="0">
                <a:solidFill>
                  <a:srgbClr val="222222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222222"/>
                </a:solidFill>
                <a:latin typeface="Arial MT"/>
                <a:cs typeface="Arial MT"/>
              </a:rPr>
              <a:t>(1992):</a:t>
            </a:r>
            <a:r>
              <a:rPr sz="1000" spc="-10" dirty="0">
                <a:solidFill>
                  <a:srgbClr val="222222"/>
                </a:solidFill>
                <a:latin typeface="Arial MT"/>
                <a:cs typeface="Arial MT"/>
              </a:rPr>
              <a:t> </a:t>
            </a:r>
            <a:r>
              <a:rPr sz="1000" spc="-5" dirty="0">
                <a:solidFill>
                  <a:srgbClr val="222222"/>
                </a:solidFill>
                <a:latin typeface="Arial MT"/>
                <a:cs typeface="Arial MT"/>
              </a:rPr>
              <a:t>241-259.</a:t>
            </a:r>
            <a:endParaRPr sz="1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987187" y="2089062"/>
            <a:ext cx="1291590" cy="1856739"/>
            <a:chOff x="3987187" y="2089062"/>
            <a:chExt cx="1291590" cy="1856739"/>
          </a:xfrm>
        </p:grpSpPr>
        <p:sp>
          <p:nvSpPr>
            <p:cNvPr id="3" name="object 3"/>
            <p:cNvSpPr/>
            <p:nvPr/>
          </p:nvSpPr>
          <p:spPr>
            <a:xfrm>
              <a:off x="3991950" y="2093824"/>
              <a:ext cx="1282065" cy="1847214"/>
            </a:xfrm>
            <a:custGeom>
              <a:avLst/>
              <a:gdLst/>
              <a:ahLst/>
              <a:cxnLst/>
              <a:rect l="l" t="t" r="r" b="b"/>
              <a:pathLst>
                <a:path w="1282064" h="1847214">
                  <a:moveTo>
                    <a:pt x="1281599" y="1846799"/>
                  </a:moveTo>
                  <a:lnTo>
                    <a:pt x="0" y="1846799"/>
                  </a:lnTo>
                  <a:lnTo>
                    <a:pt x="0" y="0"/>
                  </a:lnTo>
                  <a:lnTo>
                    <a:pt x="1281599" y="0"/>
                  </a:lnTo>
                  <a:lnTo>
                    <a:pt x="1281599" y="18467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991950" y="2093824"/>
              <a:ext cx="1282065" cy="1847214"/>
            </a:xfrm>
            <a:custGeom>
              <a:avLst/>
              <a:gdLst/>
              <a:ahLst/>
              <a:cxnLst/>
              <a:rect l="l" t="t" r="r" b="b"/>
              <a:pathLst>
                <a:path w="1282064" h="1847214">
                  <a:moveTo>
                    <a:pt x="0" y="0"/>
                  </a:moveTo>
                  <a:lnTo>
                    <a:pt x="1281599" y="0"/>
                  </a:lnTo>
                  <a:lnTo>
                    <a:pt x="1281599" y="1846799"/>
                  </a:lnTo>
                  <a:lnTo>
                    <a:pt x="0" y="18467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1907487" y="2089062"/>
            <a:ext cx="1521460" cy="1856739"/>
            <a:chOff x="1907487" y="2089062"/>
            <a:chExt cx="1521460" cy="1856739"/>
          </a:xfrm>
        </p:grpSpPr>
        <p:sp>
          <p:nvSpPr>
            <p:cNvPr id="6" name="object 6"/>
            <p:cNvSpPr/>
            <p:nvPr/>
          </p:nvSpPr>
          <p:spPr>
            <a:xfrm>
              <a:off x="1912249" y="2093824"/>
              <a:ext cx="1511935" cy="1847214"/>
            </a:xfrm>
            <a:custGeom>
              <a:avLst/>
              <a:gdLst/>
              <a:ahLst/>
              <a:cxnLst/>
              <a:rect l="l" t="t" r="r" b="b"/>
              <a:pathLst>
                <a:path w="1511935" h="1847214">
                  <a:moveTo>
                    <a:pt x="1511699" y="1846799"/>
                  </a:moveTo>
                  <a:lnTo>
                    <a:pt x="0" y="1846799"/>
                  </a:lnTo>
                  <a:lnTo>
                    <a:pt x="0" y="0"/>
                  </a:lnTo>
                  <a:lnTo>
                    <a:pt x="1511699" y="0"/>
                  </a:lnTo>
                  <a:lnTo>
                    <a:pt x="1511699" y="18467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912249" y="2093824"/>
              <a:ext cx="1511935" cy="1847214"/>
            </a:xfrm>
            <a:custGeom>
              <a:avLst/>
              <a:gdLst/>
              <a:ahLst/>
              <a:cxnLst/>
              <a:rect l="l" t="t" r="r" b="b"/>
              <a:pathLst>
                <a:path w="1511935" h="1847214">
                  <a:moveTo>
                    <a:pt x="0" y="0"/>
                  </a:moveTo>
                  <a:lnTo>
                    <a:pt x="1511699" y="0"/>
                  </a:lnTo>
                  <a:lnTo>
                    <a:pt x="1511699" y="1846799"/>
                  </a:lnTo>
                  <a:lnTo>
                    <a:pt x="0" y="18467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31635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/>
              <a:t>Is</a:t>
            </a:r>
            <a:r>
              <a:rPr sz="2800" spc="-40" dirty="0"/>
              <a:t> </a:t>
            </a:r>
            <a:r>
              <a:rPr sz="2800" spc="-5" dirty="0"/>
              <a:t>there</a:t>
            </a:r>
            <a:r>
              <a:rPr sz="2800" spc="-40" dirty="0"/>
              <a:t> </a:t>
            </a:r>
            <a:r>
              <a:rPr sz="2800" dirty="0"/>
              <a:t>a</a:t>
            </a:r>
            <a:r>
              <a:rPr sz="2800" spc="-30" dirty="0"/>
              <a:t> </a:t>
            </a:r>
            <a:r>
              <a:rPr sz="2800" spc="-5" dirty="0"/>
              <a:t>Leakage?</a:t>
            </a:r>
            <a:endParaRPr sz="2800"/>
          </a:p>
        </p:txBody>
      </p:sp>
      <p:grpSp>
        <p:nvGrpSpPr>
          <p:cNvPr id="9" name="object 9"/>
          <p:cNvGrpSpPr/>
          <p:nvPr/>
        </p:nvGrpSpPr>
        <p:grpSpPr>
          <a:xfrm>
            <a:off x="108737" y="2369512"/>
            <a:ext cx="1117600" cy="1186180"/>
            <a:chOff x="108737" y="2369512"/>
            <a:chExt cx="1117600" cy="1186180"/>
          </a:xfrm>
        </p:grpSpPr>
        <p:sp>
          <p:nvSpPr>
            <p:cNvPr id="10" name="object 10"/>
            <p:cNvSpPr/>
            <p:nvPr/>
          </p:nvSpPr>
          <p:spPr>
            <a:xfrm>
              <a:off x="113500" y="2374275"/>
              <a:ext cx="1108075" cy="1176655"/>
            </a:xfrm>
            <a:custGeom>
              <a:avLst/>
              <a:gdLst/>
              <a:ahLst/>
              <a:cxnLst/>
              <a:rect l="l" t="t" r="r" b="b"/>
              <a:pathLst>
                <a:path w="1108075" h="1176654">
                  <a:moveTo>
                    <a:pt x="554024" y="1176449"/>
                  </a:moveTo>
                  <a:lnTo>
                    <a:pt x="484529" y="1174922"/>
                  </a:lnTo>
                  <a:lnTo>
                    <a:pt x="417609" y="1170461"/>
                  </a:lnTo>
                  <a:lnTo>
                    <a:pt x="353785" y="1163251"/>
                  </a:lnTo>
                  <a:lnTo>
                    <a:pt x="293575" y="1153476"/>
                  </a:lnTo>
                  <a:lnTo>
                    <a:pt x="237498" y="1141319"/>
                  </a:lnTo>
                  <a:lnTo>
                    <a:pt x="186074" y="1126965"/>
                  </a:lnTo>
                  <a:lnTo>
                    <a:pt x="139823" y="1110596"/>
                  </a:lnTo>
                  <a:lnTo>
                    <a:pt x="99262" y="1092396"/>
                  </a:lnTo>
                  <a:lnTo>
                    <a:pt x="64912" y="1072550"/>
                  </a:lnTo>
                  <a:lnTo>
                    <a:pt x="16920" y="1028653"/>
                  </a:lnTo>
                  <a:lnTo>
                    <a:pt x="0" y="980374"/>
                  </a:lnTo>
                  <a:lnTo>
                    <a:pt x="0" y="196074"/>
                  </a:lnTo>
                  <a:lnTo>
                    <a:pt x="16920" y="147796"/>
                  </a:lnTo>
                  <a:lnTo>
                    <a:pt x="64912" y="103899"/>
                  </a:lnTo>
                  <a:lnTo>
                    <a:pt x="99262" y="84053"/>
                  </a:lnTo>
                  <a:lnTo>
                    <a:pt x="139823" y="65853"/>
                  </a:lnTo>
                  <a:lnTo>
                    <a:pt x="186074" y="49484"/>
                  </a:lnTo>
                  <a:lnTo>
                    <a:pt x="237498" y="35130"/>
                  </a:lnTo>
                  <a:lnTo>
                    <a:pt x="293575" y="22973"/>
                  </a:lnTo>
                  <a:lnTo>
                    <a:pt x="353785" y="13198"/>
                  </a:lnTo>
                  <a:lnTo>
                    <a:pt x="417609" y="5988"/>
                  </a:lnTo>
                  <a:lnTo>
                    <a:pt x="484529" y="1527"/>
                  </a:lnTo>
                  <a:lnTo>
                    <a:pt x="554024" y="0"/>
                  </a:lnTo>
                  <a:lnTo>
                    <a:pt x="623520" y="1527"/>
                  </a:lnTo>
                  <a:lnTo>
                    <a:pt x="690440" y="5988"/>
                  </a:lnTo>
                  <a:lnTo>
                    <a:pt x="754264" y="13198"/>
                  </a:lnTo>
                  <a:lnTo>
                    <a:pt x="814474" y="22973"/>
                  </a:lnTo>
                  <a:lnTo>
                    <a:pt x="870551" y="35130"/>
                  </a:lnTo>
                  <a:lnTo>
                    <a:pt x="921975" y="49484"/>
                  </a:lnTo>
                  <a:lnTo>
                    <a:pt x="968226" y="65853"/>
                  </a:lnTo>
                  <a:lnTo>
                    <a:pt x="1008787" y="84053"/>
                  </a:lnTo>
                  <a:lnTo>
                    <a:pt x="1043137" y="103899"/>
                  </a:lnTo>
                  <a:lnTo>
                    <a:pt x="1091129" y="147796"/>
                  </a:lnTo>
                  <a:lnTo>
                    <a:pt x="1108049" y="196074"/>
                  </a:lnTo>
                  <a:lnTo>
                    <a:pt x="1108049" y="980374"/>
                  </a:lnTo>
                  <a:lnTo>
                    <a:pt x="1091129" y="1028653"/>
                  </a:lnTo>
                  <a:lnTo>
                    <a:pt x="1043137" y="1072550"/>
                  </a:lnTo>
                  <a:lnTo>
                    <a:pt x="1008787" y="1092396"/>
                  </a:lnTo>
                  <a:lnTo>
                    <a:pt x="968226" y="1110596"/>
                  </a:lnTo>
                  <a:lnTo>
                    <a:pt x="921975" y="1126965"/>
                  </a:lnTo>
                  <a:lnTo>
                    <a:pt x="870551" y="1141319"/>
                  </a:lnTo>
                  <a:lnTo>
                    <a:pt x="814474" y="1153476"/>
                  </a:lnTo>
                  <a:lnTo>
                    <a:pt x="754264" y="1163251"/>
                  </a:lnTo>
                  <a:lnTo>
                    <a:pt x="690440" y="1170461"/>
                  </a:lnTo>
                  <a:lnTo>
                    <a:pt x="623520" y="1174922"/>
                  </a:lnTo>
                  <a:lnTo>
                    <a:pt x="554024" y="117644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13500" y="2374275"/>
              <a:ext cx="1108075" cy="1176655"/>
            </a:xfrm>
            <a:custGeom>
              <a:avLst/>
              <a:gdLst/>
              <a:ahLst/>
              <a:cxnLst/>
              <a:rect l="l" t="t" r="r" b="b"/>
              <a:pathLst>
                <a:path w="1108075" h="1176654">
                  <a:moveTo>
                    <a:pt x="1108049" y="196074"/>
                  </a:moveTo>
                  <a:lnTo>
                    <a:pt x="1103733" y="220670"/>
                  </a:lnTo>
                  <a:lnTo>
                    <a:pt x="1091129" y="244353"/>
                  </a:lnTo>
                  <a:lnTo>
                    <a:pt x="1043137" y="288250"/>
                  </a:lnTo>
                  <a:lnTo>
                    <a:pt x="1008787" y="308096"/>
                  </a:lnTo>
                  <a:lnTo>
                    <a:pt x="968226" y="326296"/>
                  </a:lnTo>
                  <a:lnTo>
                    <a:pt x="921975" y="342665"/>
                  </a:lnTo>
                  <a:lnTo>
                    <a:pt x="870551" y="357019"/>
                  </a:lnTo>
                  <a:lnTo>
                    <a:pt x="814474" y="369176"/>
                  </a:lnTo>
                  <a:lnTo>
                    <a:pt x="754264" y="378951"/>
                  </a:lnTo>
                  <a:lnTo>
                    <a:pt x="690440" y="386161"/>
                  </a:lnTo>
                  <a:lnTo>
                    <a:pt x="623520" y="390622"/>
                  </a:lnTo>
                  <a:lnTo>
                    <a:pt x="554024" y="392149"/>
                  </a:lnTo>
                  <a:lnTo>
                    <a:pt x="484529" y="390622"/>
                  </a:lnTo>
                  <a:lnTo>
                    <a:pt x="417609" y="386161"/>
                  </a:lnTo>
                  <a:lnTo>
                    <a:pt x="353785" y="378951"/>
                  </a:lnTo>
                  <a:lnTo>
                    <a:pt x="293575" y="369176"/>
                  </a:lnTo>
                  <a:lnTo>
                    <a:pt x="237498" y="357019"/>
                  </a:lnTo>
                  <a:lnTo>
                    <a:pt x="186074" y="342665"/>
                  </a:lnTo>
                  <a:lnTo>
                    <a:pt x="139823" y="326296"/>
                  </a:lnTo>
                  <a:lnTo>
                    <a:pt x="99262" y="308096"/>
                  </a:lnTo>
                  <a:lnTo>
                    <a:pt x="64912" y="288250"/>
                  </a:lnTo>
                  <a:lnTo>
                    <a:pt x="16920" y="244353"/>
                  </a:lnTo>
                  <a:lnTo>
                    <a:pt x="4316" y="220670"/>
                  </a:lnTo>
                  <a:lnTo>
                    <a:pt x="0" y="196074"/>
                  </a:lnTo>
                </a:path>
                <a:path w="1108075" h="1176654">
                  <a:moveTo>
                    <a:pt x="0" y="196074"/>
                  </a:moveTo>
                  <a:lnTo>
                    <a:pt x="4316" y="171479"/>
                  </a:lnTo>
                  <a:lnTo>
                    <a:pt x="16920" y="147796"/>
                  </a:lnTo>
                  <a:lnTo>
                    <a:pt x="64912" y="103899"/>
                  </a:lnTo>
                  <a:lnTo>
                    <a:pt x="99262" y="84053"/>
                  </a:lnTo>
                  <a:lnTo>
                    <a:pt x="139823" y="65853"/>
                  </a:lnTo>
                  <a:lnTo>
                    <a:pt x="186074" y="49484"/>
                  </a:lnTo>
                  <a:lnTo>
                    <a:pt x="237498" y="35130"/>
                  </a:lnTo>
                  <a:lnTo>
                    <a:pt x="293575" y="22973"/>
                  </a:lnTo>
                  <a:lnTo>
                    <a:pt x="353785" y="13198"/>
                  </a:lnTo>
                  <a:lnTo>
                    <a:pt x="417609" y="5988"/>
                  </a:lnTo>
                  <a:lnTo>
                    <a:pt x="484529" y="1527"/>
                  </a:lnTo>
                  <a:lnTo>
                    <a:pt x="554024" y="0"/>
                  </a:lnTo>
                  <a:lnTo>
                    <a:pt x="623520" y="1527"/>
                  </a:lnTo>
                  <a:lnTo>
                    <a:pt x="690440" y="5988"/>
                  </a:lnTo>
                  <a:lnTo>
                    <a:pt x="754264" y="13198"/>
                  </a:lnTo>
                  <a:lnTo>
                    <a:pt x="814474" y="22973"/>
                  </a:lnTo>
                  <a:lnTo>
                    <a:pt x="870551" y="35130"/>
                  </a:lnTo>
                  <a:lnTo>
                    <a:pt x="921975" y="49484"/>
                  </a:lnTo>
                  <a:lnTo>
                    <a:pt x="968226" y="65853"/>
                  </a:lnTo>
                  <a:lnTo>
                    <a:pt x="1008787" y="84053"/>
                  </a:lnTo>
                  <a:lnTo>
                    <a:pt x="1043137" y="103899"/>
                  </a:lnTo>
                  <a:lnTo>
                    <a:pt x="1091129" y="147796"/>
                  </a:lnTo>
                  <a:lnTo>
                    <a:pt x="1108049" y="196074"/>
                  </a:lnTo>
                  <a:lnTo>
                    <a:pt x="1108049" y="980374"/>
                  </a:lnTo>
                  <a:lnTo>
                    <a:pt x="1091129" y="1028653"/>
                  </a:lnTo>
                  <a:lnTo>
                    <a:pt x="1043137" y="1072550"/>
                  </a:lnTo>
                  <a:lnTo>
                    <a:pt x="1008787" y="1092396"/>
                  </a:lnTo>
                  <a:lnTo>
                    <a:pt x="968226" y="1110596"/>
                  </a:lnTo>
                  <a:lnTo>
                    <a:pt x="921975" y="1126965"/>
                  </a:lnTo>
                  <a:lnTo>
                    <a:pt x="870551" y="1141319"/>
                  </a:lnTo>
                  <a:lnTo>
                    <a:pt x="814474" y="1153476"/>
                  </a:lnTo>
                  <a:lnTo>
                    <a:pt x="754264" y="1163251"/>
                  </a:lnTo>
                  <a:lnTo>
                    <a:pt x="690440" y="1170461"/>
                  </a:lnTo>
                  <a:lnTo>
                    <a:pt x="623520" y="1174922"/>
                  </a:lnTo>
                  <a:lnTo>
                    <a:pt x="554024" y="1176449"/>
                  </a:lnTo>
                  <a:lnTo>
                    <a:pt x="484529" y="1174922"/>
                  </a:lnTo>
                  <a:lnTo>
                    <a:pt x="417609" y="1170461"/>
                  </a:lnTo>
                  <a:lnTo>
                    <a:pt x="353785" y="1163251"/>
                  </a:lnTo>
                  <a:lnTo>
                    <a:pt x="293575" y="1153476"/>
                  </a:lnTo>
                  <a:lnTo>
                    <a:pt x="237498" y="1141319"/>
                  </a:lnTo>
                  <a:lnTo>
                    <a:pt x="186074" y="1126965"/>
                  </a:lnTo>
                  <a:lnTo>
                    <a:pt x="139823" y="1110596"/>
                  </a:lnTo>
                  <a:lnTo>
                    <a:pt x="99262" y="1092396"/>
                  </a:lnTo>
                  <a:lnTo>
                    <a:pt x="64912" y="1072550"/>
                  </a:lnTo>
                  <a:lnTo>
                    <a:pt x="16920" y="1028653"/>
                  </a:lnTo>
                  <a:lnTo>
                    <a:pt x="0" y="980374"/>
                  </a:lnTo>
                  <a:lnTo>
                    <a:pt x="0" y="196074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86525" y="2935950"/>
            <a:ext cx="4013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 MT"/>
                <a:cs typeface="Arial MT"/>
              </a:rPr>
              <a:t>Data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55874" y="2374275"/>
            <a:ext cx="1238250" cy="356235"/>
          </a:xfrm>
          <a:prstGeom prst="rect">
            <a:avLst/>
          </a:prstGeom>
          <a:solidFill>
            <a:srgbClr val="EEEEEE"/>
          </a:solidFill>
          <a:ln w="9524">
            <a:solidFill>
              <a:srgbClr val="595959"/>
            </a:solidFill>
          </a:ln>
        </p:spPr>
        <p:txBody>
          <a:bodyPr vert="horz" wrap="square" lIns="0" tIns="6604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520"/>
              </a:spcBef>
            </a:pPr>
            <a:r>
              <a:rPr sz="1400" spc="-5" dirty="0">
                <a:latin typeface="Arial MT"/>
                <a:cs typeface="Arial MT"/>
              </a:rPr>
              <a:t>Fit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Model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1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055874" y="2868674"/>
            <a:ext cx="1238250" cy="356235"/>
          </a:xfrm>
          <a:prstGeom prst="rect">
            <a:avLst/>
          </a:prstGeom>
          <a:solidFill>
            <a:srgbClr val="EEEEEE"/>
          </a:solidFill>
          <a:ln w="9524">
            <a:solidFill>
              <a:srgbClr val="595959"/>
            </a:solidFill>
          </a:ln>
        </p:spPr>
        <p:txBody>
          <a:bodyPr vert="horz" wrap="square" lIns="0" tIns="6604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520"/>
              </a:spcBef>
            </a:pPr>
            <a:r>
              <a:rPr sz="1400" spc="-5" dirty="0">
                <a:latin typeface="Arial MT"/>
                <a:cs typeface="Arial MT"/>
              </a:rPr>
              <a:t>Fit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Model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2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055874" y="3363074"/>
            <a:ext cx="1238250" cy="356235"/>
          </a:xfrm>
          <a:prstGeom prst="rect">
            <a:avLst/>
          </a:prstGeom>
          <a:solidFill>
            <a:srgbClr val="EEEEEE"/>
          </a:solidFill>
          <a:ln w="9524">
            <a:solidFill>
              <a:srgbClr val="595959"/>
            </a:solidFill>
          </a:ln>
        </p:spPr>
        <p:txBody>
          <a:bodyPr vert="horz" wrap="square" lIns="0" tIns="6604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520"/>
              </a:spcBef>
            </a:pPr>
            <a:r>
              <a:rPr sz="1400" spc="-5" dirty="0">
                <a:latin typeface="Arial MT"/>
                <a:cs typeface="Arial MT"/>
              </a:rPr>
              <a:t>Fit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Model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3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5880087" y="2569837"/>
            <a:ext cx="1117600" cy="1076960"/>
            <a:chOff x="5880087" y="2569837"/>
            <a:chExt cx="1117600" cy="1076960"/>
          </a:xfrm>
        </p:grpSpPr>
        <p:sp>
          <p:nvSpPr>
            <p:cNvPr id="17" name="object 17"/>
            <p:cNvSpPr/>
            <p:nvPr/>
          </p:nvSpPr>
          <p:spPr>
            <a:xfrm>
              <a:off x="5884850" y="2574600"/>
              <a:ext cx="1108075" cy="1067435"/>
            </a:xfrm>
            <a:custGeom>
              <a:avLst/>
              <a:gdLst/>
              <a:ahLst/>
              <a:cxnLst/>
              <a:rect l="l" t="t" r="r" b="b"/>
              <a:pathLst>
                <a:path w="1108075" h="1067435">
                  <a:moveTo>
                    <a:pt x="554024" y="1067024"/>
                  </a:moveTo>
                  <a:lnTo>
                    <a:pt x="484529" y="1065639"/>
                  </a:lnTo>
                  <a:lnTo>
                    <a:pt x="417609" y="1061593"/>
                  </a:lnTo>
                  <a:lnTo>
                    <a:pt x="353785" y="1055054"/>
                  </a:lnTo>
                  <a:lnTo>
                    <a:pt x="293574" y="1046188"/>
                  </a:lnTo>
                  <a:lnTo>
                    <a:pt x="237498" y="1035162"/>
                  </a:lnTo>
                  <a:lnTo>
                    <a:pt x="186074" y="1022142"/>
                  </a:lnTo>
                  <a:lnTo>
                    <a:pt x="139823" y="1007296"/>
                  </a:lnTo>
                  <a:lnTo>
                    <a:pt x="99262" y="990789"/>
                  </a:lnTo>
                  <a:lnTo>
                    <a:pt x="64912" y="972789"/>
                  </a:lnTo>
                  <a:lnTo>
                    <a:pt x="16920" y="932975"/>
                  </a:lnTo>
                  <a:lnTo>
                    <a:pt x="0" y="889187"/>
                  </a:lnTo>
                  <a:lnTo>
                    <a:pt x="0" y="177837"/>
                  </a:lnTo>
                  <a:lnTo>
                    <a:pt x="16920" y="134049"/>
                  </a:lnTo>
                  <a:lnTo>
                    <a:pt x="64912" y="94235"/>
                  </a:lnTo>
                  <a:lnTo>
                    <a:pt x="99262" y="76235"/>
                  </a:lnTo>
                  <a:lnTo>
                    <a:pt x="139823" y="59728"/>
                  </a:lnTo>
                  <a:lnTo>
                    <a:pt x="186074" y="44882"/>
                  </a:lnTo>
                  <a:lnTo>
                    <a:pt x="237498" y="31862"/>
                  </a:lnTo>
                  <a:lnTo>
                    <a:pt x="293574" y="20836"/>
                  </a:lnTo>
                  <a:lnTo>
                    <a:pt x="353785" y="11970"/>
                  </a:lnTo>
                  <a:lnTo>
                    <a:pt x="417609" y="5431"/>
                  </a:lnTo>
                  <a:lnTo>
                    <a:pt x="484529" y="1385"/>
                  </a:lnTo>
                  <a:lnTo>
                    <a:pt x="554024" y="0"/>
                  </a:lnTo>
                  <a:lnTo>
                    <a:pt x="623520" y="1385"/>
                  </a:lnTo>
                  <a:lnTo>
                    <a:pt x="690440" y="5431"/>
                  </a:lnTo>
                  <a:lnTo>
                    <a:pt x="754265" y="11970"/>
                  </a:lnTo>
                  <a:lnTo>
                    <a:pt x="814475" y="20836"/>
                  </a:lnTo>
                  <a:lnTo>
                    <a:pt x="870551" y="31862"/>
                  </a:lnTo>
                  <a:lnTo>
                    <a:pt x="921975" y="44882"/>
                  </a:lnTo>
                  <a:lnTo>
                    <a:pt x="968226" y="59728"/>
                  </a:lnTo>
                  <a:lnTo>
                    <a:pt x="1008787" y="76235"/>
                  </a:lnTo>
                  <a:lnTo>
                    <a:pt x="1043137" y="94235"/>
                  </a:lnTo>
                  <a:lnTo>
                    <a:pt x="1091129" y="134049"/>
                  </a:lnTo>
                  <a:lnTo>
                    <a:pt x="1108049" y="177837"/>
                  </a:lnTo>
                  <a:lnTo>
                    <a:pt x="1108049" y="889187"/>
                  </a:lnTo>
                  <a:lnTo>
                    <a:pt x="1091129" y="932975"/>
                  </a:lnTo>
                  <a:lnTo>
                    <a:pt x="1043137" y="972789"/>
                  </a:lnTo>
                  <a:lnTo>
                    <a:pt x="1008787" y="990789"/>
                  </a:lnTo>
                  <a:lnTo>
                    <a:pt x="968226" y="1007296"/>
                  </a:lnTo>
                  <a:lnTo>
                    <a:pt x="921975" y="1022142"/>
                  </a:lnTo>
                  <a:lnTo>
                    <a:pt x="870551" y="1035162"/>
                  </a:lnTo>
                  <a:lnTo>
                    <a:pt x="814475" y="1046188"/>
                  </a:lnTo>
                  <a:lnTo>
                    <a:pt x="754265" y="1055054"/>
                  </a:lnTo>
                  <a:lnTo>
                    <a:pt x="690440" y="1061593"/>
                  </a:lnTo>
                  <a:lnTo>
                    <a:pt x="623520" y="1065639"/>
                  </a:lnTo>
                  <a:lnTo>
                    <a:pt x="554024" y="1067024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884850" y="2574600"/>
              <a:ext cx="1108075" cy="1067435"/>
            </a:xfrm>
            <a:custGeom>
              <a:avLst/>
              <a:gdLst/>
              <a:ahLst/>
              <a:cxnLst/>
              <a:rect l="l" t="t" r="r" b="b"/>
              <a:pathLst>
                <a:path w="1108075" h="1067435">
                  <a:moveTo>
                    <a:pt x="1108049" y="177837"/>
                  </a:moveTo>
                  <a:lnTo>
                    <a:pt x="1103733" y="200145"/>
                  </a:lnTo>
                  <a:lnTo>
                    <a:pt x="1091129" y="221625"/>
                  </a:lnTo>
                  <a:lnTo>
                    <a:pt x="1043137" y="261439"/>
                  </a:lnTo>
                  <a:lnTo>
                    <a:pt x="1008787" y="279439"/>
                  </a:lnTo>
                  <a:lnTo>
                    <a:pt x="968226" y="295946"/>
                  </a:lnTo>
                  <a:lnTo>
                    <a:pt x="921975" y="310792"/>
                  </a:lnTo>
                  <a:lnTo>
                    <a:pt x="870551" y="323812"/>
                  </a:lnTo>
                  <a:lnTo>
                    <a:pt x="814475" y="334838"/>
                  </a:lnTo>
                  <a:lnTo>
                    <a:pt x="754265" y="343704"/>
                  </a:lnTo>
                  <a:lnTo>
                    <a:pt x="690440" y="350243"/>
                  </a:lnTo>
                  <a:lnTo>
                    <a:pt x="623520" y="354289"/>
                  </a:lnTo>
                  <a:lnTo>
                    <a:pt x="554024" y="355674"/>
                  </a:lnTo>
                  <a:lnTo>
                    <a:pt x="484529" y="354289"/>
                  </a:lnTo>
                  <a:lnTo>
                    <a:pt x="417609" y="350243"/>
                  </a:lnTo>
                  <a:lnTo>
                    <a:pt x="353785" y="343704"/>
                  </a:lnTo>
                  <a:lnTo>
                    <a:pt x="293574" y="334838"/>
                  </a:lnTo>
                  <a:lnTo>
                    <a:pt x="237498" y="323812"/>
                  </a:lnTo>
                  <a:lnTo>
                    <a:pt x="186074" y="310792"/>
                  </a:lnTo>
                  <a:lnTo>
                    <a:pt x="139823" y="295946"/>
                  </a:lnTo>
                  <a:lnTo>
                    <a:pt x="99262" y="279439"/>
                  </a:lnTo>
                  <a:lnTo>
                    <a:pt x="64912" y="261439"/>
                  </a:lnTo>
                  <a:lnTo>
                    <a:pt x="16920" y="221625"/>
                  </a:lnTo>
                  <a:lnTo>
                    <a:pt x="4316" y="200145"/>
                  </a:lnTo>
                  <a:lnTo>
                    <a:pt x="0" y="177837"/>
                  </a:lnTo>
                </a:path>
                <a:path w="1108075" h="1067435">
                  <a:moveTo>
                    <a:pt x="0" y="177837"/>
                  </a:moveTo>
                  <a:lnTo>
                    <a:pt x="4316" y="155529"/>
                  </a:lnTo>
                  <a:lnTo>
                    <a:pt x="16920" y="134049"/>
                  </a:lnTo>
                  <a:lnTo>
                    <a:pt x="64912" y="94235"/>
                  </a:lnTo>
                  <a:lnTo>
                    <a:pt x="99262" y="76235"/>
                  </a:lnTo>
                  <a:lnTo>
                    <a:pt x="139823" y="59728"/>
                  </a:lnTo>
                  <a:lnTo>
                    <a:pt x="186074" y="44882"/>
                  </a:lnTo>
                  <a:lnTo>
                    <a:pt x="237498" y="31862"/>
                  </a:lnTo>
                  <a:lnTo>
                    <a:pt x="293574" y="20836"/>
                  </a:lnTo>
                  <a:lnTo>
                    <a:pt x="353785" y="11970"/>
                  </a:lnTo>
                  <a:lnTo>
                    <a:pt x="417609" y="5431"/>
                  </a:lnTo>
                  <a:lnTo>
                    <a:pt x="484529" y="1385"/>
                  </a:lnTo>
                  <a:lnTo>
                    <a:pt x="554024" y="0"/>
                  </a:lnTo>
                  <a:lnTo>
                    <a:pt x="623520" y="1385"/>
                  </a:lnTo>
                  <a:lnTo>
                    <a:pt x="690440" y="5431"/>
                  </a:lnTo>
                  <a:lnTo>
                    <a:pt x="754265" y="11970"/>
                  </a:lnTo>
                  <a:lnTo>
                    <a:pt x="814475" y="20836"/>
                  </a:lnTo>
                  <a:lnTo>
                    <a:pt x="870551" y="31862"/>
                  </a:lnTo>
                  <a:lnTo>
                    <a:pt x="921975" y="44882"/>
                  </a:lnTo>
                  <a:lnTo>
                    <a:pt x="968226" y="59728"/>
                  </a:lnTo>
                  <a:lnTo>
                    <a:pt x="1008787" y="76235"/>
                  </a:lnTo>
                  <a:lnTo>
                    <a:pt x="1043137" y="94235"/>
                  </a:lnTo>
                  <a:lnTo>
                    <a:pt x="1091129" y="134049"/>
                  </a:lnTo>
                  <a:lnTo>
                    <a:pt x="1108049" y="177837"/>
                  </a:lnTo>
                  <a:lnTo>
                    <a:pt x="1108049" y="889187"/>
                  </a:lnTo>
                  <a:lnTo>
                    <a:pt x="1091129" y="932975"/>
                  </a:lnTo>
                  <a:lnTo>
                    <a:pt x="1043137" y="972789"/>
                  </a:lnTo>
                  <a:lnTo>
                    <a:pt x="1008787" y="990789"/>
                  </a:lnTo>
                  <a:lnTo>
                    <a:pt x="968226" y="1007296"/>
                  </a:lnTo>
                  <a:lnTo>
                    <a:pt x="921975" y="1022142"/>
                  </a:lnTo>
                  <a:lnTo>
                    <a:pt x="870551" y="1035162"/>
                  </a:lnTo>
                  <a:lnTo>
                    <a:pt x="814475" y="1046188"/>
                  </a:lnTo>
                  <a:lnTo>
                    <a:pt x="754265" y="1055054"/>
                  </a:lnTo>
                  <a:lnTo>
                    <a:pt x="690440" y="1061593"/>
                  </a:lnTo>
                  <a:lnTo>
                    <a:pt x="623520" y="1065639"/>
                  </a:lnTo>
                  <a:lnTo>
                    <a:pt x="554024" y="1067024"/>
                  </a:lnTo>
                  <a:lnTo>
                    <a:pt x="484529" y="1065639"/>
                  </a:lnTo>
                  <a:lnTo>
                    <a:pt x="417609" y="1061593"/>
                  </a:lnTo>
                  <a:lnTo>
                    <a:pt x="353785" y="1055054"/>
                  </a:lnTo>
                  <a:lnTo>
                    <a:pt x="293574" y="1046188"/>
                  </a:lnTo>
                  <a:lnTo>
                    <a:pt x="237498" y="1035162"/>
                  </a:lnTo>
                  <a:lnTo>
                    <a:pt x="186074" y="1022142"/>
                  </a:lnTo>
                  <a:lnTo>
                    <a:pt x="139823" y="1007296"/>
                  </a:lnTo>
                  <a:lnTo>
                    <a:pt x="99262" y="990789"/>
                  </a:lnTo>
                  <a:lnTo>
                    <a:pt x="64912" y="972789"/>
                  </a:lnTo>
                  <a:lnTo>
                    <a:pt x="16920" y="932975"/>
                  </a:lnTo>
                  <a:lnTo>
                    <a:pt x="0" y="889187"/>
                  </a:lnTo>
                  <a:lnTo>
                    <a:pt x="0" y="177837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957875" y="2967669"/>
            <a:ext cx="903605" cy="44830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spc="-5" dirty="0">
                <a:latin typeface="Arial MT"/>
                <a:cs typeface="Arial MT"/>
              </a:rPr>
              <a:t>Predictions  as</a:t>
            </a:r>
            <a:r>
              <a:rPr sz="1400" spc="-9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features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604200" y="2930250"/>
            <a:ext cx="1238250" cy="356235"/>
          </a:xfrm>
          <a:prstGeom prst="rect">
            <a:avLst/>
          </a:prstGeom>
          <a:solidFill>
            <a:srgbClr val="EEEEEE"/>
          </a:solidFill>
          <a:ln w="9524">
            <a:solidFill>
              <a:srgbClr val="595959"/>
            </a:solidFill>
          </a:ln>
        </p:spPr>
        <p:txBody>
          <a:bodyPr vert="horz" wrap="square" lIns="0" tIns="6604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520"/>
              </a:spcBef>
            </a:pPr>
            <a:r>
              <a:rPr sz="1400" spc="-5" dirty="0">
                <a:latin typeface="Arial MT"/>
                <a:cs typeface="Arial MT"/>
              </a:rPr>
              <a:t>Fit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Model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1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114650" y="2374275"/>
            <a:ext cx="915035" cy="356235"/>
          </a:xfrm>
          <a:prstGeom prst="rect">
            <a:avLst/>
          </a:prstGeom>
          <a:solidFill>
            <a:srgbClr val="EEEEEE"/>
          </a:solidFill>
          <a:ln w="9524">
            <a:solidFill>
              <a:srgbClr val="595959"/>
            </a:solidFill>
          </a:ln>
        </p:spPr>
        <p:txBody>
          <a:bodyPr vert="horz" wrap="square" lIns="0" tIns="6604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520"/>
              </a:spcBef>
            </a:pPr>
            <a:r>
              <a:rPr sz="1400" spc="-5" dirty="0">
                <a:latin typeface="Arial MT"/>
                <a:cs typeface="Arial MT"/>
              </a:rPr>
              <a:t>Predict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1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114650" y="2868674"/>
            <a:ext cx="915035" cy="356235"/>
          </a:xfrm>
          <a:prstGeom prst="rect">
            <a:avLst/>
          </a:prstGeom>
          <a:solidFill>
            <a:srgbClr val="EEEEEE"/>
          </a:solidFill>
          <a:ln w="9524">
            <a:solidFill>
              <a:srgbClr val="595959"/>
            </a:solidFill>
          </a:ln>
        </p:spPr>
        <p:txBody>
          <a:bodyPr vert="horz" wrap="square" lIns="0" tIns="6604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520"/>
              </a:spcBef>
            </a:pPr>
            <a:r>
              <a:rPr sz="1400" spc="-5" dirty="0">
                <a:latin typeface="Arial MT"/>
                <a:cs typeface="Arial MT"/>
              </a:rPr>
              <a:t>Predict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2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114650" y="3363074"/>
            <a:ext cx="915035" cy="356235"/>
          </a:xfrm>
          <a:prstGeom prst="rect">
            <a:avLst/>
          </a:prstGeom>
          <a:solidFill>
            <a:srgbClr val="EEEEEE"/>
          </a:solidFill>
          <a:ln w="9524">
            <a:solidFill>
              <a:srgbClr val="595959"/>
            </a:solidFill>
          </a:ln>
        </p:spPr>
        <p:txBody>
          <a:bodyPr vert="horz" wrap="square" lIns="0" tIns="6604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520"/>
              </a:spcBef>
            </a:pPr>
            <a:r>
              <a:rPr sz="1400" spc="-5" dirty="0">
                <a:latin typeface="Arial MT"/>
                <a:cs typeface="Arial MT"/>
              </a:rPr>
              <a:t>Predict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3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1370037" y="2882487"/>
            <a:ext cx="393065" cy="303530"/>
            <a:chOff x="1370037" y="2882487"/>
            <a:chExt cx="393065" cy="303530"/>
          </a:xfrm>
        </p:grpSpPr>
        <p:sp>
          <p:nvSpPr>
            <p:cNvPr id="25" name="object 25"/>
            <p:cNvSpPr/>
            <p:nvPr/>
          </p:nvSpPr>
          <p:spPr>
            <a:xfrm>
              <a:off x="1374799" y="2887249"/>
              <a:ext cx="383540" cy="294005"/>
            </a:xfrm>
            <a:custGeom>
              <a:avLst/>
              <a:gdLst/>
              <a:ahLst/>
              <a:cxnLst/>
              <a:rect l="l" t="t" r="r" b="b"/>
              <a:pathLst>
                <a:path w="383539" h="294005">
                  <a:moveTo>
                    <a:pt x="236099" y="293999"/>
                  </a:moveTo>
                  <a:lnTo>
                    <a:pt x="236099" y="220499"/>
                  </a:lnTo>
                  <a:lnTo>
                    <a:pt x="0" y="220499"/>
                  </a:lnTo>
                  <a:lnTo>
                    <a:pt x="0" y="73499"/>
                  </a:lnTo>
                  <a:lnTo>
                    <a:pt x="236099" y="73499"/>
                  </a:lnTo>
                  <a:lnTo>
                    <a:pt x="236099" y="0"/>
                  </a:lnTo>
                  <a:lnTo>
                    <a:pt x="383099" y="146999"/>
                  </a:lnTo>
                  <a:lnTo>
                    <a:pt x="236099" y="2939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374799" y="2887249"/>
              <a:ext cx="383540" cy="294005"/>
            </a:xfrm>
            <a:custGeom>
              <a:avLst/>
              <a:gdLst/>
              <a:ahLst/>
              <a:cxnLst/>
              <a:rect l="l" t="t" r="r" b="b"/>
              <a:pathLst>
                <a:path w="383539" h="294005">
                  <a:moveTo>
                    <a:pt x="0" y="73499"/>
                  </a:moveTo>
                  <a:lnTo>
                    <a:pt x="236099" y="73499"/>
                  </a:lnTo>
                  <a:lnTo>
                    <a:pt x="236099" y="0"/>
                  </a:lnTo>
                  <a:lnTo>
                    <a:pt x="383099" y="146999"/>
                  </a:lnTo>
                  <a:lnTo>
                    <a:pt x="236099" y="293999"/>
                  </a:lnTo>
                  <a:lnTo>
                    <a:pt x="236099" y="220499"/>
                  </a:lnTo>
                  <a:lnTo>
                    <a:pt x="0" y="220499"/>
                  </a:lnTo>
                  <a:lnTo>
                    <a:pt x="0" y="734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7" name="object 27"/>
          <p:cNvGrpSpPr/>
          <p:nvPr/>
        </p:nvGrpSpPr>
        <p:grpSpPr>
          <a:xfrm>
            <a:off x="3511637" y="2894812"/>
            <a:ext cx="393065" cy="303530"/>
            <a:chOff x="3511637" y="2894812"/>
            <a:chExt cx="393065" cy="303530"/>
          </a:xfrm>
        </p:grpSpPr>
        <p:sp>
          <p:nvSpPr>
            <p:cNvPr id="28" name="object 28"/>
            <p:cNvSpPr/>
            <p:nvPr/>
          </p:nvSpPr>
          <p:spPr>
            <a:xfrm>
              <a:off x="3516400" y="2899574"/>
              <a:ext cx="383540" cy="294005"/>
            </a:xfrm>
            <a:custGeom>
              <a:avLst/>
              <a:gdLst/>
              <a:ahLst/>
              <a:cxnLst/>
              <a:rect l="l" t="t" r="r" b="b"/>
              <a:pathLst>
                <a:path w="383539" h="294005">
                  <a:moveTo>
                    <a:pt x="236099" y="293999"/>
                  </a:moveTo>
                  <a:lnTo>
                    <a:pt x="236099" y="220499"/>
                  </a:lnTo>
                  <a:lnTo>
                    <a:pt x="0" y="220499"/>
                  </a:lnTo>
                  <a:lnTo>
                    <a:pt x="0" y="73499"/>
                  </a:lnTo>
                  <a:lnTo>
                    <a:pt x="236099" y="73499"/>
                  </a:lnTo>
                  <a:lnTo>
                    <a:pt x="236099" y="0"/>
                  </a:lnTo>
                  <a:lnTo>
                    <a:pt x="383099" y="146999"/>
                  </a:lnTo>
                  <a:lnTo>
                    <a:pt x="236099" y="2939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516400" y="2899574"/>
              <a:ext cx="383540" cy="294005"/>
            </a:xfrm>
            <a:custGeom>
              <a:avLst/>
              <a:gdLst/>
              <a:ahLst/>
              <a:cxnLst/>
              <a:rect l="l" t="t" r="r" b="b"/>
              <a:pathLst>
                <a:path w="383539" h="294005">
                  <a:moveTo>
                    <a:pt x="0" y="73499"/>
                  </a:moveTo>
                  <a:lnTo>
                    <a:pt x="236099" y="73499"/>
                  </a:lnTo>
                  <a:lnTo>
                    <a:pt x="236099" y="0"/>
                  </a:lnTo>
                  <a:lnTo>
                    <a:pt x="383099" y="146999"/>
                  </a:lnTo>
                  <a:lnTo>
                    <a:pt x="236099" y="293999"/>
                  </a:lnTo>
                  <a:lnTo>
                    <a:pt x="236099" y="220499"/>
                  </a:lnTo>
                  <a:lnTo>
                    <a:pt x="0" y="220499"/>
                  </a:lnTo>
                  <a:lnTo>
                    <a:pt x="0" y="734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0" name="object 30"/>
          <p:cNvGrpSpPr/>
          <p:nvPr/>
        </p:nvGrpSpPr>
        <p:grpSpPr>
          <a:xfrm>
            <a:off x="590287" y="1393962"/>
            <a:ext cx="4250690" cy="880110"/>
            <a:chOff x="590287" y="1393962"/>
            <a:chExt cx="4250690" cy="880110"/>
          </a:xfrm>
        </p:grpSpPr>
        <p:sp>
          <p:nvSpPr>
            <p:cNvPr id="31" name="object 31"/>
            <p:cNvSpPr/>
            <p:nvPr/>
          </p:nvSpPr>
          <p:spPr>
            <a:xfrm>
              <a:off x="595050" y="1398724"/>
              <a:ext cx="4241165" cy="870585"/>
            </a:xfrm>
            <a:custGeom>
              <a:avLst/>
              <a:gdLst/>
              <a:ahLst/>
              <a:cxnLst/>
              <a:rect l="l" t="t" r="r" b="b"/>
              <a:pathLst>
                <a:path w="4241165" h="870585">
                  <a:moveTo>
                    <a:pt x="217499" y="869999"/>
                  </a:moveTo>
                  <a:lnTo>
                    <a:pt x="0" y="869999"/>
                  </a:lnTo>
                  <a:lnTo>
                    <a:pt x="0" y="380624"/>
                  </a:lnTo>
                  <a:lnTo>
                    <a:pt x="2965" y="332880"/>
                  </a:lnTo>
                  <a:lnTo>
                    <a:pt x="11624" y="286905"/>
                  </a:lnTo>
                  <a:lnTo>
                    <a:pt x="25620" y="243056"/>
                  </a:lnTo>
                  <a:lnTo>
                    <a:pt x="44596" y="201691"/>
                  </a:lnTo>
                  <a:lnTo>
                    <a:pt x="68195" y="163165"/>
                  </a:lnTo>
                  <a:lnTo>
                    <a:pt x="96061" y="127836"/>
                  </a:lnTo>
                  <a:lnTo>
                    <a:pt x="127836" y="96061"/>
                  </a:lnTo>
                  <a:lnTo>
                    <a:pt x="163165" y="68195"/>
                  </a:lnTo>
                  <a:lnTo>
                    <a:pt x="201691" y="44596"/>
                  </a:lnTo>
                  <a:lnTo>
                    <a:pt x="243056" y="25620"/>
                  </a:lnTo>
                  <a:lnTo>
                    <a:pt x="286905" y="11624"/>
                  </a:lnTo>
                  <a:lnTo>
                    <a:pt x="332880" y="2965"/>
                  </a:lnTo>
                  <a:lnTo>
                    <a:pt x="380624" y="0"/>
                  </a:lnTo>
                  <a:lnTo>
                    <a:pt x="3751424" y="0"/>
                  </a:lnTo>
                  <a:lnTo>
                    <a:pt x="3801455" y="3300"/>
                  </a:lnTo>
                  <a:lnTo>
                    <a:pt x="3850205" y="13040"/>
                  </a:lnTo>
                  <a:lnTo>
                    <a:pt x="3897083" y="28973"/>
                  </a:lnTo>
                  <a:lnTo>
                    <a:pt x="3941497" y="50854"/>
                  </a:lnTo>
                  <a:lnTo>
                    <a:pt x="3982856" y="78439"/>
                  </a:lnTo>
                  <a:lnTo>
                    <a:pt x="4020567" y="111482"/>
                  </a:lnTo>
                  <a:lnTo>
                    <a:pt x="4053610" y="149193"/>
                  </a:lnTo>
                  <a:lnTo>
                    <a:pt x="4081195" y="190552"/>
                  </a:lnTo>
                  <a:lnTo>
                    <a:pt x="4094471" y="217499"/>
                  </a:lnTo>
                  <a:lnTo>
                    <a:pt x="380624" y="217499"/>
                  </a:lnTo>
                  <a:lnTo>
                    <a:pt x="337259" y="223326"/>
                  </a:lnTo>
                  <a:lnTo>
                    <a:pt x="298292" y="239771"/>
                  </a:lnTo>
                  <a:lnTo>
                    <a:pt x="265278" y="265278"/>
                  </a:lnTo>
                  <a:lnTo>
                    <a:pt x="239771" y="298292"/>
                  </a:lnTo>
                  <a:lnTo>
                    <a:pt x="223326" y="337259"/>
                  </a:lnTo>
                  <a:lnTo>
                    <a:pt x="217499" y="380624"/>
                  </a:lnTo>
                  <a:lnTo>
                    <a:pt x="217499" y="869999"/>
                  </a:lnTo>
                  <a:close/>
                </a:path>
                <a:path w="4241165" h="870585">
                  <a:moveTo>
                    <a:pt x="4132049" y="434999"/>
                  </a:moveTo>
                  <a:lnTo>
                    <a:pt x="3914549" y="434999"/>
                  </a:lnTo>
                  <a:lnTo>
                    <a:pt x="3914549" y="380624"/>
                  </a:lnTo>
                  <a:lnTo>
                    <a:pt x="3908722" y="337259"/>
                  </a:lnTo>
                  <a:lnTo>
                    <a:pt x="3892278" y="298292"/>
                  </a:lnTo>
                  <a:lnTo>
                    <a:pt x="3866771" y="265278"/>
                  </a:lnTo>
                  <a:lnTo>
                    <a:pt x="3833757" y="239771"/>
                  </a:lnTo>
                  <a:lnTo>
                    <a:pt x="3794790" y="223326"/>
                  </a:lnTo>
                  <a:lnTo>
                    <a:pt x="3751424" y="217499"/>
                  </a:lnTo>
                  <a:lnTo>
                    <a:pt x="4094471" y="217499"/>
                  </a:lnTo>
                  <a:lnTo>
                    <a:pt x="4103076" y="234966"/>
                  </a:lnTo>
                  <a:lnTo>
                    <a:pt x="4119009" y="281843"/>
                  </a:lnTo>
                  <a:lnTo>
                    <a:pt x="4128749" y="330594"/>
                  </a:lnTo>
                  <a:lnTo>
                    <a:pt x="4132049" y="380624"/>
                  </a:lnTo>
                  <a:lnTo>
                    <a:pt x="4132049" y="434999"/>
                  </a:lnTo>
                  <a:close/>
                </a:path>
                <a:path w="4241165" h="870585">
                  <a:moveTo>
                    <a:pt x="4023299" y="652499"/>
                  </a:moveTo>
                  <a:lnTo>
                    <a:pt x="3805799" y="434999"/>
                  </a:lnTo>
                  <a:lnTo>
                    <a:pt x="4240799" y="434999"/>
                  </a:lnTo>
                  <a:lnTo>
                    <a:pt x="4023299" y="6524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95050" y="1398724"/>
              <a:ext cx="4241165" cy="870585"/>
            </a:xfrm>
            <a:custGeom>
              <a:avLst/>
              <a:gdLst/>
              <a:ahLst/>
              <a:cxnLst/>
              <a:rect l="l" t="t" r="r" b="b"/>
              <a:pathLst>
                <a:path w="4241165" h="870585">
                  <a:moveTo>
                    <a:pt x="0" y="869999"/>
                  </a:moveTo>
                  <a:lnTo>
                    <a:pt x="0" y="380624"/>
                  </a:lnTo>
                  <a:lnTo>
                    <a:pt x="2965" y="332880"/>
                  </a:lnTo>
                  <a:lnTo>
                    <a:pt x="11624" y="286905"/>
                  </a:lnTo>
                  <a:lnTo>
                    <a:pt x="25620" y="243056"/>
                  </a:lnTo>
                  <a:lnTo>
                    <a:pt x="44596" y="201691"/>
                  </a:lnTo>
                  <a:lnTo>
                    <a:pt x="68195" y="163165"/>
                  </a:lnTo>
                  <a:lnTo>
                    <a:pt x="96061" y="127836"/>
                  </a:lnTo>
                  <a:lnTo>
                    <a:pt x="127836" y="96061"/>
                  </a:lnTo>
                  <a:lnTo>
                    <a:pt x="163165" y="68195"/>
                  </a:lnTo>
                  <a:lnTo>
                    <a:pt x="201691" y="44596"/>
                  </a:lnTo>
                  <a:lnTo>
                    <a:pt x="243056" y="25620"/>
                  </a:lnTo>
                  <a:lnTo>
                    <a:pt x="286905" y="11624"/>
                  </a:lnTo>
                  <a:lnTo>
                    <a:pt x="332880" y="2965"/>
                  </a:lnTo>
                  <a:lnTo>
                    <a:pt x="380624" y="0"/>
                  </a:lnTo>
                  <a:lnTo>
                    <a:pt x="3751424" y="0"/>
                  </a:lnTo>
                  <a:lnTo>
                    <a:pt x="3801455" y="3300"/>
                  </a:lnTo>
                  <a:lnTo>
                    <a:pt x="3850205" y="13040"/>
                  </a:lnTo>
                  <a:lnTo>
                    <a:pt x="3897083" y="28973"/>
                  </a:lnTo>
                  <a:lnTo>
                    <a:pt x="3941497" y="50854"/>
                  </a:lnTo>
                  <a:lnTo>
                    <a:pt x="3982856" y="78439"/>
                  </a:lnTo>
                  <a:lnTo>
                    <a:pt x="4020567" y="111482"/>
                  </a:lnTo>
                  <a:lnTo>
                    <a:pt x="4053610" y="149193"/>
                  </a:lnTo>
                  <a:lnTo>
                    <a:pt x="4081195" y="190552"/>
                  </a:lnTo>
                  <a:lnTo>
                    <a:pt x="4103076" y="234966"/>
                  </a:lnTo>
                  <a:lnTo>
                    <a:pt x="4119009" y="281843"/>
                  </a:lnTo>
                  <a:lnTo>
                    <a:pt x="4128749" y="330594"/>
                  </a:lnTo>
                  <a:lnTo>
                    <a:pt x="4132049" y="380624"/>
                  </a:lnTo>
                  <a:lnTo>
                    <a:pt x="4132049" y="434999"/>
                  </a:lnTo>
                  <a:lnTo>
                    <a:pt x="4240799" y="434999"/>
                  </a:lnTo>
                  <a:lnTo>
                    <a:pt x="4023299" y="652499"/>
                  </a:lnTo>
                  <a:lnTo>
                    <a:pt x="3805799" y="434999"/>
                  </a:lnTo>
                  <a:lnTo>
                    <a:pt x="3914549" y="434999"/>
                  </a:lnTo>
                  <a:lnTo>
                    <a:pt x="3914549" y="380624"/>
                  </a:lnTo>
                  <a:lnTo>
                    <a:pt x="3908723" y="337259"/>
                  </a:lnTo>
                  <a:lnTo>
                    <a:pt x="3892278" y="298292"/>
                  </a:lnTo>
                  <a:lnTo>
                    <a:pt x="3866771" y="265278"/>
                  </a:lnTo>
                  <a:lnTo>
                    <a:pt x="3833757" y="239771"/>
                  </a:lnTo>
                  <a:lnTo>
                    <a:pt x="3794790" y="223326"/>
                  </a:lnTo>
                  <a:lnTo>
                    <a:pt x="3751424" y="217499"/>
                  </a:lnTo>
                  <a:lnTo>
                    <a:pt x="380624" y="217499"/>
                  </a:lnTo>
                  <a:lnTo>
                    <a:pt x="337259" y="223326"/>
                  </a:lnTo>
                  <a:lnTo>
                    <a:pt x="298292" y="239771"/>
                  </a:lnTo>
                  <a:lnTo>
                    <a:pt x="265278" y="265278"/>
                  </a:lnTo>
                  <a:lnTo>
                    <a:pt x="239771" y="298292"/>
                  </a:lnTo>
                  <a:lnTo>
                    <a:pt x="223326" y="337259"/>
                  </a:lnTo>
                  <a:lnTo>
                    <a:pt x="217499" y="380624"/>
                  </a:lnTo>
                  <a:lnTo>
                    <a:pt x="217499" y="869999"/>
                  </a:lnTo>
                  <a:lnTo>
                    <a:pt x="0" y="8699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1456084" y="1394812"/>
            <a:ext cx="147701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 MT"/>
                <a:cs typeface="Arial MT"/>
              </a:rPr>
              <a:t>Data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for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ensemble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5382887" y="2956374"/>
            <a:ext cx="393065" cy="303530"/>
            <a:chOff x="5382887" y="2956374"/>
            <a:chExt cx="393065" cy="303530"/>
          </a:xfrm>
        </p:grpSpPr>
        <p:sp>
          <p:nvSpPr>
            <p:cNvPr id="35" name="object 35"/>
            <p:cNvSpPr/>
            <p:nvPr/>
          </p:nvSpPr>
          <p:spPr>
            <a:xfrm>
              <a:off x="5387649" y="2961137"/>
              <a:ext cx="383540" cy="294005"/>
            </a:xfrm>
            <a:custGeom>
              <a:avLst/>
              <a:gdLst/>
              <a:ahLst/>
              <a:cxnLst/>
              <a:rect l="l" t="t" r="r" b="b"/>
              <a:pathLst>
                <a:path w="383539" h="294004">
                  <a:moveTo>
                    <a:pt x="236099" y="293999"/>
                  </a:moveTo>
                  <a:lnTo>
                    <a:pt x="236099" y="220499"/>
                  </a:lnTo>
                  <a:lnTo>
                    <a:pt x="0" y="220499"/>
                  </a:lnTo>
                  <a:lnTo>
                    <a:pt x="0" y="73499"/>
                  </a:lnTo>
                  <a:lnTo>
                    <a:pt x="236099" y="73499"/>
                  </a:lnTo>
                  <a:lnTo>
                    <a:pt x="236099" y="0"/>
                  </a:lnTo>
                  <a:lnTo>
                    <a:pt x="383099" y="146999"/>
                  </a:lnTo>
                  <a:lnTo>
                    <a:pt x="236099" y="2939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387649" y="2961137"/>
              <a:ext cx="383540" cy="294005"/>
            </a:xfrm>
            <a:custGeom>
              <a:avLst/>
              <a:gdLst/>
              <a:ahLst/>
              <a:cxnLst/>
              <a:rect l="l" t="t" r="r" b="b"/>
              <a:pathLst>
                <a:path w="383539" h="294004">
                  <a:moveTo>
                    <a:pt x="0" y="73499"/>
                  </a:moveTo>
                  <a:lnTo>
                    <a:pt x="236099" y="73499"/>
                  </a:lnTo>
                  <a:lnTo>
                    <a:pt x="236099" y="0"/>
                  </a:lnTo>
                  <a:lnTo>
                    <a:pt x="383099" y="146999"/>
                  </a:lnTo>
                  <a:lnTo>
                    <a:pt x="236099" y="293999"/>
                  </a:lnTo>
                  <a:lnTo>
                    <a:pt x="236099" y="220499"/>
                  </a:lnTo>
                  <a:lnTo>
                    <a:pt x="0" y="220499"/>
                  </a:lnTo>
                  <a:lnTo>
                    <a:pt x="0" y="734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7" name="object 37"/>
          <p:cNvGrpSpPr/>
          <p:nvPr/>
        </p:nvGrpSpPr>
        <p:grpSpPr>
          <a:xfrm>
            <a:off x="7170012" y="2956349"/>
            <a:ext cx="393065" cy="303530"/>
            <a:chOff x="7170012" y="2956349"/>
            <a:chExt cx="393065" cy="303530"/>
          </a:xfrm>
        </p:grpSpPr>
        <p:sp>
          <p:nvSpPr>
            <p:cNvPr id="38" name="object 38"/>
            <p:cNvSpPr/>
            <p:nvPr/>
          </p:nvSpPr>
          <p:spPr>
            <a:xfrm>
              <a:off x="7174775" y="2961112"/>
              <a:ext cx="383540" cy="294005"/>
            </a:xfrm>
            <a:custGeom>
              <a:avLst/>
              <a:gdLst/>
              <a:ahLst/>
              <a:cxnLst/>
              <a:rect l="l" t="t" r="r" b="b"/>
              <a:pathLst>
                <a:path w="383540" h="294004">
                  <a:moveTo>
                    <a:pt x="236099" y="293999"/>
                  </a:moveTo>
                  <a:lnTo>
                    <a:pt x="236099" y="220499"/>
                  </a:lnTo>
                  <a:lnTo>
                    <a:pt x="0" y="220499"/>
                  </a:lnTo>
                  <a:lnTo>
                    <a:pt x="0" y="73499"/>
                  </a:lnTo>
                  <a:lnTo>
                    <a:pt x="236099" y="73499"/>
                  </a:lnTo>
                  <a:lnTo>
                    <a:pt x="236099" y="0"/>
                  </a:lnTo>
                  <a:lnTo>
                    <a:pt x="383099" y="146999"/>
                  </a:lnTo>
                  <a:lnTo>
                    <a:pt x="236099" y="2939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174775" y="2961112"/>
              <a:ext cx="383540" cy="294005"/>
            </a:xfrm>
            <a:custGeom>
              <a:avLst/>
              <a:gdLst/>
              <a:ahLst/>
              <a:cxnLst/>
              <a:rect l="l" t="t" r="r" b="b"/>
              <a:pathLst>
                <a:path w="383540" h="294004">
                  <a:moveTo>
                    <a:pt x="0" y="73499"/>
                  </a:moveTo>
                  <a:lnTo>
                    <a:pt x="236099" y="73499"/>
                  </a:lnTo>
                  <a:lnTo>
                    <a:pt x="236099" y="0"/>
                  </a:lnTo>
                  <a:lnTo>
                    <a:pt x="383099" y="146999"/>
                  </a:lnTo>
                  <a:lnTo>
                    <a:pt x="236099" y="293999"/>
                  </a:lnTo>
                  <a:lnTo>
                    <a:pt x="236099" y="220499"/>
                  </a:lnTo>
                  <a:lnTo>
                    <a:pt x="0" y="220499"/>
                  </a:lnTo>
                  <a:lnTo>
                    <a:pt x="0" y="734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987187" y="2089062"/>
            <a:ext cx="1291590" cy="1856739"/>
            <a:chOff x="3987187" y="2089062"/>
            <a:chExt cx="1291590" cy="1856739"/>
          </a:xfrm>
        </p:grpSpPr>
        <p:sp>
          <p:nvSpPr>
            <p:cNvPr id="3" name="object 3"/>
            <p:cNvSpPr/>
            <p:nvPr/>
          </p:nvSpPr>
          <p:spPr>
            <a:xfrm>
              <a:off x="3991950" y="2093824"/>
              <a:ext cx="1282065" cy="1847214"/>
            </a:xfrm>
            <a:custGeom>
              <a:avLst/>
              <a:gdLst/>
              <a:ahLst/>
              <a:cxnLst/>
              <a:rect l="l" t="t" r="r" b="b"/>
              <a:pathLst>
                <a:path w="1282064" h="1847214">
                  <a:moveTo>
                    <a:pt x="1281599" y="1846799"/>
                  </a:moveTo>
                  <a:lnTo>
                    <a:pt x="0" y="1846799"/>
                  </a:lnTo>
                  <a:lnTo>
                    <a:pt x="0" y="0"/>
                  </a:lnTo>
                  <a:lnTo>
                    <a:pt x="1281599" y="0"/>
                  </a:lnTo>
                  <a:lnTo>
                    <a:pt x="1281599" y="18467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991950" y="2093824"/>
              <a:ext cx="1282065" cy="1847214"/>
            </a:xfrm>
            <a:custGeom>
              <a:avLst/>
              <a:gdLst/>
              <a:ahLst/>
              <a:cxnLst/>
              <a:rect l="l" t="t" r="r" b="b"/>
              <a:pathLst>
                <a:path w="1282064" h="1847214">
                  <a:moveTo>
                    <a:pt x="0" y="0"/>
                  </a:moveTo>
                  <a:lnTo>
                    <a:pt x="1281599" y="0"/>
                  </a:lnTo>
                  <a:lnTo>
                    <a:pt x="1281599" y="1846799"/>
                  </a:lnTo>
                  <a:lnTo>
                    <a:pt x="0" y="18467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1907487" y="2089062"/>
            <a:ext cx="1521460" cy="1856739"/>
            <a:chOff x="1907487" y="2089062"/>
            <a:chExt cx="1521460" cy="1856739"/>
          </a:xfrm>
        </p:grpSpPr>
        <p:sp>
          <p:nvSpPr>
            <p:cNvPr id="6" name="object 6"/>
            <p:cNvSpPr/>
            <p:nvPr/>
          </p:nvSpPr>
          <p:spPr>
            <a:xfrm>
              <a:off x="1912249" y="2093824"/>
              <a:ext cx="1511935" cy="1847214"/>
            </a:xfrm>
            <a:custGeom>
              <a:avLst/>
              <a:gdLst/>
              <a:ahLst/>
              <a:cxnLst/>
              <a:rect l="l" t="t" r="r" b="b"/>
              <a:pathLst>
                <a:path w="1511935" h="1847214">
                  <a:moveTo>
                    <a:pt x="1511699" y="1846799"/>
                  </a:moveTo>
                  <a:lnTo>
                    <a:pt x="0" y="1846799"/>
                  </a:lnTo>
                  <a:lnTo>
                    <a:pt x="0" y="0"/>
                  </a:lnTo>
                  <a:lnTo>
                    <a:pt x="1511699" y="0"/>
                  </a:lnTo>
                  <a:lnTo>
                    <a:pt x="1511699" y="18467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912249" y="2093824"/>
              <a:ext cx="1511935" cy="1847214"/>
            </a:xfrm>
            <a:custGeom>
              <a:avLst/>
              <a:gdLst/>
              <a:ahLst/>
              <a:cxnLst/>
              <a:rect l="l" t="t" r="r" b="b"/>
              <a:pathLst>
                <a:path w="1511935" h="1847214">
                  <a:moveTo>
                    <a:pt x="0" y="0"/>
                  </a:moveTo>
                  <a:lnTo>
                    <a:pt x="1511699" y="0"/>
                  </a:lnTo>
                  <a:lnTo>
                    <a:pt x="1511699" y="1846799"/>
                  </a:lnTo>
                  <a:lnTo>
                    <a:pt x="0" y="18467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38354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/>
              <a:t>Is</a:t>
            </a:r>
            <a:r>
              <a:rPr sz="2800" spc="-35" dirty="0"/>
              <a:t> </a:t>
            </a:r>
            <a:r>
              <a:rPr sz="2800" spc="-5" dirty="0"/>
              <a:t>there</a:t>
            </a:r>
            <a:r>
              <a:rPr sz="2800" spc="-30" dirty="0"/>
              <a:t> </a:t>
            </a:r>
            <a:r>
              <a:rPr sz="2800" dirty="0"/>
              <a:t>a</a:t>
            </a:r>
            <a:r>
              <a:rPr sz="2800" spc="-25" dirty="0"/>
              <a:t> </a:t>
            </a:r>
            <a:r>
              <a:rPr sz="2800" spc="-5" dirty="0"/>
              <a:t>Leakage?</a:t>
            </a:r>
            <a:r>
              <a:rPr sz="2800" spc="-75" dirty="0"/>
              <a:t> </a:t>
            </a:r>
            <a:r>
              <a:rPr sz="2800" spc="-90" dirty="0"/>
              <a:t>Yes</a:t>
            </a:r>
            <a:endParaRPr sz="2800"/>
          </a:p>
        </p:txBody>
      </p:sp>
      <p:grpSp>
        <p:nvGrpSpPr>
          <p:cNvPr id="9" name="object 9"/>
          <p:cNvGrpSpPr/>
          <p:nvPr/>
        </p:nvGrpSpPr>
        <p:grpSpPr>
          <a:xfrm>
            <a:off x="122387" y="2433703"/>
            <a:ext cx="1117600" cy="1167130"/>
            <a:chOff x="122387" y="2433703"/>
            <a:chExt cx="1117600" cy="1167130"/>
          </a:xfrm>
        </p:grpSpPr>
        <p:sp>
          <p:nvSpPr>
            <p:cNvPr id="10" name="object 10"/>
            <p:cNvSpPr/>
            <p:nvPr/>
          </p:nvSpPr>
          <p:spPr>
            <a:xfrm>
              <a:off x="127150" y="2438466"/>
              <a:ext cx="1108075" cy="1157605"/>
            </a:xfrm>
            <a:custGeom>
              <a:avLst/>
              <a:gdLst/>
              <a:ahLst/>
              <a:cxnLst/>
              <a:rect l="l" t="t" r="r" b="b"/>
              <a:pathLst>
                <a:path w="1108075" h="1157604">
                  <a:moveTo>
                    <a:pt x="554024" y="1157524"/>
                  </a:moveTo>
                  <a:lnTo>
                    <a:pt x="484529" y="1156021"/>
                  </a:lnTo>
                  <a:lnTo>
                    <a:pt x="417609" y="1151632"/>
                  </a:lnTo>
                  <a:lnTo>
                    <a:pt x="353785" y="1144538"/>
                  </a:lnTo>
                  <a:lnTo>
                    <a:pt x="293575" y="1134921"/>
                  </a:lnTo>
                  <a:lnTo>
                    <a:pt x="237498" y="1122959"/>
                  </a:lnTo>
                  <a:lnTo>
                    <a:pt x="186074" y="1108835"/>
                  </a:lnTo>
                  <a:lnTo>
                    <a:pt x="139823" y="1092730"/>
                  </a:lnTo>
                  <a:lnTo>
                    <a:pt x="99262" y="1074823"/>
                  </a:lnTo>
                  <a:lnTo>
                    <a:pt x="64912" y="1055297"/>
                  </a:lnTo>
                  <a:lnTo>
                    <a:pt x="16920" y="1012106"/>
                  </a:lnTo>
                  <a:lnTo>
                    <a:pt x="0" y="964603"/>
                  </a:lnTo>
                  <a:lnTo>
                    <a:pt x="0" y="192920"/>
                  </a:lnTo>
                  <a:lnTo>
                    <a:pt x="16920" y="145418"/>
                  </a:lnTo>
                  <a:lnTo>
                    <a:pt x="64912" y="102227"/>
                  </a:lnTo>
                  <a:lnTo>
                    <a:pt x="99262" y="82700"/>
                  </a:lnTo>
                  <a:lnTo>
                    <a:pt x="139823" y="64794"/>
                  </a:lnTo>
                  <a:lnTo>
                    <a:pt x="186074" y="48688"/>
                  </a:lnTo>
                  <a:lnTo>
                    <a:pt x="237498" y="34564"/>
                  </a:lnTo>
                  <a:lnTo>
                    <a:pt x="293575" y="22603"/>
                  </a:lnTo>
                  <a:lnTo>
                    <a:pt x="353785" y="12985"/>
                  </a:lnTo>
                  <a:lnTo>
                    <a:pt x="417609" y="5891"/>
                  </a:lnTo>
                  <a:lnTo>
                    <a:pt x="484529" y="1503"/>
                  </a:lnTo>
                  <a:lnTo>
                    <a:pt x="554024" y="0"/>
                  </a:lnTo>
                  <a:lnTo>
                    <a:pt x="623520" y="1503"/>
                  </a:lnTo>
                  <a:lnTo>
                    <a:pt x="690440" y="5891"/>
                  </a:lnTo>
                  <a:lnTo>
                    <a:pt x="754264" y="12985"/>
                  </a:lnTo>
                  <a:lnTo>
                    <a:pt x="814474" y="22603"/>
                  </a:lnTo>
                  <a:lnTo>
                    <a:pt x="870551" y="34564"/>
                  </a:lnTo>
                  <a:lnTo>
                    <a:pt x="921975" y="48688"/>
                  </a:lnTo>
                  <a:lnTo>
                    <a:pt x="968226" y="64794"/>
                  </a:lnTo>
                  <a:lnTo>
                    <a:pt x="1008787" y="82700"/>
                  </a:lnTo>
                  <a:lnTo>
                    <a:pt x="1043137" y="102227"/>
                  </a:lnTo>
                  <a:lnTo>
                    <a:pt x="1091129" y="145418"/>
                  </a:lnTo>
                  <a:lnTo>
                    <a:pt x="1108049" y="192920"/>
                  </a:lnTo>
                  <a:lnTo>
                    <a:pt x="1108049" y="964603"/>
                  </a:lnTo>
                  <a:lnTo>
                    <a:pt x="1091129" y="1012106"/>
                  </a:lnTo>
                  <a:lnTo>
                    <a:pt x="1043137" y="1055297"/>
                  </a:lnTo>
                  <a:lnTo>
                    <a:pt x="1008787" y="1074823"/>
                  </a:lnTo>
                  <a:lnTo>
                    <a:pt x="968226" y="1092730"/>
                  </a:lnTo>
                  <a:lnTo>
                    <a:pt x="921975" y="1108835"/>
                  </a:lnTo>
                  <a:lnTo>
                    <a:pt x="870551" y="1122959"/>
                  </a:lnTo>
                  <a:lnTo>
                    <a:pt x="814474" y="1134921"/>
                  </a:lnTo>
                  <a:lnTo>
                    <a:pt x="754264" y="1144538"/>
                  </a:lnTo>
                  <a:lnTo>
                    <a:pt x="690440" y="1151632"/>
                  </a:lnTo>
                  <a:lnTo>
                    <a:pt x="623520" y="1156021"/>
                  </a:lnTo>
                  <a:lnTo>
                    <a:pt x="554024" y="1157524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27150" y="2438466"/>
              <a:ext cx="1108075" cy="1157605"/>
            </a:xfrm>
            <a:custGeom>
              <a:avLst/>
              <a:gdLst/>
              <a:ahLst/>
              <a:cxnLst/>
              <a:rect l="l" t="t" r="r" b="b"/>
              <a:pathLst>
                <a:path w="1108075" h="1157604">
                  <a:moveTo>
                    <a:pt x="1108049" y="192920"/>
                  </a:moveTo>
                  <a:lnTo>
                    <a:pt x="1103733" y="217120"/>
                  </a:lnTo>
                  <a:lnTo>
                    <a:pt x="1091129" y="240422"/>
                  </a:lnTo>
                  <a:lnTo>
                    <a:pt x="1043137" y="283613"/>
                  </a:lnTo>
                  <a:lnTo>
                    <a:pt x="1008787" y="303140"/>
                  </a:lnTo>
                  <a:lnTo>
                    <a:pt x="968226" y="321047"/>
                  </a:lnTo>
                  <a:lnTo>
                    <a:pt x="921975" y="337152"/>
                  </a:lnTo>
                  <a:lnTo>
                    <a:pt x="870551" y="351276"/>
                  </a:lnTo>
                  <a:lnTo>
                    <a:pt x="814474" y="363237"/>
                  </a:lnTo>
                  <a:lnTo>
                    <a:pt x="754264" y="372855"/>
                  </a:lnTo>
                  <a:lnTo>
                    <a:pt x="690440" y="379949"/>
                  </a:lnTo>
                  <a:lnTo>
                    <a:pt x="623520" y="384338"/>
                  </a:lnTo>
                  <a:lnTo>
                    <a:pt x="554024" y="385841"/>
                  </a:lnTo>
                  <a:lnTo>
                    <a:pt x="484529" y="384338"/>
                  </a:lnTo>
                  <a:lnTo>
                    <a:pt x="417609" y="379949"/>
                  </a:lnTo>
                  <a:lnTo>
                    <a:pt x="353785" y="372855"/>
                  </a:lnTo>
                  <a:lnTo>
                    <a:pt x="293575" y="363237"/>
                  </a:lnTo>
                  <a:lnTo>
                    <a:pt x="237498" y="351276"/>
                  </a:lnTo>
                  <a:lnTo>
                    <a:pt x="186074" y="337152"/>
                  </a:lnTo>
                  <a:lnTo>
                    <a:pt x="139823" y="321047"/>
                  </a:lnTo>
                  <a:lnTo>
                    <a:pt x="99262" y="303140"/>
                  </a:lnTo>
                  <a:lnTo>
                    <a:pt x="64912" y="283613"/>
                  </a:lnTo>
                  <a:lnTo>
                    <a:pt x="16920" y="240422"/>
                  </a:lnTo>
                  <a:lnTo>
                    <a:pt x="4316" y="217120"/>
                  </a:lnTo>
                  <a:lnTo>
                    <a:pt x="0" y="192920"/>
                  </a:lnTo>
                </a:path>
                <a:path w="1108075" h="1157604">
                  <a:moveTo>
                    <a:pt x="0" y="192920"/>
                  </a:moveTo>
                  <a:lnTo>
                    <a:pt x="4316" y="168721"/>
                  </a:lnTo>
                  <a:lnTo>
                    <a:pt x="16920" y="145418"/>
                  </a:lnTo>
                  <a:lnTo>
                    <a:pt x="64912" y="102227"/>
                  </a:lnTo>
                  <a:lnTo>
                    <a:pt x="99262" y="82700"/>
                  </a:lnTo>
                  <a:lnTo>
                    <a:pt x="139823" y="64794"/>
                  </a:lnTo>
                  <a:lnTo>
                    <a:pt x="186074" y="48688"/>
                  </a:lnTo>
                  <a:lnTo>
                    <a:pt x="237498" y="34564"/>
                  </a:lnTo>
                  <a:lnTo>
                    <a:pt x="293575" y="22603"/>
                  </a:lnTo>
                  <a:lnTo>
                    <a:pt x="353785" y="12985"/>
                  </a:lnTo>
                  <a:lnTo>
                    <a:pt x="417609" y="5891"/>
                  </a:lnTo>
                  <a:lnTo>
                    <a:pt x="484529" y="1503"/>
                  </a:lnTo>
                  <a:lnTo>
                    <a:pt x="554024" y="0"/>
                  </a:lnTo>
                  <a:lnTo>
                    <a:pt x="623520" y="1503"/>
                  </a:lnTo>
                  <a:lnTo>
                    <a:pt x="690440" y="5891"/>
                  </a:lnTo>
                  <a:lnTo>
                    <a:pt x="754264" y="12985"/>
                  </a:lnTo>
                  <a:lnTo>
                    <a:pt x="814474" y="22603"/>
                  </a:lnTo>
                  <a:lnTo>
                    <a:pt x="870551" y="34564"/>
                  </a:lnTo>
                  <a:lnTo>
                    <a:pt x="921975" y="48688"/>
                  </a:lnTo>
                  <a:lnTo>
                    <a:pt x="968226" y="64794"/>
                  </a:lnTo>
                  <a:lnTo>
                    <a:pt x="1008787" y="82700"/>
                  </a:lnTo>
                  <a:lnTo>
                    <a:pt x="1043137" y="102227"/>
                  </a:lnTo>
                  <a:lnTo>
                    <a:pt x="1091129" y="145418"/>
                  </a:lnTo>
                  <a:lnTo>
                    <a:pt x="1108049" y="192920"/>
                  </a:lnTo>
                  <a:lnTo>
                    <a:pt x="1108049" y="964603"/>
                  </a:lnTo>
                  <a:lnTo>
                    <a:pt x="1091129" y="1012106"/>
                  </a:lnTo>
                  <a:lnTo>
                    <a:pt x="1043137" y="1055297"/>
                  </a:lnTo>
                  <a:lnTo>
                    <a:pt x="1008787" y="1074823"/>
                  </a:lnTo>
                  <a:lnTo>
                    <a:pt x="968226" y="1092730"/>
                  </a:lnTo>
                  <a:lnTo>
                    <a:pt x="921975" y="1108835"/>
                  </a:lnTo>
                  <a:lnTo>
                    <a:pt x="870551" y="1122959"/>
                  </a:lnTo>
                  <a:lnTo>
                    <a:pt x="814474" y="1134921"/>
                  </a:lnTo>
                  <a:lnTo>
                    <a:pt x="754264" y="1144538"/>
                  </a:lnTo>
                  <a:lnTo>
                    <a:pt x="690440" y="1151632"/>
                  </a:lnTo>
                  <a:lnTo>
                    <a:pt x="623520" y="1156021"/>
                  </a:lnTo>
                  <a:lnTo>
                    <a:pt x="554024" y="1157524"/>
                  </a:lnTo>
                  <a:lnTo>
                    <a:pt x="484529" y="1156021"/>
                  </a:lnTo>
                  <a:lnTo>
                    <a:pt x="417609" y="1151632"/>
                  </a:lnTo>
                  <a:lnTo>
                    <a:pt x="353785" y="1144538"/>
                  </a:lnTo>
                  <a:lnTo>
                    <a:pt x="293575" y="1134921"/>
                  </a:lnTo>
                  <a:lnTo>
                    <a:pt x="237498" y="1122959"/>
                  </a:lnTo>
                  <a:lnTo>
                    <a:pt x="186074" y="1108835"/>
                  </a:lnTo>
                  <a:lnTo>
                    <a:pt x="139823" y="1092730"/>
                  </a:lnTo>
                  <a:lnTo>
                    <a:pt x="99262" y="1074823"/>
                  </a:lnTo>
                  <a:lnTo>
                    <a:pt x="64912" y="1055297"/>
                  </a:lnTo>
                  <a:lnTo>
                    <a:pt x="16920" y="1012106"/>
                  </a:lnTo>
                  <a:lnTo>
                    <a:pt x="0" y="964603"/>
                  </a:lnTo>
                  <a:lnTo>
                    <a:pt x="0" y="19292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00175" y="2989102"/>
            <a:ext cx="80581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 MT"/>
                <a:cs typeface="Arial MT"/>
              </a:rPr>
              <a:t>Data</a:t>
            </a:r>
            <a:r>
              <a:rPr sz="1400" spc="-8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80%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55874" y="2374275"/>
            <a:ext cx="1238250" cy="356235"/>
          </a:xfrm>
          <a:prstGeom prst="rect">
            <a:avLst/>
          </a:prstGeom>
          <a:solidFill>
            <a:srgbClr val="EEEEEE"/>
          </a:solidFill>
          <a:ln w="9524">
            <a:solidFill>
              <a:srgbClr val="595959"/>
            </a:solidFill>
          </a:ln>
        </p:spPr>
        <p:txBody>
          <a:bodyPr vert="horz" wrap="square" lIns="0" tIns="6604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520"/>
              </a:spcBef>
            </a:pPr>
            <a:r>
              <a:rPr sz="1400" spc="-5" dirty="0">
                <a:latin typeface="Arial MT"/>
                <a:cs typeface="Arial MT"/>
              </a:rPr>
              <a:t>Fit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Model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1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055874" y="2868674"/>
            <a:ext cx="1238250" cy="356235"/>
          </a:xfrm>
          <a:prstGeom prst="rect">
            <a:avLst/>
          </a:prstGeom>
          <a:solidFill>
            <a:srgbClr val="EEEEEE"/>
          </a:solidFill>
          <a:ln w="9524">
            <a:solidFill>
              <a:srgbClr val="595959"/>
            </a:solidFill>
          </a:ln>
        </p:spPr>
        <p:txBody>
          <a:bodyPr vert="horz" wrap="square" lIns="0" tIns="6604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520"/>
              </a:spcBef>
            </a:pPr>
            <a:r>
              <a:rPr sz="1400" spc="-5" dirty="0">
                <a:latin typeface="Arial MT"/>
                <a:cs typeface="Arial MT"/>
              </a:rPr>
              <a:t>Fit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Model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2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055874" y="3363074"/>
            <a:ext cx="1238250" cy="356235"/>
          </a:xfrm>
          <a:prstGeom prst="rect">
            <a:avLst/>
          </a:prstGeom>
          <a:solidFill>
            <a:srgbClr val="EEEEEE"/>
          </a:solidFill>
          <a:ln w="9524">
            <a:solidFill>
              <a:srgbClr val="595959"/>
            </a:solidFill>
          </a:ln>
        </p:spPr>
        <p:txBody>
          <a:bodyPr vert="horz" wrap="square" lIns="0" tIns="6604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520"/>
              </a:spcBef>
            </a:pPr>
            <a:r>
              <a:rPr sz="1400" spc="-5" dirty="0">
                <a:latin typeface="Arial MT"/>
                <a:cs typeface="Arial MT"/>
              </a:rPr>
              <a:t>Fit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Model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3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5880087" y="2569837"/>
            <a:ext cx="1117600" cy="1076960"/>
            <a:chOff x="5880087" y="2569837"/>
            <a:chExt cx="1117600" cy="1076960"/>
          </a:xfrm>
        </p:grpSpPr>
        <p:sp>
          <p:nvSpPr>
            <p:cNvPr id="17" name="object 17"/>
            <p:cNvSpPr/>
            <p:nvPr/>
          </p:nvSpPr>
          <p:spPr>
            <a:xfrm>
              <a:off x="5884850" y="2574600"/>
              <a:ext cx="1108075" cy="1067435"/>
            </a:xfrm>
            <a:custGeom>
              <a:avLst/>
              <a:gdLst/>
              <a:ahLst/>
              <a:cxnLst/>
              <a:rect l="l" t="t" r="r" b="b"/>
              <a:pathLst>
                <a:path w="1108075" h="1067435">
                  <a:moveTo>
                    <a:pt x="554024" y="1067024"/>
                  </a:moveTo>
                  <a:lnTo>
                    <a:pt x="484529" y="1065639"/>
                  </a:lnTo>
                  <a:lnTo>
                    <a:pt x="417609" y="1061593"/>
                  </a:lnTo>
                  <a:lnTo>
                    <a:pt x="353785" y="1055054"/>
                  </a:lnTo>
                  <a:lnTo>
                    <a:pt x="293574" y="1046188"/>
                  </a:lnTo>
                  <a:lnTo>
                    <a:pt x="237498" y="1035162"/>
                  </a:lnTo>
                  <a:lnTo>
                    <a:pt x="186074" y="1022142"/>
                  </a:lnTo>
                  <a:lnTo>
                    <a:pt x="139823" y="1007296"/>
                  </a:lnTo>
                  <a:lnTo>
                    <a:pt x="99262" y="990789"/>
                  </a:lnTo>
                  <a:lnTo>
                    <a:pt x="64912" y="972789"/>
                  </a:lnTo>
                  <a:lnTo>
                    <a:pt x="16920" y="932975"/>
                  </a:lnTo>
                  <a:lnTo>
                    <a:pt x="0" y="889187"/>
                  </a:lnTo>
                  <a:lnTo>
                    <a:pt x="0" y="177837"/>
                  </a:lnTo>
                  <a:lnTo>
                    <a:pt x="16920" y="134049"/>
                  </a:lnTo>
                  <a:lnTo>
                    <a:pt x="64912" y="94235"/>
                  </a:lnTo>
                  <a:lnTo>
                    <a:pt x="99262" y="76235"/>
                  </a:lnTo>
                  <a:lnTo>
                    <a:pt x="139823" y="59728"/>
                  </a:lnTo>
                  <a:lnTo>
                    <a:pt x="186074" y="44882"/>
                  </a:lnTo>
                  <a:lnTo>
                    <a:pt x="237498" y="31862"/>
                  </a:lnTo>
                  <a:lnTo>
                    <a:pt x="293574" y="20836"/>
                  </a:lnTo>
                  <a:lnTo>
                    <a:pt x="353785" y="11970"/>
                  </a:lnTo>
                  <a:lnTo>
                    <a:pt x="417609" y="5431"/>
                  </a:lnTo>
                  <a:lnTo>
                    <a:pt x="484529" y="1385"/>
                  </a:lnTo>
                  <a:lnTo>
                    <a:pt x="554024" y="0"/>
                  </a:lnTo>
                  <a:lnTo>
                    <a:pt x="623520" y="1385"/>
                  </a:lnTo>
                  <a:lnTo>
                    <a:pt x="690440" y="5431"/>
                  </a:lnTo>
                  <a:lnTo>
                    <a:pt x="754265" y="11970"/>
                  </a:lnTo>
                  <a:lnTo>
                    <a:pt x="814475" y="20836"/>
                  </a:lnTo>
                  <a:lnTo>
                    <a:pt x="870551" y="31862"/>
                  </a:lnTo>
                  <a:lnTo>
                    <a:pt x="921975" y="44882"/>
                  </a:lnTo>
                  <a:lnTo>
                    <a:pt x="968226" y="59728"/>
                  </a:lnTo>
                  <a:lnTo>
                    <a:pt x="1008787" y="76235"/>
                  </a:lnTo>
                  <a:lnTo>
                    <a:pt x="1043137" y="94235"/>
                  </a:lnTo>
                  <a:lnTo>
                    <a:pt x="1091129" y="134049"/>
                  </a:lnTo>
                  <a:lnTo>
                    <a:pt x="1108049" y="177837"/>
                  </a:lnTo>
                  <a:lnTo>
                    <a:pt x="1108049" y="889187"/>
                  </a:lnTo>
                  <a:lnTo>
                    <a:pt x="1091129" y="932975"/>
                  </a:lnTo>
                  <a:lnTo>
                    <a:pt x="1043137" y="972789"/>
                  </a:lnTo>
                  <a:lnTo>
                    <a:pt x="1008787" y="990789"/>
                  </a:lnTo>
                  <a:lnTo>
                    <a:pt x="968226" y="1007296"/>
                  </a:lnTo>
                  <a:lnTo>
                    <a:pt x="921975" y="1022142"/>
                  </a:lnTo>
                  <a:lnTo>
                    <a:pt x="870551" y="1035162"/>
                  </a:lnTo>
                  <a:lnTo>
                    <a:pt x="814475" y="1046188"/>
                  </a:lnTo>
                  <a:lnTo>
                    <a:pt x="754265" y="1055054"/>
                  </a:lnTo>
                  <a:lnTo>
                    <a:pt x="690440" y="1061593"/>
                  </a:lnTo>
                  <a:lnTo>
                    <a:pt x="623520" y="1065639"/>
                  </a:lnTo>
                  <a:lnTo>
                    <a:pt x="554024" y="1067024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884850" y="2574600"/>
              <a:ext cx="1108075" cy="1067435"/>
            </a:xfrm>
            <a:custGeom>
              <a:avLst/>
              <a:gdLst/>
              <a:ahLst/>
              <a:cxnLst/>
              <a:rect l="l" t="t" r="r" b="b"/>
              <a:pathLst>
                <a:path w="1108075" h="1067435">
                  <a:moveTo>
                    <a:pt x="1108049" y="177837"/>
                  </a:moveTo>
                  <a:lnTo>
                    <a:pt x="1103733" y="200145"/>
                  </a:lnTo>
                  <a:lnTo>
                    <a:pt x="1091129" y="221625"/>
                  </a:lnTo>
                  <a:lnTo>
                    <a:pt x="1043137" y="261439"/>
                  </a:lnTo>
                  <a:lnTo>
                    <a:pt x="1008787" y="279439"/>
                  </a:lnTo>
                  <a:lnTo>
                    <a:pt x="968226" y="295946"/>
                  </a:lnTo>
                  <a:lnTo>
                    <a:pt x="921975" y="310792"/>
                  </a:lnTo>
                  <a:lnTo>
                    <a:pt x="870551" y="323812"/>
                  </a:lnTo>
                  <a:lnTo>
                    <a:pt x="814475" y="334838"/>
                  </a:lnTo>
                  <a:lnTo>
                    <a:pt x="754265" y="343704"/>
                  </a:lnTo>
                  <a:lnTo>
                    <a:pt x="690440" y="350243"/>
                  </a:lnTo>
                  <a:lnTo>
                    <a:pt x="623520" y="354289"/>
                  </a:lnTo>
                  <a:lnTo>
                    <a:pt x="554024" y="355674"/>
                  </a:lnTo>
                  <a:lnTo>
                    <a:pt x="484529" y="354289"/>
                  </a:lnTo>
                  <a:lnTo>
                    <a:pt x="417609" y="350243"/>
                  </a:lnTo>
                  <a:lnTo>
                    <a:pt x="353785" y="343704"/>
                  </a:lnTo>
                  <a:lnTo>
                    <a:pt x="293574" y="334838"/>
                  </a:lnTo>
                  <a:lnTo>
                    <a:pt x="237498" y="323812"/>
                  </a:lnTo>
                  <a:lnTo>
                    <a:pt x="186074" y="310792"/>
                  </a:lnTo>
                  <a:lnTo>
                    <a:pt x="139823" y="295946"/>
                  </a:lnTo>
                  <a:lnTo>
                    <a:pt x="99262" y="279439"/>
                  </a:lnTo>
                  <a:lnTo>
                    <a:pt x="64912" y="261439"/>
                  </a:lnTo>
                  <a:lnTo>
                    <a:pt x="16920" y="221625"/>
                  </a:lnTo>
                  <a:lnTo>
                    <a:pt x="4316" y="200145"/>
                  </a:lnTo>
                  <a:lnTo>
                    <a:pt x="0" y="177837"/>
                  </a:lnTo>
                </a:path>
                <a:path w="1108075" h="1067435">
                  <a:moveTo>
                    <a:pt x="0" y="177837"/>
                  </a:moveTo>
                  <a:lnTo>
                    <a:pt x="4316" y="155529"/>
                  </a:lnTo>
                  <a:lnTo>
                    <a:pt x="16920" y="134049"/>
                  </a:lnTo>
                  <a:lnTo>
                    <a:pt x="64912" y="94235"/>
                  </a:lnTo>
                  <a:lnTo>
                    <a:pt x="99262" y="76235"/>
                  </a:lnTo>
                  <a:lnTo>
                    <a:pt x="139823" y="59728"/>
                  </a:lnTo>
                  <a:lnTo>
                    <a:pt x="186074" y="44882"/>
                  </a:lnTo>
                  <a:lnTo>
                    <a:pt x="237498" y="31862"/>
                  </a:lnTo>
                  <a:lnTo>
                    <a:pt x="293574" y="20836"/>
                  </a:lnTo>
                  <a:lnTo>
                    <a:pt x="353785" y="11970"/>
                  </a:lnTo>
                  <a:lnTo>
                    <a:pt x="417609" y="5431"/>
                  </a:lnTo>
                  <a:lnTo>
                    <a:pt x="484529" y="1385"/>
                  </a:lnTo>
                  <a:lnTo>
                    <a:pt x="554024" y="0"/>
                  </a:lnTo>
                  <a:lnTo>
                    <a:pt x="623520" y="1385"/>
                  </a:lnTo>
                  <a:lnTo>
                    <a:pt x="690440" y="5431"/>
                  </a:lnTo>
                  <a:lnTo>
                    <a:pt x="754265" y="11970"/>
                  </a:lnTo>
                  <a:lnTo>
                    <a:pt x="814475" y="20836"/>
                  </a:lnTo>
                  <a:lnTo>
                    <a:pt x="870551" y="31862"/>
                  </a:lnTo>
                  <a:lnTo>
                    <a:pt x="921975" y="44882"/>
                  </a:lnTo>
                  <a:lnTo>
                    <a:pt x="968226" y="59728"/>
                  </a:lnTo>
                  <a:lnTo>
                    <a:pt x="1008787" y="76235"/>
                  </a:lnTo>
                  <a:lnTo>
                    <a:pt x="1043137" y="94235"/>
                  </a:lnTo>
                  <a:lnTo>
                    <a:pt x="1091129" y="134049"/>
                  </a:lnTo>
                  <a:lnTo>
                    <a:pt x="1108049" y="177837"/>
                  </a:lnTo>
                  <a:lnTo>
                    <a:pt x="1108049" y="889187"/>
                  </a:lnTo>
                  <a:lnTo>
                    <a:pt x="1091129" y="932975"/>
                  </a:lnTo>
                  <a:lnTo>
                    <a:pt x="1043137" y="972789"/>
                  </a:lnTo>
                  <a:lnTo>
                    <a:pt x="1008787" y="990789"/>
                  </a:lnTo>
                  <a:lnTo>
                    <a:pt x="968226" y="1007296"/>
                  </a:lnTo>
                  <a:lnTo>
                    <a:pt x="921975" y="1022142"/>
                  </a:lnTo>
                  <a:lnTo>
                    <a:pt x="870551" y="1035162"/>
                  </a:lnTo>
                  <a:lnTo>
                    <a:pt x="814475" y="1046188"/>
                  </a:lnTo>
                  <a:lnTo>
                    <a:pt x="754265" y="1055054"/>
                  </a:lnTo>
                  <a:lnTo>
                    <a:pt x="690440" y="1061593"/>
                  </a:lnTo>
                  <a:lnTo>
                    <a:pt x="623520" y="1065639"/>
                  </a:lnTo>
                  <a:lnTo>
                    <a:pt x="554024" y="1067024"/>
                  </a:lnTo>
                  <a:lnTo>
                    <a:pt x="484529" y="1065639"/>
                  </a:lnTo>
                  <a:lnTo>
                    <a:pt x="417609" y="1061593"/>
                  </a:lnTo>
                  <a:lnTo>
                    <a:pt x="353785" y="1055054"/>
                  </a:lnTo>
                  <a:lnTo>
                    <a:pt x="293574" y="1046188"/>
                  </a:lnTo>
                  <a:lnTo>
                    <a:pt x="237498" y="1035162"/>
                  </a:lnTo>
                  <a:lnTo>
                    <a:pt x="186074" y="1022142"/>
                  </a:lnTo>
                  <a:lnTo>
                    <a:pt x="139823" y="1007296"/>
                  </a:lnTo>
                  <a:lnTo>
                    <a:pt x="99262" y="990789"/>
                  </a:lnTo>
                  <a:lnTo>
                    <a:pt x="64912" y="972789"/>
                  </a:lnTo>
                  <a:lnTo>
                    <a:pt x="16920" y="932975"/>
                  </a:lnTo>
                  <a:lnTo>
                    <a:pt x="0" y="889187"/>
                  </a:lnTo>
                  <a:lnTo>
                    <a:pt x="0" y="177837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957875" y="2967669"/>
            <a:ext cx="903605" cy="44830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spc="-5" dirty="0">
                <a:latin typeface="Arial MT"/>
                <a:cs typeface="Arial MT"/>
              </a:rPr>
              <a:t>Predictions  as</a:t>
            </a:r>
            <a:r>
              <a:rPr sz="1400" spc="-9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features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604200" y="2930250"/>
            <a:ext cx="1238250" cy="356235"/>
          </a:xfrm>
          <a:prstGeom prst="rect">
            <a:avLst/>
          </a:prstGeom>
          <a:solidFill>
            <a:srgbClr val="EEEEEE"/>
          </a:solidFill>
          <a:ln w="9524">
            <a:solidFill>
              <a:srgbClr val="595959"/>
            </a:solidFill>
          </a:ln>
        </p:spPr>
        <p:txBody>
          <a:bodyPr vert="horz" wrap="square" lIns="0" tIns="6604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520"/>
              </a:spcBef>
            </a:pPr>
            <a:r>
              <a:rPr sz="1400" spc="-5" dirty="0">
                <a:latin typeface="Arial MT"/>
                <a:cs typeface="Arial MT"/>
              </a:rPr>
              <a:t>Fit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Model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1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114650" y="2374275"/>
            <a:ext cx="915035" cy="356235"/>
          </a:xfrm>
          <a:prstGeom prst="rect">
            <a:avLst/>
          </a:prstGeom>
          <a:solidFill>
            <a:srgbClr val="EEEEEE"/>
          </a:solidFill>
          <a:ln w="9524">
            <a:solidFill>
              <a:srgbClr val="595959"/>
            </a:solidFill>
          </a:ln>
        </p:spPr>
        <p:txBody>
          <a:bodyPr vert="horz" wrap="square" lIns="0" tIns="6604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520"/>
              </a:spcBef>
            </a:pPr>
            <a:r>
              <a:rPr sz="1400" spc="-5" dirty="0">
                <a:latin typeface="Arial MT"/>
                <a:cs typeface="Arial MT"/>
              </a:rPr>
              <a:t>Predict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1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114650" y="2868674"/>
            <a:ext cx="915035" cy="356235"/>
          </a:xfrm>
          <a:prstGeom prst="rect">
            <a:avLst/>
          </a:prstGeom>
          <a:solidFill>
            <a:srgbClr val="EEEEEE"/>
          </a:solidFill>
          <a:ln w="9524">
            <a:solidFill>
              <a:srgbClr val="595959"/>
            </a:solidFill>
          </a:ln>
        </p:spPr>
        <p:txBody>
          <a:bodyPr vert="horz" wrap="square" lIns="0" tIns="6604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520"/>
              </a:spcBef>
            </a:pPr>
            <a:r>
              <a:rPr sz="1400" spc="-5" dirty="0">
                <a:latin typeface="Arial MT"/>
                <a:cs typeface="Arial MT"/>
              </a:rPr>
              <a:t>Predict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2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114650" y="3363074"/>
            <a:ext cx="915035" cy="356235"/>
          </a:xfrm>
          <a:prstGeom prst="rect">
            <a:avLst/>
          </a:prstGeom>
          <a:solidFill>
            <a:srgbClr val="EEEEEE"/>
          </a:solidFill>
          <a:ln w="9524">
            <a:solidFill>
              <a:srgbClr val="595959"/>
            </a:solidFill>
          </a:ln>
        </p:spPr>
        <p:txBody>
          <a:bodyPr vert="horz" wrap="square" lIns="0" tIns="6604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520"/>
              </a:spcBef>
            </a:pPr>
            <a:r>
              <a:rPr sz="1400" spc="-5" dirty="0">
                <a:latin typeface="Arial MT"/>
                <a:cs typeface="Arial MT"/>
              </a:rPr>
              <a:t>Predict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3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1370037" y="2882487"/>
            <a:ext cx="393065" cy="303530"/>
            <a:chOff x="1370037" y="2882487"/>
            <a:chExt cx="393065" cy="303530"/>
          </a:xfrm>
        </p:grpSpPr>
        <p:sp>
          <p:nvSpPr>
            <p:cNvPr id="25" name="object 25"/>
            <p:cNvSpPr/>
            <p:nvPr/>
          </p:nvSpPr>
          <p:spPr>
            <a:xfrm>
              <a:off x="1374799" y="2887249"/>
              <a:ext cx="383540" cy="294005"/>
            </a:xfrm>
            <a:custGeom>
              <a:avLst/>
              <a:gdLst/>
              <a:ahLst/>
              <a:cxnLst/>
              <a:rect l="l" t="t" r="r" b="b"/>
              <a:pathLst>
                <a:path w="383539" h="294005">
                  <a:moveTo>
                    <a:pt x="236099" y="293999"/>
                  </a:moveTo>
                  <a:lnTo>
                    <a:pt x="236099" y="220499"/>
                  </a:lnTo>
                  <a:lnTo>
                    <a:pt x="0" y="220499"/>
                  </a:lnTo>
                  <a:lnTo>
                    <a:pt x="0" y="73499"/>
                  </a:lnTo>
                  <a:lnTo>
                    <a:pt x="236099" y="73499"/>
                  </a:lnTo>
                  <a:lnTo>
                    <a:pt x="236099" y="0"/>
                  </a:lnTo>
                  <a:lnTo>
                    <a:pt x="383099" y="146999"/>
                  </a:lnTo>
                  <a:lnTo>
                    <a:pt x="236099" y="2939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374799" y="2887249"/>
              <a:ext cx="383540" cy="294005"/>
            </a:xfrm>
            <a:custGeom>
              <a:avLst/>
              <a:gdLst/>
              <a:ahLst/>
              <a:cxnLst/>
              <a:rect l="l" t="t" r="r" b="b"/>
              <a:pathLst>
                <a:path w="383539" h="294005">
                  <a:moveTo>
                    <a:pt x="0" y="73499"/>
                  </a:moveTo>
                  <a:lnTo>
                    <a:pt x="236099" y="73499"/>
                  </a:lnTo>
                  <a:lnTo>
                    <a:pt x="236099" y="0"/>
                  </a:lnTo>
                  <a:lnTo>
                    <a:pt x="383099" y="146999"/>
                  </a:lnTo>
                  <a:lnTo>
                    <a:pt x="236099" y="293999"/>
                  </a:lnTo>
                  <a:lnTo>
                    <a:pt x="236099" y="220499"/>
                  </a:lnTo>
                  <a:lnTo>
                    <a:pt x="0" y="220499"/>
                  </a:lnTo>
                  <a:lnTo>
                    <a:pt x="0" y="734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7" name="object 27"/>
          <p:cNvGrpSpPr/>
          <p:nvPr/>
        </p:nvGrpSpPr>
        <p:grpSpPr>
          <a:xfrm>
            <a:off x="3511637" y="2894812"/>
            <a:ext cx="393065" cy="303530"/>
            <a:chOff x="3511637" y="2894812"/>
            <a:chExt cx="393065" cy="303530"/>
          </a:xfrm>
        </p:grpSpPr>
        <p:sp>
          <p:nvSpPr>
            <p:cNvPr id="28" name="object 28"/>
            <p:cNvSpPr/>
            <p:nvPr/>
          </p:nvSpPr>
          <p:spPr>
            <a:xfrm>
              <a:off x="3516400" y="2899574"/>
              <a:ext cx="383540" cy="294005"/>
            </a:xfrm>
            <a:custGeom>
              <a:avLst/>
              <a:gdLst/>
              <a:ahLst/>
              <a:cxnLst/>
              <a:rect l="l" t="t" r="r" b="b"/>
              <a:pathLst>
                <a:path w="383539" h="294005">
                  <a:moveTo>
                    <a:pt x="236099" y="293999"/>
                  </a:moveTo>
                  <a:lnTo>
                    <a:pt x="236099" y="220499"/>
                  </a:lnTo>
                  <a:lnTo>
                    <a:pt x="0" y="220499"/>
                  </a:lnTo>
                  <a:lnTo>
                    <a:pt x="0" y="73499"/>
                  </a:lnTo>
                  <a:lnTo>
                    <a:pt x="236099" y="73499"/>
                  </a:lnTo>
                  <a:lnTo>
                    <a:pt x="236099" y="0"/>
                  </a:lnTo>
                  <a:lnTo>
                    <a:pt x="383099" y="146999"/>
                  </a:lnTo>
                  <a:lnTo>
                    <a:pt x="236099" y="2939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516400" y="2899574"/>
              <a:ext cx="383540" cy="294005"/>
            </a:xfrm>
            <a:custGeom>
              <a:avLst/>
              <a:gdLst/>
              <a:ahLst/>
              <a:cxnLst/>
              <a:rect l="l" t="t" r="r" b="b"/>
              <a:pathLst>
                <a:path w="383539" h="294005">
                  <a:moveTo>
                    <a:pt x="0" y="73499"/>
                  </a:moveTo>
                  <a:lnTo>
                    <a:pt x="236099" y="73499"/>
                  </a:lnTo>
                  <a:lnTo>
                    <a:pt x="236099" y="0"/>
                  </a:lnTo>
                  <a:lnTo>
                    <a:pt x="383099" y="146999"/>
                  </a:lnTo>
                  <a:lnTo>
                    <a:pt x="236099" y="293999"/>
                  </a:lnTo>
                  <a:lnTo>
                    <a:pt x="236099" y="220499"/>
                  </a:lnTo>
                  <a:lnTo>
                    <a:pt x="0" y="220499"/>
                  </a:lnTo>
                  <a:lnTo>
                    <a:pt x="0" y="734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0" name="object 30"/>
          <p:cNvGrpSpPr/>
          <p:nvPr/>
        </p:nvGrpSpPr>
        <p:grpSpPr>
          <a:xfrm>
            <a:off x="5382887" y="2956374"/>
            <a:ext cx="393065" cy="303530"/>
            <a:chOff x="5382887" y="2956374"/>
            <a:chExt cx="393065" cy="303530"/>
          </a:xfrm>
        </p:grpSpPr>
        <p:sp>
          <p:nvSpPr>
            <p:cNvPr id="31" name="object 31"/>
            <p:cNvSpPr/>
            <p:nvPr/>
          </p:nvSpPr>
          <p:spPr>
            <a:xfrm>
              <a:off x="5387649" y="2961137"/>
              <a:ext cx="383540" cy="294005"/>
            </a:xfrm>
            <a:custGeom>
              <a:avLst/>
              <a:gdLst/>
              <a:ahLst/>
              <a:cxnLst/>
              <a:rect l="l" t="t" r="r" b="b"/>
              <a:pathLst>
                <a:path w="383539" h="294004">
                  <a:moveTo>
                    <a:pt x="236099" y="293999"/>
                  </a:moveTo>
                  <a:lnTo>
                    <a:pt x="236099" y="220499"/>
                  </a:lnTo>
                  <a:lnTo>
                    <a:pt x="0" y="220499"/>
                  </a:lnTo>
                  <a:lnTo>
                    <a:pt x="0" y="73499"/>
                  </a:lnTo>
                  <a:lnTo>
                    <a:pt x="236099" y="73499"/>
                  </a:lnTo>
                  <a:lnTo>
                    <a:pt x="236099" y="0"/>
                  </a:lnTo>
                  <a:lnTo>
                    <a:pt x="383099" y="146999"/>
                  </a:lnTo>
                  <a:lnTo>
                    <a:pt x="236099" y="2939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387649" y="2961137"/>
              <a:ext cx="383540" cy="294005"/>
            </a:xfrm>
            <a:custGeom>
              <a:avLst/>
              <a:gdLst/>
              <a:ahLst/>
              <a:cxnLst/>
              <a:rect l="l" t="t" r="r" b="b"/>
              <a:pathLst>
                <a:path w="383539" h="294004">
                  <a:moveTo>
                    <a:pt x="0" y="73499"/>
                  </a:moveTo>
                  <a:lnTo>
                    <a:pt x="236099" y="73499"/>
                  </a:lnTo>
                  <a:lnTo>
                    <a:pt x="236099" y="0"/>
                  </a:lnTo>
                  <a:lnTo>
                    <a:pt x="383099" y="146999"/>
                  </a:lnTo>
                  <a:lnTo>
                    <a:pt x="236099" y="293999"/>
                  </a:lnTo>
                  <a:lnTo>
                    <a:pt x="236099" y="220499"/>
                  </a:lnTo>
                  <a:lnTo>
                    <a:pt x="0" y="220499"/>
                  </a:lnTo>
                  <a:lnTo>
                    <a:pt x="0" y="734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3" name="object 33"/>
          <p:cNvGrpSpPr/>
          <p:nvPr/>
        </p:nvGrpSpPr>
        <p:grpSpPr>
          <a:xfrm>
            <a:off x="7170012" y="2956349"/>
            <a:ext cx="393065" cy="303530"/>
            <a:chOff x="7170012" y="2956349"/>
            <a:chExt cx="393065" cy="303530"/>
          </a:xfrm>
        </p:grpSpPr>
        <p:sp>
          <p:nvSpPr>
            <p:cNvPr id="34" name="object 34"/>
            <p:cNvSpPr/>
            <p:nvPr/>
          </p:nvSpPr>
          <p:spPr>
            <a:xfrm>
              <a:off x="7174775" y="2961112"/>
              <a:ext cx="383540" cy="294005"/>
            </a:xfrm>
            <a:custGeom>
              <a:avLst/>
              <a:gdLst/>
              <a:ahLst/>
              <a:cxnLst/>
              <a:rect l="l" t="t" r="r" b="b"/>
              <a:pathLst>
                <a:path w="383540" h="294004">
                  <a:moveTo>
                    <a:pt x="236099" y="293999"/>
                  </a:moveTo>
                  <a:lnTo>
                    <a:pt x="236099" y="220499"/>
                  </a:lnTo>
                  <a:lnTo>
                    <a:pt x="0" y="220499"/>
                  </a:lnTo>
                  <a:lnTo>
                    <a:pt x="0" y="73499"/>
                  </a:lnTo>
                  <a:lnTo>
                    <a:pt x="236099" y="73499"/>
                  </a:lnTo>
                  <a:lnTo>
                    <a:pt x="236099" y="0"/>
                  </a:lnTo>
                  <a:lnTo>
                    <a:pt x="383099" y="146999"/>
                  </a:lnTo>
                  <a:lnTo>
                    <a:pt x="236099" y="2939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174775" y="2961112"/>
              <a:ext cx="383540" cy="294005"/>
            </a:xfrm>
            <a:custGeom>
              <a:avLst/>
              <a:gdLst/>
              <a:ahLst/>
              <a:cxnLst/>
              <a:rect l="l" t="t" r="r" b="b"/>
              <a:pathLst>
                <a:path w="383540" h="294004">
                  <a:moveTo>
                    <a:pt x="0" y="73499"/>
                  </a:moveTo>
                  <a:lnTo>
                    <a:pt x="236099" y="73499"/>
                  </a:lnTo>
                  <a:lnTo>
                    <a:pt x="236099" y="0"/>
                  </a:lnTo>
                  <a:lnTo>
                    <a:pt x="383099" y="146999"/>
                  </a:lnTo>
                  <a:lnTo>
                    <a:pt x="236099" y="293999"/>
                  </a:lnTo>
                  <a:lnTo>
                    <a:pt x="236099" y="220499"/>
                  </a:lnTo>
                  <a:lnTo>
                    <a:pt x="0" y="220499"/>
                  </a:lnTo>
                  <a:lnTo>
                    <a:pt x="0" y="734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6" name="object 36"/>
          <p:cNvGrpSpPr/>
          <p:nvPr/>
        </p:nvGrpSpPr>
        <p:grpSpPr>
          <a:xfrm>
            <a:off x="108737" y="4105937"/>
            <a:ext cx="1117600" cy="834390"/>
            <a:chOff x="108737" y="4105937"/>
            <a:chExt cx="1117600" cy="834390"/>
          </a:xfrm>
        </p:grpSpPr>
        <p:sp>
          <p:nvSpPr>
            <p:cNvPr id="37" name="object 37"/>
            <p:cNvSpPr/>
            <p:nvPr/>
          </p:nvSpPr>
          <p:spPr>
            <a:xfrm>
              <a:off x="113500" y="4110699"/>
              <a:ext cx="1108075" cy="824865"/>
            </a:xfrm>
            <a:custGeom>
              <a:avLst/>
              <a:gdLst/>
              <a:ahLst/>
              <a:cxnLst/>
              <a:rect l="l" t="t" r="r" b="b"/>
              <a:pathLst>
                <a:path w="1108075" h="824864">
                  <a:moveTo>
                    <a:pt x="554024" y="824499"/>
                  </a:moveTo>
                  <a:lnTo>
                    <a:pt x="484529" y="823429"/>
                  </a:lnTo>
                  <a:lnTo>
                    <a:pt x="417609" y="820303"/>
                  </a:lnTo>
                  <a:lnTo>
                    <a:pt x="353785" y="815250"/>
                  </a:lnTo>
                  <a:lnTo>
                    <a:pt x="293575" y="808399"/>
                  </a:lnTo>
                  <a:lnTo>
                    <a:pt x="237498" y="799879"/>
                  </a:lnTo>
                  <a:lnTo>
                    <a:pt x="186074" y="789819"/>
                  </a:lnTo>
                  <a:lnTo>
                    <a:pt x="139823" y="778347"/>
                  </a:lnTo>
                  <a:lnTo>
                    <a:pt x="99262" y="765592"/>
                  </a:lnTo>
                  <a:lnTo>
                    <a:pt x="37292" y="736749"/>
                  </a:lnTo>
                  <a:lnTo>
                    <a:pt x="4316" y="704320"/>
                  </a:lnTo>
                  <a:lnTo>
                    <a:pt x="0" y="687083"/>
                  </a:lnTo>
                  <a:lnTo>
                    <a:pt x="0" y="137416"/>
                  </a:lnTo>
                  <a:lnTo>
                    <a:pt x="37292" y="87750"/>
                  </a:lnTo>
                  <a:lnTo>
                    <a:pt x="99262" y="58907"/>
                  </a:lnTo>
                  <a:lnTo>
                    <a:pt x="139823" y="46152"/>
                  </a:lnTo>
                  <a:lnTo>
                    <a:pt x="186074" y="34680"/>
                  </a:lnTo>
                  <a:lnTo>
                    <a:pt x="237498" y="24620"/>
                  </a:lnTo>
                  <a:lnTo>
                    <a:pt x="293575" y="16100"/>
                  </a:lnTo>
                  <a:lnTo>
                    <a:pt x="353785" y="9249"/>
                  </a:lnTo>
                  <a:lnTo>
                    <a:pt x="417609" y="4196"/>
                  </a:lnTo>
                  <a:lnTo>
                    <a:pt x="484529" y="1070"/>
                  </a:lnTo>
                  <a:lnTo>
                    <a:pt x="554024" y="0"/>
                  </a:lnTo>
                  <a:lnTo>
                    <a:pt x="623520" y="1070"/>
                  </a:lnTo>
                  <a:lnTo>
                    <a:pt x="690440" y="4196"/>
                  </a:lnTo>
                  <a:lnTo>
                    <a:pt x="754264" y="9249"/>
                  </a:lnTo>
                  <a:lnTo>
                    <a:pt x="814474" y="16100"/>
                  </a:lnTo>
                  <a:lnTo>
                    <a:pt x="870551" y="24620"/>
                  </a:lnTo>
                  <a:lnTo>
                    <a:pt x="921975" y="34680"/>
                  </a:lnTo>
                  <a:lnTo>
                    <a:pt x="968226" y="46152"/>
                  </a:lnTo>
                  <a:lnTo>
                    <a:pt x="1008787" y="58907"/>
                  </a:lnTo>
                  <a:lnTo>
                    <a:pt x="1070757" y="87750"/>
                  </a:lnTo>
                  <a:lnTo>
                    <a:pt x="1103733" y="120179"/>
                  </a:lnTo>
                  <a:lnTo>
                    <a:pt x="1108049" y="137416"/>
                  </a:lnTo>
                  <a:lnTo>
                    <a:pt x="1108049" y="687083"/>
                  </a:lnTo>
                  <a:lnTo>
                    <a:pt x="1070757" y="736749"/>
                  </a:lnTo>
                  <a:lnTo>
                    <a:pt x="1008787" y="765592"/>
                  </a:lnTo>
                  <a:lnTo>
                    <a:pt x="968226" y="778347"/>
                  </a:lnTo>
                  <a:lnTo>
                    <a:pt x="921975" y="789819"/>
                  </a:lnTo>
                  <a:lnTo>
                    <a:pt x="870551" y="799879"/>
                  </a:lnTo>
                  <a:lnTo>
                    <a:pt x="814474" y="808399"/>
                  </a:lnTo>
                  <a:lnTo>
                    <a:pt x="754264" y="815250"/>
                  </a:lnTo>
                  <a:lnTo>
                    <a:pt x="690440" y="820303"/>
                  </a:lnTo>
                  <a:lnTo>
                    <a:pt x="623520" y="823429"/>
                  </a:lnTo>
                  <a:lnTo>
                    <a:pt x="554024" y="8244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13500" y="4110699"/>
              <a:ext cx="1108075" cy="824865"/>
            </a:xfrm>
            <a:custGeom>
              <a:avLst/>
              <a:gdLst/>
              <a:ahLst/>
              <a:cxnLst/>
              <a:rect l="l" t="t" r="r" b="b"/>
              <a:pathLst>
                <a:path w="1108075" h="824864">
                  <a:moveTo>
                    <a:pt x="1108049" y="137416"/>
                  </a:moveTo>
                  <a:lnTo>
                    <a:pt x="1103733" y="154653"/>
                  </a:lnTo>
                  <a:lnTo>
                    <a:pt x="1091129" y="171252"/>
                  </a:lnTo>
                  <a:lnTo>
                    <a:pt x="1043137" y="202016"/>
                  </a:lnTo>
                  <a:lnTo>
                    <a:pt x="968226" y="228680"/>
                  </a:lnTo>
                  <a:lnTo>
                    <a:pt x="921975" y="240152"/>
                  </a:lnTo>
                  <a:lnTo>
                    <a:pt x="870551" y="250212"/>
                  </a:lnTo>
                  <a:lnTo>
                    <a:pt x="814474" y="258732"/>
                  </a:lnTo>
                  <a:lnTo>
                    <a:pt x="754264" y="265583"/>
                  </a:lnTo>
                  <a:lnTo>
                    <a:pt x="690440" y="270636"/>
                  </a:lnTo>
                  <a:lnTo>
                    <a:pt x="623520" y="273762"/>
                  </a:lnTo>
                  <a:lnTo>
                    <a:pt x="554024" y="274833"/>
                  </a:lnTo>
                  <a:lnTo>
                    <a:pt x="484529" y="273762"/>
                  </a:lnTo>
                  <a:lnTo>
                    <a:pt x="417609" y="270636"/>
                  </a:lnTo>
                  <a:lnTo>
                    <a:pt x="353785" y="265583"/>
                  </a:lnTo>
                  <a:lnTo>
                    <a:pt x="293575" y="258732"/>
                  </a:lnTo>
                  <a:lnTo>
                    <a:pt x="237498" y="250212"/>
                  </a:lnTo>
                  <a:lnTo>
                    <a:pt x="186074" y="240152"/>
                  </a:lnTo>
                  <a:lnTo>
                    <a:pt x="139823" y="228680"/>
                  </a:lnTo>
                  <a:lnTo>
                    <a:pt x="99262" y="215925"/>
                  </a:lnTo>
                  <a:lnTo>
                    <a:pt x="37292" y="187082"/>
                  </a:lnTo>
                  <a:lnTo>
                    <a:pt x="4316" y="154653"/>
                  </a:lnTo>
                  <a:lnTo>
                    <a:pt x="0" y="137416"/>
                  </a:lnTo>
                </a:path>
                <a:path w="1108075" h="824864">
                  <a:moveTo>
                    <a:pt x="0" y="137416"/>
                  </a:moveTo>
                  <a:lnTo>
                    <a:pt x="4316" y="120179"/>
                  </a:lnTo>
                  <a:lnTo>
                    <a:pt x="16920" y="103581"/>
                  </a:lnTo>
                  <a:lnTo>
                    <a:pt x="64912" y="72816"/>
                  </a:lnTo>
                  <a:lnTo>
                    <a:pt x="139823" y="46152"/>
                  </a:lnTo>
                  <a:lnTo>
                    <a:pt x="186074" y="34680"/>
                  </a:lnTo>
                  <a:lnTo>
                    <a:pt x="237498" y="24620"/>
                  </a:lnTo>
                  <a:lnTo>
                    <a:pt x="293575" y="16100"/>
                  </a:lnTo>
                  <a:lnTo>
                    <a:pt x="353785" y="9249"/>
                  </a:lnTo>
                  <a:lnTo>
                    <a:pt x="417609" y="4196"/>
                  </a:lnTo>
                  <a:lnTo>
                    <a:pt x="484529" y="1070"/>
                  </a:lnTo>
                  <a:lnTo>
                    <a:pt x="554024" y="0"/>
                  </a:lnTo>
                  <a:lnTo>
                    <a:pt x="623520" y="1070"/>
                  </a:lnTo>
                  <a:lnTo>
                    <a:pt x="690440" y="4196"/>
                  </a:lnTo>
                  <a:lnTo>
                    <a:pt x="754264" y="9249"/>
                  </a:lnTo>
                  <a:lnTo>
                    <a:pt x="814474" y="16100"/>
                  </a:lnTo>
                  <a:lnTo>
                    <a:pt x="870551" y="24620"/>
                  </a:lnTo>
                  <a:lnTo>
                    <a:pt x="921975" y="34680"/>
                  </a:lnTo>
                  <a:lnTo>
                    <a:pt x="968226" y="46152"/>
                  </a:lnTo>
                  <a:lnTo>
                    <a:pt x="1008787" y="58907"/>
                  </a:lnTo>
                  <a:lnTo>
                    <a:pt x="1070757" y="87750"/>
                  </a:lnTo>
                  <a:lnTo>
                    <a:pt x="1103733" y="120179"/>
                  </a:lnTo>
                  <a:lnTo>
                    <a:pt x="1108049" y="137416"/>
                  </a:lnTo>
                  <a:lnTo>
                    <a:pt x="1108049" y="687083"/>
                  </a:lnTo>
                  <a:lnTo>
                    <a:pt x="1070757" y="736749"/>
                  </a:lnTo>
                  <a:lnTo>
                    <a:pt x="1008787" y="765592"/>
                  </a:lnTo>
                  <a:lnTo>
                    <a:pt x="968226" y="778347"/>
                  </a:lnTo>
                  <a:lnTo>
                    <a:pt x="921975" y="789819"/>
                  </a:lnTo>
                  <a:lnTo>
                    <a:pt x="870551" y="799879"/>
                  </a:lnTo>
                  <a:lnTo>
                    <a:pt x="814474" y="808399"/>
                  </a:lnTo>
                  <a:lnTo>
                    <a:pt x="754264" y="815250"/>
                  </a:lnTo>
                  <a:lnTo>
                    <a:pt x="690440" y="820303"/>
                  </a:lnTo>
                  <a:lnTo>
                    <a:pt x="623520" y="823429"/>
                  </a:lnTo>
                  <a:lnTo>
                    <a:pt x="554024" y="824499"/>
                  </a:lnTo>
                  <a:lnTo>
                    <a:pt x="484529" y="823429"/>
                  </a:lnTo>
                  <a:lnTo>
                    <a:pt x="417609" y="820303"/>
                  </a:lnTo>
                  <a:lnTo>
                    <a:pt x="353785" y="815250"/>
                  </a:lnTo>
                  <a:lnTo>
                    <a:pt x="293575" y="808399"/>
                  </a:lnTo>
                  <a:lnTo>
                    <a:pt x="237498" y="799879"/>
                  </a:lnTo>
                  <a:lnTo>
                    <a:pt x="186074" y="789819"/>
                  </a:lnTo>
                  <a:lnTo>
                    <a:pt x="139823" y="778347"/>
                  </a:lnTo>
                  <a:lnTo>
                    <a:pt x="99262" y="765592"/>
                  </a:lnTo>
                  <a:lnTo>
                    <a:pt x="37292" y="736749"/>
                  </a:lnTo>
                  <a:lnTo>
                    <a:pt x="4316" y="704320"/>
                  </a:lnTo>
                  <a:lnTo>
                    <a:pt x="0" y="687083"/>
                  </a:lnTo>
                  <a:lnTo>
                    <a:pt x="0" y="137416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186525" y="4467071"/>
            <a:ext cx="80581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 MT"/>
                <a:cs typeface="Arial MT"/>
              </a:rPr>
              <a:t>Data</a:t>
            </a:r>
            <a:r>
              <a:rPr sz="1400" spc="-8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20%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1370037" y="4003337"/>
            <a:ext cx="3320415" cy="748665"/>
            <a:chOff x="1370037" y="4003337"/>
            <a:chExt cx="3320415" cy="748665"/>
          </a:xfrm>
        </p:grpSpPr>
        <p:sp>
          <p:nvSpPr>
            <p:cNvPr id="41" name="object 41"/>
            <p:cNvSpPr/>
            <p:nvPr/>
          </p:nvSpPr>
          <p:spPr>
            <a:xfrm>
              <a:off x="1374799" y="4008099"/>
              <a:ext cx="3310890" cy="739140"/>
            </a:xfrm>
            <a:custGeom>
              <a:avLst/>
              <a:gdLst/>
              <a:ahLst/>
              <a:cxnLst/>
              <a:rect l="l" t="t" r="r" b="b"/>
              <a:pathLst>
                <a:path w="3310890" h="739139">
                  <a:moveTo>
                    <a:pt x="3218174" y="738599"/>
                  </a:moveTo>
                  <a:lnTo>
                    <a:pt x="0" y="738599"/>
                  </a:lnTo>
                  <a:lnTo>
                    <a:pt x="0" y="553949"/>
                  </a:lnTo>
                  <a:lnTo>
                    <a:pt x="3033524" y="553949"/>
                  </a:lnTo>
                  <a:lnTo>
                    <a:pt x="3033524" y="184649"/>
                  </a:lnTo>
                  <a:lnTo>
                    <a:pt x="2941199" y="184649"/>
                  </a:lnTo>
                  <a:lnTo>
                    <a:pt x="3125849" y="0"/>
                  </a:lnTo>
                  <a:lnTo>
                    <a:pt x="3310499" y="184649"/>
                  </a:lnTo>
                  <a:lnTo>
                    <a:pt x="3218174" y="184649"/>
                  </a:lnTo>
                  <a:lnTo>
                    <a:pt x="3218174" y="7385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374799" y="4008099"/>
              <a:ext cx="3310890" cy="739140"/>
            </a:xfrm>
            <a:custGeom>
              <a:avLst/>
              <a:gdLst/>
              <a:ahLst/>
              <a:cxnLst/>
              <a:rect l="l" t="t" r="r" b="b"/>
              <a:pathLst>
                <a:path w="3310890" h="739139">
                  <a:moveTo>
                    <a:pt x="0" y="553949"/>
                  </a:moveTo>
                  <a:lnTo>
                    <a:pt x="3033524" y="553949"/>
                  </a:lnTo>
                  <a:lnTo>
                    <a:pt x="3033524" y="184649"/>
                  </a:lnTo>
                  <a:lnTo>
                    <a:pt x="2941199" y="184649"/>
                  </a:lnTo>
                  <a:lnTo>
                    <a:pt x="3125849" y="0"/>
                  </a:lnTo>
                  <a:lnTo>
                    <a:pt x="3310499" y="184649"/>
                  </a:lnTo>
                  <a:lnTo>
                    <a:pt x="3218174" y="184649"/>
                  </a:lnTo>
                  <a:lnTo>
                    <a:pt x="3218174" y="738599"/>
                  </a:lnTo>
                  <a:lnTo>
                    <a:pt x="0" y="738599"/>
                  </a:lnTo>
                  <a:lnTo>
                    <a:pt x="0" y="55394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1447824" y="4529788"/>
            <a:ext cx="147701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 MT"/>
                <a:cs typeface="Arial MT"/>
              </a:rPr>
              <a:t>Data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for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ensemble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987187" y="1725687"/>
            <a:ext cx="1291590" cy="2219960"/>
            <a:chOff x="3987187" y="1725687"/>
            <a:chExt cx="1291590" cy="2219960"/>
          </a:xfrm>
        </p:grpSpPr>
        <p:sp>
          <p:nvSpPr>
            <p:cNvPr id="3" name="object 3"/>
            <p:cNvSpPr/>
            <p:nvPr/>
          </p:nvSpPr>
          <p:spPr>
            <a:xfrm>
              <a:off x="3991950" y="1730449"/>
              <a:ext cx="1282065" cy="2210435"/>
            </a:xfrm>
            <a:custGeom>
              <a:avLst/>
              <a:gdLst/>
              <a:ahLst/>
              <a:cxnLst/>
              <a:rect l="l" t="t" r="r" b="b"/>
              <a:pathLst>
                <a:path w="1282064" h="2210435">
                  <a:moveTo>
                    <a:pt x="1281599" y="2210099"/>
                  </a:moveTo>
                  <a:lnTo>
                    <a:pt x="0" y="2210099"/>
                  </a:lnTo>
                  <a:lnTo>
                    <a:pt x="0" y="0"/>
                  </a:lnTo>
                  <a:lnTo>
                    <a:pt x="1281599" y="0"/>
                  </a:lnTo>
                  <a:lnTo>
                    <a:pt x="1281599" y="22100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991950" y="1730449"/>
              <a:ext cx="1282065" cy="2210435"/>
            </a:xfrm>
            <a:custGeom>
              <a:avLst/>
              <a:gdLst/>
              <a:ahLst/>
              <a:cxnLst/>
              <a:rect l="l" t="t" r="r" b="b"/>
              <a:pathLst>
                <a:path w="1282064" h="2210435">
                  <a:moveTo>
                    <a:pt x="0" y="0"/>
                  </a:moveTo>
                  <a:lnTo>
                    <a:pt x="1281599" y="0"/>
                  </a:lnTo>
                  <a:lnTo>
                    <a:pt x="1281599" y="2210099"/>
                  </a:lnTo>
                  <a:lnTo>
                    <a:pt x="0" y="22100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1907487" y="2089062"/>
            <a:ext cx="1521460" cy="1856739"/>
            <a:chOff x="1907487" y="2089062"/>
            <a:chExt cx="1521460" cy="1856739"/>
          </a:xfrm>
        </p:grpSpPr>
        <p:sp>
          <p:nvSpPr>
            <p:cNvPr id="6" name="object 6"/>
            <p:cNvSpPr/>
            <p:nvPr/>
          </p:nvSpPr>
          <p:spPr>
            <a:xfrm>
              <a:off x="1912249" y="2093824"/>
              <a:ext cx="1511935" cy="1847214"/>
            </a:xfrm>
            <a:custGeom>
              <a:avLst/>
              <a:gdLst/>
              <a:ahLst/>
              <a:cxnLst/>
              <a:rect l="l" t="t" r="r" b="b"/>
              <a:pathLst>
                <a:path w="1511935" h="1847214">
                  <a:moveTo>
                    <a:pt x="1511699" y="1846799"/>
                  </a:moveTo>
                  <a:lnTo>
                    <a:pt x="0" y="1846799"/>
                  </a:lnTo>
                  <a:lnTo>
                    <a:pt x="0" y="0"/>
                  </a:lnTo>
                  <a:lnTo>
                    <a:pt x="1511699" y="0"/>
                  </a:lnTo>
                  <a:lnTo>
                    <a:pt x="1511699" y="18467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912249" y="2093824"/>
              <a:ext cx="1511935" cy="1847214"/>
            </a:xfrm>
            <a:custGeom>
              <a:avLst/>
              <a:gdLst/>
              <a:ahLst/>
              <a:cxnLst/>
              <a:rect l="l" t="t" r="r" b="b"/>
              <a:pathLst>
                <a:path w="1511935" h="1847214">
                  <a:moveTo>
                    <a:pt x="0" y="0"/>
                  </a:moveTo>
                  <a:lnTo>
                    <a:pt x="1511699" y="0"/>
                  </a:lnTo>
                  <a:lnTo>
                    <a:pt x="1511699" y="1846799"/>
                  </a:lnTo>
                  <a:lnTo>
                    <a:pt x="0" y="18467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466280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/>
              <a:t>Improve</a:t>
            </a:r>
            <a:r>
              <a:rPr sz="2800" spc="-40" dirty="0"/>
              <a:t> </a:t>
            </a:r>
            <a:r>
              <a:rPr sz="2800" spc="-5" dirty="0"/>
              <a:t>with</a:t>
            </a:r>
            <a:r>
              <a:rPr sz="2800" spc="-35" dirty="0"/>
              <a:t> </a:t>
            </a:r>
            <a:r>
              <a:rPr sz="2800" dirty="0"/>
              <a:t>context</a:t>
            </a:r>
            <a:r>
              <a:rPr sz="2800" spc="-30" dirty="0"/>
              <a:t> </a:t>
            </a:r>
            <a:r>
              <a:rPr sz="2800" spc="-5" dirty="0"/>
              <a:t>features</a:t>
            </a:r>
            <a:endParaRPr sz="2800"/>
          </a:p>
        </p:txBody>
      </p:sp>
      <p:grpSp>
        <p:nvGrpSpPr>
          <p:cNvPr id="9" name="object 9"/>
          <p:cNvGrpSpPr/>
          <p:nvPr/>
        </p:nvGrpSpPr>
        <p:grpSpPr>
          <a:xfrm>
            <a:off x="122387" y="2433703"/>
            <a:ext cx="1117600" cy="1167130"/>
            <a:chOff x="122387" y="2433703"/>
            <a:chExt cx="1117600" cy="1167130"/>
          </a:xfrm>
        </p:grpSpPr>
        <p:sp>
          <p:nvSpPr>
            <p:cNvPr id="10" name="object 10"/>
            <p:cNvSpPr/>
            <p:nvPr/>
          </p:nvSpPr>
          <p:spPr>
            <a:xfrm>
              <a:off x="127150" y="2438466"/>
              <a:ext cx="1108075" cy="1157605"/>
            </a:xfrm>
            <a:custGeom>
              <a:avLst/>
              <a:gdLst/>
              <a:ahLst/>
              <a:cxnLst/>
              <a:rect l="l" t="t" r="r" b="b"/>
              <a:pathLst>
                <a:path w="1108075" h="1157604">
                  <a:moveTo>
                    <a:pt x="554024" y="1157524"/>
                  </a:moveTo>
                  <a:lnTo>
                    <a:pt x="484529" y="1156021"/>
                  </a:lnTo>
                  <a:lnTo>
                    <a:pt x="417609" y="1151632"/>
                  </a:lnTo>
                  <a:lnTo>
                    <a:pt x="353785" y="1144538"/>
                  </a:lnTo>
                  <a:lnTo>
                    <a:pt x="293575" y="1134921"/>
                  </a:lnTo>
                  <a:lnTo>
                    <a:pt x="237498" y="1122959"/>
                  </a:lnTo>
                  <a:lnTo>
                    <a:pt x="186074" y="1108835"/>
                  </a:lnTo>
                  <a:lnTo>
                    <a:pt x="139823" y="1092730"/>
                  </a:lnTo>
                  <a:lnTo>
                    <a:pt x="99262" y="1074823"/>
                  </a:lnTo>
                  <a:lnTo>
                    <a:pt x="64912" y="1055297"/>
                  </a:lnTo>
                  <a:lnTo>
                    <a:pt x="16920" y="1012106"/>
                  </a:lnTo>
                  <a:lnTo>
                    <a:pt x="0" y="964603"/>
                  </a:lnTo>
                  <a:lnTo>
                    <a:pt x="0" y="192920"/>
                  </a:lnTo>
                  <a:lnTo>
                    <a:pt x="16920" y="145418"/>
                  </a:lnTo>
                  <a:lnTo>
                    <a:pt x="64912" y="102227"/>
                  </a:lnTo>
                  <a:lnTo>
                    <a:pt x="99262" y="82700"/>
                  </a:lnTo>
                  <a:lnTo>
                    <a:pt x="139823" y="64794"/>
                  </a:lnTo>
                  <a:lnTo>
                    <a:pt x="186074" y="48688"/>
                  </a:lnTo>
                  <a:lnTo>
                    <a:pt x="237498" y="34564"/>
                  </a:lnTo>
                  <a:lnTo>
                    <a:pt x="293575" y="22603"/>
                  </a:lnTo>
                  <a:lnTo>
                    <a:pt x="353785" y="12985"/>
                  </a:lnTo>
                  <a:lnTo>
                    <a:pt x="417609" y="5891"/>
                  </a:lnTo>
                  <a:lnTo>
                    <a:pt x="484529" y="1503"/>
                  </a:lnTo>
                  <a:lnTo>
                    <a:pt x="554024" y="0"/>
                  </a:lnTo>
                  <a:lnTo>
                    <a:pt x="623520" y="1503"/>
                  </a:lnTo>
                  <a:lnTo>
                    <a:pt x="690440" y="5891"/>
                  </a:lnTo>
                  <a:lnTo>
                    <a:pt x="754264" y="12985"/>
                  </a:lnTo>
                  <a:lnTo>
                    <a:pt x="814474" y="22603"/>
                  </a:lnTo>
                  <a:lnTo>
                    <a:pt x="870551" y="34564"/>
                  </a:lnTo>
                  <a:lnTo>
                    <a:pt x="921975" y="48688"/>
                  </a:lnTo>
                  <a:lnTo>
                    <a:pt x="968226" y="64794"/>
                  </a:lnTo>
                  <a:lnTo>
                    <a:pt x="1008787" y="82700"/>
                  </a:lnTo>
                  <a:lnTo>
                    <a:pt x="1043137" y="102227"/>
                  </a:lnTo>
                  <a:lnTo>
                    <a:pt x="1091129" y="145418"/>
                  </a:lnTo>
                  <a:lnTo>
                    <a:pt x="1108049" y="192920"/>
                  </a:lnTo>
                  <a:lnTo>
                    <a:pt x="1108049" y="964603"/>
                  </a:lnTo>
                  <a:lnTo>
                    <a:pt x="1091129" y="1012106"/>
                  </a:lnTo>
                  <a:lnTo>
                    <a:pt x="1043137" y="1055297"/>
                  </a:lnTo>
                  <a:lnTo>
                    <a:pt x="1008787" y="1074823"/>
                  </a:lnTo>
                  <a:lnTo>
                    <a:pt x="968226" y="1092730"/>
                  </a:lnTo>
                  <a:lnTo>
                    <a:pt x="921975" y="1108835"/>
                  </a:lnTo>
                  <a:lnTo>
                    <a:pt x="870551" y="1122959"/>
                  </a:lnTo>
                  <a:lnTo>
                    <a:pt x="814474" y="1134921"/>
                  </a:lnTo>
                  <a:lnTo>
                    <a:pt x="754264" y="1144538"/>
                  </a:lnTo>
                  <a:lnTo>
                    <a:pt x="690440" y="1151632"/>
                  </a:lnTo>
                  <a:lnTo>
                    <a:pt x="623520" y="1156021"/>
                  </a:lnTo>
                  <a:lnTo>
                    <a:pt x="554024" y="1157524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27150" y="2438466"/>
              <a:ext cx="1108075" cy="1157605"/>
            </a:xfrm>
            <a:custGeom>
              <a:avLst/>
              <a:gdLst/>
              <a:ahLst/>
              <a:cxnLst/>
              <a:rect l="l" t="t" r="r" b="b"/>
              <a:pathLst>
                <a:path w="1108075" h="1157604">
                  <a:moveTo>
                    <a:pt x="1108049" y="192920"/>
                  </a:moveTo>
                  <a:lnTo>
                    <a:pt x="1103733" y="217120"/>
                  </a:lnTo>
                  <a:lnTo>
                    <a:pt x="1091129" y="240422"/>
                  </a:lnTo>
                  <a:lnTo>
                    <a:pt x="1043137" y="283613"/>
                  </a:lnTo>
                  <a:lnTo>
                    <a:pt x="1008787" y="303140"/>
                  </a:lnTo>
                  <a:lnTo>
                    <a:pt x="968226" y="321047"/>
                  </a:lnTo>
                  <a:lnTo>
                    <a:pt x="921975" y="337152"/>
                  </a:lnTo>
                  <a:lnTo>
                    <a:pt x="870551" y="351276"/>
                  </a:lnTo>
                  <a:lnTo>
                    <a:pt x="814474" y="363237"/>
                  </a:lnTo>
                  <a:lnTo>
                    <a:pt x="754264" y="372855"/>
                  </a:lnTo>
                  <a:lnTo>
                    <a:pt x="690440" y="379949"/>
                  </a:lnTo>
                  <a:lnTo>
                    <a:pt x="623520" y="384338"/>
                  </a:lnTo>
                  <a:lnTo>
                    <a:pt x="554024" y="385841"/>
                  </a:lnTo>
                  <a:lnTo>
                    <a:pt x="484529" y="384338"/>
                  </a:lnTo>
                  <a:lnTo>
                    <a:pt x="417609" y="379949"/>
                  </a:lnTo>
                  <a:lnTo>
                    <a:pt x="353785" y="372855"/>
                  </a:lnTo>
                  <a:lnTo>
                    <a:pt x="293575" y="363237"/>
                  </a:lnTo>
                  <a:lnTo>
                    <a:pt x="237498" y="351276"/>
                  </a:lnTo>
                  <a:lnTo>
                    <a:pt x="186074" y="337152"/>
                  </a:lnTo>
                  <a:lnTo>
                    <a:pt x="139823" y="321047"/>
                  </a:lnTo>
                  <a:lnTo>
                    <a:pt x="99262" y="303140"/>
                  </a:lnTo>
                  <a:lnTo>
                    <a:pt x="64912" y="283613"/>
                  </a:lnTo>
                  <a:lnTo>
                    <a:pt x="16920" y="240422"/>
                  </a:lnTo>
                  <a:lnTo>
                    <a:pt x="4316" y="217120"/>
                  </a:lnTo>
                  <a:lnTo>
                    <a:pt x="0" y="192920"/>
                  </a:lnTo>
                </a:path>
                <a:path w="1108075" h="1157604">
                  <a:moveTo>
                    <a:pt x="0" y="192920"/>
                  </a:moveTo>
                  <a:lnTo>
                    <a:pt x="4316" y="168721"/>
                  </a:lnTo>
                  <a:lnTo>
                    <a:pt x="16920" y="145418"/>
                  </a:lnTo>
                  <a:lnTo>
                    <a:pt x="64912" y="102227"/>
                  </a:lnTo>
                  <a:lnTo>
                    <a:pt x="99262" y="82700"/>
                  </a:lnTo>
                  <a:lnTo>
                    <a:pt x="139823" y="64794"/>
                  </a:lnTo>
                  <a:lnTo>
                    <a:pt x="186074" y="48688"/>
                  </a:lnTo>
                  <a:lnTo>
                    <a:pt x="237498" y="34564"/>
                  </a:lnTo>
                  <a:lnTo>
                    <a:pt x="293575" y="22603"/>
                  </a:lnTo>
                  <a:lnTo>
                    <a:pt x="353785" y="12985"/>
                  </a:lnTo>
                  <a:lnTo>
                    <a:pt x="417609" y="5891"/>
                  </a:lnTo>
                  <a:lnTo>
                    <a:pt x="484529" y="1503"/>
                  </a:lnTo>
                  <a:lnTo>
                    <a:pt x="554024" y="0"/>
                  </a:lnTo>
                  <a:lnTo>
                    <a:pt x="623520" y="1503"/>
                  </a:lnTo>
                  <a:lnTo>
                    <a:pt x="690440" y="5891"/>
                  </a:lnTo>
                  <a:lnTo>
                    <a:pt x="754264" y="12985"/>
                  </a:lnTo>
                  <a:lnTo>
                    <a:pt x="814474" y="22603"/>
                  </a:lnTo>
                  <a:lnTo>
                    <a:pt x="870551" y="34564"/>
                  </a:lnTo>
                  <a:lnTo>
                    <a:pt x="921975" y="48688"/>
                  </a:lnTo>
                  <a:lnTo>
                    <a:pt x="968226" y="64794"/>
                  </a:lnTo>
                  <a:lnTo>
                    <a:pt x="1008787" y="82700"/>
                  </a:lnTo>
                  <a:lnTo>
                    <a:pt x="1043137" y="102227"/>
                  </a:lnTo>
                  <a:lnTo>
                    <a:pt x="1091129" y="145418"/>
                  </a:lnTo>
                  <a:lnTo>
                    <a:pt x="1108049" y="192920"/>
                  </a:lnTo>
                  <a:lnTo>
                    <a:pt x="1108049" y="964603"/>
                  </a:lnTo>
                  <a:lnTo>
                    <a:pt x="1091129" y="1012106"/>
                  </a:lnTo>
                  <a:lnTo>
                    <a:pt x="1043137" y="1055297"/>
                  </a:lnTo>
                  <a:lnTo>
                    <a:pt x="1008787" y="1074823"/>
                  </a:lnTo>
                  <a:lnTo>
                    <a:pt x="968226" y="1092730"/>
                  </a:lnTo>
                  <a:lnTo>
                    <a:pt x="921975" y="1108835"/>
                  </a:lnTo>
                  <a:lnTo>
                    <a:pt x="870551" y="1122959"/>
                  </a:lnTo>
                  <a:lnTo>
                    <a:pt x="814474" y="1134921"/>
                  </a:lnTo>
                  <a:lnTo>
                    <a:pt x="754264" y="1144538"/>
                  </a:lnTo>
                  <a:lnTo>
                    <a:pt x="690440" y="1151632"/>
                  </a:lnTo>
                  <a:lnTo>
                    <a:pt x="623520" y="1156021"/>
                  </a:lnTo>
                  <a:lnTo>
                    <a:pt x="554024" y="1157524"/>
                  </a:lnTo>
                  <a:lnTo>
                    <a:pt x="484529" y="1156021"/>
                  </a:lnTo>
                  <a:lnTo>
                    <a:pt x="417609" y="1151632"/>
                  </a:lnTo>
                  <a:lnTo>
                    <a:pt x="353785" y="1144538"/>
                  </a:lnTo>
                  <a:lnTo>
                    <a:pt x="293575" y="1134921"/>
                  </a:lnTo>
                  <a:lnTo>
                    <a:pt x="237498" y="1122959"/>
                  </a:lnTo>
                  <a:lnTo>
                    <a:pt x="186074" y="1108835"/>
                  </a:lnTo>
                  <a:lnTo>
                    <a:pt x="139823" y="1092730"/>
                  </a:lnTo>
                  <a:lnTo>
                    <a:pt x="99262" y="1074823"/>
                  </a:lnTo>
                  <a:lnTo>
                    <a:pt x="64912" y="1055297"/>
                  </a:lnTo>
                  <a:lnTo>
                    <a:pt x="16920" y="1012106"/>
                  </a:lnTo>
                  <a:lnTo>
                    <a:pt x="0" y="964603"/>
                  </a:lnTo>
                  <a:lnTo>
                    <a:pt x="0" y="19292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00175" y="2989102"/>
            <a:ext cx="80581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 MT"/>
                <a:cs typeface="Arial MT"/>
              </a:rPr>
              <a:t>Data</a:t>
            </a:r>
            <a:r>
              <a:rPr sz="1400" spc="-8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80%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55874" y="2374275"/>
            <a:ext cx="1238250" cy="356235"/>
          </a:xfrm>
          <a:prstGeom prst="rect">
            <a:avLst/>
          </a:prstGeom>
          <a:solidFill>
            <a:srgbClr val="EEEEEE"/>
          </a:solidFill>
          <a:ln w="9524">
            <a:solidFill>
              <a:srgbClr val="595959"/>
            </a:solidFill>
          </a:ln>
        </p:spPr>
        <p:txBody>
          <a:bodyPr vert="horz" wrap="square" lIns="0" tIns="6604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520"/>
              </a:spcBef>
            </a:pPr>
            <a:r>
              <a:rPr sz="1400" spc="-5" dirty="0">
                <a:latin typeface="Arial MT"/>
                <a:cs typeface="Arial MT"/>
              </a:rPr>
              <a:t>Fit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Model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1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055874" y="2868674"/>
            <a:ext cx="1238250" cy="356235"/>
          </a:xfrm>
          <a:prstGeom prst="rect">
            <a:avLst/>
          </a:prstGeom>
          <a:solidFill>
            <a:srgbClr val="EEEEEE"/>
          </a:solidFill>
          <a:ln w="9524">
            <a:solidFill>
              <a:srgbClr val="595959"/>
            </a:solidFill>
          </a:ln>
        </p:spPr>
        <p:txBody>
          <a:bodyPr vert="horz" wrap="square" lIns="0" tIns="6604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520"/>
              </a:spcBef>
            </a:pPr>
            <a:r>
              <a:rPr sz="1400" spc="-5" dirty="0">
                <a:latin typeface="Arial MT"/>
                <a:cs typeface="Arial MT"/>
              </a:rPr>
              <a:t>Fit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Model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2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055874" y="3363074"/>
            <a:ext cx="1238250" cy="356235"/>
          </a:xfrm>
          <a:prstGeom prst="rect">
            <a:avLst/>
          </a:prstGeom>
          <a:solidFill>
            <a:srgbClr val="EEEEEE"/>
          </a:solidFill>
          <a:ln w="9524">
            <a:solidFill>
              <a:srgbClr val="595959"/>
            </a:solidFill>
          </a:ln>
        </p:spPr>
        <p:txBody>
          <a:bodyPr vert="horz" wrap="square" lIns="0" tIns="6604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520"/>
              </a:spcBef>
            </a:pPr>
            <a:r>
              <a:rPr sz="1400" spc="-5" dirty="0">
                <a:latin typeface="Arial MT"/>
                <a:cs typeface="Arial MT"/>
              </a:rPr>
              <a:t>Fit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Model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3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5880087" y="2569837"/>
            <a:ext cx="1117600" cy="1076960"/>
            <a:chOff x="5880087" y="2569837"/>
            <a:chExt cx="1117600" cy="1076960"/>
          </a:xfrm>
        </p:grpSpPr>
        <p:sp>
          <p:nvSpPr>
            <p:cNvPr id="17" name="object 17"/>
            <p:cNvSpPr/>
            <p:nvPr/>
          </p:nvSpPr>
          <p:spPr>
            <a:xfrm>
              <a:off x="5884850" y="2574600"/>
              <a:ext cx="1108075" cy="1067435"/>
            </a:xfrm>
            <a:custGeom>
              <a:avLst/>
              <a:gdLst/>
              <a:ahLst/>
              <a:cxnLst/>
              <a:rect l="l" t="t" r="r" b="b"/>
              <a:pathLst>
                <a:path w="1108075" h="1067435">
                  <a:moveTo>
                    <a:pt x="554024" y="1067024"/>
                  </a:moveTo>
                  <a:lnTo>
                    <a:pt x="484529" y="1065639"/>
                  </a:lnTo>
                  <a:lnTo>
                    <a:pt x="417609" y="1061593"/>
                  </a:lnTo>
                  <a:lnTo>
                    <a:pt x="353785" y="1055054"/>
                  </a:lnTo>
                  <a:lnTo>
                    <a:pt x="293574" y="1046188"/>
                  </a:lnTo>
                  <a:lnTo>
                    <a:pt x="237498" y="1035162"/>
                  </a:lnTo>
                  <a:lnTo>
                    <a:pt x="186074" y="1022142"/>
                  </a:lnTo>
                  <a:lnTo>
                    <a:pt x="139823" y="1007296"/>
                  </a:lnTo>
                  <a:lnTo>
                    <a:pt x="99262" y="990789"/>
                  </a:lnTo>
                  <a:lnTo>
                    <a:pt x="64912" y="972789"/>
                  </a:lnTo>
                  <a:lnTo>
                    <a:pt x="16920" y="932975"/>
                  </a:lnTo>
                  <a:lnTo>
                    <a:pt x="0" y="889187"/>
                  </a:lnTo>
                  <a:lnTo>
                    <a:pt x="0" y="177837"/>
                  </a:lnTo>
                  <a:lnTo>
                    <a:pt x="16920" y="134049"/>
                  </a:lnTo>
                  <a:lnTo>
                    <a:pt x="64912" y="94235"/>
                  </a:lnTo>
                  <a:lnTo>
                    <a:pt x="99262" y="76235"/>
                  </a:lnTo>
                  <a:lnTo>
                    <a:pt x="139823" y="59728"/>
                  </a:lnTo>
                  <a:lnTo>
                    <a:pt x="186074" y="44882"/>
                  </a:lnTo>
                  <a:lnTo>
                    <a:pt x="237498" y="31862"/>
                  </a:lnTo>
                  <a:lnTo>
                    <a:pt x="293574" y="20836"/>
                  </a:lnTo>
                  <a:lnTo>
                    <a:pt x="353785" y="11970"/>
                  </a:lnTo>
                  <a:lnTo>
                    <a:pt x="417609" y="5431"/>
                  </a:lnTo>
                  <a:lnTo>
                    <a:pt x="484529" y="1385"/>
                  </a:lnTo>
                  <a:lnTo>
                    <a:pt x="554024" y="0"/>
                  </a:lnTo>
                  <a:lnTo>
                    <a:pt x="623520" y="1385"/>
                  </a:lnTo>
                  <a:lnTo>
                    <a:pt x="690440" y="5431"/>
                  </a:lnTo>
                  <a:lnTo>
                    <a:pt x="754265" y="11970"/>
                  </a:lnTo>
                  <a:lnTo>
                    <a:pt x="814475" y="20836"/>
                  </a:lnTo>
                  <a:lnTo>
                    <a:pt x="870551" y="31862"/>
                  </a:lnTo>
                  <a:lnTo>
                    <a:pt x="921975" y="44882"/>
                  </a:lnTo>
                  <a:lnTo>
                    <a:pt x="968226" y="59728"/>
                  </a:lnTo>
                  <a:lnTo>
                    <a:pt x="1008787" y="76235"/>
                  </a:lnTo>
                  <a:lnTo>
                    <a:pt x="1043137" y="94235"/>
                  </a:lnTo>
                  <a:lnTo>
                    <a:pt x="1091129" y="134049"/>
                  </a:lnTo>
                  <a:lnTo>
                    <a:pt x="1108049" y="177837"/>
                  </a:lnTo>
                  <a:lnTo>
                    <a:pt x="1108049" y="889187"/>
                  </a:lnTo>
                  <a:lnTo>
                    <a:pt x="1091129" y="932975"/>
                  </a:lnTo>
                  <a:lnTo>
                    <a:pt x="1043137" y="972789"/>
                  </a:lnTo>
                  <a:lnTo>
                    <a:pt x="1008787" y="990789"/>
                  </a:lnTo>
                  <a:lnTo>
                    <a:pt x="968226" y="1007296"/>
                  </a:lnTo>
                  <a:lnTo>
                    <a:pt x="921975" y="1022142"/>
                  </a:lnTo>
                  <a:lnTo>
                    <a:pt x="870551" y="1035162"/>
                  </a:lnTo>
                  <a:lnTo>
                    <a:pt x="814475" y="1046188"/>
                  </a:lnTo>
                  <a:lnTo>
                    <a:pt x="754265" y="1055054"/>
                  </a:lnTo>
                  <a:lnTo>
                    <a:pt x="690440" y="1061593"/>
                  </a:lnTo>
                  <a:lnTo>
                    <a:pt x="623520" y="1065639"/>
                  </a:lnTo>
                  <a:lnTo>
                    <a:pt x="554024" y="1067024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884850" y="2574600"/>
              <a:ext cx="1108075" cy="1067435"/>
            </a:xfrm>
            <a:custGeom>
              <a:avLst/>
              <a:gdLst/>
              <a:ahLst/>
              <a:cxnLst/>
              <a:rect l="l" t="t" r="r" b="b"/>
              <a:pathLst>
                <a:path w="1108075" h="1067435">
                  <a:moveTo>
                    <a:pt x="1108049" y="177837"/>
                  </a:moveTo>
                  <a:lnTo>
                    <a:pt x="1103733" y="200145"/>
                  </a:lnTo>
                  <a:lnTo>
                    <a:pt x="1091129" y="221625"/>
                  </a:lnTo>
                  <a:lnTo>
                    <a:pt x="1043137" y="261439"/>
                  </a:lnTo>
                  <a:lnTo>
                    <a:pt x="1008787" y="279439"/>
                  </a:lnTo>
                  <a:lnTo>
                    <a:pt x="968226" y="295946"/>
                  </a:lnTo>
                  <a:lnTo>
                    <a:pt x="921975" y="310792"/>
                  </a:lnTo>
                  <a:lnTo>
                    <a:pt x="870551" y="323812"/>
                  </a:lnTo>
                  <a:lnTo>
                    <a:pt x="814475" y="334838"/>
                  </a:lnTo>
                  <a:lnTo>
                    <a:pt x="754265" y="343704"/>
                  </a:lnTo>
                  <a:lnTo>
                    <a:pt x="690440" y="350243"/>
                  </a:lnTo>
                  <a:lnTo>
                    <a:pt x="623520" y="354289"/>
                  </a:lnTo>
                  <a:lnTo>
                    <a:pt x="554024" y="355674"/>
                  </a:lnTo>
                  <a:lnTo>
                    <a:pt x="484529" y="354289"/>
                  </a:lnTo>
                  <a:lnTo>
                    <a:pt x="417609" y="350243"/>
                  </a:lnTo>
                  <a:lnTo>
                    <a:pt x="353785" y="343704"/>
                  </a:lnTo>
                  <a:lnTo>
                    <a:pt x="293574" y="334838"/>
                  </a:lnTo>
                  <a:lnTo>
                    <a:pt x="237498" y="323812"/>
                  </a:lnTo>
                  <a:lnTo>
                    <a:pt x="186074" y="310792"/>
                  </a:lnTo>
                  <a:lnTo>
                    <a:pt x="139823" y="295946"/>
                  </a:lnTo>
                  <a:lnTo>
                    <a:pt x="99262" y="279439"/>
                  </a:lnTo>
                  <a:lnTo>
                    <a:pt x="64912" y="261439"/>
                  </a:lnTo>
                  <a:lnTo>
                    <a:pt x="16920" y="221625"/>
                  </a:lnTo>
                  <a:lnTo>
                    <a:pt x="4316" y="200145"/>
                  </a:lnTo>
                  <a:lnTo>
                    <a:pt x="0" y="177837"/>
                  </a:lnTo>
                </a:path>
                <a:path w="1108075" h="1067435">
                  <a:moveTo>
                    <a:pt x="0" y="177837"/>
                  </a:moveTo>
                  <a:lnTo>
                    <a:pt x="4316" y="155529"/>
                  </a:lnTo>
                  <a:lnTo>
                    <a:pt x="16920" y="134049"/>
                  </a:lnTo>
                  <a:lnTo>
                    <a:pt x="64912" y="94235"/>
                  </a:lnTo>
                  <a:lnTo>
                    <a:pt x="99262" y="76235"/>
                  </a:lnTo>
                  <a:lnTo>
                    <a:pt x="139823" y="59728"/>
                  </a:lnTo>
                  <a:lnTo>
                    <a:pt x="186074" y="44882"/>
                  </a:lnTo>
                  <a:lnTo>
                    <a:pt x="237498" y="31862"/>
                  </a:lnTo>
                  <a:lnTo>
                    <a:pt x="293574" y="20836"/>
                  </a:lnTo>
                  <a:lnTo>
                    <a:pt x="353785" y="11970"/>
                  </a:lnTo>
                  <a:lnTo>
                    <a:pt x="417609" y="5431"/>
                  </a:lnTo>
                  <a:lnTo>
                    <a:pt x="484529" y="1385"/>
                  </a:lnTo>
                  <a:lnTo>
                    <a:pt x="554024" y="0"/>
                  </a:lnTo>
                  <a:lnTo>
                    <a:pt x="623520" y="1385"/>
                  </a:lnTo>
                  <a:lnTo>
                    <a:pt x="690440" y="5431"/>
                  </a:lnTo>
                  <a:lnTo>
                    <a:pt x="754265" y="11970"/>
                  </a:lnTo>
                  <a:lnTo>
                    <a:pt x="814475" y="20836"/>
                  </a:lnTo>
                  <a:lnTo>
                    <a:pt x="870551" y="31862"/>
                  </a:lnTo>
                  <a:lnTo>
                    <a:pt x="921975" y="44882"/>
                  </a:lnTo>
                  <a:lnTo>
                    <a:pt x="968226" y="59728"/>
                  </a:lnTo>
                  <a:lnTo>
                    <a:pt x="1008787" y="76235"/>
                  </a:lnTo>
                  <a:lnTo>
                    <a:pt x="1043137" y="94235"/>
                  </a:lnTo>
                  <a:lnTo>
                    <a:pt x="1091129" y="134049"/>
                  </a:lnTo>
                  <a:lnTo>
                    <a:pt x="1108049" y="177837"/>
                  </a:lnTo>
                  <a:lnTo>
                    <a:pt x="1108049" y="889187"/>
                  </a:lnTo>
                  <a:lnTo>
                    <a:pt x="1091129" y="932975"/>
                  </a:lnTo>
                  <a:lnTo>
                    <a:pt x="1043137" y="972789"/>
                  </a:lnTo>
                  <a:lnTo>
                    <a:pt x="1008787" y="990789"/>
                  </a:lnTo>
                  <a:lnTo>
                    <a:pt x="968226" y="1007296"/>
                  </a:lnTo>
                  <a:lnTo>
                    <a:pt x="921975" y="1022142"/>
                  </a:lnTo>
                  <a:lnTo>
                    <a:pt x="870551" y="1035162"/>
                  </a:lnTo>
                  <a:lnTo>
                    <a:pt x="814475" y="1046188"/>
                  </a:lnTo>
                  <a:lnTo>
                    <a:pt x="754265" y="1055054"/>
                  </a:lnTo>
                  <a:lnTo>
                    <a:pt x="690440" y="1061593"/>
                  </a:lnTo>
                  <a:lnTo>
                    <a:pt x="623520" y="1065639"/>
                  </a:lnTo>
                  <a:lnTo>
                    <a:pt x="554024" y="1067024"/>
                  </a:lnTo>
                  <a:lnTo>
                    <a:pt x="484529" y="1065639"/>
                  </a:lnTo>
                  <a:lnTo>
                    <a:pt x="417609" y="1061593"/>
                  </a:lnTo>
                  <a:lnTo>
                    <a:pt x="353785" y="1055054"/>
                  </a:lnTo>
                  <a:lnTo>
                    <a:pt x="293574" y="1046188"/>
                  </a:lnTo>
                  <a:lnTo>
                    <a:pt x="237498" y="1035162"/>
                  </a:lnTo>
                  <a:lnTo>
                    <a:pt x="186074" y="1022142"/>
                  </a:lnTo>
                  <a:lnTo>
                    <a:pt x="139823" y="1007296"/>
                  </a:lnTo>
                  <a:lnTo>
                    <a:pt x="99262" y="990789"/>
                  </a:lnTo>
                  <a:lnTo>
                    <a:pt x="64912" y="972789"/>
                  </a:lnTo>
                  <a:lnTo>
                    <a:pt x="16920" y="932975"/>
                  </a:lnTo>
                  <a:lnTo>
                    <a:pt x="0" y="889187"/>
                  </a:lnTo>
                  <a:lnTo>
                    <a:pt x="0" y="177837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957875" y="2967669"/>
            <a:ext cx="903605" cy="44830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spc="-5" dirty="0">
                <a:latin typeface="Arial MT"/>
                <a:cs typeface="Arial MT"/>
              </a:rPr>
              <a:t>Predictions  as</a:t>
            </a:r>
            <a:r>
              <a:rPr sz="1400" spc="-9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features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604200" y="2930250"/>
            <a:ext cx="1238250" cy="356235"/>
          </a:xfrm>
          <a:prstGeom prst="rect">
            <a:avLst/>
          </a:prstGeom>
          <a:solidFill>
            <a:srgbClr val="EEEEEE"/>
          </a:solidFill>
          <a:ln w="9524">
            <a:solidFill>
              <a:srgbClr val="595959"/>
            </a:solidFill>
          </a:ln>
        </p:spPr>
        <p:txBody>
          <a:bodyPr vert="horz" wrap="square" lIns="0" tIns="6604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520"/>
              </a:spcBef>
            </a:pPr>
            <a:r>
              <a:rPr sz="1400" spc="-5" dirty="0">
                <a:latin typeface="Arial MT"/>
                <a:cs typeface="Arial MT"/>
              </a:rPr>
              <a:t>Fit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Model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1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114650" y="2374275"/>
            <a:ext cx="915035" cy="356235"/>
          </a:xfrm>
          <a:prstGeom prst="rect">
            <a:avLst/>
          </a:prstGeom>
          <a:solidFill>
            <a:srgbClr val="EEEEEE"/>
          </a:solidFill>
          <a:ln w="9524">
            <a:solidFill>
              <a:srgbClr val="595959"/>
            </a:solidFill>
          </a:ln>
        </p:spPr>
        <p:txBody>
          <a:bodyPr vert="horz" wrap="square" lIns="0" tIns="6604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520"/>
              </a:spcBef>
            </a:pPr>
            <a:r>
              <a:rPr sz="1400" spc="-5" dirty="0">
                <a:latin typeface="Arial MT"/>
                <a:cs typeface="Arial MT"/>
              </a:rPr>
              <a:t>Predict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1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114650" y="2868674"/>
            <a:ext cx="915035" cy="356235"/>
          </a:xfrm>
          <a:prstGeom prst="rect">
            <a:avLst/>
          </a:prstGeom>
          <a:solidFill>
            <a:srgbClr val="EEEEEE"/>
          </a:solidFill>
          <a:ln w="9524">
            <a:solidFill>
              <a:srgbClr val="595959"/>
            </a:solidFill>
          </a:ln>
        </p:spPr>
        <p:txBody>
          <a:bodyPr vert="horz" wrap="square" lIns="0" tIns="6604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520"/>
              </a:spcBef>
            </a:pPr>
            <a:r>
              <a:rPr sz="1400" spc="-5" dirty="0">
                <a:latin typeface="Arial MT"/>
                <a:cs typeface="Arial MT"/>
              </a:rPr>
              <a:t>Predict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2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114650" y="3363074"/>
            <a:ext cx="915035" cy="356235"/>
          </a:xfrm>
          <a:prstGeom prst="rect">
            <a:avLst/>
          </a:prstGeom>
          <a:solidFill>
            <a:srgbClr val="EEEEEE"/>
          </a:solidFill>
          <a:ln w="9524">
            <a:solidFill>
              <a:srgbClr val="595959"/>
            </a:solidFill>
          </a:ln>
        </p:spPr>
        <p:txBody>
          <a:bodyPr vert="horz" wrap="square" lIns="0" tIns="6604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520"/>
              </a:spcBef>
            </a:pPr>
            <a:r>
              <a:rPr sz="1400" spc="-5" dirty="0">
                <a:latin typeface="Arial MT"/>
                <a:cs typeface="Arial MT"/>
              </a:rPr>
              <a:t>Predict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3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1370037" y="2882487"/>
            <a:ext cx="393065" cy="303530"/>
            <a:chOff x="1370037" y="2882487"/>
            <a:chExt cx="393065" cy="303530"/>
          </a:xfrm>
        </p:grpSpPr>
        <p:sp>
          <p:nvSpPr>
            <p:cNvPr id="25" name="object 25"/>
            <p:cNvSpPr/>
            <p:nvPr/>
          </p:nvSpPr>
          <p:spPr>
            <a:xfrm>
              <a:off x="1374799" y="2887249"/>
              <a:ext cx="383540" cy="294005"/>
            </a:xfrm>
            <a:custGeom>
              <a:avLst/>
              <a:gdLst/>
              <a:ahLst/>
              <a:cxnLst/>
              <a:rect l="l" t="t" r="r" b="b"/>
              <a:pathLst>
                <a:path w="383539" h="294005">
                  <a:moveTo>
                    <a:pt x="236099" y="293999"/>
                  </a:moveTo>
                  <a:lnTo>
                    <a:pt x="236099" y="220499"/>
                  </a:lnTo>
                  <a:lnTo>
                    <a:pt x="0" y="220499"/>
                  </a:lnTo>
                  <a:lnTo>
                    <a:pt x="0" y="73499"/>
                  </a:lnTo>
                  <a:lnTo>
                    <a:pt x="236099" y="73499"/>
                  </a:lnTo>
                  <a:lnTo>
                    <a:pt x="236099" y="0"/>
                  </a:lnTo>
                  <a:lnTo>
                    <a:pt x="383099" y="146999"/>
                  </a:lnTo>
                  <a:lnTo>
                    <a:pt x="236099" y="2939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374799" y="2887249"/>
              <a:ext cx="383540" cy="294005"/>
            </a:xfrm>
            <a:custGeom>
              <a:avLst/>
              <a:gdLst/>
              <a:ahLst/>
              <a:cxnLst/>
              <a:rect l="l" t="t" r="r" b="b"/>
              <a:pathLst>
                <a:path w="383539" h="294005">
                  <a:moveTo>
                    <a:pt x="0" y="73499"/>
                  </a:moveTo>
                  <a:lnTo>
                    <a:pt x="236099" y="73499"/>
                  </a:lnTo>
                  <a:lnTo>
                    <a:pt x="236099" y="0"/>
                  </a:lnTo>
                  <a:lnTo>
                    <a:pt x="383099" y="146999"/>
                  </a:lnTo>
                  <a:lnTo>
                    <a:pt x="236099" y="293999"/>
                  </a:lnTo>
                  <a:lnTo>
                    <a:pt x="236099" y="220499"/>
                  </a:lnTo>
                  <a:lnTo>
                    <a:pt x="0" y="220499"/>
                  </a:lnTo>
                  <a:lnTo>
                    <a:pt x="0" y="734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7" name="object 27"/>
          <p:cNvGrpSpPr/>
          <p:nvPr/>
        </p:nvGrpSpPr>
        <p:grpSpPr>
          <a:xfrm>
            <a:off x="3511637" y="2894812"/>
            <a:ext cx="393065" cy="303530"/>
            <a:chOff x="3511637" y="2894812"/>
            <a:chExt cx="393065" cy="303530"/>
          </a:xfrm>
        </p:grpSpPr>
        <p:sp>
          <p:nvSpPr>
            <p:cNvPr id="28" name="object 28"/>
            <p:cNvSpPr/>
            <p:nvPr/>
          </p:nvSpPr>
          <p:spPr>
            <a:xfrm>
              <a:off x="3516400" y="2899574"/>
              <a:ext cx="383540" cy="294005"/>
            </a:xfrm>
            <a:custGeom>
              <a:avLst/>
              <a:gdLst/>
              <a:ahLst/>
              <a:cxnLst/>
              <a:rect l="l" t="t" r="r" b="b"/>
              <a:pathLst>
                <a:path w="383539" h="294005">
                  <a:moveTo>
                    <a:pt x="236099" y="293999"/>
                  </a:moveTo>
                  <a:lnTo>
                    <a:pt x="236099" y="220499"/>
                  </a:lnTo>
                  <a:lnTo>
                    <a:pt x="0" y="220499"/>
                  </a:lnTo>
                  <a:lnTo>
                    <a:pt x="0" y="73499"/>
                  </a:lnTo>
                  <a:lnTo>
                    <a:pt x="236099" y="73499"/>
                  </a:lnTo>
                  <a:lnTo>
                    <a:pt x="236099" y="0"/>
                  </a:lnTo>
                  <a:lnTo>
                    <a:pt x="383099" y="146999"/>
                  </a:lnTo>
                  <a:lnTo>
                    <a:pt x="236099" y="2939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516400" y="2899574"/>
              <a:ext cx="383540" cy="294005"/>
            </a:xfrm>
            <a:custGeom>
              <a:avLst/>
              <a:gdLst/>
              <a:ahLst/>
              <a:cxnLst/>
              <a:rect l="l" t="t" r="r" b="b"/>
              <a:pathLst>
                <a:path w="383539" h="294005">
                  <a:moveTo>
                    <a:pt x="0" y="73499"/>
                  </a:moveTo>
                  <a:lnTo>
                    <a:pt x="236099" y="73499"/>
                  </a:lnTo>
                  <a:lnTo>
                    <a:pt x="236099" y="0"/>
                  </a:lnTo>
                  <a:lnTo>
                    <a:pt x="383099" y="146999"/>
                  </a:lnTo>
                  <a:lnTo>
                    <a:pt x="236099" y="293999"/>
                  </a:lnTo>
                  <a:lnTo>
                    <a:pt x="236099" y="220499"/>
                  </a:lnTo>
                  <a:lnTo>
                    <a:pt x="0" y="220499"/>
                  </a:lnTo>
                  <a:lnTo>
                    <a:pt x="0" y="734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0" name="object 30"/>
          <p:cNvGrpSpPr/>
          <p:nvPr/>
        </p:nvGrpSpPr>
        <p:grpSpPr>
          <a:xfrm>
            <a:off x="5382887" y="2956374"/>
            <a:ext cx="393065" cy="303530"/>
            <a:chOff x="5382887" y="2956374"/>
            <a:chExt cx="393065" cy="303530"/>
          </a:xfrm>
        </p:grpSpPr>
        <p:sp>
          <p:nvSpPr>
            <p:cNvPr id="31" name="object 31"/>
            <p:cNvSpPr/>
            <p:nvPr/>
          </p:nvSpPr>
          <p:spPr>
            <a:xfrm>
              <a:off x="5387649" y="2961137"/>
              <a:ext cx="383540" cy="294005"/>
            </a:xfrm>
            <a:custGeom>
              <a:avLst/>
              <a:gdLst/>
              <a:ahLst/>
              <a:cxnLst/>
              <a:rect l="l" t="t" r="r" b="b"/>
              <a:pathLst>
                <a:path w="383539" h="294004">
                  <a:moveTo>
                    <a:pt x="236099" y="293999"/>
                  </a:moveTo>
                  <a:lnTo>
                    <a:pt x="236099" y="220499"/>
                  </a:lnTo>
                  <a:lnTo>
                    <a:pt x="0" y="220499"/>
                  </a:lnTo>
                  <a:lnTo>
                    <a:pt x="0" y="73499"/>
                  </a:lnTo>
                  <a:lnTo>
                    <a:pt x="236099" y="73499"/>
                  </a:lnTo>
                  <a:lnTo>
                    <a:pt x="236099" y="0"/>
                  </a:lnTo>
                  <a:lnTo>
                    <a:pt x="383099" y="146999"/>
                  </a:lnTo>
                  <a:lnTo>
                    <a:pt x="236099" y="2939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387649" y="2961137"/>
              <a:ext cx="383540" cy="294005"/>
            </a:xfrm>
            <a:custGeom>
              <a:avLst/>
              <a:gdLst/>
              <a:ahLst/>
              <a:cxnLst/>
              <a:rect l="l" t="t" r="r" b="b"/>
              <a:pathLst>
                <a:path w="383539" h="294004">
                  <a:moveTo>
                    <a:pt x="0" y="73499"/>
                  </a:moveTo>
                  <a:lnTo>
                    <a:pt x="236099" y="73499"/>
                  </a:lnTo>
                  <a:lnTo>
                    <a:pt x="236099" y="0"/>
                  </a:lnTo>
                  <a:lnTo>
                    <a:pt x="383099" y="146999"/>
                  </a:lnTo>
                  <a:lnTo>
                    <a:pt x="236099" y="293999"/>
                  </a:lnTo>
                  <a:lnTo>
                    <a:pt x="236099" y="220499"/>
                  </a:lnTo>
                  <a:lnTo>
                    <a:pt x="0" y="220499"/>
                  </a:lnTo>
                  <a:lnTo>
                    <a:pt x="0" y="734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3" name="object 33"/>
          <p:cNvGrpSpPr/>
          <p:nvPr/>
        </p:nvGrpSpPr>
        <p:grpSpPr>
          <a:xfrm>
            <a:off x="7170012" y="2956349"/>
            <a:ext cx="393065" cy="303530"/>
            <a:chOff x="7170012" y="2956349"/>
            <a:chExt cx="393065" cy="303530"/>
          </a:xfrm>
        </p:grpSpPr>
        <p:sp>
          <p:nvSpPr>
            <p:cNvPr id="34" name="object 34"/>
            <p:cNvSpPr/>
            <p:nvPr/>
          </p:nvSpPr>
          <p:spPr>
            <a:xfrm>
              <a:off x="7174775" y="2961112"/>
              <a:ext cx="383540" cy="294005"/>
            </a:xfrm>
            <a:custGeom>
              <a:avLst/>
              <a:gdLst/>
              <a:ahLst/>
              <a:cxnLst/>
              <a:rect l="l" t="t" r="r" b="b"/>
              <a:pathLst>
                <a:path w="383540" h="294004">
                  <a:moveTo>
                    <a:pt x="236099" y="293999"/>
                  </a:moveTo>
                  <a:lnTo>
                    <a:pt x="236099" y="220499"/>
                  </a:lnTo>
                  <a:lnTo>
                    <a:pt x="0" y="220499"/>
                  </a:lnTo>
                  <a:lnTo>
                    <a:pt x="0" y="73499"/>
                  </a:lnTo>
                  <a:lnTo>
                    <a:pt x="236099" y="73499"/>
                  </a:lnTo>
                  <a:lnTo>
                    <a:pt x="236099" y="0"/>
                  </a:lnTo>
                  <a:lnTo>
                    <a:pt x="383099" y="146999"/>
                  </a:lnTo>
                  <a:lnTo>
                    <a:pt x="236099" y="2939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174775" y="2961112"/>
              <a:ext cx="383540" cy="294005"/>
            </a:xfrm>
            <a:custGeom>
              <a:avLst/>
              <a:gdLst/>
              <a:ahLst/>
              <a:cxnLst/>
              <a:rect l="l" t="t" r="r" b="b"/>
              <a:pathLst>
                <a:path w="383540" h="294004">
                  <a:moveTo>
                    <a:pt x="0" y="73499"/>
                  </a:moveTo>
                  <a:lnTo>
                    <a:pt x="236099" y="73499"/>
                  </a:lnTo>
                  <a:lnTo>
                    <a:pt x="236099" y="0"/>
                  </a:lnTo>
                  <a:lnTo>
                    <a:pt x="383099" y="146999"/>
                  </a:lnTo>
                  <a:lnTo>
                    <a:pt x="236099" y="293999"/>
                  </a:lnTo>
                  <a:lnTo>
                    <a:pt x="236099" y="220499"/>
                  </a:lnTo>
                  <a:lnTo>
                    <a:pt x="0" y="220499"/>
                  </a:lnTo>
                  <a:lnTo>
                    <a:pt x="0" y="734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6" name="object 36"/>
          <p:cNvGrpSpPr/>
          <p:nvPr/>
        </p:nvGrpSpPr>
        <p:grpSpPr>
          <a:xfrm>
            <a:off x="108737" y="4105937"/>
            <a:ext cx="1117600" cy="834390"/>
            <a:chOff x="108737" y="4105937"/>
            <a:chExt cx="1117600" cy="834390"/>
          </a:xfrm>
        </p:grpSpPr>
        <p:sp>
          <p:nvSpPr>
            <p:cNvPr id="37" name="object 37"/>
            <p:cNvSpPr/>
            <p:nvPr/>
          </p:nvSpPr>
          <p:spPr>
            <a:xfrm>
              <a:off x="113500" y="4110699"/>
              <a:ext cx="1108075" cy="824865"/>
            </a:xfrm>
            <a:custGeom>
              <a:avLst/>
              <a:gdLst/>
              <a:ahLst/>
              <a:cxnLst/>
              <a:rect l="l" t="t" r="r" b="b"/>
              <a:pathLst>
                <a:path w="1108075" h="824864">
                  <a:moveTo>
                    <a:pt x="554024" y="824499"/>
                  </a:moveTo>
                  <a:lnTo>
                    <a:pt x="484529" y="823429"/>
                  </a:lnTo>
                  <a:lnTo>
                    <a:pt x="417609" y="820303"/>
                  </a:lnTo>
                  <a:lnTo>
                    <a:pt x="353785" y="815250"/>
                  </a:lnTo>
                  <a:lnTo>
                    <a:pt x="293575" y="808399"/>
                  </a:lnTo>
                  <a:lnTo>
                    <a:pt x="237498" y="799879"/>
                  </a:lnTo>
                  <a:lnTo>
                    <a:pt x="186074" y="789819"/>
                  </a:lnTo>
                  <a:lnTo>
                    <a:pt x="139823" y="778347"/>
                  </a:lnTo>
                  <a:lnTo>
                    <a:pt x="99262" y="765592"/>
                  </a:lnTo>
                  <a:lnTo>
                    <a:pt x="37292" y="736749"/>
                  </a:lnTo>
                  <a:lnTo>
                    <a:pt x="4316" y="704320"/>
                  </a:lnTo>
                  <a:lnTo>
                    <a:pt x="0" y="687083"/>
                  </a:lnTo>
                  <a:lnTo>
                    <a:pt x="0" y="137416"/>
                  </a:lnTo>
                  <a:lnTo>
                    <a:pt x="37292" y="87750"/>
                  </a:lnTo>
                  <a:lnTo>
                    <a:pt x="99262" y="58907"/>
                  </a:lnTo>
                  <a:lnTo>
                    <a:pt x="139823" y="46152"/>
                  </a:lnTo>
                  <a:lnTo>
                    <a:pt x="186074" y="34680"/>
                  </a:lnTo>
                  <a:lnTo>
                    <a:pt x="237498" y="24620"/>
                  </a:lnTo>
                  <a:lnTo>
                    <a:pt x="293575" y="16100"/>
                  </a:lnTo>
                  <a:lnTo>
                    <a:pt x="353785" y="9249"/>
                  </a:lnTo>
                  <a:lnTo>
                    <a:pt x="417609" y="4196"/>
                  </a:lnTo>
                  <a:lnTo>
                    <a:pt x="484529" y="1070"/>
                  </a:lnTo>
                  <a:lnTo>
                    <a:pt x="554024" y="0"/>
                  </a:lnTo>
                  <a:lnTo>
                    <a:pt x="623520" y="1070"/>
                  </a:lnTo>
                  <a:lnTo>
                    <a:pt x="690440" y="4196"/>
                  </a:lnTo>
                  <a:lnTo>
                    <a:pt x="754264" y="9249"/>
                  </a:lnTo>
                  <a:lnTo>
                    <a:pt x="814474" y="16100"/>
                  </a:lnTo>
                  <a:lnTo>
                    <a:pt x="870551" y="24620"/>
                  </a:lnTo>
                  <a:lnTo>
                    <a:pt x="921975" y="34680"/>
                  </a:lnTo>
                  <a:lnTo>
                    <a:pt x="968226" y="46152"/>
                  </a:lnTo>
                  <a:lnTo>
                    <a:pt x="1008787" y="58907"/>
                  </a:lnTo>
                  <a:lnTo>
                    <a:pt x="1070757" y="87750"/>
                  </a:lnTo>
                  <a:lnTo>
                    <a:pt x="1103733" y="120179"/>
                  </a:lnTo>
                  <a:lnTo>
                    <a:pt x="1108049" y="137416"/>
                  </a:lnTo>
                  <a:lnTo>
                    <a:pt x="1108049" y="687083"/>
                  </a:lnTo>
                  <a:lnTo>
                    <a:pt x="1070757" y="736749"/>
                  </a:lnTo>
                  <a:lnTo>
                    <a:pt x="1008787" y="765592"/>
                  </a:lnTo>
                  <a:lnTo>
                    <a:pt x="968226" y="778347"/>
                  </a:lnTo>
                  <a:lnTo>
                    <a:pt x="921975" y="789819"/>
                  </a:lnTo>
                  <a:lnTo>
                    <a:pt x="870551" y="799879"/>
                  </a:lnTo>
                  <a:lnTo>
                    <a:pt x="814474" y="808399"/>
                  </a:lnTo>
                  <a:lnTo>
                    <a:pt x="754264" y="815250"/>
                  </a:lnTo>
                  <a:lnTo>
                    <a:pt x="690440" y="820303"/>
                  </a:lnTo>
                  <a:lnTo>
                    <a:pt x="623520" y="823429"/>
                  </a:lnTo>
                  <a:lnTo>
                    <a:pt x="554024" y="8244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13500" y="4110699"/>
              <a:ext cx="1108075" cy="824865"/>
            </a:xfrm>
            <a:custGeom>
              <a:avLst/>
              <a:gdLst/>
              <a:ahLst/>
              <a:cxnLst/>
              <a:rect l="l" t="t" r="r" b="b"/>
              <a:pathLst>
                <a:path w="1108075" h="824864">
                  <a:moveTo>
                    <a:pt x="1108049" y="137416"/>
                  </a:moveTo>
                  <a:lnTo>
                    <a:pt x="1103733" y="154653"/>
                  </a:lnTo>
                  <a:lnTo>
                    <a:pt x="1091129" y="171252"/>
                  </a:lnTo>
                  <a:lnTo>
                    <a:pt x="1043137" y="202016"/>
                  </a:lnTo>
                  <a:lnTo>
                    <a:pt x="968226" y="228680"/>
                  </a:lnTo>
                  <a:lnTo>
                    <a:pt x="921975" y="240152"/>
                  </a:lnTo>
                  <a:lnTo>
                    <a:pt x="870551" y="250212"/>
                  </a:lnTo>
                  <a:lnTo>
                    <a:pt x="814474" y="258732"/>
                  </a:lnTo>
                  <a:lnTo>
                    <a:pt x="754264" y="265583"/>
                  </a:lnTo>
                  <a:lnTo>
                    <a:pt x="690440" y="270636"/>
                  </a:lnTo>
                  <a:lnTo>
                    <a:pt x="623520" y="273762"/>
                  </a:lnTo>
                  <a:lnTo>
                    <a:pt x="554024" y="274833"/>
                  </a:lnTo>
                  <a:lnTo>
                    <a:pt x="484529" y="273762"/>
                  </a:lnTo>
                  <a:lnTo>
                    <a:pt x="417609" y="270636"/>
                  </a:lnTo>
                  <a:lnTo>
                    <a:pt x="353785" y="265583"/>
                  </a:lnTo>
                  <a:lnTo>
                    <a:pt x="293575" y="258732"/>
                  </a:lnTo>
                  <a:lnTo>
                    <a:pt x="237498" y="250212"/>
                  </a:lnTo>
                  <a:lnTo>
                    <a:pt x="186074" y="240152"/>
                  </a:lnTo>
                  <a:lnTo>
                    <a:pt x="139823" y="228680"/>
                  </a:lnTo>
                  <a:lnTo>
                    <a:pt x="99262" y="215925"/>
                  </a:lnTo>
                  <a:lnTo>
                    <a:pt x="37292" y="187082"/>
                  </a:lnTo>
                  <a:lnTo>
                    <a:pt x="4316" y="154653"/>
                  </a:lnTo>
                  <a:lnTo>
                    <a:pt x="0" y="137416"/>
                  </a:lnTo>
                </a:path>
                <a:path w="1108075" h="824864">
                  <a:moveTo>
                    <a:pt x="0" y="137416"/>
                  </a:moveTo>
                  <a:lnTo>
                    <a:pt x="4316" y="120179"/>
                  </a:lnTo>
                  <a:lnTo>
                    <a:pt x="16920" y="103581"/>
                  </a:lnTo>
                  <a:lnTo>
                    <a:pt x="64912" y="72816"/>
                  </a:lnTo>
                  <a:lnTo>
                    <a:pt x="139823" y="46152"/>
                  </a:lnTo>
                  <a:lnTo>
                    <a:pt x="186074" y="34680"/>
                  </a:lnTo>
                  <a:lnTo>
                    <a:pt x="237498" y="24620"/>
                  </a:lnTo>
                  <a:lnTo>
                    <a:pt x="293575" y="16100"/>
                  </a:lnTo>
                  <a:lnTo>
                    <a:pt x="353785" y="9249"/>
                  </a:lnTo>
                  <a:lnTo>
                    <a:pt x="417609" y="4196"/>
                  </a:lnTo>
                  <a:lnTo>
                    <a:pt x="484529" y="1070"/>
                  </a:lnTo>
                  <a:lnTo>
                    <a:pt x="554024" y="0"/>
                  </a:lnTo>
                  <a:lnTo>
                    <a:pt x="623520" y="1070"/>
                  </a:lnTo>
                  <a:lnTo>
                    <a:pt x="690440" y="4196"/>
                  </a:lnTo>
                  <a:lnTo>
                    <a:pt x="754264" y="9249"/>
                  </a:lnTo>
                  <a:lnTo>
                    <a:pt x="814474" y="16100"/>
                  </a:lnTo>
                  <a:lnTo>
                    <a:pt x="870551" y="24620"/>
                  </a:lnTo>
                  <a:lnTo>
                    <a:pt x="921975" y="34680"/>
                  </a:lnTo>
                  <a:lnTo>
                    <a:pt x="968226" y="46152"/>
                  </a:lnTo>
                  <a:lnTo>
                    <a:pt x="1008787" y="58907"/>
                  </a:lnTo>
                  <a:lnTo>
                    <a:pt x="1070757" y="87750"/>
                  </a:lnTo>
                  <a:lnTo>
                    <a:pt x="1103733" y="120179"/>
                  </a:lnTo>
                  <a:lnTo>
                    <a:pt x="1108049" y="137416"/>
                  </a:lnTo>
                  <a:lnTo>
                    <a:pt x="1108049" y="687083"/>
                  </a:lnTo>
                  <a:lnTo>
                    <a:pt x="1070757" y="736749"/>
                  </a:lnTo>
                  <a:lnTo>
                    <a:pt x="1008787" y="765592"/>
                  </a:lnTo>
                  <a:lnTo>
                    <a:pt x="968226" y="778347"/>
                  </a:lnTo>
                  <a:lnTo>
                    <a:pt x="921975" y="789819"/>
                  </a:lnTo>
                  <a:lnTo>
                    <a:pt x="870551" y="799879"/>
                  </a:lnTo>
                  <a:lnTo>
                    <a:pt x="814474" y="808399"/>
                  </a:lnTo>
                  <a:lnTo>
                    <a:pt x="754264" y="815250"/>
                  </a:lnTo>
                  <a:lnTo>
                    <a:pt x="690440" y="820303"/>
                  </a:lnTo>
                  <a:lnTo>
                    <a:pt x="623520" y="823429"/>
                  </a:lnTo>
                  <a:lnTo>
                    <a:pt x="554024" y="824499"/>
                  </a:lnTo>
                  <a:lnTo>
                    <a:pt x="484529" y="823429"/>
                  </a:lnTo>
                  <a:lnTo>
                    <a:pt x="417609" y="820303"/>
                  </a:lnTo>
                  <a:lnTo>
                    <a:pt x="353785" y="815250"/>
                  </a:lnTo>
                  <a:lnTo>
                    <a:pt x="293575" y="808399"/>
                  </a:lnTo>
                  <a:lnTo>
                    <a:pt x="237498" y="799879"/>
                  </a:lnTo>
                  <a:lnTo>
                    <a:pt x="186074" y="789819"/>
                  </a:lnTo>
                  <a:lnTo>
                    <a:pt x="139823" y="778347"/>
                  </a:lnTo>
                  <a:lnTo>
                    <a:pt x="99262" y="765592"/>
                  </a:lnTo>
                  <a:lnTo>
                    <a:pt x="37292" y="736749"/>
                  </a:lnTo>
                  <a:lnTo>
                    <a:pt x="4316" y="704320"/>
                  </a:lnTo>
                  <a:lnTo>
                    <a:pt x="0" y="687083"/>
                  </a:lnTo>
                  <a:lnTo>
                    <a:pt x="0" y="137416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186525" y="4467071"/>
            <a:ext cx="80581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 MT"/>
                <a:cs typeface="Arial MT"/>
              </a:rPr>
              <a:t>Data</a:t>
            </a:r>
            <a:r>
              <a:rPr sz="1400" spc="-8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20%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1370037" y="4003337"/>
            <a:ext cx="3320415" cy="748665"/>
            <a:chOff x="1370037" y="4003337"/>
            <a:chExt cx="3320415" cy="748665"/>
          </a:xfrm>
        </p:grpSpPr>
        <p:sp>
          <p:nvSpPr>
            <p:cNvPr id="41" name="object 41"/>
            <p:cNvSpPr/>
            <p:nvPr/>
          </p:nvSpPr>
          <p:spPr>
            <a:xfrm>
              <a:off x="1374799" y="4008099"/>
              <a:ext cx="3310890" cy="739140"/>
            </a:xfrm>
            <a:custGeom>
              <a:avLst/>
              <a:gdLst/>
              <a:ahLst/>
              <a:cxnLst/>
              <a:rect l="l" t="t" r="r" b="b"/>
              <a:pathLst>
                <a:path w="3310890" h="739139">
                  <a:moveTo>
                    <a:pt x="3218174" y="738599"/>
                  </a:moveTo>
                  <a:lnTo>
                    <a:pt x="0" y="738599"/>
                  </a:lnTo>
                  <a:lnTo>
                    <a:pt x="0" y="553949"/>
                  </a:lnTo>
                  <a:lnTo>
                    <a:pt x="3033524" y="553949"/>
                  </a:lnTo>
                  <a:lnTo>
                    <a:pt x="3033524" y="184649"/>
                  </a:lnTo>
                  <a:lnTo>
                    <a:pt x="2941199" y="184649"/>
                  </a:lnTo>
                  <a:lnTo>
                    <a:pt x="3125849" y="0"/>
                  </a:lnTo>
                  <a:lnTo>
                    <a:pt x="3310499" y="184649"/>
                  </a:lnTo>
                  <a:lnTo>
                    <a:pt x="3218174" y="184649"/>
                  </a:lnTo>
                  <a:lnTo>
                    <a:pt x="3218174" y="7385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374799" y="4008099"/>
              <a:ext cx="3310890" cy="739140"/>
            </a:xfrm>
            <a:custGeom>
              <a:avLst/>
              <a:gdLst/>
              <a:ahLst/>
              <a:cxnLst/>
              <a:rect l="l" t="t" r="r" b="b"/>
              <a:pathLst>
                <a:path w="3310890" h="739139">
                  <a:moveTo>
                    <a:pt x="0" y="553949"/>
                  </a:moveTo>
                  <a:lnTo>
                    <a:pt x="3033524" y="553949"/>
                  </a:lnTo>
                  <a:lnTo>
                    <a:pt x="3033524" y="184649"/>
                  </a:lnTo>
                  <a:lnTo>
                    <a:pt x="2941199" y="184649"/>
                  </a:lnTo>
                  <a:lnTo>
                    <a:pt x="3125849" y="0"/>
                  </a:lnTo>
                  <a:lnTo>
                    <a:pt x="3310499" y="184649"/>
                  </a:lnTo>
                  <a:lnTo>
                    <a:pt x="3218174" y="184649"/>
                  </a:lnTo>
                  <a:lnTo>
                    <a:pt x="3218174" y="738599"/>
                  </a:lnTo>
                  <a:lnTo>
                    <a:pt x="0" y="738599"/>
                  </a:lnTo>
                  <a:lnTo>
                    <a:pt x="0" y="55394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1447824" y="4529788"/>
            <a:ext cx="147701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 MT"/>
                <a:cs typeface="Arial MT"/>
              </a:rPr>
              <a:t>Data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for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ensemble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114650" y="1879874"/>
            <a:ext cx="915035" cy="356235"/>
          </a:xfrm>
          <a:prstGeom prst="rect">
            <a:avLst/>
          </a:prstGeom>
          <a:solidFill>
            <a:srgbClr val="EEEEEE"/>
          </a:solidFill>
          <a:ln w="9524">
            <a:solidFill>
              <a:srgbClr val="595959"/>
            </a:solidFill>
          </a:ln>
        </p:spPr>
        <p:txBody>
          <a:bodyPr vert="horz" wrap="square" lIns="0" tIns="6604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520"/>
              </a:spcBef>
            </a:pPr>
            <a:r>
              <a:rPr sz="1400" spc="-5" dirty="0">
                <a:latin typeface="Arial MT"/>
                <a:cs typeface="Arial MT"/>
              </a:rPr>
              <a:t>Context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30645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/>
              <a:t>Back</a:t>
            </a:r>
            <a:r>
              <a:rPr sz="2800" spc="-40" dirty="0"/>
              <a:t> </a:t>
            </a:r>
            <a:r>
              <a:rPr sz="2800" spc="-5" dirty="0"/>
              <a:t>to</a:t>
            </a:r>
            <a:r>
              <a:rPr sz="2800" spc="-35" dirty="0"/>
              <a:t> </a:t>
            </a:r>
            <a:r>
              <a:rPr sz="2800" spc="-5" dirty="0"/>
              <a:t>our</a:t>
            </a:r>
            <a:r>
              <a:rPr sz="2800" spc="-30" dirty="0"/>
              <a:t> </a:t>
            </a:r>
            <a:r>
              <a:rPr sz="2800" dirty="0"/>
              <a:t>models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84725" y="1176350"/>
            <a:ext cx="7993380" cy="2225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1800" b="1" spc="-5" dirty="0">
                <a:solidFill>
                  <a:srgbClr val="595959"/>
                </a:solidFill>
                <a:latin typeface="Arial"/>
                <a:cs typeface="Arial"/>
              </a:rPr>
              <a:t>Robust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to </a:t>
            </a:r>
            <a:r>
              <a:rPr sz="1800" b="1" spc="-5" dirty="0">
                <a:solidFill>
                  <a:srgbClr val="595959"/>
                </a:solidFill>
                <a:latin typeface="Arial"/>
                <a:cs typeface="Arial"/>
              </a:rPr>
              <a:t>Overfitting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-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Ensemble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may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not perform like the best train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classifier </a:t>
            </a:r>
            <a:r>
              <a:rPr sz="1800" spc="-49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but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more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likely to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be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robust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and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stable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for unseen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samples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spc="-5" dirty="0">
                <a:solidFill>
                  <a:srgbClr val="595959"/>
                </a:solidFill>
                <a:latin typeface="Arial"/>
                <a:cs typeface="Arial"/>
              </a:rPr>
              <a:t>Big</a:t>
            </a:r>
            <a:r>
              <a:rPr sz="1800" b="1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595959"/>
                </a:solidFill>
                <a:latin typeface="Arial"/>
                <a:cs typeface="Arial"/>
              </a:rPr>
              <a:t>data</a:t>
            </a:r>
            <a:r>
              <a:rPr sz="1800" b="1" spc="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-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More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suitable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for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ensembles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that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can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divide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the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computation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150">
              <a:latin typeface="Arial MT"/>
              <a:cs typeface="Arial MT"/>
            </a:endParaRPr>
          </a:p>
          <a:p>
            <a:pPr marL="12700" marR="93345">
              <a:lnSpc>
                <a:spcPct val="114599"/>
              </a:lnSpc>
            </a:pPr>
            <a:r>
              <a:rPr sz="1800" b="1" spc="-5" dirty="0">
                <a:solidFill>
                  <a:srgbClr val="595959"/>
                </a:solidFill>
                <a:latin typeface="Arial"/>
                <a:cs typeface="Arial"/>
              </a:rPr>
              <a:t>Small data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-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The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sampling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technique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can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uncover and understand better data </a:t>
            </a:r>
            <a:r>
              <a:rPr sz="1800" spc="-49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distribution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432244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/>
              <a:t>Behavior</a:t>
            </a:r>
            <a:r>
              <a:rPr sz="2800" spc="-50" dirty="0"/>
              <a:t> </a:t>
            </a:r>
            <a:r>
              <a:rPr sz="2800" spc="-10" dirty="0"/>
              <a:t>Knowledge</a:t>
            </a:r>
            <a:r>
              <a:rPr sz="2800" spc="-45" dirty="0"/>
              <a:t> </a:t>
            </a:r>
            <a:r>
              <a:rPr sz="2800" dirty="0"/>
              <a:t>space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422676" y="1162308"/>
            <a:ext cx="7962900" cy="2162175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431800" indent="-419734">
              <a:lnSpc>
                <a:spcPct val="100000"/>
              </a:lnSpc>
              <a:spcBef>
                <a:spcPts val="525"/>
              </a:spcBef>
              <a:buAutoNum type="arabicPeriod"/>
              <a:tabLst>
                <a:tab pos="431800" algn="l"/>
                <a:tab pos="432434" algn="l"/>
              </a:tabLst>
            </a:pP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In</a:t>
            </a:r>
            <a:r>
              <a:rPr sz="1800" spc="-5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training:</a:t>
            </a:r>
            <a:endParaRPr sz="1800">
              <a:latin typeface="Arial MT"/>
              <a:cs typeface="Arial MT"/>
            </a:endParaRPr>
          </a:p>
          <a:p>
            <a:pPr marL="889000" lvl="1" indent="-377825">
              <a:lnSpc>
                <a:spcPct val="100000"/>
              </a:lnSpc>
              <a:spcBef>
                <a:spcPts val="330"/>
              </a:spcBef>
              <a:buAutoNum type="alphaLcPeriod"/>
              <a:tabLst>
                <a:tab pos="889000" algn="l"/>
                <a:tab pos="889635" algn="l"/>
              </a:tabLst>
            </a:pPr>
            <a:r>
              <a:rPr sz="1400" spc="-5" dirty="0">
                <a:solidFill>
                  <a:srgbClr val="595959"/>
                </a:solidFill>
                <a:latin typeface="Arial MT"/>
                <a:cs typeface="Arial MT"/>
              </a:rPr>
              <a:t>Fit</a:t>
            </a:r>
            <a:r>
              <a:rPr sz="1400" spc="-3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595959"/>
                </a:solidFill>
                <a:latin typeface="Arial MT"/>
                <a:cs typeface="Arial MT"/>
              </a:rPr>
              <a:t>each</a:t>
            </a:r>
            <a:r>
              <a:rPr sz="14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95959"/>
                </a:solidFill>
                <a:latin typeface="Arial MT"/>
                <a:cs typeface="Arial MT"/>
              </a:rPr>
              <a:t>classifier</a:t>
            </a:r>
            <a:r>
              <a:rPr sz="14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95959"/>
                </a:solidFill>
                <a:latin typeface="Arial MT"/>
                <a:cs typeface="Arial MT"/>
              </a:rPr>
              <a:t>separately</a:t>
            </a:r>
            <a:endParaRPr sz="1400">
              <a:latin typeface="Arial MT"/>
              <a:cs typeface="Arial MT"/>
            </a:endParaRPr>
          </a:p>
          <a:p>
            <a:pPr marL="889000" marR="5080" lvl="1" indent="-377190">
              <a:lnSpc>
                <a:spcPct val="116100"/>
              </a:lnSpc>
              <a:buAutoNum type="alphaLcPeriod"/>
              <a:tabLst>
                <a:tab pos="889000" algn="l"/>
                <a:tab pos="889635" algn="l"/>
              </a:tabLst>
            </a:pPr>
            <a:r>
              <a:rPr sz="1400" spc="-5" dirty="0">
                <a:solidFill>
                  <a:srgbClr val="595959"/>
                </a:solidFill>
                <a:latin typeface="Arial MT"/>
                <a:cs typeface="Arial MT"/>
              </a:rPr>
              <a:t>For each </a:t>
            </a:r>
            <a:r>
              <a:rPr sz="1400" dirty="0">
                <a:solidFill>
                  <a:srgbClr val="595959"/>
                </a:solidFill>
                <a:latin typeface="Arial MT"/>
                <a:cs typeface="Arial MT"/>
              </a:rPr>
              <a:t>classification combination count </a:t>
            </a:r>
            <a:r>
              <a:rPr sz="1400" spc="-5" dirty="0">
                <a:solidFill>
                  <a:srgbClr val="595959"/>
                </a:solidFill>
                <a:latin typeface="Arial MT"/>
                <a:cs typeface="Arial MT"/>
              </a:rPr>
              <a:t>how </a:t>
            </a:r>
            <a:r>
              <a:rPr sz="1400" dirty="0">
                <a:solidFill>
                  <a:srgbClr val="595959"/>
                </a:solidFill>
                <a:latin typeface="Arial MT"/>
                <a:cs typeface="Arial MT"/>
              </a:rPr>
              <a:t>many </a:t>
            </a:r>
            <a:r>
              <a:rPr sz="1400" spc="-5" dirty="0">
                <a:solidFill>
                  <a:srgbClr val="595959"/>
                </a:solidFill>
                <a:latin typeface="Arial MT"/>
                <a:cs typeface="Arial MT"/>
              </a:rPr>
              <a:t>times each </a:t>
            </a:r>
            <a:r>
              <a:rPr sz="1400" dirty="0">
                <a:solidFill>
                  <a:srgbClr val="595959"/>
                </a:solidFill>
                <a:latin typeface="Arial MT"/>
                <a:cs typeface="Arial MT"/>
              </a:rPr>
              <a:t>classifier </a:t>
            </a:r>
            <a:r>
              <a:rPr sz="1400" spc="-5" dirty="0">
                <a:solidFill>
                  <a:srgbClr val="595959"/>
                </a:solidFill>
                <a:latin typeface="Arial MT"/>
                <a:cs typeface="Arial MT"/>
              </a:rPr>
              <a:t>was </a:t>
            </a:r>
            <a:r>
              <a:rPr sz="1400" dirty="0">
                <a:solidFill>
                  <a:srgbClr val="595959"/>
                </a:solidFill>
                <a:latin typeface="Arial MT"/>
                <a:cs typeface="Arial MT"/>
              </a:rPr>
              <a:t>correct </a:t>
            </a:r>
            <a:r>
              <a:rPr sz="1400" spc="-5" dirty="0">
                <a:solidFill>
                  <a:srgbClr val="595959"/>
                </a:solidFill>
                <a:latin typeface="Arial MT"/>
                <a:cs typeface="Arial MT"/>
              </a:rPr>
              <a:t>and </a:t>
            </a:r>
            <a:r>
              <a:rPr sz="1400" spc="-37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95959"/>
                </a:solidFill>
                <a:latin typeface="Arial MT"/>
                <a:cs typeface="Arial MT"/>
              </a:rPr>
              <a:t>save</a:t>
            </a:r>
            <a:r>
              <a:rPr sz="14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595959"/>
                </a:solidFill>
                <a:latin typeface="Arial MT"/>
                <a:cs typeface="Arial MT"/>
              </a:rPr>
              <a:t>it in </a:t>
            </a:r>
            <a:r>
              <a:rPr sz="1400" dirty="0">
                <a:solidFill>
                  <a:srgbClr val="595959"/>
                </a:solidFill>
                <a:latin typeface="Arial MT"/>
                <a:cs typeface="Arial MT"/>
              </a:rPr>
              <a:t>a</a:t>
            </a:r>
            <a:r>
              <a:rPr sz="1400" spc="-5" dirty="0">
                <a:solidFill>
                  <a:srgbClr val="595959"/>
                </a:solidFill>
                <a:latin typeface="Arial MT"/>
                <a:cs typeface="Arial MT"/>
              </a:rPr>
              <a:t> lookup table</a:t>
            </a:r>
            <a:endParaRPr sz="1400">
              <a:latin typeface="Arial MT"/>
              <a:cs typeface="Arial MT"/>
            </a:endParaRPr>
          </a:p>
          <a:p>
            <a:pPr marL="431800" indent="-419734">
              <a:lnSpc>
                <a:spcPct val="100000"/>
              </a:lnSpc>
              <a:spcBef>
                <a:spcPts val="254"/>
              </a:spcBef>
              <a:buAutoNum type="arabicPeriod"/>
              <a:tabLst>
                <a:tab pos="431800" algn="l"/>
                <a:tab pos="432434" algn="l"/>
              </a:tabLst>
            </a:pP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In</a:t>
            </a:r>
            <a:r>
              <a:rPr sz="1800" spc="-5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prediction:</a:t>
            </a:r>
            <a:endParaRPr sz="1800">
              <a:latin typeface="Arial MT"/>
              <a:cs typeface="Arial MT"/>
            </a:endParaRPr>
          </a:p>
          <a:p>
            <a:pPr marL="889000" lvl="1" indent="-377825">
              <a:lnSpc>
                <a:spcPct val="100000"/>
              </a:lnSpc>
              <a:spcBef>
                <a:spcPts val="330"/>
              </a:spcBef>
              <a:buAutoNum type="alphaLcPeriod"/>
              <a:tabLst>
                <a:tab pos="889000" algn="l"/>
                <a:tab pos="889635" algn="l"/>
              </a:tabLst>
            </a:pPr>
            <a:r>
              <a:rPr sz="1400" spc="-5" dirty="0">
                <a:solidFill>
                  <a:srgbClr val="595959"/>
                </a:solidFill>
                <a:latin typeface="Arial MT"/>
                <a:cs typeface="Arial MT"/>
              </a:rPr>
              <a:t>Perict</a:t>
            </a:r>
            <a:r>
              <a:rPr sz="1400" spc="-3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595959"/>
                </a:solidFill>
                <a:latin typeface="Arial MT"/>
                <a:cs typeface="Arial MT"/>
              </a:rPr>
              <a:t>each</a:t>
            </a:r>
            <a:r>
              <a:rPr sz="1400" spc="-3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95959"/>
                </a:solidFill>
                <a:latin typeface="Arial MT"/>
                <a:cs typeface="Arial MT"/>
              </a:rPr>
              <a:t>classifier</a:t>
            </a:r>
            <a:endParaRPr sz="1400">
              <a:latin typeface="Arial MT"/>
              <a:cs typeface="Arial MT"/>
            </a:endParaRPr>
          </a:p>
          <a:p>
            <a:pPr marL="889000" lvl="1" indent="-377825">
              <a:lnSpc>
                <a:spcPct val="100000"/>
              </a:lnSpc>
              <a:spcBef>
                <a:spcPts val="270"/>
              </a:spcBef>
              <a:buAutoNum type="alphaLcPeriod"/>
              <a:tabLst>
                <a:tab pos="889000" algn="l"/>
                <a:tab pos="889635" algn="l"/>
              </a:tabLst>
            </a:pPr>
            <a:r>
              <a:rPr sz="1400" spc="-5" dirty="0">
                <a:solidFill>
                  <a:srgbClr val="595959"/>
                </a:solidFill>
                <a:latin typeface="Arial MT"/>
                <a:cs typeface="Arial MT"/>
              </a:rPr>
              <a:t>Use</a:t>
            </a:r>
            <a:r>
              <a:rPr sz="14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595959"/>
                </a:solidFill>
                <a:latin typeface="Arial MT"/>
                <a:cs typeface="Arial MT"/>
              </a:rPr>
              <a:t>lookup</a:t>
            </a:r>
            <a:r>
              <a:rPr sz="14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595959"/>
                </a:solidFill>
                <a:latin typeface="Arial MT"/>
                <a:cs typeface="Arial MT"/>
              </a:rPr>
              <a:t>table</a:t>
            </a:r>
            <a:r>
              <a:rPr sz="14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595959"/>
                </a:solidFill>
                <a:latin typeface="Arial MT"/>
                <a:cs typeface="Arial MT"/>
              </a:rPr>
              <a:t>for</a:t>
            </a:r>
            <a:r>
              <a:rPr sz="14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595959"/>
                </a:solidFill>
                <a:latin typeface="Arial MT"/>
                <a:cs typeface="Arial MT"/>
              </a:rPr>
              <a:t>prediction</a:t>
            </a:r>
            <a:r>
              <a:rPr sz="14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95959"/>
                </a:solidFill>
                <a:latin typeface="Arial MT"/>
                <a:cs typeface="Arial MT"/>
              </a:rPr>
              <a:t>combination</a:t>
            </a:r>
            <a:endParaRPr sz="1400">
              <a:latin typeface="Arial MT"/>
              <a:cs typeface="Arial MT"/>
            </a:endParaRPr>
          </a:p>
          <a:p>
            <a:pPr marL="889000" lvl="1" indent="-367665">
              <a:lnSpc>
                <a:spcPct val="100000"/>
              </a:lnSpc>
              <a:spcBef>
                <a:spcPts val="270"/>
              </a:spcBef>
              <a:buAutoNum type="alphaLcPeriod"/>
              <a:tabLst>
                <a:tab pos="889000" algn="l"/>
                <a:tab pos="889635" algn="l"/>
              </a:tabLst>
            </a:pPr>
            <a:r>
              <a:rPr sz="1400" spc="-5" dirty="0">
                <a:solidFill>
                  <a:srgbClr val="595959"/>
                </a:solidFill>
                <a:latin typeface="Arial MT"/>
                <a:cs typeface="Arial MT"/>
              </a:rPr>
              <a:t>Predict</a:t>
            </a:r>
            <a:r>
              <a:rPr sz="14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595959"/>
                </a:solidFill>
                <a:latin typeface="Arial MT"/>
                <a:cs typeface="Arial MT"/>
              </a:rPr>
              <a:t>with</a:t>
            </a:r>
            <a:r>
              <a:rPr sz="14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595959"/>
                </a:solidFill>
                <a:latin typeface="Arial MT"/>
                <a:cs typeface="Arial MT"/>
              </a:rPr>
              <a:t>the</a:t>
            </a:r>
            <a:r>
              <a:rPr sz="14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595959"/>
                </a:solidFill>
                <a:latin typeface="Arial MT"/>
                <a:cs typeface="Arial MT"/>
              </a:rPr>
              <a:t>best</a:t>
            </a:r>
            <a:r>
              <a:rPr sz="14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95959"/>
                </a:solidFill>
                <a:latin typeface="Arial MT"/>
                <a:cs typeface="Arial MT"/>
              </a:rPr>
              <a:t>model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432244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/>
              <a:t>Behavior</a:t>
            </a:r>
            <a:r>
              <a:rPr sz="2800" spc="-50" dirty="0"/>
              <a:t> </a:t>
            </a:r>
            <a:r>
              <a:rPr sz="2800" spc="-10" dirty="0"/>
              <a:t>Knowledge</a:t>
            </a:r>
            <a:r>
              <a:rPr sz="2800" spc="-45" dirty="0"/>
              <a:t> </a:t>
            </a:r>
            <a:r>
              <a:rPr sz="2800" dirty="0"/>
              <a:t>space</a:t>
            </a:r>
            <a:endParaRPr sz="2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54250" y="1152475"/>
            <a:ext cx="6764549" cy="3812749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70550" y="618977"/>
            <a:ext cx="6124374" cy="4197974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3675379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/>
              <a:t>Stacking</a:t>
            </a:r>
            <a:r>
              <a:rPr sz="2800" spc="-50" dirty="0"/>
              <a:t> </a:t>
            </a:r>
            <a:r>
              <a:rPr sz="2800" spc="-5" dirty="0"/>
              <a:t>best</a:t>
            </a:r>
            <a:r>
              <a:rPr sz="2800" spc="-45" dirty="0"/>
              <a:t> </a:t>
            </a:r>
            <a:r>
              <a:rPr sz="2800" spc="-5" dirty="0"/>
              <a:t>practices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84725" y="1176350"/>
            <a:ext cx="1715135" cy="968375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14"/>
              </a:spcBef>
            </a:pPr>
            <a:r>
              <a:rPr sz="1800" b="1" spc="-5" dirty="0">
                <a:solidFill>
                  <a:srgbClr val="595959"/>
                </a:solidFill>
                <a:latin typeface="Arial"/>
                <a:cs typeface="Arial"/>
              </a:rPr>
              <a:t>Dependency</a:t>
            </a:r>
            <a:r>
              <a:rPr sz="1800" b="1" spc="-4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-</a:t>
            </a:r>
            <a:r>
              <a:rPr sz="1800" spc="-4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?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800" b="1" spc="-5" dirty="0">
                <a:solidFill>
                  <a:srgbClr val="595959"/>
                </a:solidFill>
                <a:latin typeface="Arial"/>
                <a:cs typeface="Arial"/>
              </a:rPr>
              <a:t>Aggregate</a:t>
            </a:r>
            <a:r>
              <a:rPr sz="1800" b="1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-</a:t>
            </a:r>
            <a:r>
              <a:rPr sz="1800" spc="-3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?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800" b="1" spc="-5" dirty="0">
                <a:solidFill>
                  <a:srgbClr val="595959"/>
                </a:solidFill>
                <a:latin typeface="Arial"/>
                <a:cs typeface="Arial"/>
              </a:rPr>
              <a:t>Diversify</a:t>
            </a:r>
            <a:r>
              <a:rPr sz="1800" b="1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-</a:t>
            </a:r>
            <a:r>
              <a:rPr sz="1800" spc="-3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?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3675379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/>
              <a:t>Stacking</a:t>
            </a:r>
            <a:r>
              <a:rPr sz="2800" spc="-50" dirty="0"/>
              <a:t> </a:t>
            </a:r>
            <a:r>
              <a:rPr sz="2800" spc="-5" dirty="0"/>
              <a:t>best</a:t>
            </a:r>
            <a:r>
              <a:rPr sz="2800" spc="-45" dirty="0"/>
              <a:t> </a:t>
            </a:r>
            <a:r>
              <a:rPr sz="2800" spc="-5" dirty="0"/>
              <a:t>practices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84725" y="1176350"/>
            <a:ext cx="6469380" cy="968375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14"/>
              </a:spcBef>
            </a:pPr>
            <a:r>
              <a:rPr sz="1800" b="1" spc="-5" dirty="0">
                <a:solidFill>
                  <a:srgbClr val="595959"/>
                </a:solidFill>
                <a:latin typeface="Arial"/>
                <a:cs typeface="Arial"/>
              </a:rPr>
              <a:t>Dependency</a:t>
            </a:r>
            <a:r>
              <a:rPr sz="1800" b="1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-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train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different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models,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separate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dataset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per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level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800" b="1" spc="-5" dirty="0">
                <a:solidFill>
                  <a:srgbClr val="595959"/>
                </a:solidFill>
                <a:latin typeface="Arial"/>
                <a:cs typeface="Arial"/>
              </a:rPr>
              <a:t>Aggregate</a:t>
            </a:r>
            <a:r>
              <a:rPr sz="1800" b="1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-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learn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it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-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the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stacked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model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800" b="1" spc="-5" dirty="0">
                <a:solidFill>
                  <a:srgbClr val="595959"/>
                </a:solidFill>
                <a:latin typeface="Arial"/>
                <a:cs typeface="Arial"/>
              </a:rPr>
              <a:t>Diversify</a:t>
            </a:r>
            <a:r>
              <a:rPr sz="1800" b="1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-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train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on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different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features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or/and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labels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34612" y="1642312"/>
          <a:ext cx="7362825" cy="2705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11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54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408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821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448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Bagging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700" spc="-5" dirty="0">
                          <a:latin typeface="Arial MT"/>
                          <a:cs typeface="Arial MT"/>
                        </a:rPr>
                        <a:t>Random</a:t>
                      </a:r>
                      <a:r>
                        <a:rPr sz="17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700" spc="-5" dirty="0">
                          <a:latin typeface="Arial MT"/>
                          <a:cs typeface="Arial MT"/>
                        </a:rPr>
                        <a:t>Forest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T="7556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11809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Boosing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55181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700" spc="-5" dirty="0">
                          <a:latin typeface="Arial MT"/>
                          <a:cs typeface="Arial MT"/>
                        </a:rPr>
                        <a:t>AdaBoost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T="7556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1150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Stacking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7556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64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Diversity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7556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64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Dependency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7556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4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Aggregate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7556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764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Estimator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7556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340423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/>
              <a:t>Methods</a:t>
            </a:r>
            <a:r>
              <a:rPr sz="2800" spc="-90" dirty="0"/>
              <a:t> </a:t>
            </a:r>
            <a:r>
              <a:rPr sz="2800" spc="-5" dirty="0"/>
              <a:t>Comparison</a:t>
            </a:r>
            <a:endParaRPr sz="28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84100" y="1114912"/>
            <a:ext cx="480499" cy="4804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24270" y="1114920"/>
            <a:ext cx="603024" cy="603024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2679425" y="1247075"/>
            <a:ext cx="581025" cy="339090"/>
            <a:chOff x="2679425" y="1247075"/>
            <a:chExt cx="581025" cy="33909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79425" y="1247075"/>
              <a:ext cx="326433" cy="33872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08470" y="1247075"/>
              <a:ext cx="326433" cy="33872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33591" y="1247075"/>
              <a:ext cx="326433" cy="33872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34612" y="1642312"/>
          <a:ext cx="7362825" cy="2705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11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54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408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821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448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Bagging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700" spc="-5" dirty="0">
                          <a:latin typeface="Arial MT"/>
                          <a:cs typeface="Arial MT"/>
                        </a:rPr>
                        <a:t>Random</a:t>
                      </a:r>
                      <a:r>
                        <a:rPr sz="17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700" spc="-5" dirty="0">
                          <a:latin typeface="Arial MT"/>
                          <a:cs typeface="Arial MT"/>
                        </a:rPr>
                        <a:t>Forest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T="7556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11809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Boosing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55181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700" spc="-5" dirty="0">
                          <a:latin typeface="Arial MT"/>
                          <a:cs typeface="Arial MT"/>
                        </a:rPr>
                        <a:t>AdaBoost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T="7556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1150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Stacking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7556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64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Diversity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7556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700" spc="-5" dirty="0">
                          <a:latin typeface="Arial MT"/>
                          <a:cs typeface="Arial MT"/>
                        </a:rPr>
                        <a:t>Sample</a:t>
                      </a:r>
                      <a:r>
                        <a:rPr sz="17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700" dirty="0">
                          <a:latin typeface="Arial MT"/>
                          <a:cs typeface="Arial MT"/>
                        </a:rPr>
                        <a:t>space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T="7683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700" spc="-5" dirty="0">
                          <a:latin typeface="Arial MT"/>
                          <a:cs typeface="Arial MT"/>
                        </a:rPr>
                        <a:t>Sample</a:t>
                      </a:r>
                      <a:r>
                        <a:rPr sz="17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700" spc="-10" dirty="0">
                          <a:latin typeface="Arial MT"/>
                          <a:cs typeface="Arial MT"/>
                        </a:rPr>
                        <a:t>Weights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T="7683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64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Dependency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7556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700" spc="-5" dirty="0">
                          <a:latin typeface="Arial MT"/>
                          <a:cs typeface="Arial MT"/>
                        </a:rPr>
                        <a:t>Independent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T="7683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700" spc="-5" dirty="0">
                          <a:latin typeface="Arial MT"/>
                          <a:cs typeface="Arial MT"/>
                        </a:rPr>
                        <a:t>Dependant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T="7683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4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Aggregate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7556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700" spc="-5" dirty="0">
                          <a:latin typeface="Arial MT"/>
                          <a:cs typeface="Arial MT"/>
                        </a:rPr>
                        <a:t>Equal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T="7683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700" spc="-10" dirty="0">
                          <a:latin typeface="Arial MT"/>
                          <a:cs typeface="Arial MT"/>
                        </a:rPr>
                        <a:t>Weighted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T="7683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764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Estimator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7556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700" spc="-5" dirty="0">
                          <a:latin typeface="Arial MT"/>
                          <a:cs typeface="Arial MT"/>
                        </a:rPr>
                        <a:t>Complex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T="7683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700" spc="-5" dirty="0">
                          <a:latin typeface="Arial MT"/>
                          <a:cs typeface="Arial MT"/>
                        </a:rPr>
                        <a:t>Simple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T="7683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340423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/>
              <a:t>Methods</a:t>
            </a:r>
            <a:r>
              <a:rPr sz="2800" spc="-90" dirty="0"/>
              <a:t> </a:t>
            </a:r>
            <a:r>
              <a:rPr sz="2800" spc="-5" dirty="0"/>
              <a:t>Comparison</a:t>
            </a:r>
            <a:endParaRPr sz="28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84100" y="1114912"/>
            <a:ext cx="480499" cy="4804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24270" y="1114920"/>
            <a:ext cx="603024" cy="603024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2679425" y="1247075"/>
            <a:ext cx="581025" cy="339090"/>
            <a:chOff x="2679425" y="1247075"/>
            <a:chExt cx="581025" cy="33909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79425" y="1247075"/>
              <a:ext cx="326433" cy="33872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08470" y="1247075"/>
              <a:ext cx="326433" cy="33872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33591" y="1247075"/>
              <a:ext cx="326433" cy="33872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34612" y="1642312"/>
          <a:ext cx="7362825" cy="2705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11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54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408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821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448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Bagging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700" spc="-5" dirty="0">
                          <a:latin typeface="Arial MT"/>
                          <a:cs typeface="Arial MT"/>
                        </a:rPr>
                        <a:t>Random</a:t>
                      </a:r>
                      <a:r>
                        <a:rPr sz="17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700" spc="-5" dirty="0">
                          <a:latin typeface="Arial MT"/>
                          <a:cs typeface="Arial MT"/>
                        </a:rPr>
                        <a:t>Forest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T="7556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11809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Boosing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55181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700" spc="-5" dirty="0">
                          <a:latin typeface="Arial MT"/>
                          <a:cs typeface="Arial MT"/>
                        </a:rPr>
                        <a:t>AdaBoost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T="7556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Stacking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7556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64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Diversity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7556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700" spc="-5" dirty="0">
                          <a:latin typeface="Arial MT"/>
                          <a:cs typeface="Arial MT"/>
                        </a:rPr>
                        <a:t>Sample</a:t>
                      </a:r>
                      <a:r>
                        <a:rPr sz="17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700" dirty="0">
                          <a:latin typeface="Arial MT"/>
                          <a:cs typeface="Arial MT"/>
                        </a:rPr>
                        <a:t>space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T="7683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700" spc="-5" dirty="0">
                          <a:latin typeface="Arial MT"/>
                          <a:cs typeface="Arial MT"/>
                        </a:rPr>
                        <a:t>Sample</a:t>
                      </a:r>
                      <a:r>
                        <a:rPr sz="17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700" spc="-10" dirty="0">
                          <a:latin typeface="Arial MT"/>
                          <a:cs typeface="Arial MT"/>
                        </a:rPr>
                        <a:t>Weights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T="7683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700" spc="-5" dirty="0">
                          <a:latin typeface="Arial MT"/>
                          <a:cs typeface="Arial MT"/>
                        </a:rPr>
                        <a:t>Both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T="7683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64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Dependency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7556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700" spc="-5" dirty="0">
                          <a:latin typeface="Arial MT"/>
                          <a:cs typeface="Arial MT"/>
                        </a:rPr>
                        <a:t>Independent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T="7683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700" spc="-5" dirty="0">
                          <a:latin typeface="Arial MT"/>
                          <a:cs typeface="Arial MT"/>
                        </a:rPr>
                        <a:t>Dependant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T="7683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700" spc="-5" dirty="0">
                          <a:latin typeface="Arial MT"/>
                          <a:cs typeface="Arial MT"/>
                        </a:rPr>
                        <a:t>Both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T="7683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4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Aggregate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7556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700" spc="-5" dirty="0">
                          <a:latin typeface="Arial MT"/>
                          <a:cs typeface="Arial MT"/>
                        </a:rPr>
                        <a:t>Equal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T="7683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700" spc="-10" dirty="0">
                          <a:latin typeface="Arial MT"/>
                          <a:cs typeface="Arial MT"/>
                        </a:rPr>
                        <a:t>Weighted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T="7683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700" spc="-5" dirty="0">
                          <a:latin typeface="Arial MT"/>
                          <a:cs typeface="Arial MT"/>
                        </a:rPr>
                        <a:t>Both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T="7683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764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Estimator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7556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700" spc="-5" dirty="0">
                          <a:latin typeface="Arial MT"/>
                          <a:cs typeface="Arial MT"/>
                        </a:rPr>
                        <a:t>Complex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T="7683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700" spc="-5" dirty="0">
                          <a:latin typeface="Arial MT"/>
                          <a:cs typeface="Arial MT"/>
                        </a:rPr>
                        <a:t>Simple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T="7683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700" spc="-5" dirty="0">
                          <a:latin typeface="Arial MT"/>
                          <a:cs typeface="Arial MT"/>
                        </a:rPr>
                        <a:t>Both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T="7683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340423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/>
              <a:t>Methods</a:t>
            </a:r>
            <a:r>
              <a:rPr sz="2800" spc="-90" dirty="0"/>
              <a:t> </a:t>
            </a:r>
            <a:r>
              <a:rPr sz="2800" spc="-5" dirty="0"/>
              <a:t>Comparison</a:t>
            </a:r>
            <a:endParaRPr sz="28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84100" y="1114912"/>
            <a:ext cx="480499" cy="4804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24270" y="1114920"/>
            <a:ext cx="603024" cy="603024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2679425" y="1247075"/>
            <a:ext cx="581025" cy="339090"/>
            <a:chOff x="2679425" y="1247075"/>
            <a:chExt cx="581025" cy="33909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79425" y="1247075"/>
              <a:ext cx="326433" cy="33872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08470" y="1247075"/>
              <a:ext cx="326433" cy="33872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33591" y="1247075"/>
              <a:ext cx="326433" cy="33872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15443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/>
              <a:t>Summary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84725" y="1159968"/>
            <a:ext cx="8336280" cy="2661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29539">
              <a:lnSpc>
                <a:spcPct val="114599"/>
              </a:lnSpc>
              <a:spcBef>
                <a:spcPts val="100"/>
              </a:spcBef>
            </a:pPr>
            <a:r>
              <a:rPr sz="2400" i="1" spc="-50" dirty="0">
                <a:solidFill>
                  <a:srgbClr val="595959"/>
                </a:solidFill>
                <a:latin typeface="Arial"/>
                <a:cs typeface="Arial"/>
              </a:rPr>
              <a:t>“Two </a:t>
            </a:r>
            <a:r>
              <a:rPr sz="2400" i="1" spc="-5" dirty="0">
                <a:solidFill>
                  <a:srgbClr val="595959"/>
                </a:solidFill>
                <a:latin typeface="Arial"/>
                <a:cs typeface="Arial"/>
              </a:rPr>
              <a:t>heads are better than none. One hundred heads are </a:t>
            </a:r>
            <a:r>
              <a:rPr sz="2400" i="1" dirty="0">
                <a:solidFill>
                  <a:srgbClr val="595959"/>
                </a:solidFill>
                <a:latin typeface="Arial"/>
                <a:cs typeface="Arial"/>
              </a:rPr>
              <a:t>so </a:t>
            </a:r>
            <a:r>
              <a:rPr sz="2400" i="1" spc="-65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595959"/>
                </a:solidFill>
                <a:latin typeface="Arial"/>
                <a:cs typeface="Arial"/>
              </a:rPr>
              <a:t>much</a:t>
            </a:r>
            <a:r>
              <a:rPr sz="2400" i="1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595959"/>
                </a:solidFill>
                <a:latin typeface="Arial"/>
                <a:cs typeface="Arial"/>
              </a:rPr>
              <a:t>better than</a:t>
            </a:r>
            <a:r>
              <a:rPr sz="2400" i="1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595959"/>
                </a:solidFill>
                <a:latin typeface="Arial"/>
                <a:cs typeface="Arial"/>
              </a:rPr>
              <a:t>one”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1200" spc="-5" dirty="0">
                <a:solidFill>
                  <a:srgbClr val="595959"/>
                </a:solidFill>
                <a:latin typeface="Arial MT"/>
                <a:cs typeface="Arial MT"/>
              </a:rPr>
              <a:t>Dearg</a:t>
            </a:r>
            <a:r>
              <a:rPr sz="12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595959"/>
                </a:solidFill>
                <a:latin typeface="Arial MT"/>
                <a:cs typeface="Arial MT"/>
              </a:rPr>
              <a:t>Doom,</a:t>
            </a:r>
            <a:r>
              <a:rPr sz="1200" spc="-4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595959"/>
                </a:solidFill>
                <a:latin typeface="Arial MT"/>
                <a:cs typeface="Arial MT"/>
              </a:rPr>
              <a:t>The</a:t>
            </a:r>
            <a:r>
              <a:rPr sz="1200" spc="-3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200" spc="-30" dirty="0">
                <a:solidFill>
                  <a:srgbClr val="595959"/>
                </a:solidFill>
                <a:latin typeface="Arial MT"/>
                <a:cs typeface="Arial MT"/>
              </a:rPr>
              <a:t>Tain,</a:t>
            </a:r>
            <a:r>
              <a:rPr sz="12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595959"/>
                </a:solidFill>
                <a:latin typeface="Arial MT"/>
                <a:cs typeface="Arial MT"/>
              </a:rPr>
              <a:t>Horslips,</a:t>
            </a:r>
            <a:r>
              <a:rPr sz="12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595959"/>
                </a:solidFill>
                <a:latin typeface="Arial MT"/>
                <a:cs typeface="Arial MT"/>
              </a:rPr>
              <a:t>1973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3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2400" i="1" dirty="0">
                <a:solidFill>
                  <a:srgbClr val="595959"/>
                </a:solidFill>
                <a:latin typeface="Arial"/>
                <a:cs typeface="Arial"/>
              </a:rPr>
              <a:t>“Great</a:t>
            </a:r>
            <a:r>
              <a:rPr sz="2400" i="1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595959"/>
                </a:solidFill>
                <a:latin typeface="Arial"/>
                <a:cs typeface="Arial"/>
              </a:rPr>
              <a:t>minds</a:t>
            </a:r>
            <a:r>
              <a:rPr sz="2400" i="1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595959"/>
                </a:solidFill>
                <a:latin typeface="Arial"/>
                <a:cs typeface="Arial"/>
              </a:rPr>
              <a:t>think</a:t>
            </a:r>
            <a:r>
              <a:rPr sz="2400" i="1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595959"/>
                </a:solidFill>
                <a:latin typeface="Arial"/>
                <a:cs typeface="Arial"/>
              </a:rPr>
              <a:t>alike,</a:t>
            </a:r>
            <a:r>
              <a:rPr sz="2400" i="1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595959"/>
                </a:solidFill>
                <a:latin typeface="Arial"/>
                <a:cs typeface="Arial"/>
              </a:rPr>
              <a:t>clever</a:t>
            </a:r>
            <a:r>
              <a:rPr sz="2400" i="1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595959"/>
                </a:solidFill>
                <a:latin typeface="Arial"/>
                <a:cs typeface="Arial"/>
              </a:rPr>
              <a:t>minds</a:t>
            </a:r>
            <a:r>
              <a:rPr sz="2400" i="1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595959"/>
                </a:solidFill>
                <a:latin typeface="Arial"/>
                <a:cs typeface="Arial"/>
              </a:rPr>
              <a:t>think</a:t>
            </a:r>
            <a:r>
              <a:rPr sz="2400" i="1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595959"/>
                </a:solidFill>
                <a:latin typeface="Arial"/>
                <a:cs typeface="Arial"/>
              </a:rPr>
              <a:t>together”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1200" spc="-5" dirty="0">
                <a:solidFill>
                  <a:srgbClr val="595959"/>
                </a:solidFill>
                <a:latin typeface="Arial MT"/>
                <a:cs typeface="Arial MT"/>
              </a:rPr>
              <a:t>L.</a:t>
            </a:r>
            <a:r>
              <a:rPr sz="1200" spc="-3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595959"/>
                </a:solidFill>
                <a:latin typeface="Arial MT"/>
                <a:cs typeface="Arial MT"/>
              </a:rPr>
              <a:t>Zoref,</a:t>
            </a:r>
            <a:r>
              <a:rPr sz="1200" spc="-3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200" spc="-25" dirty="0">
                <a:solidFill>
                  <a:srgbClr val="595959"/>
                </a:solidFill>
                <a:latin typeface="Arial MT"/>
                <a:cs typeface="Arial MT"/>
              </a:rPr>
              <a:t>2011.</a:t>
            </a:r>
            <a:endParaRPr sz="1200">
              <a:latin typeface="Arial MT"/>
              <a:cs typeface="Arial MT"/>
            </a:endParaRPr>
          </a:p>
          <a:p>
            <a:pPr marL="469900" indent="-367030">
              <a:lnSpc>
                <a:spcPct val="100000"/>
              </a:lnSpc>
              <a:spcBef>
                <a:spcPts val="185"/>
              </a:spcBef>
              <a:buChar char="●"/>
              <a:tabLst>
                <a:tab pos="469265" algn="l"/>
                <a:tab pos="469900" algn="l"/>
              </a:tabLst>
            </a:pP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But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they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must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be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different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and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specialised.</a:t>
            </a:r>
            <a:endParaRPr sz="1800">
              <a:latin typeface="Arial MT"/>
              <a:cs typeface="Arial MT"/>
            </a:endParaRPr>
          </a:p>
          <a:p>
            <a:pPr marL="469900" indent="-367030">
              <a:lnSpc>
                <a:spcPct val="100000"/>
              </a:lnSpc>
              <a:spcBef>
                <a:spcPts val="315"/>
              </a:spcBef>
              <a:buChar char="●"/>
              <a:tabLst>
                <a:tab pos="469265" algn="l"/>
                <a:tab pos="469900" algn="l"/>
              </a:tabLst>
            </a:pP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And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it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might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be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an idea to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select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only the best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of them for the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problem at hand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52553" y="2264536"/>
            <a:ext cx="8375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latin typeface="Arial MT"/>
                <a:cs typeface="Arial MT"/>
              </a:rPr>
              <a:t>End</a:t>
            </a:r>
            <a:endParaRPr sz="3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3950" y="1152475"/>
            <a:ext cx="3638549" cy="320039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03262" y="1114375"/>
            <a:ext cx="3629024" cy="3276599"/>
          </a:xfrm>
          <a:prstGeom prst="rect">
            <a:avLst/>
          </a:prstGeom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191960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/>
              <a:t>Netflix</a:t>
            </a:r>
            <a:r>
              <a:rPr sz="2800" spc="-90" dirty="0"/>
              <a:t> </a:t>
            </a:r>
            <a:r>
              <a:rPr sz="2800" spc="-5" dirty="0"/>
              <a:t>Prize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84725" y="1176350"/>
            <a:ext cx="5756910" cy="1597025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14"/>
              </a:spcBef>
            </a:pPr>
            <a:r>
              <a:rPr sz="1800" b="1" spc="-30" dirty="0">
                <a:solidFill>
                  <a:srgbClr val="595959"/>
                </a:solidFill>
                <a:latin typeface="Arial"/>
                <a:cs typeface="Arial"/>
              </a:rPr>
              <a:t>Task:</a:t>
            </a:r>
            <a:r>
              <a:rPr sz="1800" b="1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Predict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number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of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stars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given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to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a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movie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by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a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user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800" b="1" spc="-5" dirty="0">
                <a:solidFill>
                  <a:srgbClr val="595959"/>
                </a:solidFill>
                <a:latin typeface="Arial"/>
                <a:cs typeface="Arial"/>
              </a:rPr>
              <a:t>Goal:</a:t>
            </a:r>
            <a:r>
              <a:rPr sz="1800" b="1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Improve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current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model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by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10%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800" b="1" spc="-5" dirty="0">
                <a:solidFill>
                  <a:srgbClr val="595959"/>
                </a:solidFill>
                <a:latin typeface="Arial"/>
                <a:cs typeface="Arial"/>
              </a:rPr>
              <a:t>Data:</a:t>
            </a:r>
            <a:r>
              <a:rPr sz="1800" b="1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100M+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Ratings,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480K+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users,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17K+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movies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800" b="1" spc="-5" dirty="0">
                <a:solidFill>
                  <a:srgbClr val="595959"/>
                </a:solidFill>
                <a:latin typeface="Arial"/>
                <a:cs typeface="Arial"/>
              </a:rPr>
              <a:t>Competitors:</a:t>
            </a:r>
            <a:r>
              <a:rPr sz="1800" b="1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20K+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teams,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150+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countries.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800" b="1" spc="-5" dirty="0">
                <a:solidFill>
                  <a:srgbClr val="595959"/>
                </a:solidFill>
                <a:latin typeface="Arial"/>
                <a:cs typeface="Arial"/>
              </a:rPr>
              <a:t>Prize:</a:t>
            </a:r>
            <a:r>
              <a:rPr sz="1800" b="1" spc="-4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1,000,000$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11562" y="2474125"/>
            <a:ext cx="3590924" cy="241934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5220" y="2924948"/>
            <a:ext cx="3590924" cy="2026851"/>
          </a:xfrm>
          <a:prstGeom prst="rect">
            <a:avLst/>
          </a:prstGeom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41774" y="3049585"/>
            <a:ext cx="5173299" cy="191251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41775" y="187325"/>
            <a:ext cx="5173299" cy="270917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72499" y="3360592"/>
            <a:ext cx="1094740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105" dirty="0">
                <a:solidFill>
                  <a:srgbClr val="333333"/>
                </a:solidFill>
                <a:latin typeface="Verdana"/>
                <a:cs typeface="Verdana"/>
              </a:rPr>
              <a:t>Y</a:t>
            </a:r>
            <a:r>
              <a:rPr sz="1350" spc="-90" dirty="0">
                <a:solidFill>
                  <a:srgbClr val="333333"/>
                </a:solidFill>
                <a:latin typeface="Verdana"/>
                <a:cs typeface="Verdana"/>
              </a:rPr>
              <a:t>ehud</a:t>
            </a:r>
            <a:r>
              <a:rPr sz="1350" spc="-85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1350" spc="-10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350" spc="-55" dirty="0">
                <a:solidFill>
                  <a:srgbClr val="333333"/>
                </a:solidFill>
                <a:latin typeface="Verdana"/>
                <a:cs typeface="Verdana"/>
              </a:rPr>
              <a:t>K</a:t>
            </a:r>
            <a:r>
              <a:rPr sz="1350" spc="-110" dirty="0">
                <a:solidFill>
                  <a:srgbClr val="333333"/>
                </a:solidFill>
                <a:latin typeface="Verdana"/>
                <a:cs typeface="Verdana"/>
              </a:rPr>
              <a:t>o</a:t>
            </a:r>
            <a:r>
              <a:rPr sz="1350" spc="-100" dirty="0">
                <a:solidFill>
                  <a:srgbClr val="333333"/>
                </a:solidFill>
                <a:latin typeface="Verdana"/>
                <a:cs typeface="Verdana"/>
              </a:rPr>
              <a:t>ren</a:t>
            </a:r>
            <a:endParaRPr sz="1350">
              <a:latin typeface="Verdana"/>
              <a:cs typeface="Verdan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85247" y="2341225"/>
            <a:ext cx="3206115" cy="1492250"/>
            <a:chOff x="185247" y="2341225"/>
            <a:chExt cx="3206115" cy="1492250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5247" y="2341225"/>
              <a:ext cx="1494150" cy="149164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503849" y="3376325"/>
              <a:ext cx="1839595" cy="153670"/>
            </a:xfrm>
            <a:custGeom>
              <a:avLst/>
              <a:gdLst/>
              <a:ahLst/>
              <a:cxnLst/>
              <a:rect l="l" t="t" r="r" b="b"/>
              <a:pathLst>
                <a:path w="1839595" h="153670">
                  <a:moveTo>
                    <a:pt x="0" y="0"/>
                  </a:moveTo>
                  <a:lnTo>
                    <a:pt x="1839047" y="15335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341590" y="3513997"/>
              <a:ext cx="44450" cy="31750"/>
            </a:xfrm>
            <a:custGeom>
              <a:avLst/>
              <a:gdLst/>
              <a:ahLst/>
              <a:cxnLst/>
              <a:rect l="l" t="t" r="r" b="b"/>
              <a:pathLst>
                <a:path w="44450" h="31750">
                  <a:moveTo>
                    <a:pt x="0" y="31356"/>
                  </a:moveTo>
                  <a:lnTo>
                    <a:pt x="2614" y="0"/>
                  </a:lnTo>
                  <a:lnTo>
                    <a:pt x="44383" y="19270"/>
                  </a:lnTo>
                  <a:lnTo>
                    <a:pt x="0" y="31356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341590" y="3513997"/>
              <a:ext cx="44450" cy="31750"/>
            </a:xfrm>
            <a:custGeom>
              <a:avLst/>
              <a:gdLst/>
              <a:ahLst/>
              <a:cxnLst/>
              <a:rect l="l" t="t" r="r" b="b"/>
              <a:pathLst>
                <a:path w="44450" h="31750">
                  <a:moveTo>
                    <a:pt x="0" y="31356"/>
                  </a:moveTo>
                  <a:lnTo>
                    <a:pt x="44383" y="19270"/>
                  </a:lnTo>
                  <a:lnTo>
                    <a:pt x="2614" y="0"/>
                  </a:lnTo>
                  <a:lnTo>
                    <a:pt x="0" y="31356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55549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/>
              <a:t>Key</a:t>
            </a:r>
            <a:r>
              <a:rPr sz="2800" spc="-30" dirty="0"/>
              <a:t> </a:t>
            </a:r>
            <a:r>
              <a:rPr sz="2800" spc="-5" dirty="0"/>
              <a:t>elements</a:t>
            </a:r>
            <a:r>
              <a:rPr sz="2800" spc="-20" dirty="0"/>
              <a:t> </a:t>
            </a:r>
            <a:r>
              <a:rPr sz="2800" spc="-5" dirty="0"/>
              <a:t>in</a:t>
            </a:r>
            <a:r>
              <a:rPr sz="2800" spc="-25" dirty="0"/>
              <a:t> </a:t>
            </a:r>
            <a:r>
              <a:rPr sz="2800" spc="-5" dirty="0"/>
              <a:t>ensemble</a:t>
            </a:r>
            <a:r>
              <a:rPr sz="2800" spc="-20" dirty="0"/>
              <a:t> </a:t>
            </a:r>
            <a:r>
              <a:rPr sz="2800" spc="-5" dirty="0"/>
              <a:t>learning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841925" y="1170207"/>
            <a:ext cx="7611745" cy="244094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1800" b="1" spc="-5" dirty="0">
                <a:solidFill>
                  <a:srgbClr val="595959"/>
                </a:solidFill>
                <a:latin typeface="Arial"/>
                <a:cs typeface="Arial"/>
              </a:rPr>
              <a:t>Diversity</a:t>
            </a:r>
            <a:endParaRPr sz="1800">
              <a:latin typeface="Arial"/>
              <a:cs typeface="Arial"/>
            </a:endParaRPr>
          </a:p>
          <a:p>
            <a:pPr marL="469900" indent="-351790">
              <a:lnSpc>
                <a:spcPct val="100000"/>
              </a:lnSpc>
              <a:spcBef>
                <a:spcPts val="325"/>
              </a:spcBef>
              <a:buChar char="○"/>
              <a:tabLst>
                <a:tab pos="469265" algn="l"/>
                <a:tab pos="469900" algn="l"/>
              </a:tabLst>
            </a:pPr>
            <a:r>
              <a:rPr sz="1600" spc="-5" dirty="0">
                <a:solidFill>
                  <a:srgbClr val="595959"/>
                </a:solidFill>
                <a:latin typeface="Arial MT"/>
                <a:cs typeface="Arial MT"/>
              </a:rPr>
              <a:t>Each</a:t>
            </a:r>
            <a:r>
              <a:rPr sz="16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95959"/>
                </a:solidFill>
                <a:latin typeface="Arial MT"/>
                <a:cs typeface="Arial MT"/>
              </a:rPr>
              <a:t>person</a:t>
            </a:r>
            <a:r>
              <a:rPr sz="16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595959"/>
                </a:solidFill>
                <a:latin typeface="Arial MT"/>
                <a:cs typeface="Arial MT"/>
              </a:rPr>
              <a:t>should</a:t>
            </a:r>
            <a:r>
              <a:rPr sz="16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95959"/>
                </a:solidFill>
                <a:latin typeface="Arial MT"/>
                <a:cs typeface="Arial MT"/>
              </a:rPr>
              <a:t>have</a:t>
            </a:r>
            <a:r>
              <a:rPr sz="16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95959"/>
                </a:solidFill>
                <a:latin typeface="Arial MT"/>
                <a:cs typeface="Arial MT"/>
              </a:rPr>
              <a:t>private</a:t>
            </a:r>
            <a:r>
              <a:rPr sz="16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95959"/>
                </a:solidFill>
                <a:latin typeface="Arial MT"/>
                <a:cs typeface="Arial MT"/>
              </a:rPr>
              <a:t>information</a:t>
            </a:r>
            <a:r>
              <a:rPr sz="16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95959"/>
                </a:solidFill>
                <a:latin typeface="Arial MT"/>
                <a:cs typeface="Arial MT"/>
              </a:rPr>
              <a:t>and</a:t>
            </a:r>
            <a:r>
              <a:rPr sz="16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95959"/>
                </a:solidFill>
                <a:latin typeface="Arial MT"/>
                <a:cs typeface="Arial MT"/>
              </a:rPr>
              <a:t>interpretations.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595959"/>
              </a:buClr>
              <a:buFont typeface="Arial MT"/>
              <a:buChar char="○"/>
            </a:pPr>
            <a:endParaRPr sz="23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595959"/>
                </a:solidFill>
                <a:latin typeface="Arial"/>
                <a:cs typeface="Arial"/>
              </a:rPr>
              <a:t>Independence</a:t>
            </a:r>
            <a:endParaRPr sz="1800">
              <a:latin typeface="Arial"/>
              <a:cs typeface="Arial"/>
            </a:endParaRPr>
          </a:p>
          <a:p>
            <a:pPr marL="469900" indent="-351790">
              <a:lnSpc>
                <a:spcPct val="100000"/>
              </a:lnSpc>
              <a:spcBef>
                <a:spcPts val="325"/>
              </a:spcBef>
              <a:buChar char="○"/>
              <a:tabLst>
                <a:tab pos="469265" algn="l"/>
                <a:tab pos="469900" algn="l"/>
              </a:tabLst>
            </a:pPr>
            <a:r>
              <a:rPr sz="1600" spc="-5" dirty="0">
                <a:solidFill>
                  <a:srgbClr val="595959"/>
                </a:solidFill>
                <a:latin typeface="Arial MT"/>
                <a:cs typeface="Arial MT"/>
              </a:rPr>
              <a:t>People's</a:t>
            </a:r>
            <a:r>
              <a:rPr sz="16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95959"/>
                </a:solidFill>
                <a:latin typeface="Arial MT"/>
                <a:cs typeface="Arial MT"/>
              </a:rPr>
              <a:t>opinions</a:t>
            </a:r>
            <a:r>
              <a:rPr sz="16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95959"/>
                </a:solidFill>
                <a:latin typeface="Arial MT"/>
                <a:cs typeface="Arial MT"/>
              </a:rPr>
              <a:t>aren't</a:t>
            </a:r>
            <a:r>
              <a:rPr sz="16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95959"/>
                </a:solidFill>
                <a:latin typeface="Arial MT"/>
                <a:cs typeface="Arial MT"/>
              </a:rPr>
              <a:t>determined</a:t>
            </a:r>
            <a:r>
              <a:rPr sz="16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95959"/>
                </a:solidFill>
                <a:latin typeface="Arial MT"/>
                <a:cs typeface="Arial MT"/>
              </a:rPr>
              <a:t>by</a:t>
            </a:r>
            <a:r>
              <a:rPr sz="16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95959"/>
                </a:solidFill>
                <a:latin typeface="Arial MT"/>
                <a:cs typeface="Arial MT"/>
              </a:rPr>
              <a:t>the</a:t>
            </a:r>
            <a:r>
              <a:rPr sz="16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95959"/>
                </a:solidFill>
                <a:latin typeface="Arial MT"/>
                <a:cs typeface="Arial MT"/>
              </a:rPr>
              <a:t>opinions</a:t>
            </a:r>
            <a:r>
              <a:rPr sz="16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95959"/>
                </a:solidFill>
                <a:latin typeface="Arial MT"/>
                <a:cs typeface="Arial MT"/>
              </a:rPr>
              <a:t>of</a:t>
            </a:r>
            <a:r>
              <a:rPr sz="16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95959"/>
                </a:solidFill>
                <a:latin typeface="Arial MT"/>
                <a:cs typeface="Arial MT"/>
              </a:rPr>
              <a:t>those</a:t>
            </a:r>
            <a:r>
              <a:rPr sz="16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95959"/>
                </a:solidFill>
                <a:latin typeface="Arial MT"/>
                <a:cs typeface="Arial MT"/>
              </a:rPr>
              <a:t>around them.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595959"/>
              </a:buClr>
              <a:buFont typeface="Arial MT"/>
              <a:buChar char="○"/>
            </a:pPr>
            <a:endParaRPr sz="23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595959"/>
                </a:solidFill>
                <a:latin typeface="Arial"/>
                <a:cs typeface="Arial"/>
              </a:rPr>
              <a:t>Aggregation</a:t>
            </a:r>
            <a:endParaRPr sz="1800">
              <a:latin typeface="Arial"/>
              <a:cs typeface="Arial"/>
            </a:endParaRPr>
          </a:p>
          <a:p>
            <a:pPr marL="469900" indent="-351790">
              <a:lnSpc>
                <a:spcPct val="100000"/>
              </a:lnSpc>
              <a:spcBef>
                <a:spcPts val="325"/>
              </a:spcBef>
              <a:buChar char="○"/>
              <a:tabLst>
                <a:tab pos="469265" algn="l"/>
                <a:tab pos="469900" algn="l"/>
              </a:tabLst>
            </a:pPr>
            <a:r>
              <a:rPr sz="1600" spc="-5" dirty="0">
                <a:solidFill>
                  <a:srgbClr val="595959"/>
                </a:solidFill>
                <a:latin typeface="Arial MT"/>
                <a:cs typeface="Arial MT"/>
              </a:rPr>
              <a:t>Some</a:t>
            </a:r>
            <a:r>
              <a:rPr sz="16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595959"/>
                </a:solidFill>
                <a:latin typeface="Arial MT"/>
                <a:cs typeface="Arial MT"/>
              </a:rPr>
              <a:t>mechanism</a:t>
            </a:r>
            <a:r>
              <a:rPr sz="16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95959"/>
                </a:solidFill>
                <a:latin typeface="Arial MT"/>
                <a:cs typeface="Arial MT"/>
              </a:rPr>
              <a:t>exists</a:t>
            </a:r>
            <a:r>
              <a:rPr sz="16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95959"/>
                </a:solidFill>
                <a:latin typeface="Arial MT"/>
                <a:cs typeface="Arial MT"/>
              </a:rPr>
              <a:t>for</a:t>
            </a:r>
            <a:r>
              <a:rPr sz="16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95959"/>
                </a:solidFill>
                <a:latin typeface="Arial MT"/>
                <a:cs typeface="Arial MT"/>
              </a:rPr>
              <a:t>turning</a:t>
            </a:r>
            <a:r>
              <a:rPr sz="16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95959"/>
                </a:solidFill>
                <a:latin typeface="Arial MT"/>
                <a:cs typeface="Arial MT"/>
              </a:rPr>
              <a:t>private</a:t>
            </a:r>
            <a:r>
              <a:rPr sz="16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95959"/>
                </a:solidFill>
                <a:latin typeface="Arial MT"/>
                <a:cs typeface="Arial MT"/>
              </a:rPr>
              <a:t>judgments</a:t>
            </a:r>
            <a:r>
              <a:rPr sz="16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95959"/>
                </a:solidFill>
                <a:latin typeface="Arial MT"/>
                <a:cs typeface="Arial MT"/>
              </a:rPr>
              <a:t>into</a:t>
            </a:r>
            <a:r>
              <a:rPr sz="16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595959"/>
                </a:solidFill>
                <a:latin typeface="Arial MT"/>
                <a:cs typeface="Arial MT"/>
              </a:rPr>
              <a:t>a</a:t>
            </a:r>
            <a:r>
              <a:rPr sz="16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595959"/>
                </a:solidFill>
                <a:latin typeface="Arial MT"/>
                <a:cs typeface="Arial MT"/>
              </a:rPr>
              <a:t>collective</a:t>
            </a:r>
            <a:r>
              <a:rPr sz="16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95959"/>
                </a:solidFill>
                <a:latin typeface="Arial MT"/>
                <a:cs typeface="Arial MT"/>
              </a:rPr>
              <a:t>decision.</a:t>
            </a:r>
            <a:endParaRPr sz="16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5375" y="1290129"/>
            <a:ext cx="526775" cy="52677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1700" y="3040300"/>
            <a:ext cx="470449" cy="47044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11700" y="2101299"/>
            <a:ext cx="470449" cy="47044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45888"/>
            <a:ext cx="30276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/>
              <a:t>Diversity</a:t>
            </a:r>
            <a:r>
              <a:rPr sz="2800" spc="-50" dirty="0"/>
              <a:t> </a:t>
            </a:r>
            <a:r>
              <a:rPr sz="2800" spc="-5" dirty="0"/>
              <a:t>of</a:t>
            </a:r>
            <a:r>
              <a:rPr sz="2800" spc="-45" dirty="0"/>
              <a:t> </a:t>
            </a:r>
            <a:r>
              <a:rPr sz="2800" spc="-5" dirty="0"/>
              <a:t>opinion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475249" y="1216355"/>
            <a:ext cx="7882255" cy="2499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Manipulate</a:t>
            </a:r>
            <a:r>
              <a:rPr sz="1800" spc="-3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the</a:t>
            </a:r>
            <a:r>
              <a:rPr sz="1800" spc="-3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estimator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595959"/>
              </a:buClr>
              <a:buFont typeface="Arial MT"/>
              <a:buChar char="●"/>
            </a:pPr>
            <a:endParaRPr sz="2400">
              <a:latin typeface="Arial MT"/>
              <a:cs typeface="Arial MT"/>
            </a:endParaRPr>
          </a:p>
          <a:p>
            <a:pPr marL="379095" indent="-367030">
              <a:lnSpc>
                <a:spcPct val="100000"/>
              </a:lnSpc>
              <a:buChar char="●"/>
              <a:tabLst>
                <a:tab pos="379095" algn="l"/>
                <a:tab pos="379730" algn="l"/>
              </a:tabLst>
            </a:pP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Manipulate</a:t>
            </a:r>
            <a:r>
              <a:rPr sz="1800" spc="-3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the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training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data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595959"/>
              </a:buClr>
              <a:buFont typeface="Arial MT"/>
              <a:buChar char="●"/>
            </a:pPr>
            <a:endParaRPr sz="2400">
              <a:latin typeface="Arial MT"/>
              <a:cs typeface="Arial MT"/>
            </a:endParaRPr>
          </a:p>
          <a:p>
            <a:pPr marL="379095" indent="-367030">
              <a:lnSpc>
                <a:spcPct val="100000"/>
              </a:lnSpc>
              <a:buChar char="●"/>
              <a:tabLst>
                <a:tab pos="379095" algn="l"/>
                <a:tab pos="379730" algn="l"/>
              </a:tabLst>
            </a:pP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Manipulate</a:t>
            </a:r>
            <a:r>
              <a:rPr sz="1800" spc="-3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the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label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representation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Clr>
                <a:srgbClr val="595959"/>
              </a:buClr>
              <a:buFont typeface="Arial MT"/>
              <a:buChar char="●"/>
            </a:pPr>
            <a:endParaRPr sz="2150">
              <a:latin typeface="Arial MT"/>
              <a:cs typeface="Arial MT"/>
            </a:endParaRPr>
          </a:p>
          <a:p>
            <a:pPr marL="379095" marR="5080" indent="-367030">
              <a:lnSpc>
                <a:spcPct val="114599"/>
              </a:lnSpc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Partition the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search space -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Each estimator is trained on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a 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different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search </a:t>
            </a:r>
            <a:r>
              <a:rPr sz="1800" spc="-49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subspace.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59224" y="488023"/>
            <a:ext cx="664449" cy="6644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97A7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1919</Words>
  <Application>Microsoft Office PowerPoint</Application>
  <PresentationFormat>On-screen Show (16:9)</PresentationFormat>
  <Paragraphs>352</Paragraphs>
  <Slides>71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7" baseType="lpstr">
      <vt:lpstr>Arial</vt:lpstr>
      <vt:lpstr>Arial MT</vt:lpstr>
      <vt:lpstr>Calibri</vt:lpstr>
      <vt:lpstr>Times New Roman</vt:lpstr>
      <vt:lpstr>Verdana</vt:lpstr>
      <vt:lpstr>Office Theme</vt:lpstr>
      <vt:lpstr>PowerPoint Presentation</vt:lpstr>
      <vt:lpstr>Ensemble Learning?</vt:lpstr>
      <vt:lpstr>Condorcet's Jury Theorem (1785) as Motivation</vt:lpstr>
      <vt:lpstr>Condorcet's Jury Theorem (1785)</vt:lpstr>
      <vt:lpstr>Wisdom of the Crowd</vt:lpstr>
      <vt:lpstr>Back to our models</vt:lpstr>
      <vt:lpstr>PowerPoint Presentation</vt:lpstr>
      <vt:lpstr>Key elements in ensemble learning</vt:lpstr>
      <vt:lpstr>Diversity of opinion</vt:lpstr>
      <vt:lpstr>Measuring the Diversity</vt:lpstr>
      <vt:lpstr>Cohen's Kappa Statistics</vt:lpstr>
      <vt:lpstr>Dependency</vt:lpstr>
      <vt:lpstr>Aggregation - Output combination</vt:lpstr>
      <vt:lpstr>Bagging</vt:lpstr>
      <vt:lpstr>Bagging Bootstrap Aggregating</vt:lpstr>
      <vt:lpstr>Bagging - main concepts</vt:lpstr>
      <vt:lpstr>Bagging Variants</vt:lpstr>
      <vt:lpstr>Random Forest Trees Bagging</vt:lpstr>
      <vt:lpstr>PowerPoint Presentation</vt:lpstr>
      <vt:lpstr>PowerPoint Presentation</vt:lpstr>
      <vt:lpstr>Why Decision Trees?</vt:lpstr>
      <vt:lpstr>Why Not Decision Trees?</vt:lpstr>
      <vt:lpstr>PowerPoint Presentation</vt:lpstr>
      <vt:lpstr>Rotation Forest</vt:lpstr>
      <vt:lpstr>Principal Components Analysis</vt:lpstr>
      <vt:lpstr>PowerPoint Presentation</vt:lpstr>
      <vt:lpstr>PowerPoint Presentation</vt:lpstr>
      <vt:lpstr>Comparing between ensembles</vt:lpstr>
      <vt:lpstr>PowerPoint Presentation</vt:lpstr>
      <vt:lpstr>Boosting</vt:lpstr>
      <vt:lpstr>What are weak learner and strong learner?</vt:lpstr>
      <vt:lpstr>How Bias &amp; Variance are effected?</vt:lpstr>
      <vt:lpstr>How Bias &amp; Variance are effected?</vt:lpstr>
      <vt:lpstr>How Bias &amp; Variance are effected?</vt:lpstr>
      <vt:lpstr>Can we turn a weak learner into a strong learner?</vt:lpstr>
      <vt:lpstr>Main Concept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AdaBoost: Toy Example</vt:lpstr>
      <vt:lpstr>AdaBoost: Toy Example</vt:lpstr>
      <vt:lpstr>Stump tree</vt:lpstr>
      <vt:lpstr>AdaBoost: Toy Example</vt:lpstr>
      <vt:lpstr>AdaBoost: Toy Example</vt:lpstr>
      <vt:lpstr>AdaBoost: Toy Example</vt:lpstr>
      <vt:lpstr>AdaBoost: Toy Example</vt:lpstr>
      <vt:lpstr>AdaBoost: Toy Example</vt:lpstr>
      <vt:lpstr>AdaBoost: Toy Example</vt:lpstr>
      <vt:lpstr>Intuition about the weights update</vt:lpstr>
      <vt:lpstr>PowerPoint Presentation</vt:lpstr>
      <vt:lpstr>Its empirically shown that:</vt:lpstr>
      <vt:lpstr>Stacking</vt:lpstr>
      <vt:lpstr>Mixture of experts</vt:lpstr>
      <vt:lpstr>Stacking models</vt:lpstr>
      <vt:lpstr>Is there a Leakage?</vt:lpstr>
      <vt:lpstr>Is there a Leakage? Yes</vt:lpstr>
      <vt:lpstr>Improve with context features</vt:lpstr>
      <vt:lpstr>Behavior Knowledge space</vt:lpstr>
      <vt:lpstr>Behavior Knowledge space</vt:lpstr>
      <vt:lpstr>PowerPoint Presentation</vt:lpstr>
      <vt:lpstr>Stacking best practices</vt:lpstr>
      <vt:lpstr>Stacking best practices</vt:lpstr>
      <vt:lpstr>Methods Comparison</vt:lpstr>
      <vt:lpstr>Methods Comparison</vt:lpstr>
      <vt:lpstr>Methods Comparison</vt:lpstr>
      <vt:lpstr>Summary</vt:lpstr>
      <vt:lpstr>PowerPoint Presentation</vt:lpstr>
      <vt:lpstr>Netflix Prize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Ensemble Learning 21-22</dc:title>
  <dc:creator>Shua Friedman</dc:creator>
  <cp:lastModifiedBy>Yehoshua Friedman</cp:lastModifiedBy>
  <cp:revision>1</cp:revision>
  <dcterms:created xsi:type="dcterms:W3CDTF">2021-12-28T14:29:06Z</dcterms:created>
  <dcterms:modified xsi:type="dcterms:W3CDTF">2021-12-28T14:30:23Z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