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3827A5-A668-4CCC-AE0E-151F810E9096}">
  <a:tblStyle styleId="{803827A5-A668-4CCC-AE0E-151F810E909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84" autoAdjust="0"/>
  </p:normalViewPr>
  <p:slideViewPr>
    <p:cSldViewPr snapToGrid="0">
      <p:cViewPr varScale="1">
        <p:scale>
          <a:sx n="53" d="100"/>
          <a:sy n="53" d="100"/>
        </p:scale>
        <p:origin x="1660" y="32"/>
      </p:cViewPr>
      <p:guideLst/>
    </p:cSldViewPr>
  </p:slideViewPr>
  <p:notesTextViewPr>
    <p:cViewPr>
      <p:scale>
        <a:sx n="1" d="1"/>
        <a:sy n="1" d="1"/>
      </p:scale>
      <p:origin x="0" y="-30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you are given the exponential distribution for example, which has one parameter, how do we estimate the parameter? Well, the first moment of the distribution, the mean, we would do the integration from 0 to infinity of the pdf X lambda. This would give us 1/lambda. (the analytical mean)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we want to estimate the mean over any sample, we would compute the average. If you are lucky, these two numbers should be the same for a large N. (the empirical mean).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Why did we choose the mean though? Why don’t we choose to estimate the second moment? Then empirically we solve for the second moment, and compare. The reason is, because we won’t always get the same number, as it is a</a:t>
            </a:r>
            <a:r>
              <a:rPr lang="en-US" u="sng" dirty="0"/>
              <a:t> biased parameter</a:t>
            </a:r>
            <a:r>
              <a:rPr lang="en-US" u="none"/>
              <a:t>. </a:t>
            </a:r>
            <a:endParaRPr dirty="0"/>
          </a:p>
        </p:txBody>
      </p:sp>
      <p:sp>
        <p:nvSpPr>
          <p:cNvPr id="169" name="Google Shape;16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assume that there is some sort of distribution in the world. A sample is just a collection of random elements drawn from this distribution. If we assume the distribution changes throughout the </a:t>
            </a:r>
            <a:r>
              <a:rPr lang="en-US" dirty="0" err="1"/>
              <a:t>sampel</a:t>
            </a:r>
            <a:r>
              <a:rPr lang="en-US" dirty="0"/>
              <a:t> ,it may be useless to infer things about it- as the world has changed.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we say we “believe” this is the case, it doesn’t mean we use exactly this. Fr example, if we have a true model, we can draw samples theoretically from this model. If we aren’t sure that it is the true model, we would sample from the population.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Usually the case is that we only have the population, and we want to infer things about such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also sample with repetition or replacement. In the card examples, we can say that we are not putting the card back (without replacement). The common case, is that we assume that the card is put back- has repetition. When the sample space is big, such as 1 million cards, the difference between replacement and iteration converges to the same thing.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also important to consider how </a:t>
            </a:r>
            <a:r>
              <a:rPr lang="en-US" dirty="0" err="1"/>
              <a:t>represtnative</a:t>
            </a:r>
            <a:r>
              <a:rPr lang="en-US" dirty="0"/>
              <a:t> a sample is. Usually, when wanting to calculate the probability of a symptom in a population, we want to sample people proportionally to the population. However, if…. Then we may want to sample more from the ill group, and give it more weight.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err="1"/>
              <a:t>Paramter</a:t>
            </a:r>
            <a:endParaRPr lang="en-US" u="none" dirty="0"/>
          </a:p>
          <a:p>
            <a:pPr marL="0" lvl="0" indent="0" algn="l" rtl="0">
              <a:spcBef>
                <a:spcPts val="0"/>
              </a:spcBef>
              <a:spcAft>
                <a:spcPts val="0"/>
              </a:spcAft>
              <a:buNone/>
            </a:pPr>
            <a:r>
              <a:rPr lang="en-US" u="none" dirty="0"/>
              <a:t>When we say that the normal distribution has a mean, then the mean is a parameter– a number related to/defines our distribution. We can also have mu and sigma squared. In some cases, these parameters aren’t so straightforward. If we don’t have a closed form for the distribution, we can sample and keep our quantiles (?). Usually, we don’t think of these as </a:t>
            </a:r>
            <a:r>
              <a:rPr lang="en-US" u="none" dirty="0" err="1"/>
              <a:t>paratmeres</a:t>
            </a:r>
            <a:r>
              <a:rPr lang="en-US" u="none" dirty="0"/>
              <a:t>, rather statistics- still, they are parameters.</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u="none" dirty="0"/>
              <a:t>Why do we estimate them? For the specific case, we don’t know the mean and std of the normal distribution, only that there </a:t>
            </a:r>
            <a:r>
              <a:rPr lang="en-US" u="sng" dirty="0"/>
              <a:t>is</a:t>
            </a:r>
            <a:r>
              <a:rPr lang="en-US" u="none" dirty="0"/>
              <a:t> a normal distribution. Some want to derive the numbers that would describe our specific case, and make an assumption that this applies to the whole population and not just the sample.</a:t>
            </a:r>
            <a:endParaRPr u="sng" dirty="0"/>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parametric model has a fixed number of parameters (we also do have parameters in non-parametric, its just that there it is not defined and fixed). By specifying my distribution, I am establishing the number of parameters. Its compact, and easy to calculate.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other hand, in real life, we don’t want to commit that we have distribution ‘x’, because we might just not know, or be very complicated. So instead of this uncertain commitment, we go the Non-parametric way, where we can keep a number of parameters based on the size </a:t>
            </a:r>
            <a:r>
              <a:rPr lang="en-US" dirty="0" err="1"/>
              <a:t>fo</a:t>
            </a:r>
            <a:r>
              <a:rPr lang="en-US" dirty="0"/>
              <a:t> the data. If the data is 1000 people, we can keep percentiles. If we have a million though, we can keep it…. If we were to commit ourselves to the normal distribution, we would always have five parameters, regardless of the amount of people.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small samples, we prefer the parametric. Decision trees and other structure of the sort are non parametric- the tree grows along with the data, and we don’t know the form currently. Neural networks and linear regressions are </a:t>
            </a:r>
            <a:r>
              <a:rPr lang="en-US" dirty="0" err="1"/>
              <a:t>paramtric</a:t>
            </a:r>
            <a:r>
              <a:rPr lang="en-US" dirty="0"/>
              <a:t>– My data is, and has parameters x with form x. </a:t>
            </a:r>
            <a:endParaRPr dirty="0"/>
          </a:p>
        </p:txBody>
      </p:sp>
      <p:sp>
        <p:nvSpPr>
          <p:cNvPr id="112" name="Google Shape;1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want to estimate the mean of a distribution, and we only got samples. The easiest thing to do, is to calculate the average and consider it as if it was a sample mean. With a large population, this would be true because of the law of large numbers, that the mean converges, and the probability that your sample mean would be far from the distribution tends to 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want to know if our estimate is biased. The thing which is unbiased is the mean of….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cases however where we prefer biased estimators. </a:t>
            </a:r>
            <a:endParaRPr dirty="0"/>
          </a:p>
        </p:txBody>
      </p:sp>
      <p:sp>
        <p:nvSpPr>
          <p:cNvPr id="149" name="Google Shape;14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Is the sample variance is biased, and should be scaled with n-1/n to make it slightly bigger (because it is only slightly biased). Why is there bias? By choosing </a:t>
            </a:r>
            <a:r>
              <a:rPr lang="en-US" dirty="0" err="1"/>
              <a:t>ht</a:t>
            </a:r>
            <a:r>
              <a:rPr lang="en-US" dirty="0"/>
              <a:t> mean (x bar), we choose the value of the Mu which reduces the spread of the data the most- but we didn’t </a:t>
            </a:r>
            <a:r>
              <a:rPr lang="en-US" u="sng" dirty="0"/>
              <a:t>actually</a:t>
            </a:r>
            <a:r>
              <a:rPr lang="en-US" u="none" dirty="0"/>
              <a:t> know what Mu is.</a:t>
            </a:r>
            <a:endParaRPr dirty="0"/>
          </a:p>
        </p:txBody>
      </p:sp>
      <p:sp>
        <p:nvSpPr>
          <p:cNvPr id="155" name="Google Shape;15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 name="Google Shape;20;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2" name="Google Shape;32;p5"/>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 name="Google Shape;34;p5"/>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Parameter estimation</a:t>
            </a:r>
            <a:endParaRPr/>
          </a:p>
        </p:txBody>
      </p:sp>
      <p:sp>
        <p:nvSpPr>
          <p:cNvPr id="85" name="Google Shape;85;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Probability and Statistics for Data Science</a:t>
            </a:r>
            <a:endParaRPr/>
          </a:p>
          <a:p>
            <a:pPr marL="0" lvl="0" indent="0" algn="ctr" rtl="0">
              <a:lnSpc>
                <a:spcPct val="90000"/>
              </a:lnSpc>
              <a:spcBef>
                <a:spcPts val="1000"/>
              </a:spcBef>
              <a:spcAft>
                <a:spcPts val="0"/>
              </a:spcAft>
              <a:buClr>
                <a:schemeClr val="dk1"/>
              </a:buClr>
              <a:buSzPts val="2400"/>
              <a:buNone/>
            </a:pPr>
            <a:r>
              <a:rPr lang="en-US"/>
              <a:t>Part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Sample variance, why?</a:t>
            </a:r>
            <a:endParaRPr/>
          </a:p>
        </p:txBody>
      </p:sp>
      <p:sp>
        <p:nvSpPr>
          <p:cNvPr id="166" name="Google Shape;166;p22"/>
          <p:cNvSpPr txBox="1">
            <a:spLocks noGrp="1"/>
          </p:cNvSpPr>
          <p:nvPr>
            <p:ph type="body" idx="1"/>
          </p:nvPr>
        </p:nvSpPr>
        <p:spPr>
          <a:xfrm>
            <a:off x="628649" y="1825625"/>
            <a:ext cx="8029575" cy="4351338"/>
          </a:xfrm>
          <a:prstGeom prst="rect">
            <a:avLst/>
          </a:prstGeom>
          <a:blipFill rotWithShape="1">
            <a:blip r:embed="rId3">
              <a:alphaModFix/>
            </a:blip>
            <a:stretch>
              <a:fillRect l="-1138" r="-1820" b="-308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 of moments</a:t>
            </a:r>
            <a:endParaRPr/>
          </a:p>
        </p:txBody>
      </p:sp>
      <p:sp>
        <p:nvSpPr>
          <p:cNvPr id="172" name="Google Shape;172;p23"/>
          <p:cNvSpPr txBox="1">
            <a:spLocks noGrp="1"/>
          </p:cNvSpPr>
          <p:nvPr>
            <p:ph type="body" idx="1"/>
          </p:nvPr>
        </p:nvSpPr>
        <p:spPr>
          <a:xfrm>
            <a:off x="628650" y="1825625"/>
            <a:ext cx="7886700" cy="4351338"/>
          </a:xfrm>
          <a:prstGeom prst="rect">
            <a:avLst/>
          </a:prstGeom>
          <a:blipFill rotWithShape="1">
            <a:blip r:embed="rId3">
              <a:alphaModFix/>
            </a:blip>
            <a:stretch>
              <a:fillRect l="-1004" t="-19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Interval estimation</a:t>
            </a:r>
            <a:endParaRPr/>
          </a:p>
        </p:txBody>
      </p:sp>
      <p:sp>
        <p:nvSpPr>
          <p:cNvPr id="178" name="Google Shape;178;p2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Example: the Darth Vader problem</a:t>
            </a:r>
            <a:endParaRPr sz="4000"/>
          </a:p>
        </p:txBody>
      </p:sp>
      <p:sp>
        <p:nvSpPr>
          <p:cNvPr id="184" name="Google Shape;184;p25"/>
          <p:cNvSpPr txBox="1">
            <a:spLocks noGrp="1"/>
          </p:cNvSpPr>
          <p:nvPr>
            <p:ph type="body" idx="1"/>
          </p:nvPr>
        </p:nvSpPr>
        <p:spPr>
          <a:xfrm>
            <a:off x="628650" y="1825625"/>
            <a:ext cx="7886700" cy="4351338"/>
          </a:xfrm>
          <a:prstGeom prst="rect">
            <a:avLst/>
          </a:prstGeom>
          <a:blipFill rotWithShape="1">
            <a:blip r:embed="rId3">
              <a:alphaModFix/>
            </a:blip>
            <a:stretch>
              <a:fillRect l="-1004" t="-2659" r="-177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Confidence intervals</a:t>
            </a:r>
            <a:endParaRPr/>
          </a:p>
        </p:txBody>
      </p:sp>
      <p:sp>
        <p:nvSpPr>
          <p:cNvPr id="190" name="Google Shape;190;p26"/>
          <p:cNvSpPr txBox="1">
            <a:spLocks noGrp="1"/>
          </p:cNvSpPr>
          <p:nvPr>
            <p:ph type="body" idx="1"/>
          </p:nvPr>
        </p:nvSpPr>
        <p:spPr>
          <a:xfrm>
            <a:off x="628649" y="1825625"/>
            <a:ext cx="8029575" cy="4559544"/>
          </a:xfrm>
          <a:prstGeom prst="rect">
            <a:avLst/>
          </a:prstGeom>
          <a:blipFill rotWithShape="1">
            <a:blip r:embed="rId3">
              <a:alphaModFix/>
            </a:blip>
            <a:stretch>
              <a:fillRect l="-682" t="-1202"/>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Sample size planning</a:t>
            </a:r>
            <a:endParaRPr/>
          </a:p>
        </p:txBody>
      </p:sp>
      <p:sp>
        <p:nvSpPr>
          <p:cNvPr id="196" name="Google Shape;196;p27"/>
          <p:cNvSpPr txBox="1">
            <a:spLocks noGrp="1"/>
          </p:cNvSpPr>
          <p:nvPr>
            <p:ph type="body" idx="1"/>
          </p:nvPr>
        </p:nvSpPr>
        <p:spPr>
          <a:xfrm>
            <a:off x="628650" y="1825624"/>
            <a:ext cx="7886700" cy="4175126"/>
          </a:xfrm>
          <a:prstGeom prst="rect">
            <a:avLst/>
          </a:prstGeom>
          <a:blipFill rotWithShape="1">
            <a:blip r:embed="rId3">
              <a:alphaModFix/>
            </a:blip>
            <a:stretch>
              <a:fillRect l="-1158" t="-729" r="-1466"/>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Student distribution</a:t>
            </a:r>
            <a:endParaRPr/>
          </a:p>
        </p:txBody>
      </p:sp>
      <p:sp>
        <p:nvSpPr>
          <p:cNvPr id="202" name="Google Shape;202;p28"/>
          <p:cNvSpPr txBox="1">
            <a:spLocks noGrp="1"/>
          </p:cNvSpPr>
          <p:nvPr>
            <p:ph type="body" idx="1"/>
          </p:nvPr>
        </p:nvSpPr>
        <p:spPr>
          <a:xfrm>
            <a:off x="628650" y="1825623"/>
            <a:ext cx="7886700" cy="4489207"/>
          </a:xfrm>
          <a:prstGeom prst="rect">
            <a:avLst/>
          </a:prstGeom>
          <a:blipFill rotWithShape="1">
            <a:blip r:embed="rId3">
              <a:alphaModFix/>
            </a:blip>
            <a:stretch>
              <a:fillRect l="-695" t="-813" r="-154" b="-122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203" name="Google Shape;203;p28" descr="Student t pdf.svg"/>
          <p:cNvPicPr preferRelativeResize="0"/>
          <p:nvPr/>
        </p:nvPicPr>
        <p:blipFill rotWithShape="1">
          <a:blip r:embed="rId4">
            <a:alphaModFix/>
          </a:blip>
          <a:srcRect/>
          <a:stretch/>
        </p:blipFill>
        <p:spPr>
          <a:xfrm>
            <a:off x="5515704" y="4090962"/>
            <a:ext cx="2921490" cy="23371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Prediction interval</a:t>
            </a:r>
            <a:endParaRPr/>
          </a:p>
        </p:txBody>
      </p:sp>
      <p:sp>
        <p:nvSpPr>
          <p:cNvPr id="209" name="Google Shape;209;p29"/>
          <p:cNvSpPr txBox="1">
            <a:spLocks noGrp="1"/>
          </p:cNvSpPr>
          <p:nvPr>
            <p:ph type="body" idx="1"/>
          </p:nvPr>
        </p:nvSpPr>
        <p:spPr>
          <a:xfrm>
            <a:off x="628649" y="1825625"/>
            <a:ext cx="8143875" cy="4351338"/>
          </a:xfrm>
          <a:prstGeom prst="rect">
            <a:avLst/>
          </a:prstGeom>
          <a:blipFill rotWithShape="1">
            <a:blip r:embed="rId3">
              <a:alphaModFix/>
            </a:blip>
            <a:stretch>
              <a:fillRect l="-448" t="-699" r="-522"/>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The likelihood approach</a:t>
            </a:r>
            <a:endParaRPr/>
          </a:p>
        </p:txBody>
      </p:sp>
      <p:sp>
        <p:nvSpPr>
          <p:cNvPr id="215" name="Google Shape;215;p3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Maximum likelihood</a:t>
            </a:r>
            <a:endParaRPr/>
          </a:p>
        </p:txBody>
      </p:sp>
      <p:sp>
        <p:nvSpPr>
          <p:cNvPr id="221" name="Google Shape;221;p31"/>
          <p:cNvSpPr txBox="1">
            <a:spLocks noGrp="1"/>
          </p:cNvSpPr>
          <p:nvPr>
            <p:ph type="body" idx="1"/>
          </p:nvPr>
        </p:nvSpPr>
        <p:spPr>
          <a:xfrm>
            <a:off x="628650" y="1825625"/>
            <a:ext cx="7886700" cy="4351338"/>
          </a:xfrm>
          <a:prstGeom prst="rect">
            <a:avLst/>
          </a:prstGeom>
          <a:blipFill rotWithShape="1">
            <a:blip r:embed="rId3">
              <a:alphaModFix/>
            </a:blip>
            <a:stretch>
              <a:fillRect l="-772" t="-1400" r="-694" b="-252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How and why we estimate parameters</a:t>
            </a:r>
            <a:endParaRPr/>
          </a:p>
        </p:txBody>
      </p:sp>
      <p:sp>
        <p:nvSpPr>
          <p:cNvPr id="91" name="Google Shape;91;p1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Maximum likelihood example</a:t>
            </a:r>
            <a:endParaRPr/>
          </a:p>
        </p:txBody>
      </p:sp>
      <p:sp>
        <p:nvSpPr>
          <p:cNvPr id="227" name="Google Shape;227;p32"/>
          <p:cNvSpPr txBox="1">
            <a:spLocks noGrp="1"/>
          </p:cNvSpPr>
          <p:nvPr>
            <p:ph type="body" idx="1"/>
          </p:nvPr>
        </p:nvSpPr>
        <p:spPr>
          <a:xfrm>
            <a:off x="628650" y="1825625"/>
            <a:ext cx="7886700" cy="4351338"/>
          </a:xfrm>
          <a:prstGeom prst="rect">
            <a:avLst/>
          </a:prstGeom>
          <a:blipFill rotWithShape="1">
            <a:blip r:embed="rId3">
              <a:alphaModFix/>
            </a:blip>
            <a:stretch>
              <a:fillRect l="-1390" t="-21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ML examples</a:t>
            </a:r>
            <a:endParaRPr/>
          </a:p>
        </p:txBody>
      </p:sp>
      <p:sp>
        <p:nvSpPr>
          <p:cNvPr id="233" name="Google Shape;233;p33"/>
          <p:cNvSpPr txBox="1">
            <a:spLocks noGrp="1"/>
          </p:cNvSpPr>
          <p:nvPr>
            <p:ph type="body" idx="1"/>
          </p:nvPr>
        </p:nvSpPr>
        <p:spPr>
          <a:xfrm>
            <a:off x="628650" y="1825625"/>
            <a:ext cx="7886700" cy="4351338"/>
          </a:xfrm>
          <a:prstGeom prst="rect">
            <a:avLst/>
          </a:prstGeom>
          <a:blipFill rotWithShape="1">
            <a:blip r:embed="rId3">
              <a:alphaModFix/>
            </a:blip>
            <a:stretch>
              <a:fillRect l="-1545" t="-1260" b="-41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ML examples</a:t>
            </a:r>
            <a:endParaRPr/>
          </a:p>
        </p:txBody>
      </p:sp>
      <p:sp>
        <p:nvSpPr>
          <p:cNvPr id="239" name="Google Shape;239;p34"/>
          <p:cNvSpPr txBox="1">
            <a:spLocks noGrp="1"/>
          </p:cNvSpPr>
          <p:nvPr>
            <p:ph type="body" idx="1"/>
          </p:nvPr>
        </p:nvSpPr>
        <p:spPr>
          <a:xfrm>
            <a:off x="628650" y="1825625"/>
            <a:ext cx="7886700" cy="4351338"/>
          </a:xfrm>
          <a:prstGeom prst="rect">
            <a:avLst/>
          </a:prstGeom>
          <a:blipFill rotWithShape="1">
            <a:blip r:embed="rId3">
              <a:alphaModFix/>
            </a:blip>
            <a:stretch>
              <a:fillRect l="-1004" t="-83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ML examples</a:t>
            </a:r>
            <a:endParaRPr/>
          </a:p>
        </p:txBody>
      </p:sp>
      <p:sp>
        <p:nvSpPr>
          <p:cNvPr id="245" name="Google Shape;245;p35"/>
          <p:cNvSpPr txBox="1">
            <a:spLocks noGrp="1"/>
          </p:cNvSpPr>
          <p:nvPr>
            <p:ph type="body" idx="1"/>
          </p:nvPr>
        </p:nvSpPr>
        <p:spPr>
          <a:xfrm>
            <a:off x="628650" y="1825624"/>
            <a:ext cx="7886700" cy="4512653"/>
          </a:xfrm>
          <a:prstGeom prst="rect">
            <a:avLst/>
          </a:prstGeom>
          <a:blipFill rotWithShape="1">
            <a:blip r:embed="rId3">
              <a:alphaModFix/>
            </a:blip>
            <a:stretch>
              <a:fillRect l="-308" t="-13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What’s so good about MLE</a:t>
            </a:r>
            <a:endParaRPr/>
          </a:p>
        </p:txBody>
      </p:sp>
      <p:sp>
        <p:nvSpPr>
          <p:cNvPr id="251" name="Google Shape;251;p36"/>
          <p:cNvSpPr txBox="1">
            <a:spLocks noGrp="1"/>
          </p:cNvSpPr>
          <p:nvPr>
            <p:ph type="body" idx="1"/>
          </p:nvPr>
        </p:nvSpPr>
        <p:spPr>
          <a:xfrm>
            <a:off x="628650" y="1825625"/>
            <a:ext cx="8134350" cy="4351338"/>
          </a:xfrm>
          <a:prstGeom prst="rect">
            <a:avLst/>
          </a:prstGeom>
          <a:blipFill rotWithShape="1">
            <a:blip r:embed="rId3">
              <a:alphaModFix/>
            </a:blip>
            <a:stretch>
              <a:fillRect l="-1347" t="-2240" r="-209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Example of MLE confidence interval</a:t>
            </a:r>
            <a:endParaRPr sz="4000"/>
          </a:p>
        </p:txBody>
      </p:sp>
      <p:sp>
        <p:nvSpPr>
          <p:cNvPr id="257" name="Google Shape;257;p37"/>
          <p:cNvSpPr txBox="1">
            <a:spLocks noGrp="1"/>
          </p:cNvSpPr>
          <p:nvPr>
            <p:ph type="body" idx="1"/>
          </p:nvPr>
        </p:nvSpPr>
        <p:spPr>
          <a:xfrm>
            <a:off x="628650" y="1539632"/>
            <a:ext cx="7886700" cy="4783014"/>
          </a:xfrm>
          <a:prstGeom prst="rect">
            <a:avLst/>
          </a:prstGeom>
          <a:blipFill rotWithShape="1">
            <a:blip r:embed="rId3">
              <a:alphaModFix/>
            </a:blip>
            <a:stretch>
              <a:fillRect l="-463" t="-76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MLE for prediction problems</a:t>
            </a:r>
            <a:endParaRPr/>
          </a:p>
        </p:txBody>
      </p:sp>
      <p:sp>
        <p:nvSpPr>
          <p:cNvPr id="263" name="Google Shape;263;p38"/>
          <p:cNvSpPr txBox="1">
            <a:spLocks noGrp="1"/>
          </p:cNvSpPr>
          <p:nvPr>
            <p:ph type="body" idx="1"/>
          </p:nvPr>
        </p:nvSpPr>
        <p:spPr>
          <a:xfrm>
            <a:off x="628650" y="1825625"/>
            <a:ext cx="7886700" cy="4351338"/>
          </a:xfrm>
          <a:prstGeom prst="rect">
            <a:avLst/>
          </a:prstGeom>
          <a:blipFill rotWithShape="1">
            <a:blip r:embed="rId3">
              <a:alphaModFix/>
            </a:blip>
            <a:stretch>
              <a:fillRect l="-1545" t="-2239" r="-1390" b="-13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MLE for linear regression</a:t>
            </a:r>
            <a:endParaRPr/>
          </a:p>
        </p:txBody>
      </p:sp>
      <p:sp>
        <p:nvSpPr>
          <p:cNvPr id="269" name="Google Shape;269;p39"/>
          <p:cNvSpPr txBox="1">
            <a:spLocks noGrp="1"/>
          </p:cNvSpPr>
          <p:nvPr>
            <p:ph type="body" idx="1"/>
          </p:nvPr>
        </p:nvSpPr>
        <p:spPr>
          <a:xfrm>
            <a:off x="638175" y="1825625"/>
            <a:ext cx="7886700" cy="4351338"/>
          </a:xfrm>
          <a:prstGeom prst="rect">
            <a:avLst/>
          </a:prstGeom>
          <a:blipFill rotWithShape="1">
            <a:blip r:embed="rId3">
              <a:alphaModFix/>
            </a:blip>
            <a:stretch>
              <a:fillRect l="-1236" t="-1958" r="-1854" b="-33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Bayesian approach</a:t>
            </a:r>
            <a:endParaRPr/>
          </a:p>
        </p:txBody>
      </p:sp>
      <p:sp>
        <p:nvSpPr>
          <p:cNvPr id="275" name="Google Shape;275;p4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Prior information</a:t>
            </a:r>
            <a:endParaRPr/>
          </a:p>
        </p:txBody>
      </p:sp>
      <p:sp>
        <p:nvSpPr>
          <p:cNvPr id="281" name="Google Shape;281;p41"/>
          <p:cNvSpPr txBox="1">
            <a:spLocks noGrp="1"/>
          </p:cNvSpPr>
          <p:nvPr>
            <p:ph type="body" idx="1"/>
          </p:nvPr>
        </p:nvSpPr>
        <p:spPr>
          <a:xfrm>
            <a:off x="628650" y="1825625"/>
            <a:ext cx="7886700" cy="4351338"/>
          </a:xfrm>
          <a:prstGeom prst="rect">
            <a:avLst/>
          </a:prstGeom>
          <a:blipFill rotWithShape="1">
            <a:blip r:embed="rId3">
              <a:alphaModFix/>
            </a:blip>
            <a:stretch>
              <a:fillRect l="-1158" t="-139" r="-848" b="-265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Probability vs statistics</a:t>
            </a:r>
            <a:endParaRPr/>
          </a:p>
        </p:txBody>
      </p:sp>
      <p:sp>
        <p:nvSpPr>
          <p:cNvPr id="97" name="Google Shape;97;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Probability studies properties of random variables with known distributions and their parameters.</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Statistics tries to infer parameters of distributions from data. That’s what we are going to do today.</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But first, what these “data” really are –  from a probabilistic point of view?</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prior mean</a:t>
            </a:r>
            <a:endParaRPr/>
          </a:p>
        </p:txBody>
      </p:sp>
      <p:sp>
        <p:nvSpPr>
          <p:cNvPr id="287" name="Google Shape;287;p42"/>
          <p:cNvSpPr txBox="1">
            <a:spLocks noGrp="1"/>
          </p:cNvSpPr>
          <p:nvPr>
            <p:ph type="body" idx="1"/>
          </p:nvPr>
        </p:nvSpPr>
        <p:spPr>
          <a:xfrm>
            <a:off x="628649" y="1825624"/>
            <a:ext cx="8115301" cy="4498975"/>
          </a:xfrm>
          <a:prstGeom prst="rect">
            <a:avLst/>
          </a:prstGeom>
          <a:blipFill rotWithShape="1">
            <a:blip r:embed="rId3">
              <a:alphaModFix/>
            </a:blip>
            <a:stretch>
              <a:fillRect l="-675" t="-677"/>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Bayesian vs frequenticst statistics</a:t>
            </a:r>
            <a:endParaRPr/>
          </a:p>
        </p:txBody>
      </p:sp>
      <p:sp>
        <p:nvSpPr>
          <p:cNvPr id="293" name="Google Shape;293;p43"/>
          <p:cNvSpPr txBox="1">
            <a:spLocks noGrp="1"/>
          </p:cNvSpPr>
          <p:nvPr>
            <p:ph type="body" idx="1"/>
          </p:nvPr>
        </p:nvSpPr>
        <p:spPr>
          <a:xfrm>
            <a:off x="628650" y="1825624"/>
            <a:ext cx="3886200" cy="4718051"/>
          </a:xfrm>
          <a:prstGeom prst="rect">
            <a:avLst/>
          </a:prstGeom>
          <a:blipFill rotWithShape="1">
            <a:blip r:embed="rId3">
              <a:alphaModFix/>
            </a:blip>
            <a:stretch>
              <a:fillRect l="-2820" t="-2066" r="-3133" b="-322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
        <p:nvSpPr>
          <p:cNvPr id="294" name="Google Shape;294;p43"/>
          <p:cNvSpPr txBox="1">
            <a:spLocks noGrp="1"/>
          </p:cNvSpPr>
          <p:nvPr>
            <p:ph type="body" idx="2"/>
          </p:nvPr>
        </p:nvSpPr>
        <p:spPr>
          <a:xfrm>
            <a:off x="4629150" y="1825625"/>
            <a:ext cx="3886200" cy="4351338"/>
          </a:xfrm>
          <a:prstGeom prst="rect">
            <a:avLst/>
          </a:prstGeom>
          <a:blipFill rotWithShape="1">
            <a:blip r:embed="rId4">
              <a:alphaModFix/>
            </a:blip>
            <a:stretch>
              <a:fillRect l="-2820" t="-2240" r="-2977" b="-308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Overfitting</a:t>
            </a:r>
            <a:endParaRPr/>
          </a:p>
        </p:txBody>
      </p:sp>
      <p:sp>
        <p:nvSpPr>
          <p:cNvPr id="300" name="Google Shape;300;p44"/>
          <p:cNvSpPr txBox="1">
            <a:spLocks noGrp="1"/>
          </p:cNvSpPr>
          <p:nvPr>
            <p:ph type="body" idx="1"/>
          </p:nvPr>
        </p:nvSpPr>
        <p:spPr>
          <a:xfrm>
            <a:off x="628650" y="1825624"/>
            <a:ext cx="7886700" cy="2165351"/>
          </a:xfrm>
          <a:prstGeom prst="rect">
            <a:avLst/>
          </a:prstGeom>
          <a:blipFill rotWithShape="1">
            <a:blip r:embed="rId3">
              <a:alphaModFix/>
            </a:blip>
            <a:stretch>
              <a:fillRect l="-463" t="-1403" b="-4211"/>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301" name="Google Shape;301;p44"/>
          <p:cNvPicPr preferRelativeResize="0"/>
          <p:nvPr/>
        </p:nvPicPr>
        <p:blipFill rotWithShape="1">
          <a:blip r:embed="rId4">
            <a:alphaModFix/>
          </a:blip>
          <a:srcRect/>
          <a:stretch/>
        </p:blipFill>
        <p:spPr>
          <a:xfrm>
            <a:off x="196309" y="4304918"/>
            <a:ext cx="2805000" cy="1980000"/>
          </a:xfrm>
          <a:prstGeom prst="rect">
            <a:avLst/>
          </a:prstGeom>
          <a:noFill/>
          <a:ln>
            <a:noFill/>
          </a:ln>
        </p:spPr>
      </p:pic>
      <p:pic>
        <p:nvPicPr>
          <p:cNvPr id="302" name="Google Shape;302;p44"/>
          <p:cNvPicPr preferRelativeResize="0"/>
          <p:nvPr/>
        </p:nvPicPr>
        <p:blipFill rotWithShape="1">
          <a:blip r:embed="rId5">
            <a:alphaModFix/>
          </a:blip>
          <a:srcRect/>
          <a:stretch/>
        </p:blipFill>
        <p:spPr>
          <a:xfrm>
            <a:off x="5953125" y="4304918"/>
            <a:ext cx="2850000" cy="1980000"/>
          </a:xfrm>
          <a:prstGeom prst="rect">
            <a:avLst/>
          </a:prstGeom>
          <a:noFill/>
          <a:ln>
            <a:noFill/>
          </a:ln>
        </p:spPr>
      </p:pic>
      <p:pic>
        <p:nvPicPr>
          <p:cNvPr id="303" name="Google Shape;303;p44"/>
          <p:cNvPicPr preferRelativeResize="0"/>
          <p:nvPr/>
        </p:nvPicPr>
        <p:blipFill rotWithShape="1">
          <a:blip r:embed="rId6">
            <a:alphaModFix/>
          </a:blip>
          <a:srcRect/>
          <a:stretch/>
        </p:blipFill>
        <p:spPr>
          <a:xfrm>
            <a:off x="3001309" y="4304918"/>
            <a:ext cx="2850000" cy="198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Regularization</a:t>
            </a:r>
            <a:endParaRPr/>
          </a:p>
        </p:txBody>
      </p:sp>
      <p:sp>
        <p:nvSpPr>
          <p:cNvPr id="309" name="Google Shape;309;p45"/>
          <p:cNvSpPr txBox="1">
            <a:spLocks noGrp="1"/>
          </p:cNvSpPr>
          <p:nvPr>
            <p:ph type="body" idx="1"/>
          </p:nvPr>
        </p:nvSpPr>
        <p:spPr>
          <a:xfrm>
            <a:off x="628650" y="1825625"/>
            <a:ext cx="7886700" cy="4351338"/>
          </a:xfrm>
          <a:prstGeom prst="rect">
            <a:avLst/>
          </a:prstGeom>
          <a:blipFill rotWithShape="1">
            <a:blip r:embed="rId3">
              <a:alphaModFix/>
            </a:blip>
            <a:stretch>
              <a:fillRect l="-695" t="-6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Statistical tricks</a:t>
            </a:r>
            <a:endParaRPr/>
          </a:p>
        </p:txBody>
      </p:sp>
      <p:sp>
        <p:nvSpPr>
          <p:cNvPr id="315" name="Google Shape;315;p4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Bootstrapping (a-parametric)</a:t>
            </a:r>
            <a:endParaRPr/>
          </a:p>
        </p:txBody>
      </p:sp>
      <p:sp>
        <p:nvSpPr>
          <p:cNvPr id="321" name="Google Shape;321;p47"/>
          <p:cNvSpPr txBox="1">
            <a:spLocks noGrp="1"/>
          </p:cNvSpPr>
          <p:nvPr>
            <p:ph type="body" idx="1"/>
          </p:nvPr>
        </p:nvSpPr>
        <p:spPr>
          <a:xfrm>
            <a:off x="628650" y="1825625"/>
            <a:ext cx="7886700" cy="4351338"/>
          </a:xfrm>
          <a:prstGeom prst="rect">
            <a:avLst/>
          </a:prstGeom>
          <a:blipFill rotWithShape="1">
            <a:blip r:embed="rId3">
              <a:alphaModFix/>
            </a:blip>
            <a:stretch>
              <a:fillRect l="-848" t="-1679" r="-1698" b="-41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Monte Carlo sampling</a:t>
            </a:r>
            <a:endParaRPr/>
          </a:p>
        </p:txBody>
      </p:sp>
      <p:sp>
        <p:nvSpPr>
          <p:cNvPr id="327" name="Google Shape;327;p48"/>
          <p:cNvSpPr txBox="1">
            <a:spLocks noGrp="1"/>
          </p:cNvSpPr>
          <p:nvPr>
            <p:ph type="body" idx="1"/>
          </p:nvPr>
        </p:nvSpPr>
        <p:spPr>
          <a:xfrm>
            <a:off x="628650" y="1825625"/>
            <a:ext cx="7886700" cy="4351338"/>
          </a:xfrm>
          <a:prstGeom prst="rect">
            <a:avLst/>
          </a:prstGeom>
          <a:blipFill rotWithShape="1">
            <a:blip r:embed="rId3">
              <a:alphaModFix/>
            </a:blip>
            <a:stretch>
              <a:fillRect l="-1158" t="-2100" b="-27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Markov chain Monte Carlo</a:t>
            </a:r>
            <a:endParaRPr/>
          </a:p>
        </p:txBody>
      </p:sp>
      <p:sp>
        <p:nvSpPr>
          <p:cNvPr id="333" name="Google Shape;333;p49"/>
          <p:cNvSpPr txBox="1">
            <a:spLocks noGrp="1"/>
          </p:cNvSpPr>
          <p:nvPr>
            <p:ph type="body" idx="1"/>
          </p:nvPr>
        </p:nvSpPr>
        <p:spPr>
          <a:xfrm>
            <a:off x="628650" y="1825625"/>
            <a:ext cx="7886700" cy="4351338"/>
          </a:xfrm>
          <a:prstGeom prst="rect">
            <a:avLst/>
          </a:prstGeom>
          <a:blipFill rotWithShape="1">
            <a:blip r:embed="rId3">
              <a:alphaModFix/>
            </a:blip>
            <a:stretch>
              <a:fillRect l="-1158" t="-28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EM algorithm</a:t>
            </a:r>
            <a:endParaRPr/>
          </a:p>
        </p:txBody>
      </p:sp>
      <p:sp>
        <p:nvSpPr>
          <p:cNvPr id="339" name="Google Shape;339;p50"/>
          <p:cNvSpPr txBox="1">
            <a:spLocks noGrp="1"/>
          </p:cNvSpPr>
          <p:nvPr>
            <p:ph type="body" idx="1"/>
          </p:nvPr>
        </p:nvSpPr>
        <p:spPr>
          <a:xfrm>
            <a:off x="628650" y="1825625"/>
            <a:ext cx="7886700" cy="4351338"/>
          </a:xfrm>
          <a:prstGeom prst="rect">
            <a:avLst/>
          </a:prstGeom>
          <a:blipFill rotWithShape="1">
            <a:blip r:embed="rId3">
              <a:alphaModFix/>
            </a:blip>
            <a:stretch>
              <a:fillRect l="-1158" t="-20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Entropy</a:t>
            </a:r>
            <a:endParaRPr/>
          </a:p>
        </p:txBody>
      </p:sp>
      <p:sp>
        <p:nvSpPr>
          <p:cNvPr id="345" name="Google Shape;345;p51"/>
          <p:cNvSpPr txBox="1">
            <a:spLocks noGrp="1"/>
          </p:cNvSpPr>
          <p:nvPr>
            <p:ph type="body" idx="1"/>
          </p:nvPr>
        </p:nvSpPr>
        <p:spPr>
          <a:xfrm>
            <a:off x="628650" y="1825625"/>
            <a:ext cx="7886700" cy="4351338"/>
          </a:xfrm>
          <a:prstGeom prst="rect">
            <a:avLst/>
          </a:prstGeom>
          <a:blipFill rotWithShape="1">
            <a:blip r:embed="rId3">
              <a:alphaModFix/>
            </a:blip>
            <a:stretch>
              <a:fillRect l="-695" t="-6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a sample is</a:t>
            </a:r>
            <a:endParaRPr/>
          </a:p>
        </p:txBody>
      </p:sp>
      <p:sp>
        <p:nvSpPr>
          <p:cNvPr id="103" name="Google Shape;103;p16"/>
          <p:cNvSpPr txBox="1">
            <a:spLocks noGrp="1"/>
          </p:cNvSpPr>
          <p:nvPr>
            <p:ph type="body" idx="1"/>
          </p:nvPr>
        </p:nvSpPr>
        <p:spPr>
          <a:xfrm>
            <a:off x="628650" y="1578708"/>
            <a:ext cx="7886700" cy="4598255"/>
          </a:xfrm>
          <a:prstGeom prst="rect">
            <a:avLst/>
          </a:prstGeom>
          <a:blipFill rotWithShape="1">
            <a:blip r:embed="rId3">
              <a:alphaModFix/>
            </a:blip>
            <a:stretch>
              <a:fillRect l="-849" t="-278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Cross entropy and KL divergence</a:t>
            </a:r>
            <a:endParaRPr/>
          </a:p>
        </p:txBody>
      </p:sp>
      <p:sp>
        <p:nvSpPr>
          <p:cNvPr id="351" name="Google Shape;351;p52"/>
          <p:cNvSpPr txBox="1">
            <a:spLocks noGrp="1"/>
          </p:cNvSpPr>
          <p:nvPr>
            <p:ph type="body" idx="1"/>
          </p:nvPr>
        </p:nvSpPr>
        <p:spPr>
          <a:xfrm>
            <a:off x="628650" y="1825625"/>
            <a:ext cx="7886700" cy="4351338"/>
          </a:xfrm>
          <a:prstGeom prst="rect">
            <a:avLst/>
          </a:prstGeom>
          <a:blipFill rotWithShape="1">
            <a:blip r:embed="rId3">
              <a:alphaModFix/>
            </a:blip>
            <a:stretch>
              <a:fillRect l="-1004" t="-19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Cross-entropy as a loss function</a:t>
            </a:r>
            <a:endParaRPr/>
          </a:p>
        </p:txBody>
      </p:sp>
      <p:sp>
        <p:nvSpPr>
          <p:cNvPr id="357" name="Google Shape;357;p53"/>
          <p:cNvSpPr txBox="1">
            <a:spLocks noGrp="1"/>
          </p:cNvSpPr>
          <p:nvPr>
            <p:ph type="body" idx="1"/>
          </p:nvPr>
        </p:nvSpPr>
        <p:spPr>
          <a:xfrm>
            <a:off x="628650" y="1825625"/>
            <a:ext cx="7886700" cy="4351338"/>
          </a:xfrm>
          <a:prstGeom prst="rect">
            <a:avLst/>
          </a:prstGeom>
          <a:blipFill rotWithShape="1">
            <a:blip r:embed="rId3">
              <a:alphaModFix/>
            </a:blip>
            <a:stretch>
              <a:fillRect l="-463" t="-10223" b="-83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Principle of maximal entropy</a:t>
            </a:r>
            <a:endParaRPr/>
          </a:p>
        </p:txBody>
      </p:sp>
      <p:sp>
        <p:nvSpPr>
          <p:cNvPr id="363" name="Google Shape;363;p5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If we tried to “generate” distributions by randomly allocating “quanta” of probability between values, then the distribution with highest entropy would be the most probable</a:t>
            </a:r>
            <a:endParaRPr/>
          </a:p>
          <a:p>
            <a:pPr marL="228600" lvl="0" indent="-228600" algn="l" rtl="0">
              <a:lnSpc>
                <a:spcPct val="90000"/>
              </a:lnSpc>
              <a:spcBef>
                <a:spcPts val="1000"/>
              </a:spcBef>
              <a:spcAft>
                <a:spcPts val="0"/>
              </a:spcAft>
              <a:buClr>
                <a:schemeClr val="dk1"/>
              </a:buClr>
              <a:buSzPts val="2800"/>
              <a:buChar char="•"/>
            </a:pPr>
            <a:r>
              <a:rPr lang="en-US"/>
              <a:t>If entropy-increasing transformations are at work out there in the world, then long-term distributions must have maximal entropy</a:t>
            </a:r>
            <a:endParaRPr/>
          </a:p>
          <a:p>
            <a:pPr marL="228600" lvl="0" indent="-228600" algn="l" rtl="0">
              <a:lnSpc>
                <a:spcPct val="90000"/>
              </a:lnSpc>
              <a:spcBef>
                <a:spcPts val="1000"/>
              </a:spcBef>
              <a:spcAft>
                <a:spcPts val="0"/>
              </a:spcAft>
              <a:buClr>
                <a:schemeClr val="dk1"/>
              </a:buClr>
              <a:buSzPts val="2800"/>
              <a:buChar char="•"/>
            </a:pPr>
            <a:r>
              <a:rPr lang="en-US"/>
              <a:t>If you know nothing, don’t make informative assumptions</a:t>
            </a:r>
            <a:endParaRPr/>
          </a:p>
          <a:p>
            <a:pPr marL="228600" lvl="0" indent="-228600" algn="l" rtl="0">
              <a:lnSpc>
                <a:spcPct val="90000"/>
              </a:lnSpc>
              <a:spcBef>
                <a:spcPts val="1000"/>
              </a:spcBef>
              <a:spcAft>
                <a:spcPts val="0"/>
              </a:spcAft>
              <a:buClr>
                <a:schemeClr val="dk1"/>
              </a:buClr>
              <a:buSzPts val="2800"/>
              <a:buChar char="•"/>
            </a:pPr>
            <a:r>
              <a:rPr lang="en-US"/>
              <a:t>If you are not sure, choose the distribution with the highest entropy for your model!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High-entropy distributions</a:t>
            </a:r>
            <a:endParaRPr/>
          </a:p>
        </p:txBody>
      </p:sp>
      <p:graphicFrame>
        <p:nvGraphicFramePr>
          <p:cNvPr id="369" name="Google Shape;369;p55"/>
          <p:cNvGraphicFramePr/>
          <p:nvPr/>
        </p:nvGraphicFramePr>
        <p:xfrm>
          <a:off x="628650" y="1825625"/>
          <a:ext cx="3000000" cy="3000000"/>
        </p:xfrm>
        <a:graphic>
          <a:graphicData uri="http://schemas.openxmlformats.org/drawingml/2006/table">
            <a:tbl>
              <a:tblPr firstRow="1" bandRow="1">
                <a:noFill/>
                <a:tableStyleId>{803827A5-A668-4CCC-AE0E-151F810E9096}</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Assumptions</a:t>
                      </a:r>
                      <a:endParaRPr sz="1800"/>
                    </a:p>
                  </a:txBody>
                  <a:tcPr marL="91450" marR="91450" marT="45725" marB="45725"/>
                </a:tc>
                <a:tc>
                  <a:txBody>
                    <a:bodyPr/>
                    <a:lstStyle/>
                    <a:p>
                      <a:pPr marL="0" marR="0" lvl="0" indent="0" algn="l" rtl="0">
                        <a:spcBef>
                          <a:spcPts val="0"/>
                        </a:spcBef>
                        <a:spcAft>
                          <a:spcPts val="0"/>
                        </a:spcAft>
                        <a:buNone/>
                      </a:pPr>
                      <a:r>
                        <a:rPr lang="en-US" sz="1800"/>
                        <a:t>Maximum entropy distribution</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discrete univariate</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univariate</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geometric</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exponential</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normal</a:t>
                      </a: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Pareto</a:t>
                      </a:r>
                      <a:endParaRPr sz="180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Conclusions</a:t>
            </a:r>
            <a:endParaRPr/>
          </a:p>
        </p:txBody>
      </p:sp>
      <p:sp>
        <p:nvSpPr>
          <p:cNvPr id="375" name="Google Shape;375;p5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Summary</a:t>
            </a:r>
            <a:endParaRPr/>
          </a:p>
        </p:txBody>
      </p:sp>
      <p:sp>
        <p:nvSpPr>
          <p:cNvPr id="381" name="Google Shape;381;p57"/>
          <p:cNvSpPr txBox="1">
            <a:spLocks noGrp="1"/>
          </p:cNvSpPr>
          <p:nvPr>
            <p:ph type="body" idx="1"/>
          </p:nvPr>
        </p:nvSpPr>
        <p:spPr>
          <a:xfrm>
            <a:off x="628649" y="1825625"/>
            <a:ext cx="7972425"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When we estimate parameters from random samples, they are random as well. </a:t>
            </a:r>
            <a:endParaRPr/>
          </a:p>
          <a:p>
            <a:pPr marL="0" lvl="0" indent="0" algn="l" rtl="0">
              <a:lnSpc>
                <a:spcPct val="90000"/>
              </a:lnSpc>
              <a:spcBef>
                <a:spcPts val="1000"/>
              </a:spcBef>
              <a:spcAft>
                <a:spcPts val="0"/>
              </a:spcAft>
              <a:buClr>
                <a:schemeClr val="dk1"/>
              </a:buClr>
              <a:buSzPts val="2800"/>
              <a:buNone/>
            </a:pPr>
            <a:r>
              <a:rPr lang="en-US"/>
              <a:t>But we know about this randomness a lot.</a:t>
            </a:r>
            <a:endParaRPr/>
          </a:p>
          <a:p>
            <a:pPr marL="0" lvl="0" indent="0" algn="l" rtl="0">
              <a:lnSpc>
                <a:spcPct val="90000"/>
              </a:lnSpc>
              <a:spcBef>
                <a:spcPts val="1000"/>
              </a:spcBef>
              <a:spcAft>
                <a:spcPts val="0"/>
              </a:spcAft>
              <a:buClr>
                <a:schemeClr val="dk1"/>
              </a:buClr>
              <a:buSzPts val="2800"/>
              <a:buNone/>
            </a:pPr>
            <a:r>
              <a:rPr lang="en-US"/>
              <a:t>Maximum likelihood is a general framework for </a:t>
            </a:r>
            <a:br>
              <a:rPr lang="en-US"/>
            </a:br>
            <a:r>
              <a:rPr lang="en-US"/>
              <a:t>fitting parameters of almost any probabilistic model</a:t>
            </a:r>
            <a:endParaRPr/>
          </a:p>
          <a:p>
            <a:pPr marL="0" lvl="0" indent="0" algn="l" rtl="0">
              <a:lnSpc>
                <a:spcPct val="90000"/>
              </a:lnSpc>
              <a:spcBef>
                <a:spcPts val="1000"/>
              </a:spcBef>
              <a:spcAft>
                <a:spcPts val="0"/>
              </a:spcAft>
              <a:buClr>
                <a:schemeClr val="dk1"/>
              </a:buClr>
              <a:buSzPts val="2800"/>
              <a:buNone/>
            </a:pPr>
            <a:r>
              <a:rPr lang="en-US"/>
              <a:t>Combining MLE with prior information can make parameter estimates more robust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to do next</a:t>
            </a:r>
            <a:endParaRPr/>
          </a:p>
        </p:txBody>
      </p:sp>
      <p:sp>
        <p:nvSpPr>
          <p:cNvPr id="387" name="Google Shape;387;p5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5 more problems to solve</a:t>
            </a:r>
            <a:endParaRPr/>
          </a:p>
          <a:p>
            <a:pPr marL="685800" lvl="1" indent="-228600" algn="l" rtl="0">
              <a:lnSpc>
                <a:spcPct val="90000"/>
              </a:lnSpc>
              <a:spcBef>
                <a:spcPts val="500"/>
              </a:spcBef>
              <a:spcAft>
                <a:spcPts val="0"/>
              </a:spcAft>
              <a:buClr>
                <a:schemeClr val="dk1"/>
              </a:buClr>
              <a:buSzPts val="2400"/>
              <a:buChar char="•"/>
            </a:pPr>
            <a:r>
              <a:rPr lang="en-US"/>
              <a:t>Due in 2 weeks</a:t>
            </a:r>
            <a:endParaRPr/>
          </a:p>
          <a:p>
            <a:pPr marL="228600" lvl="0" indent="-228600" algn="l" rtl="0">
              <a:lnSpc>
                <a:spcPct val="90000"/>
              </a:lnSpc>
              <a:spcBef>
                <a:spcPts val="1000"/>
              </a:spcBef>
              <a:spcAft>
                <a:spcPts val="0"/>
              </a:spcAft>
              <a:buClr>
                <a:schemeClr val="dk1"/>
              </a:buClr>
              <a:buSzPts val="2800"/>
              <a:buChar char="•"/>
            </a:pPr>
            <a:r>
              <a:rPr lang="en-US"/>
              <a:t>One more Python notebook to click through</a:t>
            </a:r>
            <a:endParaRPr/>
          </a:p>
          <a:p>
            <a:pPr marL="228600" lvl="0" indent="-228600" algn="l" rtl="0">
              <a:lnSpc>
                <a:spcPct val="90000"/>
              </a:lnSpc>
              <a:spcBef>
                <a:spcPts val="1000"/>
              </a:spcBef>
              <a:spcAft>
                <a:spcPts val="0"/>
              </a:spcAft>
              <a:buClr>
                <a:schemeClr val="dk1"/>
              </a:buClr>
              <a:buSzPts val="2800"/>
              <a:buChar char="•"/>
            </a:pPr>
            <a:r>
              <a:rPr lang="en-US"/>
              <a:t>Recommended reading:</a:t>
            </a:r>
            <a:endParaRPr/>
          </a:p>
          <a:p>
            <a:pPr marL="685800" lvl="1" indent="-228600" algn="l" rtl="0">
              <a:lnSpc>
                <a:spcPct val="90000"/>
              </a:lnSpc>
              <a:spcBef>
                <a:spcPts val="500"/>
              </a:spcBef>
              <a:spcAft>
                <a:spcPts val="0"/>
              </a:spcAft>
              <a:buClr>
                <a:schemeClr val="dk1"/>
              </a:buClr>
              <a:buSzPts val="2400"/>
              <a:buChar char="•"/>
            </a:pPr>
            <a:r>
              <a:rPr lang="en-US" i="1"/>
              <a:t>A Modern Introduction to Probability and Statistics </a:t>
            </a:r>
            <a:r>
              <a:rPr lang="en-US"/>
              <a:t>by F.M. Dekking  - chapters 17-24</a:t>
            </a:r>
            <a:endParaRPr/>
          </a:p>
          <a:p>
            <a:pPr marL="685800" lvl="1" indent="-228600" algn="l" rtl="0">
              <a:lnSpc>
                <a:spcPct val="90000"/>
              </a:lnSpc>
              <a:spcBef>
                <a:spcPts val="500"/>
              </a:spcBef>
              <a:spcAft>
                <a:spcPts val="0"/>
              </a:spcAft>
              <a:buClr>
                <a:schemeClr val="dk1"/>
              </a:buClr>
              <a:buSzPts val="2400"/>
              <a:buChar char="•"/>
            </a:pPr>
            <a:r>
              <a:rPr lang="en-US" i="1"/>
              <a:t>Probability and Statistics in Data Science using Python </a:t>
            </a:r>
            <a:r>
              <a:rPr lang="en-US"/>
              <a:t>course on EDX – topic 11</a:t>
            </a:r>
            <a:endParaRPr/>
          </a:p>
          <a:p>
            <a:pPr marL="685800" lvl="1" indent="-76200" algn="l" rtl="0">
              <a:lnSpc>
                <a:spcPct val="90000"/>
              </a:lnSpc>
              <a:spcBef>
                <a:spcPts val="500"/>
              </a:spcBef>
              <a:spcAft>
                <a:spcPts val="0"/>
              </a:spcAft>
              <a:buClr>
                <a:schemeClr val="dk1"/>
              </a:buClr>
              <a:buSzPts val="24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a parameter is</a:t>
            </a:r>
            <a:endParaRPr/>
          </a:p>
        </p:txBody>
      </p:sp>
      <p:sp>
        <p:nvSpPr>
          <p:cNvPr id="109" name="Google Shape;109;p17"/>
          <p:cNvSpPr txBox="1">
            <a:spLocks noGrp="1"/>
          </p:cNvSpPr>
          <p:nvPr>
            <p:ph type="body" idx="1"/>
          </p:nvPr>
        </p:nvSpPr>
        <p:spPr>
          <a:xfrm>
            <a:off x="628650" y="1825625"/>
            <a:ext cx="8191500" cy="4351338"/>
          </a:xfrm>
          <a:prstGeom prst="rect">
            <a:avLst/>
          </a:prstGeom>
          <a:blipFill rotWithShape="1">
            <a:blip r:embed="rId3">
              <a:alphaModFix/>
            </a:blip>
            <a:stretch>
              <a:fillRect l="-965" t="-838" b="-251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Do we need parameters at all?</a:t>
            </a:r>
            <a:endParaRPr/>
          </a:p>
        </p:txBody>
      </p:sp>
      <p:sp>
        <p:nvSpPr>
          <p:cNvPr id="115" name="Google Shape;115;p18"/>
          <p:cNvSpPr txBox="1">
            <a:spLocks noGrp="1"/>
          </p:cNvSpPr>
          <p:nvPr>
            <p:ph type="body" idx="1"/>
          </p:nvPr>
        </p:nvSpPr>
        <p:spPr>
          <a:xfrm>
            <a:off x="629842" y="1681163"/>
            <a:ext cx="3868340" cy="823912"/>
          </a:xfrm>
          <a:prstGeom prst="rect">
            <a:avLst/>
          </a:prstGeom>
          <a:blipFill rotWithShape="1">
            <a:blip r:embed="rId3">
              <a:alphaModFix/>
            </a:blip>
            <a:stretch>
              <a:fillRect l="-1573" b="-14073"/>
            </a:stretch>
          </a:blip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None/>
            </a:pPr>
            <a:r>
              <a:rPr lang="en-US"/>
              <a:t> </a:t>
            </a:r>
            <a:endParaRPr/>
          </a:p>
        </p:txBody>
      </p:sp>
      <p:grpSp>
        <p:nvGrpSpPr>
          <p:cNvPr id="116" name="Google Shape;116;p18"/>
          <p:cNvGrpSpPr/>
          <p:nvPr/>
        </p:nvGrpSpPr>
        <p:grpSpPr>
          <a:xfrm>
            <a:off x="633335" y="3072030"/>
            <a:ext cx="3516469" cy="685364"/>
            <a:chOff x="3096" y="471705"/>
            <a:chExt cx="3516469" cy="685364"/>
          </a:xfrm>
        </p:grpSpPr>
        <p:sp>
          <p:nvSpPr>
            <p:cNvPr id="117" name="Google Shape;117;p18"/>
            <p:cNvSpPr/>
            <p:nvPr/>
          </p:nvSpPr>
          <p:spPr>
            <a:xfrm>
              <a:off x="3096" y="471705"/>
              <a:ext cx="925386" cy="685364"/>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p:nvPr/>
          </p:nvSpPr>
          <p:spPr>
            <a:xfrm>
              <a:off x="23170" y="491779"/>
              <a:ext cx="885238" cy="645216"/>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Calibri"/>
                  <a:ea typeface="Calibri"/>
                  <a:cs typeface="Calibri"/>
                  <a:sym typeface="Calibri"/>
                </a:rPr>
                <a:t>Data</a:t>
              </a:r>
              <a:endParaRPr sz="1300" b="0" i="0" u="none" strike="noStrike" cap="none">
                <a:solidFill>
                  <a:schemeClr val="lt1"/>
                </a:solidFill>
                <a:latin typeface="Calibri"/>
                <a:ea typeface="Calibri"/>
                <a:cs typeface="Calibri"/>
                <a:sym typeface="Calibri"/>
              </a:endParaRPr>
            </a:p>
          </p:txBody>
        </p:sp>
        <p:sp>
          <p:nvSpPr>
            <p:cNvPr id="119" name="Google Shape;119;p18"/>
            <p:cNvSpPr/>
            <p:nvPr/>
          </p:nvSpPr>
          <p:spPr>
            <a:xfrm>
              <a:off x="1021021" y="699639"/>
              <a:ext cx="196182" cy="229495"/>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txBox="1"/>
            <p:nvPr/>
          </p:nvSpPr>
          <p:spPr>
            <a:xfrm>
              <a:off x="1021021" y="745538"/>
              <a:ext cx="137327" cy="13769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1" name="Google Shape;121;p18"/>
            <p:cNvSpPr/>
            <p:nvPr/>
          </p:nvSpPr>
          <p:spPr>
            <a:xfrm>
              <a:off x="1298637" y="471705"/>
              <a:ext cx="925386" cy="685364"/>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txBox="1"/>
            <p:nvPr/>
          </p:nvSpPr>
          <p:spPr>
            <a:xfrm>
              <a:off x="1318711" y="491779"/>
              <a:ext cx="885238" cy="645216"/>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Calibri"/>
                  <a:ea typeface="Calibri"/>
                  <a:cs typeface="Calibri"/>
                  <a:sym typeface="Calibri"/>
                </a:rPr>
                <a:t>Fixed number of parameters</a:t>
              </a:r>
              <a:endParaRPr sz="1300" b="0" i="0" u="none" strike="noStrike" cap="none">
                <a:solidFill>
                  <a:schemeClr val="lt1"/>
                </a:solidFill>
                <a:latin typeface="Calibri"/>
                <a:ea typeface="Calibri"/>
                <a:cs typeface="Calibri"/>
                <a:sym typeface="Calibri"/>
              </a:endParaRPr>
            </a:p>
          </p:txBody>
        </p:sp>
        <p:sp>
          <p:nvSpPr>
            <p:cNvPr id="123" name="Google Shape;123;p18"/>
            <p:cNvSpPr/>
            <p:nvPr/>
          </p:nvSpPr>
          <p:spPr>
            <a:xfrm>
              <a:off x="2316563" y="699639"/>
              <a:ext cx="196182" cy="229495"/>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txBox="1"/>
            <p:nvPr/>
          </p:nvSpPr>
          <p:spPr>
            <a:xfrm>
              <a:off x="2316563" y="745538"/>
              <a:ext cx="137327" cy="13769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5" name="Google Shape;125;p18"/>
            <p:cNvSpPr/>
            <p:nvPr/>
          </p:nvSpPr>
          <p:spPr>
            <a:xfrm>
              <a:off x="2594179" y="471705"/>
              <a:ext cx="925386" cy="685364"/>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txBox="1"/>
            <p:nvPr/>
          </p:nvSpPr>
          <p:spPr>
            <a:xfrm>
              <a:off x="2614253" y="491779"/>
              <a:ext cx="885238" cy="645216"/>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Calibri"/>
                  <a:ea typeface="Calibri"/>
                  <a:cs typeface="Calibri"/>
                  <a:sym typeface="Calibri"/>
                </a:rPr>
                <a:t>Predictions</a:t>
              </a:r>
              <a:endParaRPr sz="1300" b="0" i="0" u="none" strike="noStrike" cap="none">
                <a:solidFill>
                  <a:schemeClr val="lt1"/>
                </a:solidFill>
                <a:latin typeface="Calibri"/>
                <a:ea typeface="Calibri"/>
                <a:cs typeface="Calibri"/>
                <a:sym typeface="Calibri"/>
              </a:endParaRPr>
            </a:p>
          </p:txBody>
        </p:sp>
      </p:grpSp>
      <p:sp>
        <p:nvSpPr>
          <p:cNvPr id="127" name="Google Shape;127;p1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000"/>
              <a:buNone/>
            </a:pPr>
            <a:r>
              <a:rPr lang="en-US" sz="2000"/>
              <a:t>Non-parametric models</a:t>
            </a:r>
            <a:endParaRPr/>
          </a:p>
          <a:p>
            <a:pPr marL="0" lvl="0" indent="0" algn="l" rtl="0">
              <a:lnSpc>
                <a:spcPct val="90000"/>
              </a:lnSpc>
              <a:spcBef>
                <a:spcPts val="1000"/>
              </a:spcBef>
              <a:spcAft>
                <a:spcPts val="0"/>
              </a:spcAft>
              <a:buClr>
                <a:schemeClr val="dk1"/>
              </a:buClr>
              <a:buSzPts val="2000"/>
              <a:buNone/>
            </a:pPr>
            <a:r>
              <a:rPr lang="en-US" sz="2000" b="0"/>
              <a:t>(e.g kernel density estimate)</a:t>
            </a:r>
            <a:endParaRPr sz="2000" b="0"/>
          </a:p>
        </p:txBody>
      </p:sp>
      <p:grpSp>
        <p:nvGrpSpPr>
          <p:cNvPr id="128" name="Google Shape;128;p18"/>
          <p:cNvGrpSpPr/>
          <p:nvPr/>
        </p:nvGrpSpPr>
        <p:grpSpPr>
          <a:xfrm>
            <a:off x="4632807" y="3081915"/>
            <a:ext cx="4155108" cy="656069"/>
            <a:chOff x="3658" y="653040"/>
            <a:chExt cx="4155108" cy="656069"/>
          </a:xfrm>
        </p:grpSpPr>
        <p:sp>
          <p:nvSpPr>
            <p:cNvPr id="129" name="Google Shape;129;p18"/>
            <p:cNvSpPr/>
            <p:nvPr/>
          </p:nvSpPr>
          <p:spPr>
            <a:xfrm>
              <a:off x="3658" y="653040"/>
              <a:ext cx="1093449" cy="656069"/>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p:nvPr/>
          </p:nvSpPr>
          <p:spPr>
            <a:xfrm>
              <a:off x="22874" y="672256"/>
              <a:ext cx="1055017" cy="61763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None/>
              </a:pPr>
              <a:r>
                <a:rPr lang="en-US" sz="1200" b="0" i="0" u="none" strike="noStrike" cap="none">
                  <a:solidFill>
                    <a:schemeClr val="lt1"/>
                  </a:solidFill>
                  <a:latin typeface="Calibri"/>
                  <a:ea typeface="Calibri"/>
                  <a:cs typeface="Calibri"/>
                  <a:sym typeface="Calibri"/>
                </a:rPr>
                <a:t>Data</a:t>
              </a:r>
              <a:endParaRPr sz="1200" b="0" i="0" u="none" strike="noStrike" cap="none">
                <a:solidFill>
                  <a:schemeClr val="lt1"/>
                </a:solidFill>
                <a:latin typeface="Calibri"/>
                <a:ea typeface="Calibri"/>
                <a:cs typeface="Calibri"/>
                <a:sym typeface="Calibri"/>
              </a:endParaRPr>
            </a:p>
          </p:txBody>
        </p:sp>
        <p:sp>
          <p:nvSpPr>
            <p:cNvPr id="131" name="Google Shape;131;p18"/>
            <p:cNvSpPr/>
            <p:nvPr/>
          </p:nvSpPr>
          <p:spPr>
            <a:xfrm>
              <a:off x="1206452" y="845487"/>
              <a:ext cx="231811" cy="271175"/>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txBox="1"/>
            <p:nvPr/>
          </p:nvSpPr>
          <p:spPr>
            <a:xfrm>
              <a:off x="1206452" y="899722"/>
              <a:ext cx="162268" cy="1627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lt1"/>
                </a:solidFill>
                <a:latin typeface="Calibri"/>
                <a:ea typeface="Calibri"/>
                <a:cs typeface="Calibri"/>
                <a:sym typeface="Calibri"/>
              </a:endParaRPr>
            </a:p>
          </p:txBody>
        </p:sp>
        <p:sp>
          <p:nvSpPr>
            <p:cNvPr id="133" name="Google Shape;133;p18"/>
            <p:cNvSpPr/>
            <p:nvPr/>
          </p:nvSpPr>
          <p:spPr>
            <a:xfrm>
              <a:off x="1534487" y="653040"/>
              <a:ext cx="1093449" cy="656069"/>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txBox="1"/>
            <p:nvPr/>
          </p:nvSpPr>
          <p:spPr>
            <a:xfrm>
              <a:off x="1553703" y="672256"/>
              <a:ext cx="1055017" cy="61763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None/>
              </a:pPr>
              <a:r>
                <a:rPr lang="en-US" sz="1200" b="0" i="0" u="none" strike="noStrike" cap="none">
                  <a:solidFill>
                    <a:schemeClr val="lt1"/>
                  </a:solidFill>
                  <a:latin typeface="Calibri"/>
                  <a:ea typeface="Calibri"/>
                  <a:cs typeface="Calibri"/>
                  <a:sym typeface="Calibri"/>
                </a:rPr>
                <a:t>Infinitely flexible representation</a:t>
              </a:r>
              <a:endParaRPr sz="1200" b="0" i="0" u="none" strike="noStrike" cap="none">
                <a:solidFill>
                  <a:schemeClr val="lt1"/>
                </a:solidFill>
                <a:latin typeface="Calibri"/>
                <a:ea typeface="Calibri"/>
                <a:cs typeface="Calibri"/>
                <a:sym typeface="Calibri"/>
              </a:endParaRPr>
            </a:p>
          </p:txBody>
        </p:sp>
        <p:sp>
          <p:nvSpPr>
            <p:cNvPr id="135" name="Google Shape;135;p18"/>
            <p:cNvSpPr/>
            <p:nvPr/>
          </p:nvSpPr>
          <p:spPr>
            <a:xfrm>
              <a:off x="2737282" y="845487"/>
              <a:ext cx="231811" cy="271175"/>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p:nvPr/>
          </p:nvSpPr>
          <p:spPr>
            <a:xfrm>
              <a:off x="2737282" y="899722"/>
              <a:ext cx="162268" cy="1627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lt1"/>
                </a:solidFill>
                <a:latin typeface="Calibri"/>
                <a:ea typeface="Calibri"/>
                <a:cs typeface="Calibri"/>
                <a:sym typeface="Calibri"/>
              </a:endParaRPr>
            </a:p>
          </p:txBody>
        </p:sp>
        <p:sp>
          <p:nvSpPr>
            <p:cNvPr id="137" name="Google Shape;137;p18"/>
            <p:cNvSpPr/>
            <p:nvPr/>
          </p:nvSpPr>
          <p:spPr>
            <a:xfrm>
              <a:off x="3065317" y="653040"/>
              <a:ext cx="1093449" cy="656069"/>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txBox="1"/>
            <p:nvPr/>
          </p:nvSpPr>
          <p:spPr>
            <a:xfrm>
              <a:off x="3084533" y="672256"/>
              <a:ext cx="1055017" cy="61763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None/>
              </a:pPr>
              <a:r>
                <a:rPr lang="en-US" sz="1200" b="0" i="0" u="none" strike="noStrike" cap="none">
                  <a:solidFill>
                    <a:schemeClr val="lt1"/>
                  </a:solidFill>
                  <a:latin typeface="Calibri"/>
                  <a:ea typeface="Calibri"/>
                  <a:cs typeface="Calibri"/>
                  <a:sym typeface="Calibri"/>
                </a:rPr>
                <a:t>Predictions</a:t>
              </a:r>
              <a:endParaRPr sz="1200" b="0" i="0" u="none" strike="noStrike" cap="none">
                <a:solidFill>
                  <a:schemeClr val="lt1"/>
                </a:solidFill>
                <a:latin typeface="Calibri"/>
                <a:ea typeface="Calibri"/>
                <a:cs typeface="Calibri"/>
                <a:sym typeface="Calibri"/>
              </a:endParaRPr>
            </a:p>
          </p:txBody>
        </p:sp>
      </p:grpSp>
      <p:sp>
        <p:nvSpPr>
          <p:cNvPr id="139" name="Google Shape;139;p18"/>
          <p:cNvSpPr txBox="1"/>
          <p:nvPr/>
        </p:nvSpPr>
        <p:spPr>
          <a:xfrm>
            <a:off x="629842" y="4114800"/>
            <a:ext cx="3868340" cy="2074862"/>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l" rtl="0">
              <a:lnSpc>
                <a:spcPct val="90000"/>
              </a:lnSpc>
              <a:spcBef>
                <a:spcPts val="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Compact</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Separate estimation and prediction</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Have finite learning capacity</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Extrapolate well</a:t>
            </a:r>
            <a:endParaRPr sz="2800" b="0" i="0" u="none" strike="noStrike" cap="none">
              <a:solidFill>
                <a:schemeClr val="dk1"/>
              </a:solidFill>
              <a:latin typeface="Calibri"/>
              <a:ea typeface="Calibri"/>
              <a:cs typeface="Calibri"/>
              <a:sym typeface="Calibri"/>
            </a:endParaRPr>
          </a:p>
        </p:txBody>
      </p:sp>
      <p:sp>
        <p:nvSpPr>
          <p:cNvPr id="140" name="Google Shape;140;p18"/>
          <p:cNvSpPr txBox="1"/>
          <p:nvPr/>
        </p:nvSpPr>
        <p:spPr>
          <a:xfrm>
            <a:off x="4629150" y="4114800"/>
            <a:ext cx="3887391" cy="2074862"/>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l" rtl="0">
              <a:lnSpc>
                <a:spcPct val="90000"/>
              </a:lnSpc>
              <a:spcBef>
                <a:spcPts val="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Usually store the whole training sample</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May have infinite capacity</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Usually have (hyper) parameters</a:t>
            </a: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Interpolate well</a:t>
            </a:r>
            <a:endParaRPr sz="2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So what is a good way to estimate parameters?</a:t>
            </a:r>
            <a:endParaRPr sz="3200"/>
          </a:p>
        </p:txBody>
      </p:sp>
      <p:sp>
        <p:nvSpPr>
          <p:cNvPr id="146" name="Google Shape;146;p19"/>
          <p:cNvSpPr txBox="1">
            <a:spLocks noGrp="1"/>
          </p:cNvSpPr>
          <p:nvPr>
            <p:ph type="body" idx="1"/>
          </p:nvPr>
        </p:nvSpPr>
        <p:spPr>
          <a:xfrm>
            <a:off x="628650" y="1825625"/>
            <a:ext cx="7886700" cy="4351338"/>
          </a:xfrm>
          <a:prstGeom prst="rect">
            <a:avLst/>
          </a:prstGeom>
          <a:blipFill rotWithShape="1">
            <a:blip r:embed="rId3">
              <a:alphaModFix/>
            </a:blip>
            <a:stretch>
              <a:fillRect l="-1004" t="-2240" r="-53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Sample mean, again</a:t>
            </a:r>
            <a:endParaRPr/>
          </a:p>
        </p:txBody>
      </p:sp>
      <p:sp>
        <p:nvSpPr>
          <p:cNvPr id="152" name="Google Shape;152;p20"/>
          <p:cNvSpPr txBox="1">
            <a:spLocks noGrp="1"/>
          </p:cNvSpPr>
          <p:nvPr>
            <p:ph type="body" idx="1"/>
          </p:nvPr>
        </p:nvSpPr>
        <p:spPr>
          <a:xfrm>
            <a:off x="628650" y="1825625"/>
            <a:ext cx="7886700" cy="4351338"/>
          </a:xfrm>
          <a:prstGeom prst="rect">
            <a:avLst/>
          </a:prstGeom>
          <a:blipFill rotWithShape="1">
            <a:blip r:embed="rId3">
              <a:alphaModFix/>
            </a:blip>
            <a:stretch>
              <a:fillRect l="-154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Sample variance</a:t>
            </a:r>
            <a:endParaRPr/>
          </a:p>
        </p:txBody>
      </p:sp>
      <p:sp>
        <p:nvSpPr>
          <p:cNvPr id="158" name="Google Shape;158;p21"/>
          <p:cNvSpPr txBox="1">
            <a:spLocks noGrp="1"/>
          </p:cNvSpPr>
          <p:nvPr>
            <p:ph type="body" idx="1"/>
          </p:nvPr>
        </p:nvSpPr>
        <p:spPr>
          <a:xfrm>
            <a:off x="628650" y="1825625"/>
            <a:ext cx="7886700" cy="4351338"/>
          </a:xfrm>
          <a:prstGeom prst="rect">
            <a:avLst/>
          </a:prstGeom>
          <a:blipFill rotWithShape="1">
            <a:blip r:embed="rId3">
              <a:alphaModFix/>
            </a:blip>
            <a:stretch>
              <a:fillRect l="-154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159" name="Google Shape;159;p21"/>
          <p:cNvPicPr preferRelativeResize="0"/>
          <p:nvPr/>
        </p:nvPicPr>
        <p:blipFill rotWithShape="1">
          <a:blip r:embed="rId4">
            <a:alphaModFix/>
          </a:blip>
          <a:srcRect/>
          <a:stretch/>
        </p:blipFill>
        <p:spPr>
          <a:xfrm>
            <a:off x="628650" y="3810000"/>
            <a:ext cx="3600000" cy="2633684"/>
          </a:xfrm>
          <a:prstGeom prst="rect">
            <a:avLst/>
          </a:prstGeom>
          <a:noFill/>
          <a:ln>
            <a:noFill/>
          </a:ln>
        </p:spPr>
      </p:pic>
      <p:pic>
        <p:nvPicPr>
          <p:cNvPr id="160" name="Google Shape;160;p21"/>
          <p:cNvPicPr preferRelativeResize="0"/>
          <p:nvPr/>
        </p:nvPicPr>
        <p:blipFill rotWithShape="1">
          <a:blip r:embed="rId5">
            <a:alphaModFix/>
          </a:blip>
          <a:srcRect/>
          <a:stretch/>
        </p:blipFill>
        <p:spPr>
          <a:xfrm>
            <a:off x="4572000" y="3810000"/>
            <a:ext cx="3600000" cy="26336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Тема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1426</Words>
  <Application>Microsoft Office PowerPoint</Application>
  <PresentationFormat>On-screen Show (4:3)</PresentationFormat>
  <Paragraphs>155</Paragraphs>
  <Slides>46</Slides>
  <Notes>46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Тема Office</vt:lpstr>
      <vt:lpstr>Parameter estimation</vt:lpstr>
      <vt:lpstr>How and why we estimate parameters</vt:lpstr>
      <vt:lpstr>Probability vs statistics</vt:lpstr>
      <vt:lpstr>What a sample is</vt:lpstr>
      <vt:lpstr>What a parameter is</vt:lpstr>
      <vt:lpstr>Do we need parameters at all?</vt:lpstr>
      <vt:lpstr>So what is a good way to estimate parameters?</vt:lpstr>
      <vt:lpstr>Sample mean, again</vt:lpstr>
      <vt:lpstr>Sample variance</vt:lpstr>
      <vt:lpstr>Sample variance, why?</vt:lpstr>
      <vt:lpstr>Method of moments</vt:lpstr>
      <vt:lpstr>Interval estimation</vt:lpstr>
      <vt:lpstr>Example: the Darth Vader problem</vt:lpstr>
      <vt:lpstr>Confidence intervals</vt:lpstr>
      <vt:lpstr>Sample size planning</vt:lpstr>
      <vt:lpstr>Student distribution</vt:lpstr>
      <vt:lpstr>Prediction interval</vt:lpstr>
      <vt:lpstr>The likelihood approach</vt:lpstr>
      <vt:lpstr>Maximum likelihood</vt:lpstr>
      <vt:lpstr>Maximum likelihood example</vt:lpstr>
      <vt:lpstr>More ML examples</vt:lpstr>
      <vt:lpstr>More ML examples</vt:lpstr>
      <vt:lpstr>More ML examples</vt:lpstr>
      <vt:lpstr>What’s so good about MLE</vt:lpstr>
      <vt:lpstr>Example of MLE confidence interval</vt:lpstr>
      <vt:lpstr>MLE for prediction problems</vt:lpstr>
      <vt:lpstr>MLE for linear regression</vt:lpstr>
      <vt:lpstr>Bayesian approach</vt:lpstr>
      <vt:lpstr>Prior information</vt:lpstr>
      <vt:lpstr>Example: prior mean</vt:lpstr>
      <vt:lpstr>Bayesian vs frequenticst statistics</vt:lpstr>
      <vt:lpstr>Overfitting</vt:lpstr>
      <vt:lpstr>Regularization</vt:lpstr>
      <vt:lpstr>Statistical tricks</vt:lpstr>
      <vt:lpstr>Bootstrapping (a-parametric)</vt:lpstr>
      <vt:lpstr>Monte Carlo sampling</vt:lpstr>
      <vt:lpstr>Markov chain Monte Carlo</vt:lpstr>
      <vt:lpstr>EM algorithm</vt:lpstr>
      <vt:lpstr>Entropy</vt:lpstr>
      <vt:lpstr>Cross entropy and KL divergence</vt:lpstr>
      <vt:lpstr>Cross-entropy as a loss function</vt:lpstr>
      <vt:lpstr>Principle of maximal entropy</vt:lpstr>
      <vt:lpstr>High-entropy distributions</vt:lpstr>
      <vt:lpstr>Conclusions</vt:lpstr>
      <vt:lpstr>Summary</vt:lpstr>
      <vt:lpstr>What to do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 estimation</dc:title>
  <cp:lastModifiedBy>Yehoshua Friedman</cp:lastModifiedBy>
  <cp:revision>1</cp:revision>
  <dcterms:modified xsi:type="dcterms:W3CDTF">2021-11-05T08:01:55Z</dcterms:modified>
</cp:coreProperties>
</file>