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1A3663-E8D3-4362-8496-91C29142DF8C}">
  <a:tblStyle styleId="{861A3663-E8D3-4362-8496-91C29142DF8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3FA429-8FFE-4DD7-AA0A-576135EAB0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BFAF9C-A150-4965-AEBA-D014A1878CC1}"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70" autoAdjust="0"/>
  </p:normalViewPr>
  <p:slideViewPr>
    <p:cSldViewPr snapToGrid="0">
      <p:cViewPr varScale="1">
        <p:scale>
          <a:sx n="66" d="100"/>
          <a:sy n="66" d="100"/>
        </p:scale>
        <p:origin x="20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probability is a mathematical branch. Statistics is more similar to physics: probability we “hallusinate”-- there is a random eventm a sampling space, a possible result- and bbased on our assumptions about these sets, we can do calculations. Its a good way to find random relationships.</a:t>
            </a:r>
            <a:endParaRPr/>
          </a:p>
          <a:p>
            <a:pPr marL="0" lvl="0" indent="0" algn="l" rtl="0">
              <a:spcBef>
                <a:spcPts val="0"/>
              </a:spcBef>
              <a:spcAft>
                <a:spcPts val="0"/>
              </a:spcAft>
              <a:buNone/>
            </a:pPr>
            <a:endParaRPr/>
          </a:p>
          <a:p>
            <a:pPr marL="0" lvl="0" indent="0" algn="l" rtl="0">
              <a:spcBef>
                <a:spcPts val="0"/>
              </a:spcBef>
              <a:spcAft>
                <a:spcPts val="0"/>
              </a:spcAft>
              <a:buNone/>
            </a:pPr>
            <a:r>
              <a:rPr lang="en-US"/>
              <a:t>Statistics, however, deals with real data- we don’t </a:t>
            </a:r>
            <a:r>
              <a:rPr lang="en-US" i="1"/>
              <a:t>start</a:t>
            </a:r>
            <a:r>
              <a:rPr lang="en-US"/>
              <a:t> with assumptions.</a:t>
            </a:r>
            <a:endParaRPr/>
          </a:p>
          <a:p>
            <a:pPr marL="457200" lvl="0" indent="-317500" algn="l" rtl="0">
              <a:spcBef>
                <a:spcPts val="0"/>
              </a:spcBef>
              <a:spcAft>
                <a:spcPts val="0"/>
              </a:spcAft>
              <a:buSzPts val="1400"/>
              <a:buChar char="●"/>
            </a:pPr>
            <a:r>
              <a:rPr lang="en-US"/>
              <a:t>In descriptive statistics, we are dealing with summarizing data, and we just want something concise (a students grades that we want summarized).</a:t>
            </a:r>
            <a:endParaRPr/>
          </a:p>
          <a:p>
            <a:pPr marL="457200" lvl="0" indent="-317500" algn="l" rtl="0">
              <a:spcBef>
                <a:spcPts val="0"/>
              </a:spcBef>
              <a:spcAft>
                <a:spcPts val="0"/>
              </a:spcAft>
              <a:buSzPts val="1400"/>
              <a:buChar char="●"/>
            </a:pPr>
            <a:r>
              <a:rPr lang="en-US"/>
              <a:t>…. deals with infering things about the data (how likely is it that with this collection with coin tosses, that this coin is fair). To answer questionis we have on our data, we take the data, calculate statistics. Then given an hypothesis, how would these statistics behave. We then create a distribution, and based on the distribution, we have a probabilistic question.</a:t>
            </a:r>
            <a:endParaRPr/>
          </a:p>
          <a:p>
            <a:pPr marL="457200" lvl="0" indent="-317500" algn="l" rtl="0">
              <a:spcBef>
                <a:spcPts val="0"/>
              </a:spcBef>
              <a:spcAft>
                <a:spcPts val="0"/>
              </a:spcAft>
              <a:buSzPts val="1400"/>
              <a:buChar char="●"/>
            </a:pPr>
            <a:r>
              <a:rPr lang="en-US"/>
              <a:t>We can also model data: </a:t>
            </a:r>
            <a:endParaRPr/>
          </a:p>
          <a:p>
            <a:pPr marL="0" lvl="0" indent="0" algn="l" rtl="0">
              <a:spcBef>
                <a:spcPts val="0"/>
              </a:spcBef>
              <a:spcAft>
                <a:spcPts val="0"/>
              </a:spcAft>
              <a:buNone/>
            </a:pPr>
            <a:r>
              <a:rPr lang="en-US"/>
              <a:t>How these foundations connect to machine learning (which industrially mostly deals predicting), we will deal with later.</a:t>
            </a:r>
            <a:endParaRPr/>
          </a:p>
          <a:p>
            <a:pPr marL="0" lvl="0" indent="0" algn="l" rtl="0">
              <a:spcBef>
                <a:spcPts val="0"/>
              </a:spcBef>
              <a:spcAft>
                <a:spcPts val="0"/>
              </a:spcAft>
              <a:buNone/>
            </a:pPr>
            <a:r>
              <a:rPr lang="en-US"/>
              <a:t>	(Infering vs. predicting: Economists build models, but they don’t try to predict anything, rather explain. The main goal is to understand relationships. Paypal, however for example, most data scientists are trying to predict future events of a transaction)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first option here is more probable, as there is only one event. The second has two events, and whenever we have the union of two events, we make our sample smaller.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Need more examples here (and the Pascal triangle)</a:t>
            </a:r>
            <a:endParaRPr/>
          </a:p>
          <a:p>
            <a:pPr marL="0" lvl="0" indent="0" algn="l" rtl="0">
              <a:spcBef>
                <a:spcPts val="0"/>
              </a:spcBef>
              <a:spcAft>
                <a:spcPts val="0"/>
              </a:spcAft>
              <a:buNone/>
            </a:pPr>
            <a:endParaRPr/>
          </a:p>
          <a:p>
            <a:pPr marL="0" lvl="0" indent="0" algn="l" rtl="0">
              <a:spcBef>
                <a:spcPts val="0"/>
              </a:spcBef>
              <a:spcAft>
                <a:spcPts val="0"/>
              </a:spcAft>
              <a:buNone/>
            </a:pPr>
            <a:r>
              <a:rPr lang="en-US"/>
              <a:t>Combinatorics is the theory of counting. </a:t>
            </a:r>
            <a:endParaRPr/>
          </a:p>
          <a:p>
            <a:pPr marL="0" lvl="0" indent="0" algn="l" rtl="0">
              <a:spcBef>
                <a:spcPts val="0"/>
              </a:spcBef>
              <a:spcAft>
                <a:spcPts val="0"/>
              </a:spcAft>
              <a:buNone/>
            </a:pPr>
            <a:endParaRPr/>
          </a:p>
          <a:p>
            <a:pPr marL="0" lvl="0" indent="0" algn="l" rtl="0">
              <a:spcBef>
                <a:spcPts val="0"/>
              </a:spcBef>
              <a:spcAft>
                <a:spcPts val="0"/>
              </a:spcAft>
              <a:buNone/>
            </a:pPr>
            <a:r>
              <a:rPr lang="en-US"/>
              <a:t>A permutation is a function which wraps 1-n, to itself (meaning, then shuffling it).</a:t>
            </a:r>
            <a:endParaRPr/>
          </a:p>
          <a:p>
            <a:pPr marL="457200" lvl="0" indent="-317500" algn="l" rtl="0">
              <a:spcBef>
                <a:spcPts val="0"/>
              </a:spcBef>
              <a:spcAft>
                <a:spcPts val="0"/>
              </a:spcAft>
              <a:buSzPts val="1400"/>
              <a:buChar char="●"/>
            </a:pPr>
            <a:r>
              <a:rPr lang="en-US"/>
              <a:t>Suppose you have ten elements, you can choose a place for the first element (1-10), but after this for the next element, you only have 9 available options, and continues to decrease (represented by n!).</a:t>
            </a:r>
            <a:endParaRPr/>
          </a:p>
          <a:p>
            <a:pPr marL="0" lvl="0" indent="0" algn="l" rtl="0">
              <a:spcBef>
                <a:spcPts val="0"/>
              </a:spcBef>
              <a:spcAft>
                <a:spcPts val="0"/>
              </a:spcAft>
              <a:buNone/>
            </a:pPr>
            <a:endParaRPr/>
          </a:p>
          <a:p>
            <a:pPr marL="0" lvl="0" indent="0" algn="l" rtl="0">
              <a:spcBef>
                <a:spcPts val="0"/>
              </a:spcBef>
              <a:spcAft>
                <a:spcPts val="0"/>
              </a:spcAft>
              <a:buNone/>
            </a:pPr>
            <a:r>
              <a:rPr lang="en-US"/>
              <a:t>If you want to choose k elements out of n, regardless of the order, we have the ‘n’ over ‘k’ formula. (n!/(k!(n-k)!))</a:t>
            </a:r>
            <a:endParaRPr/>
          </a:p>
          <a:p>
            <a:pPr marL="457200" lvl="0" indent="-317500" algn="l" rtl="0">
              <a:spcBef>
                <a:spcPts val="0"/>
              </a:spcBef>
              <a:spcAft>
                <a:spcPts val="0"/>
              </a:spcAft>
              <a:buSzPts val="1400"/>
              <a:buChar char="●"/>
            </a:pPr>
            <a:r>
              <a:rPr lang="en-US"/>
              <a:t>  This is the same as the formula above, m = (n-k)!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7" name="Google Shape;19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The sampling space is pairs, where the first element is a letter from ‘mathematics’, and the second element is an element from the word ‘statistics’.</a:t>
            </a:r>
            <a:endParaRPr/>
          </a:p>
          <a:p>
            <a:pPr marL="0" lvl="0" indent="0" algn="l" rtl="0">
              <a:spcBef>
                <a:spcPts val="0"/>
              </a:spcBef>
              <a:spcAft>
                <a:spcPts val="0"/>
              </a:spcAft>
              <a:buNone/>
            </a:pPr>
            <a:r>
              <a:rPr lang="en-US"/>
              <a:t>11*10 = 130 sampling space.</a:t>
            </a:r>
            <a:endParaRPr/>
          </a:p>
          <a:p>
            <a:pPr marL="0" lvl="0" indent="0" algn="l" rtl="0">
              <a:spcBef>
                <a:spcPts val="0"/>
              </a:spcBef>
              <a:spcAft>
                <a:spcPts val="0"/>
              </a:spcAft>
              <a:buNone/>
            </a:pPr>
            <a:r>
              <a:rPr lang="en-US"/>
              <a:t>There are 14 events we are interested, which all have the same probability, and therefore a combinatoric.</a:t>
            </a:r>
            <a:endParaRPr/>
          </a:p>
          <a:p>
            <a:pPr marL="0" lvl="0" indent="0" algn="l" rtl="0">
              <a:spcBef>
                <a:spcPts val="0"/>
              </a:spcBef>
              <a:spcAft>
                <a:spcPts val="0"/>
              </a:spcAft>
              <a:buNone/>
            </a:pPr>
            <a:endParaRPr/>
          </a:p>
          <a:p>
            <a:pPr marL="0" lvl="0" indent="0" algn="l" rtl="0">
              <a:spcBef>
                <a:spcPts val="0"/>
              </a:spcBef>
              <a:spcAft>
                <a:spcPts val="0"/>
              </a:spcAft>
              <a:buNone/>
            </a:pPr>
            <a:r>
              <a:rPr lang="en-US"/>
              <a:t>However, if the question wanted </a:t>
            </a:r>
            <a:r>
              <a:rPr lang="en-US" i="1"/>
              <a:t>unique</a:t>
            </a:r>
            <a:r>
              <a:rPr lang="en-US"/>
              <a:t> pairs, the sampling space would be 8 *5 = 40</a:t>
            </a:r>
            <a:endParaRPr/>
          </a:p>
          <a:p>
            <a:pPr marL="0" lvl="0" indent="0" algn="l" rtl="0">
              <a:spcBef>
                <a:spcPts val="0"/>
              </a:spcBef>
              <a:spcAft>
                <a:spcPts val="0"/>
              </a:spcAft>
              <a:buNone/>
            </a:pPr>
            <a:r>
              <a:rPr lang="en-US"/>
              <a:t>The events are more complicated, because the probability of each pair is different.</a:t>
            </a:r>
            <a:endParaRPr/>
          </a:p>
        </p:txBody>
      </p:sp>
      <p:sp>
        <p:nvSpPr>
          <p:cNvPr id="203" name="Google Shape;20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say something is independent when the probability of the unification of the set is the same as the probability of the multiplication of the sets. Meaning, what you do in the first eventn doesn’t effect what you do in the second event.</a:t>
            </a:r>
            <a:endParaRPr/>
          </a:p>
          <a:p>
            <a:pPr marL="457200" lvl="0" indent="-317500" algn="l" rtl="0">
              <a:spcBef>
                <a:spcPts val="0"/>
              </a:spcBef>
              <a:spcAft>
                <a:spcPts val="0"/>
              </a:spcAft>
              <a:buSzPts val="1400"/>
              <a:buChar char="●"/>
            </a:pPr>
            <a:r>
              <a:rPr lang="en-US"/>
              <a:t>The roll of the first die is not related to the roll of the second die. Therefore we can multiply each together to get the probability.</a:t>
            </a:r>
            <a:endParaRPr/>
          </a:p>
          <a:p>
            <a:pPr marL="457200" lvl="0" indent="-317500" algn="l" rtl="0">
              <a:spcBef>
                <a:spcPts val="0"/>
              </a:spcBef>
              <a:spcAft>
                <a:spcPts val="0"/>
              </a:spcAft>
              <a:buSzPts val="1400"/>
              <a:buChar char="●"/>
            </a:pPr>
            <a:r>
              <a:rPr lang="en-US"/>
              <a:t>This is different than the probability of the weather today and the weather tomorrow, which are coorelated. Another is first name and last name (most popular first name is Muhammed, most popular last is Cohen. However, there are no Muhamed Cohens.)</a:t>
            </a:r>
            <a:endParaRPr/>
          </a:p>
          <a:p>
            <a:pPr marL="0" lvl="0" indent="0" algn="l" rtl="0">
              <a:spcBef>
                <a:spcPts val="0"/>
              </a:spcBef>
              <a:spcAft>
                <a:spcPts val="0"/>
              </a:spcAft>
              <a:buNone/>
            </a:pPr>
            <a:endParaRPr/>
          </a:p>
          <a:p>
            <a:pPr marL="0" lvl="0" indent="0" algn="l" rtl="0">
              <a:spcBef>
                <a:spcPts val="0"/>
              </a:spcBef>
              <a:spcAft>
                <a:spcPts val="0"/>
              </a:spcAft>
              <a:buNone/>
            </a:pPr>
            <a:r>
              <a:rPr lang="en-US"/>
              <a:t>Indepedence is a restriction of our sampling space.</a:t>
            </a:r>
            <a:endParaRPr/>
          </a:p>
          <a:p>
            <a:pPr marL="457200" lvl="0" indent="-317500" algn="l" rtl="0">
              <a:spcBef>
                <a:spcPts val="0"/>
              </a:spcBef>
              <a:spcAft>
                <a:spcPts val="0"/>
              </a:spcAft>
              <a:buSzPts val="1400"/>
              <a:buChar char="●"/>
            </a:pPr>
            <a:r>
              <a:rPr lang="en-US"/>
              <a:t>Throwing two dice, there are 4 possibilities [(T,T), (T,H), (H,H), (H,T)]. Probability A= getting a tail in the first coin. Probability B = Tail in the second coin.</a:t>
            </a:r>
            <a:endParaRPr/>
          </a:p>
          <a:p>
            <a:pPr marL="457200" lvl="0" indent="-317500" algn="l" rtl="0">
              <a:spcBef>
                <a:spcPts val="0"/>
              </a:spcBef>
              <a:spcAft>
                <a:spcPts val="0"/>
              </a:spcAft>
              <a:buSzPts val="1400"/>
              <a:buChar char="●"/>
            </a:pPr>
            <a:r>
              <a:rPr lang="en-US"/>
              <a:t>By conditioning A/B, it doesn’t change the probability of A happening, because A and B are independent. </a:t>
            </a:r>
            <a:endParaRPr/>
          </a:p>
          <a:p>
            <a:pPr marL="457200" lvl="0" indent="-317500" algn="l" rtl="0">
              <a:spcBef>
                <a:spcPts val="0"/>
              </a:spcBef>
              <a:spcAft>
                <a:spcPts val="0"/>
              </a:spcAft>
              <a:buSzPts val="1400"/>
              <a:buChar char="●"/>
            </a:pPr>
            <a:r>
              <a:rPr lang="en-US"/>
              <a:t>Given a different example though, we could give two dependent conditions...</a:t>
            </a:r>
            <a:endParaRPr/>
          </a:p>
        </p:txBody>
      </p:sp>
      <p:sp>
        <p:nvSpPr>
          <p:cNvPr id="210" name="Google Shape;21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Need a very simple example here. </a:t>
            </a:r>
            <a:endParaRPr/>
          </a:p>
          <a:p>
            <a:pPr marL="0" lvl="0" indent="0" algn="l" rtl="0">
              <a:spcBef>
                <a:spcPts val="0"/>
              </a:spcBef>
              <a:spcAft>
                <a:spcPts val="0"/>
              </a:spcAft>
              <a:buNone/>
            </a:pPr>
            <a:endParaRPr/>
          </a:p>
          <a:p>
            <a:pPr marL="0" lvl="0" indent="0" algn="l" rtl="0">
              <a:spcBef>
                <a:spcPts val="0"/>
              </a:spcBef>
              <a:spcAft>
                <a:spcPts val="0"/>
              </a:spcAft>
              <a:buNone/>
            </a:pPr>
            <a:r>
              <a:rPr lang="en-US"/>
              <a:t>Need a slide on the chain rule!!!</a:t>
            </a:r>
            <a:endParaRPr/>
          </a:p>
        </p:txBody>
      </p:sp>
      <p:sp>
        <p:nvSpPr>
          <p:cNvPr id="223" name="Google Shape;22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we have an event B. We need to decompose it into event A. We sum the parts of B, over the possibilities of the decomposition. We do this by assuming that A is disjointed.</a:t>
            </a:r>
            <a:endParaRPr/>
          </a:p>
          <a:p>
            <a:pPr marL="457200" lvl="0" indent="-317500" algn="l" rtl="0">
              <a:spcBef>
                <a:spcPts val="0"/>
              </a:spcBef>
              <a:spcAft>
                <a:spcPts val="0"/>
              </a:spcAft>
              <a:buSzPts val="1400"/>
              <a:buChar char="●"/>
            </a:pPr>
            <a:endParaRPr/>
          </a:p>
        </p:txBody>
      </p:sp>
      <p:sp>
        <p:nvSpPr>
          <p:cNvPr id="229" name="Google Shape;22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Marganilization is used to check for independence. First we would marginalize over the first coin, and then marginalize over the second coin. Then we would check to see if...</a:t>
            </a:r>
            <a:endParaRPr/>
          </a:p>
        </p:txBody>
      </p:sp>
      <p:sp>
        <p:nvSpPr>
          <p:cNvPr id="241" name="Google Shape;241;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Even though this description is more adequate to a librarian, if there are siginifcantly more farmers than there are librarians, the likelyhood is still that we chose a farmer. This leads to the Bayes theorem</a:t>
            </a:r>
            <a:endParaRPr/>
          </a:p>
        </p:txBody>
      </p:sp>
      <p:sp>
        <p:nvSpPr>
          <p:cNvPr id="248" name="Google Shape;248;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When we do classification, we aren’t interested in the exact probabitliy, rather the proportion of probabilities…. (explaining 1/Z)</a:t>
            </a:r>
            <a:endParaRPr/>
          </a:p>
          <a:p>
            <a:pPr marL="0" lvl="0" indent="0" algn="l" rtl="0">
              <a:spcBef>
                <a:spcPts val="0"/>
              </a:spcBef>
              <a:spcAft>
                <a:spcPts val="0"/>
              </a:spcAft>
              <a:buNone/>
            </a:pPr>
            <a:endParaRPr/>
          </a:p>
          <a:p>
            <a:pPr marL="0" lvl="0" indent="0" algn="l" rtl="0">
              <a:spcBef>
                <a:spcPts val="0"/>
              </a:spcBef>
              <a:spcAft>
                <a:spcPts val="0"/>
              </a:spcAft>
              <a:buNone/>
            </a:pPr>
            <a:r>
              <a:rPr lang="en-US"/>
              <a:t>The idea of the classifier is that sometimes, calculating p(y\x) is easier if we calculate p(x\y).</a:t>
            </a:r>
            <a:endParaRPr/>
          </a:p>
        </p:txBody>
      </p:sp>
      <p:sp>
        <p:nvSpPr>
          <p:cNvPr id="273" name="Google Shape;27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we have several variables that we need interpretated aggreagtely to either, lets say, good or bad, we can use the Naive Bayesian classifier. We take each variable independently, and aggregate their indiviudaly probabilities given y (which gives an apporximation, but its close enough).</a:t>
            </a:r>
            <a:endParaRPr/>
          </a:p>
        </p:txBody>
      </p:sp>
      <p:sp>
        <p:nvSpPr>
          <p:cNvPr id="279" name="Google Shape;279;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 random variable is a function of each event. In many cases, we are interested in the probability that the random variable would be something. For example, in both throws of the dice, we would get more than 7. The random variable is the sum, and we ask if the sum is greater than 7. Translating back to sets: Interested in all of events where the sum is greater than 7.</a:t>
            </a:r>
            <a:endParaRPr/>
          </a:p>
          <a:p>
            <a:pPr marL="0" lvl="0" indent="0" algn="l" rtl="0">
              <a:spcBef>
                <a:spcPts val="0"/>
              </a:spcBef>
              <a:spcAft>
                <a:spcPts val="0"/>
              </a:spcAft>
              <a:buNone/>
            </a:pPr>
            <a:endParaRPr/>
          </a:p>
          <a:p>
            <a:pPr marL="0" lvl="0" indent="0" algn="l" rtl="0">
              <a:spcBef>
                <a:spcPts val="0"/>
              </a:spcBef>
              <a:spcAft>
                <a:spcPts val="0"/>
              </a:spcAft>
              <a:buNone/>
            </a:pPr>
            <a:r>
              <a:rPr lang="en-US"/>
              <a:t>In the example in the slide, x,y,z are all random variables.</a:t>
            </a:r>
            <a:endParaRPr/>
          </a:p>
        </p:txBody>
      </p:sp>
      <p:sp>
        <p:nvSpPr>
          <p:cNvPr id="291" name="Google Shape;29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PMF is the </a:t>
            </a:r>
            <a:r>
              <a:rPr lang="en-US" dirty="0" err="1"/>
              <a:t>probabiltiy</a:t>
            </a:r>
            <a:r>
              <a:rPr lang="en-US" dirty="0"/>
              <a:t> of each outcome of the random event. Going back to 10 throws of a coin, and instead of head and tail we call it 1 and 0. Random variable is sum of the throws. The random variable can take up to 11 values (include 0, meaning all tails). What is the probability our random variable comes out as 0? the probability that it is 3? (10!/3!7!) * 2^-10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The Cumulative Distribution (CDF) is the running sum of the values from the PMF, which tells us probabilities of having greater than or equal to a random variable. Probability of having less than or equal to 2 is the sum of 0, 1, and 2.	</a:t>
            </a:r>
            <a:endParaRPr dirty="0"/>
          </a:p>
          <a:p>
            <a:pPr marL="457200" lvl="0" indent="-317500" algn="l" rtl="0">
              <a:spcBef>
                <a:spcPts val="0"/>
              </a:spcBef>
              <a:spcAft>
                <a:spcPts val="0"/>
              </a:spcAft>
              <a:buSzPts val="1400"/>
              <a:buChar char="●"/>
            </a:pPr>
            <a:r>
              <a:rPr lang="en-US" dirty="0"/>
              <a:t>When we have a discrete random variable, a charted graph of this would like steps, summing up the previous values with its own. The size of the jump would be the values PMF.</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98" name="Google Shape;298;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Uniform distribution gives each of its values the same probability. </a:t>
            </a:r>
            <a:endParaRPr/>
          </a:p>
        </p:txBody>
      </p:sp>
      <p:sp>
        <p:nvSpPr>
          <p:cNvPr id="310" name="Google Shape;310;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Geometric:</a:t>
            </a:r>
            <a:endParaRPr/>
          </a:p>
          <a:p>
            <a:pPr marL="0" lvl="0" indent="0" algn="l" rtl="0">
              <a:spcBef>
                <a:spcPts val="0"/>
              </a:spcBef>
              <a:spcAft>
                <a:spcPts val="0"/>
              </a:spcAft>
              <a:buNone/>
            </a:pPr>
            <a:r>
              <a:rPr lang="en-US"/>
              <a:t>with 3 coin tosses-- </a:t>
            </a:r>
            <a:endParaRPr/>
          </a:p>
        </p:txBody>
      </p:sp>
      <p:sp>
        <p:nvSpPr>
          <p:cNvPr id="323" name="Google Shape;323;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Infinite Geometric Series: a1/ (1-r) , where a1 = First Term, and r = ratio.</a:t>
            </a:r>
            <a:endParaRPr dirty="0"/>
          </a:p>
        </p:txBody>
      </p:sp>
      <p:sp>
        <p:nvSpPr>
          <p:cNvPr id="342" name="Google Shape;342;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use probability when dealing with cases of uncertainties. </a:t>
            </a:r>
            <a:endParaRPr/>
          </a:p>
          <a:p>
            <a:pPr marL="457200" lvl="0" indent="-317500" algn="l" rtl="0">
              <a:spcBef>
                <a:spcPts val="0"/>
              </a:spcBef>
              <a:spcAft>
                <a:spcPts val="0"/>
              </a:spcAft>
              <a:buSzPts val="1400"/>
              <a:buChar char="●"/>
            </a:pPr>
            <a:r>
              <a:rPr lang="en-US"/>
              <a:t>Somethings are intrinsically uncertain, but some are technically certain (large systems), but since they are just too complicated to know, we model it as an uncertainty.</a:t>
            </a:r>
            <a:endParaRPr/>
          </a:p>
          <a:p>
            <a:pPr marL="457200" lvl="0" indent="-317500" algn="l" rtl="0">
              <a:spcBef>
                <a:spcPts val="0"/>
              </a:spcBef>
              <a:spcAft>
                <a:spcPts val="0"/>
              </a:spcAft>
              <a:buSzPts val="1400"/>
              <a:buChar char="●"/>
            </a:pPr>
            <a:endParaRPr/>
          </a:p>
        </p:txBody>
      </p:sp>
      <p:sp>
        <p:nvSpPr>
          <p:cNvPr id="126" name="Google Shape;12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Sample space is a basic definition of probability, and is the set of all possible outcomes (die has a sample space of 1-6. Three dice have a sample of space of 6^3).</a:t>
            </a:r>
            <a:endParaRPr/>
          </a:p>
          <a:p>
            <a:pPr marL="0" lvl="0" indent="0" algn="l" rtl="0">
              <a:spcBef>
                <a:spcPts val="0"/>
              </a:spcBef>
              <a:spcAft>
                <a:spcPts val="0"/>
              </a:spcAft>
              <a:buNone/>
            </a:pPr>
            <a:r>
              <a:rPr lang="en-US"/>
              <a:t>Random event is a subset of the sample space, which is an aggregation of events from the sample space (In the case of three dice, there would be 16 random events of 3-18, if we were just worrie about summation).</a:t>
            </a:r>
            <a:endParaRPr/>
          </a:p>
          <a:p>
            <a:pPr marL="0" lvl="0" indent="0" algn="l" rtl="0">
              <a:spcBef>
                <a:spcPts val="0"/>
              </a:spcBef>
              <a:spcAft>
                <a:spcPts val="0"/>
              </a:spcAft>
              <a:buNone/>
            </a:pPr>
            <a:endParaRPr/>
          </a:p>
          <a:p>
            <a:pPr marL="0" lvl="0" indent="0" algn="l" rtl="0">
              <a:spcBef>
                <a:spcPts val="0"/>
              </a:spcBef>
              <a:spcAft>
                <a:spcPts val="0"/>
              </a:spcAft>
              <a:buNone/>
            </a:pPr>
            <a:r>
              <a:rPr lang="en-US"/>
              <a:t>Random events can be disjoined or intersect.</a:t>
            </a:r>
            <a:endParaRPr/>
          </a:p>
        </p:txBody>
      </p:sp>
      <p:sp>
        <p:nvSpPr>
          <p:cNvPr id="132" name="Google Shape;13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jp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Probability </a:t>
            </a:r>
            <a:endParaRPr/>
          </a:p>
        </p:txBody>
      </p:sp>
      <p:sp>
        <p:nvSpPr>
          <p:cNvPr id="89" name="Google Shape;89;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Probability and Statistics for Data Science</a:t>
            </a:r>
            <a:endParaRPr/>
          </a:p>
          <a:p>
            <a:pPr marL="0" lvl="0" indent="0" algn="ctr" rtl="0">
              <a:lnSpc>
                <a:spcPct val="90000"/>
              </a:lnSpc>
              <a:spcBef>
                <a:spcPts val="1000"/>
              </a:spcBef>
              <a:spcAft>
                <a:spcPts val="0"/>
              </a:spcAft>
              <a:buClr>
                <a:schemeClr val="dk1"/>
              </a:buClr>
              <a:buSzPts val="2400"/>
              <a:buNone/>
            </a:pPr>
            <a:r>
              <a:rPr lang="en-US"/>
              <a:t>Part 1</a:t>
            </a:r>
            <a:endParaRPr/>
          </a:p>
        </p:txBody>
      </p:sp>
      <p:sp>
        <p:nvSpPr>
          <p:cNvPr id="90" name="Google Shape;90;p13"/>
          <p:cNvSpPr/>
          <p:nvPr/>
        </p:nvSpPr>
        <p:spPr>
          <a:xfrm>
            <a:off x="4453217" y="3244334"/>
            <a:ext cx="2375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a:t>
            </a:r>
            <a:endParaRPr/>
          </a:p>
        </p:txBody>
      </p:sp>
      <p:sp>
        <p:nvSpPr>
          <p:cNvPr id="147" name="Google Shape;147;p22"/>
          <p:cNvSpPr txBox="1">
            <a:spLocks noGrp="1"/>
          </p:cNvSpPr>
          <p:nvPr>
            <p:ph type="body" idx="1"/>
          </p:nvPr>
        </p:nvSpPr>
        <p:spPr>
          <a:xfrm>
            <a:off x="628650" y="1825625"/>
            <a:ext cx="7981950" cy="4351338"/>
          </a:xfrm>
          <a:prstGeom prst="rect">
            <a:avLst/>
          </a:prstGeom>
          <a:blipFill rotWithShape="1">
            <a:blip r:embed="rId3">
              <a:alphaModFix/>
            </a:blip>
            <a:stretch>
              <a:fillRect l="-762"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and set theory</a:t>
            </a:r>
            <a:endParaRPr/>
          </a:p>
        </p:txBody>
      </p:sp>
      <p:sp>
        <p:nvSpPr>
          <p:cNvPr id="153" name="Google Shape;153;p23"/>
          <p:cNvSpPr txBox="1">
            <a:spLocks noGrp="1"/>
          </p:cNvSpPr>
          <p:nvPr>
            <p:ph type="body" idx="1"/>
          </p:nvPr>
        </p:nvSpPr>
        <p:spPr>
          <a:xfrm>
            <a:off x="628649" y="1825625"/>
            <a:ext cx="8218365" cy="4351338"/>
          </a:xfrm>
          <a:prstGeom prst="rect">
            <a:avLst/>
          </a:prstGeom>
          <a:blipFill rotWithShape="1">
            <a:blip r:embed="rId3">
              <a:alphaModFix/>
            </a:blip>
            <a:stretch>
              <a:fillRect l="-963" t="-1960" r="-1333" b="-13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Linda</a:t>
            </a:r>
            <a:endParaRPr/>
          </a:p>
        </p:txBody>
      </p:sp>
      <p:sp>
        <p:nvSpPr>
          <p:cNvPr id="159" name="Google Shape;159;p2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«Linda is 31 years old, single, outspoken, and very bright. </a:t>
            </a:r>
            <a:br>
              <a:rPr lang="en-US" sz="2400"/>
            </a:br>
            <a:r>
              <a:rPr lang="en-US" sz="2400"/>
              <a:t>She majored in philosophy. </a:t>
            </a:r>
            <a:br>
              <a:rPr lang="en-US" sz="2400"/>
            </a:br>
            <a:r>
              <a:rPr lang="en-US" sz="2400"/>
              <a:t>As a student, she was deeply concerned with issues of discrimination and social justice, and also participated in anti-nuclear demonstrations».</a:t>
            </a:r>
            <a:endParaRPr sz="2400"/>
          </a:p>
          <a:p>
            <a:pPr marL="0" lvl="0" indent="0" algn="l" rtl="0">
              <a:lnSpc>
                <a:spcPct val="90000"/>
              </a:lnSpc>
              <a:spcBef>
                <a:spcPts val="1000"/>
              </a:spcBef>
              <a:spcAft>
                <a:spcPts val="0"/>
              </a:spcAft>
              <a:buClr>
                <a:schemeClr val="dk1"/>
              </a:buClr>
              <a:buSzPts val="2400"/>
              <a:buNone/>
            </a:pPr>
            <a:r>
              <a:rPr lang="en-US" sz="2400"/>
              <a:t>Which is more probable?</a:t>
            </a:r>
            <a:endParaRPr/>
          </a:p>
          <a:p>
            <a:pPr marL="228600" lvl="0" indent="-228600" algn="l" rtl="0">
              <a:lnSpc>
                <a:spcPct val="90000"/>
              </a:lnSpc>
              <a:spcBef>
                <a:spcPts val="1000"/>
              </a:spcBef>
              <a:spcAft>
                <a:spcPts val="0"/>
              </a:spcAft>
              <a:buClr>
                <a:schemeClr val="dk1"/>
              </a:buClr>
              <a:buSzPts val="2400"/>
              <a:buChar char="•"/>
            </a:pPr>
            <a:r>
              <a:rPr lang="en-US" sz="2400"/>
              <a:t>Linda is a bank teller.</a:t>
            </a:r>
            <a:endParaRPr/>
          </a:p>
          <a:p>
            <a:pPr marL="228600" lvl="0" indent="-228600" algn="l" rtl="0">
              <a:lnSpc>
                <a:spcPct val="90000"/>
              </a:lnSpc>
              <a:spcBef>
                <a:spcPts val="1000"/>
              </a:spcBef>
              <a:spcAft>
                <a:spcPts val="0"/>
              </a:spcAft>
              <a:buClr>
                <a:schemeClr val="dk1"/>
              </a:buClr>
              <a:buSzPts val="2400"/>
              <a:buChar char="•"/>
            </a:pPr>
            <a:r>
              <a:rPr lang="en-US" sz="2400"/>
              <a:t>Linda is a bank teller and is active in the feminist movement.</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600"/>
              <a:buNone/>
            </a:pPr>
            <a:r>
              <a:rPr lang="en-US" sz="1600"/>
              <a:t>An example from Thinking, Fast and Slow by Kahneman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Inclusion-exclusion principle</a:t>
            </a:r>
            <a:endParaRPr/>
          </a:p>
        </p:txBody>
      </p:sp>
      <p:pic>
        <p:nvPicPr>
          <p:cNvPr id="165" name="Google Shape;165;p25" descr="https://upload.wikimedia.org/wikipedia/commons/3/3d/Inclusion-exclusion-3sets.png"/>
          <p:cNvPicPr preferRelativeResize="0">
            <a:picLocks noGrp="1"/>
          </p:cNvPicPr>
          <p:nvPr>
            <p:ph type="body" idx="1"/>
          </p:nvPr>
        </p:nvPicPr>
        <p:blipFill rotWithShape="1">
          <a:blip r:embed="rId3">
            <a:alphaModFix/>
          </a:blip>
          <a:srcRect/>
          <a:stretch/>
        </p:blipFill>
        <p:spPr>
          <a:xfrm>
            <a:off x="628650" y="2410809"/>
            <a:ext cx="7886700" cy="31809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Representations of probability spaces</a:t>
            </a:r>
            <a:endParaRPr sz="4000"/>
          </a:p>
        </p:txBody>
      </p:sp>
      <p:sp>
        <p:nvSpPr>
          <p:cNvPr id="171" name="Google Shape;171;p26"/>
          <p:cNvSpPr txBox="1">
            <a:spLocks noGrp="1"/>
          </p:cNvSpPr>
          <p:nvPr>
            <p:ph type="body" idx="1"/>
          </p:nvPr>
        </p:nvSpPr>
        <p:spPr>
          <a:xfrm>
            <a:off x="409575" y="1825625"/>
            <a:ext cx="8486775" cy="2222500"/>
          </a:xfrm>
          <a:prstGeom prst="rect">
            <a:avLst/>
          </a:prstGeom>
          <a:blipFill rotWithShape="1">
            <a:blip r:embed="rId3">
              <a:alphaModFix/>
            </a:blip>
            <a:stretch>
              <a:fillRect l="-1292" t="-4383" b="-520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172" name="Google Shape;172;p26"/>
          <p:cNvGraphicFramePr/>
          <p:nvPr/>
        </p:nvGraphicFramePr>
        <p:xfrm>
          <a:off x="409575" y="4184647"/>
          <a:ext cx="3000000" cy="3000000"/>
        </p:xfrm>
        <a:graphic>
          <a:graphicData uri="http://schemas.openxmlformats.org/drawingml/2006/table">
            <a:tbl>
              <a:tblPr firstRow="1" bandRow="1">
                <a:noFill/>
                <a:tableStyleId>{861A3663-E8D3-4362-8496-91C29142DF8C}</a:tableStyleId>
              </a:tblPr>
              <a:tblGrid>
                <a:gridCol w="1104275">
                  <a:extLst>
                    <a:ext uri="{9D8B030D-6E8A-4147-A177-3AD203B41FA5}">
                      <a16:colId xmlns:a16="http://schemas.microsoft.com/office/drawing/2014/main" val="20000"/>
                    </a:ext>
                  </a:extLst>
                </a:gridCol>
                <a:gridCol w="12691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Outcome</a:t>
                      </a:r>
                      <a:endParaRPr sz="1800"/>
                    </a:p>
                  </a:txBody>
                  <a:tcPr marL="91450" marR="91450" marT="45725" marB="45725"/>
                </a:tc>
                <a:tc>
                  <a:txBody>
                    <a:bodyPr/>
                    <a:lstStyle/>
                    <a:p>
                      <a:pPr marL="0" marR="0" lvl="0" indent="0" algn="l" rtl="0">
                        <a:spcBef>
                          <a:spcPts val="0"/>
                        </a:spcBef>
                        <a:spcAft>
                          <a:spcPts val="0"/>
                        </a:spcAft>
                        <a:buNone/>
                      </a:pPr>
                      <a:r>
                        <a:rPr lang="en-US" sz="1800"/>
                        <a:t>Probability</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1/4</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1/4</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1/4</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1/4 </a:t>
                      </a:r>
                      <a:endParaRPr sz="1800"/>
                    </a:p>
                  </a:txBody>
                  <a:tcPr marL="91450" marR="91450" marT="45725" marB="45725"/>
                </a:tc>
                <a:extLst>
                  <a:ext uri="{0D108BD9-81ED-4DB2-BD59-A6C34878D82A}">
                    <a16:rowId xmlns:a16="http://schemas.microsoft.com/office/drawing/2014/main" val="10004"/>
                  </a:ext>
                </a:extLst>
              </a:tr>
            </a:tbl>
          </a:graphicData>
        </a:graphic>
      </p:graphicFrame>
      <p:grpSp>
        <p:nvGrpSpPr>
          <p:cNvPr id="173" name="Google Shape;173;p26"/>
          <p:cNvGrpSpPr/>
          <p:nvPr/>
        </p:nvGrpSpPr>
        <p:grpSpPr>
          <a:xfrm>
            <a:off x="3274094" y="4146243"/>
            <a:ext cx="2388547" cy="1938886"/>
            <a:chOff x="3274094" y="4154058"/>
            <a:chExt cx="2388547" cy="1938886"/>
          </a:xfrm>
        </p:grpSpPr>
        <p:sp>
          <p:nvSpPr>
            <p:cNvPr id="174" name="Google Shape;174;p26"/>
            <p:cNvSpPr/>
            <p:nvPr/>
          </p:nvSpPr>
          <p:spPr>
            <a:xfrm>
              <a:off x="3274094" y="5036430"/>
              <a:ext cx="200025" cy="212728"/>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26"/>
            <p:cNvSpPr/>
            <p:nvPr/>
          </p:nvSpPr>
          <p:spPr>
            <a:xfrm>
              <a:off x="4138612" y="4591292"/>
              <a:ext cx="200025" cy="212728"/>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26"/>
            <p:cNvSpPr/>
            <p:nvPr/>
          </p:nvSpPr>
          <p:spPr>
            <a:xfrm>
              <a:off x="4162425" y="5561813"/>
              <a:ext cx="200025" cy="212728"/>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26"/>
            <p:cNvSpPr txBox="1"/>
            <p:nvPr/>
          </p:nvSpPr>
          <p:spPr>
            <a:xfrm>
              <a:off x="4920130" y="4269034"/>
              <a:ext cx="7425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P=1/4</a:t>
              </a:r>
              <a:endParaRPr sz="1800">
                <a:solidFill>
                  <a:schemeClr val="dk1"/>
                </a:solidFill>
                <a:latin typeface="Calibri"/>
                <a:ea typeface="Calibri"/>
                <a:cs typeface="Calibri"/>
                <a:sym typeface="Calibri"/>
              </a:endParaRPr>
            </a:p>
          </p:txBody>
        </p:sp>
        <p:sp>
          <p:nvSpPr>
            <p:cNvPr id="178" name="Google Shape;178;p26"/>
            <p:cNvSpPr txBox="1"/>
            <p:nvPr/>
          </p:nvSpPr>
          <p:spPr>
            <a:xfrm>
              <a:off x="4920130" y="4753893"/>
              <a:ext cx="7425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P=1/4</a:t>
              </a:r>
              <a:endParaRPr sz="1800">
                <a:solidFill>
                  <a:schemeClr val="dk1"/>
                </a:solidFill>
                <a:latin typeface="Calibri"/>
                <a:ea typeface="Calibri"/>
                <a:cs typeface="Calibri"/>
                <a:sym typeface="Calibri"/>
              </a:endParaRPr>
            </a:p>
          </p:txBody>
        </p:sp>
        <p:sp>
          <p:nvSpPr>
            <p:cNvPr id="179" name="Google Shape;179;p26"/>
            <p:cNvSpPr txBox="1"/>
            <p:nvPr/>
          </p:nvSpPr>
          <p:spPr>
            <a:xfrm>
              <a:off x="4920130" y="5238752"/>
              <a:ext cx="7425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P=1/4</a:t>
              </a:r>
              <a:endParaRPr sz="1800">
                <a:solidFill>
                  <a:schemeClr val="dk1"/>
                </a:solidFill>
                <a:latin typeface="Calibri"/>
                <a:ea typeface="Calibri"/>
                <a:cs typeface="Calibri"/>
                <a:sym typeface="Calibri"/>
              </a:endParaRPr>
            </a:p>
          </p:txBody>
        </p:sp>
        <p:sp>
          <p:nvSpPr>
            <p:cNvPr id="180" name="Google Shape;180;p26"/>
            <p:cNvSpPr txBox="1"/>
            <p:nvPr/>
          </p:nvSpPr>
          <p:spPr>
            <a:xfrm>
              <a:off x="4920130" y="5723612"/>
              <a:ext cx="7425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P=1/4</a:t>
              </a:r>
              <a:endParaRPr sz="1800">
                <a:solidFill>
                  <a:schemeClr val="dk1"/>
                </a:solidFill>
                <a:latin typeface="Calibri"/>
                <a:ea typeface="Calibri"/>
                <a:cs typeface="Calibri"/>
                <a:sym typeface="Calibri"/>
              </a:endParaRPr>
            </a:p>
          </p:txBody>
        </p:sp>
        <p:cxnSp>
          <p:nvCxnSpPr>
            <p:cNvPr id="181" name="Google Shape;181;p26"/>
            <p:cNvCxnSpPr>
              <a:stCxn id="174" idx="6"/>
              <a:endCxn id="175" idx="2"/>
            </p:cNvCxnSpPr>
            <p:nvPr/>
          </p:nvCxnSpPr>
          <p:spPr>
            <a:xfrm rot="10800000" flipH="1">
              <a:off x="3474119" y="4697594"/>
              <a:ext cx="664500" cy="4452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2" name="Google Shape;182;p26"/>
            <p:cNvCxnSpPr>
              <a:stCxn id="174" idx="6"/>
              <a:endCxn id="176" idx="2"/>
            </p:cNvCxnSpPr>
            <p:nvPr/>
          </p:nvCxnSpPr>
          <p:spPr>
            <a:xfrm>
              <a:off x="3474119" y="5142794"/>
              <a:ext cx="688200" cy="525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3" name="Google Shape;183;p26"/>
            <p:cNvCxnSpPr>
              <a:stCxn id="175" idx="6"/>
              <a:endCxn id="177" idx="1"/>
            </p:cNvCxnSpPr>
            <p:nvPr/>
          </p:nvCxnSpPr>
          <p:spPr>
            <a:xfrm rot="10800000" flipH="1">
              <a:off x="4338637" y="4453756"/>
              <a:ext cx="581400" cy="243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 name="Google Shape;184;p26"/>
            <p:cNvCxnSpPr>
              <a:stCxn id="175" idx="6"/>
              <a:endCxn id="178" idx="1"/>
            </p:cNvCxnSpPr>
            <p:nvPr/>
          </p:nvCxnSpPr>
          <p:spPr>
            <a:xfrm>
              <a:off x="4338637" y="4697656"/>
              <a:ext cx="581400" cy="240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5" name="Google Shape;185;p26"/>
            <p:cNvCxnSpPr>
              <a:stCxn id="176" idx="6"/>
              <a:endCxn id="179" idx="1"/>
            </p:cNvCxnSpPr>
            <p:nvPr/>
          </p:nvCxnSpPr>
          <p:spPr>
            <a:xfrm rot="10800000" flipH="1">
              <a:off x="4362450" y="5423377"/>
              <a:ext cx="557700" cy="244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6" name="Google Shape;186;p26"/>
            <p:cNvCxnSpPr>
              <a:stCxn id="176" idx="6"/>
              <a:endCxn id="180" idx="1"/>
            </p:cNvCxnSpPr>
            <p:nvPr/>
          </p:nvCxnSpPr>
          <p:spPr>
            <a:xfrm>
              <a:off x="4362450" y="5668177"/>
              <a:ext cx="557700" cy="240000"/>
            </a:xfrm>
            <a:prstGeom prst="straightConnector1">
              <a:avLst/>
            </a:prstGeom>
            <a:noFill/>
            <a:ln w="9525" cap="flat" cmpd="sng">
              <a:solidFill>
                <a:schemeClr val="accent1"/>
              </a:solidFill>
              <a:prstDash val="solid"/>
              <a:miter lim="800000"/>
              <a:headEnd type="none" w="sm" len="sm"/>
              <a:tailEnd type="triangle" w="med" len="med"/>
            </a:ln>
          </p:spPr>
        </p:cxnSp>
        <p:sp>
          <p:nvSpPr>
            <p:cNvPr id="187" name="Google Shape;187;p26"/>
            <p:cNvSpPr txBox="1"/>
            <p:nvPr/>
          </p:nvSpPr>
          <p:spPr>
            <a:xfrm>
              <a:off x="3474119" y="4482432"/>
              <a:ext cx="494366" cy="36933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8" name="Google Shape;188;p26"/>
            <p:cNvSpPr txBox="1"/>
            <p:nvPr/>
          </p:nvSpPr>
          <p:spPr>
            <a:xfrm>
              <a:off x="3454337" y="5355522"/>
              <a:ext cx="452623" cy="36933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9" name="Google Shape;189;p26"/>
            <p:cNvSpPr txBox="1"/>
            <p:nvPr/>
          </p:nvSpPr>
          <p:spPr>
            <a:xfrm>
              <a:off x="4317392" y="4154058"/>
              <a:ext cx="499689" cy="36933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0" name="Google Shape;190;p26"/>
            <p:cNvSpPr txBox="1"/>
            <p:nvPr/>
          </p:nvSpPr>
          <p:spPr>
            <a:xfrm>
              <a:off x="4342544" y="4747041"/>
              <a:ext cx="457946"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1" name="Google Shape;191;p26"/>
            <p:cNvSpPr txBox="1"/>
            <p:nvPr/>
          </p:nvSpPr>
          <p:spPr>
            <a:xfrm>
              <a:off x="4344537" y="5169186"/>
              <a:ext cx="499689"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2" name="Google Shape;192;p26"/>
            <p:cNvSpPr txBox="1"/>
            <p:nvPr/>
          </p:nvSpPr>
          <p:spPr>
            <a:xfrm>
              <a:off x="4374466" y="5711557"/>
              <a:ext cx="45794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193" name="Google Shape;193;p26"/>
          <p:cNvSpPr txBox="1"/>
          <p:nvPr/>
        </p:nvSpPr>
        <p:spPr>
          <a:xfrm>
            <a:off x="5980047" y="4697967"/>
            <a:ext cx="2916303" cy="760465"/>
          </a:xfrm>
          <a:prstGeom prst="rect">
            <a:avLst/>
          </a:prstGeom>
          <a:blipFill rotWithShape="1">
            <a:blip r:embed="rId10">
              <a:alphaModFix/>
            </a:blip>
            <a:stretch>
              <a:fillRect b="-56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Basic combinatorics</a:t>
            </a:r>
            <a:endParaRPr/>
          </a:p>
        </p:txBody>
      </p:sp>
      <p:sp>
        <p:nvSpPr>
          <p:cNvPr id="200" name="Google Shape;200;p27"/>
          <p:cNvSpPr txBox="1">
            <a:spLocks noGrp="1"/>
          </p:cNvSpPr>
          <p:nvPr>
            <p:ph type="body" idx="1"/>
          </p:nvPr>
        </p:nvSpPr>
        <p:spPr>
          <a:xfrm>
            <a:off x="628649" y="1825625"/>
            <a:ext cx="8022981" cy="4351338"/>
          </a:xfrm>
          <a:prstGeom prst="rect">
            <a:avLst/>
          </a:prstGeom>
          <a:blipFill rotWithShape="1">
            <a:blip r:embed="rId3">
              <a:alphaModFix/>
            </a:blip>
            <a:stretch>
              <a:fillRect l="-987" t="-18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Letters</a:t>
            </a:r>
            <a:endParaRPr/>
          </a:p>
        </p:txBody>
      </p:sp>
      <p:sp>
        <p:nvSpPr>
          <p:cNvPr id="206" name="Google Shape;206;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letter taken from a word “mathematics” and a letter from “statistics”. What is the probability that there the same letters?</a:t>
            </a:r>
            <a:endParaRPr/>
          </a:p>
          <a:p>
            <a:pPr marL="228600" lvl="0" indent="-228600" algn="l" rtl="0">
              <a:lnSpc>
                <a:spcPct val="90000"/>
              </a:lnSpc>
              <a:spcBef>
                <a:spcPts val="1000"/>
              </a:spcBef>
              <a:spcAft>
                <a:spcPts val="0"/>
              </a:spcAft>
              <a:buClr>
                <a:schemeClr val="dk1"/>
              </a:buClr>
              <a:buSzPts val="2800"/>
              <a:buChar char="•"/>
            </a:pPr>
            <a:r>
              <a:rPr lang="en-US" b="1"/>
              <a:t>Solution</a:t>
            </a:r>
            <a:r>
              <a:rPr lang="en-US"/>
              <a:t>. If we believe that all combinations have the same probability, then it is</a:t>
            </a:r>
            <a:br>
              <a:rPr lang="en-US"/>
            </a:br>
            <a:r>
              <a:rPr lang="en-US"/>
              <a:t> 14/110 (the fraction of </a:t>
            </a:r>
            <a:br>
              <a:rPr lang="en-US"/>
            </a:br>
            <a:r>
              <a:rPr lang="en-US"/>
              <a:t>successful combinations)</a:t>
            </a:r>
            <a:endParaRPr/>
          </a:p>
          <a:p>
            <a:pPr marL="0" lvl="0" indent="0" algn="l" rtl="0">
              <a:lnSpc>
                <a:spcPct val="90000"/>
              </a:lnSpc>
              <a:spcBef>
                <a:spcPts val="1000"/>
              </a:spcBef>
              <a:spcAft>
                <a:spcPts val="0"/>
              </a:spcAft>
              <a:buClr>
                <a:schemeClr val="dk1"/>
              </a:buClr>
              <a:buSzPts val="2800"/>
              <a:buNone/>
            </a:pPr>
            <a:endParaRPr b="1"/>
          </a:p>
        </p:txBody>
      </p:sp>
      <p:graphicFrame>
        <p:nvGraphicFramePr>
          <p:cNvPr id="207" name="Google Shape;207;p28"/>
          <p:cNvGraphicFramePr/>
          <p:nvPr/>
        </p:nvGraphicFramePr>
        <p:xfrm>
          <a:off x="5552536" y="3570857"/>
          <a:ext cx="3000000" cy="3000000"/>
        </p:xfrm>
        <a:graphic>
          <a:graphicData uri="http://schemas.openxmlformats.org/drawingml/2006/table">
            <a:tbl>
              <a:tblPr firstRow="1" firstCol="1">
                <a:noFill/>
                <a:tableStyleId>{861A3663-E8D3-4362-8496-91C29142DF8C}</a:tableStyleId>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tblGrid>
              <a:tr h="199450">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M</a:t>
                      </a:r>
                      <a:endParaRPr sz="1800"/>
                    </a:p>
                  </a:txBody>
                  <a:tcPr marL="91450" marR="91450" marT="0" marB="0"/>
                </a:tc>
                <a:tc>
                  <a:txBody>
                    <a:bodyPr/>
                    <a:lstStyle/>
                    <a:p>
                      <a:pPr marL="0" marR="0" lvl="0" indent="0" algn="ctr" rtl="0">
                        <a:spcBef>
                          <a:spcPts val="0"/>
                        </a:spcBef>
                        <a:spcAft>
                          <a:spcPts val="0"/>
                        </a:spcAft>
                        <a:buNone/>
                      </a:pPr>
                      <a:r>
                        <a:rPr lang="en-US" sz="1800"/>
                        <a:t>A</a:t>
                      </a:r>
                      <a:endParaRPr sz="1800"/>
                    </a:p>
                  </a:txBody>
                  <a:tcPr marL="91450" marR="91450" marT="0" marB="0"/>
                </a:tc>
                <a:tc>
                  <a:txBody>
                    <a:bodyPr/>
                    <a:lstStyle/>
                    <a:p>
                      <a:pPr marL="0" marR="0" lvl="0" indent="0" algn="ctr" rtl="0">
                        <a:spcBef>
                          <a:spcPts val="0"/>
                        </a:spcBef>
                        <a:spcAft>
                          <a:spcPts val="0"/>
                        </a:spcAft>
                        <a:buNone/>
                      </a:pPr>
                      <a:r>
                        <a:rPr lang="en-US" sz="1800"/>
                        <a:t>T</a:t>
                      </a:r>
                      <a:endParaRPr sz="1800"/>
                    </a:p>
                  </a:txBody>
                  <a:tcPr marL="91450" marR="91450" marT="0" marB="0"/>
                </a:tc>
                <a:tc>
                  <a:txBody>
                    <a:bodyPr/>
                    <a:lstStyle/>
                    <a:p>
                      <a:pPr marL="0" marR="0" lvl="0" indent="0" algn="ctr" rtl="0">
                        <a:spcBef>
                          <a:spcPts val="0"/>
                        </a:spcBef>
                        <a:spcAft>
                          <a:spcPts val="0"/>
                        </a:spcAft>
                        <a:buNone/>
                      </a:pPr>
                      <a:r>
                        <a:rPr lang="en-US" sz="1800"/>
                        <a:t>H</a:t>
                      </a:r>
                      <a:endParaRPr sz="1800"/>
                    </a:p>
                  </a:txBody>
                  <a:tcPr marL="91450" marR="91450" marT="0" marB="0"/>
                </a:tc>
                <a:tc>
                  <a:txBody>
                    <a:bodyPr/>
                    <a:lstStyle/>
                    <a:p>
                      <a:pPr marL="0" marR="0" lvl="0" indent="0" algn="ctr" rtl="0">
                        <a:spcBef>
                          <a:spcPts val="0"/>
                        </a:spcBef>
                        <a:spcAft>
                          <a:spcPts val="0"/>
                        </a:spcAft>
                        <a:buNone/>
                      </a:pPr>
                      <a:r>
                        <a:rPr lang="en-US" sz="1800"/>
                        <a:t>E</a:t>
                      </a:r>
                      <a:endParaRPr sz="1800"/>
                    </a:p>
                  </a:txBody>
                  <a:tcPr marL="91450" marR="91450" marT="0" marB="0"/>
                </a:tc>
                <a:tc>
                  <a:txBody>
                    <a:bodyPr/>
                    <a:lstStyle/>
                    <a:p>
                      <a:pPr marL="0" marR="0" lvl="0" indent="0" algn="ctr" rtl="0">
                        <a:spcBef>
                          <a:spcPts val="0"/>
                        </a:spcBef>
                        <a:spcAft>
                          <a:spcPts val="0"/>
                        </a:spcAft>
                        <a:buNone/>
                      </a:pPr>
                      <a:r>
                        <a:rPr lang="en-US" sz="1800"/>
                        <a:t>M</a:t>
                      </a:r>
                      <a:endParaRPr sz="1800"/>
                    </a:p>
                  </a:txBody>
                  <a:tcPr marL="91450" marR="91450" marT="0" marB="0"/>
                </a:tc>
                <a:tc>
                  <a:txBody>
                    <a:bodyPr/>
                    <a:lstStyle/>
                    <a:p>
                      <a:pPr marL="0" marR="0" lvl="0" indent="0" algn="ctr" rtl="0">
                        <a:spcBef>
                          <a:spcPts val="0"/>
                        </a:spcBef>
                        <a:spcAft>
                          <a:spcPts val="0"/>
                        </a:spcAft>
                        <a:buNone/>
                      </a:pPr>
                      <a:r>
                        <a:rPr lang="en-US" sz="1800"/>
                        <a:t>A</a:t>
                      </a:r>
                      <a:endParaRPr sz="1800"/>
                    </a:p>
                  </a:txBody>
                  <a:tcPr marL="91450" marR="91450" marT="0" marB="0"/>
                </a:tc>
                <a:tc>
                  <a:txBody>
                    <a:bodyPr/>
                    <a:lstStyle/>
                    <a:p>
                      <a:pPr marL="0" marR="0" lvl="0" indent="0" algn="ctr" rtl="0">
                        <a:spcBef>
                          <a:spcPts val="0"/>
                        </a:spcBef>
                        <a:spcAft>
                          <a:spcPts val="0"/>
                        </a:spcAft>
                        <a:buNone/>
                      </a:pPr>
                      <a:r>
                        <a:rPr lang="en-US" sz="1800"/>
                        <a:t>T</a:t>
                      </a:r>
                      <a:endParaRPr sz="1800"/>
                    </a:p>
                  </a:txBody>
                  <a:tcPr marL="91450" marR="91450" marT="0" marB="0"/>
                </a:tc>
                <a:tc>
                  <a:txBody>
                    <a:bodyPr/>
                    <a:lstStyle/>
                    <a:p>
                      <a:pPr marL="0" marR="0" lvl="0" indent="0" algn="ctr" rtl="0">
                        <a:spcBef>
                          <a:spcPts val="0"/>
                        </a:spcBef>
                        <a:spcAft>
                          <a:spcPts val="0"/>
                        </a:spcAft>
                        <a:buNone/>
                      </a:pPr>
                      <a:r>
                        <a:rPr lang="en-US" sz="1800"/>
                        <a:t>I</a:t>
                      </a:r>
                      <a:endParaRPr sz="1800"/>
                    </a:p>
                  </a:txBody>
                  <a:tcPr marL="91450" marR="91450" marT="0" marB="0"/>
                </a:tc>
                <a:tc>
                  <a:txBody>
                    <a:bodyPr/>
                    <a:lstStyle/>
                    <a:p>
                      <a:pPr marL="0" marR="0" lvl="0" indent="0" algn="ctr" rtl="0">
                        <a:spcBef>
                          <a:spcPts val="0"/>
                        </a:spcBef>
                        <a:spcAft>
                          <a:spcPts val="0"/>
                        </a:spcAft>
                        <a:buNone/>
                      </a:pPr>
                      <a:r>
                        <a:rPr lang="en-US" sz="1800"/>
                        <a:t>C</a:t>
                      </a:r>
                      <a:endParaRPr sz="1800"/>
                    </a:p>
                  </a:txBody>
                  <a:tcPr marL="91450" marR="91450" marT="0" marB="0"/>
                </a:tc>
                <a:tc>
                  <a:txBody>
                    <a:bodyPr/>
                    <a:lstStyle/>
                    <a:p>
                      <a:pPr marL="0" marR="0" lvl="0" indent="0" algn="ctr" rtl="0">
                        <a:spcBef>
                          <a:spcPts val="0"/>
                        </a:spcBef>
                        <a:spcAft>
                          <a:spcPts val="0"/>
                        </a:spcAft>
                        <a:buNone/>
                      </a:pPr>
                      <a:r>
                        <a:rPr lang="en-US" sz="1800"/>
                        <a:t>S</a:t>
                      </a:r>
                      <a:endParaRPr sz="1800"/>
                    </a:p>
                  </a:txBody>
                  <a:tcPr marL="91450" marR="91450" marT="0" marB="0"/>
                </a:tc>
                <a:extLst>
                  <a:ext uri="{0D108BD9-81ED-4DB2-BD59-A6C34878D82A}">
                    <a16:rowId xmlns:a16="http://schemas.microsoft.com/office/drawing/2014/main" val="10000"/>
                  </a:ext>
                </a:extLst>
              </a:tr>
              <a:tr h="199450">
                <a:tc>
                  <a:txBody>
                    <a:bodyPr/>
                    <a:lstStyle/>
                    <a:p>
                      <a:pPr marL="0" marR="0" lvl="0" indent="0" algn="ctr" rtl="0">
                        <a:spcBef>
                          <a:spcPts val="0"/>
                        </a:spcBef>
                        <a:spcAft>
                          <a:spcPts val="0"/>
                        </a:spcAft>
                        <a:buNone/>
                      </a:pPr>
                      <a:r>
                        <a:rPr lang="en-US" sz="1800"/>
                        <a:t>S</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extLst>
                  <a:ext uri="{0D108BD9-81ED-4DB2-BD59-A6C34878D82A}">
                    <a16:rowId xmlns:a16="http://schemas.microsoft.com/office/drawing/2014/main" val="10001"/>
                  </a:ext>
                </a:extLst>
              </a:tr>
              <a:tr h="199450">
                <a:tc>
                  <a:txBody>
                    <a:bodyPr/>
                    <a:lstStyle/>
                    <a:p>
                      <a:pPr marL="0" marR="0" lvl="0" indent="0" algn="ctr" rtl="0">
                        <a:spcBef>
                          <a:spcPts val="0"/>
                        </a:spcBef>
                        <a:spcAft>
                          <a:spcPts val="0"/>
                        </a:spcAft>
                        <a:buNone/>
                      </a:pPr>
                      <a:r>
                        <a:rPr lang="en-US" sz="1800"/>
                        <a:t>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2"/>
                  </a:ext>
                </a:extLst>
              </a:tr>
              <a:tr h="199450">
                <a:tc>
                  <a:txBody>
                    <a:bodyPr/>
                    <a:lstStyle/>
                    <a:p>
                      <a:pPr marL="0" marR="0" lvl="0" indent="0" algn="ctr" rtl="0">
                        <a:spcBef>
                          <a:spcPts val="0"/>
                        </a:spcBef>
                        <a:spcAft>
                          <a:spcPts val="0"/>
                        </a:spcAft>
                        <a:buNone/>
                      </a:pPr>
                      <a:r>
                        <a:rPr lang="en-US" sz="1800"/>
                        <a:t>A</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3"/>
                  </a:ext>
                </a:extLst>
              </a:tr>
              <a:tr h="199450">
                <a:tc>
                  <a:txBody>
                    <a:bodyPr/>
                    <a:lstStyle/>
                    <a:p>
                      <a:pPr marL="0" marR="0" lvl="0" indent="0" algn="ctr" rtl="0">
                        <a:spcBef>
                          <a:spcPts val="0"/>
                        </a:spcBef>
                        <a:spcAft>
                          <a:spcPts val="0"/>
                        </a:spcAft>
                        <a:buNone/>
                      </a:pPr>
                      <a:r>
                        <a:rPr lang="en-US" sz="1800"/>
                        <a:t>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4"/>
                  </a:ext>
                </a:extLst>
              </a:tr>
              <a:tr h="199450">
                <a:tc>
                  <a:txBody>
                    <a:bodyPr/>
                    <a:lstStyle/>
                    <a:p>
                      <a:pPr marL="0" marR="0" lvl="0" indent="0" algn="ctr" rtl="0">
                        <a:spcBef>
                          <a:spcPts val="0"/>
                        </a:spcBef>
                        <a:spcAft>
                          <a:spcPts val="0"/>
                        </a:spcAft>
                        <a:buNone/>
                      </a:pPr>
                      <a:r>
                        <a:rPr lang="en-US" sz="1800"/>
                        <a:t>I</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5"/>
                  </a:ext>
                </a:extLst>
              </a:tr>
              <a:tr h="199450">
                <a:tc>
                  <a:txBody>
                    <a:bodyPr/>
                    <a:lstStyle/>
                    <a:p>
                      <a:pPr marL="0" marR="0" lvl="0" indent="0" algn="ctr" rtl="0">
                        <a:spcBef>
                          <a:spcPts val="0"/>
                        </a:spcBef>
                        <a:spcAft>
                          <a:spcPts val="0"/>
                        </a:spcAft>
                        <a:buNone/>
                      </a:pPr>
                      <a:r>
                        <a:rPr lang="en-US" sz="1800"/>
                        <a:t>S</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extLst>
                  <a:ext uri="{0D108BD9-81ED-4DB2-BD59-A6C34878D82A}">
                    <a16:rowId xmlns:a16="http://schemas.microsoft.com/office/drawing/2014/main" val="10006"/>
                  </a:ext>
                </a:extLst>
              </a:tr>
              <a:tr h="199450">
                <a:tc>
                  <a:txBody>
                    <a:bodyPr/>
                    <a:lstStyle/>
                    <a:p>
                      <a:pPr marL="0" marR="0" lvl="0" indent="0" algn="ctr" rtl="0">
                        <a:spcBef>
                          <a:spcPts val="0"/>
                        </a:spcBef>
                        <a:spcAft>
                          <a:spcPts val="0"/>
                        </a:spcAft>
                        <a:buNone/>
                      </a:pPr>
                      <a:r>
                        <a:rPr lang="en-US" sz="1800"/>
                        <a:t>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7"/>
                  </a:ext>
                </a:extLst>
              </a:tr>
              <a:tr h="199450">
                <a:tc>
                  <a:txBody>
                    <a:bodyPr/>
                    <a:lstStyle/>
                    <a:p>
                      <a:pPr marL="0" marR="0" lvl="0" indent="0" algn="ctr" rtl="0">
                        <a:spcBef>
                          <a:spcPts val="0"/>
                        </a:spcBef>
                        <a:spcAft>
                          <a:spcPts val="0"/>
                        </a:spcAft>
                        <a:buNone/>
                      </a:pPr>
                      <a:r>
                        <a:rPr lang="en-US" sz="1800"/>
                        <a:t>I</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8"/>
                  </a:ext>
                </a:extLst>
              </a:tr>
              <a:tr h="199450">
                <a:tc>
                  <a:txBody>
                    <a:bodyPr/>
                    <a:lstStyle/>
                    <a:p>
                      <a:pPr marL="0" marR="0" lvl="0" indent="0" algn="ctr" rtl="0">
                        <a:spcBef>
                          <a:spcPts val="0"/>
                        </a:spcBef>
                        <a:spcAft>
                          <a:spcPts val="0"/>
                        </a:spcAft>
                        <a:buNone/>
                      </a:pPr>
                      <a:r>
                        <a:rPr lang="en-US" sz="1800"/>
                        <a:t>C</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extLst>
                  <a:ext uri="{0D108BD9-81ED-4DB2-BD59-A6C34878D82A}">
                    <a16:rowId xmlns:a16="http://schemas.microsoft.com/office/drawing/2014/main" val="10009"/>
                  </a:ext>
                </a:extLst>
              </a:tr>
              <a:tr h="199450">
                <a:tc>
                  <a:txBody>
                    <a:bodyPr/>
                    <a:lstStyle/>
                    <a:p>
                      <a:pPr marL="0" marR="0" lvl="0" indent="0" algn="ctr" rtl="0">
                        <a:spcBef>
                          <a:spcPts val="0"/>
                        </a:spcBef>
                        <a:spcAft>
                          <a:spcPts val="0"/>
                        </a:spcAft>
                        <a:buNone/>
                      </a:pPr>
                      <a:r>
                        <a:rPr lang="en-US" sz="1800"/>
                        <a:t>S</a:t>
                      </a: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endParaRPr sz="1800"/>
                    </a:p>
                  </a:txBody>
                  <a:tcPr marL="91450" marR="91450" marT="0" marB="0"/>
                </a:tc>
                <a:tc>
                  <a:txBody>
                    <a:bodyPr/>
                    <a:lstStyle/>
                    <a:p>
                      <a:pPr marL="0" marR="0" lvl="0" indent="0" algn="ctr" rtl="0">
                        <a:spcBef>
                          <a:spcPts val="0"/>
                        </a:spcBef>
                        <a:spcAft>
                          <a:spcPts val="0"/>
                        </a:spcAft>
                        <a:buNone/>
                      </a:pPr>
                      <a:r>
                        <a:rPr lang="en-US" sz="1800"/>
                        <a:t>+</a:t>
                      </a:r>
                      <a:endParaRPr sz="1800"/>
                    </a:p>
                  </a:txBody>
                  <a:tcPr marL="91450" marR="91450" marT="0" marB="0"/>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Independence</a:t>
            </a:r>
            <a:endParaRPr/>
          </a:p>
        </p:txBody>
      </p:sp>
      <p:sp>
        <p:nvSpPr>
          <p:cNvPr id="213" name="Google Shape;213;p29"/>
          <p:cNvSpPr txBox="1">
            <a:spLocks noGrp="1"/>
          </p:cNvSpPr>
          <p:nvPr>
            <p:ph type="body" idx="1"/>
          </p:nvPr>
        </p:nvSpPr>
        <p:spPr>
          <a:xfrm>
            <a:off x="628649" y="1825625"/>
            <a:ext cx="8152743" cy="4351338"/>
          </a:xfrm>
          <a:prstGeom prst="rect">
            <a:avLst/>
          </a:prstGeom>
          <a:blipFill rotWithShape="1">
            <a:blip r:embed="rId3">
              <a:alphaModFix/>
            </a:blip>
            <a:stretch>
              <a:fillRect l="-746"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Addition and multiplication rules</a:t>
            </a:r>
            <a:endParaRPr/>
          </a:p>
        </p:txBody>
      </p:sp>
      <p:sp>
        <p:nvSpPr>
          <p:cNvPr id="219" name="Google Shape;219;p30"/>
          <p:cNvSpPr txBox="1">
            <a:spLocks noGrp="1"/>
          </p:cNvSpPr>
          <p:nvPr>
            <p:ph type="body" idx="1"/>
          </p:nvPr>
        </p:nvSpPr>
        <p:spPr>
          <a:xfrm>
            <a:off x="281355" y="1825625"/>
            <a:ext cx="8596922" cy="4351338"/>
          </a:xfrm>
          <a:prstGeom prst="rect">
            <a:avLst/>
          </a:prstGeom>
          <a:blipFill rotWithShape="1">
            <a:blip r:embed="rId3">
              <a:alphaModFix/>
            </a:blip>
            <a:stretch>
              <a:fillRect l="-708"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Conditional probability</a:t>
            </a:r>
            <a:endParaRPr/>
          </a:p>
        </p:txBody>
      </p:sp>
      <p:sp>
        <p:nvSpPr>
          <p:cNvPr id="226" name="Google Shape;226;p31"/>
          <p:cNvSpPr txBox="1">
            <a:spLocks noGrp="1"/>
          </p:cNvSpPr>
          <p:nvPr>
            <p:ph type="body" idx="1"/>
          </p:nvPr>
        </p:nvSpPr>
        <p:spPr>
          <a:xfrm>
            <a:off x="628650" y="1825625"/>
            <a:ext cx="7886700" cy="4351338"/>
          </a:xfrm>
          <a:prstGeom prst="rect">
            <a:avLst/>
          </a:prstGeom>
          <a:blipFill rotWithShape="1">
            <a:blip r:embed="rId3">
              <a:alphaModFix/>
            </a:blip>
            <a:stretch>
              <a:fillRect l="-772" t="-1400" r="-61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About me </a:t>
            </a:r>
            <a:endParaRPr/>
          </a:p>
        </p:txBody>
      </p:sp>
      <p:sp>
        <p:nvSpPr>
          <p:cNvPr id="96" name="Google Shape;96;p14"/>
          <p:cNvSpPr txBox="1">
            <a:spLocks noGrp="1"/>
          </p:cNvSpPr>
          <p:nvPr>
            <p:ph type="body" idx="1"/>
          </p:nvPr>
        </p:nvSpPr>
        <p:spPr>
          <a:xfrm>
            <a:off x="628650" y="1825625"/>
            <a:ext cx="8103870" cy="40265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Moni Shahar</a:t>
            </a:r>
            <a:endParaRPr/>
          </a:p>
          <a:p>
            <a:pPr marL="228600" lvl="0" indent="-228600" algn="l" rtl="0">
              <a:lnSpc>
                <a:spcPct val="90000"/>
              </a:lnSpc>
              <a:spcBef>
                <a:spcPts val="1000"/>
              </a:spcBef>
              <a:spcAft>
                <a:spcPts val="0"/>
              </a:spcAft>
              <a:buClr>
                <a:schemeClr val="dk1"/>
              </a:buClr>
              <a:buSzPts val="2400"/>
              <a:buChar char="•"/>
            </a:pPr>
            <a:r>
              <a:rPr lang="en-US" sz="2400"/>
              <a:t>Scientific Manager of the TAU AI and Data Science Center</a:t>
            </a:r>
            <a:endParaRPr sz="2000"/>
          </a:p>
          <a:p>
            <a:pPr marL="228600" lvl="0" indent="-228600" algn="l" rtl="0">
              <a:lnSpc>
                <a:spcPct val="90000"/>
              </a:lnSpc>
              <a:spcBef>
                <a:spcPts val="1000"/>
              </a:spcBef>
              <a:spcAft>
                <a:spcPts val="0"/>
              </a:spcAft>
              <a:buClr>
                <a:schemeClr val="dk1"/>
              </a:buClr>
              <a:buSzPts val="2400"/>
              <a:buChar char="•"/>
            </a:pPr>
            <a:r>
              <a:rPr lang="en-US" sz="2400"/>
              <a:t>Background:</a:t>
            </a:r>
            <a:endParaRPr/>
          </a:p>
          <a:p>
            <a:pPr marL="685800" lvl="1" indent="-228600" algn="l" rtl="0">
              <a:lnSpc>
                <a:spcPct val="90000"/>
              </a:lnSpc>
              <a:spcBef>
                <a:spcPts val="500"/>
              </a:spcBef>
              <a:spcAft>
                <a:spcPts val="0"/>
              </a:spcAft>
              <a:buClr>
                <a:schemeClr val="dk1"/>
              </a:buClr>
              <a:buSzPts val="2000"/>
              <a:buChar char="•"/>
            </a:pPr>
            <a:r>
              <a:rPr lang="en-US" sz="2000"/>
              <a:t>ML &amp; Vision (25 years in the industry)</a:t>
            </a:r>
            <a:endParaRPr/>
          </a:p>
          <a:p>
            <a:pPr marL="685800" lvl="1" indent="-228600" algn="l" rtl="0">
              <a:lnSpc>
                <a:spcPct val="90000"/>
              </a:lnSpc>
              <a:spcBef>
                <a:spcPts val="500"/>
              </a:spcBef>
              <a:spcAft>
                <a:spcPts val="0"/>
              </a:spcAft>
              <a:buClr>
                <a:schemeClr val="dk1"/>
              </a:buClr>
              <a:buSzPts val="2000"/>
              <a:buChar char="•"/>
            </a:pPr>
            <a:r>
              <a:rPr lang="en-US" sz="2000"/>
              <a:t>PhD. In theoretical computer science</a:t>
            </a:r>
            <a:endParaRPr/>
          </a:p>
          <a:p>
            <a:pPr marL="685800" lvl="1" indent="-101600" algn="l" rtl="0">
              <a:lnSpc>
                <a:spcPct val="90000"/>
              </a:lnSpc>
              <a:spcBef>
                <a:spcPts val="500"/>
              </a:spcBef>
              <a:spcAft>
                <a:spcPts val="0"/>
              </a:spcAft>
              <a:buClr>
                <a:schemeClr val="dk1"/>
              </a:buClr>
              <a:buSzPts val="2000"/>
              <a:buNone/>
            </a:pPr>
            <a:endParaRPr sz="2000"/>
          </a:p>
          <a:p>
            <a:pPr marL="0" lvl="0" indent="0" algn="l" rtl="0">
              <a:lnSpc>
                <a:spcPct val="90000"/>
              </a:lnSpc>
              <a:spcBef>
                <a:spcPts val="1000"/>
              </a:spcBef>
              <a:spcAft>
                <a:spcPts val="0"/>
              </a:spcAft>
              <a:buClr>
                <a:srgbClr val="FF0000"/>
              </a:buClr>
              <a:buSzPts val="2400"/>
              <a:buNone/>
            </a:pPr>
            <a:r>
              <a:rPr lang="en-US" sz="2400">
                <a:solidFill>
                  <a:srgbClr val="FF0000"/>
                </a:solidFill>
              </a:rPr>
              <a:t>Slides are based on a course given last year by David Dale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Law of total probability</a:t>
            </a:r>
            <a:endParaRPr/>
          </a:p>
        </p:txBody>
      </p:sp>
      <p:sp>
        <p:nvSpPr>
          <p:cNvPr id="232" name="Google Shape;232;p32"/>
          <p:cNvSpPr txBox="1">
            <a:spLocks noGrp="1"/>
          </p:cNvSpPr>
          <p:nvPr>
            <p:ph type="body" idx="1"/>
          </p:nvPr>
        </p:nvSpPr>
        <p:spPr>
          <a:xfrm>
            <a:off x="628650" y="1825625"/>
            <a:ext cx="7886700" cy="4351338"/>
          </a:xfrm>
          <a:prstGeom prst="rect">
            <a:avLst/>
          </a:prstGeom>
          <a:blipFill rotWithShape="1">
            <a:blip r:embed="rId3">
              <a:alphaModFix/>
            </a:blip>
            <a:stretch>
              <a:fillRect l="-772" t="-1400" r="-139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233" name="Google Shape;233;p32"/>
          <p:cNvSpPr/>
          <p:nvPr/>
        </p:nvSpPr>
        <p:spPr>
          <a:xfrm>
            <a:off x="2321160" y="5142527"/>
            <a:ext cx="2993292" cy="118793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32"/>
          <p:cNvSpPr/>
          <p:nvPr/>
        </p:nvSpPr>
        <p:spPr>
          <a:xfrm>
            <a:off x="4947130" y="5220678"/>
            <a:ext cx="1245171" cy="828430"/>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32"/>
          <p:cNvSpPr/>
          <p:nvPr/>
        </p:nvSpPr>
        <p:spPr>
          <a:xfrm>
            <a:off x="5314452" y="5138622"/>
            <a:ext cx="1018733" cy="1187938"/>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2"/>
          <p:cNvSpPr txBox="1"/>
          <p:nvPr/>
        </p:nvSpPr>
        <p:spPr>
          <a:xfrm>
            <a:off x="2493100" y="5952739"/>
            <a:ext cx="1214115" cy="307777"/>
          </a:xfrm>
          <a:prstGeom prst="rect">
            <a:avLst/>
          </a:prstGeom>
          <a:blipFill rotWithShape="1">
            <a:blip r:embed="rId4">
              <a:alphaModFix/>
            </a:blip>
            <a:stretch>
              <a:fillRect b="-588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7" name="Google Shape;237;p32"/>
          <p:cNvSpPr txBox="1"/>
          <p:nvPr/>
        </p:nvSpPr>
        <p:spPr>
          <a:xfrm>
            <a:off x="5362522" y="5996780"/>
            <a:ext cx="829779"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38" name="Google Shape;238;p32"/>
          <p:cNvSpPr txBox="1"/>
          <p:nvPr/>
        </p:nvSpPr>
        <p:spPr>
          <a:xfrm>
            <a:off x="4983720" y="5477952"/>
            <a:ext cx="1075679"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Marginal probability</a:t>
            </a:r>
            <a:endParaRPr/>
          </a:p>
        </p:txBody>
      </p:sp>
      <p:sp>
        <p:nvSpPr>
          <p:cNvPr id="244" name="Google Shape;244;p3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A compound sample space can be partitioned in multiple ways. </a:t>
            </a:r>
            <a:br>
              <a:rPr lang="en-US" sz="2000"/>
            </a:br>
            <a:r>
              <a:rPr lang="en-US" sz="2000"/>
              <a:t>Each partition can be used as a new sample space; </a:t>
            </a:r>
            <a:br>
              <a:rPr lang="en-US" sz="2000"/>
            </a:br>
            <a:r>
              <a:rPr lang="en-US" sz="2000"/>
              <a:t>probability of each its element is just the sum of probabilities of its parts.</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Example: partition results of 2 die tosses by:</a:t>
            </a:r>
            <a:endParaRPr/>
          </a:p>
          <a:p>
            <a:pPr marL="228600" lvl="0" indent="-228600" algn="l" rtl="0">
              <a:lnSpc>
                <a:spcPct val="90000"/>
              </a:lnSpc>
              <a:spcBef>
                <a:spcPts val="1000"/>
              </a:spcBef>
              <a:spcAft>
                <a:spcPts val="0"/>
              </a:spcAft>
              <a:buClr>
                <a:schemeClr val="dk1"/>
              </a:buClr>
              <a:buSzPts val="2000"/>
              <a:buChar char="•"/>
            </a:pPr>
            <a:r>
              <a:rPr lang="en-US" sz="2000"/>
              <a:t>First result</a:t>
            </a:r>
            <a:endParaRPr/>
          </a:p>
          <a:p>
            <a:pPr marL="228600" lvl="0" indent="-228600" algn="l" rtl="0">
              <a:lnSpc>
                <a:spcPct val="90000"/>
              </a:lnSpc>
              <a:spcBef>
                <a:spcPts val="1000"/>
              </a:spcBef>
              <a:spcAft>
                <a:spcPts val="0"/>
              </a:spcAft>
              <a:buClr>
                <a:schemeClr val="dk1"/>
              </a:buClr>
              <a:buSzPts val="2000"/>
              <a:buChar char="•"/>
            </a:pPr>
            <a:r>
              <a:rPr lang="en-US" sz="2000"/>
              <a:t>Sum of results</a:t>
            </a:r>
            <a:endParaRPr/>
          </a:p>
          <a:p>
            <a:pPr marL="228600" lvl="0" indent="-228600" algn="l" rtl="0">
              <a:lnSpc>
                <a:spcPct val="90000"/>
              </a:lnSpc>
              <a:spcBef>
                <a:spcPts val="1000"/>
              </a:spcBef>
              <a:spcAft>
                <a:spcPts val="0"/>
              </a:spcAft>
              <a:buClr>
                <a:schemeClr val="dk1"/>
              </a:buClr>
              <a:buSzPts val="2000"/>
              <a:buChar char="•"/>
            </a:pPr>
            <a:r>
              <a:rPr lang="en-US" sz="2000"/>
              <a:t>Parity of the sum of the results</a:t>
            </a:r>
            <a:endParaRPr/>
          </a:p>
          <a:p>
            <a:pPr marL="228600" lvl="0" indent="-228600" algn="l" rtl="0">
              <a:lnSpc>
                <a:spcPct val="90000"/>
              </a:lnSpc>
              <a:spcBef>
                <a:spcPts val="1000"/>
              </a:spcBef>
              <a:spcAft>
                <a:spcPts val="0"/>
              </a:spcAft>
              <a:buClr>
                <a:schemeClr val="dk1"/>
              </a:buClr>
              <a:buSzPts val="2000"/>
              <a:buChar char="•"/>
            </a:pPr>
            <a:r>
              <a:rPr lang="en-US" sz="2000"/>
              <a:t>Difference of results</a:t>
            </a:r>
            <a:endParaRPr sz="2000"/>
          </a:p>
        </p:txBody>
      </p:sp>
      <p:graphicFrame>
        <p:nvGraphicFramePr>
          <p:cNvPr id="245" name="Google Shape;245;p33"/>
          <p:cNvGraphicFramePr/>
          <p:nvPr/>
        </p:nvGraphicFramePr>
        <p:xfrm>
          <a:off x="5484444" y="3127436"/>
          <a:ext cx="3000000" cy="3000000"/>
        </p:xfrm>
        <a:graphic>
          <a:graphicData uri="http://schemas.openxmlformats.org/drawingml/2006/table">
            <a:tbl>
              <a:tblPr>
                <a:noFill/>
                <a:tableStyleId>{D23FA429-8FFE-4DD7-AA0A-576135EAB081}</a:tableStyleId>
              </a:tblPr>
              <a:tblGrid>
                <a:gridCol w="178425">
                  <a:extLst>
                    <a:ext uri="{9D8B030D-6E8A-4147-A177-3AD203B41FA5}">
                      <a16:colId xmlns:a16="http://schemas.microsoft.com/office/drawing/2014/main" val="20000"/>
                    </a:ext>
                  </a:extLst>
                </a:gridCol>
                <a:gridCol w="178425">
                  <a:extLst>
                    <a:ext uri="{9D8B030D-6E8A-4147-A177-3AD203B41FA5}">
                      <a16:colId xmlns:a16="http://schemas.microsoft.com/office/drawing/2014/main" val="20001"/>
                    </a:ext>
                  </a:extLst>
                </a:gridCol>
                <a:gridCol w="178425">
                  <a:extLst>
                    <a:ext uri="{9D8B030D-6E8A-4147-A177-3AD203B41FA5}">
                      <a16:colId xmlns:a16="http://schemas.microsoft.com/office/drawing/2014/main" val="20002"/>
                    </a:ext>
                  </a:extLst>
                </a:gridCol>
                <a:gridCol w="178425">
                  <a:extLst>
                    <a:ext uri="{9D8B030D-6E8A-4147-A177-3AD203B41FA5}">
                      <a16:colId xmlns:a16="http://schemas.microsoft.com/office/drawing/2014/main" val="20003"/>
                    </a:ext>
                  </a:extLst>
                </a:gridCol>
                <a:gridCol w="178425">
                  <a:extLst>
                    <a:ext uri="{9D8B030D-6E8A-4147-A177-3AD203B41FA5}">
                      <a16:colId xmlns:a16="http://schemas.microsoft.com/office/drawing/2014/main" val="20004"/>
                    </a:ext>
                  </a:extLst>
                </a:gridCol>
                <a:gridCol w="178425">
                  <a:extLst>
                    <a:ext uri="{9D8B030D-6E8A-4147-A177-3AD203B41FA5}">
                      <a16:colId xmlns:a16="http://schemas.microsoft.com/office/drawing/2014/main" val="20005"/>
                    </a:ext>
                  </a:extLst>
                </a:gridCol>
                <a:gridCol w="178425">
                  <a:extLst>
                    <a:ext uri="{9D8B030D-6E8A-4147-A177-3AD203B41FA5}">
                      <a16:colId xmlns:a16="http://schemas.microsoft.com/office/drawing/2014/main" val="20006"/>
                    </a:ext>
                  </a:extLst>
                </a:gridCol>
                <a:gridCol w="600975">
                  <a:extLst>
                    <a:ext uri="{9D8B030D-6E8A-4147-A177-3AD203B41FA5}">
                      <a16:colId xmlns:a16="http://schemas.microsoft.com/office/drawing/2014/main" val="20007"/>
                    </a:ext>
                  </a:extLst>
                </a:gridCol>
                <a:gridCol w="178425">
                  <a:extLst>
                    <a:ext uri="{9D8B030D-6E8A-4147-A177-3AD203B41FA5}">
                      <a16:colId xmlns:a16="http://schemas.microsoft.com/office/drawing/2014/main" val="20008"/>
                    </a:ext>
                  </a:extLst>
                </a:gridCol>
                <a:gridCol w="178425">
                  <a:extLst>
                    <a:ext uri="{9D8B030D-6E8A-4147-A177-3AD203B41FA5}">
                      <a16:colId xmlns:a16="http://schemas.microsoft.com/office/drawing/2014/main" val="20009"/>
                    </a:ext>
                  </a:extLst>
                </a:gridCol>
                <a:gridCol w="178425">
                  <a:extLst>
                    <a:ext uri="{9D8B030D-6E8A-4147-A177-3AD203B41FA5}">
                      <a16:colId xmlns:a16="http://schemas.microsoft.com/office/drawing/2014/main" val="20010"/>
                    </a:ext>
                  </a:extLst>
                </a:gridCol>
                <a:gridCol w="178425">
                  <a:extLst>
                    <a:ext uri="{9D8B030D-6E8A-4147-A177-3AD203B41FA5}">
                      <a16:colId xmlns:a16="http://schemas.microsoft.com/office/drawing/2014/main" val="20011"/>
                    </a:ext>
                  </a:extLst>
                </a:gridCol>
                <a:gridCol w="178425">
                  <a:extLst>
                    <a:ext uri="{9D8B030D-6E8A-4147-A177-3AD203B41FA5}">
                      <a16:colId xmlns:a16="http://schemas.microsoft.com/office/drawing/2014/main" val="20012"/>
                    </a:ext>
                  </a:extLst>
                </a:gridCol>
                <a:gridCol w="178425">
                  <a:extLst>
                    <a:ext uri="{9D8B030D-6E8A-4147-A177-3AD203B41FA5}">
                      <a16:colId xmlns:a16="http://schemas.microsoft.com/office/drawing/2014/main" val="20013"/>
                    </a:ext>
                  </a:extLst>
                </a:gridCol>
                <a:gridCol w="178425">
                  <a:extLst>
                    <a:ext uri="{9D8B030D-6E8A-4147-A177-3AD203B41FA5}">
                      <a16:colId xmlns:a16="http://schemas.microsoft.com/office/drawing/2014/main" val="20014"/>
                    </a:ext>
                  </a:extLst>
                </a:gridCol>
              </a:tblGrid>
              <a:tr h="190500">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8370"/>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extLst>
                  <a:ext uri="{0D108BD9-81ED-4DB2-BD59-A6C34878D82A}">
                    <a16:rowId xmlns:a16="http://schemas.microsoft.com/office/drawing/2014/main" val="10001"/>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a:t>2</a:t>
                      </a:r>
                      <a:endParaRPr sz="110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a:t>2</a:t>
                      </a:r>
                      <a:endParaRPr sz="1100"/>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8370"/>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extLst>
                  <a:ext uri="{0D108BD9-81ED-4DB2-BD59-A6C34878D82A}">
                    <a16:rowId xmlns:a16="http://schemas.microsoft.com/office/drawing/2014/main" val="10002"/>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extLst>
                  <a:ext uri="{0D108BD9-81ED-4DB2-BD59-A6C34878D82A}">
                    <a16:rowId xmlns:a16="http://schemas.microsoft.com/office/drawing/2014/main" val="10003"/>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extLst>
                  <a:ext uri="{0D108BD9-81ED-4DB2-BD59-A6C34878D82A}">
                    <a16:rowId xmlns:a16="http://schemas.microsoft.com/office/drawing/2014/main" val="10004"/>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3C77D"/>
                    </a:solidFill>
                  </a:tcPr>
                </a:tc>
                <a:extLst>
                  <a:ext uri="{0D108BD9-81ED-4DB2-BD59-A6C34878D82A}">
                    <a16:rowId xmlns:a16="http://schemas.microsoft.com/office/drawing/2014/main" val="10005"/>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7</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8</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9</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3C77D"/>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extLst>
                  <a:ext uri="{0D108BD9-81ED-4DB2-BD59-A6C34878D82A}">
                    <a16:rowId xmlns:a16="http://schemas.microsoft.com/office/drawing/2014/main" val="10006"/>
                  </a:ext>
                </a:extLst>
              </a:tr>
              <a:tr h="190500">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190500">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8370"/>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extLst>
                  <a:ext uri="{0D108BD9-81ED-4DB2-BD59-A6C34878D82A}">
                    <a16:rowId xmlns:a16="http://schemas.microsoft.com/office/drawing/2014/main" val="10009"/>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98370"/>
                    </a:solidFill>
                  </a:tcPr>
                </a:tc>
                <a:extLst>
                  <a:ext uri="{0D108BD9-81ED-4DB2-BD59-A6C34878D82A}">
                    <a16:rowId xmlns:a16="http://schemas.microsoft.com/office/drawing/2014/main" val="10010"/>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9D75"/>
                    </a:solidFill>
                  </a:tcPr>
                </a:tc>
                <a:extLst>
                  <a:ext uri="{0D108BD9-81ED-4DB2-BD59-A6C34878D82A}">
                    <a16:rowId xmlns:a16="http://schemas.microsoft.com/office/drawing/2014/main" val="10011"/>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CB77A"/>
                    </a:solidFill>
                  </a:tcPr>
                </a:tc>
                <a:extLst>
                  <a:ext uri="{0D108BD9-81ED-4DB2-BD59-A6C34878D82A}">
                    <a16:rowId xmlns:a16="http://schemas.microsoft.com/office/drawing/2014/main" val="10012"/>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3C77D"/>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D17F"/>
                    </a:solidFill>
                  </a:tcPr>
                </a:tc>
                <a:extLst>
                  <a:ext uri="{0D108BD9-81ED-4DB2-BD59-A6C34878D82A}">
                    <a16:rowId xmlns:a16="http://schemas.microsoft.com/office/drawing/2014/main" val="10013"/>
                  </a:ext>
                </a:extLst>
              </a:tr>
              <a:tr h="190500">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8696B"/>
                    </a:solidFill>
                  </a:tcPr>
                </a:tc>
                <a:tc>
                  <a:txBody>
                    <a:bodyPr/>
                    <a:lstStyle/>
                    <a:p>
                      <a:pPr marL="0" marR="0" lvl="0" indent="0" algn="l" rtl="0">
                        <a:spcBef>
                          <a:spcPts val="0"/>
                        </a:spcBef>
                        <a:spcAft>
                          <a:spcPts val="0"/>
                        </a:spcAft>
                        <a:buNone/>
                      </a:pPr>
                      <a:endParaRPr sz="1100" b="0" i="0" u="none" strike="noStrike">
                        <a:solidFill>
                          <a:srgbClr val="000000"/>
                        </a:solidFill>
                        <a:latin typeface="Calibri"/>
                        <a:ea typeface="Calibri"/>
                        <a:cs typeface="Calibri"/>
                        <a:sym typeface="Calibri"/>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6</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5</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63BE7B"/>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4</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83C77D"/>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3</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2D07F"/>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2</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A81"/>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0E383"/>
                    </a:solidFill>
                  </a:tcPr>
                </a:tc>
                <a:tc>
                  <a:txBody>
                    <a:bodyPr/>
                    <a:lstStyle/>
                    <a:p>
                      <a:pPr marL="0" marR="0" lvl="0" indent="0" algn="r" rtl="0">
                        <a:spcBef>
                          <a:spcPts val="0"/>
                        </a:spcBef>
                        <a:spcAft>
                          <a:spcPts val="0"/>
                        </a:spcAft>
                        <a:buNone/>
                      </a:pPr>
                      <a:r>
                        <a:rPr lang="en-US" sz="1100" b="0" i="0" u="none" strike="noStrik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EB84"/>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Steve</a:t>
            </a:r>
            <a:endParaRPr/>
          </a:p>
        </p:txBody>
      </p:sp>
      <p:sp>
        <p:nvSpPr>
          <p:cNvPr id="251" name="Google Shape;251;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Steve is a randomly selected American. </a:t>
            </a:r>
            <a:br>
              <a:rPr lang="en-US"/>
            </a:br>
            <a:r>
              <a:rPr lang="en-US"/>
              <a:t>He has been described by a neighbor as follows: </a:t>
            </a:r>
            <a:endParaRPr/>
          </a:p>
          <a:p>
            <a:pPr marL="0" lvl="0" indent="0" algn="l" rtl="0">
              <a:lnSpc>
                <a:spcPct val="90000"/>
              </a:lnSpc>
              <a:spcBef>
                <a:spcPts val="1000"/>
              </a:spcBef>
              <a:spcAft>
                <a:spcPts val="0"/>
              </a:spcAft>
              <a:buClr>
                <a:schemeClr val="dk1"/>
              </a:buClr>
              <a:buSzPts val="2800"/>
              <a:buNone/>
            </a:pPr>
            <a:r>
              <a:rPr lang="en-US"/>
              <a:t>“Steve is very shy and withdrawn, invariably helpful but with little interest in people or in the world of reality. A meek and tidy soul, he has a need for order and structure, and a passion for detail.”</a:t>
            </a:r>
            <a:endParaRPr/>
          </a:p>
          <a:p>
            <a:pPr marL="0" lvl="0" indent="0" algn="l" rtl="0">
              <a:lnSpc>
                <a:spcPct val="90000"/>
              </a:lnSpc>
              <a:spcBef>
                <a:spcPts val="1000"/>
              </a:spcBef>
              <a:spcAft>
                <a:spcPts val="0"/>
              </a:spcAft>
              <a:buClr>
                <a:schemeClr val="dk1"/>
              </a:buClr>
              <a:buSzPts val="2800"/>
              <a:buNone/>
            </a:pPr>
            <a:r>
              <a:rPr lang="en-US"/>
              <a:t>Is Steve more likely to be a librarian or a farmer?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Bayes theorem</a:t>
            </a:r>
            <a:endParaRPr/>
          </a:p>
        </p:txBody>
      </p:sp>
      <p:sp>
        <p:nvSpPr>
          <p:cNvPr id="257" name="Google Shape;257;p35"/>
          <p:cNvSpPr txBox="1">
            <a:spLocks noGrp="1"/>
          </p:cNvSpPr>
          <p:nvPr>
            <p:ph type="body" idx="1"/>
          </p:nvPr>
        </p:nvSpPr>
        <p:spPr>
          <a:xfrm>
            <a:off x="628650" y="1825625"/>
            <a:ext cx="7886700" cy="4351338"/>
          </a:xfrm>
          <a:prstGeom prst="rect">
            <a:avLst/>
          </a:prstGeom>
          <a:blipFill rotWithShape="1">
            <a:blip r:embed="rId3">
              <a:alphaModFix/>
            </a:blip>
            <a:stretch>
              <a:fillRect l="-772"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Berries</a:t>
            </a:r>
            <a:endParaRPr/>
          </a:p>
        </p:txBody>
      </p:sp>
      <p:sp>
        <p:nvSpPr>
          <p:cNvPr id="263" name="Google Shape;263;p36"/>
          <p:cNvSpPr txBox="1">
            <a:spLocks noGrp="1"/>
          </p:cNvSpPr>
          <p:nvPr>
            <p:ph type="body" idx="1"/>
          </p:nvPr>
        </p:nvSpPr>
        <p:spPr>
          <a:xfrm>
            <a:off x="628649" y="1825625"/>
            <a:ext cx="8153041" cy="3747039"/>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chemeClr val="dk1"/>
              </a:buClr>
              <a:buSzPct val="100000"/>
              <a:buChar char="•"/>
            </a:pPr>
            <a:r>
              <a:rPr lang="en-US"/>
              <a:t>After studying Potions for 10 years, you know than 10% of magic berries are poisonous. Moreover, 50% of poisonous berries are red, and 80% of edible berries are red (the rest are black). </a:t>
            </a:r>
            <a:br>
              <a:rPr lang="en-US"/>
            </a:br>
            <a:r>
              <a:rPr lang="en-US"/>
              <a:t>Now you encounter a magic bush with long red berries. </a:t>
            </a:r>
            <a:endParaRPr/>
          </a:p>
          <a:p>
            <a:pPr marL="914400" lvl="1" indent="-457200" algn="l" rtl="0">
              <a:lnSpc>
                <a:spcPct val="120000"/>
              </a:lnSpc>
              <a:spcBef>
                <a:spcPts val="500"/>
              </a:spcBef>
              <a:spcAft>
                <a:spcPts val="0"/>
              </a:spcAft>
              <a:buClr>
                <a:schemeClr val="dk1"/>
              </a:buClr>
              <a:buSzPct val="100000"/>
              <a:buFont typeface="Calibri"/>
              <a:buAutoNum type="arabicPeriod"/>
            </a:pPr>
            <a:r>
              <a:rPr lang="en-US"/>
              <a:t>What is the probability that the berries are poisonous, conditional on being red?</a:t>
            </a:r>
            <a:endParaRPr/>
          </a:p>
          <a:p>
            <a:pPr marL="914400" lvl="1" indent="-457200" algn="l" rtl="0">
              <a:lnSpc>
                <a:spcPct val="120000"/>
              </a:lnSpc>
              <a:spcBef>
                <a:spcPts val="500"/>
              </a:spcBef>
              <a:spcAft>
                <a:spcPts val="0"/>
              </a:spcAft>
              <a:buClr>
                <a:schemeClr val="dk1"/>
              </a:buClr>
              <a:buSzPct val="100000"/>
              <a:buFont typeface="Calibri"/>
              <a:buAutoNum type="arabicPeriod"/>
            </a:pPr>
            <a:r>
              <a:rPr lang="en-US"/>
              <a:t>You also learned that 10% of poisonous berries are long, and 30% of edible berries are long. In what range can the probability that these berries are poisonous be?</a:t>
            </a:r>
            <a:endParaRPr/>
          </a:p>
          <a:p>
            <a:pPr marL="914400" lvl="1" indent="-457200" algn="l" rtl="0">
              <a:lnSpc>
                <a:spcPct val="120000"/>
              </a:lnSpc>
              <a:spcBef>
                <a:spcPts val="500"/>
              </a:spcBef>
              <a:spcAft>
                <a:spcPts val="0"/>
              </a:spcAft>
              <a:buClr>
                <a:schemeClr val="dk1"/>
              </a:buClr>
              <a:buSzPct val="100000"/>
              <a:buFont typeface="Calibri"/>
              <a:buAutoNum type="arabicPeriod"/>
            </a:pPr>
            <a:r>
              <a:rPr lang="en-US"/>
              <a:t>If you know that color and shape of berries are independent conditional on their edibility, what is the conditional probability of the berries being poisonous now?</a:t>
            </a:r>
            <a:endParaRPr/>
          </a:p>
        </p:txBody>
      </p:sp>
      <p:graphicFrame>
        <p:nvGraphicFramePr>
          <p:cNvPr id="264" name="Google Shape;264;p36"/>
          <p:cNvGraphicFramePr/>
          <p:nvPr/>
        </p:nvGraphicFramePr>
        <p:xfrm>
          <a:off x="628650" y="4990375"/>
          <a:ext cx="3000000" cy="3000000"/>
        </p:xfrm>
        <a:graphic>
          <a:graphicData uri="http://schemas.openxmlformats.org/drawingml/2006/table">
            <a:tbl>
              <a:tblPr>
                <a:noFill/>
                <a:tableStyleId>{32BFAF9C-A150-4965-AEBA-D014A1878CC1}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R</a:t>
                      </a:r>
                      <a:endParaRPr/>
                    </a:p>
                  </a:txBody>
                  <a:tcPr marL="91425" marR="91425" marT="91425" marB="91425"/>
                </a:tc>
                <a:tc>
                  <a:txBody>
                    <a:bodyPr/>
                    <a:lstStyle/>
                    <a:p>
                      <a:pPr marL="0" lvl="0" indent="0" algn="l" rtl="0">
                        <a:spcBef>
                          <a:spcPts val="0"/>
                        </a:spcBef>
                        <a:spcAft>
                          <a:spcPts val="0"/>
                        </a:spcAft>
                        <a:buNone/>
                      </a:pPr>
                      <a:r>
                        <a:rPr lang="en-US"/>
                        <a:t>B</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E</a:t>
                      </a:r>
                      <a:endParaRPr/>
                    </a:p>
                  </a:txBody>
                  <a:tcPr marL="91425" marR="91425" marT="91425" marB="91425"/>
                </a:tc>
                <a:tc>
                  <a:txBody>
                    <a:bodyPr/>
                    <a:lstStyle/>
                    <a:p>
                      <a:pPr marL="0" lvl="0" indent="0" algn="l" rtl="0">
                        <a:spcBef>
                          <a:spcPts val="0"/>
                        </a:spcBef>
                        <a:spcAft>
                          <a:spcPts val="0"/>
                        </a:spcAft>
                        <a:buNone/>
                      </a:pPr>
                      <a:r>
                        <a:rPr lang="en-US"/>
                        <a:t>0.72 -- (o.9*0.8</a:t>
                      </a:r>
                      <a:endParaRPr/>
                    </a:p>
                  </a:txBody>
                  <a:tcPr marL="91425" marR="91425" marT="91425" marB="91425"/>
                </a:tc>
                <a:tc>
                  <a:txBody>
                    <a:bodyPr/>
                    <a:lstStyle/>
                    <a:p>
                      <a:pPr marL="0" lvl="0" indent="0" algn="l" rtl="0">
                        <a:spcBef>
                          <a:spcPts val="0"/>
                        </a:spcBef>
                        <a:spcAft>
                          <a:spcPts val="0"/>
                        </a:spcAft>
                        <a:buNone/>
                      </a:pPr>
                      <a:r>
                        <a:rPr lang="en-US"/>
                        <a:t>0.9-0.72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P</a:t>
                      </a:r>
                      <a:endParaRPr/>
                    </a:p>
                  </a:txBody>
                  <a:tcPr marL="91425" marR="91425" marT="91425" marB="91425"/>
                </a:tc>
                <a:tc>
                  <a:txBody>
                    <a:bodyPr/>
                    <a:lstStyle/>
                    <a:p>
                      <a:pPr marL="0" lvl="0" indent="0" algn="l" rtl="0">
                        <a:spcBef>
                          <a:spcPts val="0"/>
                        </a:spcBef>
                        <a:spcAft>
                          <a:spcPts val="0"/>
                        </a:spcAft>
                        <a:buNone/>
                      </a:pPr>
                      <a:r>
                        <a:rPr lang="en-US"/>
                        <a:t>1- 0.72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Berries</a:t>
            </a:r>
            <a:endParaRPr/>
          </a:p>
        </p:txBody>
      </p:sp>
      <p:sp>
        <p:nvSpPr>
          <p:cNvPr id="270" name="Google Shape;270;p37"/>
          <p:cNvSpPr txBox="1">
            <a:spLocks noGrp="1"/>
          </p:cNvSpPr>
          <p:nvPr>
            <p:ph type="body" idx="1"/>
          </p:nvPr>
        </p:nvSpPr>
        <p:spPr>
          <a:xfrm>
            <a:off x="628650" y="1825625"/>
            <a:ext cx="7886700" cy="2927529"/>
          </a:xfrm>
          <a:prstGeom prst="rect">
            <a:avLst/>
          </a:prstGeom>
          <a:blipFill rotWithShape="1">
            <a:blip r:embed="rId3">
              <a:alphaModFix/>
            </a:blip>
            <a:stretch>
              <a:fillRect l="-385" t="-62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Bayesian classifier</a:t>
            </a:r>
            <a:endParaRPr/>
          </a:p>
        </p:txBody>
      </p:sp>
      <p:sp>
        <p:nvSpPr>
          <p:cNvPr id="276" name="Google Shape;276;p38"/>
          <p:cNvSpPr txBox="1">
            <a:spLocks noGrp="1"/>
          </p:cNvSpPr>
          <p:nvPr>
            <p:ph type="body" idx="1"/>
          </p:nvPr>
        </p:nvSpPr>
        <p:spPr>
          <a:xfrm>
            <a:off x="628650" y="1825625"/>
            <a:ext cx="7886700" cy="4351338"/>
          </a:xfrm>
          <a:prstGeom prst="rect">
            <a:avLst/>
          </a:prstGeom>
          <a:blipFill rotWithShape="1">
            <a:blip r:embed="rId3">
              <a:alphaModFix/>
            </a:blip>
            <a:stretch>
              <a:fillRect l="-772" t="-1959" r="-616" b="-195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Naïve Bayesian classifier</a:t>
            </a:r>
            <a:endParaRPr/>
          </a:p>
        </p:txBody>
      </p:sp>
      <p:sp>
        <p:nvSpPr>
          <p:cNvPr id="282" name="Google Shape;282;p39"/>
          <p:cNvSpPr txBox="1">
            <a:spLocks noGrp="1"/>
          </p:cNvSpPr>
          <p:nvPr>
            <p:ph type="body" idx="1"/>
          </p:nvPr>
        </p:nvSpPr>
        <p:spPr>
          <a:xfrm>
            <a:off x="628650" y="1825625"/>
            <a:ext cx="7886700" cy="4351338"/>
          </a:xfrm>
          <a:prstGeom prst="rect">
            <a:avLst/>
          </a:prstGeom>
          <a:blipFill rotWithShape="1">
            <a:blip r:embed="rId3">
              <a:alphaModFix/>
            </a:blip>
            <a:stretch>
              <a:fillRect l="-772"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Variables </a:t>
            </a:r>
            <a:br>
              <a:rPr lang="en-US"/>
            </a:br>
            <a:r>
              <a:rPr lang="en-US"/>
              <a:t>and distributions</a:t>
            </a:r>
            <a:endParaRPr/>
          </a:p>
        </p:txBody>
      </p:sp>
      <p:sp>
        <p:nvSpPr>
          <p:cNvPr id="288" name="Google Shape;288;p4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variable</a:t>
            </a:r>
            <a:endParaRPr/>
          </a:p>
        </p:txBody>
      </p:sp>
      <p:sp>
        <p:nvSpPr>
          <p:cNvPr id="294" name="Google Shape;294;p41"/>
          <p:cNvSpPr txBox="1">
            <a:spLocks noGrp="1"/>
          </p:cNvSpPr>
          <p:nvPr>
            <p:ph type="body" idx="1"/>
          </p:nvPr>
        </p:nvSpPr>
        <p:spPr>
          <a:xfrm>
            <a:off x="628650" y="1825625"/>
            <a:ext cx="7886700" cy="4603750"/>
          </a:xfrm>
          <a:prstGeom prst="rect">
            <a:avLst/>
          </a:prstGeom>
          <a:blipFill rotWithShape="1">
            <a:blip r:embed="rId3">
              <a:alphaModFix/>
            </a:blip>
            <a:stretch>
              <a:fillRect l="-617" t="-17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graphicFrame>
        <p:nvGraphicFramePr>
          <p:cNvPr id="295" name="Google Shape;295;p41"/>
          <p:cNvGraphicFramePr/>
          <p:nvPr/>
        </p:nvGraphicFramePr>
        <p:xfrm>
          <a:off x="5638800" y="2839403"/>
          <a:ext cx="2705050" cy="3291930"/>
        </p:xfrm>
        <a:graphic>
          <a:graphicData uri="http://schemas.openxmlformats.org/drawingml/2006/table">
            <a:tbl>
              <a:tblPr firstRow="1" bandRow="1">
                <a:noFill/>
                <a:tableStyleId>{861A3663-E8D3-4362-8496-91C29142DF8C}</a:tableStyleId>
              </a:tblPr>
              <a:tblGrid>
                <a:gridCol w="1139400">
                  <a:extLst>
                    <a:ext uri="{9D8B030D-6E8A-4147-A177-3AD203B41FA5}">
                      <a16:colId xmlns:a16="http://schemas.microsoft.com/office/drawing/2014/main" val="20000"/>
                    </a:ext>
                  </a:extLst>
                </a:gridCol>
                <a:gridCol w="269650">
                  <a:extLst>
                    <a:ext uri="{9D8B030D-6E8A-4147-A177-3AD203B41FA5}">
                      <a16:colId xmlns:a16="http://schemas.microsoft.com/office/drawing/2014/main" val="20001"/>
                    </a:ext>
                  </a:extLst>
                </a:gridCol>
                <a:gridCol w="264900">
                  <a:extLst>
                    <a:ext uri="{9D8B030D-6E8A-4147-A177-3AD203B41FA5}">
                      <a16:colId xmlns:a16="http://schemas.microsoft.com/office/drawing/2014/main" val="20002"/>
                    </a:ext>
                  </a:extLst>
                </a:gridCol>
                <a:gridCol w="257775">
                  <a:extLst>
                    <a:ext uri="{9D8B030D-6E8A-4147-A177-3AD203B41FA5}">
                      <a16:colId xmlns:a16="http://schemas.microsoft.com/office/drawing/2014/main" val="20003"/>
                    </a:ext>
                  </a:extLst>
                </a:gridCol>
                <a:gridCol w="257775">
                  <a:extLst>
                    <a:ext uri="{9D8B030D-6E8A-4147-A177-3AD203B41FA5}">
                      <a16:colId xmlns:a16="http://schemas.microsoft.com/office/drawing/2014/main" val="20004"/>
                    </a:ext>
                  </a:extLst>
                </a:gridCol>
                <a:gridCol w="257775">
                  <a:extLst>
                    <a:ext uri="{9D8B030D-6E8A-4147-A177-3AD203B41FA5}">
                      <a16:colId xmlns:a16="http://schemas.microsoft.com/office/drawing/2014/main" val="20005"/>
                    </a:ext>
                  </a:extLst>
                </a:gridCol>
                <a:gridCol w="257775">
                  <a:extLst>
                    <a:ext uri="{9D8B030D-6E8A-4147-A177-3AD203B41FA5}">
                      <a16:colId xmlns:a16="http://schemas.microsoft.com/office/drawing/2014/main" val="20006"/>
                    </a:ext>
                  </a:extLst>
                </a:gridCol>
              </a:tblGrid>
              <a:tr h="212625">
                <a:tc>
                  <a:txBody>
                    <a:bodyPr/>
                    <a:lstStyle/>
                    <a:p>
                      <a:pPr marL="0" marR="0" lvl="0" indent="0" algn="l" rtl="0">
                        <a:spcBef>
                          <a:spcPts val="0"/>
                        </a:spcBef>
                        <a:spcAft>
                          <a:spcPts val="0"/>
                        </a:spcAft>
                        <a:buNone/>
                      </a:pPr>
                      <a:r>
                        <a:rPr lang="en-US" sz="1800"/>
                        <a:t>Outcome</a:t>
                      </a: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Y</a:t>
                      </a:r>
                      <a:endParaRPr sz="1800"/>
                    </a:p>
                  </a:txBody>
                  <a:tcPr marL="91450" marR="91450" marT="45725" marB="45725"/>
                </a:tc>
                <a:tc>
                  <a:txBody>
                    <a:bodyPr/>
                    <a:lstStyle/>
                    <a:p>
                      <a:pPr marL="0" marR="0" lvl="0" indent="0" algn="l" rtl="0">
                        <a:spcBef>
                          <a:spcPts val="0"/>
                        </a:spcBef>
                        <a:spcAft>
                          <a:spcPts val="0"/>
                        </a:spcAft>
                        <a:buNone/>
                      </a:pPr>
                      <a:r>
                        <a:rPr lang="en-US" sz="1800"/>
                        <a:t>Z</a:t>
                      </a:r>
                      <a:endParaRPr sz="1800"/>
                    </a:p>
                  </a:txBody>
                  <a:tcPr marL="91450" marR="91450" marT="45725" marB="45725"/>
                </a:tc>
                <a:tc>
                  <a:txBody>
                    <a:bodyPr/>
                    <a:lstStyle/>
                    <a:p>
                      <a:pPr marL="0" marR="0" lvl="0" indent="0" algn="l" rtl="0">
                        <a:spcBef>
                          <a:spcPts val="0"/>
                        </a:spcBef>
                        <a:spcAft>
                          <a:spcPts val="0"/>
                        </a:spcAft>
                        <a:buNone/>
                      </a:pPr>
                      <a:r>
                        <a:rPr lang="en-US" sz="1800"/>
                        <a:t>S</a:t>
                      </a:r>
                      <a:endParaRPr sz="1800"/>
                    </a:p>
                  </a:txBody>
                  <a:tcPr marL="91450" marR="91450" marT="45725" marB="45725"/>
                </a:tc>
                <a:tc>
                  <a:txBody>
                    <a:bodyPr/>
                    <a:lstStyle/>
                    <a:p>
                      <a:pPr marL="0" marR="0" lvl="0" indent="0" algn="l" rtl="0">
                        <a:spcBef>
                          <a:spcPts val="0"/>
                        </a:spcBef>
                        <a:spcAft>
                          <a:spcPts val="0"/>
                        </a:spcAft>
                        <a:buNone/>
                      </a:pPr>
                      <a:r>
                        <a:rPr lang="en-US" sz="1800"/>
                        <a:t>T</a:t>
                      </a:r>
                      <a:endParaRPr sz="1800"/>
                    </a:p>
                  </a:txBody>
                  <a:tcPr marL="91450" marR="91450" marT="45725" marB="45725"/>
                </a:tc>
                <a:tc>
                  <a:txBody>
                    <a:bodyPr/>
                    <a:lstStyle/>
                    <a:p>
                      <a:pPr marL="0" marR="0" lvl="0" indent="0" algn="l" rtl="0">
                        <a:spcBef>
                          <a:spcPts val="0"/>
                        </a:spcBef>
                        <a:spcAft>
                          <a:spcPts val="0"/>
                        </a:spcAft>
                        <a:buNone/>
                      </a:pPr>
                      <a:r>
                        <a:rPr lang="en-US" sz="1800"/>
                        <a:t>V</a:t>
                      </a:r>
                      <a:endParaRPr sz="1800"/>
                    </a:p>
                  </a:txBody>
                  <a:tcPr marL="91450" marR="91450" marT="45725" marB="45725"/>
                </a:tc>
                <a:extLst>
                  <a:ext uri="{0D108BD9-81ED-4DB2-BD59-A6C34878D82A}">
                    <a16:rowId xmlns:a16="http://schemas.microsoft.com/office/drawing/2014/main" val="10000"/>
                  </a:ext>
                </a:extLst>
              </a:tr>
              <a:tr h="212625">
                <a:tc>
                  <a:txBody>
                    <a:bodyPr/>
                    <a:lstStyle/>
                    <a:p>
                      <a:pPr marL="0" marR="0" lvl="0" indent="0" algn="l" rtl="0">
                        <a:spcBef>
                          <a:spcPts val="0"/>
                        </a:spcBef>
                        <a:spcAft>
                          <a:spcPts val="0"/>
                        </a:spcAft>
                        <a:buNone/>
                      </a:pPr>
                      <a:r>
                        <a:rPr lang="en-US" sz="1800"/>
                        <a:t>HHH</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1"/>
                  </a:ext>
                </a:extLst>
              </a:tr>
              <a:tr h="212625">
                <a:tc>
                  <a:txBody>
                    <a:bodyPr/>
                    <a:lstStyle/>
                    <a:p>
                      <a:pPr marL="0" marR="0" lvl="0" indent="0" algn="l" rtl="0">
                        <a:spcBef>
                          <a:spcPts val="0"/>
                        </a:spcBef>
                        <a:spcAft>
                          <a:spcPts val="0"/>
                        </a:spcAft>
                        <a:buNone/>
                      </a:pPr>
                      <a:r>
                        <a:rPr lang="en-US" sz="1800"/>
                        <a:t>HHT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2"/>
                  </a:ext>
                </a:extLst>
              </a:tr>
              <a:tr h="212625">
                <a:tc>
                  <a:txBody>
                    <a:bodyPr/>
                    <a:lstStyle/>
                    <a:p>
                      <a:pPr marL="0" marR="0" lvl="0" indent="0" algn="l" rtl="0">
                        <a:spcBef>
                          <a:spcPts val="0"/>
                        </a:spcBef>
                        <a:spcAft>
                          <a:spcPts val="0"/>
                        </a:spcAft>
                        <a:buNone/>
                      </a:pPr>
                      <a:r>
                        <a:rPr lang="en-US" sz="1800"/>
                        <a:t>HTH</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3"/>
                  </a:ext>
                </a:extLst>
              </a:tr>
              <a:tr h="212625">
                <a:tc>
                  <a:txBody>
                    <a:bodyPr/>
                    <a:lstStyle/>
                    <a:p>
                      <a:pPr marL="0" marR="0" lvl="0" indent="0" algn="l" rtl="0">
                        <a:spcBef>
                          <a:spcPts val="0"/>
                        </a:spcBef>
                        <a:spcAft>
                          <a:spcPts val="0"/>
                        </a:spcAft>
                        <a:buNone/>
                      </a:pPr>
                      <a:r>
                        <a:rPr lang="en-US" sz="1800"/>
                        <a:t>HTT</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4"/>
                  </a:ext>
                </a:extLst>
              </a:tr>
              <a:tr h="212625">
                <a:tc>
                  <a:txBody>
                    <a:bodyPr/>
                    <a:lstStyle/>
                    <a:p>
                      <a:pPr marL="0" marR="0" lvl="0" indent="0" algn="l" rtl="0">
                        <a:spcBef>
                          <a:spcPts val="0"/>
                        </a:spcBef>
                        <a:spcAft>
                          <a:spcPts val="0"/>
                        </a:spcAft>
                        <a:buNone/>
                      </a:pPr>
                      <a:r>
                        <a:rPr lang="en-US" sz="1800"/>
                        <a:t>THH</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extLst>
                  <a:ext uri="{0D108BD9-81ED-4DB2-BD59-A6C34878D82A}">
                    <a16:rowId xmlns:a16="http://schemas.microsoft.com/office/drawing/2014/main" val="10005"/>
                  </a:ext>
                </a:extLst>
              </a:tr>
              <a:tr h="212625">
                <a:tc>
                  <a:txBody>
                    <a:bodyPr/>
                    <a:lstStyle/>
                    <a:p>
                      <a:pPr marL="0" marR="0" lvl="0" indent="0" algn="l" rtl="0">
                        <a:spcBef>
                          <a:spcPts val="0"/>
                        </a:spcBef>
                        <a:spcAft>
                          <a:spcPts val="0"/>
                        </a:spcAft>
                        <a:buNone/>
                      </a:pPr>
                      <a:r>
                        <a:rPr lang="en-US" sz="1800"/>
                        <a:t>THT</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extLst>
                  <a:ext uri="{0D108BD9-81ED-4DB2-BD59-A6C34878D82A}">
                    <a16:rowId xmlns:a16="http://schemas.microsoft.com/office/drawing/2014/main" val="10006"/>
                  </a:ext>
                </a:extLst>
              </a:tr>
              <a:tr h="212625">
                <a:tc>
                  <a:txBody>
                    <a:bodyPr/>
                    <a:lstStyle/>
                    <a:p>
                      <a:pPr marL="0" marR="0" lvl="0" indent="0" algn="l" rtl="0">
                        <a:spcBef>
                          <a:spcPts val="0"/>
                        </a:spcBef>
                        <a:spcAft>
                          <a:spcPts val="0"/>
                        </a:spcAft>
                        <a:buNone/>
                      </a:pPr>
                      <a:r>
                        <a:rPr lang="en-US" sz="1800"/>
                        <a:t>TTH</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extLst>
                  <a:ext uri="{0D108BD9-81ED-4DB2-BD59-A6C34878D82A}">
                    <a16:rowId xmlns:a16="http://schemas.microsoft.com/office/drawing/2014/main" val="10007"/>
                  </a:ext>
                </a:extLst>
              </a:tr>
              <a:tr h="212625">
                <a:tc>
                  <a:txBody>
                    <a:bodyPr/>
                    <a:lstStyle/>
                    <a:p>
                      <a:pPr marL="0" marR="0" lvl="0" indent="0" algn="l" rtl="0">
                        <a:spcBef>
                          <a:spcPts val="0"/>
                        </a:spcBef>
                        <a:spcAft>
                          <a:spcPts val="0"/>
                        </a:spcAft>
                        <a:buNone/>
                      </a:pPr>
                      <a:r>
                        <a:rPr lang="en-US" sz="1800"/>
                        <a:t>TTT</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Our course</a:t>
            </a:r>
            <a:endParaRPr/>
          </a:p>
        </p:txBody>
      </p:sp>
      <p:sp>
        <p:nvSpPr>
          <p:cNvPr id="102" name="Google Shape;102;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Probability</a:t>
            </a:r>
            <a:endParaRPr/>
          </a:p>
          <a:p>
            <a:pPr marL="685800" lvl="1" indent="-228600" algn="l" rtl="0">
              <a:lnSpc>
                <a:spcPct val="90000"/>
              </a:lnSpc>
              <a:spcBef>
                <a:spcPts val="500"/>
              </a:spcBef>
              <a:spcAft>
                <a:spcPts val="0"/>
              </a:spcAft>
              <a:buClr>
                <a:schemeClr val="dk1"/>
              </a:buClr>
              <a:buSzPts val="2400"/>
              <a:buChar char="•"/>
            </a:pPr>
            <a:r>
              <a:rPr lang="en-US"/>
              <a:t>Formalize the modeling of random events</a:t>
            </a:r>
            <a:endParaRPr/>
          </a:p>
          <a:p>
            <a:pPr marL="685800" lvl="1" indent="-228600" algn="l" rtl="0">
              <a:lnSpc>
                <a:spcPct val="90000"/>
              </a:lnSpc>
              <a:spcBef>
                <a:spcPts val="500"/>
              </a:spcBef>
              <a:spcAft>
                <a:spcPts val="0"/>
              </a:spcAft>
              <a:buClr>
                <a:schemeClr val="dk1"/>
              </a:buClr>
              <a:buSzPts val="2400"/>
              <a:buChar char="•"/>
            </a:pPr>
            <a:r>
              <a:rPr lang="en-US"/>
              <a:t>Describe and predict properties of random variables</a:t>
            </a:r>
            <a:endParaRPr/>
          </a:p>
          <a:p>
            <a:pPr marL="685800" lvl="1" indent="-228600" algn="l" rtl="0">
              <a:lnSpc>
                <a:spcPct val="90000"/>
              </a:lnSpc>
              <a:spcBef>
                <a:spcPts val="500"/>
              </a:spcBef>
              <a:spcAft>
                <a:spcPts val="0"/>
              </a:spcAft>
              <a:buClr>
                <a:schemeClr val="dk1"/>
              </a:buClr>
              <a:buSzPts val="2400"/>
              <a:buChar char="•"/>
            </a:pPr>
            <a:r>
              <a:rPr lang="en-US"/>
              <a:t>Reason about systems of multiple random variables</a:t>
            </a:r>
            <a:endParaRPr/>
          </a:p>
          <a:p>
            <a:pPr marL="228600" lvl="0" indent="-228600" algn="l" rtl="0">
              <a:lnSpc>
                <a:spcPct val="90000"/>
              </a:lnSpc>
              <a:spcBef>
                <a:spcPts val="1000"/>
              </a:spcBef>
              <a:spcAft>
                <a:spcPts val="0"/>
              </a:spcAft>
              <a:buClr>
                <a:schemeClr val="dk1"/>
              </a:buClr>
              <a:buSzPts val="2800"/>
              <a:buChar char="•"/>
            </a:pPr>
            <a:r>
              <a:rPr lang="en-US" b="1"/>
              <a:t>Statistics</a:t>
            </a:r>
            <a:endParaRPr/>
          </a:p>
          <a:p>
            <a:pPr marL="685800" lvl="1" indent="-228600" algn="l" rtl="0">
              <a:lnSpc>
                <a:spcPct val="90000"/>
              </a:lnSpc>
              <a:spcBef>
                <a:spcPts val="500"/>
              </a:spcBef>
              <a:spcAft>
                <a:spcPts val="0"/>
              </a:spcAft>
              <a:buClr>
                <a:schemeClr val="dk1"/>
              </a:buClr>
              <a:buSzPts val="2400"/>
              <a:buChar char="•"/>
            </a:pPr>
            <a:r>
              <a:rPr lang="en-US"/>
              <a:t>Describe and summarize data</a:t>
            </a:r>
            <a:endParaRPr/>
          </a:p>
          <a:p>
            <a:pPr marL="685800" lvl="1" indent="-228600" algn="l" rtl="0">
              <a:lnSpc>
                <a:spcPct val="90000"/>
              </a:lnSpc>
              <a:spcBef>
                <a:spcPts val="500"/>
              </a:spcBef>
              <a:spcAft>
                <a:spcPts val="0"/>
              </a:spcAft>
              <a:buClr>
                <a:schemeClr val="dk1"/>
              </a:buClr>
              <a:buSzPts val="2400"/>
              <a:buChar char="•"/>
            </a:pPr>
            <a:r>
              <a:rPr lang="en-US"/>
              <a:t>Learn parameters to match the data</a:t>
            </a:r>
            <a:endParaRPr/>
          </a:p>
          <a:p>
            <a:pPr marL="685800" lvl="1" indent="-228600" algn="l" rtl="0">
              <a:lnSpc>
                <a:spcPct val="90000"/>
              </a:lnSpc>
              <a:spcBef>
                <a:spcPts val="500"/>
              </a:spcBef>
              <a:spcAft>
                <a:spcPts val="0"/>
              </a:spcAft>
              <a:buClr>
                <a:schemeClr val="dk1"/>
              </a:buClr>
              <a:buSzPts val="2400"/>
              <a:buChar char="•"/>
            </a:pPr>
            <a:r>
              <a:rPr lang="en-US"/>
              <a:t>Test whether the data supports your assumptions</a:t>
            </a:r>
            <a:endParaRPr/>
          </a:p>
          <a:p>
            <a:pPr marL="685800" lvl="1" indent="-228600" algn="l" rtl="0">
              <a:lnSpc>
                <a:spcPct val="90000"/>
              </a:lnSpc>
              <a:spcBef>
                <a:spcPts val="500"/>
              </a:spcBef>
              <a:spcAft>
                <a:spcPts val="0"/>
              </a:spcAft>
              <a:buClr>
                <a:schemeClr val="dk1"/>
              </a:buClr>
              <a:buSzPts val="2400"/>
              <a:buChar char="•"/>
            </a:pPr>
            <a:r>
              <a:rPr lang="en-US"/>
              <a:t>Build models to predict and explain real world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mass function</a:t>
            </a:r>
            <a:endParaRPr/>
          </a:p>
        </p:txBody>
      </p:sp>
      <p:sp>
        <p:nvSpPr>
          <p:cNvPr id="301" name="Google Shape;301;p42"/>
          <p:cNvSpPr txBox="1">
            <a:spLocks noGrp="1"/>
          </p:cNvSpPr>
          <p:nvPr>
            <p:ph type="body" idx="1"/>
          </p:nvPr>
        </p:nvSpPr>
        <p:spPr>
          <a:xfrm>
            <a:off x="628650" y="1501775"/>
            <a:ext cx="7886700" cy="7568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a:t>Usually, we don’t need to distinguish the outcomes with the same value of a RV.</a:t>
            </a:r>
            <a:endParaRPr/>
          </a:p>
          <a:p>
            <a:pPr marL="0" lvl="0" indent="0" algn="l" rtl="0">
              <a:lnSpc>
                <a:spcPct val="90000"/>
              </a:lnSpc>
              <a:spcBef>
                <a:spcPts val="1000"/>
              </a:spcBef>
              <a:spcAft>
                <a:spcPts val="0"/>
              </a:spcAft>
              <a:buClr>
                <a:schemeClr val="dk1"/>
              </a:buClr>
              <a:buSzPts val="1800"/>
              <a:buNone/>
            </a:pPr>
            <a:r>
              <a:rPr lang="en-US" sz="1800"/>
              <a:t>We can glue such outcomes together, and add up their probabilities. </a:t>
            </a:r>
            <a:endParaRPr/>
          </a:p>
        </p:txBody>
      </p:sp>
      <p:graphicFrame>
        <p:nvGraphicFramePr>
          <p:cNvPr id="302" name="Google Shape;302;p42"/>
          <p:cNvGraphicFramePr/>
          <p:nvPr/>
        </p:nvGraphicFramePr>
        <p:xfrm>
          <a:off x="428625" y="4825999"/>
          <a:ext cx="3686850" cy="1828850"/>
        </p:xfrm>
        <a:graphic>
          <a:graphicData uri="http://schemas.openxmlformats.org/drawingml/2006/table">
            <a:tbl>
              <a:tblPr firstRow="1" bandRow="1">
                <a:noFill/>
                <a:tableStyleId>{861A3663-E8D3-4362-8496-91C29142DF8C}</a:tableStyleId>
              </a:tblPr>
              <a:tblGrid>
                <a:gridCol w="351150">
                  <a:extLst>
                    <a:ext uri="{9D8B030D-6E8A-4147-A177-3AD203B41FA5}">
                      <a16:colId xmlns:a16="http://schemas.microsoft.com/office/drawing/2014/main" val="20000"/>
                    </a:ext>
                  </a:extLst>
                </a:gridCol>
                <a:gridCol w="555950">
                  <a:extLst>
                    <a:ext uri="{9D8B030D-6E8A-4147-A177-3AD203B41FA5}">
                      <a16:colId xmlns:a16="http://schemas.microsoft.com/office/drawing/2014/main" val="20001"/>
                    </a:ext>
                  </a:extLst>
                </a:gridCol>
                <a:gridCol w="555950">
                  <a:extLst>
                    <a:ext uri="{9D8B030D-6E8A-4147-A177-3AD203B41FA5}">
                      <a16:colId xmlns:a16="http://schemas.microsoft.com/office/drawing/2014/main" val="20002"/>
                    </a:ext>
                  </a:extLst>
                </a:gridCol>
                <a:gridCol w="555950">
                  <a:extLst>
                    <a:ext uri="{9D8B030D-6E8A-4147-A177-3AD203B41FA5}">
                      <a16:colId xmlns:a16="http://schemas.microsoft.com/office/drawing/2014/main" val="20003"/>
                    </a:ext>
                  </a:extLst>
                </a:gridCol>
                <a:gridCol w="555950">
                  <a:extLst>
                    <a:ext uri="{9D8B030D-6E8A-4147-A177-3AD203B41FA5}">
                      <a16:colId xmlns:a16="http://schemas.microsoft.com/office/drawing/2014/main" val="20004"/>
                    </a:ext>
                  </a:extLst>
                </a:gridCol>
                <a:gridCol w="555950">
                  <a:extLst>
                    <a:ext uri="{9D8B030D-6E8A-4147-A177-3AD203B41FA5}">
                      <a16:colId xmlns:a16="http://schemas.microsoft.com/office/drawing/2014/main" val="20005"/>
                    </a:ext>
                  </a:extLst>
                </a:gridCol>
                <a:gridCol w="555950">
                  <a:extLst>
                    <a:ext uri="{9D8B030D-6E8A-4147-A177-3AD203B41FA5}">
                      <a16:colId xmlns:a16="http://schemas.microsoft.com/office/drawing/2014/main" val="20006"/>
                    </a:ext>
                  </a:extLst>
                </a:gridCol>
              </a:tblGrid>
              <a:tr h="125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Y</a:t>
                      </a:r>
                      <a:endParaRPr sz="1800"/>
                    </a:p>
                  </a:txBody>
                  <a:tcPr marL="91450" marR="91450" marT="45725" marB="45725"/>
                </a:tc>
                <a:tc>
                  <a:txBody>
                    <a:bodyPr/>
                    <a:lstStyle/>
                    <a:p>
                      <a:pPr marL="0" marR="0" lvl="0" indent="0" algn="l" rtl="0">
                        <a:spcBef>
                          <a:spcPts val="0"/>
                        </a:spcBef>
                        <a:spcAft>
                          <a:spcPts val="0"/>
                        </a:spcAft>
                        <a:buNone/>
                      </a:pPr>
                      <a:r>
                        <a:rPr lang="en-US" sz="1800"/>
                        <a:t>Z</a:t>
                      </a:r>
                      <a:endParaRPr sz="1800"/>
                    </a:p>
                  </a:txBody>
                  <a:tcPr marL="91450" marR="91450" marT="45725" marB="45725"/>
                </a:tc>
                <a:tc>
                  <a:txBody>
                    <a:bodyPr/>
                    <a:lstStyle/>
                    <a:p>
                      <a:pPr marL="0" marR="0" lvl="0" indent="0" algn="l" rtl="0">
                        <a:spcBef>
                          <a:spcPts val="0"/>
                        </a:spcBef>
                        <a:spcAft>
                          <a:spcPts val="0"/>
                        </a:spcAft>
                        <a:buNone/>
                      </a:pPr>
                      <a:r>
                        <a:rPr lang="en-US" sz="1800"/>
                        <a:t>S</a:t>
                      </a:r>
                      <a:endParaRPr sz="1800"/>
                    </a:p>
                  </a:txBody>
                  <a:tcPr marL="91450" marR="91450" marT="45725" marB="45725"/>
                </a:tc>
                <a:tc>
                  <a:txBody>
                    <a:bodyPr/>
                    <a:lstStyle/>
                    <a:p>
                      <a:pPr marL="0" marR="0" lvl="0" indent="0" algn="l" rtl="0">
                        <a:spcBef>
                          <a:spcPts val="0"/>
                        </a:spcBef>
                        <a:spcAft>
                          <a:spcPts val="0"/>
                        </a:spcAft>
                        <a:buNone/>
                      </a:pPr>
                      <a:r>
                        <a:rPr lang="en-US" sz="1800"/>
                        <a:t>T</a:t>
                      </a:r>
                      <a:endParaRPr sz="1800"/>
                    </a:p>
                  </a:txBody>
                  <a:tcPr marL="91450" marR="91450" marT="45725" marB="45725"/>
                </a:tc>
                <a:tc>
                  <a:txBody>
                    <a:bodyPr/>
                    <a:lstStyle/>
                    <a:p>
                      <a:pPr marL="0" marR="0" lvl="0" indent="0" algn="l" rtl="0">
                        <a:spcBef>
                          <a:spcPts val="0"/>
                        </a:spcBef>
                        <a:spcAft>
                          <a:spcPts val="0"/>
                        </a:spcAft>
                        <a:buNone/>
                      </a:pPr>
                      <a:r>
                        <a:rPr lang="en-US" sz="1800"/>
                        <a:t>V</a:t>
                      </a:r>
                      <a:endParaRPr sz="1800"/>
                    </a:p>
                  </a:txBody>
                  <a:tcPr marL="91450" marR="91450" marT="45725" marB="45725"/>
                </a:tc>
                <a:extLst>
                  <a:ext uri="{0D108BD9-81ED-4DB2-BD59-A6C34878D82A}">
                    <a16:rowId xmlns:a16="http://schemas.microsoft.com/office/drawing/2014/main" val="10000"/>
                  </a:ext>
                </a:extLst>
              </a:tr>
              <a:tr h="125725">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1/8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extLst>
                  <a:ext uri="{0D108BD9-81ED-4DB2-BD59-A6C34878D82A}">
                    <a16:rowId xmlns:a16="http://schemas.microsoft.com/office/drawing/2014/main" val="10001"/>
                  </a:ext>
                </a:extLst>
              </a:tr>
              <a:tr h="125725">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3/8</a:t>
                      </a:r>
                      <a:endParaRPr sz="1800"/>
                    </a:p>
                  </a:txBody>
                  <a:tcPr marL="91450" marR="91450" marT="45725" marB="45725"/>
                </a:tc>
                <a:tc>
                  <a:txBody>
                    <a:bodyPr/>
                    <a:lstStyle/>
                    <a:p>
                      <a:pPr marL="0" marR="0" lvl="0" indent="0" algn="ctr" rtl="0">
                        <a:spcBef>
                          <a:spcPts val="0"/>
                        </a:spcBef>
                        <a:spcAft>
                          <a:spcPts val="0"/>
                        </a:spcAft>
                        <a:buNone/>
                      </a:pPr>
                      <a:r>
                        <a:rPr lang="en-US" sz="1800"/>
                        <a:t>2/8</a:t>
                      </a:r>
                      <a:endParaRPr sz="1800"/>
                    </a:p>
                  </a:txBody>
                  <a:tcPr marL="91450" marR="91450" marT="45725" marB="45725"/>
                </a:tc>
                <a:tc>
                  <a:txBody>
                    <a:bodyPr/>
                    <a:lstStyle/>
                    <a:p>
                      <a:pPr marL="0" marR="0" lvl="0" indent="0" algn="ctr" rtl="0">
                        <a:spcBef>
                          <a:spcPts val="0"/>
                        </a:spcBef>
                        <a:spcAft>
                          <a:spcPts val="0"/>
                        </a:spcAft>
                        <a:buNone/>
                      </a:pPr>
                      <a:r>
                        <a:rPr lang="en-US" sz="1800"/>
                        <a:t>2/8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extLst>
                  <a:ext uri="{0D108BD9-81ED-4DB2-BD59-A6C34878D82A}">
                    <a16:rowId xmlns:a16="http://schemas.microsoft.com/office/drawing/2014/main" val="10002"/>
                  </a:ext>
                </a:extLst>
              </a:tr>
              <a:tr h="12572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ctr" rtl="0">
                        <a:spcBef>
                          <a:spcPts val="0"/>
                        </a:spcBef>
                        <a:spcAft>
                          <a:spcPts val="0"/>
                        </a:spcAft>
                        <a:buNone/>
                      </a:pPr>
                      <a:r>
                        <a:rPr lang="en-US" sz="1800"/>
                        <a:t>3/8</a:t>
                      </a:r>
                      <a:endParaRPr sz="1800"/>
                    </a:p>
                  </a:txBody>
                  <a:tcPr marL="91450" marR="91450" marT="45725" marB="45725"/>
                </a:tc>
                <a:tc>
                  <a:txBody>
                    <a:bodyPr/>
                    <a:lstStyle/>
                    <a:p>
                      <a:pPr marL="0" marR="0" lvl="0" indent="0" algn="ctr" rtl="0">
                        <a:spcBef>
                          <a:spcPts val="0"/>
                        </a:spcBef>
                        <a:spcAft>
                          <a:spcPts val="0"/>
                        </a:spcAft>
                        <a:buNone/>
                      </a:pPr>
                      <a:r>
                        <a:rPr lang="en-US" sz="1800"/>
                        <a:t>1/8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extLst>
                  <a:ext uri="{0D108BD9-81ED-4DB2-BD59-A6C34878D82A}">
                    <a16:rowId xmlns:a16="http://schemas.microsoft.com/office/drawing/2014/main" val="10003"/>
                  </a:ext>
                </a:extLst>
              </a:tr>
              <a:tr h="125725">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ctr" rtl="0">
                        <a:spcBef>
                          <a:spcPts val="0"/>
                        </a:spcBef>
                        <a:spcAft>
                          <a:spcPts val="0"/>
                        </a:spcAft>
                        <a:buNone/>
                      </a:pPr>
                      <a:r>
                        <a:rPr lang="en-US" sz="1800"/>
                        <a:t>1/8</a:t>
                      </a:r>
                      <a:endParaRPr sz="1800"/>
                    </a:p>
                  </a:txBody>
                  <a:tcPr marL="91450" marR="91450" marT="45725" marB="45725"/>
                </a:tc>
                <a:tc>
                  <a:txBody>
                    <a:bodyPr/>
                    <a:lstStyle/>
                    <a:p>
                      <a:pPr marL="0" marR="0" lvl="0" indent="0" algn="ctr" rtl="0">
                        <a:spcBef>
                          <a:spcPts val="0"/>
                        </a:spcBef>
                        <a:spcAft>
                          <a:spcPts val="0"/>
                        </a:spcAft>
                        <a:buNone/>
                      </a:pPr>
                      <a:r>
                        <a:rPr lang="en-US" sz="1800"/>
                        <a:t>1/8</a:t>
                      </a:r>
                      <a:endParaRPr sz="180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2/8</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03" name="Google Shape;303;p42"/>
          <p:cNvGraphicFramePr/>
          <p:nvPr/>
        </p:nvGraphicFramePr>
        <p:xfrm>
          <a:off x="4943475" y="4825999"/>
          <a:ext cx="3686850" cy="1828850"/>
        </p:xfrm>
        <a:graphic>
          <a:graphicData uri="http://schemas.openxmlformats.org/drawingml/2006/table">
            <a:tbl>
              <a:tblPr firstRow="1" bandRow="1">
                <a:noFill/>
                <a:tableStyleId>{861A3663-E8D3-4362-8496-91C29142DF8C}</a:tableStyleId>
              </a:tblPr>
              <a:tblGrid>
                <a:gridCol w="351150">
                  <a:extLst>
                    <a:ext uri="{9D8B030D-6E8A-4147-A177-3AD203B41FA5}">
                      <a16:colId xmlns:a16="http://schemas.microsoft.com/office/drawing/2014/main" val="20000"/>
                    </a:ext>
                  </a:extLst>
                </a:gridCol>
                <a:gridCol w="555950">
                  <a:extLst>
                    <a:ext uri="{9D8B030D-6E8A-4147-A177-3AD203B41FA5}">
                      <a16:colId xmlns:a16="http://schemas.microsoft.com/office/drawing/2014/main" val="20001"/>
                    </a:ext>
                  </a:extLst>
                </a:gridCol>
                <a:gridCol w="555950">
                  <a:extLst>
                    <a:ext uri="{9D8B030D-6E8A-4147-A177-3AD203B41FA5}">
                      <a16:colId xmlns:a16="http://schemas.microsoft.com/office/drawing/2014/main" val="20002"/>
                    </a:ext>
                  </a:extLst>
                </a:gridCol>
                <a:gridCol w="555950">
                  <a:extLst>
                    <a:ext uri="{9D8B030D-6E8A-4147-A177-3AD203B41FA5}">
                      <a16:colId xmlns:a16="http://schemas.microsoft.com/office/drawing/2014/main" val="20003"/>
                    </a:ext>
                  </a:extLst>
                </a:gridCol>
                <a:gridCol w="555950">
                  <a:extLst>
                    <a:ext uri="{9D8B030D-6E8A-4147-A177-3AD203B41FA5}">
                      <a16:colId xmlns:a16="http://schemas.microsoft.com/office/drawing/2014/main" val="20004"/>
                    </a:ext>
                  </a:extLst>
                </a:gridCol>
                <a:gridCol w="555950">
                  <a:extLst>
                    <a:ext uri="{9D8B030D-6E8A-4147-A177-3AD203B41FA5}">
                      <a16:colId xmlns:a16="http://schemas.microsoft.com/office/drawing/2014/main" val="20005"/>
                    </a:ext>
                  </a:extLst>
                </a:gridCol>
                <a:gridCol w="555950">
                  <a:extLst>
                    <a:ext uri="{9D8B030D-6E8A-4147-A177-3AD203B41FA5}">
                      <a16:colId xmlns:a16="http://schemas.microsoft.com/office/drawing/2014/main" val="20006"/>
                    </a:ext>
                  </a:extLst>
                </a:gridCol>
              </a:tblGrid>
              <a:tr h="12572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Y</a:t>
                      </a:r>
                      <a:endParaRPr sz="1800"/>
                    </a:p>
                  </a:txBody>
                  <a:tcPr marL="91450" marR="91450" marT="45725" marB="45725"/>
                </a:tc>
                <a:tc>
                  <a:txBody>
                    <a:bodyPr/>
                    <a:lstStyle/>
                    <a:p>
                      <a:pPr marL="0" marR="0" lvl="0" indent="0" algn="l" rtl="0">
                        <a:spcBef>
                          <a:spcPts val="0"/>
                        </a:spcBef>
                        <a:spcAft>
                          <a:spcPts val="0"/>
                        </a:spcAft>
                        <a:buNone/>
                      </a:pPr>
                      <a:r>
                        <a:rPr lang="en-US" sz="1800"/>
                        <a:t>Z</a:t>
                      </a:r>
                      <a:endParaRPr sz="1800"/>
                    </a:p>
                  </a:txBody>
                  <a:tcPr marL="91450" marR="91450" marT="45725" marB="45725"/>
                </a:tc>
                <a:tc>
                  <a:txBody>
                    <a:bodyPr/>
                    <a:lstStyle/>
                    <a:p>
                      <a:pPr marL="0" marR="0" lvl="0" indent="0" algn="l" rtl="0">
                        <a:spcBef>
                          <a:spcPts val="0"/>
                        </a:spcBef>
                        <a:spcAft>
                          <a:spcPts val="0"/>
                        </a:spcAft>
                        <a:buNone/>
                      </a:pPr>
                      <a:r>
                        <a:rPr lang="en-US" sz="1800"/>
                        <a:t>S</a:t>
                      </a:r>
                      <a:endParaRPr sz="1800"/>
                    </a:p>
                  </a:txBody>
                  <a:tcPr marL="91450" marR="91450" marT="45725" marB="45725"/>
                </a:tc>
                <a:tc>
                  <a:txBody>
                    <a:bodyPr/>
                    <a:lstStyle/>
                    <a:p>
                      <a:pPr marL="0" marR="0" lvl="0" indent="0" algn="l" rtl="0">
                        <a:spcBef>
                          <a:spcPts val="0"/>
                        </a:spcBef>
                        <a:spcAft>
                          <a:spcPts val="0"/>
                        </a:spcAft>
                        <a:buNone/>
                      </a:pPr>
                      <a:r>
                        <a:rPr lang="en-US" sz="1800"/>
                        <a:t>T</a:t>
                      </a:r>
                      <a:endParaRPr sz="1800"/>
                    </a:p>
                  </a:txBody>
                  <a:tcPr marL="91450" marR="91450" marT="45725" marB="45725"/>
                </a:tc>
                <a:tc>
                  <a:txBody>
                    <a:bodyPr/>
                    <a:lstStyle/>
                    <a:p>
                      <a:pPr marL="0" marR="0" lvl="0" indent="0" algn="l" rtl="0">
                        <a:spcBef>
                          <a:spcPts val="0"/>
                        </a:spcBef>
                        <a:spcAft>
                          <a:spcPts val="0"/>
                        </a:spcAft>
                        <a:buNone/>
                      </a:pPr>
                      <a:r>
                        <a:rPr lang="en-US" sz="1800"/>
                        <a:t>V</a:t>
                      </a:r>
                      <a:endParaRPr sz="1800"/>
                    </a:p>
                  </a:txBody>
                  <a:tcPr marL="91450" marR="91450" marT="45725" marB="45725"/>
                </a:tc>
                <a:extLst>
                  <a:ext uri="{0D108BD9-81ED-4DB2-BD59-A6C34878D82A}">
                    <a16:rowId xmlns:a16="http://schemas.microsoft.com/office/drawing/2014/main" val="10000"/>
                  </a:ext>
                </a:extLst>
              </a:tr>
              <a:tr h="125725">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1/8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0</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extLst>
                  <a:ext uri="{0D108BD9-81ED-4DB2-BD59-A6C34878D82A}">
                    <a16:rowId xmlns:a16="http://schemas.microsoft.com/office/drawing/2014/main" val="10001"/>
                  </a:ext>
                </a:extLst>
              </a:tr>
              <a:tr h="125725">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ctr" rtl="0">
                        <a:spcBef>
                          <a:spcPts val="0"/>
                        </a:spcBef>
                        <a:spcAft>
                          <a:spcPts val="0"/>
                        </a:spcAft>
                        <a:buNone/>
                      </a:pPr>
                      <a:r>
                        <a:rPr lang="en-US" sz="1800"/>
                        <a:t>4/8</a:t>
                      </a:r>
                      <a:endParaRPr sz="1800"/>
                    </a:p>
                  </a:txBody>
                  <a:tcPr marL="91450" marR="91450" marT="45725" marB="45725"/>
                </a:tc>
                <a:tc>
                  <a:txBody>
                    <a:bodyPr/>
                    <a:lstStyle/>
                    <a:p>
                      <a:pPr marL="0" marR="0" lvl="0" indent="0" algn="ctr" rtl="0">
                        <a:spcBef>
                          <a:spcPts val="0"/>
                        </a:spcBef>
                        <a:spcAft>
                          <a:spcPts val="0"/>
                        </a:spcAft>
                        <a:buNone/>
                      </a:pPr>
                      <a:r>
                        <a:rPr lang="en-US" sz="1800"/>
                        <a:t>6/8</a:t>
                      </a:r>
                      <a:endParaRPr sz="1800"/>
                    </a:p>
                  </a:txBody>
                  <a:tcPr marL="91450" marR="91450" marT="45725" marB="45725"/>
                </a:tc>
                <a:tc>
                  <a:txBody>
                    <a:bodyPr/>
                    <a:lstStyle/>
                    <a:p>
                      <a:pPr marL="0" marR="0" lvl="0" indent="0" algn="ctr" rtl="0">
                        <a:spcBef>
                          <a:spcPts val="0"/>
                        </a:spcBef>
                        <a:spcAft>
                          <a:spcPts val="0"/>
                        </a:spcAft>
                        <a:buNone/>
                      </a:pPr>
                      <a:r>
                        <a:rPr lang="en-US" sz="1800"/>
                        <a:t>2/8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extLst>
                  <a:ext uri="{0D108BD9-81ED-4DB2-BD59-A6C34878D82A}">
                    <a16:rowId xmlns:a16="http://schemas.microsoft.com/office/drawing/2014/main" val="10002"/>
                  </a:ext>
                </a:extLst>
              </a:tr>
              <a:tr h="12572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ctr" rtl="0">
                        <a:spcBef>
                          <a:spcPts val="0"/>
                        </a:spcBef>
                        <a:spcAft>
                          <a:spcPts val="0"/>
                        </a:spcAft>
                        <a:buNone/>
                      </a:pPr>
                      <a:r>
                        <a:rPr lang="en-US" sz="1800"/>
                        <a:t>7/8</a:t>
                      </a:r>
                      <a:endParaRPr sz="1800"/>
                    </a:p>
                  </a:txBody>
                  <a:tcPr marL="91450" marR="91450" marT="45725" marB="45725"/>
                </a:tc>
                <a:tc>
                  <a:txBody>
                    <a:bodyPr/>
                    <a:lstStyle/>
                    <a:p>
                      <a:pPr marL="0" marR="0" lvl="0" indent="0" algn="ctr" rtl="0">
                        <a:spcBef>
                          <a:spcPts val="0"/>
                        </a:spcBef>
                        <a:spcAft>
                          <a:spcPts val="0"/>
                        </a:spcAft>
                        <a:buNone/>
                      </a:pPr>
                      <a:r>
                        <a:rPr lang="en-US" sz="1800"/>
                        <a:t>7/8</a:t>
                      </a:r>
                      <a:endParaRPr sz="1800"/>
                    </a:p>
                  </a:txBody>
                  <a:tcPr marL="91450" marR="91450" marT="45725" marB="45725"/>
                </a:tc>
                <a:tc>
                  <a:txBody>
                    <a:bodyPr/>
                    <a:lstStyle/>
                    <a:p>
                      <a:pPr marL="0" marR="0" lvl="0" indent="0" algn="ctr" rtl="0">
                        <a:spcBef>
                          <a:spcPts val="0"/>
                        </a:spcBef>
                        <a:spcAft>
                          <a:spcPts val="0"/>
                        </a:spcAft>
                        <a:buNone/>
                      </a:pPr>
                      <a:r>
                        <a:rPr lang="en-US" sz="1800"/>
                        <a:t>6/8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extLst>
                  <a:ext uri="{0D108BD9-81ED-4DB2-BD59-A6C34878D82A}">
                    <a16:rowId xmlns:a16="http://schemas.microsoft.com/office/drawing/2014/main" val="10003"/>
                  </a:ext>
                </a:extLst>
              </a:tr>
              <a:tr h="125725">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tc>
                  <a:txBody>
                    <a:bodyPr/>
                    <a:lstStyle/>
                    <a:p>
                      <a:pPr marL="0" marR="0" lvl="0" indent="0" algn="ctr" rtl="0">
                        <a:spcBef>
                          <a:spcPts val="0"/>
                        </a:spcBef>
                        <a:spcAft>
                          <a:spcPts val="0"/>
                        </a:spcAft>
                        <a:buNone/>
                      </a:pPr>
                      <a:r>
                        <a:rPr lang="en-US" sz="1800"/>
                        <a:t>8/8</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304" name="Google Shape;304;p42"/>
          <p:cNvSpPr/>
          <p:nvPr/>
        </p:nvSpPr>
        <p:spPr>
          <a:xfrm>
            <a:off x="1078664" y="4427577"/>
            <a:ext cx="2681632" cy="369332"/>
          </a:xfrm>
          <a:prstGeom prst="rect">
            <a:avLst/>
          </a:prstGeom>
          <a:blipFill rotWithShape="1">
            <a:blip r:embed="rId3">
              <a:alphaModFix/>
            </a:blip>
            <a:stretch>
              <a:fillRect b="-1311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5" name="Google Shape;305;p42"/>
          <p:cNvSpPr/>
          <p:nvPr/>
        </p:nvSpPr>
        <p:spPr>
          <a:xfrm>
            <a:off x="5650664" y="4427577"/>
            <a:ext cx="2692339" cy="369332"/>
          </a:xfrm>
          <a:prstGeom prst="rect">
            <a:avLst/>
          </a:prstGeom>
          <a:blipFill rotWithShape="1">
            <a:blip r:embed="rId4">
              <a:alphaModFix/>
            </a:blip>
            <a:stretch>
              <a:fillRect b="-1311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6" name="Google Shape;306;p42"/>
          <p:cNvSpPr txBox="1"/>
          <p:nvPr/>
        </p:nvSpPr>
        <p:spPr>
          <a:xfrm>
            <a:off x="210962" y="2258646"/>
            <a:ext cx="4908113" cy="2168931"/>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Clr>
                <a:schemeClr val="dk1"/>
              </a:buClr>
              <a:buSzPct val="100000"/>
              <a:buFont typeface="Arial"/>
              <a:buNone/>
            </a:pPr>
            <a:r>
              <a:rPr lang="en-US" sz="1800" b="1">
                <a:solidFill>
                  <a:schemeClr val="dk1"/>
                </a:solidFill>
                <a:latin typeface="Calibri"/>
                <a:ea typeface="Calibri"/>
                <a:cs typeface="Calibri"/>
                <a:sym typeface="Calibri"/>
              </a:rPr>
              <a:t>PMF</a:t>
            </a:r>
            <a:r>
              <a:rPr lang="en-US" sz="1800">
                <a:solidFill>
                  <a:schemeClr val="dk1"/>
                </a:solidFill>
                <a:latin typeface="Calibri"/>
                <a:ea typeface="Calibri"/>
                <a:cs typeface="Calibri"/>
                <a:sym typeface="Calibri"/>
              </a:rPr>
              <a:t> (probability mass function) is the map from values of RV to their probabilities.</a:t>
            </a:r>
            <a:endParaRPr/>
          </a:p>
          <a:p>
            <a:pPr marL="0" marR="0" lvl="0" indent="0" algn="l" rtl="0">
              <a:lnSpc>
                <a:spcPct val="90000"/>
              </a:lnSpc>
              <a:spcBef>
                <a:spcPts val="1000"/>
              </a:spcBef>
              <a:spcAft>
                <a:spcPts val="0"/>
              </a:spcAft>
              <a:buClr>
                <a:schemeClr val="dk1"/>
              </a:buClr>
              <a:buSzPct val="100000"/>
              <a:buFont typeface="Arial"/>
              <a:buNone/>
            </a:pPr>
            <a:r>
              <a:rPr lang="en-US" sz="1800">
                <a:solidFill>
                  <a:schemeClr val="dk1"/>
                </a:solidFill>
                <a:latin typeface="Calibri"/>
                <a:ea typeface="Calibri"/>
                <a:cs typeface="Calibri"/>
                <a:sym typeface="Calibri"/>
              </a:rPr>
              <a:t>This function can help to answer practical questions about random variables, like:</a:t>
            </a:r>
            <a:endParaRPr/>
          </a:p>
          <a:p>
            <a:pPr marL="228600" marR="0" lvl="0" indent="-228600" algn="l" rtl="0">
              <a:lnSpc>
                <a:spcPct val="90000"/>
              </a:lnSpc>
              <a:spcBef>
                <a:spcPts val="1000"/>
              </a:spcBef>
              <a:spcAft>
                <a:spcPts val="0"/>
              </a:spcAft>
              <a:buClr>
                <a:schemeClr val="dk1"/>
              </a:buClr>
              <a:buSzPct val="100000"/>
              <a:buFont typeface="Arial"/>
              <a:buChar char="•"/>
            </a:pPr>
            <a:r>
              <a:rPr lang="en-US" sz="1800">
                <a:solidFill>
                  <a:schemeClr val="dk1"/>
                </a:solidFill>
                <a:latin typeface="Calibri"/>
                <a:ea typeface="Calibri"/>
                <a:cs typeface="Calibri"/>
                <a:sym typeface="Calibri"/>
              </a:rPr>
              <a:t>What is probability of having 9 heads out of 10 tosses of a fair coin?</a:t>
            </a:r>
            <a:endParaRPr/>
          </a:p>
          <a:p>
            <a:pPr marL="228600" marR="0" lvl="0" indent="-228600" algn="l" rtl="0">
              <a:lnSpc>
                <a:spcPct val="90000"/>
              </a:lnSpc>
              <a:spcBef>
                <a:spcPts val="1000"/>
              </a:spcBef>
              <a:spcAft>
                <a:spcPts val="0"/>
              </a:spcAft>
              <a:buClr>
                <a:schemeClr val="dk1"/>
              </a:buClr>
              <a:buSzPct val="100000"/>
              <a:buFont typeface="Arial"/>
              <a:buChar char="•"/>
            </a:pPr>
            <a:r>
              <a:rPr lang="en-US" sz="1800">
                <a:solidFill>
                  <a:schemeClr val="dk1"/>
                </a:solidFill>
                <a:latin typeface="Calibri"/>
                <a:ea typeface="Calibri"/>
                <a:cs typeface="Calibri"/>
                <a:sym typeface="Calibri"/>
              </a:rPr>
              <a:t>What is probability of having a positive payoff in a certain card game?</a:t>
            </a:r>
            <a:endParaRPr/>
          </a:p>
        </p:txBody>
      </p:sp>
      <p:sp>
        <p:nvSpPr>
          <p:cNvPr id="307" name="Google Shape;307;p42"/>
          <p:cNvSpPr txBox="1"/>
          <p:nvPr/>
        </p:nvSpPr>
        <p:spPr>
          <a:xfrm>
            <a:off x="5322225" y="2258646"/>
            <a:ext cx="3470083" cy="2061919"/>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700"/>
              <a:buFont typeface="Arial"/>
              <a:buNone/>
            </a:pPr>
            <a:r>
              <a:rPr lang="en-US" sz="1700" b="1">
                <a:solidFill>
                  <a:schemeClr val="dk1"/>
                </a:solidFill>
                <a:latin typeface="Calibri"/>
                <a:ea typeface="Calibri"/>
                <a:cs typeface="Calibri"/>
                <a:sym typeface="Calibri"/>
              </a:rPr>
              <a:t>CDF</a:t>
            </a:r>
            <a:r>
              <a:rPr lang="en-US" sz="1700">
                <a:solidFill>
                  <a:schemeClr val="dk1"/>
                </a:solidFill>
                <a:latin typeface="Calibri"/>
                <a:ea typeface="Calibri"/>
                <a:cs typeface="Calibri"/>
                <a:sym typeface="Calibri"/>
              </a:rPr>
              <a:t> (cumulative distribution function) is the running sum of PMF</a:t>
            </a:r>
            <a:endParaRPr/>
          </a:p>
          <a:p>
            <a:pPr marL="0" marR="0" lvl="0" indent="0" algn="l" rtl="0">
              <a:lnSpc>
                <a:spcPct val="90000"/>
              </a:lnSpc>
              <a:spcBef>
                <a:spcPts val="1000"/>
              </a:spcBef>
              <a:spcAft>
                <a:spcPts val="0"/>
              </a:spcAft>
              <a:buClr>
                <a:schemeClr val="dk1"/>
              </a:buClr>
              <a:buSzPts val="1700"/>
              <a:buFont typeface="Arial"/>
              <a:buNone/>
            </a:pPr>
            <a:r>
              <a:rPr lang="en-US" sz="1700">
                <a:solidFill>
                  <a:schemeClr val="dk1"/>
                </a:solidFill>
                <a:latin typeface="Calibri"/>
                <a:ea typeface="Calibri"/>
                <a:cs typeface="Calibri"/>
                <a:sym typeface="Calibri"/>
              </a:rPr>
              <a:t>PMF and CDF are alternative (and equivalent) ways to specify a discrete </a:t>
            </a:r>
            <a:r>
              <a:rPr lang="en-US" sz="1700" b="1">
                <a:solidFill>
                  <a:schemeClr val="dk1"/>
                </a:solidFill>
                <a:latin typeface="Calibri"/>
                <a:ea typeface="Calibri"/>
                <a:cs typeface="Calibri"/>
                <a:sym typeface="Calibri"/>
              </a:rPr>
              <a:t>distribution</a:t>
            </a:r>
            <a:r>
              <a:rPr lang="en-US" sz="1700">
                <a:solidFill>
                  <a:schemeClr val="dk1"/>
                </a:solidFill>
                <a:latin typeface="Calibri"/>
                <a:ea typeface="Calibri"/>
                <a:cs typeface="Calibri"/>
                <a:sym typeface="Calibri"/>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Uniform distribution</a:t>
            </a:r>
            <a:endParaRPr/>
          </a:p>
        </p:txBody>
      </p:sp>
      <p:sp>
        <p:nvSpPr>
          <p:cNvPr id="313" name="Google Shape;313;p43"/>
          <p:cNvSpPr txBox="1">
            <a:spLocks noGrp="1"/>
          </p:cNvSpPr>
          <p:nvPr>
            <p:ph type="body" idx="1"/>
          </p:nvPr>
        </p:nvSpPr>
        <p:spPr>
          <a:xfrm>
            <a:off x="628650" y="1825625"/>
            <a:ext cx="7886700" cy="4351338"/>
          </a:xfrm>
          <a:prstGeom prst="rect">
            <a:avLst/>
          </a:prstGeom>
          <a:blipFill rotWithShape="1">
            <a:blip r:embed="rId3">
              <a:alphaModFix/>
            </a:blip>
            <a:stretch>
              <a:fillRect l="-772" t="-1400" r="-4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Bernoulli process</a:t>
            </a:r>
            <a:endParaRPr/>
          </a:p>
        </p:txBody>
      </p:sp>
      <p:sp>
        <p:nvSpPr>
          <p:cNvPr id="320" name="Google Shape;320;p44"/>
          <p:cNvSpPr txBox="1">
            <a:spLocks noGrp="1"/>
          </p:cNvSpPr>
          <p:nvPr>
            <p:ph type="body" idx="1"/>
          </p:nvPr>
        </p:nvSpPr>
        <p:spPr>
          <a:xfrm>
            <a:off x="628650" y="1825625"/>
            <a:ext cx="7886700" cy="4351338"/>
          </a:xfrm>
          <a:prstGeom prst="rect">
            <a:avLst/>
          </a:prstGeom>
          <a:blipFill rotWithShape="1">
            <a:blip r:embed="rId3">
              <a:alphaModFix/>
            </a:blip>
            <a:stretch>
              <a:fillRect l="-772"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RVs based on Bernoulli process</a:t>
            </a:r>
            <a:endParaRPr/>
          </a:p>
        </p:txBody>
      </p:sp>
      <p:graphicFrame>
        <p:nvGraphicFramePr>
          <p:cNvPr id="326" name="Google Shape;326;p45"/>
          <p:cNvGraphicFramePr/>
          <p:nvPr/>
        </p:nvGraphicFramePr>
        <p:xfrm>
          <a:off x="628650" y="1825625"/>
          <a:ext cx="7514325" cy="3205520"/>
        </p:xfrm>
        <a:graphic>
          <a:graphicData uri="http://schemas.openxmlformats.org/drawingml/2006/table">
            <a:tbl>
              <a:tblPr firstRow="1" bandRow="1">
                <a:noFill/>
                <a:tableStyleId>{861A3663-E8D3-4362-8496-91C29142DF8C}</a:tableStyleId>
              </a:tblPr>
              <a:tblGrid>
                <a:gridCol w="3014075">
                  <a:extLst>
                    <a:ext uri="{9D8B030D-6E8A-4147-A177-3AD203B41FA5}">
                      <a16:colId xmlns:a16="http://schemas.microsoft.com/office/drawing/2014/main" val="20000"/>
                    </a:ext>
                  </a:extLst>
                </a:gridCol>
                <a:gridCol w="1915800">
                  <a:extLst>
                    <a:ext uri="{9D8B030D-6E8A-4147-A177-3AD203B41FA5}">
                      <a16:colId xmlns:a16="http://schemas.microsoft.com/office/drawing/2014/main" val="20001"/>
                    </a:ext>
                  </a:extLst>
                </a:gridCol>
                <a:gridCol w="25844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Variable</a:t>
                      </a:r>
                      <a:endParaRPr sz="1800"/>
                    </a:p>
                  </a:txBody>
                  <a:tcPr marL="91450" marR="91450" marT="45725" marB="45725"/>
                </a:tc>
                <a:tc>
                  <a:txBody>
                    <a:bodyPr/>
                    <a:lstStyle/>
                    <a:p>
                      <a:pPr marL="0" marR="0" lvl="0" indent="0" algn="l" rtl="0">
                        <a:spcBef>
                          <a:spcPts val="0"/>
                        </a:spcBef>
                        <a:spcAft>
                          <a:spcPts val="0"/>
                        </a:spcAft>
                        <a:buNone/>
                      </a:pPr>
                      <a:r>
                        <a:rPr lang="en-US" sz="1800"/>
                        <a:t>Distribution</a:t>
                      </a:r>
                      <a:endParaRPr sz="1800"/>
                    </a:p>
                  </a:txBody>
                  <a:tcPr marL="91450" marR="91450" marT="45725" marB="45725"/>
                </a:tc>
                <a:tc>
                  <a:txBody>
                    <a:bodyPr/>
                    <a:lstStyle/>
                    <a:p>
                      <a:pPr marL="0" marR="0" lvl="0" indent="0" algn="l" rtl="0">
                        <a:spcBef>
                          <a:spcPts val="0"/>
                        </a:spcBef>
                        <a:spcAft>
                          <a:spcPts val="0"/>
                        </a:spcAft>
                        <a:buNone/>
                      </a:pPr>
                      <a:r>
                        <a:rPr lang="en-US" sz="1800"/>
                        <a:t>PMF</a:t>
                      </a:r>
                      <a:endParaRPr sz="1800"/>
                    </a:p>
                  </a:txBody>
                  <a:tcPr marL="91450" marR="91450" marT="45725" marB="45725"/>
                </a:tc>
                <a:extLst>
                  <a:ext uri="{0D108BD9-81ED-4DB2-BD59-A6C34878D82A}">
                    <a16:rowId xmlns:a16="http://schemas.microsoft.com/office/drawing/2014/main" val="10000"/>
                  </a:ext>
                </a:extLst>
              </a:tr>
              <a:tr h="640075">
                <a:tc>
                  <a:txBody>
                    <a:bodyPr/>
                    <a:lstStyle/>
                    <a:p>
                      <a:pPr marL="0" marR="0" lvl="0" indent="0" algn="l" rtl="0">
                        <a:spcBef>
                          <a:spcPts val="0"/>
                        </a:spcBef>
                        <a:spcAft>
                          <a:spcPts val="0"/>
                        </a:spcAft>
                        <a:buNone/>
                      </a:pPr>
                      <a:r>
                        <a:rPr lang="en-US" sz="1800"/>
                        <a:t>Number of successes in the first n trials</a:t>
                      </a:r>
                      <a:endParaRPr sz="1800"/>
                    </a:p>
                  </a:txBody>
                  <a:tcPr marL="91450" marR="91450" marT="45725" marB="45725"/>
                </a:tc>
                <a:tc>
                  <a:txBody>
                    <a:bodyPr/>
                    <a:lstStyle/>
                    <a:p>
                      <a:pPr marL="0" marR="0" lvl="0" indent="0" algn="l" rtl="0">
                        <a:spcBef>
                          <a:spcPts val="0"/>
                        </a:spcBef>
                        <a:spcAft>
                          <a:spcPts val="0"/>
                        </a:spcAft>
                        <a:buNone/>
                      </a:pPr>
                      <a:r>
                        <a:rPr lang="en-US" sz="1800"/>
                        <a:t>Binomial</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640075">
                <a:tc>
                  <a:txBody>
                    <a:bodyPr/>
                    <a:lstStyle/>
                    <a:p>
                      <a:pPr marL="0" marR="0" lvl="0" indent="0" algn="l" rtl="0">
                        <a:spcBef>
                          <a:spcPts val="0"/>
                        </a:spcBef>
                        <a:spcAft>
                          <a:spcPts val="0"/>
                        </a:spcAft>
                        <a:buNone/>
                      </a:pPr>
                      <a:r>
                        <a:rPr lang="en-US" sz="1800"/>
                        <a:t>Number of failures before the first success</a:t>
                      </a:r>
                      <a:endParaRPr sz="1800"/>
                    </a:p>
                  </a:txBody>
                  <a:tcPr marL="91450" marR="91450" marT="45725" marB="45725"/>
                </a:tc>
                <a:tc>
                  <a:txBody>
                    <a:bodyPr/>
                    <a:lstStyle/>
                    <a:p>
                      <a:pPr marL="0" marR="0" lvl="0" indent="0" algn="l" rtl="0">
                        <a:spcBef>
                          <a:spcPts val="0"/>
                        </a:spcBef>
                        <a:spcAft>
                          <a:spcPts val="0"/>
                        </a:spcAft>
                        <a:buNone/>
                      </a:pPr>
                      <a:r>
                        <a:rPr lang="en-US" sz="1800"/>
                        <a:t>Geometric</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640075">
                <a:tc>
                  <a:txBody>
                    <a:bodyPr/>
                    <a:lstStyle/>
                    <a:p>
                      <a:pPr marL="0" marR="0" lvl="0" indent="0" algn="l" rtl="0">
                        <a:lnSpc>
                          <a:spcPct val="100000"/>
                        </a:lnSpc>
                        <a:spcBef>
                          <a:spcPts val="0"/>
                        </a:spcBef>
                        <a:spcAft>
                          <a:spcPts val="0"/>
                        </a:spcAft>
                        <a:buClr>
                          <a:schemeClr val="dk1"/>
                        </a:buClr>
                        <a:buSzPts val="1800"/>
                        <a:buFont typeface="Calibri"/>
                        <a:buNone/>
                      </a:pPr>
                      <a:r>
                        <a:rPr lang="en-US" sz="1800"/>
                        <a:t>Number of failures before the r-th success</a:t>
                      </a:r>
                      <a:endParaRPr sz="1800"/>
                    </a:p>
                  </a:txBody>
                  <a:tcPr marL="91450" marR="91450" marT="45725" marB="45725"/>
                </a:tc>
                <a:tc>
                  <a:txBody>
                    <a:bodyPr/>
                    <a:lstStyle/>
                    <a:p>
                      <a:pPr marL="0" marR="0" lvl="0" indent="0" algn="l" rtl="0">
                        <a:spcBef>
                          <a:spcPts val="0"/>
                        </a:spcBef>
                        <a:spcAft>
                          <a:spcPts val="0"/>
                        </a:spcAft>
                        <a:buNone/>
                      </a:pPr>
                      <a:r>
                        <a:rPr lang="en-US" sz="1800"/>
                        <a:t>Negative binomial</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914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Poisson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327" name="Google Shape;327;p45"/>
          <p:cNvSpPr txBox="1"/>
          <p:nvPr/>
        </p:nvSpPr>
        <p:spPr>
          <a:xfrm>
            <a:off x="628650" y="5166041"/>
            <a:ext cx="7585319" cy="523220"/>
          </a:xfrm>
          <a:prstGeom prst="rect">
            <a:avLst/>
          </a:prstGeom>
          <a:blipFill rotWithShape="1">
            <a:blip r:embed="rId3">
              <a:alphaModFix/>
            </a:blip>
            <a:stretch>
              <a:fillRect l="-240" t="-1162" r="-321" b="-116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Expectation a.k.a. mean</a:t>
            </a:r>
            <a:endParaRPr/>
          </a:p>
        </p:txBody>
      </p:sp>
      <p:sp>
        <p:nvSpPr>
          <p:cNvPr id="333" name="Google Shape;333;p46"/>
          <p:cNvSpPr txBox="1">
            <a:spLocks noGrp="1"/>
          </p:cNvSpPr>
          <p:nvPr>
            <p:ph type="body" idx="1"/>
          </p:nvPr>
        </p:nvSpPr>
        <p:spPr>
          <a:xfrm>
            <a:off x="628650" y="1825625"/>
            <a:ext cx="7886700" cy="4351338"/>
          </a:xfrm>
          <a:prstGeom prst="rect">
            <a:avLst/>
          </a:prstGeom>
          <a:blipFill rotWithShape="1">
            <a:blip r:embed="rId3">
              <a:alphaModFix/>
            </a:blip>
            <a:stretch>
              <a:fillRect l="-772" t="-1400" r="-23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Properties of expectation</a:t>
            </a:r>
            <a:endParaRPr/>
          </a:p>
        </p:txBody>
      </p:sp>
      <p:sp>
        <p:nvSpPr>
          <p:cNvPr id="339" name="Google Shape;339;p47"/>
          <p:cNvSpPr txBox="1">
            <a:spLocks noGrp="1"/>
          </p:cNvSpPr>
          <p:nvPr>
            <p:ph type="body" idx="1"/>
          </p:nvPr>
        </p:nvSpPr>
        <p:spPr>
          <a:xfrm>
            <a:off x="628650" y="1825625"/>
            <a:ext cx="7886700" cy="4351338"/>
          </a:xfrm>
          <a:prstGeom prst="rect">
            <a:avLst/>
          </a:prstGeom>
          <a:blipFill rotWithShape="1">
            <a:blip r:embed="rId3">
              <a:alphaModFix/>
            </a:blip>
            <a:stretch>
              <a:fillRect l="-772" t="-1400" b="-434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Geometric trials</a:t>
            </a:r>
            <a:endParaRPr/>
          </a:p>
        </p:txBody>
      </p:sp>
      <p:sp>
        <p:nvSpPr>
          <p:cNvPr id="345" name="Google Shape;345;p48"/>
          <p:cNvSpPr txBox="1">
            <a:spLocks noGrp="1"/>
          </p:cNvSpPr>
          <p:nvPr>
            <p:ph type="body" idx="1"/>
          </p:nvPr>
        </p:nvSpPr>
        <p:spPr>
          <a:xfrm>
            <a:off x="628650" y="1825624"/>
            <a:ext cx="7886700" cy="4540670"/>
          </a:xfrm>
          <a:prstGeom prst="rect">
            <a:avLst/>
          </a:prstGeom>
          <a:blipFill rotWithShape="1">
            <a:blip r:embed="rId3">
              <a:alphaModFix/>
            </a:blip>
            <a:stretch>
              <a:fillRect l="-849" t="-1476" b="-80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Queens</a:t>
            </a:r>
            <a:endParaRPr/>
          </a:p>
        </p:txBody>
      </p:sp>
      <p:sp>
        <p:nvSpPr>
          <p:cNvPr id="351" name="Google Shape;351;p49"/>
          <p:cNvSpPr txBox="1">
            <a:spLocks noGrp="1"/>
          </p:cNvSpPr>
          <p:nvPr>
            <p:ph type="body" idx="1"/>
          </p:nvPr>
        </p:nvSpPr>
        <p:spPr>
          <a:xfrm>
            <a:off x="628650" y="1825625"/>
            <a:ext cx="7886700" cy="4351338"/>
          </a:xfrm>
          <a:prstGeom prst="rect">
            <a:avLst/>
          </a:prstGeom>
          <a:blipFill rotWithShape="1">
            <a:blip r:embed="rId3">
              <a:alphaModFix/>
            </a:blip>
            <a:stretch>
              <a:fillRect l="-308" t="-279" b="-2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stories recommender</a:t>
            </a:r>
            <a:endParaRPr/>
          </a:p>
        </p:txBody>
      </p:sp>
      <p:sp>
        <p:nvSpPr>
          <p:cNvPr id="357" name="Google Shape;357;p50"/>
          <p:cNvSpPr txBox="1">
            <a:spLocks noGrp="1"/>
          </p:cNvSpPr>
          <p:nvPr>
            <p:ph type="body" idx="1"/>
          </p:nvPr>
        </p:nvSpPr>
        <p:spPr>
          <a:xfrm>
            <a:off x="628650" y="1825625"/>
            <a:ext cx="7886700" cy="15049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A bank can show stories in the mobile app. </a:t>
            </a:r>
            <a:endParaRPr/>
          </a:p>
          <a:p>
            <a:pPr marL="0" lvl="0" indent="0" algn="l" rtl="0">
              <a:lnSpc>
                <a:spcPct val="90000"/>
              </a:lnSpc>
              <a:spcBef>
                <a:spcPts val="1000"/>
              </a:spcBef>
              <a:spcAft>
                <a:spcPts val="0"/>
              </a:spcAft>
              <a:buClr>
                <a:schemeClr val="dk1"/>
              </a:buClr>
              <a:buSzPts val="2000"/>
              <a:buNone/>
            </a:pPr>
            <a:r>
              <a:rPr lang="en-US" sz="2000"/>
              <a:t>For any story, profit from showing it depends on the user reaction. </a:t>
            </a:r>
            <a:endParaRPr sz="2000"/>
          </a:p>
          <a:p>
            <a:pPr marL="0" lvl="0" indent="0" algn="l" rtl="0">
              <a:lnSpc>
                <a:spcPct val="90000"/>
              </a:lnSpc>
              <a:spcBef>
                <a:spcPts val="1000"/>
              </a:spcBef>
              <a:spcAft>
                <a:spcPts val="0"/>
              </a:spcAft>
              <a:buClr>
                <a:schemeClr val="dk1"/>
              </a:buClr>
              <a:buSzPts val="2000"/>
              <a:buNone/>
            </a:pPr>
            <a:r>
              <a:rPr lang="en-US" sz="2000"/>
              <a:t>For a particular story, there are probabilities of various reactions, predicted by an ML model. Should we show it?</a:t>
            </a:r>
            <a:endParaRPr/>
          </a:p>
          <a:p>
            <a:pPr marL="0" lvl="0" indent="0" algn="l" rtl="0">
              <a:lnSpc>
                <a:spcPct val="90000"/>
              </a:lnSpc>
              <a:spcBef>
                <a:spcPts val="1000"/>
              </a:spcBef>
              <a:spcAft>
                <a:spcPts val="0"/>
              </a:spcAft>
              <a:buClr>
                <a:schemeClr val="dk1"/>
              </a:buClr>
              <a:buSzPts val="2000"/>
              <a:buNone/>
            </a:pPr>
            <a:endParaRPr sz="2000"/>
          </a:p>
        </p:txBody>
      </p:sp>
      <p:graphicFrame>
        <p:nvGraphicFramePr>
          <p:cNvPr id="358" name="Google Shape;358;p50"/>
          <p:cNvGraphicFramePr/>
          <p:nvPr/>
        </p:nvGraphicFramePr>
        <p:xfrm>
          <a:off x="714375" y="3330575"/>
          <a:ext cx="4024825" cy="1854250"/>
        </p:xfrm>
        <a:graphic>
          <a:graphicData uri="http://schemas.openxmlformats.org/drawingml/2006/table">
            <a:tbl>
              <a:tblPr firstRow="1" bandRow="1">
                <a:noFill/>
                <a:tableStyleId>{861A3663-E8D3-4362-8496-91C29142DF8C}</a:tableStyleId>
              </a:tblPr>
              <a:tblGrid>
                <a:gridCol w="848050">
                  <a:extLst>
                    <a:ext uri="{9D8B030D-6E8A-4147-A177-3AD203B41FA5}">
                      <a16:colId xmlns:a16="http://schemas.microsoft.com/office/drawing/2014/main" val="20000"/>
                    </a:ext>
                  </a:extLst>
                </a:gridCol>
                <a:gridCol w="954150">
                  <a:extLst>
                    <a:ext uri="{9D8B030D-6E8A-4147-A177-3AD203B41FA5}">
                      <a16:colId xmlns:a16="http://schemas.microsoft.com/office/drawing/2014/main" val="20001"/>
                    </a:ext>
                  </a:extLst>
                </a:gridCol>
                <a:gridCol w="22226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Action</a:t>
                      </a:r>
                      <a:endParaRPr sz="1800"/>
                    </a:p>
                  </a:txBody>
                  <a:tcPr marL="91450" marR="91450" marT="45725" marB="45725"/>
                </a:tc>
                <a:tc>
                  <a:txBody>
                    <a:bodyPr/>
                    <a:lstStyle/>
                    <a:p>
                      <a:pPr marL="0" marR="0" lvl="0" indent="0" algn="l" rtl="0">
                        <a:spcBef>
                          <a:spcPts val="0"/>
                        </a:spcBef>
                        <a:spcAft>
                          <a:spcPts val="0"/>
                        </a:spcAft>
                        <a:buNone/>
                      </a:pPr>
                      <a:r>
                        <a:rPr lang="en-US" sz="1800"/>
                        <a:t>Reward</a:t>
                      </a:r>
                      <a:endParaRPr sz="1800"/>
                    </a:p>
                  </a:txBody>
                  <a:tcPr marL="91450" marR="91450" marT="45725" marB="45725"/>
                </a:tc>
                <a:tc>
                  <a:txBody>
                    <a:bodyPr/>
                    <a:lstStyle/>
                    <a:p>
                      <a:pPr marL="0" marR="0" lvl="0" indent="0" algn="l" rtl="0">
                        <a:spcBef>
                          <a:spcPts val="0"/>
                        </a:spcBef>
                        <a:spcAft>
                          <a:spcPts val="0"/>
                        </a:spcAft>
                        <a:buNone/>
                      </a:pPr>
                      <a:r>
                        <a:rPr lang="en-US" sz="1800"/>
                        <a:t>Predicted probability</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Dislike</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Skip</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20%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View</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30%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Like</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tc>
                  <a:txBody>
                    <a:bodyPr/>
                    <a:lstStyle/>
                    <a:p>
                      <a:pPr marL="0" marR="0" lvl="0" indent="0" algn="ctr" rtl="0">
                        <a:spcBef>
                          <a:spcPts val="0"/>
                        </a:spcBef>
                        <a:spcAft>
                          <a:spcPts val="0"/>
                        </a:spcAft>
                        <a:buNone/>
                      </a:pPr>
                      <a:r>
                        <a:rPr lang="en-US" sz="1800"/>
                        <a:t>40%</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359" name="Google Shape;359;p50"/>
          <p:cNvSpPr txBox="1"/>
          <p:nvPr/>
        </p:nvSpPr>
        <p:spPr>
          <a:xfrm>
            <a:off x="5124450" y="3679825"/>
            <a:ext cx="2790825" cy="1504950"/>
          </a:xfrm>
          <a:prstGeom prst="rect">
            <a:avLst/>
          </a:prstGeom>
          <a:blipFill rotWithShape="1">
            <a:blip r:embed="rId3">
              <a:alphaModFix/>
            </a:blip>
            <a:stretch>
              <a:fillRect l="-13566" t="-16597" r="-2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Gambling</a:t>
            </a:r>
            <a:endParaRPr/>
          </a:p>
        </p:txBody>
      </p:sp>
      <p:sp>
        <p:nvSpPr>
          <p:cNvPr id="365" name="Google Shape;365;p5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Which lottery is better?</a:t>
            </a:r>
            <a:endParaRPr/>
          </a:p>
          <a:p>
            <a:pPr marL="685800" lvl="1" indent="-228600" algn="l" rtl="0">
              <a:lnSpc>
                <a:spcPct val="90000"/>
              </a:lnSpc>
              <a:spcBef>
                <a:spcPts val="500"/>
              </a:spcBef>
              <a:spcAft>
                <a:spcPts val="0"/>
              </a:spcAft>
              <a:buClr>
                <a:schemeClr val="dk1"/>
              </a:buClr>
              <a:buSzPts val="2400"/>
              <a:buChar char="•"/>
            </a:pPr>
            <a:r>
              <a:rPr lang="en-US"/>
              <a:t>Don’t gamble at all</a:t>
            </a:r>
            <a:endParaRPr/>
          </a:p>
          <a:p>
            <a:pPr marL="685800" lvl="1" indent="-228600" algn="l" rtl="0">
              <a:lnSpc>
                <a:spcPct val="90000"/>
              </a:lnSpc>
              <a:spcBef>
                <a:spcPts val="500"/>
              </a:spcBef>
              <a:spcAft>
                <a:spcPts val="0"/>
              </a:spcAft>
              <a:buClr>
                <a:schemeClr val="dk1"/>
              </a:buClr>
              <a:buSzPts val="2400"/>
              <a:buChar char="•"/>
            </a:pPr>
            <a:r>
              <a:rPr lang="en-US"/>
              <a:t>Pay $1, win $200 with 1% probability</a:t>
            </a:r>
            <a:endParaRPr/>
          </a:p>
          <a:p>
            <a:pPr marL="685800" lvl="1" indent="-228600" algn="l" rtl="0">
              <a:lnSpc>
                <a:spcPct val="90000"/>
              </a:lnSpc>
              <a:spcBef>
                <a:spcPts val="500"/>
              </a:spcBef>
              <a:spcAft>
                <a:spcPts val="0"/>
              </a:spcAft>
              <a:buClr>
                <a:schemeClr val="dk1"/>
              </a:buClr>
              <a:buSzPts val="2400"/>
              <a:buChar char="•"/>
            </a:pPr>
            <a:r>
              <a:rPr lang="en-US"/>
              <a:t>Pay $10, win $300 with 3% probability</a:t>
            </a:r>
            <a:endParaRPr/>
          </a:p>
          <a:p>
            <a:pPr marL="685800" lvl="1" indent="-228600" algn="l" rtl="0">
              <a:lnSpc>
                <a:spcPct val="90000"/>
              </a:lnSpc>
              <a:spcBef>
                <a:spcPts val="500"/>
              </a:spcBef>
              <a:spcAft>
                <a:spcPts val="0"/>
              </a:spcAft>
              <a:buClr>
                <a:schemeClr val="dk1"/>
              </a:buClr>
              <a:buSzPts val="2400"/>
              <a:buChar char="•"/>
            </a:pPr>
            <a:r>
              <a:rPr lang="en-US"/>
              <a:t>Pay $2, win $100 with 5% probability</a:t>
            </a:r>
            <a:endParaRPr/>
          </a:p>
          <a:p>
            <a:pPr marL="685800" lvl="1" indent="-228600" algn="l" rtl="0">
              <a:lnSpc>
                <a:spcPct val="90000"/>
              </a:lnSpc>
              <a:spcBef>
                <a:spcPts val="500"/>
              </a:spcBef>
              <a:spcAft>
                <a:spcPts val="0"/>
              </a:spcAft>
              <a:buClr>
                <a:schemeClr val="dk1"/>
              </a:buClr>
              <a:buSzPts val="2400"/>
              <a:buChar char="•"/>
            </a:pPr>
            <a:r>
              <a:rPr lang="en-US"/>
              <a:t>Pay $3, win $50 with 10% probability</a:t>
            </a:r>
            <a:endParaRPr/>
          </a:p>
          <a:p>
            <a:pPr marL="685800" lvl="1" indent="-228600" algn="l" rtl="0">
              <a:lnSpc>
                <a:spcPct val="90000"/>
              </a:lnSpc>
              <a:spcBef>
                <a:spcPts val="500"/>
              </a:spcBef>
              <a:spcAft>
                <a:spcPts val="0"/>
              </a:spcAft>
              <a:buClr>
                <a:schemeClr val="dk1"/>
              </a:buClr>
              <a:buSzPts val="2400"/>
              <a:buChar char="•"/>
            </a:pPr>
            <a:r>
              <a:rPr lang="en-US"/>
              <a:t>Pay $4, win $50% with 10% or $10 with 10% probability</a:t>
            </a:r>
            <a:endParaRPr/>
          </a:p>
          <a:p>
            <a:pPr marL="228600" lvl="0" indent="-228600" algn="l" rtl="0">
              <a:lnSpc>
                <a:spcPct val="90000"/>
              </a:lnSpc>
              <a:spcBef>
                <a:spcPts val="1000"/>
              </a:spcBef>
              <a:spcAft>
                <a:spcPts val="0"/>
              </a:spcAft>
              <a:buClr>
                <a:schemeClr val="dk1"/>
              </a:buClr>
              <a:buSzPts val="2800"/>
              <a:buChar char="•"/>
            </a:pPr>
            <a:r>
              <a:rPr lang="en-US"/>
              <a:t>Expected gains are $0, $1, -$1, $3, $2 and $2</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Course logistics</a:t>
            </a:r>
            <a:endParaRPr/>
          </a:p>
        </p:txBody>
      </p:sp>
      <p:sp>
        <p:nvSpPr>
          <p:cNvPr id="108" name="Google Shape;108;p16"/>
          <p:cNvSpPr txBox="1">
            <a:spLocks noGrp="1"/>
          </p:cNvSpPr>
          <p:nvPr>
            <p:ph type="body" idx="1"/>
          </p:nvPr>
        </p:nvSpPr>
        <p:spPr>
          <a:xfrm>
            <a:off x="628650" y="1825625"/>
            <a:ext cx="4814618"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Each week:</a:t>
            </a:r>
            <a:endParaRPr/>
          </a:p>
          <a:p>
            <a:pPr marL="228600" lvl="0" indent="-228600" algn="l" rtl="0">
              <a:lnSpc>
                <a:spcPct val="90000"/>
              </a:lnSpc>
              <a:spcBef>
                <a:spcPts val="1000"/>
              </a:spcBef>
              <a:spcAft>
                <a:spcPts val="0"/>
              </a:spcAft>
              <a:buClr>
                <a:schemeClr val="dk1"/>
              </a:buClr>
              <a:buSzPts val="2800"/>
              <a:buChar char="•"/>
            </a:pPr>
            <a:r>
              <a:rPr lang="en-US"/>
              <a:t>Lecture slides</a:t>
            </a:r>
            <a:endParaRPr/>
          </a:p>
          <a:p>
            <a:pPr marL="228600" lvl="0" indent="-228600" algn="l" rtl="0">
              <a:lnSpc>
                <a:spcPct val="90000"/>
              </a:lnSpc>
              <a:spcBef>
                <a:spcPts val="1000"/>
              </a:spcBef>
              <a:spcAft>
                <a:spcPts val="0"/>
              </a:spcAft>
              <a:buClr>
                <a:schemeClr val="dk1"/>
              </a:buClr>
              <a:buSzPts val="2800"/>
              <a:buChar char="•"/>
            </a:pPr>
            <a:r>
              <a:rPr lang="en-US"/>
              <a:t>Paper-and-pencil assignments</a:t>
            </a:r>
            <a:endParaRPr/>
          </a:p>
          <a:p>
            <a:pPr marL="228600" lvl="0" indent="-228600" algn="l" rtl="0">
              <a:lnSpc>
                <a:spcPct val="90000"/>
              </a:lnSpc>
              <a:spcBef>
                <a:spcPts val="1000"/>
              </a:spcBef>
              <a:spcAft>
                <a:spcPts val="0"/>
              </a:spcAft>
              <a:buClr>
                <a:schemeClr val="dk1"/>
              </a:buClr>
              <a:buSzPts val="2800"/>
              <a:buChar char="•"/>
            </a:pPr>
            <a:r>
              <a:rPr lang="en-US"/>
              <a:t>Assignments in Python</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Platforms:</a:t>
            </a:r>
            <a:endParaRPr/>
          </a:p>
          <a:p>
            <a:pPr marL="228600" lvl="0" indent="-228600" algn="l" rtl="0">
              <a:lnSpc>
                <a:spcPct val="90000"/>
              </a:lnSpc>
              <a:spcBef>
                <a:spcPts val="1000"/>
              </a:spcBef>
              <a:spcAft>
                <a:spcPts val="0"/>
              </a:spcAft>
              <a:buClr>
                <a:schemeClr val="dk1"/>
              </a:buClr>
              <a:buSzPts val="2800"/>
              <a:buChar char="•"/>
            </a:pPr>
            <a:r>
              <a:rPr lang="en-US"/>
              <a:t>Google Classroom</a:t>
            </a:r>
            <a:endParaRPr/>
          </a:p>
          <a:p>
            <a:pPr marL="228600" lvl="0" indent="-228600" algn="l" rtl="0">
              <a:lnSpc>
                <a:spcPct val="90000"/>
              </a:lnSpc>
              <a:spcBef>
                <a:spcPts val="1000"/>
              </a:spcBef>
              <a:spcAft>
                <a:spcPts val="0"/>
              </a:spcAft>
              <a:buClr>
                <a:schemeClr val="dk1"/>
              </a:buClr>
              <a:buSzPts val="2800"/>
              <a:buChar char="•"/>
            </a:pPr>
            <a:r>
              <a:rPr lang="en-US"/>
              <a:t>Discussions in Slack</a:t>
            </a:r>
            <a:endParaRPr/>
          </a:p>
        </p:txBody>
      </p:sp>
      <p:sp>
        <p:nvSpPr>
          <p:cNvPr id="109" name="Google Shape;109;p16"/>
          <p:cNvSpPr/>
          <p:nvPr/>
        </p:nvSpPr>
        <p:spPr>
          <a:xfrm>
            <a:off x="5568315" y="2797174"/>
            <a:ext cx="179753" cy="1067459"/>
          </a:xfrm>
          <a:prstGeom prst="rightBrace">
            <a:avLst>
              <a:gd name="adj1" fmla="val 56985"/>
              <a:gd name="adj2" fmla="val 5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6"/>
          <p:cNvSpPr txBox="1"/>
          <p:nvPr/>
        </p:nvSpPr>
        <p:spPr>
          <a:xfrm>
            <a:off x="5891530" y="3124200"/>
            <a:ext cx="21234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weeks to complete</a:t>
            </a:r>
            <a:endParaRPr sz="1800">
              <a:solidFill>
                <a:schemeClr val="dk1"/>
              </a:solidFill>
              <a:latin typeface="Calibri"/>
              <a:ea typeface="Calibri"/>
              <a:cs typeface="Calibri"/>
              <a:sym typeface="Calibri"/>
            </a:endParaRPr>
          </a:p>
        </p:txBody>
      </p:sp>
      <p:sp>
        <p:nvSpPr>
          <p:cNvPr id="111" name="Google Shape;111;p16"/>
          <p:cNvSpPr txBox="1"/>
          <p:nvPr/>
        </p:nvSpPr>
        <p:spPr>
          <a:xfrm>
            <a:off x="5542328" y="5181600"/>
            <a:ext cx="26969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We’ll send invitations soon</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expectation is not enough?</a:t>
            </a:r>
            <a:endParaRPr/>
          </a:p>
        </p:txBody>
      </p:sp>
      <p:sp>
        <p:nvSpPr>
          <p:cNvPr id="371" name="Google Shape;371;p5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Other things matter:</a:t>
            </a:r>
            <a:endParaRPr/>
          </a:p>
          <a:p>
            <a:pPr marL="685800" lvl="1" indent="-228600" algn="l" rtl="0">
              <a:lnSpc>
                <a:spcPct val="90000"/>
              </a:lnSpc>
              <a:spcBef>
                <a:spcPts val="500"/>
              </a:spcBef>
              <a:spcAft>
                <a:spcPts val="0"/>
              </a:spcAft>
              <a:buClr>
                <a:schemeClr val="dk1"/>
              </a:buClr>
              <a:buSzPts val="2400"/>
              <a:buChar char="•"/>
            </a:pPr>
            <a:r>
              <a:rPr lang="en-US"/>
              <a:t>Funds are limited</a:t>
            </a:r>
            <a:endParaRPr/>
          </a:p>
          <a:p>
            <a:pPr marL="685800" lvl="1" indent="-228600" algn="l" rtl="0">
              <a:lnSpc>
                <a:spcPct val="90000"/>
              </a:lnSpc>
              <a:spcBef>
                <a:spcPts val="500"/>
              </a:spcBef>
              <a:spcAft>
                <a:spcPts val="0"/>
              </a:spcAft>
              <a:buClr>
                <a:schemeClr val="dk1"/>
              </a:buClr>
              <a:buSzPts val="2400"/>
              <a:buChar char="•"/>
            </a:pPr>
            <a:r>
              <a:rPr lang="en-US"/>
              <a:t>Value of money can be non-linear</a:t>
            </a:r>
            <a:endParaRPr/>
          </a:p>
          <a:p>
            <a:pPr marL="228600" lvl="0" indent="-228600" algn="l" rtl="0">
              <a:lnSpc>
                <a:spcPct val="90000"/>
              </a:lnSpc>
              <a:spcBef>
                <a:spcPts val="1000"/>
              </a:spcBef>
              <a:spcAft>
                <a:spcPts val="0"/>
              </a:spcAft>
              <a:buClr>
                <a:schemeClr val="dk1"/>
              </a:buClr>
              <a:buSzPts val="2800"/>
              <a:buChar char="•"/>
            </a:pPr>
            <a:r>
              <a:rPr lang="en-US"/>
              <a:t>The more times you are going to play, the less these factors are important</a:t>
            </a:r>
            <a:endParaRPr/>
          </a:p>
          <a:p>
            <a:pPr marL="685800" lvl="1" indent="-228600" algn="l" rtl="0">
              <a:lnSpc>
                <a:spcPct val="90000"/>
              </a:lnSpc>
              <a:spcBef>
                <a:spcPts val="500"/>
              </a:spcBef>
              <a:spcAft>
                <a:spcPts val="0"/>
              </a:spcAft>
              <a:buClr>
                <a:schemeClr val="dk1"/>
              </a:buClr>
              <a:buSzPts val="2400"/>
              <a:buChar char="•"/>
            </a:pPr>
            <a:r>
              <a:rPr lang="en-US"/>
              <a:t>The law of large numbers: as the number of games grows, the nearly-average outcome gets more and more likely (we’ll prove it)</a:t>
            </a:r>
            <a:endParaRPr/>
          </a:p>
          <a:p>
            <a:pPr marL="685800" lvl="1" indent="-228600" algn="l" rtl="0">
              <a:lnSpc>
                <a:spcPct val="90000"/>
              </a:lnSpc>
              <a:spcBef>
                <a:spcPts val="500"/>
              </a:spcBef>
              <a:spcAft>
                <a:spcPts val="0"/>
              </a:spcAft>
              <a:buClr>
                <a:schemeClr val="dk1"/>
              </a:buClr>
              <a:buSzPts val="2400"/>
              <a:buChar char="•"/>
            </a:pPr>
            <a:r>
              <a:rPr lang="en-US"/>
              <a:t>Thus, if in every game you maximize expected gain, then most probably your total gain in the long run will be maximal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Expected utility</a:t>
            </a:r>
            <a:endParaRPr/>
          </a:p>
        </p:txBody>
      </p:sp>
      <p:sp>
        <p:nvSpPr>
          <p:cNvPr id="377" name="Google Shape;377;p53"/>
          <p:cNvSpPr txBox="1">
            <a:spLocks noGrp="1"/>
          </p:cNvSpPr>
          <p:nvPr>
            <p:ph type="body" idx="1"/>
          </p:nvPr>
        </p:nvSpPr>
        <p:spPr>
          <a:xfrm>
            <a:off x="628650" y="1825625"/>
            <a:ext cx="7886700" cy="4351338"/>
          </a:xfrm>
          <a:prstGeom prst="rect">
            <a:avLst/>
          </a:prstGeom>
          <a:blipFill rotWithShape="1">
            <a:blip r:embed="rId3">
              <a:alphaModFix/>
            </a:blip>
            <a:stretch>
              <a:fillRect l="-695" t="-1400" r="-5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Sequential decisions</a:t>
            </a:r>
            <a:endParaRPr/>
          </a:p>
        </p:txBody>
      </p:sp>
      <p:sp>
        <p:nvSpPr>
          <p:cNvPr id="383" name="Google Shape;383;p54"/>
          <p:cNvSpPr txBox="1">
            <a:spLocks noGrp="1"/>
          </p:cNvSpPr>
          <p:nvPr>
            <p:ph type="body" idx="1"/>
          </p:nvPr>
        </p:nvSpPr>
        <p:spPr>
          <a:xfrm>
            <a:off x="628650" y="1825625"/>
            <a:ext cx="7886700" cy="4506164"/>
          </a:xfrm>
          <a:prstGeom prst="rect">
            <a:avLst/>
          </a:prstGeom>
          <a:blipFill rotWithShape="1">
            <a:blip r:embed="rId3">
              <a:alphaModFix/>
            </a:blip>
            <a:stretch>
              <a:fillRect l="-463" t="-674" r="-231" b="-148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Graphical models</a:t>
            </a:r>
            <a:endParaRPr/>
          </a:p>
        </p:txBody>
      </p:sp>
      <p:sp>
        <p:nvSpPr>
          <p:cNvPr id="389" name="Google Shape;389;p5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body" idx="1"/>
          </p:nvPr>
        </p:nvSpPr>
        <p:spPr>
          <a:xfrm>
            <a:off x="628650" y="1825625"/>
            <a:ext cx="7886700" cy="4351338"/>
          </a:xfrm>
          <a:prstGeom prst="rect">
            <a:avLst/>
          </a:prstGeom>
          <a:blipFill rotWithShape="1">
            <a:blip r:embed="rId3">
              <a:alphaModFix/>
            </a:blip>
            <a:stretch>
              <a:fillRect l="-772"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395" name="Google Shape;395;p5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Markov chain</a:t>
            </a:r>
            <a:endParaRPr/>
          </a:p>
        </p:txBody>
      </p:sp>
      <p:sp>
        <p:nvSpPr>
          <p:cNvPr id="396" name="Google Shape;396;p56"/>
          <p:cNvSpPr/>
          <p:nvPr/>
        </p:nvSpPr>
        <p:spPr>
          <a:xfrm>
            <a:off x="922216" y="6044752"/>
            <a:ext cx="487903" cy="477314"/>
          </a:xfrm>
          <a:prstGeom prst="ellipse">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7" name="Google Shape;397;p56"/>
          <p:cNvSpPr/>
          <p:nvPr/>
        </p:nvSpPr>
        <p:spPr>
          <a:xfrm>
            <a:off x="2411047" y="6044752"/>
            <a:ext cx="487903" cy="477314"/>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8" name="Google Shape;398;p56"/>
          <p:cNvSpPr/>
          <p:nvPr/>
        </p:nvSpPr>
        <p:spPr>
          <a:xfrm>
            <a:off x="3899878" y="6044752"/>
            <a:ext cx="487903" cy="477314"/>
          </a:xfrm>
          <a:prstGeom prst="ellipse">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9" name="Google Shape;399;p56"/>
          <p:cNvSpPr/>
          <p:nvPr/>
        </p:nvSpPr>
        <p:spPr>
          <a:xfrm>
            <a:off x="5388709" y="6044752"/>
            <a:ext cx="487903" cy="477314"/>
          </a:xfrm>
          <a:prstGeom prst="ellipse">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0" name="Google Shape;400;p56"/>
          <p:cNvSpPr/>
          <p:nvPr/>
        </p:nvSpPr>
        <p:spPr>
          <a:xfrm>
            <a:off x="6877539" y="6044752"/>
            <a:ext cx="487903" cy="477314"/>
          </a:xfrm>
          <a:prstGeom prst="ellipse">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01" name="Google Shape;401;p56"/>
          <p:cNvCxnSpPr>
            <a:stCxn id="396" idx="7"/>
            <a:endCxn id="397"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triangle" w="med" len="med"/>
          </a:ln>
        </p:spPr>
      </p:cxnSp>
      <p:cxnSp>
        <p:nvCxnSpPr>
          <p:cNvPr id="402" name="Google Shape;402;p56"/>
          <p:cNvCxnSpPr>
            <a:stCxn id="397" idx="7"/>
            <a:endCxn id="398"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triangle" w="med" len="med"/>
          </a:ln>
        </p:spPr>
      </p:cxnSp>
      <p:cxnSp>
        <p:nvCxnSpPr>
          <p:cNvPr id="403" name="Google Shape;403;p56"/>
          <p:cNvCxnSpPr>
            <a:stCxn id="398" idx="7"/>
            <a:endCxn id="399"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triangle" w="med" len="med"/>
          </a:ln>
        </p:spPr>
      </p:cxnSp>
      <p:cxnSp>
        <p:nvCxnSpPr>
          <p:cNvPr id="404" name="Google Shape;404;p56"/>
          <p:cNvCxnSpPr>
            <a:stCxn id="399" idx="7"/>
            <a:endCxn id="400"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triangle" w="med" len="med"/>
          </a:ln>
        </p:spPr>
      </p:cxnSp>
      <p:pic>
        <p:nvPicPr>
          <p:cNvPr id="405" name="Google Shape;405;p56" descr="AAMarkov.jpg"/>
          <p:cNvPicPr preferRelativeResize="0"/>
          <p:nvPr/>
        </p:nvPicPr>
        <p:blipFill rotWithShape="1">
          <a:blip r:embed="rId9">
            <a:alphaModFix/>
          </a:blip>
          <a:srcRect/>
          <a:stretch/>
        </p:blipFill>
        <p:spPr>
          <a:xfrm>
            <a:off x="6955341" y="206067"/>
            <a:ext cx="1961264" cy="25489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Diving deeper into Markov chains</a:t>
            </a:r>
            <a:endParaRPr/>
          </a:p>
        </p:txBody>
      </p:sp>
      <p:sp>
        <p:nvSpPr>
          <p:cNvPr id="411" name="Google Shape;411;p57"/>
          <p:cNvSpPr/>
          <p:nvPr/>
        </p:nvSpPr>
        <p:spPr>
          <a:xfrm>
            <a:off x="909516" y="1949512"/>
            <a:ext cx="649653" cy="635554"/>
          </a:xfrm>
          <a:prstGeom prst="ellipse">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2" name="Google Shape;412;p57"/>
          <p:cNvSpPr/>
          <p:nvPr/>
        </p:nvSpPr>
        <p:spPr>
          <a:xfrm>
            <a:off x="3566747" y="1949512"/>
            <a:ext cx="649653" cy="635554"/>
          </a:xfrm>
          <a:prstGeom prst="ellipse">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13" name="Google Shape;413;p57"/>
          <p:cNvCxnSpPr>
            <a:stCxn id="411" idx="7"/>
            <a:endCxn id="412" idx="1"/>
          </p:cNvCxnSpPr>
          <p:nvPr/>
        </p:nvCxnSpPr>
        <p:spPr>
          <a:xfrm rot="-5400000" flipH="1">
            <a:off x="2562630" y="943987"/>
            <a:ext cx="600" cy="2197800"/>
          </a:xfrm>
          <a:prstGeom prst="curvedConnector3">
            <a:avLst>
              <a:gd name="adj1" fmla="val -52554121"/>
            </a:avLst>
          </a:prstGeom>
          <a:noFill/>
          <a:ln w="9525" cap="flat" cmpd="sng">
            <a:solidFill>
              <a:schemeClr val="accent1"/>
            </a:solidFill>
            <a:prstDash val="solid"/>
            <a:miter lim="800000"/>
            <a:headEnd type="none" w="sm" len="sm"/>
            <a:tailEnd type="triangle" w="lg" len="lg"/>
          </a:ln>
        </p:spPr>
      </p:cxnSp>
      <p:graphicFrame>
        <p:nvGraphicFramePr>
          <p:cNvPr id="414" name="Google Shape;414;p57"/>
          <p:cNvGraphicFramePr/>
          <p:nvPr/>
        </p:nvGraphicFramePr>
        <p:xfrm>
          <a:off x="620236" y="2930614"/>
          <a:ext cx="3596100" cy="2225100"/>
        </p:xfrm>
        <a:graphic>
          <a:graphicData uri="http://schemas.openxmlformats.org/drawingml/2006/table">
            <a:tbl>
              <a:tblPr firstRow="1" bandRow="1">
                <a:noFill/>
                <a:tableStyleId>{861A3663-E8D3-4362-8496-91C29142DF8C}</a:tableStyleId>
              </a:tblPr>
              <a:tblGrid>
                <a:gridCol w="599350">
                  <a:extLst>
                    <a:ext uri="{9D8B030D-6E8A-4147-A177-3AD203B41FA5}">
                      <a16:colId xmlns:a16="http://schemas.microsoft.com/office/drawing/2014/main" val="20000"/>
                    </a:ext>
                  </a:extLst>
                </a:gridCol>
                <a:gridCol w="599350">
                  <a:extLst>
                    <a:ext uri="{9D8B030D-6E8A-4147-A177-3AD203B41FA5}">
                      <a16:colId xmlns:a16="http://schemas.microsoft.com/office/drawing/2014/main" val="20001"/>
                    </a:ext>
                  </a:extLst>
                </a:gridCol>
                <a:gridCol w="599350">
                  <a:extLst>
                    <a:ext uri="{9D8B030D-6E8A-4147-A177-3AD203B41FA5}">
                      <a16:colId xmlns:a16="http://schemas.microsoft.com/office/drawing/2014/main" val="20002"/>
                    </a:ext>
                  </a:extLst>
                </a:gridCol>
                <a:gridCol w="599350">
                  <a:extLst>
                    <a:ext uri="{9D8B030D-6E8A-4147-A177-3AD203B41FA5}">
                      <a16:colId xmlns:a16="http://schemas.microsoft.com/office/drawing/2014/main" val="20003"/>
                    </a:ext>
                  </a:extLst>
                </a:gridCol>
                <a:gridCol w="599350">
                  <a:extLst>
                    <a:ext uri="{9D8B030D-6E8A-4147-A177-3AD203B41FA5}">
                      <a16:colId xmlns:a16="http://schemas.microsoft.com/office/drawing/2014/main" val="20004"/>
                    </a:ext>
                  </a:extLst>
                </a:gridCol>
                <a:gridCol w="5993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tc>
                  <a:txBody>
                    <a:bodyPr/>
                    <a:lstStyle/>
                    <a:p>
                      <a:pPr marL="0" marR="0" lvl="0" indent="0" algn="ctr" rtl="0">
                        <a:spcBef>
                          <a:spcPts val="0"/>
                        </a:spcBef>
                        <a:spcAft>
                          <a:spcPts val="0"/>
                        </a:spcAft>
                        <a:buNone/>
                      </a:pPr>
                      <a:r>
                        <a:rPr lang="en-US" sz="1800"/>
                        <a:t>0.4</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0.7</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0.6</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415" name="Google Shape;415;p57"/>
          <p:cNvSpPr txBox="1"/>
          <p:nvPr/>
        </p:nvSpPr>
        <p:spPr>
          <a:xfrm>
            <a:off x="283308" y="5501202"/>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Stationary Markov chains can be represented with a table of transition probabilities.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And deeper</a:t>
            </a:r>
            <a:endParaRPr/>
          </a:p>
        </p:txBody>
      </p:sp>
      <p:sp>
        <p:nvSpPr>
          <p:cNvPr id="421" name="Google Shape;421;p58"/>
          <p:cNvSpPr/>
          <p:nvPr/>
        </p:nvSpPr>
        <p:spPr>
          <a:xfrm>
            <a:off x="909516" y="1949512"/>
            <a:ext cx="649653" cy="635554"/>
          </a:xfrm>
          <a:prstGeom prst="ellipse">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2" name="Google Shape;422;p58"/>
          <p:cNvSpPr/>
          <p:nvPr/>
        </p:nvSpPr>
        <p:spPr>
          <a:xfrm>
            <a:off x="3566747" y="1949512"/>
            <a:ext cx="649653" cy="635554"/>
          </a:xfrm>
          <a:prstGeom prst="ellipse">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23" name="Google Shape;423;p58"/>
          <p:cNvCxnSpPr>
            <a:stCxn id="421" idx="7"/>
            <a:endCxn id="422" idx="1"/>
          </p:cNvCxnSpPr>
          <p:nvPr/>
        </p:nvCxnSpPr>
        <p:spPr>
          <a:xfrm rot="-5400000" flipH="1">
            <a:off x="2562630" y="943987"/>
            <a:ext cx="600" cy="2197800"/>
          </a:xfrm>
          <a:prstGeom prst="curvedConnector3">
            <a:avLst>
              <a:gd name="adj1" fmla="val -52554121"/>
            </a:avLst>
          </a:prstGeom>
          <a:noFill/>
          <a:ln w="9525" cap="flat" cmpd="sng">
            <a:solidFill>
              <a:schemeClr val="accent1"/>
            </a:solidFill>
            <a:prstDash val="solid"/>
            <a:miter lim="800000"/>
            <a:headEnd type="none" w="sm" len="sm"/>
            <a:tailEnd type="triangle" w="lg" len="lg"/>
          </a:ln>
        </p:spPr>
      </p:cxnSp>
      <p:graphicFrame>
        <p:nvGraphicFramePr>
          <p:cNvPr id="424" name="Google Shape;424;p58"/>
          <p:cNvGraphicFramePr/>
          <p:nvPr/>
        </p:nvGraphicFramePr>
        <p:xfrm>
          <a:off x="620236" y="2930614"/>
          <a:ext cx="3596100" cy="2225100"/>
        </p:xfrm>
        <a:graphic>
          <a:graphicData uri="http://schemas.openxmlformats.org/drawingml/2006/table">
            <a:tbl>
              <a:tblPr firstRow="1" bandRow="1">
                <a:noFill/>
                <a:tableStyleId>{861A3663-E8D3-4362-8496-91C29142DF8C}</a:tableStyleId>
              </a:tblPr>
              <a:tblGrid>
                <a:gridCol w="599350">
                  <a:extLst>
                    <a:ext uri="{9D8B030D-6E8A-4147-A177-3AD203B41FA5}">
                      <a16:colId xmlns:a16="http://schemas.microsoft.com/office/drawing/2014/main" val="20000"/>
                    </a:ext>
                  </a:extLst>
                </a:gridCol>
                <a:gridCol w="599350">
                  <a:extLst>
                    <a:ext uri="{9D8B030D-6E8A-4147-A177-3AD203B41FA5}">
                      <a16:colId xmlns:a16="http://schemas.microsoft.com/office/drawing/2014/main" val="20001"/>
                    </a:ext>
                  </a:extLst>
                </a:gridCol>
                <a:gridCol w="599350">
                  <a:extLst>
                    <a:ext uri="{9D8B030D-6E8A-4147-A177-3AD203B41FA5}">
                      <a16:colId xmlns:a16="http://schemas.microsoft.com/office/drawing/2014/main" val="20002"/>
                    </a:ext>
                  </a:extLst>
                </a:gridCol>
                <a:gridCol w="599350">
                  <a:extLst>
                    <a:ext uri="{9D8B030D-6E8A-4147-A177-3AD203B41FA5}">
                      <a16:colId xmlns:a16="http://schemas.microsoft.com/office/drawing/2014/main" val="20003"/>
                    </a:ext>
                  </a:extLst>
                </a:gridCol>
                <a:gridCol w="599350">
                  <a:extLst>
                    <a:ext uri="{9D8B030D-6E8A-4147-A177-3AD203B41FA5}">
                      <a16:colId xmlns:a16="http://schemas.microsoft.com/office/drawing/2014/main" val="20004"/>
                    </a:ext>
                  </a:extLst>
                </a:gridCol>
                <a:gridCol w="5993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ctr" rtl="0">
                        <a:spcBef>
                          <a:spcPts val="0"/>
                        </a:spcBef>
                        <a:spcAft>
                          <a:spcPts val="0"/>
                        </a:spcAft>
                        <a:buNone/>
                      </a:pPr>
                      <a:r>
                        <a:rPr lang="en-US" sz="1800"/>
                        <a:t>0.5</a:t>
                      </a:r>
                      <a:endParaRPr sz="1800"/>
                    </a:p>
                  </a:txBody>
                  <a:tcPr marL="91450" marR="91450" marT="45725" marB="45725"/>
                </a:tc>
                <a:tc>
                  <a:txBody>
                    <a:bodyPr/>
                    <a:lstStyle/>
                    <a:p>
                      <a:pPr marL="0" marR="0" lvl="0" indent="0" algn="ctr" rtl="0">
                        <a:spcBef>
                          <a:spcPts val="0"/>
                        </a:spcBef>
                        <a:spcAft>
                          <a:spcPts val="0"/>
                        </a:spcAft>
                        <a:buNone/>
                      </a:pPr>
                      <a:r>
                        <a:rPr lang="en-US" sz="1800"/>
                        <a:t>0.4</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0.7</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0.6</a:t>
                      </a:r>
                      <a:endParaRPr sz="1800"/>
                    </a:p>
                  </a:txBody>
                  <a:tcPr marL="91450" marR="91450" marT="45725" marB="45725"/>
                </a:tc>
                <a:tc>
                  <a:txBody>
                    <a:bodyPr/>
                    <a:lstStyle/>
                    <a:p>
                      <a:pPr marL="0" marR="0" lvl="0" indent="0" algn="ctr" rtl="0">
                        <a:spcBef>
                          <a:spcPts val="0"/>
                        </a:spcBef>
                        <a:spcAft>
                          <a:spcPts val="0"/>
                        </a:spcAft>
                        <a:buNone/>
                      </a:pPr>
                      <a:r>
                        <a:rPr lang="en-US" sz="1800"/>
                        <a:t>0.2</a:t>
                      </a:r>
                      <a:endParaRPr sz="1800"/>
                    </a:p>
                  </a:txBody>
                  <a:tcPr marL="91450" marR="91450" marT="45725" marB="45725"/>
                </a:tc>
                <a:tc>
                  <a:txBody>
                    <a:bodyPr/>
                    <a:lstStyle/>
                    <a:p>
                      <a:pPr marL="0" marR="0" lvl="0" indent="0" algn="ctr" rtl="0">
                        <a:spcBef>
                          <a:spcPts val="0"/>
                        </a:spcBef>
                        <a:spcAft>
                          <a:spcPts val="0"/>
                        </a:spcAft>
                        <a:buNone/>
                      </a:pPr>
                      <a:r>
                        <a:rPr lang="en-US" sz="1800"/>
                        <a:t>0.1</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X</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0.0</a:t>
                      </a:r>
                      <a:endParaRPr sz="1800"/>
                    </a:p>
                  </a:txBody>
                  <a:tcPr marL="91450" marR="91450" marT="45725" marB="45725"/>
                </a:tc>
                <a:tc>
                  <a:txBody>
                    <a:bodyPr/>
                    <a:lstStyle/>
                    <a:p>
                      <a:pPr marL="0" marR="0" lvl="0" indent="0" algn="ctr" rtl="0">
                        <a:spcBef>
                          <a:spcPts val="0"/>
                        </a:spcBef>
                        <a:spcAft>
                          <a:spcPts val="0"/>
                        </a:spcAft>
                        <a:buNone/>
                      </a:pPr>
                      <a:r>
                        <a:rPr lang="en-US" sz="1800"/>
                        <a:t>1.0</a:t>
                      </a: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425" name="Google Shape;425;p58"/>
          <p:cNvSpPr txBox="1"/>
          <p:nvPr/>
        </p:nvSpPr>
        <p:spPr>
          <a:xfrm>
            <a:off x="283308" y="5501202"/>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Stationary Markov chains can be represented with a table of transition probabilities. </a:t>
            </a:r>
            <a:endParaRPr sz="1800">
              <a:solidFill>
                <a:schemeClr val="dk1"/>
              </a:solidFill>
              <a:latin typeface="Calibri"/>
              <a:ea typeface="Calibri"/>
              <a:cs typeface="Calibri"/>
              <a:sym typeface="Calibri"/>
            </a:endParaRPr>
          </a:p>
        </p:txBody>
      </p:sp>
      <p:sp>
        <p:nvSpPr>
          <p:cNvPr id="426" name="Google Shape;426;p58"/>
          <p:cNvSpPr txBox="1"/>
          <p:nvPr/>
        </p:nvSpPr>
        <p:spPr>
          <a:xfrm>
            <a:off x="4855308" y="5501202"/>
            <a:ext cx="37679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Or with a transition graph.</a:t>
            </a:r>
            <a:endParaRPr sz="1800">
              <a:solidFill>
                <a:schemeClr val="dk1"/>
              </a:solidFill>
              <a:latin typeface="Calibri"/>
              <a:ea typeface="Calibri"/>
              <a:cs typeface="Calibri"/>
              <a:sym typeface="Calibri"/>
            </a:endParaRPr>
          </a:p>
        </p:txBody>
      </p:sp>
      <p:sp>
        <p:nvSpPr>
          <p:cNvPr id="427" name="Google Shape;427;p58"/>
          <p:cNvSpPr/>
          <p:nvPr/>
        </p:nvSpPr>
        <p:spPr>
          <a:xfrm>
            <a:off x="5151316" y="3725357"/>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C</a:t>
            </a:r>
            <a:endParaRPr sz="2000">
              <a:solidFill>
                <a:schemeClr val="lt1"/>
              </a:solidFill>
              <a:latin typeface="Calibri"/>
              <a:ea typeface="Calibri"/>
              <a:cs typeface="Calibri"/>
              <a:sym typeface="Calibri"/>
            </a:endParaRPr>
          </a:p>
        </p:txBody>
      </p:sp>
      <p:sp>
        <p:nvSpPr>
          <p:cNvPr id="428" name="Google Shape;428;p58"/>
          <p:cNvSpPr/>
          <p:nvPr/>
        </p:nvSpPr>
        <p:spPr>
          <a:xfrm>
            <a:off x="6592277" y="2146332"/>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A</a:t>
            </a:r>
            <a:endParaRPr sz="2000">
              <a:solidFill>
                <a:schemeClr val="lt1"/>
              </a:solidFill>
              <a:latin typeface="Calibri"/>
              <a:ea typeface="Calibri"/>
              <a:cs typeface="Calibri"/>
              <a:sym typeface="Calibri"/>
            </a:endParaRPr>
          </a:p>
        </p:txBody>
      </p:sp>
      <p:sp>
        <p:nvSpPr>
          <p:cNvPr id="429" name="Google Shape;429;p58"/>
          <p:cNvSpPr/>
          <p:nvPr/>
        </p:nvSpPr>
        <p:spPr>
          <a:xfrm>
            <a:off x="5151316" y="2175638"/>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I</a:t>
            </a:r>
            <a:endParaRPr sz="2000">
              <a:solidFill>
                <a:schemeClr val="lt1"/>
              </a:solidFill>
              <a:latin typeface="Calibri"/>
              <a:ea typeface="Calibri"/>
              <a:cs typeface="Calibri"/>
              <a:sym typeface="Calibri"/>
            </a:endParaRPr>
          </a:p>
        </p:txBody>
      </p:sp>
      <p:sp>
        <p:nvSpPr>
          <p:cNvPr id="430" name="Google Shape;430;p58"/>
          <p:cNvSpPr/>
          <p:nvPr/>
        </p:nvSpPr>
        <p:spPr>
          <a:xfrm>
            <a:off x="6592276" y="3745145"/>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D</a:t>
            </a:r>
            <a:endParaRPr sz="2000">
              <a:solidFill>
                <a:schemeClr val="lt1"/>
              </a:solidFill>
              <a:latin typeface="Calibri"/>
              <a:ea typeface="Calibri"/>
              <a:cs typeface="Calibri"/>
              <a:sym typeface="Calibri"/>
            </a:endParaRPr>
          </a:p>
        </p:txBody>
      </p:sp>
      <p:sp>
        <p:nvSpPr>
          <p:cNvPr id="431" name="Google Shape;431;p58"/>
          <p:cNvSpPr/>
          <p:nvPr/>
        </p:nvSpPr>
        <p:spPr>
          <a:xfrm>
            <a:off x="8176843" y="3745145"/>
            <a:ext cx="649653" cy="63555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Calibri"/>
                <a:ea typeface="Calibri"/>
                <a:cs typeface="Calibri"/>
                <a:sym typeface="Calibri"/>
              </a:rPr>
              <a:t>X</a:t>
            </a:r>
            <a:endParaRPr sz="2000">
              <a:solidFill>
                <a:schemeClr val="lt1"/>
              </a:solidFill>
              <a:latin typeface="Calibri"/>
              <a:ea typeface="Calibri"/>
              <a:cs typeface="Calibri"/>
              <a:sym typeface="Calibri"/>
            </a:endParaRPr>
          </a:p>
        </p:txBody>
      </p:sp>
      <p:cxnSp>
        <p:nvCxnSpPr>
          <p:cNvPr id="432" name="Google Shape;432;p58"/>
          <p:cNvCxnSpPr>
            <a:stCxn id="428" idx="1"/>
            <a:endCxn id="429" idx="7"/>
          </p:cNvCxnSpPr>
          <p:nvPr/>
        </p:nvCxnSpPr>
        <p:spPr>
          <a:xfrm rot="5400000">
            <a:off x="6181917" y="1763307"/>
            <a:ext cx="29400" cy="981600"/>
          </a:xfrm>
          <a:prstGeom prst="curvedConnector3">
            <a:avLst>
              <a:gd name="adj1" fmla="val -1094132"/>
            </a:avLst>
          </a:prstGeom>
          <a:noFill/>
          <a:ln w="9525" cap="flat" cmpd="sng">
            <a:solidFill>
              <a:schemeClr val="accent1"/>
            </a:solidFill>
            <a:prstDash val="solid"/>
            <a:miter lim="800000"/>
            <a:headEnd type="none" w="sm" len="sm"/>
            <a:tailEnd type="triangle" w="med" len="med"/>
          </a:ln>
        </p:spPr>
      </p:cxnSp>
      <p:cxnSp>
        <p:nvCxnSpPr>
          <p:cNvPr id="433" name="Google Shape;433;p58"/>
          <p:cNvCxnSpPr>
            <a:stCxn id="429" idx="4"/>
            <a:endCxn id="427" idx="0"/>
          </p:cNvCxnSpPr>
          <p:nvPr/>
        </p:nvCxnSpPr>
        <p:spPr>
          <a:xfrm rot="-5400000" flipH="1">
            <a:off x="5019393" y="3267942"/>
            <a:ext cx="914100" cy="6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434" name="Google Shape;434;p58"/>
          <p:cNvCxnSpPr>
            <a:stCxn id="428" idx="4"/>
            <a:endCxn id="430" idx="0"/>
          </p:cNvCxnSpPr>
          <p:nvPr/>
        </p:nvCxnSpPr>
        <p:spPr>
          <a:xfrm rot="-5400000" flipH="1">
            <a:off x="6435754" y="3263236"/>
            <a:ext cx="963300" cy="6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435" name="Google Shape;435;p58"/>
          <p:cNvCxnSpPr>
            <a:stCxn id="430" idx="7"/>
            <a:endCxn id="431" idx="1"/>
          </p:cNvCxnSpPr>
          <p:nvPr/>
        </p:nvCxnSpPr>
        <p:spPr>
          <a:xfrm rot="-5400000" flipH="1">
            <a:off x="7709139" y="3275870"/>
            <a:ext cx="600" cy="1125300"/>
          </a:xfrm>
          <a:prstGeom prst="curvedConnector3">
            <a:avLst>
              <a:gd name="adj1" fmla="val -52554121"/>
            </a:avLst>
          </a:prstGeom>
          <a:noFill/>
          <a:ln w="9525" cap="flat" cmpd="sng">
            <a:solidFill>
              <a:schemeClr val="accent1"/>
            </a:solidFill>
            <a:prstDash val="solid"/>
            <a:miter lim="800000"/>
            <a:headEnd type="none" w="sm" len="sm"/>
            <a:tailEnd type="triangle" w="med" len="med"/>
          </a:ln>
        </p:spPr>
      </p:cxnSp>
      <p:cxnSp>
        <p:nvCxnSpPr>
          <p:cNvPr id="436" name="Google Shape;436;p58"/>
          <p:cNvCxnSpPr>
            <a:stCxn id="431" idx="4"/>
            <a:endCxn id="431" idx="2"/>
          </p:cNvCxnSpPr>
          <p:nvPr/>
        </p:nvCxnSpPr>
        <p:spPr>
          <a:xfrm rot="5400000" flipH="1">
            <a:off x="8180369" y="4059399"/>
            <a:ext cx="317700" cy="324900"/>
          </a:xfrm>
          <a:prstGeom prst="curvedConnector4">
            <a:avLst>
              <a:gd name="adj1" fmla="val -71955"/>
              <a:gd name="adj2" fmla="val 170338"/>
            </a:avLst>
          </a:prstGeom>
          <a:noFill/>
          <a:ln w="9525" cap="flat" cmpd="sng">
            <a:solidFill>
              <a:schemeClr val="accent1"/>
            </a:solidFill>
            <a:prstDash val="solid"/>
            <a:miter lim="800000"/>
            <a:headEnd type="none" w="sm" len="sm"/>
            <a:tailEnd type="triangle" w="med" len="med"/>
          </a:ln>
        </p:spPr>
      </p:cxnSp>
      <p:cxnSp>
        <p:nvCxnSpPr>
          <p:cNvPr id="437" name="Google Shape;437;p58"/>
          <p:cNvCxnSpPr>
            <a:stCxn id="427" idx="4"/>
            <a:endCxn id="427" idx="2"/>
          </p:cNvCxnSpPr>
          <p:nvPr/>
        </p:nvCxnSpPr>
        <p:spPr>
          <a:xfrm rot="5400000" flipH="1">
            <a:off x="5154843" y="4039611"/>
            <a:ext cx="317700" cy="324900"/>
          </a:xfrm>
          <a:prstGeom prst="curvedConnector4">
            <a:avLst>
              <a:gd name="adj1" fmla="val -71955"/>
              <a:gd name="adj2" fmla="val 170338"/>
            </a:avLst>
          </a:prstGeom>
          <a:noFill/>
          <a:ln w="9525" cap="flat" cmpd="sng">
            <a:solidFill>
              <a:schemeClr val="accent1"/>
            </a:solidFill>
            <a:prstDash val="solid"/>
            <a:miter lim="800000"/>
            <a:headEnd type="none" w="sm" len="sm"/>
            <a:tailEnd type="triangle" w="med" len="med"/>
          </a:ln>
        </p:spPr>
      </p:cxnSp>
      <p:cxnSp>
        <p:nvCxnSpPr>
          <p:cNvPr id="438" name="Google Shape;438;p58"/>
          <p:cNvCxnSpPr>
            <a:stCxn id="428" idx="7"/>
            <a:endCxn id="428" idx="5"/>
          </p:cNvCxnSpPr>
          <p:nvPr/>
        </p:nvCxnSpPr>
        <p:spPr>
          <a:xfrm rot="-5400000" flipH="1">
            <a:off x="6922391" y="2463807"/>
            <a:ext cx="449400" cy="600"/>
          </a:xfrm>
          <a:prstGeom prst="curvedConnector5">
            <a:avLst>
              <a:gd name="adj1" fmla="val -15542"/>
              <a:gd name="adj2" fmla="val 80777414"/>
              <a:gd name="adj3" fmla="val 118369"/>
            </a:avLst>
          </a:prstGeom>
          <a:noFill/>
          <a:ln w="9525" cap="flat" cmpd="sng">
            <a:solidFill>
              <a:schemeClr val="accent1"/>
            </a:solidFill>
            <a:prstDash val="solid"/>
            <a:miter lim="800000"/>
            <a:headEnd type="none" w="sm" len="sm"/>
            <a:tailEnd type="triangle" w="med" len="med"/>
          </a:ln>
        </p:spPr>
      </p:cxnSp>
      <p:cxnSp>
        <p:nvCxnSpPr>
          <p:cNvPr id="439" name="Google Shape;439;p58"/>
          <p:cNvCxnSpPr>
            <a:stCxn id="430" idx="1"/>
            <a:endCxn id="429" idx="6"/>
          </p:cNvCxnSpPr>
          <p:nvPr/>
        </p:nvCxnSpPr>
        <p:spPr>
          <a:xfrm rot="5400000" flipH="1">
            <a:off x="5571715" y="2722520"/>
            <a:ext cx="1344900" cy="886500"/>
          </a:xfrm>
          <a:prstGeom prst="curvedConnector2">
            <a:avLst/>
          </a:prstGeom>
          <a:noFill/>
          <a:ln w="9525" cap="flat" cmpd="sng">
            <a:solidFill>
              <a:schemeClr val="accent1"/>
            </a:solidFill>
            <a:prstDash val="solid"/>
            <a:miter lim="800000"/>
            <a:headEnd type="none" w="sm" len="sm"/>
            <a:tailEnd type="triangle" w="med" len="med"/>
          </a:ln>
        </p:spPr>
      </p:cxnSp>
      <p:cxnSp>
        <p:nvCxnSpPr>
          <p:cNvPr id="440" name="Google Shape;440;p58"/>
          <p:cNvCxnSpPr>
            <a:stCxn id="430" idx="2"/>
            <a:endCxn id="430" idx="4"/>
          </p:cNvCxnSpPr>
          <p:nvPr/>
        </p:nvCxnSpPr>
        <p:spPr>
          <a:xfrm>
            <a:off x="6592276" y="4062922"/>
            <a:ext cx="324900" cy="317700"/>
          </a:xfrm>
          <a:prstGeom prst="curvedConnector4">
            <a:avLst>
              <a:gd name="adj1" fmla="val -70360"/>
              <a:gd name="adj2" fmla="val 171978"/>
            </a:avLst>
          </a:prstGeom>
          <a:noFill/>
          <a:ln w="9525" cap="flat" cmpd="sng">
            <a:solidFill>
              <a:schemeClr val="accent1"/>
            </a:solidFill>
            <a:prstDash val="solid"/>
            <a:miter lim="800000"/>
            <a:headEnd type="none" w="sm" len="sm"/>
            <a:tailEnd type="triangle" w="med" len="med"/>
          </a:ln>
        </p:spPr>
      </p:cxnSp>
      <p:cxnSp>
        <p:nvCxnSpPr>
          <p:cNvPr id="441" name="Google Shape;441;p58"/>
          <p:cNvCxnSpPr>
            <a:stCxn id="429" idx="0"/>
            <a:endCxn id="428" idx="0"/>
          </p:cNvCxnSpPr>
          <p:nvPr/>
        </p:nvCxnSpPr>
        <p:spPr>
          <a:xfrm rot="-5400000">
            <a:off x="6181893" y="1440488"/>
            <a:ext cx="29400" cy="1440900"/>
          </a:xfrm>
          <a:prstGeom prst="curvedConnector3">
            <a:avLst>
              <a:gd name="adj1" fmla="val 1611583"/>
            </a:avLst>
          </a:prstGeom>
          <a:noFill/>
          <a:ln w="9525" cap="flat" cmpd="sng">
            <a:solidFill>
              <a:schemeClr val="accent1"/>
            </a:solidFill>
            <a:prstDash val="solid"/>
            <a:miter lim="800000"/>
            <a:headEnd type="none" w="sm" len="sm"/>
            <a:tailEnd type="triangle" w="med" len="med"/>
          </a:ln>
        </p:spPr>
      </p:cxnSp>
      <p:cxnSp>
        <p:nvCxnSpPr>
          <p:cNvPr id="442" name="Google Shape;442;p58"/>
          <p:cNvCxnSpPr>
            <a:stCxn id="430" idx="1"/>
            <a:endCxn id="428" idx="3"/>
          </p:cNvCxnSpPr>
          <p:nvPr/>
        </p:nvCxnSpPr>
        <p:spPr>
          <a:xfrm rot="-5400000">
            <a:off x="6113065" y="3263270"/>
            <a:ext cx="1149300" cy="600"/>
          </a:xfrm>
          <a:prstGeom prst="curved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443" name="Google Shape;443;p58"/>
          <p:cNvCxnSpPr>
            <a:stCxn id="429" idx="1"/>
            <a:endCxn id="429" idx="3"/>
          </p:cNvCxnSpPr>
          <p:nvPr/>
        </p:nvCxnSpPr>
        <p:spPr>
          <a:xfrm rot="-5400000" flipH="1">
            <a:off x="5022055" y="2493113"/>
            <a:ext cx="449400" cy="600"/>
          </a:xfrm>
          <a:prstGeom prst="curvedConnector5">
            <a:avLst>
              <a:gd name="adj1" fmla="val -21194"/>
              <a:gd name="adj2" fmla="val -78335246"/>
              <a:gd name="adj3" fmla="val 118369"/>
            </a:avLst>
          </a:prstGeom>
          <a:noFill/>
          <a:ln w="9525" cap="flat" cmpd="sng">
            <a:solidFill>
              <a:schemeClr val="accent1"/>
            </a:solidFill>
            <a:prstDash val="solid"/>
            <a:miter lim="800000"/>
            <a:headEnd type="none" w="sm" len="sm"/>
            <a:tailEnd type="triangle" w="med" len="med"/>
          </a:ln>
        </p:spPr>
      </p:cxnSp>
      <p:sp>
        <p:nvSpPr>
          <p:cNvPr id="444" name="Google Shape;444;p58"/>
          <p:cNvSpPr txBox="1"/>
          <p:nvPr/>
        </p:nvSpPr>
        <p:spPr>
          <a:xfrm>
            <a:off x="7297334" y="2345781"/>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0.7</a:t>
            </a:r>
            <a:endParaRPr sz="1200">
              <a:solidFill>
                <a:schemeClr val="dk1"/>
              </a:solidFill>
              <a:latin typeface="Calibri"/>
              <a:ea typeface="Calibri"/>
              <a:cs typeface="Calibri"/>
              <a:sym typeface="Calibri"/>
            </a:endParaRPr>
          </a:p>
        </p:txBody>
      </p:sp>
      <p:sp>
        <p:nvSpPr>
          <p:cNvPr id="445" name="Google Shape;445;p58"/>
          <p:cNvSpPr txBox="1"/>
          <p:nvPr/>
        </p:nvSpPr>
        <p:spPr>
          <a:xfrm>
            <a:off x="6006507" y="194520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0.2</a:t>
            </a:r>
            <a:endParaRPr sz="1200">
              <a:solidFill>
                <a:schemeClr val="dk1"/>
              </a:solidFill>
              <a:latin typeface="Calibri"/>
              <a:ea typeface="Calibri"/>
              <a:cs typeface="Calibri"/>
              <a:sym typeface="Calibri"/>
            </a:endParaRPr>
          </a:p>
        </p:txBody>
      </p:sp>
      <p:sp>
        <p:nvSpPr>
          <p:cNvPr id="446" name="Google Shape;446;p58"/>
          <p:cNvSpPr txBox="1"/>
          <p:nvPr/>
        </p:nvSpPr>
        <p:spPr>
          <a:xfrm>
            <a:off x="6917102" y="2964040"/>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0.1</a:t>
            </a:r>
            <a:endParaRPr sz="1200">
              <a:solidFill>
                <a:schemeClr val="dk1"/>
              </a:solidFill>
              <a:latin typeface="Calibri"/>
              <a:ea typeface="Calibri"/>
              <a:cs typeface="Calibri"/>
              <a:sym typeface="Calibri"/>
            </a:endParaRPr>
          </a:p>
        </p:txBody>
      </p:sp>
      <p:sp>
        <p:nvSpPr>
          <p:cNvPr id="447" name="Google Shape;447;p58"/>
          <p:cNvSpPr txBox="1"/>
          <p:nvPr/>
        </p:nvSpPr>
        <p:spPr>
          <a:xfrm>
            <a:off x="4755662" y="2345781"/>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0.5</a:t>
            </a:r>
            <a:endParaRPr sz="1200">
              <a:solidFill>
                <a:schemeClr val="dk1"/>
              </a:solidFill>
              <a:latin typeface="Calibri"/>
              <a:ea typeface="Calibri"/>
              <a:cs typeface="Calibri"/>
              <a:sym typeface="Calibri"/>
            </a:endParaRPr>
          </a:p>
        </p:txBody>
      </p:sp>
      <p:sp>
        <p:nvSpPr>
          <p:cNvPr id="448" name="Google Shape;448;p58"/>
          <p:cNvSpPr txBox="1"/>
          <p:nvPr/>
        </p:nvSpPr>
        <p:spPr>
          <a:xfrm>
            <a:off x="6006507" y="1369090"/>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0.4</a:t>
            </a:r>
            <a:endParaRPr sz="1200">
              <a:solidFill>
                <a:schemeClr val="dk1"/>
              </a:solidFill>
              <a:latin typeface="Calibri"/>
              <a:ea typeface="Calibri"/>
              <a:cs typeface="Calibri"/>
              <a:sym typeface="Calibri"/>
            </a:endParaRPr>
          </a:p>
        </p:txBody>
      </p:sp>
      <p:sp>
        <p:nvSpPr>
          <p:cNvPr id="449" name="Google Shape;449;p58"/>
          <p:cNvSpPr txBox="1"/>
          <p:nvPr/>
        </p:nvSpPr>
        <p:spPr>
          <a:xfrm>
            <a:off x="4961200" y="4215938"/>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450" name="Google Shape;450;p58"/>
          <p:cNvSpPr txBox="1"/>
          <p:nvPr/>
        </p:nvSpPr>
        <p:spPr>
          <a:xfrm>
            <a:off x="6389442" y="425997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0.2</a:t>
            </a:r>
            <a:endParaRPr sz="1200">
              <a:solidFill>
                <a:schemeClr val="dk1"/>
              </a:solidFill>
              <a:latin typeface="Calibri"/>
              <a:ea typeface="Calibri"/>
              <a:cs typeface="Calibri"/>
              <a:sym typeface="Calibri"/>
            </a:endParaRPr>
          </a:p>
        </p:txBody>
      </p:sp>
      <p:sp>
        <p:nvSpPr>
          <p:cNvPr id="451" name="Google Shape;451;p58"/>
          <p:cNvSpPr txBox="1"/>
          <p:nvPr/>
        </p:nvSpPr>
        <p:spPr>
          <a:xfrm>
            <a:off x="7986727" y="425997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1.0</a:t>
            </a:r>
            <a:endParaRPr sz="1200">
              <a:solidFill>
                <a:schemeClr val="dk1"/>
              </a:solidFill>
              <a:latin typeface="Calibri"/>
              <a:ea typeface="Calibri"/>
              <a:cs typeface="Calibri"/>
              <a:sym typeface="Calibri"/>
            </a:endParaRPr>
          </a:p>
        </p:txBody>
      </p:sp>
      <p:sp>
        <p:nvSpPr>
          <p:cNvPr id="452" name="Google Shape;452;p58"/>
          <p:cNvSpPr txBox="1"/>
          <p:nvPr/>
        </p:nvSpPr>
        <p:spPr>
          <a:xfrm>
            <a:off x="5115777" y="3071537"/>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0.2</a:t>
            </a:r>
            <a:endParaRPr sz="1200">
              <a:solidFill>
                <a:schemeClr val="dk1"/>
              </a:solidFill>
              <a:latin typeface="Calibri"/>
              <a:ea typeface="Calibri"/>
              <a:cs typeface="Calibri"/>
              <a:sym typeface="Calibri"/>
            </a:endParaRPr>
          </a:p>
        </p:txBody>
      </p:sp>
      <p:sp>
        <p:nvSpPr>
          <p:cNvPr id="453" name="Google Shape;453;p58"/>
          <p:cNvSpPr txBox="1"/>
          <p:nvPr/>
        </p:nvSpPr>
        <p:spPr>
          <a:xfrm>
            <a:off x="5867959" y="2631393"/>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0.1</a:t>
            </a:r>
            <a:endParaRPr sz="1200">
              <a:solidFill>
                <a:schemeClr val="dk1"/>
              </a:solidFill>
              <a:latin typeface="Calibri"/>
              <a:ea typeface="Calibri"/>
              <a:cs typeface="Calibri"/>
              <a:sym typeface="Calibri"/>
            </a:endParaRPr>
          </a:p>
        </p:txBody>
      </p:sp>
      <p:sp>
        <p:nvSpPr>
          <p:cNvPr id="454" name="Google Shape;454;p58"/>
          <p:cNvSpPr txBox="1"/>
          <p:nvPr/>
        </p:nvSpPr>
        <p:spPr>
          <a:xfrm>
            <a:off x="6338472" y="2620820"/>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0.6</a:t>
            </a:r>
            <a:endParaRPr sz="1200">
              <a:solidFill>
                <a:schemeClr val="dk1"/>
              </a:solidFill>
              <a:latin typeface="Calibri"/>
              <a:ea typeface="Calibri"/>
              <a:cs typeface="Calibri"/>
              <a:sym typeface="Calibri"/>
            </a:endParaRPr>
          </a:p>
        </p:txBody>
      </p:sp>
      <p:sp>
        <p:nvSpPr>
          <p:cNvPr id="455" name="Google Shape;455;p58"/>
          <p:cNvSpPr txBox="1"/>
          <p:nvPr/>
        </p:nvSpPr>
        <p:spPr>
          <a:xfrm>
            <a:off x="7525620" y="3212255"/>
            <a:ext cx="38023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0.1</a:t>
            </a:r>
            <a:endParaRPr sz="12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And deeper</a:t>
            </a:r>
            <a:endParaRPr/>
          </a:p>
        </p:txBody>
      </p:sp>
      <p:pic>
        <p:nvPicPr>
          <p:cNvPr id="461" name="Google Shape;461;p59"/>
          <p:cNvPicPr preferRelativeResize="0"/>
          <p:nvPr/>
        </p:nvPicPr>
        <p:blipFill rotWithShape="1">
          <a:blip r:embed="rId3">
            <a:alphaModFix/>
          </a:blip>
          <a:srcRect/>
          <a:stretch/>
        </p:blipFill>
        <p:spPr>
          <a:xfrm>
            <a:off x="2277207" y="3907692"/>
            <a:ext cx="4589585" cy="2743200"/>
          </a:xfrm>
          <a:prstGeom prst="rect">
            <a:avLst/>
          </a:prstGeom>
          <a:noFill/>
          <a:ln>
            <a:noFill/>
          </a:ln>
        </p:spPr>
      </p:pic>
      <p:sp>
        <p:nvSpPr>
          <p:cNvPr id="462" name="Google Shape;462;p59"/>
          <p:cNvSpPr txBox="1">
            <a:spLocks noGrp="1"/>
          </p:cNvSpPr>
          <p:nvPr>
            <p:ph type="body" idx="1"/>
          </p:nvPr>
        </p:nvSpPr>
        <p:spPr>
          <a:xfrm>
            <a:off x="628650" y="1825625"/>
            <a:ext cx="7886700" cy="2082067"/>
          </a:xfrm>
          <a:prstGeom prst="rect">
            <a:avLst/>
          </a:prstGeom>
          <a:blipFill rotWithShape="1">
            <a:blip r:embed="rId4">
              <a:alphaModFix/>
            </a:blip>
            <a:stretch>
              <a:fillRect l="-772" t="-467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And even deeper</a:t>
            </a:r>
            <a:endParaRPr/>
          </a:p>
        </p:txBody>
      </p:sp>
      <p:sp>
        <p:nvSpPr>
          <p:cNvPr id="468" name="Google Shape;468;p60"/>
          <p:cNvSpPr txBox="1">
            <a:spLocks noGrp="1"/>
          </p:cNvSpPr>
          <p:nvPr>
            <p:ph type="body" idx="1"/>
          </p:nvPr>
        </p:nvSpPr>
        <p:spPr>
          <a:xfrm>
            <a:off x="628650" y="1825625"/>
            <a:ext cx="7886700" cy="4351338"/>
          </a:xfrm>
          <a:prstGeom prst="rect">
            <a:avLst/>
          </a:prstGeom>
          <a:blipFill rotWithShape="1">
            <a:blip r:embed="rId3">
              <a:alphaModFix/>
            </a:blip>
            <a:stretch>
              <a:fillRect l="-772" t="-1400"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Weather</a:t>
            </a:r>
            <a:endParaRPr/>
          </a:p>
        </p:txBody>
      </p:sp>
      <p:sp>
        <p:nvSpPr>
          <p:cNvPr id="474" name="Google Shape;474;p6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120000"/>
              </a:lnSpc>
              <a:spcBef>
                <a:spcPts val="0"/>
              </a:spcBef>
              <a:spcAft>
                <a:spcPts val="0"/>
              </a:spcAft>
              <a:buClr>
                <a:schemeClr val="dk1"/>
              </a:buClr>
              <a:buSzPct val="100000"/>
              <a:buChar char="•"/>
            </a:pPr>
            <a:r>
              <a:rPr lang="en-US" sz="4400"/>
              <a:t>The weather in London can be summarized as: </a:t>
            </a:r>
            <a:endParaRPr/>
          </a:p>
          <a:p>
            <a:pPr marL="685800" lvl="1" indent="-228600" algn="l" rtl="0">
              <a:lnSpc>
                <a:spcPct val="120000"/>
              </a:lnSpc>
              <a:spcBef>
                <a:spcPts val="500"/>
              </a:spcBef>
              <a:spcAft>
                <a:spcPts val="0"/>
              </a:spcAft>
              <a:buClr>
                <a:schemeClr val="dk1"/>
              </a:buClr>
              <a:buSzPct val="100000"/>
              <a:buChar char="•"/>
            </a:pPr>
            <a:r>
              <a:rPr lang="en-US" sz="4000"/>
              <a:t>if it rains one day there's a 70% chance it will rain the following day; </a:t>
            </a:r>
            <a:endParaRPr/>
          </a:p>
          <a:p>
            <a:pPr marL="685800" lvl="1" indent="-228600" algn="l" rtl="0">
              <a:lnSpc>
                <a:spcPct val="120000"/>
              </a:lnSpc>
              <a:spcBef>
                <a:spcPts val="500"/>
              </a:spcBef>
              <a:spcAft>
                <a:spcPts val="0"/>
              </a:spcAft>
              <a:buClr>
                <a:schemeClr val="dk1"/>
              </a:buClr>
              <a:buSzPct val="100000"/>
              <a:buChar char="•"/>
            </a:pPr>
            <a:r>
              <a:rPr lang="en-US" sz="4000"/>
              <a:t>if it's sunny one day there's a 40% chance it will be sunny the following day.</a:t>
            </a:r>
            <a:endParaRPr/>
          </a:p>
          <a:p>
            <a:pPr marL="1200150" lvl="1" indent="-742950" algn="l" rtl="0">
              <a:lnSpc>
                <a:spcPct val="120000"/>
              </a:lnSpc>
              <a:spcBef>
                <a:spcPts val="500"/>
              </a:spcBef>
              <a:spcAft>
                <a:spcPts val="0"/>
              </a:spcAft>
              <a:buClr>
                <a:schemeClr val="dk1"/>
              </a:buClr>
              <a:buSzPct val="100000"/>
              <a:buFont typeface="Calibri"/>
              <a:buAutoNum type="arabicPeriod"/>
            </a:pPr>
            <a:r>
              <a:rPr lang="en-US" sz="4000"/>
              <a:t>What fraction of days on average will be rainy?</a:t>
            </a:r>
            <a:endParaRPr sz="4000"/>
          </a:p>
          <a:p>
            <a:pPr marL="1200150" lvl="1" indent="-742950" algn="l" rtl="0">
              <a:lnSpc>
                <a:spcPct val="120000"/>
              </a:lnSpc>
              <a:spcBef>
                <a:spcPts val="500"/>
              </a:spcBef>
              <a:spcAft>
                <a:spcPts val="0"/>
              </a:spcAft>
              <a:buClr>
                <a:schemeClr val="dk1"/>
              </a:buClr>
              <a:buSzPct val="100000"/>
              <a:buFont typeface="Calibri"/>
              <a:buAutoNum type="arabicPeriod"/>
            </a:pPr>
            <a:r>
              <a:rPr lang="en-US" sz="4000"/>
              <a:t>Using this answer as the prior probability that it rained yesterday, what is the probability that it was raining yesterday given that it's sunny today?</a:t>
            </a:r>
            <a:endParaRPr/>
          </a:p>
          <a:p>
            <a:pPr marL="228600" lvl="0" indent="-53975" algn="l" rtl="0">
              <a:lnSpc>
                <a:spcPct val="120000"/>
              </a:lnSpc>
              <a:spcBef>
                <a:spcPts val="1000"/>
              </a:spcBef>
              <a:spcAft>
                <a:spcPts val="0"/>
              </a:spcAft>
              <a:buClr>
                <a:schemeClr val="dk1"/>
              </a:buClr>
              <a:buSzPct val="100000"/>
              <a:buNone/>
            </a:pPr>
            <a:endParaRPr sz="4400"/>
          </a:p>
          <a:p>
            <a:pPr marL="228600" lvl="0" indent="-53975" algn="l" rtl="0">
              <a:lnSpc>
                <a:spcPct val="120000"/>
              </a:lnSpc>
              <a:spcBef>
                <a:spcPts val="1000"/>
              </a:spcBef>
              <a:spcAft>
                <a:spcPts val="0"/>
              </a:spcAft>
              <a:buClr>
                <a:schemeClr val="dk1"/>
              </a:buClr>
              <a:buSzPct val="100000"/>
              <a:buNone/>
            </a:pPr>
            <a:endParaRPr sz="4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Course logistics</a:t>
            </a:r>
            <a:endParaRPr/>
          </a:p>
        </p:txBody>
      </p:sp>
      <p:sp>
        <p:nvSpPr>
          <p:cNvPr id="117" name="Google Shape;117;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Study groups</a:t>
            </a:r>
            <a:endParaRPr/>
          </a:p>
          <a:p>
            <a:pPr marL="228600" lvl="0" indent="-228600" algn="l" rtl="0">
              <a:lnSpc>
                <a:spcPct val="90000"/>
              </a:lnSpc>
              <a:spcBef>
                <a:spcPts val="1000"/>
              </a:spcBef>
              <a:spcAft>
                <a:spcPts val="0"/>
              </a:spcAft>
              <a:buClr>
                <a:schemeClr val="dk1"/>
              </a:buClr>
              <a:buSzPts val="2800"/>
              <a:buChar char="•"/>
            </a:pPr>
            <a:r>
              <a:rPr lang="en-US"/>
              <a:t>Pairs; same for Python and Probability courses</a:t>
            </a:r>
            <a:endParaRPr/>
          </a:p>
          <a:p>
            <a:pPr marL="228600" lvl="0" indent="-228600" algn="l" rtl="0">
              <a:lnSpc>
                <a:spcPct val="90000"/>
              </a:lnSpc>
              <a:spcBef>
                <a:spcPts val="1000"/>
              </a:spcBef>
              <a:spcAft>
                <a:spcPts val="0"/>
              </a:spcAft>
              <a:buClr>
                <a:schemeClr val="dk1"/>
              </a:buClr>
              <a:buSzPts val="2800"/>
              <a:buChar char="•"/>
            </a:pPr>
            <a:r>
              <a:rPr lang="en-US"/>
              <a:t>By Oct 19 – form study groups</a:t>
            </a:r>
            <a:endParaRPr/>
          </a:p>
          <a:p>
            <a:pPr marL="685800" lvl="1" indent="-228600" algn="l" rtl="0">
              <a:lnSpc>
                <a:spcPct val="90000"/>
              </a:lnSpc>
              <a:spcBef>
                <a:spcPts val="500"/>
              </a:spcBef>
              <a:spcAft>
                <a:spcPts val="0"/>
              </a:spcAft>
              <a:buClr>
                <a:schemeClr val="dk1"/>
              </a:buClr>
              <a:buSzPts val="2400"/>
              <a:buChar char="•"/>
            </a:pPr>
            <a:r>
              <a:rPr lang="en-US"/>
              <a:t>if you don’t, we assign you randomly</a:t>
            </a:r>
            <a:endParaRPr/>
          </a:p>
          <a:p>
            <a:pPr marL="228600" lvl="0" indent="-228600" algn="l" rtl="0">
              <a:lnSpc>
                <a:spcPct val="90000"/>
              </a:lnSpc>
              <a:spcBef>
                <a:spcPts val="1000"/>
              </a:spcBef>
              <a:spcAft>
                <a:spcPts val="0"/>
              </a:spcAft>
              <a:buClr>
                <a:schemeClr val="dk1"/>
              </a:buClr>
              <a:buSzPts val="2800"/>
              <a:buChar char="•"/>
            </a:pPr>
            <a:r>
              <a:rPr lang="en-US"/>
              <a:t>By Oct 24 – try the assigned groups</a:t>
            </a:r>
            <a:endParaRPr/>
          </a:p>
          <a:p>
            <a:pPr marL="685800" lvl="1" indent="-228600" algn="l" rtl="0">
              <a:lnSpc>
                <a:spcPct val="90000"/>
              </a:lnSpc>
              <a:spcBef>
                <a:spcPts val="500"/>
              </a:spcBef>
              <a:spcAft>
                <a:spcPts val="0"/>
              </a:spcAft>
              <a:buClr>
                <a:schemeClr val="dk1"/>
              </a:buClr>
              <a:buSzPts val="2400"/>
              <a:buChar char="•"/>
            </a:pPr>
            <a:r>
              <a:rPr lang="en-US"/>
              <a:t>tell us, if randomly assigned group is not working for you (logistics, whatever)</a:t>
            </a:r>
            <a:endParaRPr/>
          </a:p>
          <a:p>
            <a:pPr marL="228600" lvl="0" indent="-228600" algn="l" rtl="0">
              <a:lnSpc>
                <a:spcPct val="90000"/>
              </a:lnSpc>
              <a:spcBef>
                <a:spcPts val="1000"/>
              </a:spcBef>
              <a:spcAft>
                <a:spcPts val="0"/>
              </a:spcAft>
              <a:buClr>
                <a:schemeClr val="dk1"/>
              </a:buClr>
              <a:buSzPts val="2800"/>
              <a:buChar char="•"/>
            </a:pPr>
            <a:r>
              <a:rPr lang="en-US"/>
              <a:t>Do homework together, discuss, have fun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Weather</a:t>
            </a:r>
            <a:endParaRPr/>
          </a:p>
        </p:txBody>
      </p:sp>
      <p:sp>
        <p:nvSpPr>
          <p:cNvPr id="480" name="Google Shape;480;p62"/>
          <p:cNvSpPr txBox="1">
            <a:spLocks noGrp="1"/>
          </p:cNvSpPr>
          <p:nvPr>
            <p:ph type="body" idx="1"/>
          </p:nvPr>
        </p:nvSpPr>
        <p:spPr>
          <a:xfrm>
            <a:off x="628650" y="1825625"/>
            <a:ext cx="8196174" cy="3583137"/>
          </a:xfrm>
          <a:prstGeom prst="rect">
            <a:avLst/>
          </a:prstGeom>
          <a:blipFill rotWithShape="1">
            <a:blip r:embed="rId3">
              <a:alphaModFix/>
            </a:blip>
            <a:stretch>
              <a:fillRect l="-594" t="-84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Jumping</a:t>
            </a:r>
            <a:endParaRPr/>
          </a:p>
        </p:txBody>
      </p:sp>
      <p:sp>
        <p:nvSpPr>
          <p:cNvPr id="486" name="Google Shape;486;p63"/>
          <p:cNvSpPr txBox="1">
            <a:spLocks noGrp="1"/>
          </p:cNvSpPr>
          <p:nvPr>
            <p:ph type="body" idx="1"/>
          </p:nvPr>
        </p:nvSpPr>
        <p:spPr>
          <a:xfrm>
            <a:off x="628650" y="1825625"/>
            <a:ext cx="7886700" cy="4351338"/>
          </a:xfrm>
          <a:prstGeom prst="rect">
            <a:avLst/>
          </a:prstGeom>
          <a:blipFill rotWithShape="1">
            <a:blip r:embed="rId3">
              <a:alphaModFix/>
            </a:blip>
            <a:stretch>
              <a:fillRect l="-385" t="-419" r="-46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Jumping</a:t>
            </a:r>
            <a:endParaRPr/>
          </a:p>
        </p:txBody>
      </p:sp>
      <p:sp>
        <p:nvSpPr>
          <p:cNvPr id="492" name="Google Shape;492;p6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beginner acrobat wants to do three consecutive somersaults. However, because she is only starting to train, only 50% jumps result in successful somersaults. </a:t>
            </a:r>
            <a:br>
              <a:rPr lang="en-US"/>
            </a:br>
            <a:r>
              <a:rPr lang="en-US"/>
              <a:t>What is the expected number of jumps until she reaches her goal? You may treat all jumps as independent.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Language models</a:t>
            </a:r>
            <a:endParaRPr/>
          </a:p>
        </p:txBody>
      </p:sp>
      <p:sp>
        <p:nvSpPr>
          <p:cNvPr id="498" name="Google Shape;498;p65"/>
          <p:cNvSpPr txBox="1">
            <a:spLocks noGrp="1"/>
          </p:cNvSpPr>
          <p:nvPr>
            <p:ph type="body" idx="1"/>
          </p:nvPr>
        </p:nvSpPr>
        <p:spPr>
          <a:xfrm>
            <a:off x="620835" y="1825625"/>
            <a:ext cx="7886700" cy="4351338"/>
          </a:xfrm>
          <a:prstGeom prst="rect">
            <a:avLst/>
          </a:prstGeom>
          <a:blipFill rotWithShape="1">
            <a:blip r:embed="rId3">
              <a:alphaModFix/>
            </a:blip>
            <a:stretch>
              <a:fillRect l="-695" t="-14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Spelling correction problem</a:t>
            </a:r>
            <a:endParaRPr/>
          </a:p>
        </p:txBody>
      </p:sp>
      <p:sp>
        <p:nvSpPr>
          <p:cNvPr id="504" name="Google Shape;504;p66"/>
          <p:cNvSpPr txBox="1">
            <a:spLocks noGrp="1"/>
          </p:cNvSpPr>
          <p:nvPr>
            <p:ph type="body" idx="1"/>
          </p:nvPr>
        </p:nvSpPr>
        <p:spPr>
          <a:xfrm>
            <a:off x="628650" y="1825625"/>
            <a:ext cx="7886700" cy="4351338"/>
          </a:xfrm>
          <a:prstGeom prst="rect">
            <a:avLst/>
          </a:prstGeom>
          <a:blipFill rotWithShape="1">
            <a:blip r:embed="rId3">
              <a:alphaModFix/>
            </a:blip>
            <a:stretch>
              <a:fillRect l="-1390" t="-2240" r="-15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Noisy channel model</a:t>
            </a:r>
            <a:endParaRPr/>
          </a:p>
        </p:txBody>
      </p:sp>
      <p:sp>
        <p:nvSpPr>
          <p:cNvPr id="510" name="Google Shape;510;p67"/>
          <p:cNvSpPr txBox="1">
            <a:spLocks noGrp="1"/>
          </p:cNvSpPr>
          <p:nvPr>
            <p:ph type="body" idx="1"/>
          </p:nvPr>
        </p:nvSpPr>
        <p:spPr>
          <a:xfrm>
            <a:off x="628650" y="1825625"/>
            <a:ext cx="7886700" cy="4351338"/>
          </a:xfrm>
          <a:prstGeom prst="rect">
            <a:avLst/>
          </a:prstGeom>
          <a:blipFill rotWithShape="1">
            <a:blip r:embed="rId3">
              <a:alphaModFix/>
            </a:blip>
            <a:stretch>
              <a:fillRect l="-1390" t="-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Continuous probability</a:t>
            </a:r>
            <a:endParaRPr/>
          </a:p>
        </p:txBody>
      </p:sp>
      <p:sp>
        <p:nvSpPr>
          <p:cNvPr id="516" name="Google Shape;516;p6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Continuous density</a:t>
            </a:r>
            <a:endParaRPr/>
          </a:p>
        </p:txBody>
      </p:sp>
      <p:sp>
        <p:nvSpPr>
          <p:cNvPr id="522" name="Google Shape;522;p69"/>
          <p:cNvSpPr txBox="1">
            <a:spLocks noGrp="1"/>
          </p:cNvSpPr>
          <p:nvPr>
            <p:ph type="body" idx="1"/>
          </p:nvPr>
        </p:nvSpPr>
        <p:spPr>
          <a:xfrm>
            <a:off x="628650" y="1825625"/>
            <a:ext cx="7886700" cy="4351338"/>
          </a:xfrm>
          <a:prstGeom prst="rect">
            <a:avLst/>
          </a:prstGeom>
          <a:blipFill rotWithShape="1">
            <a:blip r:embed="rId3">
              <a:alphaModFix/>
            </a:blip>
            <a:stretch>
              <a:fillRect l="-540" t="-18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apply density</a:t>
            </a:r>
            <a:endParaRPr/>
          </a:p>
        </p:txBody>
      </p:sp>
      <p:sp>
        <p:nvSpPr>
          <p:cNvPr id="528" name="Google Shape;528;p70"/>
          <p:cNvSpPr txBox="1">
            <a:spLocks noGrp="1"/>
          </p:cNvSpPr>
          <p:nvPr>
            <p:ph type="body" idx="1"/>
          </p:nvPr>
        </p:nvSpPr>
        <p:spPr>
          <a:xfrm>
            <a:off x="628650" y="1825625"/>
            <a:ext cx="7886700" cy="4351338"/>
          </a:xfrm>
          <a:prstGeom prst="rect">
            <a:avLst/>
          </a:prstGeom>
          <a:blipFill rotWithShape="1">
            <a:blip r:embed="rId3">
              <a:alphaModFix/>
            </a:blip>
            <a:stretch>
              <a:fillRect l="-849" t="-28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continuous uniform</a:t>
            </a:r>
            <a:endParaRPr/>
          </a:p>
        </p:txBody>
      </p:sp>
      <p:sp>
        <p:nvSpPr>
          <p:cNvPr id="534" name="Google Shape;534;p71"/>
          <p:cNvSpPr txBox="1">
            <a:spLocks noGrp="1"/>
          </p:cNvSpPr>
          <p:nvPr>
            <p:ph type="body" idx="1"/>
          </p:nvPr>
        </p:nvSpPr>
        <p:spPr>
          <a:xfrm>
            <a:off x="628650" y="1825625"/>
            <a:ext cx="7886700" cy="4351338"/>
          </a:xfrm>
          <a:prstGeom prst="rect">
            <a:avLst/>
          </a:prstGeom>
          <a:blipFill rotWithShape="1">
            <a:blip r:embed="rId3">
              <a:alphaModFix/>
            </a:blip>
            <a:stretch>
              <a:fillRect l="-1390" t="-224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Random events </a:t>
            </a:r>
            <a:br>
              <a:rPr lang="en-US"/>
            </a:br>
            <a:r>
              <a:rPr lang="en-US"/>
              <a:t>and probability</a:t>
            </a:r>
            <a:endParaRPr/>
          </a:p>
        </p:txBody>
      </p:sp>
      <p:sp>
        <p:nvSpPr>
          <p:cNvPr id="123" name="Google Shape;123;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Discrete vs continuous</a:t>
            </a:r>
            <a:endParaRPr/>
          </a:p>
        </p:txBody>
      </p:sp>
      <p:sp>
        <p:nvSpPr>
          <p:cNvPr id="540" name="Google Shape;540;p72"/>
          <p:cNvSpPr txBox="1"/>
          <p:nvPr/>
        </p:nvSpPr>
        <p:spPr>
          <a:xfrm>
            <a:off x="423205" y="4502835"/>
            <a:ext cx="40315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Finite or countable number of outcomes</a:t>
            </a:r>
            <a:endParaRPr sz="1800">
              <a:solidFill>
                <a:schemeClr val="dk1"/>
              </a:solidFill>
              <a:latin typeface="Calibri"/>
              <a:ea typeface="Calibri"/>
              <a:cs typeface="Calibri"/>
              <a:sym typeface="Calibri"/>
            </a:endParaRPr>
          </a:p>
        </p:txBody>
      </p:sp>
      <p:sp>
        <p:nvSpPr>
          <p:cNvPr id="541" name="Google Shape;541;p72"/>
          <p:cNvSpPr txBox="1"/>
          <p:nvPr/>
        </p:nvSpPr>
        <p:spPr>
          <a:xfrm>
            <a:off x="4854528" y="4502835"/>
            <a:ext cx="38127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Uncountable number of outcomes</a:t>
            </a:r>
            <a:endParaRPr sz="1800">
              <a:solidFill>
                <a:schemeClr val="dk1"/>
              </a:solidFill>
              <a:latin typeface="Calibri"/>
              <a:ea typeface="Calibri"/>
              <a:cs typeface="Calibri"/>
              <a:sym typeface="Calibri"/>
            </a:endParaRPr>
          </a:p>
        </p:txBody>
      </p:sp>
      <p:sp>
        <p:nvSpPr>
          <p:cNvPr id="542" name="Google Shape;542;p72"/>
          <p:cNvSpPr txBox="1"/>
          <p:nvPr/>
        </p:nvSpPr>
        <p:spPr>
          <a:xfrm>
            <a:off x="485728" y="5303811"/>
            <a:ext cx="40315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PMF (tabular form or formula)</a:t>
            </a:r>
            <a:endParaRPr sz="1800">
              <a:solidFill>
                <a:schemeClr val="dk1"/>
              </a:solidFill>
              <a:latin typeface="Calibri"/>
              <a:ea typeface="Calibri"/>
              <a:cs typeface="Calibri"/>
              <a:sym typeface="Calibri"/>
            </a:endParaRPr>
          </a:p>
        </p:txBody>
      </p:sp>
      <p:sp>
        <p:nvSpPr>
          <p:cNvPr id="543" name="Google Shape;543;p72"/>
          <p:cNvSpPr txBox="1"/>
          <p:nvPr/>
        </p:nvSpPr>
        <p:spPr>
          <a:xfrm>
            <a:off x="4971759" y="5303811"/>
            <a:ext cx="40315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PDF (only formula)</a:t>
            </a:r>
            <a:endParaRPr sz="1800">
              <a:solidFill>
                <a:schemeClr val="dk1"/>
              </a:solidFill>
              <a:latin typeface="Calibri"/>
              <a:ea typeface="Calibri"/>
              <a:cs typeface="Calibri"/>
              <a:sym typeface="Calibri"/>
            </a:endParaRPr>
          </a:p>
        </p:txBody>
      </p:sp>
      <p:sp>
        <p:nvSpPr>
          <p:cNvPr id="544" name="Google Shape;544;p72"/>
          <p:cNvSpPr txBox="1"/>
          <p:nvPr/>
        </p:nvSpPr>
        <p:spPr>
          <a:xfrm>
            <a:off x="485728" y="5819625"/>
            <a:ext cx="4031564" cy="369332"/>
          </a:xfrm>
          <a:prstGeom prst="rect">
            <a:avLst/>
          </a:prstGeom>
          <a:blipFill rotWithShape="1">
            <a:blip r:embed="rId3">
              <a:alphaModFix/>
            </a:blip>
            <a:stretch>
              <a:fillRect l="-1361" t="-121654" b="-18831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45" name="Google Shape;545;p72"/>
          <p:cNvSpPr txBox="1"/>
          <p:nvPr/>
        </p:nvSpPr>
        <p:spPr>
          <a:xfrm>
            <a:off x="4971759" y="5834421"/>
            <a:ext cx="4031564" cy="413575"/>
          </a:xfrm>
          <a:prstGeom prst="rect">
            <a:avLst/>
          </a:prstGeom>
          <a:blipFill rotWithShape="1">
            <a:blip r:embed="rId4">
              <a:alphaModFix/>
            </a:blip>
            <a:stretch>
              <a:fillRect l="-1361" t="-132347" b="-1911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546" name="Google Shape;546;p72"/>
          <p:cNvPicPr preferRelativeResize="0"/>
          <p:nvPr/>
        </p:nvPicPr>
        <p:blipFill rotWithShape="1">
          <a:blip r:embed="rId5">
            <a:alphaModFix/>
          </a:blip>
          <a:srcRect b="5398"/>
          <a:stretch/>
        </p:blipFill>
        <p:spPr>
          <a:xfrm>
            <a:off x="523683" y="3033874"/>
            <a:ext cx="8096250" cy="3646326"/>
          </a:xfrm>
          <a:prstGeom prst="rect">
            <a:avLst/>
          </a:prstGeom>
          <a:noFill/>
          <a:ln>
            <a:noFill/>
          </a:ln>
        </p:spPr>
      </p:pic>
      <p:pic>
        <p:nvPicPr>
          <p:cNvPr id="547" name="Google Shape;547;p72" descr="Image result for histogram"/>
          <p:cNvPicPr preferRelativeResize="0"/>
          <p:nvPr/>
        </p:nvPicPr>
        <p:blipFill rotWithShape="1">
          <a:blip r:embed="rId6">
            <a:alphaModFix/>
          </a:blip>
          <a:srcRect/>
          <a:stretch/>
        </p:blipFill>
        <p:spPr>
          <a:xfrm>
            <a:off x="1041302" y="1248726"/>
            <a:ext cx="2795369" cy="2096527"/>
          </a:xfrm>
          <a:prstGeom prst="rect">
            <a:avLst/>
          </a:prstGeom>
          <a:noFill/>
          <a:ln>
            <a:noFill/>
          </a:ln>
        </p:spPr>
      </p:pic>
      <p:pic>
        <p:nvPicPr>
          <p:cNvPr id="548" name="Google Shape;548;p72" descr="Image result for density plot"/>
          <p:cNvPicPr preferRelativeResize="0"/>
          <p:nvPr/>
        </p:nvPicPr>
        <p:blipFill rotWithShape="1">
          <a:blip r:embed="rId7">
            <a:alphaModFix/>
          </a:blip>
          <a:srcRect l="4775" t="7215" r="1980" b="5374"/>
          <a:stretch/>
        </p:blipFill>
        <p:spPr>
          <a:xfrm>
            <a:off x="5370074" y="1305092"/>
            <a:ext cx="2133600" cy="200008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Estimation of density</a:t>
            </a:r>
            <a:endParaRPr/>
          </a:p>
        </p:txBody>
      </p:sp>
      <p:sp>
        <p:nvSpPr>
          <p:cNvPr id="554" name="Google Shape;554;p73"/>
          <p:cNvSpPr txBox="1">
            <a:spLocks noGrp="1"/>
          </p:cNvSpPr>
          <p:nvPr>
            <p:ph type="body" idx="1"/>
          </p:nvPr>
        </p:nvSpPr>
        <p:spPr>
          <a:xfrm>
            <a:off x="628650" y="1825625"/>
            <a:ext cx="5104857" cy="917575"/>
          </a:xfrm>
          <a:prstGeom prst="rect">
            <a:avLst/>
          </a:prstGeom>
          <a:blipFill rotWithShape="1">
            <a:blip r:embed="rId3">
              <a:alphaModFix/>
            </a:blip>
            <a:stretch>
              <a:fillRect l="-1073" t="-6622" b="-5628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555" name="Google Shape;555;p73"/>
          <p:cNvPicPr preferRelativeResize="0"/>
          <p:nvPr/>
        </p:nvPicPr>
        <p:blipFill rotWithShape="1">
          <a:blip r:embed="rId4">
            <a:alphaModFix/>
          </a:blip>
          <a:srcRect/>
          <a:stretch/>
        </p:blipFill>
        <p:spPr>
          <a:xfrm>
            <a:off x="5733507" y="4723375"/>
            <a:ext cx="2520000" cy="1774080"/>
          </a:xfrm>
          <a:prstGeom prst="rect">
            <a:avLst/>
          </a:prstGeom>
          <a:noFill/>
          <a:ln>
            <a:noFill/>
          </a:ln>
        </p:spPr>
      </p:pic>
      <p:pic>
        <p:nvPicPr>
          <p:cNvPr id="556" name="Google Shape;556;p73"/>
          <p:cNvPicPr preferRelativeResize="0"/>
          <p:nvPr/>
        </p:nvPicPr>
        <p:blipFill rotWithShape="1">
          <a:blip r:embed="rId5">
            <a:alphaModFix/>
          </a:blip>
          <a:srcRect/>
          <a:stretch/>
        </p:blipFill>
        <p:spPr>
          <a:xfrm>
            <a:off x="5733507" y="1107747"/>
            <a:ext cx="2520000" cy="1774080"/>
          </a:xfrm>
          <a:prstGeom prst="rect">
            <a:avLst/>
          </a:prstGeom>
          <a:noFill/>
          <a:ln>
            <a:noFill/>
          </a:ln>
        </p:spPr>
      </p:pic>
      <p:pic>
        <p:nvPicPr>
          <p:cNvPr id="557" name="Google Shape;557;p73"/>
          <p:cNvPicPr preferRelativeResize="0"/>
          <p:nvPr/>
        </p:nvPicPr>
        <p:blipFill rotWithShape="1">
          <a:blip r:embed="rId6">
            <a:alphaModFix/>
          </a:blip>
          <a:srcRect/>
          <a:stretch/>
        </p:blipFill>
        <p:spPr>
          <a:xfrm>
            <a:off x="5733507" y="2930245"/>
            <a:ext cx="2520000" cy="1774080"/>
          </a:xfrm>
          <a:prstGeom prst="rect">
            <a:avLst/>
          </a:prstGeom>
          <a:noFill/>
          <a:ln>
            <a:noFill/>
          </a:ln>
        </p:spPr>
      </p:pic>
      <p:sp>
        <p:nvSpPr>
          <p:cNvPr id="558" name="Google Shape;558;p73"/>
          <p:cNvSpPr txBox="1"/>
          <p:nvPr/>
        </p:nvSpPr>
        <p:spPr>
          <a:xfrm>
            <a:off x="628650" y="5215384"/>
            <a:ext cx="5104857" cy="725742"/>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Or just fit a parametric distribution</a:t>
            </a:r>
            <a:endParaRPr sz="2000">
              <a:solidFill>
                <a:schemeClr val="dk1"/>
              </a:solidFill>
              <a:latin typeface="Calibri"/>
              <a:ea typeface="Calibri"/>
              <a:cs typeface="Calibri"/>
              <a:sym typeface="Calibri"/>
            </a:endParaRPr>
          </a:p>
        </p:txBody>
      </p:sp>
      <p:sp>
        <p:nvSpPr>
          <p:cNvPr id="559" name="Google Shape;559;p73"/>
          <p:cNvSpPr txBox="1"/>
          <p:nvPr/>
        </p:nvSpPr>
        <p:spPr>
          <a:xfrm>
            <a:off x="628650" y="2735043"/>
            <a:ext cx="5104857" cy="1113539"/>
          </a:xfrm>
          <a:prstGeom prst="rect">
            <a:avLst/>
          </a:prstGeom>
          <a:blipFill rotWithShape="1">
            <a:blip r:embed="rId7">
              <a:alphaModFix/>
            </a:blip>
            <a:stretch>
              <a:fillRect l="-1073" t="-604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60" name="Google Shape;560;p73"/>
          <p:cNvSpPr txBox="1"/>
          <p:nvPr/>
        </p:nvSpPr>
        <p:spPr>
          <a:xfrm>
            <a:off x="628650" y="3694459"/>
            <a:ext cx="5104857" cy="1632283"/>
          </a:xfrm>
          <a:prstGeom prst="rect">
            <a:avLst/>
          </a:prstGeom>
          <a:blipFill rotWithShape="1">
            <a:blip r:embed="rId8">
              <a:alphaModFix/>
            </a:blip>
            <a:stretch>
              <a:fillRect l="-1073" t="-4103" b="-2164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transforming CDFs</a:t>
            </a:r>
            <a:endParaRPr/>
          </a:p>
        </p:txBody>
      </p:sp>
      <p:sp>
        <p:nvSpPr>
          <p:cNvPr id="566" name="Google Shape;566;p74"/>
          <p:cNvSpPr txBox="1">
            <a:spLocks noGrp="1"/>
          </p:cNvSpPr>
          <p:nvPr>
            <p:ph type="body" idx="1"/>
          </p:nvPr>
        </p:nvSpPr>
        <p:spPr>
          <a:xfrm>
            <a:off x="628650" y="1825625"/>
            <a:ext cx="7886700" cy="4351338"/>
          </a:xfrm>
          <a:prstGeom prst="rect">
            <a:avLst/>
          </a:prstGeom>
          <a:blipFill rotWithShape="1">
            <a:blip r:embed="rId3">
              <a:alphaModFix/>
            </a:blip>
            <a:stretch>
              <a:fillRect l="-1390" t="-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Properties</a:t>
            </a:r>
            <a:br>
              <a:rPr lang="en-US"/>
            </a:br>
            <a:r>
              <a:rPr lang="en-US"/>
              <a:t>of random variables</a:t>
            </a:r>
            <a:br>
              <a:rPr lang="en-US"/>
            </a:br>
            <a:r>
              <a:rPr lang="en-US"/>
              <a:t>and data</a:t>
            </a:r>
            <a:endParaRPr/>
          </a:p>
        </p:txBody>
      </p:sp>
      <p:sp>
        <p:nvSpPr>
          <p:cNvPr id="572" name="Google Shape;572;p7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Properties of expectation</a:t>
            </a:r>
            <a:endParaRPr/>
          </a:p>
        </p:txBody>
      </p:sp>
      <p:sp>
        <p:nvSpPr>
          <p:cNvPr id="578" name="Google Shape;578;p76"/>
          <p:cNvSpPr txBox="1">
            <a:spLocks noGrp="1"/>
          </p:cNvSpPr>
          <p:nvPr>
            <p:ph type="body" idx="1"/>
          </p:nvPr>
        </p:nvSpPr>
        <p:spPr>
          <a:xfrm>
            <a:off x="628650" y="1825625"/>
            <a:ext cx="7976088" cy="4351338"/>
          </a:xfrm>
          <a:prstGeom prst="rect">
            <a:avLst/>
          </a:prstGeom>
          <a:blipFill rotWithShape="1">
            <a:blip r:embed="rId3">
              <a:alphaModFix/>
            </a:blip>
            <a:stretch>
              <a:fillRect l="-76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7"/>
          <p:cNvSpPr txBox="1">
            <a:spLocks noGrp="1"/>
          </p:cNvSpPr>
          <p:nvPr>
            <p:ph type="title"/>
          </p:nvPr>
        </p:nvSpPr>
        <p:spPr>
          <a:xfrm>
            <a:off x="628650" y="365126"/>
            <a:ext cx="7886700" cy="1325563"/>
          </a:xfrm>
          <a:prstGeom prst="rect">
            <a:avLst/>
          </a:prstGeom>
          <a:blipFill rotWithShape="1">
            <a:blip r:embed="rId3">
              <a:alphaModFix/>
            </a:blip>
            <a:stretch>
              <a:fillRect l="-3090"/>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n-US"/>
              <a:t> </a:t>
            </a:r>
            <a:endParaRPr/>
          </a:p>
        </p:txBody>
      </p:sp>
      <p:sp>
        <p:nvSpPr>
          <p:cNvPr id="584" name="Google Shape;584;p77"/>
          <p:cNvSpPr txBox="1">
            <a:spLocks noGrp="1"/>
          </p:cNvSpPr>
          <p:nvPr>
            <p:ph type="body" idx="1"/>
          </p:nvPr>
        </p:nvSpPr>
        <p:spPr>
          <a:xfrm>
            <a:off x="244367" y="1825625"/>
            <a:ext cx="8663150" cy="4351338"/>
          </a:xfrm>
          <a:prstGeom prst="rect">
            <a:avLst/>
          </a:prstGeom>
          <a:blipFill rotWithShape="1">
            <a:blip r:embed="rId4">
              <a:alphaModFix/>
            </a:blip>
            <a:stretch>
              <a:fillRect l="-1055" t="-2659" r="-6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Moments</a:t>
            </a:r>
            <a:endParaRPr/>
          </a:p>
        </p:txBody>
      </p:sp>
      <p:sp>
        <p:nvSpPr>
          <p:cNvPr id="590" name="Google Shape;590;p78"/>
          <p:cNvSpPr txBox="1">
            <a:spLocks noGrp="1"/>
          </p:cNvSpPr>
          <p:nvPr>
            <p:ph type="body" idx="1"/>
          </p:nvPr>
        </p:nvSpPr>
        <p:spPr>
          <a:xfrm>
            <a:off x="628650" y="1825625"/>
            <a:ext cx="7886700" cy="4351338"/>
          </a:xfrm>
          <a:prstGeom prst="rect">
            <a:avLst/>
          </a:prstGeom>
          <a:blipFill rotWithShape="1">
            <a:blip r:embed="rId3">
              <a:alphaModFix/>
            </a:blip>
            <a:stretch>
              <a:fillRect l="-1545" t="-20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Properties of variance</a:t>
            </a:r>
            <a:endParaRPr sz="3600"/>
          </a:p>
        </p:txBody>
      </p:sp>
      <p:sp>
        <p:nvSpPr>
          <p:cNvPr id="596" name="Google Shape;596;p79"/>
          <p:cNvSpPr txBox="1">
            <a:spLocks noGrp="1"/>
          </p:cNvSpPr>
          <p:nvPr>
            <p:ph type="body" idx="1"/>
          </p:nvPr>
        </p:nvSpPr>
        <p:spPr>
          <a:xfrm>
            <a:off x="628650" y="1825625"/>
            <a:ext cx="7960458" cy="4351338"/>
          </a:xfrm>
          <a:prstGeom prst="rect">
            <a:avLst/>
          </a:prstGeom>
          <a:blipFill rotWithShape="1">
            <a:blip r:embed="rId3">
              <a:alphaModFix/>
            </a:blip>
            <a:stretch>
              <a:fillRect l="-841" t="-1540" b="-1106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Pareto moments</a:t>
            </a:r>
            <a:endParaRPr/>
          </a:p>
        </p:txBody>
      </p:sp>
      <p:sp>
        <p:nvSpPr>
          <p:cNvPr id="602" name="Google Shape;602;p80"/>
          <p:cNvSpPr txBox="1">
            <a:spLocks noGrp="1"/>
          </p:cNvSpPr>
          <p:nvPr>
            <p:ph type="body" idx="1"/>
          </p:nvPr>
        </p:nvSpPr>
        <p:spPr>
          <a:xfrm>
            <a:off x="628650" y="1825625"/>
            <a:ext cx="7886700" cy="4351338"/>
          </a:xfrm>
          <a:prstGeom prst="rect">
            <a:avLst/>
          </a:prstGeom>
          <a:blipFill rotWithShape="1">
            <a:blip r:embed="rId3">
              <a:alphaModFix/>
            </a:blip>
            <a:stretch>
              <a:fillRect l="-1390" t="-237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Quantiles</a:t>
            </a:r>
            <a:endParaRPr/>
          </a:p>
        </p:txBody>
      </p:sp>
      <p:sp>
        <p:nvSpPr>
          <p:cNvPr id="608" name="Google Shape;608;p81"/>
          <p:cNvSpPr txBox="1">
            <a:spLocks noGrp="1"/>
          </p:cNvSpPr>
          <p:nvPr>
            <p:ph type="body" idx="1"/>
          </p:nvPr>
        </p:nvSpPr>
        <p:spPr>
          <a:xfrm>
            <a:off x="628650" y="1825625"/>
            <a:ext cx="8132396" cy="4351338"/>
          </a:xfrm>
          <a:prstGeom prst="rect">
            <a:avLst/>
          </a:prstGeom>
          <a:blipFill rotWithShape="1">
            <a:blip r:embed="rId3">
              <a:alphaModFix/>
            </a:blip>
            <a:stretch>
              <a:fillRect l="-674" t="-1960" r="-14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probability</a:t>
            </a:r>
            <a:endParaRPr/>
          </a:p>
        </p:txBody>
      </p:sp>
      <p:sp>
        <p:nvSpPr>
          <p:cNvPr id="129" name="Google Shape;129;p19"/>
          <p:cNvSpPr txBox="1">
            <a:spLocks noGrp="1"/>
          </p:cNvSpPr>
          <p:nvPr>
            <p:ph type="body" idx="1"/>
          </p:nvPr>
        </p:nvSpPr>
        <p:spPr>
          <a:xfrm>
            <a:off x="628650" y="1825625"/>
            <a:ext cx="814197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Probability &amp; statistics are tools for solving problems with uncertainty</a:t>
            </a: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Why uncertainty?</a:t>
            </a:r>
            <a:endParaRPr sz="2000"/>
          </a:p>
          <a:p>
            <a:pPr marL="228600" lvl="0" indent="-228600" algn="l" rtl="0">
              <a:lnSpc>
                <a:spcPct val="90000"/>
              </a:lnSpc>
              <a:spcBef>
                <a:spcPts val="1000"/>
              </a:spcBef>
              <a:spcAft>
                <a:spcPts val="0"/>
              </a:spcAft>
              <a:buClr>
                <a:schemeClr val="dk1"/>
              </a:buClr>
              <a:buSzPts val="2000"/>
              <a:buChar char="•"/>
            </a:pPr>
            <a:r>
              <a:rPr lang="en-US" sz="2000"/>
              <a:t>Some things are intrinsically uncertain (e.g. quantum effects)</a:t>
            </a:r>
            <a:endParaRPr/>
          </a:p>
          <a:p>
            <a:pPr marL="228600" lvl="0" indent="-228600" algn="l" rtl="0">
              <a:lnSpc>
                <a:spcPct val="90000"/>
              </a:lnSpc>
              <a:spcBef>
                <a:spcPts val="1000"/>
              </a:spcBef>
              <a:spcAft>
                <a:spcPts val="0"/>
              </a:spcAft>
              <a:buClr>
                <a:schemeClr val="dk1"/>
              </a:buClr>
              <a:buSzPts val="2000"/>
              <a:buChar char="•"/>
            </a:pPr>
            <a:r>
              <a:rPr lang="en-US" sz="2000"/>
              <a:t>Some things are practically unpredictable (e.g. weather)</a:t>
            </a:r>
            <a:endParaRPr/>
          </a:p>
          <a:p>
            <a:pPr marL="228600" lvl="0" indent="-228600" algn="l" rtl="0">
              <a:lnSpc>
                <a:spcPct val="90000"/>
              </a:lnSpc>
              <a:spcBef>
                <a:spcPts val="1000"/>
              </a:spcBef>
              <a:spcAft>
                <a:spcPts val="0"/>
              </a:spcAft>
              <a:buClr>
                <a:schemeClr val="dk1"/>
              </a:buClr>
              <a:buSzPts val="2000"/>
              <a:buChar char="•"/>
            </a:pPr>
            <a:r>
              <a:rPr lang="en-US" sz="2000"/>
              <a:t>Some things depend on unknowns (e.g. medical diagnoses)</a:t>
            </a:r>
            <a:endParaRPr/>
          </a:p>
          <a:p>
            <a:pPr marL="228600" lvl="0" indent="-228600" algn="l" rtl="0">
              <a:lnSpc>
                <a:spcPct val="90000"/>
              </a:lnSpc>
              <a:spcBef>
                <a:spcPts val="1000"/>
              </a:spcBef>
              <a:spcAft>
                <a:spcPts val="0"/>
              </a:spcAft>
              <a:buClr>
                <a:schemeClr val="dk1"/>
              </a:buClr>
              <a:buSzPts val="2000"/>
              <a:buChar char="•"/>
            </a:pPr>
            <a:r>
              <a:rPr lang="en-US" sz="2000"/>
              <a:t>Some things are modelled inexactly (e.g. discretization)</a:t>
            </a:r>
            <a:endParaRPr/>
          </a:p>
          <a:p>
            <a:pPr marL="228600" lvl="0" indent="-228600" algn="l" rtl="0">
              <a:lnSpc>
                <a:spcPct val="90000"/>
              </a:lnSpc>
              <a:spcBef>
                <a:spcPts val="1000"/>
              </a:spcBef>
              <a:spcAft>
                <a:spcPts val="0"/>
              </a:spcAft>
              <a:buClr>
                <a:schemeClr val="dk1"/>
              </a:buClr>
              <a:buSzPts val="2000"/>
              <a:buChar char="•"/>
            </a:pPr>
            <a:r>
              <a:rPr lang="en-US" sz="2000"/>
              <a:t>Some things are just easier to compute with probability (e.g. large system)</a:t>
            </a:r>
            <a:endParaRPr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8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Final remarks</a:t>
            </a:r>
            <a:endParaRPr/>
          </a:p>
        </p:txBody>
      </p:sp>
      <p:sp>
        <p:nvSpPr>
          <p:cNvPr id="614" name="Google Shape;614;p8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we learned</a:t>
            </a:r>
            <a:endParaRPr/>
          </a:p>
        </p:txBody>
      </p:sp>
      <p:sp>
        <p:nvSpPr>
          <p:cNvPr id="620" name="Google Shape;620;p8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Basic rules of manipulating probabilities</a:t>
            </a:r>
            <a:endParaRPr/>
          </a:p>
          <a:p>
            <a:pPr marL="228600" lvl="0" indent="-228600" algn="l" rtl="0">
              <a:lnSpc>
                <a:spcPct val="90000"/>
              </a:lnSpc>
              <a:spcBef>
                <a:spcPts val="1000"/>
              </a:spcBef>
              <a:spcAft>
                <a:spcPts val="0"/>
              </a:spcAft>
              <a:buClr>
                <a:schemeClr val="dk1"/>
              </a:buClr>
              <a:buSzPts val="2800"/>
              <a:buChar char="•"/>
            </a:pPr>
            <a:r>
              <a:rPr lang="en-US"/>
              <a:t>How to describe random variables</a:t>
            </a:r>
            <a:endParaRPr/>
          </a:p>
          <a:p>
            <a:pPr marL="228600" lvl="0" indent="-228600" algn="l" rtl="0">
              <a:lnSpc>
                <a:spcPct val="90000"/>
              </a:lnSpc>
              <a:spcBef>
                <a:spcPts val="1000"/>
              </a:spcBef>
              <a:spcAft>
                <a:spcPts val="0"/>
              </a:spcAft>
              <a:buClr>
                <a:schemeClr val="dk1"/>
              </a:buClr>
              <a:buSzPts val="2800"/>
              <a:buChar char="•"/>
            </a:pPr>
            <a:r>
              <a:rPr lang="en-US"/>
              <a:t>How predictive models can be built on top of random events and variables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homework</a:t>
            </a:r>
            <a:endParaRPr/>
          </a:p>
        </p:txBody>
      </p:sp>
      <p:sp>
        <p:nvSpPr>
          <p:cNvPr id="626" name="Google Shape;626;p8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Programming assignment</a:t>
            </a:r>
            <a:endParaRPr/>
          </a:p>
          <a:p>
            <a:pPr marL="685800" lvl="1" indent="-228600" algn="l" rtl="0">
              <a:lnSpc>
                <a:spcPct val="90000"/>
              </a:lnSpc>
              <a:spcBef>
                <a:spcPts val="500"/>
              </a:spcBef>
              <a:spcAft>
                <a:spcPts val="0"/>
              </a:spcAft>
              <a:buClr>
                <a:schemeClr val="dk1"/>
              </a:buClr>
              <a:buSzPts val="2400"/>
              <a:buChar char="•"/>
            </a:pPr>
            <a:r>
              <a:rPr lang="en-US"/>
              <a:t>Spam classifier – a guided task in Jupyter notebook.</a:t>
            </a:r>
            <a:endParaRPr/>
          </a:p>
          <a:p>
            <a:pPr marL="228600" lvl="0" indent="-228600" algn="l" rtl="0">
              <a:lnSpc>
                <a:spcPct val="90000"/>
              </a:lnSpc>
              <a:spcBef>
                <a:spcPts val="1000"/>
              </a:spcBef>
              <a:spcAft>
                <a:spcPts val="0"/>
              </a:spcAft>
              <a:buClr>
                <a:schemeClr val="dk1"/>
              </a:buClr>
              <a:buSzPts val="2800"/>
              <a:buChar char="•"/>
            </a:pPr>
            <a:r>
              <a:rPr lang="en-US"/>
              <a:t>Paper-and-pencil problems</a:t>
            </a:r>
            <a:endParaRPr/>
          </a:p>
          <a:p>
            <a:pPr marL="685800" lvl="1" indent="-228600" algn="l" rtl="0">
              <a:lnSpc>
                <a:spcPct val="90000"/>
              </a:lnSpc>
              <a:spcBef>
                <a:spcPts val="500"/>
              </a:spcBef>
              <a:spcAft>
                <a:spcPts val="0"/>
              </a:spcAft>
              <a:buClr>
                <a:schemeClr val="dk1"/>
              </a:buClr>
              <a:buSzPts val="2400"/>
              <a:buChar char="•"/>
            </a:pPr>
            <a:r>
              <a:rPr lang="en-US"/>
              <a:t>9 problems (more like brainteasers)</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632" name="Google Shape;632;p8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800"/>
              <a:buChar char="•"/>
            </a:pPr>
            <a:r>
              <a:rPr lang="en-US" sz="1800" i="1"/>
              <a:t>Introduction to Probability</a:t>
            </a:r>
            <a:r>
              <a:rPr lang="en-US" sz="1800"/>
              <a:t> by M. Grinstead and J. Snell. Explain most topics on Probability in a gentle way.</a:t>
            </a:r>
            <a:endParaRPr sz="1800" i="1"/>
          </a:p>
          <a:p>
            <a:pPr marL="228600" lvl="0" indent="-228600" algn="l" rtl="0">
              <a:lnSpc>
                <a:spcPct val="90000"/>
              </a:lnSpc>
              <a:spcBef>
                <a:spcPts val="1000"/>
              </a:spcBef>
              <a:spcAft>
                <a:spcPts val="0"/>
              </a:spcAft>
              <a:buClr>
                <a:schemeClr val="dk1"/>
              </a:buClr>
              <a:buSzPts val="1800"/>
              <a:buChar char="•"/>
            </a:pPr>
            <a:r>
              <a:rPr lang="en-US" sz="1800" i="1"/>
              <a:t>Probability</a:t>
            </a:r>
            <a:r>
              <a:rPr lang="en-US" sz="1800"/>
              <a:t> by A.N. Shiryaev. An old and very comprehensive book that covers most of the theory of our course. </a:t>
            </a:r>
            <a:endParaRPr/>
          </a:p>
          <a:p>
            <a:pPr marL="228600" lvl="0" indent="-228600" algn="l" rtl="0">
              <a:lnSpc>
                <a:spcPct val="90000"/>
              </a:lnSpc>
              <a:spcBef>
                <a:spcPts val="1000"/>
              </a:spcBef>
              <a:spcAft>
                <a:spcPts val="0"/>
              </a:spcAft>
              <a:buClr>
                <a:schemeClr val="dk1"/>
              </a:buClr>
              <a:buSzPts val="1800"/>
              <a:buChar char="•"/>
            </a:pPr>
            <a:r>
              <a:rPr lang="en-US" sz="1800" i="1"/>
              <a:t>Probability theory: the language of science </a:t>
            </a:r>
            <a:r>
              <a:rPr lang="en-US" sz="1800"/>
              <a:t>by E.T. Jaynes. A fundamental explanation of the Bayesian approach to probability theory.</a:t>
            </a:r>
            <a:endParaRPr/>
          </a:p>
          <a:p>
            <a:pPr marL="228600" lvl="0" indent="-228600" algn="l" rtl="0">
              <a:lnSpc>
                <a:spcPct val="90000"/>
              </a:lnSpc>
              <a:spcBef>
                <a:spcPts val="1000"/>
              </a:spcBef>
              <a:spcAft>
                <a:spcPts val="0"/>
              </a:spcAft>
              <a:buClr>
                <a:schemeClr val="dk1"/>
              </a:buClr>
              <a:buSzPts val="1800"/>
              <a:buChar char="•"/>
            </a:pPr>
            <a:r>
              <a:rPr lang="en-US" sz="1800" i="1"/>
              <a:t>Bayesian Reasoning and Machine Learning</a:t>
            </a:r>
            <a:r>
              <a:rPr lang="en-US" sz="1800"/>
              <a:t> by D. Barber. Focused mostly on graphical models, but covers lots of different topics in Probability and ML</a:t>
            </a:r>
            <a:endParaRPr sz="1800" i="1"/>
          </a:p>
          <a:p>
            <a:pPr marL="0" lvl="0" indent="0" algn="l" rtl="0">
              <a:lnSpc>
                <a:spcPct val="90000"/>
              </a:lnSpc>
              <a:spcBef>
                <a:spcPts val="1000"/>
              </a:spcBef>
              <a:spcAft>
                <a:spcPts val="0"/>
              </a:spcAft>
              <a:buClr>
                <a:schemeClr val="dk1"/>
              </a:buClr>
              <a:buSzPts val="1800"/>
              <a:buNone/>
            </a:pPr>
            <a:r>
              <a:rPr lang="en-US" sz="1800"/>
              <a:t>Off-topic:</a:t>
            </a:r>
            <a:endParaRPr/>
          </a:p>
          <a:p>
            <a:pPr marL="228600" lvl="0" indent="-228600" algn="l" rtl="0">
              <a:lnSpc>
                <a:spcPct val="90000"/>
              </a:lnSpc>
              <a:spcBef>
                <a:spcPts val="1000"/>
              </a:spcBef>
              <a:spcAft>
                <a:spcPts val="0"/>
              </a:spcAft>
              <a:buClr>
                <a:schemeClr val="dk1"/>
              </a:buClr>
              <a:buSzPts val="1800"/>
              <a:buChar char="•"/>
            </a:pPr>
            <a:r>
              <a:rPr lang="en-US" sz="1800" i="1"/>
              <a:t>Thinking, fast and slow </a:t>
            </a:r>
            <a:r>
              <a:rPr lang="en-US" sz="1800"/>
              <a:t>by D. Kahneman. It is a book on psychology, but it shows many interesting examples of how people perceive probability.</a:t>
            </a:r>
            <a:endParaRPr/>
          </a:p>
          <a:p>
            <a:pPr marL="228600" lvl="0" indent="-228600" algn="l" rtl="0">
              <a:lnSpc>
                <a:spcPct val="90000"/>
              </a:lnSpc>
              <a:spcBef>
                <a:spcPts val="1000"/>
              </a:spcBef>
              <a:spcAft>
                <a:spcPts val="0"/>
              </a:spcAft>
              <a:buClr>
                <a:schemeClr val="dk1"/>
              </a:buClr>
              <a:buSzPts val="1800"/>
              <a:buChar char="•"/>
            </a:pPr>
            <a:r>
              <a:rPr lang="en-US" sz="1800" i="1"/>
              <a:t>Speech and Language Processing </a:t>
            </a:r>
            <a:r>
              <a:rPr lang="en-US" sz="1800"/>
              <a:t>by D. Jurafsky. NLP is a discipline on its own, but chapters 4 and 5.6 describe n-gram (Markov) language models and the Noisy channel for spelling well.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Graphical models</a:t>
            </a:r>
            <a:endParaRPr/>
          </a:p>
        </p:txBody>
      </p:sp>
      <p:sp>
        <p:nvSpPr>
          <p:cNvPr id="638" name="Google Shape;638;p8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in practice</a:t>
            </a:r>
            <a:endParaRPr/>
          </a:p>
        </p:txBody>
      </p:sp>
      <p:sp>
        <p:nvSpPr>
          <p:cNvPr id="644" name="Google Shape;644;p87"/>
          <p:cNvSpPr txBox="1">
            <a:spLocks noGrp="1"/>
          </p:cNvSpPr>
          <p:nvPr>
            <p:ph type="body" idx="1"/>
          </p:nvPr>
        </p:nvSpPr>
        <p:spPr>
          <a:xfrm>
            <a:off x="628650" y="1825625"/>
            <a:ext cx="7886700" cy="3637329"/>
          </a:xfrm>
          <a:prstGeom prst="rect">
            <a:avLst/>
          </a:prstGeom>
          <a:blipFill rotWithShape="1">
            <a:blip r:embed="rId3">
              <a:alphaModFix/>
            </a:blip>
            <a:stretch>
              <a:fillRect l="-849" t="-1674"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645" name="Google Shape;645;p87"/>
          <p:cNvSpPr/>
          <p:nvPr/>
        </p:nvSpPr>
        <p:spPr>
          <a:xfrm>
            <a:off x="922216"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646" name="Google Shape;646;p87"/>
          <p:cNvSpPr/>
          <p:nvPr/>
        </p:nvSpPr>
        <p:spPr>
          <a:xfrm>
            <a:off x="2411047"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647" name="Google Shape;647;p87"/>
          <p:cNvSpPr/>
          <p:nvPr/>
        </p:nvSpPr>
        <p:spPr>
          <a:xfrm>
            <a:off x="3899878"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sp>
        <p:nvSpPr>
          <p:cNvPr id="648" name="Google Shape;648;p87"/>
          <p:cNvSpPr/>
          <p:nvPr/>
        </p:nvSpPr>
        <p:spPr>
          <a:xfrm>
            <a:off x="538870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649" name="Google Shape;649;p87"/>
          <p:cNvSpPr/>
          <p:nvPr/>
        </p:nvSpPr>
        <p:spPr>
          <a:xfrm>
            <a:off x="687753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cxnSp>
        <p:nvCxnSpPr>
          <p:cNvPr id="650" name="Google Shape;650;p87"/>
          <p:cNvCxnSpPr>
            <a:stCxn id="645" idx="7"/>
            <a:endCxn id="646"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none" w="sm" len="sm"/>
          </a:ln>
        </p:spPr>
      </p:cxnSp>
      <p:cxnSp>
        <p:nvCxnSpPr>
          <p:cNvPr id="651" name="Google Shape;651;p87"/>
          <p:cNvCxnSpPr>
            <a:stCxn id="646" idx="7"/>
            <a:endCxn id="647"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none" w="sm" len="sm"/>
          </a:ln>
        </p:spPr>
      </p:cxnSp>
      <p:cxnSp>
        <p:nvCxnSpPr>
          <p:cNvPr id="652" name="Google Shape;652;p87"/>
          <p:cNvCxnSpPr>
            <a:stCxn id="647" idx="7"/>
            <a:endCxn id="648"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none" w="sm" len="sm"/>
          </a:ln>
        </p:spPr>
      </p:cxnSp>
      <p:cxnSp>
        <p:nvCxnSpPr>
          <p:cNvPr id="653" name="Google Shape;653;p87"/>
          <p:cNvCxnSpPr>
            <a:stCxn id="648" idx="7"/>
            <a:endCxn id="649"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none" w="sm" len="sm"/>
          </a:ln>
        </p:spPr>
      </p:cxnSp>
      <p:cxnSp>
        <p:nvCxnSpPr>
          <p:cNvPr id="654" name="Google Shape;654;p87"/>
          <p:cNvCxnSpPr>
            <a:stCxn id="645" idx="0"/>
            <a:endCxn id="647" idx="0"/>
          </p:cNvCxnSpPr>
          <p:nvPr/>
        </p:nvCxnSpPr>
        <p:spPr>
          <a:xfrm rot="-5400000" flipH="1">
            <a:off x="2654768" y="4556152"/>
            <a:ext cx="600" cy="2977800"/>
          </a:xfrm>
          <a:prstGeom prst="curvedConnector3">
            <a:avLst>
              <a:gd name="adj1" fmla="val -51369997"/>
            </a:avLst>
          </a:prstGeom>
          <a:noFill/>
          <a:ln w="9525" cap="flat" cmpd="sng">
            <a:solidFill>
              <a:schemeClr val="accent1"/>
            </a:solidFill>
            <a:prstDash val="solid"/>
            <a:miter lim="800000"/>
            <a:headEnd type="none" w="sm" len="sm"/>
            <a:tailEnd type="none" w="sm" len="sm"/>
          </a:ln>
        </p:spPr>
      </p:cxnSp>
      <p:cxnSp>
        <p:nvCxnSpPr>
          <p:cNvPr id="655" name="Google Shape;655;p87"/>
          <p:cNvCxnSpPr>
            <a:stCxn id="647" idx="0"/>
            <a:endCxn id="649" idx="0"/>
          </p:cNvCxnSpPr>
          <p:nvPr/>
        </p:nvCxnSpPr>
        <p:spPr>
          <a:xfrm rot="-5400000" flipH="1">
            <a:off x="5632430" y="4556152"/>
            <a:ext cx="600" cy="2977800"/>
          </a:xfrm>
          <a:prstGeom prst="curvedConnector3">
            <a:avLst>
              <a:gd name="adj1" fmla="val -52672256"/>
            </a:avLst>
          </a:prstGeom>
          <a:noFill/>
          <a:ln w="9525" cap="flat" cmpd="sng">
            <a:solidFill>
              <a:schemeClr val="accent1"/>
            </a:solidFill>
            <a:prstDash val="solid"/>
            <a:miter lim="800000"/>
            <a:headEnd type="none" w="sm" len="sm"/>
            <a:tailEnd type="none" w="sm" len="sm"/>
          </a:ln>
        </p:spPr>
      </p:cxnSp>
      <p:cxnSp>
        <p:nvCxnSpPr>
          <p:cNvPr id="656" name="Google Shape;656;p87"/>
          <p:cNvCxnSpPr>
            <a:stCxn id="646" idx="0"/>
            <a:endCxn id="648" idx="0"/>
          </p:cNvCxnSpPr>
          <p:nvPr/>
        </p:nvCxnSpPr>
        <p:spPr>
          <a:xfrm rot="-5400000" flipH="1">
            <a:off x="4143599" y="4556152"/>
            <a:ext cx="600" cy="2977800"/>
          </a:xfrm>
          <a:prstGeom prst="curvedConnector3">
            <a:avLst>
              <a:gd name="adj1" fmla="val -55277660"/>
            </a:avLst>
          </a:prstGeom>
          <a:noFill/>
          <a:ln w="9525" cap="flat" cmpd="sng">
            <a:solidFill>
              <a:schemeClr val="accent1"/>
            </a:solidFill>
            <a:prstDash val="solid"/>
            <a:miter lim="800000"/>
            <a:headEnd type="none" w="sm" len="sm"/>
            <a:tailEnd type="none" w="sm" len="sm"/>
          </a:ln>
        </p:spPr>
      </p:cxnSp>
      <p:cxnSp>
        <p:nvCxnSpPr>
          <p:cNvPr id="657" name="Google Shape;657;p87"/>
          <p:cNvCxnSpPr>
            <a:stCxn id="645" idx="5"/>
            <a:endCxn id="648" idx="3"/>
          </p:cNvCxnSpPr>
          <p:nvPr/>
        </p:nvCxnSpPr>
        <p:spPr>
          <a:xfrm rot="-5400000" flipH="1">
            <a:off x="3399067" y="4391765"/>
            <a:ext cx="600" cy="4121400"/>
          </a:xfrm>
          <a:prstGeom prst="curvedConnector3">
            <a:avLst>
              <a:gd name="adj1" fmla="val 35666344"/>
            </a:avLst>
          </a:prstGeom>
          <a:noFill/>
          <a:ln w="9525" cap="flat" cmpd="sng">
            <a:solidFill>
              <a:schemeClr val="accent1"/>
            </a:solidFill>
            <a:prstDash val="solid"/>
            <a:miter lim="800000"/>
            <a:headEnd type="none" w="sm" len="sm"/>
            <a:tailEnd type="none" w="sm" len="sm"/>
          </a:ln>
        </p:spPr>
      </p:cxnSp>
      <p:cxnSp>
        <p:nvCxnSpPr>
          <p:cNvPr id="658" name="Google Shape;658;p87"/>
          <p:cNvCxnSpPr>
            <a:stCxn id="646" idx="5"/>
            <a:endCxn id="649" idx="3"/>
          </p:cNvCxnSpPr>
          <p:nvPr/>
        </p:nvCxnSpPr>
        <p:spPr>
          <a:xfrm rot="-5400000" flipH="1">
            <a:off x="4887898" y="4391765"/>
            <a:ext cx="600" cy="4121400"/>
          </a:xfrm>
          <a:prstGeom prst="curvedConnector3">
            <a:avLst>
              <a:gd name="adj1" fmla="val 36968752"/>
            </a:avLst>
          </a:prstGeom>
          <a:noFill/>
          <a:ln w="9525" cap="flat" cmpd="sng">
            <a:solidFill>
              <a:schemeClr val="accent1"/>
            </a:solidFill>
            <a:prstDash val="solid"/>
            <a:miter lim="800000"/>
            <a:headEnd type="none" w="sm" len="sm"/>
            <a:tailEnd type="none" w="sm" len="sm"/>
          </a:ln>
        </p:spPr>
      </p:cxnSp>
      <p:cxnSp>
        <p:nvCxnSpPr>
          <p:cNvPr id="659" name="Google Shape;659;p87"/>
          <p:cNvCxnSpPr>
            <a:stCxn id="645" idx="1"/>
            <a:endCxn id="649" idx="7"/>
          </p:cNvCxnSpPr>
          <p:nvPr/>
        </p:nvCxnSpPr>
        <p:spPr>
          <a:xfrm rot="-5400000" flipH="1">
            <a:off x="4143518" y="2964803"/>
            <a:ext cx="600" cy="6300300"/>
          </a:xfrm>
          <a:prstGeom prst="curvedConnector3">
            <a:avLst>
              <a:gd name="adj1" fmla="val -10730734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8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in practice</a:t>
            </a:r>
            <a:endParaRPr/>
          </a:p>
        </p:txBody>
      </p:sp>
      <p:sp>
        <p:nvSpPr>
          <p:cNvPr id="665" name="Google Shape;665;p88"/>
          <p:cNvSpPr txBox="1">
            <a:spLocks noGrp="1"/>
          </p:cNvSpPr>
          <p:nvPr>
            <p:ph type="body" idx="1"/>
          </p:nvPr>
        </p:nvSpPr>
        <p:spPr>
          <a:xfrm>
            <a:off x="628650" y="1825625"/>
            <a:ext cx="7886700" cy="3637329"/>
          </a:xfrm>
          <a:prstGeom prst="rect">
            <a:avLst/>
          </a:prstGeom>
          <a:blipFill rotWithShape="1">
            <a:blip r:embed="rId3">
              <a:alphaModFix/>
            </a:blip>
            <a:stretch>
              <a:fillRect l="-849" t="-1674"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666" name="Google Shape;666;p88"/>
          <p:cNvSpPr/>
          <p:nvPr/>
        </p:nvSpPr>
        <p:spPr>
          <a:xfrm>
            <a:off x="922216"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667" name="Google Shape;667;p88"/>
          <p:cNvSpPr/>
          <p:nvPr/>
        </p:nvSpPr>
        <p:spPr>
          <a:xfrm>
            <a:off x="2411047"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668" name="Google Shape;668;p88"/>
          <p:cNvSpPr/>
          <p:nvPr/>
        </p:nvSpPr>
        <p:spPr>
          <a:xfrm>
            <a:off x="3899878"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sp>
        <p:nvSpPr>
          <p:cNvPr id="669" name="Google Shape;669;p88"/>
          <p:cNvSpPr/>
          <p:nvPr/>
        </p:nvSpPr>
        <p:spPr>
          <a:xfrm>
            <a:off x="538870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670" name="Google Shape;670;p88"/>
          <p:cNvSpPr/>
          <p:nvPr/>
        </p:nvSpPr>
        <p:spPr>
          <a:xfrm>
            <a:off x="687753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cxnSp>
        <p:nvCxnSpPr>
          <p:cNvPr id="671" name="Google Shape;671;p88"/>
          <p:cNvCxnSpPr>
            <a:stCxn id="666" idx="7"/>
            <a:endCxn id="667"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triangle" w="med" len="med"/>
          </a:ln>
        </p:spPr>
      </p:cxnSp>
      <p:cxnSp>
        <p:nvCxnSpPr>
          <p:cNvPr id="672" name="Google Shape;672;p88"/>
          <p:cNvCxnSpPr>
            <a:stCxn id="667" idx="7"/>
            <a:endCxn id="668"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triangle" w="med" len="med"/>
          </a:ln>
        </p:spPr>
      </p:cxnSp>
      <p:cxnSp>
        <p:nvCxnSpPr>
          <p:cNvPr id="673" name="Google Shape;673;p88"/>
          <p:cNvCxnSpPr>
            <a:stCxn id="668" idx="7"/>
            <a:endCxn id="669"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triangle" w="med" len="med"/>
          </a:ln>
        </p:spPr>
      </p:cxnSp>
      <p:cxnSp>
        <p:nvCxnSpPr>
          <p:cNvPr id="674" name="Google Shape;674;p88"/>
          <p:cNvCxnSpPr>
            <a:stCxn id="669" idx="7"/>
            <a:endCxn id="670"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triangle" w="med" len="med"/>
          </a:ln>
        </p:spPr>
      </p:cxnSp>
      <p:cxnSp>
        <p:nvCxnSpPr>
          <p:cNvPr id="675" name="Google Shape;675;p88"/>
          <p:cNvCxnSpPr>
            <a:stCxn id="666" idx="0"/>
            <a:endCxn id="668" idx="0"/>
          </p:cNvCxnSpPr>
          <p:nvPr/>
        </p:nvCxnSpPr>
        <p:spPr>
          <a:xfrm rot="-5400000" flipH="1">
            <a:off x="2654768" y="4556152"/>
            <a:ext cx="600" cy="2977800"/>
          </a:xfrm>
          <a:prstGeom prst="curvedConnector3">
            <a:avLst>
              <a:gd name="adj1" fmla="val -51369997"/>
            </a:avLst>
          </a:prstGeom>
          <a:noFill/>
          <a:ln w="9525" cap="flat" cmpd="sng">
            <a:solidFill>
              <a:schemeClr val="accent1"/>
            </a:solidFill>
            <a:prstDash val="solid"/>
            <a:miter lim="800000"/>
            <a:headEnd type="none" w="sm" len="sm"/>
            <a:tailEnd type="triangle" w="med" len="med"/>
          </a:ln>
        </p:spPr>
      </p:cxnSp>
      <p:cxnSp>
        <p:nvCxnSpPr>
          <p:cNvPr id="676" name="Google Shape;676;p88"/>
          <p:cNvCxnSpPr>
            <a:stCxn id="668" idx="0"/>
            <a:endCxn id="670" idx="0"/>
          </p:cNvCxnSpPr>
          <p:nvPr/>
        </p:nvCxnSpPr>
        <p:spPr>
          <a:xfrm rot="-5400000" flipH="1">
            <a:off x="5632430" y="4556152"/>
            <a:ext cx="600" cy="2977800"/>
          </a:xfrm>
          <a:prstGeom prst="curvedConnector3">
            <a:avLst>
              <a:gd name="adj1" fmla="val -52672256"/>
            </a:avLst>
          </a:prstGeom>
          <a:noFill/>
          <a:ln w="9525" cap="flat" cmpd="sng">
            <a:solidFill>
              <a:schemeClr val="accent1"/>
            </a:solidFill>
            <a:prstDash val="solid"/>
            <a:miter lim="800000"/>
            <a:headEnd type="none" w="sm" len="sm"/>
            <a:tailEnd type="triangle" w="med" len="med"/>
          </a:ln>
        </p:spPr>
      </p:cxnSp>
      <p:cxnSp>
        <p:nvCxnSpPr>
          <p:cNvPr id="677" name="Google Shape;677;p88"/>
          <p:cNvCxnSpPr>
            <a:stCxn id="667" idx="0"/>
            <a:endCxn id="669" idx="0"/>
          </p:cNvCxnSpPr>
          <p:nvPr/>
        </p:nvCxnSpPr>
        <p:spPr>
          <a:xfrm rot="-5400000" flipH="1">
            <a:off x="4143599" y="4556152"/>
            <a:ext cx="600" cy="2977800"/>
          </a:xfrm>
          <a:prstGeom prst="curvedConnector3">
            <a:avLst>
              <a:gd name="adj1" fmla="val -55277660"/>
            </a:avLst>
          </a:prstGeom>
          <a:noFill/>
          <a:ln w="9525" cap="flat" cmpd="sng">
            <a:solidFill>
              <a:schemeClr val="accent1"/>
            </a:solidFill>
            <a:prstDash val="solid"/>
            <a:miter lim="800000"/>
            <a:headEnd type="none" w="sm" len="sm"/>
            <a:tailEnd type="triangle" w="med" len="med"/>
          </a:ln>
        </p:spPr>
      </p:cxnSp>
      <p:cxnSp>
        <p:nvCxnSpPr>
          <p:cNvPr id="678" name="Google Shape;678;p88"/>
          <p:cNvCxnSpPr>
            <a:stCxn id="666" idx="5"/>
            <a:endCxn id="669" idx="3"/>
          </p:cNvCxnSpPr>
          <p:nvPr/>
        </p:nvCxnSpPr>
        <p:spPr>
          <a:xfrm rot="-5400000" flipH="1">
            <a:off x="3399067" y="4391765"/>
            <a:ext cx="600" cy="4121400"/>
          </a:xfrm>
          <a:prstGeom prst="curvedConnector3">
            <a:avLst>
              <a:gd name="adj1" fmla="val 35666344"/>
            </a:avLst>
          </a:prstGeom>
          <a:noFill/>
          <a:ln w="9525" cap="flat" cmpd="sng">
            <a:solidFill>
              <a:schemeClr val="accent1"/>
            </a:solidFill>
            <a:prstDash val="solid"/>
            <a:miter lim="800000"/>
            <a:headEnd type="none" w="sm" len="sm"/>
            <a:tailEnd type="triangle" w="med" len="med"/>
          </a:ln>
        </p:spPr>
      </p:cxnSp>
      <p:cxnSp>
        <p:nvCxnSpPr>
          <p:cNvPr id="679" name="Google Shape;679;p88"/>
          <p:cNvCxnSpPr>
            <a:stCxn id="667" idx="5"/>
            <a:endCxn id="670" idx="3"/>
          </p:cNvCxnSpPr>
          <p:nvPr/>
        </p:nvCxnSpPr>
        <p:spPr>
          <a:xfrm rot="-5400000" flipH="1">
            <a:off x="4887898" y="4391765"/>
            <a:ext cx="600" cy="4121400"/>
          </a:xfrm>
          <a:prstGeom prst="curvedConnector3">
            <a:avLst>
              <a:gd name="adj1" fmla="val 36968752"/>
            </a:avLst>
          </a:prstGeom>
          <a:noFill/>
          <a:ln w="9525" cap="flat" cmpd="sng">
            <a:solidFill>
              <a:schemeClr val="accent1"/>
            </a:solidFill>
            <a:prstDash val="solid"/>
            <a:miter lim="800000"/>
            <a:headEnd type="none" w="sm" len="sm"/>
            <a:tailEnd type="triangle" w="med" len="med"/>
          </a:ln>
        </p:spPr>
      </p:cxnSp>
      <p:cxnSp>
        <p:nvCxnSpPr>
          <p:cNvPr id="680" name="Google Shape;680;p88"/>
          <p:cNvCxnSpPr>
            <a:stCxn id="666" idx="1"/>
            <a:endCxn id="670" idx="7"/>
          </p:cNvCxnSpPr>
          <p:nvPr/>
        </p:nvCxnSpPr>
        <p:spPr>
          <a:xfrm rot="-5400000" flipH="1">
            <a:off x="4143518" y="2964803"/>
            <a:ext cx="600" cy="6300300"/>
          </a:xfrm>
          <a:prstGeom prst="curvedConnector3">
            <a:avLst>
              <a:gd name="adj1" fmla="val -10730734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in practice</a:t>
            </a:r>
            <a:endParaRPr/>
          </a:p>
        </p:txBody>
      </p:sp>
      <p:sp>
        <p:nvSpPr>
          <p:cNvPr id="686" name="Google Shape;686;p89"/>
          <p:cNvSpPr txBox="1">
            <a:spLocks noGrp="1"/>
          </p:cNvSpPr>
          <p:nvPr>
            <p:ph type="body" idx="1"/>
          </p:nvPr>
        </p:nvSpPr>
        <p:spPr>
          <a:xfrm>
            <a:off x="628650" y="1825625"/>
            <a:ext cx="7886700" cy="3637329"/>
          </a:xfrm>
          <a:prstGeom prst="rect">
            <a:avLst/>
          </a:prstGeom>
          <a:blipFill rotWithShape="1">
            <a:blip r:embed="rId3">
              <a:alphaModFix/>
            </a:blip>
            <a:stretch>
              <a:fillRect l="-849" t="-1674"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687" name="Google Shape;687;p89"/>
          <p:cNvSpPr/>
          <p:nvPr/>
        </p:nvSpPr>
        <p:spPr>
          <a:xfrm>
            <a:off x="922216"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688" name="Google Shape;688;p89"/>
          <p:cNvSpPr/>
          <p:nvPr/>
        </p:nvSpPr>
        <p:spPr>
          <a:xfrm>
            <a:off x="2411047"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689" name="Google Shape;689;p89"/>
          <p:cNvSpPr/>
          <p:nvPr/>
        </p:nvSpPr>
        <p:spPr>
          <a:xfrm>
            <a:off x="3899878"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sp>
        <p:nvSpPr>
          <p:cNvPr id="690" name="Google Shape;690;p89"/>
          <p:cNvSpPr/>
          <p:nvPr/>
        </p:nvSpPr>
        <p:spPr>
          <a:xfrm>
            <a:off x="538870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691" name="Google Shape;691;p89"/>
          <p:cNvSpPr/>
          <p:nvPr/>
        </p:nvSpPr>
        <p:spPr>
          <a:xfrm>
            <a:off x="687753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cxnSp>
        <p:nvCxnSpPr>
          <p:cNvPr id="692" name="Google Shape;692;p89"/>
          <p:cNvCxnSpPr>
            <a:stCxn id="687" idx="7"/>
            <a:endCxn id="688"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triangle" w="med" len="med"/>
          </a:ln>
        </p:spPr>
      </p:cxnSp>
      <p:cxnSp>
        <p:nvCxnSpPr>
          <p:cNvPr id="693" name="Google Shape;693;p89"/>
          <p:cNvCxnSpPr>
            <a:stCxn id="688" idx="7"/>
            <a:endCxn id="689"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triangle" w="med" len="med"/>
          </a:ln>
        </p:spPr>
      </p:cxnSp>
      <p:cxnSp>
        <p:nvCxnSpPr>
          <p:cNvPr id="694" name="Google Shape;694;p89"/>
          <p:cNvCxnSpPr>
            <a:stCxn id="689" idx="7"/>
            <a:endCxn id="690"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triangle" w="med" len="med"/>
          </a:ln>
        </p:spPr>
      </p:cxnSp>
      <p:cxnSp>
        <p:nvCxnSpPr>
          <p:cNvPr id="695" name="Google Shape;695;p89"/>
          <p:cNvCxnSpPr>
            <a:stCxn id="690" idx="7"/>
            <a:endCxn id="691"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triangle" w="med" len="med"/>
          </a:ln>
        </p:spPr>
      </p:cxnSp>
      <p:cxnSp>
        <p:nvCxnSpPr>
          <p:cNvPr id="696" name="Google Shape;696;p89"/>
          <p:cNvCxnSpPr>
            <a:stCxn id="689" idx="0"/>
            <a:endCxn id="691" idx="0"/>
          </p:cNvCxnSpPr>
          <p:nvPr/>
        </p:nvCxnSpPr>
        <p:spPr>
          <a:xfrm rot="-5400000" flipH="1">
            <a:off x="5632430" y="4556152"/>
            <a:ext cx="600" cy="2977800"/>
          </a:xfrm>
          <a:prstGeom prst="curvedConnector3">
            <a:avLst>
              <a:gd name="adj1" fmla="val -52672256"/>
            </a:avLst>
          </a:prstGeom>
          <a:noFill/>
          <a:ln w="9525" cap="flat" cmpd="sng">
            <a:solidFill>
              <a:schemeClr val="accent1"/>
            </a:solidFill>
            <a:prstDash val="solid"/>
            <a:miter lim="800000"/>
            <a:headEnd type="none" w="sm" len="sm"/>
            <a:tailEnd type="triangle" w="med" len="med"/>
          </a:ln>
        </p:spPr>
      </p:cxnSp>
      <p:cxnSp>
        <p:nvCxnSpPr>
          <p:cNvPr id="697" name="Google Shape;697;p89"/>
          <p:cNvCxnSpPr>
            <a:stCxn id="687" idx="5"/>
            <a:endCxn id="690" idx="3"/>
          </p:cNvCxnSpPr>
          <p:nvPr/>
        </p:nvCxnSpPr>
        <p:spPr>
          <a:xfrm rot="-5400000" flipH="1">
            <a:off x="3399067" y="4391765"/>
            <a:ext cx="600" cy="4121400"/>
          </a:xfrm>
          <a:prstGeom prst="curvedConnector3">
            <a:avLst>
              <a:gd name="adj1" fmla="val 35666344"/>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9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in practice</a:t>
            </a:r>
            <a:endParaRPr/>
          </a:p>
        </p:txBody>
      </p:sp>
      <p:sp>
        <p:nvSpPr>
          <p:cNvPr id="703" name="Google Shape;703;p90"/>
          <p:cNvSpPr txBox="1">
            <a:spLocks noGrp="1"/>
          </p:cNvSpPr>
          <p:nvPr>
            <p:ph type="body" idx="1"/>
          </p:nvPr>
        </p:nvSpPr>
        <p:spPr>
          <a:xfrm>
            <a:off x="628650" y="1825625"/>
            <a:ext cx="7886700" cy="3637329"/>
          </a:xfrm>
          <a:prstGeom prst="rect">
            <a:avLst/>
          </a:prstGeom>
          <a:blipFill rotWithShape="1">
            <a:blip r:embed="rId3">
              <a:alphaModFix/>
            </a:blip>
            <a:stretch>
              <a:fillRect l="-849" t="-1674" r="-69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704" name="Google Shape;704;p90"/>
          <p:cNvSpPr/>
          <p:nvPr/>
        </p:nvSpPr>
        <p:spPr>
          <a:xfrm>
            <a:off x="922216"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705" name="Google Shape;705;p90"/>
          <p:cNvSpPr/>
          <p:nvPr/>
        </p:nvSpPr>
        <p:spPr>
          <a:xfrm>
            <a:off x="2411047"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706" name="Google Shape;706;p90"/>
          <p:cNvSpPr/>
          <p:nvPr/>
        </p:nvSpPr>
        <p:spPr>
          <a:xfrm>
            <a:off x="3899878"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sp>
        <p:nvSpPr>
          <p:cNvPr id="707" name="Google Shape;707;p90"/>
          <p:cNvSpPr/>
          <p:nvPr/>
        </p:nvSpPr>
        <p:spPr>
          <a:xfrm>
            <a:off x="538870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708" name="Google Shape;708;p90"/>
          <p:cNvSpPr/>
          <p:nvPr/>
        </p:nvSpPr>
        <p:spPr>
          <a:xfrm>
            <a:off x="687753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cxnSp>
        <p:nvCxnSpPr>
          <p:cNvPr id="709" name="Google Shape;709;p90"/>
          <p:cNvCxnSpPr>
            <a:stCxn id="704" idx="7"/>
            <a:endCxn id="705"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triangle" w="med" len="med"/>
          </a:ln>
        </p:spPr>
      </p:cxnSp>
      <p:cxnSp>
        <p:nvCxnSpPr>
          <p:cNvPr id="710" name="Google Shape;710;p90"/>
          <p:cNvCxnSpPr>
            <a:stCxn id="705" idx="7"/>
            <a:endCxn id="706"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triangle" w="med" len="med"/>
          </a:ln>
        </p:spPr>
      </p:cxnSp>
      <p:cxnSp>
        <p:nvCxnSpPr>
          <p:cNvPr id="711" name="Google Shape;711;p90"/>
          <p:cNvCxnSpPr>
            <a:stCxn id="706" idx="7"/>
            <a:endCxn id="707"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triangle" w="med" len="med"/>
          </a:ln>
        </p:spPr>
      </p:cxnSp>
      <p:cxnSp>
        <p:nvCxnSpPr>
          <p:cNvPr id="712" name="Google Shape;712;p90"/>
          <p:cNvCxnSpPr>
            <a:stCxn id="707" idx="7"/>
            <a:endCxn id="708"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triangle" w="med" len="med"/>
          </a:ln>
        </p:spPr>
      </p:cxnSp>
      <p:cxnSp>
        <p:nvCxnSpPr>
          <p:cNvPr id="713" name="Google Shape;713;p90"/>
          <p:cNvCxnSpPr>
            <a:stCxn id="706" idx="0"/>
            <a:endCxn id="708" idx="0"/>
          </p:cNvCxnSpPr>
          <p:nvPr/>
        </p:nvCxnSpPr>
        <p:spPr>
          <a:xfrm rot="-5400000" flipH="1">
            <a:off x="5632430" y="4556152"/>
            <a:ext cx="600" cy="2977800"/>
          </a:xfrm>
          <a:prstGeom prst="curvedConnector3">
            <a:avLst>
              <a:gd name="adj1" fmla="val -52672256"/>
            </a:avLst>
          </a:prstGeom>
          <a:noFill/>
          <a:ln w="9525" cap="flat" cmpd="sng">
            <a:solidFill>
              <a:schemeClr val="accent1"/>
            </a:solidFill>
            <a:prstDash val="solid"/>
            <a:miter lim="800000"/>
            <a:headEnd type="none" w="sm" len="sm"/>
            <a:tailEnd type="triangle" w="med" len="med"/>
          </a:ln>
        </p:spPr>
      </p:cxnSp>
      <p:cxnSp>
        <p:nvCxnSpPr>
          <p:cNvPr id="714" name="Google Shape;714;p90"/>
          <p:cNvCxnSpPr>
            <a:stCxn id="704" idx="5"/>
            <a:endCxn id="707" idx="3"/>
          </p:cNvCxnSpPr>
          <p:nvPr/>
        </p:nvCxnSpPr>
        <p:spPr>
          <a:xfrm rot="-5400000" flipH="1">
            <a:off x="3399067" y="4391765"/>
            <a:ext cx="600" cy="4121400"/>
          </a:xfrm>
          <a:prstGeom prst="curvedConnector3">
            <a:avLst>
              <a:gd name="adj1" fmla="val 35666344"/>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Directed graphical model</a:t>
            </a:r>
            <a:endParaRPr/>
          </a:p>
        </p:txBody>
      </p:sp>
      <p:sp>
        <p:nvSpPr>
          <p:cNvPr id="720" name="Google Shape;720;p91"/>
          <p:cNvSpPr txBox="1">
            <a:spLocks noGrp="1"/>
          </p:cNvSpPr>
          <p:nvPr>
            <p:ph type="body" idx="1"/>
          </p:nvPr>
        </p:nvSpPr>
        <p:spPr>
          <a:xfrm>
            <a:off x="361950" y="1825625"/>
            <a:ext cx="8591550" cy="363732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What we obtain is called a directed graphical model.</a:t>
            </a:r>
            <a:endParaRPr/>
          </a:p>
          <a:p>
            <a:pPr marL="0" lvl="0" indent="0" algn="l" rtl="0">
              <a:lnSpc>
                <a:spcPct val="90000"/>
              </a:lnSpc>
              <a:spcBef>
                <a:spcPts val="1000"/>
              </a:spcBef>
              <a:spcAft>
                <a:spcPts val="0"/>
              </a:spcAft>
              <a:buClr>
                <a:schemeClr val="dk1"/>
              </a:buClr>
              <a:buSzPts val="2000"/>
              <a:buNone/>
            </a:pPr>
            <a:r>
              <a:rPr lang="en-US" sz="2000"/>
              <a:t>Such models have a controlled structure. It makes them flexible.</a:t>
            </a:r>
            <a:br>
              <a:rPr lang="en-US" sz="2000"/>
            </a:br>
            <a:r>
              <a:rPr lang="en-US" sz="2000"/>
              <a:t>Different parts can be detached and combined. It makes them even more useful.</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There exist undirected graphical models as well. </a:t>
            </a:r>
            <a:br>
              <a:rPr lang="en-US" sz="2000"/>
            </a:br>
            <a:r>
              <a:rPr lang="en-US" sz="2000"/>
              <a:t>But they are more complex and less common.</a:t>
            </a:r>
            <a:endParaRPr sz="2000"/>
          </a:p>
        </p:txBody>
      </p:sp>
      <p:sp>
        <p:nvSpPr>
          <p:cNvPr id="721" name="Google Shape;721;p91"/>
          <p:cNvSpPr/>
          <p:nvPr/>
        </p:nvSpPr>
        <p:spPr>
          <a:xfrm>
            <a:off x="922216"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722" name="Google Shape;722;p91"/>
          <p:cNvSpPr/>
          <p:nvPr/>
        </p:nvSpPr>
        <p:spPr>
          <a:xfrm>
            <a:off x="2411047"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723" name="Google Shape;723;p91"/>
          <p:cNvSpPr/>
          <p:nvPr/>
        </p:nvSpPr>
        <p:spPr>
          <a:xfrm>
            <a:off x="3899878"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sp>
        <p:nvSpPr>
          <p:cNvPr id="724" name="Google Shape;724;p91"/>
          <p:cNvSpPr/>
          <p:nvPr/>
        </p:nvSpPr>
        <p:spPr>
          <a:xfrm>
            <a:off x="538870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725" name="Google Shape;725;p91"/>
          <p:cNvSpPr/>
          <p:nvPr/>
        </p:nvSpPr>
        <p:spPr>
          <a:xfrm>
            <a:off x="6877539" y="6044752"/>
            <a:ext cx="487903" cy="477314"/>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cxnSp>
        <p:nvCxnSpPr>
          <p:cNvPr id="726" name="Google Shape;726;p91"/>
          <p:cNvCxnSpPr>
            <a:stCxn id="721" idx="7"/>
            <a:endCxn id="722" idx="1"/>
          </p:cNvCxnSpPr>
          <p:nvPr/>
        </p:nvCxnSpPr>
        <p:spPr>
          <a:xfrm rot="-5400000" flipH="1">
            <a:off x="1910317" y="5543003"/>
            <a:ext cx="600" cy="1143900"/>
          </a:xfrm>
          <a:prstGeom prst="curvedConnector3">
            <a:avLst>
              <a:gd name="adj1" fmla="val -21337993"/>
            </a:avLst>
          </a:prstGeom>
          <a:noFill/>
          <a:ln w="9525" cap="flat" cmpd="sng">
            <a:solidFill>
              <a:schemeClr val="accent1"/>
            </a:solidFill>
            <a:prstDash val="solid"/>
            <a:miter lim="800000"/>
            <a:headEnd type="none" w="sm" len="sm"/>
            <a:tailEnd type="triangle" w="med" len="med"/>
          </a:ln>
        </p:spPr>
      </p:cxnSp>
      <p:cxnSp>
        <p:nvCxnSpPr>
          <p:cNvPr id="727" name="Google Shape;727;p91"/>
          <p:cNvCxnSpPr>
            <a:stCxn id="722" idx="7"/>
            <a:endCxn id="723" idx="1"/>
          </p:cNvCxnSpPr>
          <p:nvPr/>
        </p:nvCxnSpPr>
        <p:spPr>
          <a:xfrm rot="-5400000" flipH="1">
            <a:off x="3399148" y="5543003"/>
            <a:ext cx="600" cy="1143900"/>
          </a:xfrm>
          <a:prstGeom prst="curvedConnector3">
            <a:avLst>
              <a:gd name="adj1" fmla="val -17430330"/>
            </a:avLst>
          </a:prstGeom>
          <a:noFill/>
          <a:ln w="9525" cap="flat" cmpd="sng">
            <a:solidFill>
              <a:schemeClr val="accent1"/>
            </a:solidFill>
            <a:prstDash val="solid"/>
            <a:miter lim="800000"/>
            <a:headEnd type="none" w="sm" len="sm"/>
            <a:tailEnd type="triangle" w="med" len="med"/>
          </a:ln>
        </p:spPr>
      </p:cxnSp>
      <p:cxnSp>
        <p:nvCxnSpPr>
          <p:cNvPr id="728" name="Google Shape;728;p91"/>
          <p:cNvCxnSpPr>
            <a:stCxn id="723" idx="7"/>
            <a:endCxn id="724" idx="1"/>
          </p:cNvCxnSpPr>
          <p:nvPr/>
        </p:nvCxnSpPr>
        <p:spPr>
          <a:xfrm rot="-5400000" flipH="1">
            <a:off x="4887979" y="5543003"/>
            <a:ext cx="600" cy="1143900"/>
          </a:xfrm>
          <a:prstGeom prst="curvedConnector3">
            <a:avLst>
              <a:gd name="adj1" fmla="val -20035332"/>
            </a:avLst>
          </a:prstGeom>
          <a:noFill/>
          <a:ln w="9525" cap="flat" cmpd="sng">
            <a:solidFill>
              <a:schemeClr val="accent1"/>
            </a:solidFill>
            <a:prstDash val="solid"/>
            <a:miter lim="800000"/>
            <a:headEnd type="none" w="sm" len="sm"/>
            <a:tailEnd type="triangle" w="med" len="med"/>
          </a:ln>
        </p:spPr>
      </p:cxnSp>
      <p:cxnSp>
        <p:nvCxnSpPr>
          <p:cNvPr id="729" name="Google Shape;729;p91"/>
          <p:cNvCxnSpPr>
            <a:stCxn id="724" idx="7"/>
            <a:endCxn id="725" idx="1"/>
          </p:cNvCxnSpPr>
          <p:nvPr/>
        </p:nvCxnSpPr>
        <p:spPr>
          <a:xfrm rot="-5400000" flipH="1">
            <a:off x="6376810" y="5543003"/>
            <a:ext cx="600" cy="1143900"/>
          </a:xfrm>
          <a:prstGeom prst="curvedConnector3">
            <a:avLst>
              <a:gd name="adj1" fmla="val -20034762"/>
            </a:avLst>
          </a:prstGeom>
          <a:noFill/>
          <a:ln w="9525" cap="flat" cmpd="sng">
            <a:solidFill>
              <a:schemeClr val="accent1"/>
            </a:solidFill>
            <a:prstDash val="solid"/>
            <a:miter lim="800000"/>
            <a:headEnd type="none" w="sm" len="sm"/>
            <a:tailEnd type="triangle" w="med" len="med"/>
          </a:ln>
        </p:spPr>
      </p:cxnSp>
      <p:cxnSp>
        <p:nvCxnSpPr>
          <p:cNvPr id="730" name="Google Shape;730;p91"/>
          <p:cNvCxnSpPr>
            <a:stCxn id="723" idx="0"/>
            <a:endCxn id="725" idx="0"/>
          </p:cNvCxnSpPr>
          <p:nvPr/>
        </p:nvCxnSpPr>
        <p:spPr>
          <a:xfrm rot="-5400000" flipH="1">
            <a:off x="5632430" y="4556152"/>
            <a:ext cx="600" cy="2977800"/>
          </a:xfrm>
          <a:prstGeom prst="curvedConnector3">
            <a:avLst>
              <a:gd name="adj1" fmla="val -52672256"/>
            </a:avLst>
          </a:prstGeom>
          <a:noFill/>
          <a:ln w="9525" cap="flat" cmpd="sng">
            <a:solidFill>
              <a:schemeClr val="accent1"/>
            </a:solidFill>
            <a:prstDash val="solid"/>
            <a:miter lim="800000"/>
            <a:headEnd type="none" w="sm" len="sm"/>
            <a:tailEnd type="triangle" w="med" len="med"/>
          </a:ln>
        </p:spPr>
      </p:cxnSp>
      <p:cxnSp>
        <p:nvCxnSpPr>
          <p:cNvPr id="731" name="Google Shape;731;p91"/>
          <p:cNvCxnSpPr>
            <a:stCxn id="721" idx="5"/>
            <a:endCxn id="724" idx="3"/>
          </p:cNvCxnSpPr>
          <p:nvPr/>
        </p:nvCxnSpPr>
        <p:spPr>
          <a:xfrm rot="-5400000" flipH="1">
            <a:off x="3399067" y="4391765"/>
            <a:ext cx="600" cy="4121400"/>
          </a:xfrm>
          <a:prstGeom prst="curvedConnector3">
            <a:avLst>
              <a:gd name="adj1" fmla="val 35666344"/>
            </a:avLst>
          </a:prstGeom>
          <a:noFill/>
          <a:ln w="9525" cap="flat" cmpd="sng">
            <a:solidFill>
              <a:schemeClr val="accent1"/>
            </a:solidFill>
            <a:prstDash val="solid"/>
            <a:miter lim="800000"/>
            <a:headEnd type="none" w="sm" len="sm"/>
            <a:tailEnd type="triangle" w="med" len="med"/>
          </a:ln>
        </p:spPr>
      </p:cxnSp>
      <p:pic>
        <p:nvPicPr>
          <p:cNvPr id="732" name="Google Shape;732;p91" descr="Image result for deep variational autoencoder"/>
          <p:cNvPicPr preferRelativeResize="0"/>
          <p:nvPr/>
        </p:nvPicPr>
        <p:blipFill rotWithShape="1">
          <a:blip r:embed="rId3">
            <a:alphaModFix/>
          </a:blip>
          <a:srcRect l="15511" r="16914"/>
          <a:stretch/>
        </p:blipFill>
        <p:spPr>
          <a:xfrm>
            <a:off x="2615643" y="2809469"/>
            <a:ext cx="4261896" cy="20075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experiment</a:t>
            </a:r>
            <a:endParaRPr/>
          </a:p>
        </p:txBody>
      </p:sp>
      <p:sp>
        <p:nvSpPr>
          <p:cNvPr id="135" name="Google Shape;135;p20"/>
          <p:cNvSpPr txBox="1">
            <a:spLocks noGrp="1"/>
          </p:cNvSpPr>
          <p:nvPr>
            <p:ph type="body" idx="1"/>
          </p:nvPr>
        </p:nvSpPr>
        <p:spPr>
          <a:xfrm>
            <a:off x="419101" y="1825625"/>
            <a:ext cx="8201024" cy="44802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a:t>Sample space </a:t>
            </a:r>
            <a:r>
              <a:rPr lang="en-US" sz="2000"/>
              <a:t>– set of all possible outcomes.</a:t>
            </a:r>
            <a:endParaRPr/>
          </a:p>
          <a:p>
            <a:pPr marL="228600" lvl="0" indent="-228600" algn="l" rtl="0">
              <a:lnSpc>
                <a:spcPct val="90000"/>
              </a:lnSpc>
              <a:spcBef>
                <a:spcPts val="1000"/>
              </a:spcBef>
              <a:spcAft>
                <a:spcPts val="0"/>
              </a:spcAft>
              <a:buClr>
                <a:schemeClr val="dk1"/>
              </a:buClr>
              <a:buSzPts val="1600"/>
              <a:buChar char="•"/>
            </a:pPr>
            <a:r>
              <a:rPr lang="en-US" sz="1600"/>
              <a:t>Sample spaces are MECE (mutually exclusive, collectively exhaustive) </a:t>
            </a:r>
            <a:endParaRPr/>
          </a:p>
          <a:p>
            <a:pPr marL="228600" lvl="0" indent="-228600" algn="l" rtl="0">
              <a:lnSpc>
                <a:spcPct val="90000"/>
              </a:lnSpc>
              <a:spcBef>
                <a:spcPts val="1000"/>
              </a:spcBef>
              <a:spcAft>
                <a:spcPts val="0"/>
              </a:spcAft>
              <a:buClr>
                <a:schemeClr val="dk1"/>
              </a:buClr>
              <a:buSzPts val="1600"/>
              <a:buChar char="•"/>
            </a:pPr>
            <a:r>
              <a:rPr lang="en-US" sz="1600"/>
              <a:t>It means, an experiment always results in one and only one outcome</a:t>
            </a:r>
            <a:endParaRPr sz="1200"/>
          </a:p>
          <a:p>
            <a:pPr marL="228600" lvl="0" indent="-228600" algn="l" rtl="0">
              <a:lnSpc>
                <a:spcPct val="90000"/>
              </a:lnSpc>
              <a:spcBef>
                <a:spcPts val="1000"/>
              </a:spcBef>
              <a:spcAft>
                <a:spcPts val="0"/>
              </a:spcAft>
              <a:buClr>
                <a:schemeClr val="dk1"/>
              </a:buClr>
              <a:buSzPts val="1600"/>
              <a:buChar char="•"/>
            </a:pPr>
            <a:r>
              <a:rPr lang="en-US" sz="1600"/>
              <a:t>Sample space depends on what outcomes we can actually observe</a:t>
            </a:r>
            <a:endParaRPr/>
          </a:p>
          <a:p>
            <a:pPr marL="228600" lvl="0" indent="-228600" algn="l" rtl="0">
              <a:lnSpc>
                <a:spcPct val="90000"/>
              </a:lnSpc>
              <a:spcBef>
                <a:spcPts val="1000"/>
              </a:spcBef>
              <a:spcAft>
                <a:spcPts val="0"/>
              </a:spcAft>
              <a:buClr>
                <a:schemeClr val="dk1"/>
              </a:buClr>
              <a:buSzPts val="1600"/>
              <a:buChar char="•"/>
            </a:pPr>
            <a:r>
              <a:rPr lang="en-US" sz="1600"/>
              <a:t>The same experiment can have different sample spaces with different granularity</a:t>
            </a:r>
            <a:endParaRPr/>
          </a:p>
          <a:p>
            <a:pPr marL="0" lvl="0" indent="0" algn="l" rtl="0">
              <a:lnSpc>
                <a:spcPct val="90000"/>
              </a:lnSpc>
              <a:spcBef>
                <a:spcPts val="1000"/>
              </a:spcBef>
              <a:spcAft>
                <a:spcPts val="0"/>
              </a:spcAft>
              <a:buClr>
                <a:schemeClr val="dk1"/>
              </a:buClr>
              <a:buSzPts val="2000"/>
              <a:buNone/>
            </a:pPr>
            <a:r>
              <a:rPr lang="en-US" sz="2000" b="1"/>
              <a:t>Random event</a:t>
            </a:r>
            <a:r>
              <a:rPr lang="en-US" sz="2000"/>
              <a:t> – a subset of outcomes</a:t>
            </a:r>
            <a:endParaRPr/>
          </a:p>
          <a:p>
            <a:pPr marL="228600" lvl="0" indent="-228600" algn="l" rtl="0">
              <a:lnSpc>
                <a:spcPct val="90000"/>
              </a:lnSpc>
              <a:spcBef>
                <a:spcPts val="1000"/>
              </a:spcBef>
              <a:spcAft>
                <a:spcPts val="0"/>
              </a:spcAft>
              <a:buClr>
                <a:schemeClr val="dk1"/>
              </a:buClr>
              <a:buSzPts val="1600"/>
              <a:buChar char="•"/>
            </a:pPr>
            <a:r>
              <a:rPr lang="en-US" sz="1600"/>
              <a:t>Events that consist of a single outcome are called elementary=atomic=simple</a:t>
            </a:r>
            <a:endParaRPr/>
          </a:p>
          <a:p>
            <a:pPr marL="228600" lvl="0" indent="-228600" algn="l" rtl="0">
              <a:lnSpc>
                <a:spcPct val="90000"/>
              </a:lnSpc>
              <a:spcBef>
                <a:spcPts val="1000"/>
              </a:spcBef>
              <a:spcAft>
                <a:spcPts val="0"/>
              </a:spcAft>
              <a:buClr>
                <a:schemeClr val="dk1"/>
              </a:buClr>
              <a:buSzPts val="1600"/>
              <a:buChar char="•"/>
            </a:pPr>
            <a:r>
              <a:rPr lang="en-US" sz="1600"/>
              <a:t>For any event, we should be able to tell whether it happens or not*</a:t>
            </a:r>
            <a:endParaRPr sz="1600"/>
          </a:p>
          <a:p>
            <a:pPr marL="228600" lvl="0" indent="-228600" algn="l" rtl="0">
              <a:lnSpc>
                <a:spcPct val="90000"/>
              </a:lnSpc>
              <a:spcBef>
                <a:spcPts val="1000"/>
              </a:spcBef>
              <a:spcAft>
                <a:spcPts val="0"/>
              </a:spcAft>
              <a:buClr>
                <a:schemeClr val="dk1"/>
              </a:buClr>
              <a:buSzPts val="1600"/>
              <a:buChar char="•"/>
            </a:pPr>
            <a:r>
              <a:rPr lang="en-US" sz="1600"/>
              <a:t>For any </a:t>
            </a:r>
            <a:r>
              <a:rPr lang="en-US" sz="1600">
                <a:solidFill>
                  <a:srgbClr val="7F7F7F"/>
                </a:solidFill>
              </a:rPr>
              <a:t>countable </a:t>
            </a:r>
            <a:r>
              <a:rPr lang="en-US" sz="1600"/>
              <a:t>set of events, we should be able to tell whether at least one of them happens**</a:t>
            </a:r>
            <a:endParaRPr/>
          </a:p>
          <a:p>
            <a:pPr marL="0" lvl="0" indent="0" algn="l" rtl="0">
              <a:lnSpc>
                <a:spcPct val="90000"/>
              </a:lnSpc>
              <a:spcBef>
                <a:spcPts val="1000"/>
              </a:spcBef>
              <a:spcAft>
                <a:spcPts val="0"/>
              </a:spcAft>
              <a:buClr>
                <a:schemeClr val="dk1"/>
              </a:buClr>
              <a:buSzPts val="1200"/>
              <a:buNone/>
            </a:pPr>
            <a:endParaRPr sz="1200"/>
          </a:p>
          <a:p>
            <a:pPr marL="0" lvl="0" indent="0" algn="l" rtl="0">
              <a:lnSpc>
                <a:spcPct val="90000"/>
              </a:lnSpc>
              <a:spcBef>
                <a:spcPts val="1000"/>
              </a:spcBef>
              <a:spcAft>
                <a:spcPts val="0"/>
              </a:spcAft>
              <a:buClr>
                <a:schemeClr val="dk1"/>
              </a:buClr>
              <a:buSzPts val="1200"/>
              <a:buNone/>
            </a:pPr>
            <a:r>
              <a:rPr lang="en-US" sz="1200"/>
              <a:t>Conditions * and ** determine that the set of all events is a σ-algebra – a space on which probability can be properly defined.</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 few random experiments</a:t>
            </a:r>
            <a:endParaRPr/>
          </a:p>
        </p:txBody>
      </p:sp>
      <p:sp>
        <p:nvSpPr>
          <p:cNvPr id="141" name="Google Shape;141;p2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Tossing a die</a:t>
            </a:r>
            <a:endParaRPr/>
          </a:p>
          <a:p>
            <a:pPr marL="228600" lvl="0" indent="-228600" algn="l" rtl="0">
              <a:lnSpc>
                <a:spcPct val="90000"/>
              </a:lnSpc>
              <a:spcBef>
                <a:spcPts val="1000"/>
              </a:spcBef>
              <a:spcAft>
                <a:spcPts val="0"/>
              </a:spcAft>
              <a:buClr>
                <a:schemeClr val="dk1"/>
              </a:buClr>
              <a:buSzPts val="2000"/>
              <a:buChar char="•"/>
            </a:pPr>
            <a:r>
              <a:rPr lang="en-US" sz="2000"/>
              <a:t>Tossing a coin 3 times </a:t>
            </a:r>
            <a:endParaRPr sz="2000"/>
          </a:p>
          <a:p>
            <a:pPr marL="228600" lvl="0" indent="-228600" algn="l" rtl="0">
              <a:lnSpc>
                <a:spcPct val="90000"/>
              </a:lnSpc>
              <a:spcBef>
                <a:spcPts val="1000"/>
              </a:spcBef>
              <a:spcAft>
                <a:spcPts val="0"/>
              </a:spcAft>
              <a:buClr>
                <a:schemeClr val="dk1"/>
              </a:buClr>
              <a:buSzPts val="2000"/>
              <a:buChar char="•"/>
            </a:pPr>
            <a:r>
              <a:rPr lang="en-US" sz="2000"/>
              <a:t>Picking a random phrase from a book</a:t>
            </a:r>
            <a:endParaRPr/>
          </a:p>
          <a:p>
            <a:pPr marL="228600" lvl="0" indent="-228600" algn="l" rtl="0">
              <a:lnSpc>
                <a:spcPct val="90000"/>
              </a:lnSpc>
              <a:spcBef>
                <a:spcPts val="1000"/>
              </a:spcBef>
              <a:spcAft>
                <a:spcPts val="0"/>
              </a:spcAft>
              <a:buClr>
                <a:schemeClr val="dk1"/>
              </a:buClr>
              <a:buSzPts val="2000"/>
              <a:buChar char="•"/>
            </a:pPr>
            <a:r>
              <a:rPr lang="en-US" sz="2000"/>
              <a:t>Asking a random person about age and political preferences</a:t>
            </a:r>
            <a:endParaRPr/>
          </a:p>
          <a:p>
            <a:pPr marL="228600" lvl="0" indent="-228600" algn="l" rtl="0">
              <a:lnSpc>
                <a:spcPct val="90000"/>
              </a:lnSpc>
              <a:spcBef>
                <a:spcPts val="1000"/>
              </a:spcBef>
              <a:spcAft>
                <a:spcPts val="0"/>
              </a:spcAft>
              <a:buClr>
                <a:schemeClr val="dk1"/>
              </a:buClr>
              <a:buSzPts val="2000"/>
              <a:buChar char="•"/>
            </a:pPr>
            <a:r>
              <a:rPr lang="en-US" sz="2000"/>
              <a:t>Shooting into a target (and maybe missing) </a:t>
            </a:r>
            <a:endParaRPr/>
          </a:p>
          <a:p>
            <a:pPr marL="228600" lvl="0" indent="-228600" algn="l" rtl="0">
              <a:lnSpc>
                <a:spcPct val="90000"/>
              </a:lnSpc>
              <a:spcBef>
                <a:spcPts val="1000"/>
              </a:spcBef>
              <a:spcAft>
                <a:spcPts val="0"/>
              </a:spcAft>
              <a:buClr>
                <a:schemeClr val="dk1"/>
              </a:buClr>
              <a:buSzPts val="2000"/>
              <a:buChar char="•"/>
            </a:pPr>
            <a:r>
              <a:rPr lang="en-US" sz="2000"/>
              <a:t>Generating random characters until a period character is sampled</a:t>
            </a:r>
            <a:endParaRPr/>
          </a:p>
          <a:p>
            <a:pPr marL="228600" lvl="0" indent="-228600" algn="l" rtl="0">
              <a:lnSpc>
                <a:spcPct val="90000"/>
              </a:lnSpc>
              <a:spcBef>
                <a:spcPts val="1000"/>
              </a:spcBef>
              <a:spcAft>
                <a:spcPts val="0"/>
              </a:spcAft>
              <a:buClr>
                <a:schemeClr val="dk1"/>
              </a:buClr>
              <a:buSzPts val="2000"/>
              <a:buChar char="•"/>
            </a:pPr>
            <a:r>
              <a:rPr lang="en-US" sz="2000"/>
              <a:t>Opening 3 envelopes in a random order</a:t>
            </a:r>
            <a:endParaRPr/>
          </a:p>
          <a:p>
            <a:pPr marL="228600" lvl="0" indent="-228600" algn="l" rtl="0">
              <a:lnSpc>
                <a:spcPct val="90000"/>
              </a:lnSpc>
              <a:spcBef>
                <a:spcPts val="1000"/>
              </a:spcBef>
              <a:spcAft>
                <a:spcPts val="0"/>
              </a:spcAft>
              <a:buClr>
                <a:schemeClr val="dk1"/>
              </a:buClr>
              <a:buSzPts val="2000"/>
              <a:buChar char="•"/>
            </a:pPr>
            <a:r>
              <a:rPr lang="en-US" sz="2000"/>
              <a:t>Lending money and waiting for its return</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theme/theme1.xml><?xml version="1.0" encoding="utf-8"?>
<a:theme xmlns:a="http://schemas.openxmlformats.org/drawingml/2006/main" name="Тема Offic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3896</Words>
  <Application>Microsoft Office PowerPoint</Application>
  <PresentationFormat>On-screen Show (4:3)</PresentationFormat>
  <Paragraphs>874</Paragraphs>
  <Slides>79</Slides>
  <Notes>79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Calibri</vt:lpstr>
      <vt:lpstr>Тема Office</vt:lpstr>
      <vt:lpstr>Probability </vt:lpstr>
      <vt:lpstr>About me </vt:lpstr>
      <vt:lpstr>Our course</vt:lpstr>
      <vt:lpstr>Course logistics</vt:lpstr>
      <vt:lpstr>Course logistics</vt:lpstr>
      <vt:lpstr>Random events  and probability</vt:lpstr>
      <vt:lpstr>Why probability</vt:lpstr>
      <vt:lpstr>Random experiment</vt:lpstr>
      <vt:lpstr>A few random experiments</vt:lpstr>
      <vt:lpstr>Probability</vt:lpstr>
      <vt:lpstr>Probability and set theory</vt:lpstr>
      <vt:lpstr>Linda</vt:lpstr>
      <vt:lpstr>Inclusion-exclusion principle</vt:lpstr>
      <vt:lpstr>Representations of probability spaces</vt:lpstr>
      <vt:lpstr>Basic combinatorics</vt:lpstr>
      <vt:lpstr>Example: Letters</vt:lpstr>
      <vt:lpstr>Independence</vt:lpstr>
      <vt:lpstr>Addition and multiplication rules</vt:lpstr>
      <vt:lpstr>Conditional probability</vt:lpstr>
      <vt:lpstr>Law of total probability</vt:lpstr>
      <vt:lpstr>Marginal probability</vt:lpstr>
      <vt:lpstr>Steve</vt:lpstr>
      <vt:lpstr>Bayes theorem</vt:lpstr>
      <vt:lpstr>Example: Berries</vt:lpstr>
      <vt:lpstr>Example: Berries</vt:lpstr>
      <vt:lpstr>Bayesian classifier</vt:lpstr>
      <vt:lpstr>Naïve Bayesian classifier</vt:lpstr>
      <vt:lpstr>Variables  and distributions</vt:lpstr>
      <vt:lpstr>Random variable</vt:lpstr>
      <vt:lpstr>Probability mass function</vt:lpstr>
      <vt:lpstr>Uniform distribution</vt:lpstr>
      <vt:lpstr>Bernoulli process</vt:lpstr>
      <vt:lpstr>RVs based on Bernoulli process</vt:lpstr>
      <vt:lpstr>Expectation a.k.a. mean</vt:lpstr>
      <vt:lpstr>Properties of expectation</vt:lpstr>
      <vt:lpstr>Example: Geometric trials</vt:lpstr>
      <vt:lpstr>Example: Queens</vt:lpstr>
      <vt:lpstr>Example: stories recommender</vt:lpstr>
      <vt:lpstr>Gambling</vt:lpstr>
      <vt:lpstr>Why expectation is not enough?</vt:lpstr>
      <vt:lpstr>Expected utility</vt:lpstr>
      <vt:lpstr>Sequential decisions</vt:lpstr>
      <vt:lpstr>Graphical models</vt:lpstr>
      <vt:lpstr>Markov chain</vt:lpstr>
      <vt:lpstr>Diving deeper into Markov chains</vt:lpstr>
      <vt:lpstr>And deeper</vt:lpstr>
      <vt:lpstr>And deeper</vt:lpstr>
      <vt:lpstr>And even deeper</vt:lpstr>
      <vt:lpstr>Example: Weather</vt:lpstr>
      <vt:lpstr>Example: Weather</vt:lpstr>
      <vt:lpstr>Example: Jumping</vt:lpstr>
      <vt:lpstr>Example: Jumping</vt:lpstr>
      <vt:lpstr>Language models</vt:lpstr>
      <vt:lpstr>Spelling correction problem</vt:lpstr>
      <vt:lpstr>Noisy channel model</vt:lpstr>
      <vt:lpstr>Continuous probability</vt:lpstr>
      <vt:lpstr>Continuous density</vt:lpstr>
      <vt:lpstr>How to apply density</vt:lpstr>
      <vt:lpstr>Example: continuous uniform</vt:lpstr>
      <vt:lpstr>Discrete vs continuous</vt:lpstr>
      <vt:lpstr>Estimation of density</vt:lpstr>
      <vt:lpstr>Example: transforming CDFs</vt:lpstr>
      <vt:lpstr>Properties of random variables and data</vt:lpstr>
      <vt:lpstr>Properties of expectation</vt:lpstr>
      <vt:lpstr> </vt:lpstr>
      <vt:lpstr>Moments</vt:lpstr>
      <vt:lpstr>Properties of variance</vt:lpstr>
      <vt:lpstr>Example: Pareto moments</vt:lpstr>
      <vt:lpstr>Quantiles</vt:lpstr>
      <vt:lpstr>Final remarks</vt:lpstr>
      <vt:lpstr>What we learned</vt:lpstr>
      <vt:lpstr>The homework</vt:lpstr>
      <vt:lpstr>References</vt:lpstr>
      <vt:lpstr>Graphical models</vt:lpstr>
      <vt:lpstr>Probability in practice</vt:lpstr>
      <vt:lpstr>Probability in practice</vt:lpstr>
      <vt:lpstr>Probability in practice</vt:lpstr>
      <vt:lpstr>Probability in practice</vt:lpstr>
      <vt:lpstr>Directed graphical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c:title>
  <cp:lastModifiedBy>Yehoshua Friedman</cp:lastModifiedBy>
  <cp:revision>1</cp:revision>
  <dcterms:modified xsi:type="dcterms:W3CDTF">2021-10-18T20:07:37Z</dcterms:modified>
</cp:coreProperties>
</file>