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5C5ECA-882B-4C5A-854D-9DA588C3C41F}">
  <a:tblStyle styleId="{0E5C5ECA-882B-4C5A-854D-9DA588C3C41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4" autoAdjust="0"/>
  </p:normalViewPr>
  <p:slideViewPr>
    <p:cSldViewPr snapToGrid="0">
      <p:cViewPr varScale="1">
        <p:scale>
          <a:sx n="48" d="100"/>
          <a:sy n="48" d="100"/>
        </p:scale>
        <p:origin x="18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see how calculating sequential decisions can be complicated…</a:t>
            </a:r>
            <a:endParaRPr dirty="0"/>
          </a:p>
        </p:txBody>
      </p:sp>
      <p:sp>
        <p:nvSpPr>
          <p:cNvPr id="155" name="Google Shape;15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assumption here is that in order to calculate the prob of the second event, we must know what happened in the previous event. In the third event, we need to know </a:t>
            </a:r>
            <a:r>
              <a:rPr lang="en-US" i="1" dirty="0"/>
              <a:t>only</a:t>
            </a:r>
            <a:r>
              <a:rPr lang="en-US" i="0" dirty="0"/>
              <a:t> the probability of the second event.</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X3 is conditionally independent of X1, given X2.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u="sng" dirty="0"/>
              <a:t>Example:</a:t>
            </a:r>
          </a:p>
          <a:p>
            <a:pPr marL="0" lvl="0" indent="0" algn="l" rtl="0">
              <a:spcBef>
                <a:spcPts val="0"/>
              </a:spcBef>
              <a:spcAft>
                <a:spcPts val="0"/>
              </a:spcAft>
              <a:buNone/>
            </a:pPr>
            <a:r>
              <a:rPr lang="en-US" i="0" dirty="0"/>
              <a:t>X3 is prob of dying, X2 is having cancer, X1 is a test for cancer.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Given that you know you don’t have cancer (x2), then the probability of dying is independent of the test.</a:t>
            </a:r>
          </a:p>
          <a:p>
            <a:pPr marL="0" lvl="0" indent="0" algn="l" rtl="0">
              <a:spcBef>
                <a:spcPts val="0"/>
              </a:spcBef>
              <a:spcAft>
                <a:spcPts val="0"/>
              </a:spcAft>
              <a:buNone/>
            </a:pPr>
            <a:r>
              <a:rPr lang="en-US" i="0" dirty="0"/>
              <a:t>In other words, in this case, X3 is conditioned on X1, but it isn’t conditioned on X1 given X2.</a:t>
            </a:r>
            <a:endParaRPr dirty="0"/>
          </a:p>
        </p:txBody>
      </p:sp>
      <p:sp>
        <p:nvSpPr>
          <p:cNvPr id="167" name="Google Shape;16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If we are on the initial case (lets say it is I), we have the prob of 0.5 to remain at I, but we also have a probability to move to both C and to A (I to C should have been 0.1).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table is the probability of transitioning from the row to the column. (Moving from I to A equals 0.4).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the sum of each row equals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case, X and C are both equal to 1, so they are called absorbing states. So if this process runs long enough, we would end up in either X or C no matter what. </a:t>
            </a:r>
          </a:p>
        </p:txBody>
      </p:sp>
      <p:sp>
        <p:nvSpPr>
          <p:cNvPr id="183" name="Google Shape;18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our case, the initial distribution is the initial position (I). This isn’t always the case though , as we can have any initial position.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we apply 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his transition state ones, and we keep applying it, and we end up converging towards the distribution.</a:t>
            </a:r>
            <a:endParaRPr dirty="0"/>
          </a:p>
        </p:txBody>
      </p:sp>
      <p:sp>
        <p:nvSpPr>
          <p:cNvPr id="233" name="Google Shape;23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To take the exponential of the matrix, sometimes its easier to…</a:t>
            </a:r>
            <a:endParaRPr dirty="0"/>
          </a:p>
        </p:txBody>
      </p:sp>
      <p:sp>
        <p:nvSpPr>
          <p:cNvPr id="240" name="Google Shape;24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have two states: Sunny and Rainy. Our transition matrix 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R-R = 0.7</a:t>
            </a:r>
          </a:p>
          <a:p>
            <a:pPr marL="0" lvl="0" indent="0" algn="l" rtl="0">
              <a:spcBef>
                <a:spcPts val="0"/>
              </a:spcBef>
              <a:spcAft>
                <a:spcPts val="0"/>
              </a:spcAft>
              <a:buNone/>
            </a:pPr>
            <a:r>
              <a:rPr lang="en-US" dirty="0"/>
              <a:t>R-S = 0.3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S-S = 0.4</a:t>
            </a:r>
          </a:p>
          <a:p>
            <a:pPr marL="0" lvl="0" indent="0" algn="l" rtl="0">
              <a:spcBef>
                <a:spcPts val="0"/>
              </a:spcBef>
              <a:spcAft>
                <a:spcPts val="0"/>
              </a:spcAft>
              <a:buNone/>
            </a:pPr>
            <a:r>
              <a:rPr lang="en-US" dirty="0"/>
              <a:t>S-R = 0.6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already see that regardless of our initial distribution (initial position), we can already tell that rainy is the converging position. However, we can calculate anyways (next slide)</a:t>
            </a: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P^r</a:t>
            </a:r>
            <a:r>
              <a:rPr lang="en-US" dirty="0"/>
              <a:t> – 0.1P^r = 0.6      =    2/3</a:t>
            </a:r>
            <a:endParaRPr dirty="0"/>
          </a:p>
        </p:txBody>
      </p:sp>
      <p:sp>
        <p:nvSpPr>
          <p:cNvPr id="252" name="Google Shape;25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expectation is intuitively what we call the average. However, it is not the average, because </a:t>
            </a:r>
            <a:r>
              <a:rPr lang="en-US" dirty="0" err="1"/>
              <a:t>ti</a:t>
            </a:r>
            <a:r>
              <a:rPr lang="en-US" dirty="0"/>
              <a:t> is defined using </a:t>
            </a:r>
            <a:r>
              <a:rPr lang="en-US" dirty="0" err="1"/>
              <a:t>th</a:t>
            </a:r>
            <a:r>
              <a:rPr lang="en-US" dirty="0"/>
              <a:t> </a:t>
            </a:r>
            <a:r>
              <a:rPr lang="en-US" dirty="0" err="1"/>
              <a:t>edistribution</a:t>
            </a:r>
            <a:r>
              <a:rPr lang="en-US" dirty="0"/>
              <a:t> itself.</a:t>
            </a:r>
          </a:p>
          <a:p>
            <a:pPr marL="0" lvl="0" indent="0" algn="l" rtl="0">
              <a:spcBef>
                <a:spcPts val="0"/>
              </a:spcBef>
              <a:spcAft>
                <a:spcPts val="0"/>
              </a:spcAft>
              <a:buNone/>
            </a:pPr>
            <a:r>
              <a:rPr lang="en-US" dirty="0"/>
              <a:t>For example, what is the average number of successes in 10 coin tosses? We would say 5, because we accumulate the number of successes, times the probability of getting that number.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Another way of calculating the mean would be trial and error. This works, because this is the definition of probability: The limit of an infinite number of repetitions.</a:t>
            </a:r>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If you add a constant to a random variable. If instead of counting the number of successes, we count the number of success times 2. The expectation would shift by two (which we see in the linearity of expectation).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11" name="Google Shape;11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probability of doing k trials before getting the x success, = (1-p) ^(k-1) * 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expectation is the sum of </a:t>
            </a:r>
            <a:r>
              <a:rPr lang="en-US" dirty="0" err="1"/>
              <a:t>kp</a:t>
            </a:r>
            <a:r>
              <a:rPr lang="en-US" dirty="0"/>
              <a:t>(1-p) ^(k-1)  = 1/p (after derivation).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17" name="Google Shape;11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(Amend: CDF(n) should be PDF(n)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case, we don’t return the card.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probability of drawing any card and not getting a queen is 48/52. The next draw, if we didn’t get a queen, then </a:t>
            </a:r>
            <a:r>
              <a:rPr lang="en-US" dirty="0" err="1"/>
              <a:t>nect</a:t>
            </a:r>
            <a:r>
              <a:rPr lang="en-US" dirty="0"/>
              <a:t> probability would be 47/51. We continue with this. Doing this until n draws gives us… (above). So the CDF = (above).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trick at the bottom for the expected number of cards we will open before the first queen, we have to add one more card to create a starting point of our circle.</a:t>
            </a:r>
          </a:p>
          <a:p>
            <a:pPr marL="0" lvl="0" indent="0" algn="l" rtl="0">
              <a:spcBef>
                <a:spcPts val="0"/>
              </a:spcBef>
              <a:spcAft>
                <a:spcPts val="0"/>
              </a:spcAft>
              <a:buNone/>
            </a:pPr>
            <a:endParaRPr lang="en-US" dirty="0"/>
          </a:p>
        </p:txBody>
      </p:sp>
      <p:sp>
        <p:nvSpPr>
          <p:cNvPr id="123" name="Google Shape;12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Calculating the EV here, we get -0.79, which to the EV is not a good idea to show the ads.</a:t>
            </a:r>
            <a:endParaRPr dirty="0"/>
          </a:p>
        </p:txBody>
      </p:sp>
      <p:sp>
        <p:nvSpPr>
          <p:cNvPr id="129" name="Google Shape;12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jpg"/><Relationship Id="rId18" Type="http://schemas.openxmlformats.org/officeDocument/2006/relationships/image" Target="../media/image7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45.xml"/><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notesSlide" Target="../notesSlides/notesSlide47.xml"/><Relationship Id="rId16"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Probability </a:t>
            </a:r>
            <a:endParaRPr/>
          </a:p>
        </p:txBody>
      </p:sp>
      <p:sp>
        <p:nvSpPr>
          <p:cNvPr id="89" name="Google Shape;89;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2</a:t>
            </a:r>
            <a:endParaRPr/>
          </a:p>
        </p:txBody>
      </p:sp>
      <p:sp>
        <p:nvSpPr>
          <p:cNvPr id="90" name="Google Shape;90;p13"/>
          <p:cNvSpPr/>
          <p:nvPr/>
        </p:nvSpPr>
        <p:spPr>
          <a:xfrm>
            <a:off x="4453217" y="3244334"/>
            <a:ext cx="2375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expectation is not enough?</a:t>
            </a:r>
            <a:endParaRPr/>
          </a:p>
        </p:txBody>
      </p:sp>
      <p:sp>
        <p:nvSpPr>
          <p:cNvPr id="146" name="Google Shape;146;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Other things matter:</a:t>
            </a:r>
            <a:endParaRPr/>
          </a:p>
          <a:p>
            <a:pPr marL="685800" lvl="1" indent="-228600" algn="l" rtl="0">
              <a:lnSpc>
                <a:spcPct val="90000"/>
              </a:lnSpc>
              <a:spcBef>
                <a:spcPts val="500"/>
              </a:spcBef>
              <a:spcAft>
                <a:spcPts val="0"/>
              </a:spcAft>
              <a:buClr>
                <a:schemeClr val="dk1"/>
              </a:buClr>
              <a:buSzPts val="2400"/>
              <a:buChar char="•"/>
            </a:pPr>
            <a:r>
              <a:rPr lang="en-US"/>
              <a:t>Funds are limited</a:t>
            </a:r>
            <a:endParaRPr/>
          </a:p>
          <a:p>
            <a:pPr marL="685800" lvl="1" indent="-228600" algn="l" rtl="0">
              <a:lnSpc>
                <a:spcPct val="90000"/>
              </a:lnSpc>
              <a:spcBef>
                <a:spcPts val="500"/>
              </a:spcBef>
              <a:spcAft>
                <a:spcPts val="0"/>
              </a:spcAft>
              <a:buClr>
                <a:schemeClr val="dk1"/>
              </a:buClr>
              <a:buSzPts val="2400"/>
              <a:buChar char="•"/>
            </a:pPr>
            <a:r>
              <a:rPr lang="en-US"/>
              <a:t>Value of money can be non-linear</a:t>
            </a:r>
            <a:endParaRPr/>
          </a:p>
          <a:p>
            <a:pPr marL="228600" lvl="0" indent="-228600" algn="l" rtl="0">
              <a:lnSpc>
                <a:spcPct val="90000"/>
              </a:lnSpc>
              <a:spcBef>
                <a:spcPts val="1000"/>
              </a:spcBef>
              <a:spcAft>
                <a:spcPts val="0"/>
              </a:spcAft>
              <a:buClr>
                <a:schemeClr val="dk1"/>
              </a:buClr>
              <a:buSzPts val="2800"/>
              <a:buChar char="•"/>
            </a:pPr>
            <a:r>
              <a:rPr lang="en-US"/>
              <a:t>The more times you are going to play, the less these factors are important</a:t>
            </a:r>
            <a:endParaRPr/>
          </a:p>
          <a:p>
            <a:pPr marL="685800" lvl="1" indent="-228600" algn="l" rtl="0">
              <a:lnSpc>
                <a:spcPct val="90000"/>
              </a:lnSpc>
              <a:spcBef>
                <a:spcPts val="500"/>
              </a:spcBef>
              <a:spcAft>
                <a:spcPts val="0"/>
              </a:spcAft>
              <a:buClr>
                <a:schemeClr val="dk1"/>
              </a:buClr>
              <a:buSzPts val="2400"/>
              <a:buChar char="•"/>
            </a:pPr>
            <a:r>
              <a:rPr lang="en-US"/>
              <a:t>The law of large numbers: as the number of games grows, the nearly-average outcome gets more and more likely (we’ll prove it)</a:t>
            </a:r>
            <a:endParaRPr/>
          </a:p>
          <a:p>
            <a:pPr marL="685800" lvl="1" indent="-228600" algn="l" rtl="0">
              <a:lnSpc>
                <a:spcPct val="90000"/>
              </a:lnSpc>
              <a:spcBef>
                <a:spcPts val="500"/>
              </a:spcBef>
              <a:spcAft>
                <a:spcPts val="0"/>
              </a:spcAft>
              <a:buClr>
                <a:schemeClr val="dk1"/>
              </a:buClr>
              <a:buSzPts val="2400"/>
              <a:buChar char="•"/>
            </a:pPr>
            <a:r>
              <a:rPr lang="en-US"/>
              <a:t>Thus, if in every game you maximize expected gain, then most probably your total gain in the long run will be maximal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Expected utility</a:t>
            </a:r>
            <a:endParaRPr/>
          </a:p>
        </p:txBody>
      </p:sp>
      <p:sp>
        <p:nvSpPr>
          <p:cNvPr id="152" name="Google Shape;152;p23"/>
          <p:cNvSpPr txBox="1">
            <a:spLocks noGrp="1"/>
          </p:cNvSpPr>
          <p:nvPr>
            <p:ph type="body" idx="1"/>
          </p:nvPr>
        </p:nvSpPr>
        <p:spPr>
          <a:xfrm>
            <a:off x="628650" y="1825625"/>
            <a:ext cx="7886700" cy="4351338"/>
          </a:xfrm>
          <a:prstGeom prst="rect">
            <a:avLst/>
          </a:prstGeom>
          <a:blipFill rotWithShape="1">
            <a:blip r:embed="rId3">
              <a:alphaModFix/>
            </a:blip>
            <a:stretch>
              <a:fillRect l="-695" t="-1400" r="-5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Sequential decisions</a:t>
            </a:r>
            <a:endParaRPr/>
          </a:p>
        </p:txBody>
      </p:sp>
      <p:sp>
        <p:nvSpPr>
          <p:cNvPr id="158" name="Google Shape;158;p24"/>
          <p:cNvSpPr txBox="1">
            <a:spLocks noGrp="1"/>
          </p:cNvSpPr>
          <p:nvPr>
            <p:ph type="body" idx="1"/>
          </p:nvPr>
        </p:nvSpPr>
        <p:spPr>
          <a:xfrm>
            <a:off x="628650" y="1825625"/>
            <a:ext cx="7886700" cy="4506164"/>
          </a:xfrm>
          <a:prstGeom prst="rect">
            <a:avLst/>
          </a:prstGeom>
          <a:blipFill rotWithShape="1">
            <a:blip r:embed="rId3">
              <a:alphaModFix/>
            </a:blip>
            <a:stretch>
              <a:fillRect l="-463" t="-674" r="-231" b="-148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Markov Chains</a:t>
            </a:r>
            <a:endParaRPr/>
          </a:p>
        </p:txBody>
      </p:sp>
      <p:sp>
        <p:nvSpPr>
          <p:cNvPr id="164" name="Google Shape;164;p2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628650" y="1825625"/>
            <a:ext cx="7886700" cy="4351338"/>
          </a:xfrm>
          <a:prstGeom prst="rect">
            <a:avLst/>
          </a:prstGeom>
          <a:blipFill rotWithShape="1">
            <a:blip r:embed="rId3">
              <a:alphaModFix/>
            </a:blip>
            <a:stretch>
              <a:fillRect l="-77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170" name="Google Shape;17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Markov chain</a:t>
            </a:r>
            <a:endParaRPr/>
          </a:p>
        </p:txBody>
      </p:sp>
      <p:sp>
        <p:nvSpPr>
          <p:cNvPr id="171" name="Google Shape;171;p26"/>
          <p:cNvSpPr/>
          <p:nvPr/>
        </p:nvSpPr>
        <p:spPr>
          <a:xfrm>
            <a:off x="922216" y="6044752"/>
            <a:ext cx="487903" cy="47731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2" name="Google Shape;172;p26"/>
          <p:cNvSpPr/>
          <p:nvPr/>
        </p:nvSpPr>
        <p:spPr>
          <a:xfrm>
            <a:off x="2411047" y="6044752"/>
            <a:ext cx="487903" cy="477314"/>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3" name="Google Shape;173;p26"/>
          <p:cNvSpPr/>
          <p:nvPr/>
        </p:nvSpPr>
        <p:spPr>
          <a:xfrm>
            <a:off x="3899878" y="6044752"/>
            <a:ext cx="487903" cy="477314"/>
          </a:xfrm>
          <a:prstGeom prst="ellipse">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4" name="Google Shape;174;p26"/>
          <p:cNvSpPr/>
          <p:nvPr/>
        </p:nvSpPr>
        <p:spPr>
          <a:xfrm>
            <a:off x="5388709" y="6044752"/>
            <a:ext cx="487903" cy="477314"/>
          </a:xfrm>
          <a:prstGeom prst="ellipse">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5" name="Google Shape;175;p26"/>
          <p:cNvSpPr/>
          <p:nvPr/>
        </p:nvSpPr>
        <p:spPr>
          <a:xfrm>
            <a:off x="6877539" y="6044752"/>
            <a:ext cx="487903" cy="477314"/>
          </a:xfrm>
          <a:prstGeom prst="ellipse">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176" name="Google Shape;176;p26"/>
          <p:cNvCxnSpPr>
            <a:stCxn id="171" idx="7"/>
            <a:endCxn id="172"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177" name="Google Shape;177;p26"/>
          <p:cNvCxnSpPr>
            <a:stCxn id="172" idx="7"/>
            <a:endCxn id="173"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178" name="Google Shape;178;p26"/>
          <p:cNvCxnSpPr>
            <a:stCxn id="173" idx="7"/>
            <a:endCxn id="174"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179" name="Google Shape;179;p26"/>
          <p:cNvCxnSpPr>
            <a:stCxn id="174" idx="7"/>
            <a:endCxn id="175"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pic>
        <p:nvPicPr>
          <p:cNvPr id="180" name="Google Shape;180;p26" descr="AAMarkov.jpg"/>
          <p:cNvPicPr preferRelativeResize="0"/>
          <p:nvPr/>
        </p:nvPicPr>
        <p:blipFill rotWithShape="1">
          <a:blip r:embed="rId9">
            <a:alphaModFix/>
          </a:blip>
          <a:srcRect/>
          <a:stretch/>
        </p:blipFill>
        <p:spPr>
          <a:xfrm>
            <a:off x="6955341" y="206067"/>
            <a:ext cx="1961264" cy="25489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Diving deeper into Markov chains</a:t>
            </a:r>
            <a:endParaRPr/>
          </a:p>
        </p:txBody>
      </p:sp>
      <p:sp>
        <p:nvSpPr>
          <p:cNvPr id="186" name="Google Shape;186;p27"/>
          <p:cNvSpPr/>
          <p:nvPr/>
        </p:nvSpPr>
        <p:spPr>
          <a:xfrm>
            <a:off x="909516" y="1949512"/>
            <a:ext cx="649653" cy="635554"/>
          </a:xfrm>
          <a:prstGeom prst="ellipse">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7" name="Google Shape;187;p27"/>
          <p:cNvSpPr/>
          <p:nvPr/>
        </p:nvSpPr>
        <p:spPr>
          <a:xfrm>
            <a:off x="3566747" y="1949512"/>
            <a:ext cx="649653" cy="63555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188" name="Google Shape;188;p27"/>
          <p:cNvCxnSpPr>
            <a:stCxn id="186" idx="7"/>
            <a:endCxn id="187" idx="1"/>
          </p:cNvCxnSpPr>
          <p:nvPr/>
        </p:nvCxnSpPr>
        <p:spPr>
          <a:xfrm rot="-5400000" flipH="1">
            <a:off x="2562630" y="943987"/>
            <a:ext cx="600" cy="2197800"/>
          </a:xfrm>
          <a:prstGeom prst="curvedConnector3">
            <a:avLst>
              <a:gd name="adj1" fmla="val -52554121"/>
            </a:avLst>
          </a:prstGeom>
          <a:noFill/>
          <a:ln w="9525" cap="flat" cmpd="sng">
            <a:solidFill>
              <a:schemeClr val="accent1"/>
            </a:solidFill>
            <a:prstDash val="solid"/>
            <a:miter lim="800000"/>
            <a:headEnd type="none" w="sm" len="sm"/>
            <a:tailEnd type="triangle" w="lg" len="lg"/>
          </a:ln>
        </p:spPr>
      </p:cxnSp>
      <p:graphicFrame>
        <p:nvGraphicFramePr>
          <p:cNvPr id="189" name="Google Shape;189;p27"/>
          <p:cNvGraphicFramePr/>
          <p:nvPr/>
        </p:nvGraphicFramePr>
        <p:xfrm>
          <a:off x="620236" y="2930614"/>
          <a:ext cx="3596100" cy="2225100"/>
        </p:xfrm>
        <a:graphic>
          <a:graphicData uri="http://schemas.openxmlformats.org/drawingml/2006/table">
            <a:tbl>
              <a:tblPr firstRow="1" bandRow="1">
                <a:noFill/>
                <a:tableStyleId>{0E5C5ECA-882B-4C5A-854D-9DA588C3C41F}</a:tableStyleId>
              </a:tblPr>
              <a:tblGrid>
                <a:gridCol w="599350">
                  <a:extLst>
                    <a:ext uri="{9D8B030D-6E8A-4147-A177-3AD203B41FA5}">
                      <a16:colId xmlns:a16="http://schemas.microsoft.com/office/drawing/2014/main" val="20000"/>
                    </a:ext>
                  </a:extLst>
                </a:gridCol>
                <a:gridCol w="599350">
                  <a:extLst>
                    <a:ext uri="{9D8B030D-6E8A-4147-A177-3AD203B41FA5}">
                      <a16:colId xmlns:a16="http://schemas.microsoft.com/office/drawing/2014/main" val="20001"/>
                    </a:ext>
                  </a:extLst>
                </a:gridCol>
                <a:gridCol w="599350">
                  <a:extLst>
                    <a:ext uri="{9D8B030D-6E8A-4147-A177-3AD203B41FA5}">
                      <a16:colId xmlns:a16="http://schemas.microsoft.com/office/drawing/2014/main" val="20002"/>
                    </a:ext>
                  </a:extLst>
                </a:gridCol>
                <a:gridCol w="599350">
                  <a:extLst>
                    <a:ext uri="{9D8B030D-6E8A-4147-A177-3AD203B41FA5}">
                      <a16:colId xmlns:a16="http://schemas.microsoft.com/office/drawing/2014/main" val="20003"/>
                    </a:ext>
                  </a:extLst>
                </a:gridCol>
                <a:gridCol w="599350">
                  <a:extLst>
                    <a:ext uri="{9D8B030D-6E8A-4147-A177-3AD203B41FA5}">
                      <a16:colId xmlns:a16="http://schemas.microsoft.com/office/drawing/2014/main" val="20004"/>
                    </a:ext>
                  </a:extLst>
                </a:gridCol>
                <a:gridCol w="5993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0.4</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0.7</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0.6</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190" name="Google Shape;190;p27"/>
          <p:cNvSpPr txBox="1"/>
          <p:nvPr/>
        </p:nvSpPr>
        <p:spPr>
          <a:xfrm>
            <a:off x="283308" y="5501202"/>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Stationary Markov chains can be represented with a table of transition probabilities.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deeper</a:t>
            </a:r>
            <a:endParaRPr/>
          </a:p>
        </p:txBody>
      </p:sp>
      <p:sp>
        <p:nvSpPr>
          <p:cNvPr id="196" name="Google Shape;196;p28"/>
          <p:cNvSpPr/>
          <p:nvPr/>
        </p:nvSpPr>
        <p:spPr>
          <a:xfrm>
            <a:off x="909516" y="1949512"/>
            <a:ext cx="649653" cy="635554"/>
          </a:xfrm>
          <a:prstGeom prst="ellipse">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7" name="Google Shape;197;p28"/>
          <p:cNvSpPr/>
          <p:nvPr/>
        </p:nvSpPr>
        <p:spPr>
          <a:xfrm>
            <a:off x="3566747" y="1949512"/>
            <a:ext cx="649653" cy="63555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198" name="Google Shape;198;p28"/>
          <p:cNvCxnSpPr>
            <a:stCxn id="196" idx="7"/>
            <a:endCxn id="197" idx="1"/>
          </p:cNvCxnSpPr>
          <p:nvPr/>
        </p:nvCxnSpPr>
        <p:spPr>
          <a:xfrm rot="-5400000" flipH="1">
            <a:off x="2562630" y="943987"/>
            <a:ext cx="600" cy="2197800"/>
          </a:xfrm>
          <a:prstGeom prst="curvedConnector3">
            <a:avLst>
              <a:gd name="adj1" fmla="val -52554121"/>
            </a:avLst>
          </a:prstGeom>
          <a:noFill/>
          <a:ln w="9525" cap="flat" cmpd="sng">
            <a:solidFill>
              <a:schemeClr val="accent1"/>
            </a:solidFill>
            <a:prstDash val="solid"/>
            <a:miter lim="800000"/>
            <a:headEnd type="none" w="sm" len="sm"/>
            <a:tailEnd type="triangle" w="lg" len="lg"/>
          </a:ln>
        </p:spPr>
      </p:cxnSp>
      <p:graphicFrame>
        <p:nvGraphicFramePr>
          <p:cNvPr id="199" name="Google Shape;199;p28"/>
          <p:cNvGraphicFramePr/>
          <p:nvPr/>
        </p:nvGraphicFramePr>
        <p:xfrm>
          <a:off x="620236" y="2930614"/>
          <a:ext cx="3596100" cy="2225100"/>
        </p:xfrm>
        <a:graphic>
          <a:graphicData uri="http://schemas.openxmlformats.org/drawingml/2006/table">
            <a:tbl>
              <a:tblPr firstRow="1" bandRow="1">
                <a:noFill/>
                <a:tableStyleId>{0E5C5ECA-882B-4C5A-854D-9DA588C3C41F}</a:tableStyleId>
              </a:tblPr>
              <a:tblGrid>
                <a:gridCol w="599350">
                  <a:extLst>
                    <a:ext uri="{9D8B030D-6E8A-4147-A177-3AD203B41FA5}">
                      <a16:colId xmlns:a16="http://schemas.microsoft.com/office/drawing/2014/main" val="20000"/>
                    </a:ext>
                  </a:extLst>
                </a:gridCol>
                <a:gridCol w="599350">
                  <a:extLst>
                    <a:ext uri="{9D8B030D-6E8A-4147-A177-3AD203B41FA5}">
                      <a16:colId xmlns:a16="http://schemas.microsoft.com/office/drawing/2014/main" val="20001"/>
                    </a:ext>
                  </a:extLst>
                </a:gridCol>
                <a:gridCol w="599350">
                  <a:extLst>
                    <a:ext uri="{9D8B030D-6E8A-4147-A177-3AD203B41FA5}">
                      <a16:colId xmlns:a16="http://schemas.microsoft.com/office/drawing/2014/main" val="20002"/>
                    </a:ext>
                  </a:extLst>
                </a:gridCol>
                <a:gridCol w="599350">
                  <a:extLst>
                    <a:ext uri="{9D8B030D-6E8A-4147-A177-3AD203B41FA5}">
                      <a16:colId xmlns:a16="http://schemas.microsoft.com/office/drawing/2014/main" val="20003"/>
                    </a:ext>
                  </a:extLst>
                </a:gridCol>
                <a:gridCol w="599350">
                  <a:extLst>
                    <a:ext uri="{9D8B030D-6E8A-4147-A177-3AD203B41FA5}">
                      <a16:colId xmlns:a16="http://schemas.microsoft.com/office/drawing/2014/main" val="20004"/>
                    </a:ext>
                  </a:extLst>
                </a:gridCol>
                <a:gridCol w="5993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0.4</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0.7</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0.6</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200" name="Google Shape;200;p28"/>
          <p:cNvSpPr txBox="1"/>
          <p:nvPr/>
        </p:nvSpPr>
        <p:spPr>
          <a:xfrm>
            <a:off x="283308" y="5501202"/>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Stationary Markov chains can be represented with a table of transition probabilities. </a:t>
            </a:r>
            <a:endParaRPr sz="1800">
              <a:solidFill>
                <a:schemeClr val="dk1"/>
              </a:solidFill>
              <a:latin typeface="Calibri"/>
              <a:ea typeface="Calibri"/>
              <a:cs typeface="Calibri"/>
              <a:sym typeface="Calibri"/>
            </a:endParaRPr>
          </a:p>
        </p:txBody>
      </p:sp>
      <p:sp>
        <p:nvSpPr>
          <p:cNvPr id="201" name="Google Shape;201;p28"/>
          <p:cNvSpPr txBox="1"/>
          <p:nvPr/>
        </p:nvSpPr>
        <p:spPr>
          <a:xfrm>
            <a:off x="4855308" y="5501202"/>
            <a:ext cx="37679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Or with a transition graph.</a:t>
            </a:r>
            <a:endParaRPr sz="1800">
              <a:solidFill>
                <a:schemeClr val="dk1"/>
              </a:solidFill>
              <a:latin typeface="Calibri"/>
              <a:ea typeface="Calibri"/>
              <a:cs typeface="Calibri"/>
              <a:sym typeface="Calibri"/>
            </a:endParaRPr>
          </a:p>
        </p:txBody>
      </p:sp>
      <p:sp>
        <p:nvSpPr>
          <p:cNvPr id="202" name="Google Shape;202;p28"/>
          <p:cNvSpPr/>
          <p:nvPr/>
        </p:nvSpPr>
        <p:spPr>
          <a:xfrm>
            <a:off x="5151316" y="3725357"/>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C</a:t>
            </a:r>
            <a:endParaRPr sz="2000">
              <a:solidFill>
                <a:schemeClr val="lt1"/>
              </a:solidFill>
              <a:latin typeface="Calibri"/>
              <a:ea typeface="Calibri"/>
              <a:cs typeface="Calibri"/>
              <a:sym typeface="Calibri"/>
            </a:endParaRPr>
          </a:p>
        </p:txBody>
      </p:sp>
      <p:sp>
        <p:nvSpPr>
          <p:cNvPr id="203" name="Google Shape;203;p28"/>
          <p:cNvSpPr/>
          <p:nvPr/>
        </p:nvSpPr>
        <p:spPr>
          <a:xfrm>
            <a:off x="6592277" y="2146332"/>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A</a:t>
            </a:r>
            <a:endParaRPr sz="2000">
              <a:solidFill>
                <a:schemeClr val="lt1"/>
              </a:solidFill>
              <a:latin typeface="Calibri"/>
              <a:ea typeface="Calibri"/>
              <a:cs typeface="Calibri"/>
              <a:sym typeface="Calibri"/>
            </a:endParaRPr>
          </a:p>
        </p:txBody>
      </p:sp>
      <p:sp>
        <p:nvSpPr>
          <p:cNvPr id="204" name="Google Shape;204;p28"/>
          <p:cNvSpPr/>
          <p:nvPr/>
        </p:nvSpPr>
        <p:spPr>
          <a:xfrm>
            <a:off x="5151316" y="2175638"/>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I</a:t>
            </a:r>
            <a:endParaRPr sz="2000">
              <a:solidFill>
                <a:schemeClr val="lt1"/>
              </a:solidFill>
              <a:latin typeface="Calibri"/>
              <a:ea typeface="Calibri"/>
              <a:cs typeface="Calibri"/>
              <a:sym typeface="Calibri"/>
            </a:endParaRPr>
          </a:p>
        </p:txBody>
      </p:sp>
      <p:sp>
        <p:nvSpPr>
          <p:cNvPr id="205" name="Google Shape;205;p28"/>
          <p:cNvSpPr/>
          <p:nvPr/>
        </p:nvSpPr>
        <p:spPr>
          <a:xfrm>
            <a:off x="6592276" y="3745145"/>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D</a:t>
            </a:r>
            <a:endParaRPr sz="2000">
              <a:solidFill>
                <a:schemeClr val="lt1"/>
              </a:solidFill>
              <a:latin typeface="Calibri"/>
              <a:ea typeface="Calibri"/>
              <a:cs typeface="Calibri"/>
              <a:sym typeface="Calibri"/>
            </a:endParaRPr>
          </a:p>
        </p:txBody>
      </p:sp>
      <p:sp>
        <p:nvSpPr>
          <p:cNvPr id="206" name="Google Shape;206;p28"/>
          <p:cNvSpPr/>
          <p:nvPr/>
        </p:nvSpPr>
        <p:spPr>
          <a:xfrm>
            <a:off x="8176843" y="3745145"/>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X</a:t>
            </a:r>
            <a:endParaRPr sz="2000">
              <a:solidFill>
                <a:schemeClr val="lt1"/>
              </a:solidFill>
              <a:latin typeface="Calibri"/>
              <a:ea typeface="Calibri"/>
              <a:cs typeface="Calibri"/>
              <a:sym typeface="Calibri"/>
            </a:endParaRPr>
          </a:p>
        </p:txBody>
      </p:sp>
      <p:cxnSp>
        <p:nvCxnSpPr>
          <p:cNvPr id="207" name="Google Shape;207;p28"/>
          <p:cNvCxnSpPr>
            <a:stCxn id="203" idx="1"/>
            <a:endCxn id="204" idx="7"/>
          </p:cNvCxnSpPr>
          <p:nvPr/>
        </p:nvCxnSpPr>
        <p:spPr>
          <a:xfrm rot="5400000">
            <a:off x="6181917" y="1763307"/>
            <a:ext cx="29400" cy="981600"/>
          </a:xfrm>
          <a:prstGeom prst="curvedConnector3">
            <a:avLst>
              <a:gd name="adj1" fmla="val -1094132"/>
            </a:avLst>
          </a:prstGeom>
          <a:noFill/>
          <a:ln w="9525" cap="flat" cmpd="sng">
            <a:solidFill>
              <a:schemeClr val="accent1"/>
            </a:solidFill>
            <a:prstDash val="solid"/>
            <a:miter lim="800000"/>
            <a:headEnd type="none" w="sm" len="sm"/>
            <a:tailEnd type="triangle" w="med" len="med"/>
          </a:ln>
        </p:spPr>
      </p:cxnSp>
      <p:cxnSp>
        <p:nvCxnSpPr>
          <p:cNvPr id="208" name="Google Shape;208;p28"/>
          <p:cNvCxnSpPr>
            <a:stCxn id="204" idx="4"/>
            <a:endCxn id="202" idx="0"/>
          </p:cNvCxnSpPr>
          <p:nvPr/>
        </p:nvCxnSpPr>
        <p:spPr>
          <a:xfrm rot="-5400000" flipH="1">
            <a:off x="5019393" y="3267942"/>
            <a:ext cx="9141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209" name="Google Shape;209;p28"/>
          <p:cNvCxnSpPr>
            <a:stCxn id="203" idx="4"/>
            <a:endCxn id="205" idx="0"/>
          </p:cNvCxnSpPr>
          <p:nvPr/>
        </p:nvCxnSpPr>
        <p:spPr>
          <a:xfrm rot="-5400000" flipH="1">
            <a:off x="6435754" y="3263236"/>
            <a:ext cx="9633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210" name="Google Shape;210;p28"/>
          <p:cNvCxnSpPr>
            <a:stCxn id="205" idx="7"/>
            <a:endCxn id="206" idx="1"/>
          </p:cNvCxnSpPr>
          <p:nvPr/>
        </p:nvCxnSpPr>
        <p:spPr>
          <a:xfrm rot="-5400000" flipH="1">
            <a:off x="7709139" y="3275870"/>
            <a:ext cx="600" cy="1125300"/>
          </a:xfrm>
          <a:prstGeom prst="curvedConnector3">
            <a:avLst>
              <a:gd name="adj1" fmla="val -52554121"/>
            </a:avLst>
          </a:prstGeom>
          <a:noFill/>
          <a:ln w="9525" cap="flat" cmpd="sng">
            <a:solidFill>
              <a:schemeClr val="accent1"/>
            </a:solidFill>
            <a:prstDash val="solid"/>
            <a:miter lim="800000"/>
            <a:headEnd type="none" w="sm" len="sm"/>
            <a:tailEnd type="triangle" w="med" len="med"/>
          </a:ln>
        </p:spPr>
      </p:cxnSp>
      <p:cxnSp>
        <p:nvCxnSpPr>
          <p:cNvPr id="211" name="Google Shape;211;p28"/>
          <p:cNvCxnSpPr>
            <a:stCxn id="206" idx="4"/>
            <a:endCxn id="206" idx="2"/>
          </p:cNvCxnSpPr>
          <p:nvPr/>
        </p:nvCxnSpPr>
        <p:spPr>
          <a:xfrm rot="5400000" flipH="1">
            <a:off x="8180369" y="4059399"/>
            <a:ext cx="317700" cy="324900"/>
          </a:xfrm>
          <a:prstGeom prst="curvedConnector4">
            <a:avLst>
              <a:gd name="adj1" fmla="val -71955"/>
              <a:gd name="adj2" fmla="val 170338"/>
            </a:avLst>
          </a:prstGeom>
          <a:noFill/>
          <a:ln w="9525" cap="flat" cmpd="sng">
            <a:solidFill>
              <a:schemeClr val="accent1"/>
            </a:solidFill>
            <a:prstDash val="solid"/>
            <a:miter lim="800000"/>
            <a:headEnd type="none" w="sm" len="sm"/>
            <a:tailEnd type="triangle" w="med" len="med"/>
          </a:ln>
        </p:spPr>
      </p:cxnSp>
      <p:cxnSp>
        <p:nvCxnSpPr>
          <p:cNvPr id="212" name="Google Shape;212;p28"/>
          <p:cNvCxnSpPr>
            <a:stCxn id="202" idx="4"/>
            <a:endCxn id="202" idx="2"/>
          </p:cNvCxnSpPr>
          <p:nvPr/>
        </p:nvCxnSpPr>
        <p:spPr>
          <a:xfrm rot="5400000" flipH="1">
            <a:off x="5154843" y="4039611"/>
            <a:ext cx="317700" cy="324900"/>
          </a:xfrm>
          <a:prstGeom prst="curvedConnector4">
            <a:avLst>
              <a:gd name="adj1" fmla="val -71955"/>
              <a:gd name="adj2" fmla="val 170338"/>
            </a:avLst>
          </a:prstGeom>
          <a:noFill/>
          <a:ln w="9525" cap="flat" cmpd="sng">
            <a:solidFill>
              <a:schemeClr val="accent1"/>
            </a:solidFill>
            <a:prstDash val="solid"/>
            <a:miter lim="800000"/>
            <a:headEnd type="none" w="sm" len="sm"/>
            <a:tailEnd type="triangle" w="med" len="med"/>
          </a:ln>
        </p:spPr>
      </p:cxnSp>
      <p:cxnSp>
        <p:nvCxnSpPr>
          <p:cNvPr id="213" name="Google Shape;213;p28"/>
          <p:cNvCxnSpPr>
            <a:stCxn id="203" idx="7"/>
            <a:endCxn id="203" idx="5"/>
          </p:cNvCxnSpPr>
          <p:nvPr/>
        </p:nvCxnSpPr>
        <p:spPr>
          <a:xfrm rot="-5400000" flipH="1">
            <a:off x="6922391" y="2463807"/>
            <a:ext cx="449400" cy="600"/>
          </a:xfrm>
          <a:prstGeom prst="curvedConnector5">
            <a:avLst>
              <a:gd name="adj1" fmla="val -15542"/>
              <a:gd name="adj2" fmla="val 80777414"/>
              <a:gd name="adj3" fmla="val 118369"/>
            </a:avLst>
          </a:prstGeom>
          <a:noFill/>
          <a:ln w="9525" cap="flat" cmpd="sng">
            <a:solidFill>
              <a:schemeClr val="accent1"/>
            </a:solidFill>
            <a:prstDash val="solid"/>
            <a:miter lim="800000"/>
            <a:headEnd type="none" w="sm" len="sm"/>
            <a:tailEnd type="triangle" w="med" len="med"/>
          </a:ln>
        </p:spPr>
      </p:cxnSp>
      <p:cxnSp>
        <p:nvCxnSpPr>
          <p:cNvPr id="214" name="Google Shape;214;p28"/>
          <p:cNvCxnSpPr>
            <a:stCxn id="205" idx="1"/>
            <a:endCxn id="204" idx="6"/>
          </p:cNvCxnSpPr>
          <p:nvPr/>
        </p:nvCxnSpPr>
        <p:spPr>
          <a:xfrm rot="5400000" flipH="1">
            <a:off x="5571715" y="2722520"/>
            <a:ext cx="1344900" cy="886500"/>
          </a:xfrm>
          <a:prstGeom prst="curvedConnector2">
            <a:avLst/>
          </a:prstGeom>
          <a:noFill/>
          <a:ln w="9525" cap="flat" cmpd="sng">
            <a:solidFill>
              <a:schemeClr val="accent1"/>
            </a:solidFill>
            <a:prstDash val="solid"/>
            <a:miter lim="800000"/>
            <a:headEnd type="none" w="sm" len="sm"/>
            <a:tailEnd type="triangle" w="med" len="med"/>
          </a:ln>
        </p:spPr>
      </p:cxnSp>
      <p:cxnSp>
        <p:nvCxnSpPr>
          <p:cNvPr id="215" name="Google Shape;215;p28"/>
          <p:cNvCxnSpPr>
            <a:stCxn id="205" idx="2"/>
            <a:endCxn id="205" idx="4"/>
          </p:cNvCxnSpPr>
          <p:nvPr/>
        </p:nvCxnSpPr>
        <p:spPr>
          <a:xfrm>
            <a:off x="6592276" y="4062922"/>
            <a:ext cx="324900" cy="317700"/>
          </a:xfrm>
          <a:prstGeom prst="curvedConnector4">
            <a:avLst>
              <a:gd name="adj1" fmla="val -70360"/>
              <a:gd name="adj2" fmla="val 171978"/>
            </a:avLst>
          </a:prstGeom>
          <a:noFill/>
          <a:ln w="9525" cap="flat" cmpd="sng">
            <a:solidFill>
              <a:schemeClr val="accent1"/>
            </a:solidFill>
            <a:prstDash val="solid"/>
            <a:miter lim="800000"/>
            <a:headEnd type="none" w="sm" len="sm"/>
            <a:tailEnd type="triangle" w="med" len="med"/>
          </a:ln>
        </p:spPr>
      </p:cxnSp>
      <p:cxnSp>
        <p:nvCxnSpPr>
          <p:cNvPr id="216" name="Google Shape;216;p28"/>
          <p:cNvCxnSpPr>
            <a:stCxn id="204" idx="0"/>
            <a:endCxn id="203" idx="0"/>
          </p:cNvCxnSpPr>
          <p:nvPr/>
        </p:nvCxnSpPr>
        <p:spPr>
          <a:xfrm rot="-5400000">
            <a:off x="6181893" y="1440488"/>
            <a:ext cx="29400" cy="1440900"/>
          </a:xfrm>
          <a:prstGeom prst="curvedConnector3">
            <a:avLst>
              <a:gd name="adj1" fmla="val 1611583"/>
            </a:avLst>
          </a:prstGeom>
          <a:noFill/>
          <a:ln w="9525" cap="flat" cmpd="sng">
            <a:solidFill>
              <a:schemeClr val="accent1"/>
            </a:solidFill>
            <a:prstDash val="solid"/>
            <a:miter lim="800000"/>
            <a:headEnd type="none" w="sm" len="sm"/>
            <a:tailEnd type="triangle" w="med" len="med"/>
          </a:ln>
        </p:spPr>
      </p:cxnSp>
      <p:cxnSp>
        <p:nvCxnSpPr>
          <p:cNvPr id="217" name="Google Shape;217;p28"/>
          <p:cNvCxnSpPr>
            <a:stCxn id="205" idx="1"/>
            <a:endCxn id="203" idx="3"/>
          </p:cNvCxnSpPr>
          <p:nvPr/>
        </p:nvCxnSpPr>
        <p:spPr>
          <a:xfrm rot="-5400000">
            <a:off x="6113065" y="3263270"/>
            <a:ext cx="11493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218" name="Google Shape;218;p28"/>
          <p:cNvCxnSpPr>
            <a:stCxn id="204" idx="1"/>
            <a:endCxn id="204" idx="3"/>
          </p:cNvCxnSpPr>
          <p:nvPr/>
        </p:nvCxnSpPr>
        <p:spPr>
          <a:xfrm rot="-5400000" flipH="1">
            <a:off x="5022055" y="2493113"/>
            <a:ext cx="449400" cy="600"/>
          </a:xfrm>
          <a:prstGeom prst="curvedConnector5">
            <a:avLst>
              <a:gd name="adj1" fmla="val -21194"/>
              <a:gd name="adj2" fmla="val -78335246"/>
              <a:gd name="adj3" fmla="val 118369"/>
            </a:avLst>
          </a:prstGeom>
          <a:noFill/>
          <a:ln w="9525" cap="flat" cmpd="sng">
            <a:solidFill>
              <a:schemeClr val="accent1"/>
            </a:solidFill>
            <a:prstDash val="solid"/>
            <a:miter lim="800000"/>
            <a:headEnd type="none" w="sm" len="sm"/>
            <a:tailEnd type="triangle" w="med" len="med"/>
          </a:ln>
        </p:spPr>
      </p:cxnSp>
      <p:sp>
        <p:nvSpPr>
          <p:cNvPr id="219" name="Google Shape;219;p28"/>
          <p:cNvSpPr txBox="1"/>
          <p:nvPr/>
        </p:nvSpPr>
        <p:spPr>
          <a:xfrm>
            <a:off x="7297334" y="2345781"/>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0.7</a:t>
            </a:r>
            <a:endParaRPr sz="1200">
              <a:solidFill>
                <a:schemeClr val="dk1"/>
              </a:solidFill>
              <a:latin typeface="Calibri"/>
              <a:ea typeface="Calibri"/>
              <a:cs typeface="Calibri"/>
              <a:sym typeface="Calibri"/>
            </a:endParaRPr>
          </a:p>
        </p:txBody>
      </p:sp>
      <p:sp>
        <p:nvSpPr>
          <p:cNvPr id="220" name="Google Shape;220;p28"/>
          <p:cNvSpPr txBox="1"/>
          <p:nvPr/>
        </p:nvSpPr>
        <p:spPr>
          <a:xfrm>
            <a:off x="6006507" y="194520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221" name="Google Shape;221;p28"/>
          <p:cNvSpPr txBox="1"/>
          <p:nvPr/>
        </p:nvSpPr>
        <p:spPr>
          <a:xfrm>
            <a:off x="6917102" y="296404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
        <p:nvSpPr>
          <p:cNvPr id="222" name="Google Shape;222;p28"/>
          <p:cNvSpPr txBox="1"/>
          <p:nvPr/>
        </p:nvSpPr>
        <p:spPr>
          <a:xfrm>
            <a:off x="4755662" y="2345781"/>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0.5</a:t>
            </a:r>
            <a:endParaRPr sz="1200">
              <a:solidFill>
                <a:schemeClr val="dk1"/>
              </a:solidFill>
              <a:latin typeface="Calibri"/>
              <a:ea typeface="Calibri"/>
              <a:cs typeface="Calibri"/>
              <a:sym typeface="Calibri"/>
            </a:endParaRPr>
          </a:p>
        </p:txBody>
      </p:sp>
      <p:sp>
        <p:nvSpPr>
          <p:cNvPr id="223" name="Google Shape;223;p28"/>
          <p:cNvSpPr txBox="1"/>
          <p:nvPr/>
        </p:nvSpPr>
        <p:spPr>
          <a:xfrm>
            <a:off x="6006507" y="136909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0.4</a:t>
            </a:r>
            <a:endParaRPr sz="1200">
              <a:solidFill>
                <a:schemeClr val="dk1"/>
              </a:solidFill>
              <a:latin typeface="Calibri"/>
              <a:ea typeface="Calibri"/>
              <a:cs typeface="Calibri"/>
              <a:sym typeface="Calibri"/>
            </a:endParaRPr>
          </a:p>
        </p:txBody>
      </p:sp>
      <p:sp>
        <p:nvSpPr>
          <p:cNvPr id="224" name="Google Shape;224;p28"/>
          <p:cNvSpPr txBox="1"/>
          <p:nvPr/>
        </p:nvSpPr>
        <p:spPr>
          <a:xfrm>
            <a:off x="4961200" y="4215938"/>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225" name="Google Shape;225;p28"/>
          <p:cNvSpPr txBox="1"/>
          <p:nvPr/>
        </p:nvSpPr>
        <p:spPr>
          <a:xfrm>
            <a:off x="6389442" y="425997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226" name="Google Shape;226;p28"/>
          <p:cNvSpPr txBox="1"/>
          <p:nvPr/>
        </p:nvSpPr>
        <p:spPr>
          <a:xfrm>
            <a:off x="7986727" y="425997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227" name="Google Shape;227;p28"/>
          <p:cNvSpPr txBox="1"/>
          <p:nvPr/>
        </p:nvSpPr>
        <p:spPr>
          <a:xfrm>
            <a:off x="5115777" y="3071537"/>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228" name="Google Shape;228;p28"/>
          <p:cNvSpPr txBox="1"/>
          <p:nvPr/>
        </p:nvSpPr>
        <p:spPr>
          <a:xfrm>
            <a:off x="5867959" y="263139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
        <p:nvSpPr>
          <p:cNvPr id="229" name="Google Shape;229;p28"/>
          <p:cNvSpPr txBox="1"/>
          <p:nvPr/>
        </p:nvSpPr>
        <p:spPr>
          <a:xfrm>
            <a:off x="6338472" y="262082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0.6</a:t>
            </a:r>
            <a:endParaRPr sz="1200">
              <a:solidFill>
                <a:schemeClr val="dk1"/>
              </a:solidFill>
              <a:latin typeface="Calibri"/>
              <a:ea typeface="Calibri"/>
              <a:cs typeface="Calibri"/>
              <a:sym typeface="Calibri"/>
            </a:endParaRPr>
          </a:p>
        </p:txBody>
      </p:sp>
      <p:sp>
        <p:nvSpPr>
          <p:cNvPr id="230" name="Google Shape;230;p28"/>
          <p:cNvSpPr txBox="1"/>
          <p:nvPr/>
        </p:nvSpPr>
        <p:spPr>
          <a:xfrm>
            <a:off x="7525620" y="3212255"/>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deeper</a:t>
            </a:r>
            <a:endParaRPr/>
          </a:p>
        </p:txBody>
      </p:sp>
      <p:pic>
        <p:nvPicPr>
          <p:cNvPr id="236" name="Google Shape;236;p29"/>
          <p:cNvPicPr preferRelativeResize="0"/>
          <p:nvPr/>
        </p:nvPicPr>
        <p:blipFill rotWithShape="1">
          <a:blip r:embed="rId3">
            <a:alphaModFix/>
          </a:blip>
          <a:srcRect/>
          <a:stretch/>
        </p:blipFill>
        <p:spPr>
          <a:xfrm>
            <a:off x="2277207" y="3907692"/>
            <a:ext cx="4589585" cy="2743200"/>
          </a:xfrm>
          <a:prstGeom prst="rect">
            <a:avLst/>
          </a:prstGeom>
          <a:noFill/>
          <a:ln>
            <a:noFill/>
          </a:ln>
        </p:spPr>
      </p:pic>
      <p:sp>
        <p:nvSpPr>
          <p:cNvPr id="237" name="Google Shape;237;p29"/>
          <p:cNvSpPr txBox="1">
            <a:spLocks noGrp="1"/>
          </p:cNvSpPr>
          <p:nvPr>
            <p:ph type="body" idx="1"/>
          </p:nvPr>
        </p:nvSpPr>
        <p:spPr>
          <a:xfrm>
            <a:off x="628650" y="1825625"/>
            <a:ext cx="7886700" cy="2082067"/>
          </a:xfrm>
          <a:prstGeom prst="rect">
            <a:avLst/>
          </a:prstGeom>
          <a:blipFill rotWithShape="1">
            <a:blip r:embed="rId4">
              <a:alphaModFix/>
            </a:blip>
            <a:stretch>
              <a:fillRect l="-772" t="-467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even deeper</a:t>
            </a:r>
            <a:endParaRPr/>
          </a:p>
        </p:txBody>
      </p:sp>
      <p:sp>
        <p:nvSpPr>
          <p:cNvPr id="243" name="Google Shape;243;p30"/>
          <p:cNvSpPr txBox="1">
            <a:spLocks noGrp="1"/>
          </p:cNvSpPr>
          <p:nvPr>
            <p:ph type="body" idx="1"/>
          </p:nvPr>
        </p:nvSpPr>
        <p:spPr>
          <a:xfrm>
            <a:off x="628650" y="1825625"/>
            <a:ext cx="7886700" cy="4351338"/>
          </a:xfrm>
          <a:prstGeom prst="rect">
            <a:avLst/>
          </a:prstGeom>
          <a:blipFill rotWithShape="1">
            <a:blip r:embed="rId3">
              <a:alphaModFix/>
            </a:blip>
            <a:stretch>
              <a:fillRect l="-772" t="-1400"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Weather</a:t>
            </a:r>
            <a:endParaRPr/>
          </a:p>
        </p:txBody>
      </p:sp>
      <p:sp>
        <p:nvSpPr>
          <p:cNvPr id="249" name="Google Shape;249;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120000"/>
              </a:lnSpc>
              <a:spcBef>
                <a:spcPts val="0"/>
              </a:spcBef>
              <a:spcAft>
                <a:spcPts val="0"/>
              </a:spcAft>
              <a:buClr>
                <a:schemeClr val="dk1"/>
              </a:buClr>
              <a:buSzPct val="100000"/>
              <a:buChar char="•"/>
            </a:pPr>
            <a:r>
              <a:rPr lang="en-US" sz="4400"/>
              <a:t>The weather in London can be summarized as: </a:t>
            </a:r>
            <a:endParaRPr/>
          </a:p>
          <a:p>
            <a:pPr marL="685800" lvl="1" indent="-228600" algn="l" rtl="0">
              <a:lnSpc>
                <a:spcPct val="120000"/>
              </a:lnSpc>
              <a:spcBef>
                <a:spcPts val="500"/>
              </a:spcBef>
              <a:spcAft>
                <a:spcPts val="0"/>
              </a:spcAft>
              <a:buClr>
                <a:schemeClr val="dk1"/>
              </a:buClr>
              <a:buSzPct val="100000"/>
              <a:buChar char="•"/>
            </a:pPr>
            <a:r>
              <a:rPr lang="en-US" sz="4000"/>
              <a:t>if it rains one day there's a 70% chance it will rain the following day; </a:t>
            </a:r>
            <a:endParaRPr/>
          </a:p>
          <a:p>
            <a:pPr marL="685800" lvl="1" indent="-228600" algn="l" rtl="0">
              <a:lnSpc>
                <a:spcPct val="120000"/>
              </a:lnSpc>
              <a:spcBef>
                <a:spcPts val="500"/>
              </a:spcBef>
              <a:spcAft>
                <a:spcPts val="0"/>
              </a:spcAft>
              <a:buClr>
                <a:schemeClr val="dk1"/>
              </a:buClr>
              <a:buSzPct val="100000"/>
              <a:buChar char="•"/>
            </a:pPr>
            <a:r>
              <a:rPr lang="en-US" sz="4000"/>
              <a:t>if it's sunny one day there's a 40% chance it will be sunny the following day.</a:t>
            </a:r>
            <a:endParaRPr/>
          </a:p>
          <a:p>
            <a:pPr marL="1200150" lvl="1" indent="-742950" algn="l" rtl="0">
              <a:lnSpc>
                <a:spcPct val="120000"/>
              </a:lnSpc>
              <a:spcBef>
                <a:spcPts val="500"/>
              </a:spcBef>
              <a:spcAft>
                <a:spcPts val="0"/>
              </a:spcAft>
              <a:buClr>
                <a:schemeClr val="dk1"/>
              </a:buClr>
              <a:buSzPct val="100000"/>
              <a:buFont typeface="Calibri"/>
              <a:buAutoNum type="arabicPeriod"/>
            </a:pPr>
            <a:r>
              <a:rPr lang="en-US" sz="4000"/>
              <a:t>What fraction of days on average will be rainy?</a:t>
            </a:r>
            <a:endParaRPr sz="4000"/>
          </a:p>
          <a:p>
            <a:pPr marL="1200150" lvl="1" indent="-742950" algn="l" rtl="0">
              <a:lnSpc>
                <a:spcPct val="120000"/>
              </a:lnSpc>
              <a:spcBef>
                <a:spcPts val="500"/>
              </a:spcBef>
              <a:spcAft>
                <a:spcPts val="0"/>
              </a:spcAft>
              <a:buClr>
                <a:schemeClr val="dk1"/>
              </a:buClr>
              <a:buSzPct val="100000"/>
              <a:buFont typeface="Calibri"/>
              <a:buAutoNum type="arabicPeriod"/>
            </a:pPr>
            <a:r>
              <a:rPr lang="en-US" sz="4000"/>
              <a:t>Using this answer as the prior probability that it rained yesterday, what is the probability that it was raining yesterday given that it's sunny today?</a:t>
            </a:r>
            <a:endParaRPr/>
          </a:p>
          <a:p>
            <a:pPr marL="228600" lvl="0" indent="-53975" algn="l" rtl="0">
              <a:lnSpc>
                <a:spcPct val="120000"/>
              </a:lnSpc>
              <a:spcBef>
                <a:spcPts val="1000"/>
              </a:spcBef>
              <a:spcAft>
                <a:spcPts val="0"/>
              </a:spcAft>
              <a:buClr>
                <a:schemeClr val="dk1"/>
              </a:buClr>
              <a:buSzPct val="100000"/>
              <a:buNone/>
            </a:pPr>
            <a:endParaRPr sz="4400"/>
          </a:p>
          <a:p>
            <a:pPr marL="228600" lvl="0" indent="-53975" algn="l" rtl="0">
              <a:lnSpc>
                <a:spcPct val="120000"/>
              </a:lnSpc>
              <a:spcBef>
                <a:spcPts val="1000"/>
              </a:spcBef>
              <a:spcAft>
                <a:spcPts val="0"/>
              </a:spcAft>
              <a:buClr>
                <a:schemeClr val="dk1"/>
              </a:buClr>
              <a:buSzPct val="100000"/>
              <a:buNone/>
            </a:pPr>
            <a:endParaRPr sz="4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have we learned last time</a:t>
            </a:r>
            <a:endParaRPr/>
          </a:p>
        </p:txBody>
      </p:sp>
      <p:sp>
        <p:nvSpPr>
          <p:cNvPr id="96" name="Google Shape;96;p14"/>
          <p:cNvSpPr txBox="1">
            <a:spLocks noGrp="1"/>
          </p:cNvSpPr>
          <p:nvPr>
            <p:ph type="body" idx="1"/>
          </p:nvPr>
        </p:nvSpPr>
        <p:spPr>
          <a:xfrm>
            <a:off x="628650" y="1825625"/>
            <a:ext cx="8103870" cy="402653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400"/>
              <a:t>Sampling space</a:t>
            </a:r>
            <a:endParaRPr/>
          </a:p>
          <a:p>
            <a:pPr marL="228600" lvl="0" indent="-228600" algn="l" rtl="0">
              <a:lnSpc>
                <a:spcPct val="90000"/>
              </a:lnSpc>
              <a:spcBef>
                <a:spcPts val="1000"/>
              </a:spcBef>
              <a:spcAft>
                <a:spcPts val="0"/>
              </a:spcAft>
              <a:buClr>
                <a:schemeClr val="dk1"/>
              </a:buClr>
              <a:buSzPct val="100000"/>
              <a:buChar char="•"/>
            </a:pPr>
            <a:r>
              <a:rPr lang="en-US" sz="2400"/>
              <a:t>Event set and probability on events</a:t>
            </a:r>
            <a:endParaRPr/>
          </a:p>
          <a:p>
            <a:pPr marL="228600" lvl="0" indent="-228600" algn="l" rtl="0">
              <a:lnSpc>
                <a:spcPct val="90000"/>
              </a:lnSpc>
              <a:spcBef>
                <a:spcPts val="1000"/>
              </a:spcBef>
              <a:spcAft>
                <a:spcPts val="0"/>
              </a:spcAft>
              <a:buClr>
                <a:schemeClr val="dk1"/>
              </a:buClr>
              <a:buSzPct val="100000"/>
              <a:buChar char="•"/>
            </a:pPr>
            <a:r>
              <a:rPr lang="en-US" sz="2400"/>
              <a:t>Independence</a:t>
            </a:r>
            <a:endParaRPr/>
          </a:p>
          <a:p>
            <a:pPr marL="228600" lvl="0" indent="-228600" algn="l" rtl="0">
              <a:lnSpc>
                <a:spcPct val="90000"/>
              </a:lnSpc>
              <a:spcBef>
                <a:spcPts val="1000"/>
              </a:spcBef>
              <a:spcAft>
                <a:spcPts val="0"/>
              </a:spcAft>
              <a:buClr>
                <a:schemeClr val="dk1"/>
              </a:buClr>
              <a:buSzPct val="100000"/>
              <a:buChar char="•"/>
            </a:pPr>
            <a:r>
              <a:rPr lang="en-US" sz="2400"/>
              <a:t>Conditional and marginal probability </a:t>
            </a:r>
            <a:endParaRPr/>
          </a:p>
          <a:p>
            <a:pPr marL="228600" lvl="0" indent="-228600" algn="l" rtl="0">
              <a:lnSpc>
                <a:spcPct val="90000"/>
              </a:lnSpc>
              <a:spcBef>
                <a:spcPts val="1000"/>
              </a:spcBef>
              <a:spcAft>
                <a:spcPts val="0"/>
              </a:spcAft>
              <a:buClr>
                <a:schemeClr val="dk1"/>
              </a:buClr>
              <a:buSzPct val="100000"/>
              <a:buChar char="•"/>
            </a:pPr>
            <a:r>
              <a:rPr lang="en-US" sz="2400"/>
              <a:t>Bayes theorem and the law of total probability</a:t>
            </a:r>
            <a:endParaRPr/>
          </a:p>
          <a:p>
            <a:pPr marL="228600" lvl="0" indent="-228600" algn="l" rtl="0">
              <a:lnSpc>
                <a:spcPct val="90000"/>
              </a:lnSpc>
              <a:spcBef>
                <a:spcPts val="1000"/>
              </a:spcBef>
              <a:spcAft>
                <a:spcPts val="0"/>
              </a:spcAft>
              <a:buClr>
                <a:schemeClr val="dk1"/>
              </a:buClr>
              <a:buSzPct val="100000"/>
              <a:buChar char="•"/>
            </a:pPr>
            <a:r>
              <a:rPr lang="en-US" sz="2400"/>
              <a:t>Random variables </a:t>
            </a:r>
            <a:endParaRPr/>
          </a:p>
          <a:p>
            <a:pPr marL="228600" lvl="0" indent="-228600" algn="l" rtl="0">
              <a:lnSpc>
                <a:spcPct val="90000"/>
              </a:lnSpc>
              <a:spcBef>
                <a:spcPts val="1000"/>
              </a:spcBef>
              <a:spcAft>
                <a:spcPts val="0"/>
              </a:spcAft>
              <a:buClr>
                <a:schemeClr val="dk1"/>
              </a:buClr>
              <a:buSzPct val="100000"/>
              <a:buChar char="•"/>
            </a:pPr>
            <a:r>
              <a:rPr lang="en-US" sz="2400"/>
              <a:t>Some useful distributions </a:t>
            </a:r>
            <a:endParaRPr/>
          </a:p>
          <a:p>
            <a:pPr marL="685800" lvl="1" indent="-228600" algn="l" rtl="0">
              <a:lnSpc>
                <a:spcPct val="90000"/>
              </a:lnSpc>
              <a:spcBef>
                <a:spcPts val="500"/>
              </a:spcBef>
              <a:spcAft>
                <a:spcPts val="0"/>
              </a:spcAft>
              <a:buClr>
                <a:schemeClr val="dk1"/>
              </a:buClr>
              <a:buSzPct val="100000"/>
              <a:buChar char="•"/>
            </a:pPr>
            <a:r>
              <a:rPr lang="en-US" sz="2000"/>
              <a:t>Uniform</a:t>
            </a:r>
            <a:endParaRPr/>
          </a:p>
          <a:p>
            <a:pPr marL="685800" lvl="1" indent="-228600" algn="l" rtl="0">
              <a:lnSpc>
                <a:spcPct val="90000"/>
              </a:lnSpc>
              <a:spcBef>
                <a:spcPts val="500"/>
              </a:spcBef>
              <a:spcAft>
                <a:spcPts val="0"/>
              </a:spcAft>
              <a:buClr>
                <a:schemeClr val="dk1"/>
              </a:buClr>
              <a:buSzPct val="100000"/>
              <a:buChar char="•"/>
            </a:pPr>
            <a:r>
              <a:rPr lang="en-US" sz="2000"/>
              <a:t>Binomial</a:t>
            </a:r>
            <a:endParaRPr/>
          </a:p>
          <a:p>
            <a:pPr marL="685800" lvl="1" indent="-228600" algn="l" rtl="0">
              <a:lnSpc>
                <a:spcPct val="90000"/>
              </a:lnSpc>
              <a:spcBef>
                <a:spcPts val="500"/>
              </a:spcBef>
              <a:spcAft>
                <a:spcPts val="0"/>
              </a:spcAft>
              <a:buClr>
                <a:schemeClr val="dk1"/>
              </a:buClr>
              <a:buSzPct val="100000"/>
              <a:buChar char="•"/>
            </a:pPr>
            <a:r>
              <a:rPr lang="en-US" sz="2000"/>
              <a:t>Geometric </a:t>
            </a:r>
            <a:endParaRPr/>
          </a:p>
          <a:p>
            <a:pPr marL="685800" lvl="1" indent="-228600" algn="l" rtl="0">
              <a:lnSpc>
                <a:spcPct val="90000"/>
              </a:lnSpc>
              <a:spcBef>
                <a:spcPts val="500"/>
              </a:spcBef>
              <a:spcAft>
                <a:spcPts val="0"/>
              </a:spcAft>
              <a:buClr>
                <a:schemeClr val="dk1"/>
              </a:buClr>
              <a:buSzPct val="100000"/>
              <a:buChar char="•"/>
            </a:pPr>
            <a:r>
              <a:rPr lang="en-US" sz="2000"/>
              <a:t>Negative binomial</a:t>
            </a:r>
            <a:endParaRPr/>
          </a:p>
          <a:p>
            <a:pPr marL="0" lvl="0" indent="0" algn="l" rtl="0">
              <a:lnSpc>
                <a:spcPct val="90000"/>
              </a:lnSpc>
              <a:spcBef>
                <a:spcPts val="1000"/>
              </a:spcBef>
              <a:spcAft>
                <a:spcPts val="0"/>
              </a:spcAft>
              <a:buClr>
                <a:schemeClr val="dk1"/>
              </a:buClr>
              <a:buSzPct val="100000"/>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Weather</a:t>
            </a:r>
            <a:endParaRPr/>
          </a:p>
        </p:txBody>
      </p:sp>
      <p:sp>
        <p:nvSpPr>
          <p:cNvPr id="255" name="Google Shape;255;p32"/>
          <p:cNvSpPr txBox="1">
            <a:spLocks noGrp="1"/>
          </p:cNvSpPr>
          <p:nvPr>
            <p:ph type="body" idx="1"/>
          </p:nvPr>
        </p:nvSpPr>
        <p:spPr>
          <a:xfrm>
            <a:off x="628650" y="1825625"/>
            <a:ext cx="8196174" cy="3583137"/>
          </a:xfrm>
          <a:prstGeom prst="rect">
            <a:avLst/>
          </a:prstGeom>
          <a:blipFill rotWithShape="1">
            <a:blip r:embed="rId3">
              <a:alphaModFix/>
            </a:blip>
            <a:stretch>
              <a:fillRect l="-594" t="-84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Jumping</a:t>
            </a:r>
            <a:endParaRPr/>
          </a:p>
        </p:txBody>
      </p:sp>
      <p:sp>
        <p:nvSpPr>
          <p:cNvPr id="261" name="Google Shape;261;p33"/>
          <p:cNvSpPr txBox="1">
            <a:spLocks noGrp="1"/>
          </p:cNvSpPr>
          <p:nvPr>
            <p:ph type="body" idx="1"/>
          </p:nvPr>
        </p:nvSpPr>
        <p:spPr>
          <a:xfrm>
            <a:off x="628650" y="1825625"/>
            <a:ext cx="7886700" cy="4351338"/>
          </a:xfrm>
          <a:prstGeom prst="rect">
            <a:avLst/>
          </a:prstGeom>
          <a:blipFill rotWithShape="1">
            <a:blip r:embed="rId3">
              <a:alphaModFix/>
            </a:blip>
            <a:stretch>
              <a:fillRect l="-385" t="-419" r="-46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Jumping</a:t>
            </a:r>
            <a:endParaRPr/>
          </a:p>
        </p:txBody>
      </p:sp>
      <p:sp>
        <p:nvSpPr>
          <p:cNvPr id="267" name="Google Shape;267;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beginner acrobat wants to do three consecutive somersaults. However, because she is only starting to train, only 50% jumps result in successful somersaults. </a:t>
            </a:r>
            <a:br>
              <a:rPr lang="en-US"/>
            </a:br>
            <a:r>
              <a:rPr lang="en-US"/>
              <a:t>What is the expected number of jumps until she reaches her goal? You may treat all jumps as independent.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Language models</a:t>
            </a:r>
            <a:endParaRPr/>
          </a:p>
        </p:txBody>
      </p:sp>
      <p:sp>
        <p:nvSpPr>
          <p:cNvPr id="273" name="Google Shape;273;p35"/>
          <p:cNvSpPr txBox="1">
            <a:spLocks noGrp="1"/>
          </p:cNvSpPr>
          <p:nvPr>
            <p:ph type="body" idx="1"/>
          </p:nvPr>
        </p:nvSpPr>
        <p:spPr>
          <a:xfrm>
            <a:off x="620835" y="1825625"/>
            <a:ext cx="7886700" cy="4351338"/>
          </a:xfrm>
          <a:prstGeom prst="rect">
            <a:avLst/>
          </a:prstGeom>
          <a:blipFill rotWithShape="1">
            <a:blip r:embed="rId3">
              <a:alphaModFix/>
            </a:blip>
            <a:stretch>
              <a:fillRect l="-695"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Spelling correction problem</a:t>
            </a:r>
            <a:endParaRPr/>
          </a:p>
        </p:txBody>
      </p:sp>
      <p:sp>
        <p:nvSpPr>
          <p:cNvPr id="279" name="Google Shape;279;p36"/>
          <p:cNvSpPr txBox="1">
            <a:spLocks noGrp="1"/>
          </p:cNvSpPr>
          <p:nvPr>
            <p:ph type="body" idx="1"/>
          </p:nvPr>
        </p:nvSpPr>
        <p:spPr>
          <a:xfrm>
            <a:off x="628650" y="1825625"/>
            <a:ext cx="7886700" cy="4351338"/>
          </a:xfrm>
          <a:prstGeom prst="rect">
            <a:avLst/>
          </a:prstGeom>
          <a:blipFill rotWithShape="1">
            <a:blip r:embed="rId3">
              <a:alphaModFix/>
            </a:blip>
            <a:stretch>
              <a:fillRect l="-1390" t="-2240" r="-15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Noisy channel model</a:t>
            </a:r>
            <a:endParaRPr/>
          </a:p>
        </p:txBody>
      </p:sp>
      <p:sp>
        <p:nvSpPr>
          <p:cNvPr id="285" name="Google Shape;285;p37"/>
          <p:cNvSpPr txBox="1">
            <a:spLocks noGrp="1"/>
          </p:cNvSpPr>
          <p:nvPr>
            <p:ph type="body" idx="1"/>
          </p:nvPr>
        </p:nvSpPr>
        <p:spPr>
          <a:xfrm>
            <a:off x="628650" y="1825625"/>
            <a:ext cx="7886700" cy="4351338"/>
          </a:xfrm>
          <a:prstGeom prst="rect">
            <a:avLst/>
          </a:prstGeom>
          <a:blipFill rotWithShape="1">
            <a:blip r:embed="rId3">
              <a:alphaModFix/>
            </a:blip>
            <a:stretch>
              <a:fillRect l="-1390" t="-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Continuous probability</a:t>
            </a:r>
            <a:endParaRPr/>
          </a:p>
        </p:txBody>
      </p:sp>
      <p:sp>
        <p:nvSpPr>
          <p:cNvPr id="291" name="Google Shape;291;p3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Continuous density</a:t>
            </a:r>
            <a:endParaRPr/>
          </a:p>
        </p:txBody>
      </p:sp>
      <p:sp>
        <p:nvSpPr>
          <p:cNvPr id="297" name="Google Shape;297;p39"/>
          <p:cNvSpPr txBox="1">
            <a:spLocks noGrp="1"/>
          </p:cNvSpPr>
          <p:nvPr>
            <p:ph type="body" idx="1"/>
          </p:nvPr>
        </p:nvSpPr>
        <p:spPr>
          <a:xfrm>
            <a:off x="628650" y="1825625"/>
            <a:ext cx="7886700" cy="4351338"/>
          </a:xfrm>
          <a:prstGeom prst="rect">
            <a:avLst/>
          </a:prstGeom>
          <a:blipFill rotWithShape="1">
            <a:blip r:embed="rId3">
              <a:alphaModFix/>
            </a:blip>
            <a:stretch>
              <a:fillRect l="-695" t="-1400" b="-4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apply density</a:t>
            </a:r>
            <a:endParaRPr/>
          </a:p>
        </p:txBody>
      </p:sp>
      <p:sp>
        <p:nvSpPr>
          <p:cNvPr id="303" name="Google Shape;303;p40"/>
          <p:cNvSpPr txBox="1">
            <a:spLocks noGrp="1"/>
          </p:cNvSpPr>
          <p:nvPr>
            <p:ph type="body" idx="1"/>
          </p:nvPr>
        </p:nvSpPr>
        <p:spPr>
          <a:xfrm>
            <a:off x="628650" y="1825625"/>
            <a:ext cx="7886700" cy="4351338"/>
          </a:xfrm>
          <a:prstGeom prst="rect">
            <a:avLst/>
          </a:prstGeom>
          <a:blipFill rotWithShape="1">
            <a:blip r:embed="rId3">
              <a:alphaModFix/>
            </a:blip>
            <a:stretch>
              <a:fillRect l="-849"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continuous uniform</a:t>
            </a:r>
            <a:endParaRPr/>
          </a:p>
        </p:txBody>
      </p:sp>
      <p:sp>
        <p:nvSpPr>
          <p:cNvPr id="309" name="Google Shape;309;p41"/>
          <p:cNvSpPr txBox="1">
            <a:spLocks noGrp="1"/>
          </p:cNvSpPr>
          <p:nvPr>
            <p:ph type="body" idx="1"/>
          </p:nvPr>
        </p:nvSpPr>
        <p:spPr>
          <a:xfrm>
            <a:off x="628650" y="1825625"/>
            <a:ext cx="7886700" cy="4351338"/>
          </a:xfrm>
          <a:prstGeom prst="rect">
            <a:avLst/>
          </a:prstGeom>
          <a:blipFill rotWithShape="1">
            <a:blip r:embed="rId3">
              <a:alphaModFix/>
            </a:blip>
            <a:stretch>
              <a:fillRect l="-1390" t="-22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Expectation</a:t>
            </a:r>
            <a:endParaRPr/>
          </a:p>
        </p:txBody>
      </p:sp>
      <p:sp>
        <p:nvSpPr>
          <p:cNvPr id="102" name="Google Shape;102;p1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Discrete vs continuous</a:t>
            </a:r>
            <a:endParaRPr/>
          </a:p>
        </p:txBody>
      </p:sp>
      <p:sp>
        <p:nvSpPr>
          <p:cNvPr id="315" name="Google Shape;315;p42"/>
          <p:cNvSpPr txBox="1"/>
          <p:nvPr/>
        </p:nvSpPr>
        <p:spPr>
          <a:xfrm>
            <a:off x="423205" y="4502835"/>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Finite or countable number of outcomes</a:t>
            </a:r>
            <a:endParaRPr sz="1800">
              <a:solidFill>
                <a:schemeClr val="dk1"/>
              </a:solidFill>
              <a:latin typeface="Calibri"/>
              <a:ea typeface="Calibri"/>
              <a:cs typeface="Calibri"/>
              <a:sym typeface="Calibri"/>
            </a:endParaRPr>
          </a:p>
        </p:txBody>
      </p:sp>
      <p:sp>
        <p:nvSpPr>
          <p:cNvPr id="316" name="Google Shape;316;p42"/>
          <p:cNvSpPr txBox="1"/>
          <p:nvPr/>
        </p:nvSpPr>
        <p:spPr>
          <a:xfrm>
            <a:off x="4854528" y="4502835"/>
            <a:ext cx="38127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Uncountable number of outcomes</a:t>
            </a:r>
            <a:endParaRPr sz="1800">
              <a:solidFill>
                <a:schemeClr val="dk1"/>
              </a:solidFill>
              <a:latin typeface="Calibri"/>
              <a:ea typeface="Calibri"/>
              <a:cs typeface="Calibri"/>
              <a:sym typeface="Calibri"/>
            </a:endParaRPr>
          </a:p>
        </p:txBody>
      </p:sp>
      <p:sp>
        <p:nvSpPr>
          <p:cNvPr id="317" name="Google Shape;317;p42"/>
          <p:cNvSpPr txBox="1"/>
          <p:nvPr/>
        </p:nvSpPr>
        <p:spPr>
          <a:xfrm>
            <a:off x="485728" y="5303811"/>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PMF (tabular form or formula)</a:t>
            </a:r>
            <a:endParaRPr sz="1800">
              <a:solidFill>
                <a:schemeClr val="dk1"/>
              </a:solidFill>
              <a:latin typeface="Calibri"/>
              <a:ea typeface="Calibri"/>
              <a:cs typeface="Calibri"/>
              <a:sym typeface="Calibri"/>
            </a:endParaRPr>
          </a:p>
        </p:txBody>
      </p:sp>
      <p:sp>
        <p:nvSpPr>
          <p:cNvPr id="318" name="Google Shape;318;p42"/>
          <p:cNvSpPr txBox="1"/>
          <p:nvPr/>
        </p:nvSpPr>
        <p:spPr>
          <a:xfrm>
            <a:off x="4971759" y="5303811"/>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PDF (only formula)</a:t>
            </a:r>
            <a:endParaRPr sz="1800">
              <a:solidFill>
                <a:schemeClr val="dk1"/>
              </a:solidFill>
              <a:latin typeface="Calibri"/>
              <a:ea typeface="Calibri"/>
              <a:cs typeface="Calibri"/>
              <a:sym typeface="Calibri"/>
            </a:endParaRPr>
          </a:p>
        </p:txBody>
      </p:sp>
      <p:sp>
        <p:nvSpPr>
          <p:cNvPr id="319" name="Google Shape;319;p42"/>
          <p:cNvSpPr txBox="1"/>
          <p:nvPr/>
        </p:nvSpPr>
        <p:spPr>
          <a:xfrm>
            <a:off x="485728" y="5819625"/>
            <a:ext cx="4031564" cy="369332"/>
          </a:xfrm>
          <a:prstGeom prst="rect">
            <a:avLst/>
          </a:prstGeom>
          <a:blipFill rotWithShape="1">
            <a:blip r:embed="rId3">
              <a:alphaModFix/>
            </a:blip>
            <a:stretch>
              <a:fillRect l="-1361" t="-121654" b="-18831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0" name="Google Shape;320;p42"/>
          <p:cNvSpPr txBox="1"/>
          <p:nvPr/>
        </p:nvSpPr>
        <p:spPr>
          <a:xfrm>
            <a:off x="4971759" y="5834421"/>
            <a:ext cx="4031564" cy="413575"/>
          </a:xfrm>
          <a:prstGeom prst="rect">
            <a:avLst/>
          </a:prstGeom>
          <a:blipFill rotWithShape="1">
            <a:blip r:embed="rId4">
              <a:alphaModFix/>
            </a:blip>
            <a:stretch>
              <a:fillRect l="-1361" t="-132347" b="-1911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321" name="Google Shape;321;p42"/>
          <p:cNvPicPr preferRelativeResize="0"/>
          <p:nvPr/>
        </p:nvPicPr>
        <p:blipFill rotWithShape="1">
          <a:blip r:embed="rId5">
            <a:alphaModFix/>
          </a:blip>
          <a:srcRect b="5398"/>
          <a:stretch/>
        </p:blipFill>
        <p:spPr>
          <a:xfrm>
            <a:off x="523683" y="3033874"/>
            <a:ext cx="8096250" cy="3646326"/>
          </a:xfrm>
          <a:prstGeom prst="rect">
            <a:avLst/>
          </a:prstGeom>
          <a:noFill/>
          <a:ln>
            <a:noFill/>
          </a:ln>
        </p:spPr>
      </p:pic>
      <p:pic>
        <p:nvPicPr>
          <p:cNvPr id="322" name="Google Shape;322;p42" descr="Image result for histogram"/>
          <p:cNvPicPr preferRelativeResize="0"/>
          <p:nvPr/>
        </p:nvPicPr>
        <p:blipFill rotWithShape="1">
          <a:blip r:embed="rId6">
            <a:alphaModFix/>
          </a:blip>
          <a:srcRect/>
          <a:stretch/>
        </p:blipFill>
        <p:spPr>
          <a:xfrm>
            <a:off x="1041302" y="1248726"/>
            <a:ext cx="2795369" cy="2096527"/>
          </a:xfrm>
          <a:prstGeom prst="rect">
            <a:avLst/>
          </a:prstGeom>
          <a:noFill/>
          <a:ln>
            <a:noFill/>
          </a:ln>
        </p:spPr>
      </p:pic>
      <p:pic>
        <p:nvPicPr>
          <p:cNvPr id="323" name="Google Shape;323;p42" descr="Image result for density plot"/>
          <p:cNvPicPr preferRelativeResize="0"/>
          <p:nvPr/>
        </p:nvPicPr>
        <p:blipFill rotWithShape="1">
          <a:blip r:embed="rId7">
            <a:alphaModFix/>
          </a:blip>
          <a:srcRect l="4775" t="7215" r="1980" b="5374"/>
          <a:stretch/>
        </p:blipFill>
        <p:spPr>
          <a:xfrm>
            <a:off x="5370074" y="1305092"/>
            <a:ext cx="2133600" cy="20000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Estimation of density</a:t>
            </a:r>
            <a:endParaRPr/>
          </a:p>
        </p:txBody>
      </p:sp>
      <p:sp>
        <p:nvSpPr>
          <p:cNvPr id="329" name="Google Shape;329;p43"/>
          <p:cNvSpPr txBox="1">
            <a:spLocks noGrp="1"/>
          </p:cNvSpPr>
          <p:nvPr>
            <p:ph type="body" idx="1"/>
          </p:nvPr>
        </p:nvSpPr>
        <p:spPr>
          <a:xfrm>
            <a:off x="628650" y="1825625"/>
            <a:ext cx="5104857" cy="917575"/>
          </a:xfrm>
          <a:prstGeom prst="rect">
            <a:avLst/>
          </a:prstGeom>
          <a:blipFill rotWithShape="1">
            <a:blip r:embed="rId3">
              <a:alphaModFix/>
            </a:blip>
            <a:stretch>
              <a:fillRect l="-1073" t="-6622" b="-5628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30" name="Google Shape;330;p43"/>
          <p:cNvPicPr preferRelativeResize="0"/>
          <p:nvPr/>
        </p:nvPicPr>
        <p:blipFill rotWithShape="1">
          <a:blip r:embed="rId4">
            <a:alphaModFix/>
          </a:blip>
          <a:srcRect/>
          <a:stretch/>
        </p:blipFill>
        <p:spPr>
          <a:xfrm>
            <a:off x="5733507" y="4723375"/>
            <a:ext cx="2520000" cy="1774080"/>
          </a:xfrm>
          <a:prstGeom prst="rect">
            <a:avLst/>
          </a:prstGeom>
          <a:noFill/>
          <a:ln>
            <a:noFill/>
          </a:ln>
        </p:spPr>
      </p:pic>
      <p:pic>
        <p:nvPicPr>
          <p:cNvPr id="331" name="Google Shape;331;p43"/>
          <p:cNvPicPr preferRelativeResize="0"/>
          <p:nvPr/>
        </p:nvPicPr>
        <p:blipFill rotWithShape="1">
          <a:blip r:embed="rId5">
            <a:alphaModFix/>
          </a:blip>
          <a:srcRect/>
          <a:stretch/>
        </p:blipFill>
        <p:spPr>
          <a:xfrm>
            <a:off x="5733507" y="1107747"/>
            <a:ext cx="2520000" cy="1774080"/>
          </a:xfrm>
          <a:prstGeom prst="rect">
            <a:avLst/>
          </a:prstGeom>
          <a:noFill/>
          <a:ln>
            <a:noFill/>
          </a:ln>
        </p:spPr>
      </p:pic>
      <p:pic>
        <p:nvPicPr>
          <p:cNvPr id="332" name="Google Shape;332;p43"/>
          <p:cNvPicPr preferRelativeResize="0"/>
          <p:nvPr/>
        </p:nvPicPr>
        <p:blipFill rotWithShape="1">
          <a:blip r:embed="rId6">
            <a:alphaModFix/>
          </a:blip>
          <a:srcRect/>
          <a:stretch/>
        </p:blipFill>
        <p:spPr>
          <a:xfrm>
            <a:off x="5733507" y="2930245"/>
            <a:ext cx="2520000" cy="1774080"/>
          </a:xfrm>
          <a:prstGeom prst="rect">
            <a:avLst/>
          </a:prstGeom>
          <a:noFill/>
          <a:ln>
            <a:noFill/>
          </a:ln>
        </p:spPr>
      </p:pic>
      <p:sp>
        <p:nvSpPr>
          <p:cNvPr id="333" name="Google Shape;333;p43"/>
          <p:cNvSpPr txBox="1"/>
          <p:nvPr/>
        </p:nvSpPr>
        <p:spPr>
          <a:xfrm>
            <a:off x="628650" y="5215384"/>
            <a:ext cx="5104857" cy="725742"/>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Or just fit a parametric distribution</a:t>
            </a:r>
            <a:endParaRPr sz="2000">
              <a:solidFill>
                <a:schemeClr val="dk1"/>
              </a:solidFill>
              <a:latin typeface="Calibri"/>
              <a:ea typeface="Calibri"/>
              <a:cs typeface="Calibri"/>
              <a:sym typeface="Calibri"/>
            </a:endParaRPr>
          </a:p>
        </p:txBody>
      </p:sp>
      <p:sp>
        <p:nvSpPr>
          <p:cNvPr id="334" name="Google Shape;334;p43"/>
          <p:cNvSpPr txBox="1"/>
          <p:nvPr/>
        </p:nvSpPr>
        <p:spPr>
          <a:xfrm>
            <a:off x="628650" y="2735043"/>
            <a:ext cx="5104857" cy="1113539"/>
          </a:xfrm>
          <a:prstGeom prst="rect">
            <a:avLst/>
          </a:prstGeom>
          <a:blipFill rotWithShape="1">
            <a:blip r:embed="rId7">
              <a:alphaModFix/>
            </a:blip>
            <a:stretch>
              <a:fillRect l="-1073" t="-60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5" name="Google Shape;335;p43"/>
          <p:cNvSpPr txBox="1"/>
          <p:nvPr/>
        </p:nvSpPr>
        <p:spPr>
          <a:xfrm>
            <a:off x="628650" y="3694459"/>
            <a:ext cx="5104857" cy="1632283"/>
          </a:xfrm>
          <a:prstGeom prst="rect">
            <a:avLst/>
          </a:prstGeom>
          <a:blipFill rotWithShape="1">
            <a:blip r:embed="rId8">
              <a:alphaModFix/>
            </a:blip>
            <a:stretch>
              <a:fillRect l="-1073" t="-4103" b="-2164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transforming CDFs</a:t>
            </a:r>
            <a:endParaRPr/>
          </a:p>
        </p:txBody>
      </p:sp>
      <p:sp>
        <p:nvSpPr>
          <p:cNvPr id="341" name="Google Shape;341;p44"/>
          <p:cNvSpPr txBox="1">
            <a:spLocks noGrp="1"/>
          </p:cNvSpPr>
          <p:nvPr>
            <p:ph type="body" idx="1"/>
          </p:nvPr>
        </p:nvSpPr>
        <p:spPr>
          <a:xfrm>
            <a:off x="628650" y="1825625"/>
            <a:ext cx="7886700" cy="4351338"/>
          </a:xfrm>
          <a:prstGeom prst="rect">
            <a:avLst/>
          </a:prstGeom>
          <a:blipFill rotWithShape="1">
            <a:blip r:embed="rId3">
              <a:alphaModFix/>
            </a:blip>
            <a:stretch>
              <a:fillRect l="-1390" t="-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Recap: PMF and CDF</a:t>
            </a:r>
            <a:endParaRPr dirty="0"/>
          </a:p>
        </p:txBody>
      </p:sp>
      <p:sp>
        <p:nvSpPr>
          <p:cNvPr id="347" name="Google Shape;347;p45"/>
          <p:cNvSpPr txBox="1">
            <a:spLocks noGrp="1"/>
          </p:cNvSpPr>
          <p:nvPr>
            <p:ph type="body" idx="1"/>
          </p:nvPr>
        </p:nvSpPr>
        <p:spPr>
          <a:xfrm>
            <a:off x="628650" y="1690689"/>
            <a:ext cx="3886200" cy="2462211"/>
          </a:xfrm>
          <a:prstGeom prst="rect">
            <a:avLst/>
          </a:prstGeom>
          <a:blipFill rotWithShape="1">
            <a:blip r:embed="rId3">
              <a:alphaModFix/>
            </a:blip>
            <a:stretch>
              <a:fillRect l="-2349" t="-34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 </a:t>
            </a:r>
            <a:endParaRPr dirty="0"/>
          </a:p>
        </p:txBody>
      </p:sp>
      <p:sp>
        <p:nvSpPr>
          <p:cNvPr id="348" name="Google Shape;348;p45"/>
          <p:cNvSpPr txBox="1">
            <a:spLocks noGrp="1"/>
          </p:cNvSpPr>
          <p:nvPr>
            <p:ph type="body" idx="2"/>
          </p:nvPr>
        </p:nvSpPr>
        <p:spPr>
          <a:xfrm>
            <a:off x="4629152" y="1690689"/>
            <a:ext cx="4295775" cy="2462211"/>
          </a:xfrm>
          <a:prstGeom prst="rect">
            <a:avLst/>
          </a:prstGeom>
          <a:blipFill rotWithShape="1">
            <a:blip r:embed="rId4">
              <a:alphaModFix/>
            </a:blip>
            <a:stretch>
              <a:fillRect l="-2126" t="-3463" r="-127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49" name="Google Shape;349;p45"/>
          <p:cNvPicPr preferRelativeResize="0"/>
          <p:nvPr/>
        </p:nvPicPr>
        <p:blipFill rotWithShape="1">
          <a:blip r:embed="rId5">
            <a:alphaModFix/>
          </a:blip>
          <a:srcRect/>
          <a:stretch/>
        </p:blipFill>
        <p:spPr>
          <a:xfrm>
            <a:off x="495300" y="3866063"/>
            <a:ext cx="7469704" cy="275419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Histograms</a:t>
            </a:r>
            <a:endParaRPr/>
          </a:p>
        </p:txBody>
      </p:sp>
      <p:sp>
        <p:nvSpPr>
          <p:cNvPr id="355" name="Google Shape;355;p46"/>
          <p:cNvSpPr txBox="1">
            <a:spLocks noGrp="1"/>
          </p:cNvSpPr>
          <p:nvPr>
            <p:ph type="body" idx="1"/>
          </p:nvPr>
        </p:nvSpPr>
        <p:spPr>
          <a:xfrm>
            <a:off x="628650" y="1825625"/>
            <a:ext cx="7886700" cy="4351338"/>
          </a:xfrm>
          <a:prstGeom prst="rect">
            <a:avLst/>
          </a:prstGeom>
          <a:blipFill rotWithShape="1">
            <a:blip r:embed="rId3">
              <a:alphaModFix/>
            </a:blip>
            <a:stretch>
              <a:fillRect l="-1390" t="-22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56" name="Google Shape;356;p46"/>
          <p:cNvPicPr preferRelativeResize="0"/>
          <p:nvPr/>
        </p:nvPicPr>
        <p:blipFill rotWithShape="1">
          <a:blip r:embed="rId4">
            <a:alphaModFix/>
          </a:blip>
          <a:srcRect/>
          <a:stretch/>
        </p:blipFill>
        <p:spPr>
          <a:xfrm>
            <a:off x="901924" y="3943238"/>
            <a:ext cx="3600000" cy="2533671"/>
          </a:xfrm>
          <a:prstGeom prst="rect">
            <a:avLst/>
          </a:prstGeom>
          <a:noFill/>
          <a:ln>
            <a:noFill/>
          </a:ln>
        </p:spPr>
      </p:pic>
      <p:pic>
        <p:nvPicPr>
          <p:cNvPr id="357" name="Google Shape;357;p46"/>
          <p:cNvPicPr preferRelativeResize="0"/>
          <p:nvPr/>
        </p:nvPicPr>
        <p:blipFill rotWithShape="1">
          <a:blip r:embed="rId5">
            <a:alphaModFix/>
          </a:blip>
          <a:srcRect/>
          <a:stretch/>
        </p:blipFill>
        <p:spPr>
          <a:xfrm>
            <a:off x="4775198" y="3943237"/>
            <a:ext cx="3600000" cy="25336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idea of density</a:t>
            </a:r>
            <a:endParaRPr/>
          </a:p>
        </p:txBody>
      </p:sp>
      <p:sp>
        <p:nvSpPr>
          <p:cNvPr id="363" name="Google Shape;363;p47"/>
          <p:cNvSpPr txBox="1">
            <a:spLocks noGrp="1"/>
          </p:cNvSpPr>
          <p:nvPr>
            <p:ph type="body" idx="1"/>
          </p:nvPr>
        </p:nvSpPr>
        <p:spPr>
          <a:xfrm>
            <a:off x="628650" y="1825625"/>
            <a:ext cx="7886700" cy="2372631"/>
          </a:xfrm>
          <a:prstGeom prst="rect">
            <a:avLst/>
          </a:prstGeom>
          <a:blipFill rotWithShape="1">
            <a:blip r:embed="rId3">
              <a:alphaModFix/>
            </a:blip>
            <a:stretch>
              <a:fillRect l="-695" t="-25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64" name="Google Shape;364;p47"/>
          <p:cNvPicPr preferRelativeResize="0"/>
          <p:nvPr/>
        </p:nvPicPr>
        <p:blipFill rotWithShape="1">
          <a:blip r:embed="rId4">
            <a:alphaModFix/>
          </a:blip>
          <a:srcRect/>
          <a:stretch/>
        </p:blipFill>
        <p:spPr>
          <a:xfrm>
            <a:off x="442435" y="4198256"/>
            <a:ext cx="3600000" cy="2533671"/>
          </a:xfrm>
          <a:prstGeom prst="rect">
            <a:avLst/>
          </a:prstGeom>
          <a:noFill/>
          <a:ln>
            <a:noFill/>
          </a:ln>
        </p:spPr>
      </p:pic>
      <p:pic>
        <p:nvPicPr>
          <p:cNvPr id="365" name="Google Shape;365;p47"/>
          <p:cNvPicPr preferRelativeResize="0"/>
          <p:nvPr/>
        </p:nvPicPr>
        <p:blipFill rotWithShape="1">
          <a:blip r:embed="rId5">
            <a:alphaModFix/>
          </a:blip>
          <a:srcRect/>
          <a:stretch/>
        </p:blipFill>
        <p:spPr>
          <a:xfrm>
            <a:off x="4478892" y="4198255"/>
            <a:ext cx="3600000" cy="25336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Moments of Distribution</a:t>
            </a:r>
            <a:endParaRPr/>
          </a:p>
        </p:txBody>
      </p:sp>
      <p:sp>
        <p:nvSpPr>
          <p:cNvPr id="371" name="Google Shape;371;p4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Moments</a:t>
            </a:r>
            <a:endParaRPr/>
          </a:p>
        </p:txBody>
      </p:sp>
      <p:sp>
        <p:nvSpPr>
          <p:cNvPr id="377" name="Google Shape;377;p49"/>
          <p:cNvSpPr txBox="1">
            <a:spLocks noGrp="1"/>
          </p:cNvSpPr>
          <p:nvPr>
            <p:ph type="body" idx="1"/>
          </p:nvPr>
        </p:nvSpPr>
        <p:spPr>
          <a:xfrm>
            <a:off x="628650" y="1825625"/>
            <a:ext cx="7886700" cy="4351338"/>
          </a:xfrm>
          <a:prstGeom prst="rect">
            <a:avLst/>
          </a:prstGeom>
          <a:blipFill rotWithShape="1">
            <a:blip r:embed="rId3">
              <a:alphaModFix/>
            </a:blip>
            <a:stretch>
              <a:fillRect l="-1545"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expectation</a:t>
            </a:r>
            <a:endParaRPr/>
          </a:p>
        </p:txBody>
      </p:sp>
      <p:sp>
        <p:nvSpPr>
          <p:cNvPr id="383" name="Google Shape;383;p50"/>
          <p:cNvSpPr txBox="1">
            <a:spLocks noGrp="1"/>
          </p:cNvSpPr>
          <p:nvPr>
            <p:ph type="body" idx="1"/>
          </p:nvPr>
        </p:nvSpPr>
        <p:spPr>
          <a:xfrm>
            <a:off x="628650" y="1825625"/>
            <a:ext cx="7976088" cy="4351338"/>
          </a:xfrm>
          <a:prstGeom prst="rect">
            <a:avLst/>
          </a:prstGeom>
          <a:blipFill rotWithShape="1">
            <a:blip r:embed="rId3">
              <a:alphaModFix/>
            </a:blip>
            <a:stretch>
              <a:fillRect l="-7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628650" y="365126"/>
            <a:ext cx="7886700" cy="1325563"/>
          </a:xfrm>
          <a:prstGeom prst="rect">
            <a:avLst/>
          </a:prstGeom>
          <a:blipFill rotWithShape="1">
            <a:blip r:embed="rId3">
              <a:alphaModFix/>
            </a:blip>
            <a:stretch>
              <a:fillRect l="-3090"/>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n-US"/>
              <a:t> </a:t>
            </a:r>
            <a:endParaRPr/>
          </a:p>
        </p:txBody>
      </p:sp>
      <p:sp>
        <p:nvSpPr>
          <p:cNvPr id="389" name="Google Shape;389;p51"/>
          <p:cNvSpPr txBox="1">
            <a:spLocks noGrp="1"/>
          </p:cNvSpPr>
          <p:nvPr>
            <p:ph type="body" idx="1"/>
          </p:nvPr>
        </p:nvSpPr>
        <p:spPr>
          <a:xfrm>
            <a:off x="244367" y="1825625"/>
            <a:ext cx="8663150" cy="4351338"/>
          </a:xfrm>
          <a:prstGeom prst="rect">
            <a:avLst/>
          </a:prstGeom>
          <a:blipFill rotWithShape="1">
            <a:blip r:embed="rId4">
              <a:alphaModFix/>
            </a:blip>
            <a:stretch>
              <a:fillRect l="-1055" t="-2659" r="-6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Expectation a.k.a. mean</a:t>
            </a:r>
            <a:endParaRPr/>
          </a:p>
        </p:txBody>
      </p:sp>
      <p:sp>
        <p:nvSpPr>
          <p:cNvPr id="108" name="Google Shape;108;p16"/>
          <p:cNvSpPr txBox="1">
            <a:spLocks noGrp="1"/>
          </p:cNvSpPr>
          <p:nvPr>
            <p:ph type="body" idx="1"/>
          </p:nvPr>
        </p:nvSpPr>
        <p:spPr>
          <a:xfrm>
            <a:off x="628650" y="1825625"/>
            <a:ext cx="7886700" cy="4351338"/>
          </a:xfrm>
          <a:prstGeom prst="rect">
            <a:avLst/>
          </a:prstGeom>
          <a:blipFill rotWithShape="1">
            <a:blip r:embed="rId3">
              <a:alphaModFix/>
            </a:blip>
            <a:stretch>
              <a:fillRect l="-772" t="-1400" r="-23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Properties of variance</a:t>
            </a:r>
            <a:endParaRPr sz="3600"/>
          </a:p>
        </p:txBody>
      </p:sp>
      <p:sp>
        <p:nvSpPr>
          <p:cNvPr id="395" name="Google Shape;395;p52"/>
          <p:cNvSpPr txBox="1">
            <a:spLocks noGrp="1"/>
          </p:cNvSpPr>
          <p:nvPr>
            <p:ph type="body" idx="1"/>
          </p:nvPr>
        </p:nvSpPr>
        <p:spPr>
          <a:xfrm>
            <a:off x="628650" y="1825625"/>
            <a:ext cx="7960458" cy="4351338"/>
          </a:xfrm>
          <a:prstGeom prst="rect">
            <a:avLst/>
          </a:prstGeom>
          <a:blipFill rotWithShape="1">
            <a:blip r:embed="rId3">
              <a:alphaModFix/>
            </a:blip>
            <a:stretch>
              <a:fillRect l="-841" t="-1540" b="-1106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Pareto moments</a:t>
            </a:r>
            <a:endParaRPr/>
          </a:p>
        </p:txBody>
      </p:sp>
      <p:sp>
        <p:nvSpPr>
          <p:cNvPr id="401" name="Google Shape;401;p53"/>
          <p:cNvSpPr txBox="1">
            <a:spLocks noGrp="1"/>
          </p:cNvSpPr>
          <p:nvPr>
            <p:ph type="body" idx="1"/>
          </p:nvPr>
        </p:nvSpPr>
        <p:spPr>
          <a:xfrm>
            <a:off x="628650" y="1825625"/>
            <a:ext cx="7886700" cy="4351338"/>
          </a:xfrm>
          <a:prstGeom prst="rect">
            <a:avLst/>
          </a:prstGeom>
          <a:blipFill rotWithShape="1">
            <a:blip r:embed="rId3">
              <a:alphaModFix/>
            </a:blip>
            <a:stretch>
              <a:fillRect l="-1390" t="-23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Quantiles</a:t>
            </a:r>
            <a:endParaRPr/>
          </a:p>
        </p:txBody>
      </p:sp>
      <p:sp>
        <p:nvSpPr>
          <p:cNvPr id="407" name="Google Shape;407;p54"/>
          <p:cNvSpPr txBox="1">
            <a:spLocks noGrp="1"/>
          </p:cNvSpPr>
          <p:nvPr>
            <p:ph type="body" idx="1"/>
          </p:nvPr>
        </p:nvSpPr>
        <p:spPr>
          <a:xfrm>
            <a:off x="628650" y="1825625"/>
            <a:ext cx="8132396" cy="4351338"/>
          </a:xfrm>
          <a:prstGeom prst="rect">
            <a:avLst/>
          </a:prstGeom>
          <a:blipFill rotWithShape="1">
            <a:blip r:embed="rId3">
              <a:alphaModFix/>
            </a:blip>
            <a:stretch>
              <a:fillRect l="-674" t="-1960" r="-14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 few more distributions</a:t>
            </a:r>
            <a:endParaRPr/>
          </a:p>
        </p:txBody>
      </p:sp>
      <p:sp>
        <p:nvSpPr>
          <p:cNvPr id="413" name="Google Shape;413;p5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RVs based on Bernoulli process</a:t>
            </a:r>
            <a:endParaRPr/>
          </a:p>
        </p:txBody>
      </p:sp>
      <p:graphicFrame>
        <p:nvGraphicFramePr>
          <p:cNvPr id="419" name="Google Shape;419;p56"/>
          <p:cNvGraphicFramePr/>
          <p:nvPr/>
        </p:nvGraphicFramePr>
        <p:xfrm>
          <a:off x="628650" y="1825625"/>
          <a:ext cx="7514325" cy="3205520"/>
        </p:xfrm>
        <a:graphic>
          <a:graphicData uri="http://schemas.openxmlformats.org/drawingml/2006/table">
            <a:tbl>
              <a:tblPr firstRow="1" bandRow="1">
                <a:noFill/>
                <a:tableStyleId>{0E5C5ECA-882B-4C5A-854D-9DA588C3C41F}</a:tableStyleId>
              </a:tblPr>
              <a:tblGrid>
                <a:gridCol w="3014075">
                  <a:extLst>
                    <a:ext uri="{9D8B030D-6E8A-4147-A177-3AD203B41FA5}">
                      <a16:colId xmlns:a16="http://schemas.microsoft.com/office/drawing/2014/main" val="20000"/>
                    </a:ext>
                  </a:extLst>
                </a:gridCol>
                <a:gridCol w="1915800">
                  <a:extLst>
                    <a:ext uri="{9D8B030D-6E8A-4147-A177-3AD203B41FA5}">
                      <a16:colId xmlns:a16="http://schemas.microsoft.com/office/drawing/2014/main" val="20001"/>
                    </a:ext>
                  </a:extLst>
                </a:gridCol>
                <a:gridCol w="25844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Variable</a:t>
                      </a:r>
                      <a:endParaRPr sz="1800"/>
                    </a:p>
                  </a:txBody>
                  <a:tcPr marL="91450" marR="91450" marT="45725" marB="45725"/>
                </a:tc>
                <a:tc>
                  <a:txBody>
                    <a:bodyPr/>
                    <a:lstStyle/>
                    <a:p>
                      <a:pPr marL="0" marR="0" lvl="0" indent="0" algn="l" rtl="0">
                        <a:spcBef>
                          <a:spcPts val="0"/>
                        </a:spcBef>
                        <a:spcAft>
                          <a:spcPts val="0"/>
                        </a:spcAft>
                        <a:buNone/>
                      </a:pPr>
                      <a:r>
                        <a:rPr lang="en-US" sz="1800"/>
                        <a:t>Distribution</a:t>
                      </a:r>
                      <a:endParaRPr sz="1800"/>
                    </a:p>
                  </a:txBody>
                  <a:tcPr marL="91450" marR="91450" marT="45725" marB="45725"/>
                </a:tc>
                <a:tc>
                  <a:txBody>
                    <a:bodyPr/>
                    <a:lstStyle/>
                    <a:p>
                      <a:pPr marL="0" marR="0" lvl="0" indent="0" algn="l" rtl="0">
                        <a:spcBef>
                          <a:spcPts val="0"/>
                        </a:spcBef>
                        <a:spcAft>
                          <a:spcPts val="0"/>
                        </a:spcAft>
                        <a:buNone/>
                      </a:pPr>
                      <a:r>
                        <a:rPr lang="en-US" sz="1800"/>
                        <a:t>PMF</a:t>
                      </a:r>
                      <a:endParaRPr sz="1800"/>
                    </a:p>
                  </a:txBody>
                  <a:tcPr marL="91450" marR="91450" marT="45725" marB="45725"/>
                </a:tc>
                <a:extLst>
                  <a:ext uri="{0D108BD9-81ED-4DB2-BD59-A6C34878D82A}">
                    <a16:rowId xmlns:a16="http://schemas.microsoft.com/office/drawing/2014/main" val="10000"/>
                  </a:ext>
                </a:extLst>
              </a:tr>
              <a:tr h="640075">
                <a:tc>
                  <a:txBody>
                    <a:bodyPr/>
                    <a:lstStyle/>
                    <a:p>
                      <a:pPr marL="0" marR="0" lvl="0" indent="0" algn="l" rtl="0">
                        <a:spcBef>
                          <a:spcPts val="0"/>
                        </a:spcBef>
                        <a:spcAft>
                          <a:spcPts val="0"/>
                        </a:spcAft>
                        <a:buNone/>
                      </a:pPr>
                      <a:r>
                        <a:rPr lang="en-US" sz="1800"/>
                        <a:t>Number of successes in the first n trials</a:t>
                      </a:r>
                      <a:endParaRPr sz="1800"/>
                    </a:p>
                  </a:txBody>
                  <a:tcPr marL="91450" marR="91450" marT="45725" marB="45725"/>
                </a:tc>
                <a:tc>
                  <a:txBody>
                    <a:bodyPr/>
                    <a:lstStyle/>
                    <a:p>
                      <a:pPr marL="0" marR="0" lvl="0" indent="0" algn="l" rtl="0">
                        <a:spcBef>
                          <a:spcPts val="0"/>
                        </a:spcBef>
                        <a:spcAft>
                          <a:spcPts val="0"/>
                        </a:spcAft>
                        <a:buNone/>
                      </a:pPr>
                      <a:r>
                        <a:rPr lang="en-US" sz="1800"/>
                        <a:t>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640075">
                <a:tc>
                  <a:txBody>
                    <a:bodyPr/>
                    <a:lstStyle/>
                    <a:p>
                      <a:pPr marL="0" marR="0" lvl="0" indent="0" algn="l" rtl="0">
                        <a:spcBef>
                          <a:spcPts val="0"/>
                        </a:spcBef>
                        <a:spcAft>
                          <a:spcPts val="0"/>
                        </a:spcAft>
                        <a:buNone/>
                      </a:pPr>
                      <a:r>
                        <a:rPr lang="en-US" sz="1800"/>
                        <a:t>Number of failures before the first success</a:t>
                      </a:r>
                      <a:endParaRPr sz="1800"/>
                    </a:p>
                  </a:txBody>
                  <a:tcPr marL="91450" marR="91450" marT="45725" marB="45725"/>
                </a:tc>
                <a:tc>
                  <a:txBody>
                    <a:bodyPr/>
                    <a:lstStyle/>
                    <a:p>
                      <a:pPr marL="0" marR="0" lvl="0" indent="0" algn="l" rtl="0">
                        <a:spcBef>
                          <a:spcPts val="0"/>
                        </a:spcBef>
                        <a:spcAft>
                          <a:spcPts val="0"/>
                        </a:spcAft>
                        <a:buNone/>
                      </a:pPr>
                      <a:r>
                        <a:rPr lang="en-US" sz="1800"/>
                        <a:t>Geometric</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640075">
                <a:tc>
                  <a:txBody>
                    <a:bodyPr/>
                    <a:lstStyle/>
                    <a:p>
                      <a:pPr marL="0" marR="0" lvl="0" indent="0" algn="l" rtl="0">
                        <a:lnSpc>
                          <a:spcPct val="100000"/>
                        </a:lnSpc>
                        <a:spcBef>
                          <a:spcPts val="0"/>
                        </a:spcBef>
                        <a:spcAft>
                          <a:spcPts val="0"/>
                        </a:spcAft>
                        <a:buClr>
                          <a:schemeClr val="dk1"/>
                        </a:buClr>
                        <a:buSzPts val="1800"/>
                        <a:buFont typeface="Calibri"/>
                        <a:buNone/>
                      </a:pPr>
                      <a:r>
                        <a:rPr lang="en-US" sz="1800"/>
                        <a:t>Number of failures before the r-th success</a:t>
                      </a:r>
                      <a:endParaRPr sz="1800"/>
                    </a:p>
                  </a:txBody>
                  <a:tcPr marL="91450" marR="91450" marT="45725" marB="45725"/>
                </a:tc>
                <a:tc>
                  <a:txBody>
                    <a:bodyPr/>
                    <a:lstStyle/>
                    <a:p>
                      <a:pPr marL="0" marR="0" lvl="0" indent="0" algn="l" rtl="0">
                        <a:spcBef>
                          <a:spcPts val="0"/>
                        </a:spcBef>
                        <a:spcAft>
                          <a:spcPts val="0"/>
                        </a:spcAft>
                        <a:buNone/>
                      </a:pPr>
                      <a:r>
                        <a:rPr lang="en-US" sz="1800"/>
                        <a:t>Negative 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Poisson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420" name="Google Shape;420;p56"/>
          <p:cNvSpPr txBox="1"/>
          <p:nvPr/>
        </p:nvSpPr>
        <p:spPr>
          <a:xfrm>
            <a:off x="628650" y="5166041"/>
            <a:ext cx="7585319" cy="523220"/>
          </a:xfrm>
          <a:prstGeom prst="rect">
            <a:avLst/>
          </a:prstGeom>
          <a:blipFill rotWithShape="1">
            <a:blip r:embed="rId3">
              <a:alphaModFix/>
            </a:blip>
            <a:stretch>
              <a:fillRect l="-240" t="-1162" r="-321" b="-116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How distributions arise</a:t>
            </a:r>
            <a:endParaRPr/>
          </a:p>
        </p:txBody>
      </p:sp>
      <p:sp>
        <p:nvSpPr>
          <p:cNvPr id="426" name="Google Shape;426;p57"/>
          <p:cNvSpPr txBox="1"/>
          <p:nvPr/>
        </p:nvSpPr>
        <p:spPr>
          <a:xfrm>
            <a:off x="503617" y="1572566"/>
            <a:ext cx="42336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Each distribution corresponds to some random process</a:t>
            </a:r>
            <a:endParaRPr sz="1800">
              <a:solidFill>
                <a:schemeClr val="dk1"/>
              </a:solidFill>
              <a:latin typeface="Calibri"/>
              <a:ea typeface="Calibri"/>
              <a:cs typeface="Calibri"/>
              <a:sym typeface="Calibri"/>
            </a:endParaRPr>
          </a:p>
        </p:txBody>
      </p:sp>
      <p:sp>
        <p:nvSpPr>
          <p:cNvPr id="427" name="Google Shape;427;p5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grpSp>
        <p:nvGrpSpPr>
          <p:cNvPr id="428" name="Google Shape;428;p57"/>
          <p:cNvGrpSpPr/>
          <p:nvPr/>
        </p:nvGrpSpPr>
        <p:grpSpPr>
          <a:xfrm>
            <a:off x="503617" y="2226420"/>
            <a:ext cx="3600000" cy="1902506"/>
            <a:chOff x="503617" y="2226420"/>
            <a:chExt cx="3600000" cy="1902506"/>
          </a:xfrm>
        </p:grpSpPr>
        <p:pic>
          <p:nvPicPr>
            <p:cNvPr id="429" name="Google Shape;429;p57"/>
            <p:cNvPicPr preferRelativeResize="0"/>
            <p:nvPr/>
          </p:nvPicPr>
          <p:blipFill rotWithShape="1">
            <a:blip r:embed="rId3">
              <a:alphaModFix/>
            </a:blip>
            <a:srcRect/>
            <a:stretch/>
          </p:blipFill>
          <p:spPr>
            <a:xfrm>
              <a:off x="503617" y="2328926"/>
              <a:ext cx="3600000" cy="1800000"/>
            </a:xfrm>
            <a:prstGeom prst="rect">
              <a:avLst/>
            </a:prstGeom>
            <a:noFill/>
            <a:ln>
              <a:noFill/>
            </a:ln>
          </p:spPr>
        </p:pic>
        <p:sp>
          <p:nvSpPr>
            <p:cNvPr id="430" name="Google Shape;430;p57"/>
            <p:cNvSpPr txBox="1"/>
            <p:nvPr/>
          </p:nvSpPr>
          <p:spPr>
            <a:xfrm>
              <a:off x="1742692" y="2356128"/>
              <a:ext cx="80233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Uniform</a:t>
              </a:r>
              <a:endParaRPr sz="1400" b="1">
                <a:solidFill>
                  <a:schemeClr val="dk1"/>
                </a:solidFill>
                <a:latin typeface="Calibri"/>
                <a:ea typeface="Calibri"/>
                <a:cs typeface="Calibri"/>
                <a:sym typeface="Calibri"/>
              </a:endParaRPr>
            </a:p>
          </p:txBody>
        </p:sp>
        <p:pic>
          <p:nvPicPr>
            <p:cNvPr id="431" name="Google Shape;431;p57"/>
            <p:cNvPicPr preferRelativeResize="0"/>
            <p:nvPr/>
          </p:nvPicPr>
          <p:blipFill rotWithShape="1">
            <a:blip r:embed="rId4">
              <a:alphaModFix/>
            </a:blip>
            <a:srcRect/>
            <a:stretch/>
          </p:blipFill>
          <p:spPr>
            <a:xfrm>
              <a:off x="3435910" y="2226420"/>
              <a:ext cx="602324" cy="602324"/>
            </a:xfrm>
            <a:prstGeom prst="rect">
              <a:avLst/>
            </a:prstGeom>
            <a:noFill/>
            <a:ln>
              <a:noFill/>
            </a:ln>
          </p:spPr>
        </p:pic>
        <p:sp>
          <p:nvSpPr>
            <p:cNvPr id="432" name="Google Shape;432;p57"/>
            <p:cNvSpPr txBox="1"/>
            <p:nvPr/>
          </p:nvSpPr>
          <p:spPr>
            <a:xfrm>
              <a:off x="2879019" y="3083582"/>
              <a:ext cx="1083758" cy="623889"/>
            </a:xfrm>
            <a:prstGeom prst="rect">
              <a:avLst/>
            </a:prstGeom>
            <a:blipFill rotWithShape="1">
              <a:blip r:embed="rId5">
                <a:alphaModFix/>
              </a:blip>
              <a:stretch>
                <a:fillRect b="-39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433" name="Google Shape;433;p57"/>
          <p:cNvGrpSpPr/>
          <p:nvPr/>
        </p:nvGrpSpPr>
        <p:grpSpPr>
          <a:xfrm>
            <a:off x="435946" y="4358482"/>
            <a:ext cx="3844566" cy="1910029"/>
            <a:chOff x="435946" y="4358482"/>
            <a:chExt cx="3844566" cy="1910029"/>
          </a:xfrm>
        </p:grpSpPr>
        <p:pic>
          <p:nvPicPr>
            <p:cNvPr id="434" name="Google Shape;434;p57"/>
            <p:cNvPicPr preferRelativeResize="0"/>
            <p:nvPr/>
          </p:nvPicPr>
          <p:blipFill rotWithShape="1">
            <a:blip r:embed="rId6">
              <a:alphaModFix/>
            </a:blip>
            <a:srcRect/>
            <a:stretch/>
          </p:blipFill>
          <p:spPr>
            <a:xfrm>
              <a:off x="435946" y="4468511"/>
              <a:ext cx="3600000" cy="1800000"/>
            </a:xfrm>
            <a:prstGeom prst="rect">
              <a:avLst/>
            </a:prstGeom>
            <a:noFill/>
            <a:ln>
              <a:noFill/>
            </a:ln>
          </p:spPr>
        </p:pic>
        <p:sp>
          <p:nvSpPr>
            <p:cNvPr id="435" name="Google Shape;435;p57"/>
            <p:cNvSpPr txBox="1"/>
            <p:nvPr/>
          </p:nvSpPr>
          <p:spPr>
            <a:xfrm>
              <a:off x="1789305" y="4358482"/>
              <a:ext cx="164660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Normal (=Binomial)</a:t>
              </a:r>
              <a:endParaRPr sz="1400" b="1">
                <a:solidFill>
                  <a:schemeClr val="dk1"/>
                </a:solidFill>
                <a:latin typeface="Calibri"/>
                <a:ea typeface="Calibri"/>
                <a:cs typeface="Calibri"/>
                <a:sym typeface="Calibri"/>
              </a:endParaRPr>
            </a:p>
          </p:txBody>
        </p:sp>
        <p:pic>
          <p:nvPicPr>
            <p:cNvPr id="436" name="Google Shape;436;p57" descr="Image result for icon dots"/>
            <p:cNvPicPr preferRelativeResize="0"/>
            <p:nvPr/>
          </p:nvPicPr>
          <p:blipFill rotWithShape="1">
            <a:blip r:embed="rId7">
              <a:alphaModFix/>
            </a:blip>
            <a:srcRect/>
            <a:stretch/>
          </p:blipFill>
          <p:spPr>
            <a:xfrm rot="-5400000">
              <a:off x="3462530" y="4386265"/>
              <a:ext cx="817982" cy="817982"/>
            </a:xfrm>
            <a:prstGeom prst="rect">
              <a:avLst/>
            </a:prstGeom>
            <a:noFill/>
            <a:ln>
              <a:noFill/>
            </a:ln>
          </p:spPr>
        </p:pic>
        <p:sp>
          <p:nvSpPr>
            <p:cNvPr id="437" name="Google Shape;437;p57"/>
            <p:cNvSpPr txBox="1"/>
            <p:nvPr/>
          </p:nvSpPr>
          <p:spPr>
            <a:xfrm>
              <a:off x="3268265" y="5213159"/>
              <a:ext cx="978729" cy="48699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438" name="Google Shape;438;p57"/>
          <p:cNvGrpSpPr/>
          <p:nvPr/>
        </p:nvGrpSpPr>
        <p:grpSpPr>
          <a:xfrm>
            <a:off x="4862298" y="3299026"/>
            <a:ext cx="3874653" cy="1904352"/>
            <a:chOff x="4862298" y="3299026"/>
            <a:chExt cx="3874653" cy="1904352"/>
          </a:xfrm>
        </p:grpSpPr>
        <p:pic>
          <p:nvPicPr>
            <p:cNvPr id="439" name="Google Shape;439;p57"/>
            <p:cNvPicPr preferRelativeResize="0"/>
            <p:nvPr/>
          </p:nvPicPr>
          <p:blipFill rotWithShape="1">
            <a:blip r:embed="rId9">
              <a:alphaModFix/>
            </a:blip>
            <a:srcRect/>
            <a:stretch/>
          </p:blipFill>
          <p:spPr>
            <a:xfrm>
              <a:off x="4862298" y="3403378"/>
              <a:ext cx="3600000" cy="1800000"/>
            </a:xfrm>
            <a:prstGeom prst="rect">
              <a:avLst/>
            </a:prstGeom>
            <a:noFill/>
            <a:ln>
              <a:noFill/>
            </a:ln>
          </p:spPr>
        </p:pic>
        <p:sp>
          <p:nvSpPr>
            <p:cNvPr id="440" name="Google Shape;440;p57"/>
            <p:cNvSpPr txBox="1"/>
            <p:nvPr/>
          </p:nvSpPr>
          <p:spPr>
            <a:xfrm>
              <a:off x="6133958" y="3299026"/>
              <a:ext cx="2090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Exponential (=Geometric)</a:t>
              </a:r>
              <a:endParaRPr sz="1400" b="1">
                <a:solidFill>
                  <a:schemeClr val="dk1"/>
                </a:solidFill>
                <a:latin typeface="Calibri"/>
                <a:ea typeface="Calibri"/>
                <a:cs typeface="Calibri"/>
                <a:sym typeface="Calibri"/>
              </a:endParaRPr>
            </a:p>
          </p:txBody>
        </p:sp>
        <p:pic>
          <p:nvPicPr>
            <p:cNvPr id="441" name="Google Shape;441;p57" descr="Image result for icon sand clock"/>
            <p:cNvPicPr preferRelativeResize="0"/>
            <p:nvPr/>
          </p:nvPicPr>
          <p:blipFill rotWithShape="1">
            <a:blip r:embed="rId10">
              <a:alphaModFix/>
            </a:blip>
            <a:srcRect/>
            <a:stretch/>
          </p:blipFill>
          <p:spPr>
            <a:xfrm>
              <a:off x="8243238" y="3781104"/>
              <a:ext cx="493713" cy="493713"/>
            </a:xfrm>
            <a:prstGeom prst="rect">
              <a:avLst/>
            </a:prstGeom>
            <a:noFill/>
            <a:ln>
              <a:noFill/>
            </a:ln>
          </p:spPr>
        </p:pic>
        <p:sp>
          <p:nvSpPr>
            <p:cNvPr id="442" name="Google Shape;442;p57"/>
            <p:cNvSpPr txBox="1"/>
            <p:nvPr/>
          </p:nvSpPr>
          <p:spPr>
            <a:xfrm>
              <a:off x="6508182" y="3834174"/>
              <a:ext cx="1330044" cy="470385"/>
            </a:xfrm>
            <a:prstGeom prst="rect">
              <a:avLst/>
            </a:prstGeom>
            <a:blipFill rotWithShape="1">
              <a:blip r:embed="rId11">
                <a:alphaModFix/>
              </a:blip>
              <a:stretch>
                <a:fillRect b="-51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443" name="Google Shape;443;p57"/>
          <p:cNvGrpSpPr/>
          <p:nvPr/>
        </p:nvGrpSpPr>
        <p:grpSpPr>
          <a:xfrm>
            <a:off x="4862298" y="1536800"/>
            <a:ext cx="4044515" cy="1866578"/>
            <a:chOff x="4862298" y="1536800"/>
            <a:chExt cx="4044515" cy="1866578"/>
          </a:xfrm>
        </p:grpSpPr>
        <p:pic>
          <p:nvPicPr>
            <p:cNvPr id="444" name="Google Shape;444;p57"/>
            <p:cNvPicPr preferRelativeResize="0"/>
            <p:nvPr/>
          </p:nvPicPr>
          <p:blipFill rotWithShape="1">
            <a:blip r:embed="rId12">
              <a:alphaModFix/>
            </a:blip>
            <a:srcRect/>
            <a:stretch/>
          </p:blipFill>
          <p:spPr>
            <a:xfrm>
              <a:off x="4862298" y="1603378"/>
              <a:ext cx="3600000" cy="1800000"/>
            </a:xfrm>
            <a:prstGeom prst="rect">
              <a:avLst/>
            </a:prstGeom>
            <a:noFill/>
            <a:ln>
              <a:noFill/>
            </a:ln>
          </p:spPr>
        </p:pic>
        <p:sp>
          <p:nvSpPr>
            <p:cNvPr id="445" name="Google Shape;445;p57"/>
            <p:cNvSpPr txBox="1"/>
            <p:nvPr/>
          </p:nvSpPr>
          <p:spPr>
            <a:xfrm>
              <a:off x="6264588" y="1536800"/>
              <a:ext cx="97654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Lognormal</a:t>
              </a:r>
              <a:endParaRPr sz="1400" b="1">
                <a:solidFill>
                  <a:schemeClr val="dk1"/>
                </a:solidFill>
                <a:latin typeface="Calibri"/>
                <a:ea typeface="Calibri"/>
                <a:cs typeface="Calibri"/>
                <a:sym typeface="Calibri"/>
              </a:endParaRPr>
            </a:p>
          </p:txBody>
        </p:sp>
        <p:pic>
          <p:nvPicPr>
            <p:cNvPr id="446" name="Google Shape;446;p57" descr="Image result for icon profitability"/>
            <p:cNvPicPr preferRelativeResize="0"/>
            <p:nvPr/>
          </p:nvPicPr>
          <p:blipFill rotWithShape="1">
            <a:blip r:embed="rId13">
              <a:alphaModFix/>
            </a:blip>
            <a:srcRect/>
            <a:stretch/>
          </p:blipFill>
          <p:spPr>
            <a:xfrm>
              <a:off x="8243238" y="1941340"/>
              <a:ext cx="663575" cy="663575"/>
            </a:xfrm>
            <a:prstGeom prst="rect">
              <a:avLst/>
            </a:prstGeom>
            <a:noFill/>
            <a:ln>
              <a:noFill/>
            </a:ln>
          </p:spPr>
        </p:pic>
        <p:sp>
          <p:nvSpPr>
            <p:cNvPr id="447" name="Google Shape;447;p57"/>
            <p:cNvSpPr txBox="1"/>
            <p:nvPr/>
          </p:nvSpPr>
          <p:spPr>
            <a:xfrm>
              <a:off x="6685408" y="1989017"/>
              <a:ext cx="1459374" cy="623889"/>
            </a:xfrm>
            <a:prstGeom prst="rect">
              <a:avLst/>
            </a:prstGeom>
            <a:blipFill rotWithShape="1">
              <a:blip r:embed="rId14">
                <a:alphaModFix/>
              </a:blip>
              <a:stretch>
                <a:fillRect b="-291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448" name="Google Shape;448;p57"/>
          <p:cNvGrpSpPr/>
          <p:nvPr/>
        </p:nvGrpSpPr>
        <p:grpSpPr>
          <a:xfrm>
            <a:off x="4851537" y="5159609"/>
            <a:ext cx="3795361" cy="1618909"/>
            <a:chOff x="4851537" y="5159609"/>
            <a:chExt cx="3795361" cy="1618909"/>
          </a:xfrm>
        </p:grpSpPr>
        <p:pic>
          <p:nvPicPr>
            <p:cNvPr id="449" name="Google Shape;449;p57"/>
            <p:cNvPicPr preferRelativeResize="0"/>
            <p:nvPr/>
          </p:nvPicPr>
          <p:blipFill rotWithShape="1">
            <a:blip r:embed="rId15">
              <a:alphaModFix/>
            </a:blip>
            <a:srcRect/>
            <a:stretch/>
          </p:blipFill>
          <p:spPr>
            <a:xfrm>
              <a:off x="4851537" y="5203378"/>
              <a:ext cx="3485716" cy="1575140"/>
            </a:xfrm>
            <a:prstGeom prst="rect">
              <a:avLst/>
            </a:prstGeom>
            <a:noFill/>
            <a:ln>
              <a:noFill/>
            </a:ln>
          </p:spPr>
        </p:pic>
        <p:sp>
          <p:nvSpPr>
            <p:cNvPr id="450" name="Google Shape;450;p57"/>
            <p:cNvSpPr txBox="1"/>
            <p:nvPr/>
          </p:nvSpPr>
          <p:spPr>
            <a:xfrm>
              <a:off x="5863773" y="5159609"/>
              <a:ext cx="160774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Pareto (power law)</a:t>
              </a:r>
              <a:endParaRPr sz="1400" b="1">
                <a:solidFill>
                  <a:schemeClr val="dk1"/>
                </a:solidFill>
                <a:latin typeface="Calibri"/>
                <a:ea typeface="Calibri"/>
                <a:cs typeface="Calibri"/>
                <a:sym typeface="Calibri"/>
              </a:endParaRPr>
            </a:p>
          </p:txBody>
        </p:sp>
        <p:pic>
          <p:nvPicPr>
            <p:cNvPr id="451" name="Google Shape;451;p57" descr="Image result for icon income"/>
            <p:cNvPicPr preferRelativeResize="0"/>
            <p:nvPr/>
          </p:nvPicPr>
          <p:blipFill rotWithShape="1">
            <a:blip r:embed="rId16">
              <a:alphaModFix/>
            </a:blip>
            <a:srcRect/>
            <a:stretch/>
          </p:blipFill>
          <p:spPr>
            <a:xfrm>
              <a:off x="8083200" y="5565282"/>
              <a:ext cx="563698" cy="563698"/>
            </a:xfrm>
            <a:prstGeom prst="rect">
              <a:avLst/>
            </a:prstGeom>
            <a:noFill/>
            <a:ln>
              <a:noFill/>
            </a:ln>
          </p:spPr>
        </p:pic>
        <p:sp>
          <p:nvSpPr>
            <p:cNvPr id="452" name="Google Shape;452;p57"/>
            <p:cNvSpPr txBox="1"/>
            <p:nvPr/>
          </p:nvSpPr>
          <p:spPr>
            <a:xfrm>
              <a:off x="6577723" y="5542190"/>
              <a:ext cx="1505477" cy="633507"/>
            </a:xfrm>
            <a:prstGeom prst="rect">
              <a:avLst/>
            </a:prstGeom>
            <a:blipFill rotWithShape="1">
              <a:blip r:embed="rId17">
                <a:alphaModFix/>
              </a:blip>
              <a:stretch>
                <a:fillRect b="-28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453" name="Google Shape;453;p57"/>
          <p:cNvSpPr txBox="1"/>
          <p:nvPr/>
        </p:nvSpPr>
        <p:spPr>
          <a:xfrm>
            <a:off x="644631" y="6241796"/>
            <a:ext cx="3304110" cy="553998"/>
          </a:xfrm>
          <a:prstGeom prst="rect">
            <a:avLst/>
          </a:prstGeom>
          <a:blipFill rotWithShape="1">
            <a:blip r:embed="rId18">
              <a:alphaModFix/>
            </a:blip>
            <a:stretch>
              <a:fillRect b="-549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Poisson vs Exponential</a:t>
            </a:r>
            <a:endParaRPr/>
          </a:p>
        </p:txBody>
      </p:sp>
      <p:sp>
        <p:nvSpPr>
          <p:cNvPr id="459" name="Google Shape;459;p58"/>
          <p:cNvSpPr txBox="1">
            <a:spLocks noGrp="1"/>
          </p:cNvSpPr>
          <p:nvPr>
            <p:ph type="body" idx="1"/>
          </p:nvPr>
        </p:nvSpPr>
        <p:spPr>
          <a:xfrm>
            <a:off x="628650" y="1825625"/>
            <a:ext cx="7886700" cy="2098675"/>
          </a:xfrm>
          <a:prstGeom prst="rect">
            <a:avLst/>
          </a:prstGeom>
          <a:blipFill rotWithShape="1">
            <a:blip r:embed="rId3">
              <a:alphaModFix/>
            </a:blip>
            <a:stretch>
              <a:fillRect l="-230" t="-5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460" name="Google Shape;460;p58"/>
          <p:cNvPicPr preferRelativeResize="0"/>
          <p:nvPr/>
        </p:nvPicPr>
        <p:blipFill rotWithShape="1">
          <a:blip r:embed="rId4">
            <a:alphaModFix/>
          </a:blip>
          <a:srcRect/>
          <a:stretch/>
        </p:blipFill>
        <p:spPr>
          <a:xfrm>
            <a:off x="628650" y="3809696"/>
            <a:ext cx="7799577" cy="26676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On normal distribution </a:t>
            </a:r>
            <a:endParaRPr sz="4000"/>
          </a:p>
        </p:txBody>
      </p:sp>
      <p:sp>
        <p:nvSpPr>
          <p:cNvPr id="466" name="Google Shape;466;p59"/>
          <p:cNvSpPr txBox="1">
            <a:spLocks noGrp="1"/>
          </p:cNvSpPr>
          <p:nvPr>
            <p:ph type="body" idx="1"/>
          </p:nvPr>
        </p:nvSpPr>
        <p:spPr>
          <a:xfrm>
            <a:off x="628649" y="1463735"/>
            <a:ext cx="8324851" cy="872714"/>
          </a:xfrm>
          <a:prstGeom prst="rect">
            <a:avLst/>
          </a:prstGeom>
          <a:blipFill rotWithShape="1">
            <a:blip r:embed="rId3">
              <a:alphaModFix/>
            </a:blip>
            <a:stretch>
              <a:fillRect l="-584" t="-629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pSp>
        <p:nvGrpSpPr>
          <p:cNvPr id="467" name="Google Shape;467;p59"/>
          <p:cNvGrpSpPr/>
          <p:nvPr/>
        </p:nvGrpSpPr>
        <p:grpSpPr>
          <a:xfrm>
            <a:off x="782459" y="2424224"/>
            <a:ext cx="7536041" cy="2399111"/>
            <a:chOff x="782459" y="2338249"/>
            <a:chExt cx="7536041" cy="2399111"/>
          </a:xfrm>
        </p:grpSpPr>
        <p:pic>
          <p:nvPicPr>
            <p:cNvPr id="468" name="Google Shape;468;p59"/>
            <p:cNvPicPr preferRelativeResize="0"/>
            <p:nvPr/>
          </p:nvPicPr>
          <p:blipFill rotWithShape="1">
            <a:blip r:embed="rId4">
              <a:alphaModFix/>
            </a:blip>
            <a:srcRect/>
            <a:stretch/>
          </p:blipFill>
          <p:spPr>
            <a:xfrm>
              <a:off x="1501271" y="2654300"/>
              <a:ext cx="5983106" cy="1659574"/>
            </a:xfrm>
            <a:prstGeom prst="rect">
              <a:avLst/>
            </a:prstGeom>
            <a:noFill/>
            <a:ln>
              <a:noFill/>
            </a:ln>
          </p:spPr>
        </p:pic>
        <p:cxnSp>
          <p:nvCxnSpPr>
            <p:cNvPr id="469" name="Google Shape;469;p59"/>
            <p:cNvCxnSpPr/>
            <p:nvPr/>
          </p:nvCxnSpPr>
          <p:spPr>
            <a:xfrm>
              <a:off x="787400" y="4181476"/>
              <a:ext cx="7531100" cy="0"/>
            </a:xfrm>
            <a:prstGeom prst="straightConnector1">
              <a:avLst/>
            </a:prstGeom>
            <a:noFill/>
            <a:ln w="9525" cap="flat" cmpd="sng">
              <a:solidFill>
                <a:schemeClr val="dk1"/>
              </a:solidFill>
              <a:prstDash val="solid"/>
              <a:miter lim="800000"/>
              <a:headEnd type="none" w="sm" len="sm"/>
              <a:tailEnd type="triangle" w="med" len="med"/>
            </a:ln>
          </p:spPr>
        </p:cxnSp>
        <p:sp>
          <p:nvSpPr>
            <p:cNvPr id="470" name="Google Shape;470;p59"/>
            <p:cNvSpPr txBox="1"/>
            <p:nvPr/>
          </p:nvSpPr>
          <p:spPr>
            <a:xfrm>
              <a:off x="4351863" y="4165087"/>
              <a:ext cx="327333"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1" name="Google Shape;471;p59"/>
            <p:cNvSpPr txBox="1"/>
            <p:nvPr/>
          </p:nvSpPr>
          <p:spPr>
            <a:xfrm>
              <a:off x="4910981" y="4165087"/>
              <a:ext cx="651910"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2" name="Google Shape;472;p59"/>
            <p:cNvSpPr txBox="1"/>
            <p:nvPr/>
          </p:nvSpPr>
          <p:spPr>
            <a:xfrm>
              <a:off x="3466940" y="4201244"/>
              <a:ext cx="651910"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3" name="Google Shape;473;p59"/>
            <p:cNvSpPr txBox="1"/>
            <p:nvPr/>
          </p:nvSpPr>
          <p:spPr>
            <a:xfrm>
              <a:off x="6302313" y="4429583"/>
              <a:ext cx="751296" cy="307777"/>
            </a:xfrm>
            <a:prstGeom prst="rect">
              <a:avLst/>
            </a:prstGeom>
            <a:blipFill rotWithShape="1">
              <a:blip r:embed="rId8">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4" name="Google Shape;474;p59"/>
            <p:cNvSpPr txBox="1"/>
            <p:nvPr/>
          </p:nvSpPr>
          <p:spPr>
            <a:xfrm>
              <a:off x="5792403" y="4162366"/>
              <a:ext cx="751296" cy="307777"/>
            </a:xfrm>
            <a:prstGeom prst="rect">
              <a:avLst/>
            </a:prstGeom>
            <a:blipFill rotWithShape="1">
              <a:blip r:embed="rId9">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5" name="Google Shape;475;p59"/>
            <p:cNvSpPr txBox="1"/>
            <p:nvPr/>
          </p:nvSpPr>
          <p:spPr>
            <a:xfrm>
              <a:off x="5354144" y="4429583"/>
              <a:ext cx="986937" cy="307777"/>
            </a:xfrm>
            <a:prstGeom prst="rect">
              <a:avLst/>
            </a:prstGeom>
            <a:blipFill rotWithShape="1">
              <a:blip r:embed="rId10">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6" name="Google Shape;476;p59"/>
            <p:cNvSpPr txBox="1"/>
            <p:nvPr/>
          </p:nvSpPr>
          <p:spPr>
            <a:xfrm>
              <a:off x="2557748" y="4201243"/>
              <a:ext cx="751296" cy="30777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7" name="Google Shape;477;p59"/>
            <p:cNvSpPr txBox="1"/>
            <p:nvPr/>
          </p:nvSpPr>
          <p:spPr>
            <a:xfrm>
              <a:off x="2824743" y="4429583"/>
              <a:ext cx="986937" cy="307777"/>
            </a:xfrm>
            <a:prstGeom prst="rect">
              <a:avLst/>
            </a:prstGeom>
            <a:blipFill rotWithShape="1">
              <a:blip r:embed="rId12">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8" name="Google Shape;478;p59"/>
            <p:cNvSpPr txBox="1"/>
            <p:nvPr/>
          </p:nvSpPr>
          <p:spPr>
            <a:xfrm>
              <a:off x="2046887" y="4429583"/>
              <a:ext cx="751296" cy="307777"/>
            </a:xfrm>
            <a:prstGeom prst="rect">
              <a:avLst/>
            </a:prstGeom>
            <a:blipFill rotWithShape="1">
              <a:blip r:embed="rId13">
                <a:alphaModFix/>
              </a:blip>
              <a:stretch>
                <a:fillRect b="-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79" name="Google Shape;479;p59"/>
            <p:cNvCxnSpPr/>
            <p:nvPr/>
          </p:nvCxnSpPr>
          <p:spPr>
            <a:xfrm rot="10800000" flipH="1">
              <a:off x="3721592" y="3940313"/>
              <a:ext cx="1542464" cy="14514"/>
            </a:xfrm>
            <a:prstGeom prst="straightConnector1">
              <a:avLst/>
            </a:prstGeom>
            <a:noFill/>
            <a:ln w="9525" cap="flat" cmpd="sng">
              <a:solidFill>
                <a:schemeClr val="dk1"/>
              </a:solidFill>
              <a:prstDash val="solid"/>
              <a:miter lim="800000"/>
              <a:headEnd type="triangle" w="med" len="med"/>
              <a:tailEnd type="triangle" w="med" len="med"/>
            </a:ln>
          </p:spPr>
        </p:cxnSp>
        <p:cxnSp>
          <p:nvCxnSpPr>
            <p:cNvPr id="480" name="Google Shape;480;p59"/>
            <p:cNvCxnSpPr/>
            <p:nvPr/>
          </p:nvCxnSpPr>
          <p:spPr>
            <a:xfrm rot="10800000" flipH="1">
              <a:off x="3226292" y="3534828"/>
              <a:ext cx="2621320" cy="1"/>
            </a:xfrm>
            <a:prstGeom prst="straightConnector1">
              <a:avLst/>
            </a:prstGeom>
            <a:noFill/>
            <a:ln w="9525" cap="flat" cmpd="sng">
              <a:solidFill>
                <a:schemeClr val="dk1"/>
              </a:solidFill>
              <a:prstDash val="solid"/>
              <a:miter lim="800000"/>
              <a:headEnd type="triangle" w="med" len="med"/>
              <a:tailEnd type="triangle" w="med" len="med"/>
            </a:ln>
          </p:spPr>
        </p:cxnSp>
        <p:cxnSp>
          <p:nvCxnSpPr>
            <p:cNvPr id="481" name="Google Shape;481;p59"/>
            <p:cNvCxnSpPr/>
            <p:nvPr/>
          </p:nvCxnSpPr>
          <p:spPr>
            <a:xfrm>
              <a:off x="2413902" y="2654300"/>
              <a:ext cx="4264059"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482" name="Google Shape;482;p59"/>
            <p:cNvCxnSpPr/>
            <p:nvPr/>
          </p:nvCxnSpPr>
          <p:spPr>
            <a:xfrm rot="10800000" flipH="1">
              <a:off x="2904821" y="3129344"/>
              <a:ext cx="3206080" cy="7557"/>
            </a:xfrm>
            <a:prstGeom prst="straightConnector1">
              <a:avLst/>
            </a:prstGeom>
            <a:noFill/>
            <a:ln w="9525" cap="flat" cmpd="sng">
              <a:solidFill>
                <a:schemeClr val="dk1"/>
              </a:solidFill>
              <a:prstDash val="solid"/>
              <a:miter lim="800000"/>
              <a:headEnd type="triangle" w="med" len="med"/>
              <a:tailEnd type="triangle" w="med" len="med"/>
            </a:ln>
          </p:spPr>
        </p:cxnSp>
        <p:sp>
          <p:nvSpPr>
            <p:cNvPr id="483" name="Google Shape;483;p59"/>
            <p:cNvSpPr txBox="1"/>
            <p:nvPr/>
          </p:nvSpPr>
          <p:spPr>
            <a:xfrm>
              <a:off x="4541459" y="3630736"/>
              <a:ext cx="583814" cy="307777"/>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4" name="Google Shape;484;p59"/>
            <p:cNvSpPr txBox="1"/>
            <p:nvPr/>
          </p:nvSpPr>
          <p:spPr>
            <a:xfrm>
              <a:off x="4541459" y="3270110"/>
              <a:ext cx="583814" cy="307777"/>
            </a:xfrm>
            <a:prstGeom prst="rect">
              <a:avLst/>
            </a:prstGeom>
            <a:blipFill rotWithShape="1">
              <a:blip r:embed="rId1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5" name="Google Shape;485;p59"/>
            <p:cNvSpPr txBox="1"/>
            <p:nvPr/>
          </p:nvSpPr>
          <p:spPr>
            <a:xfrm>
              <a:off x="4541459" y="2822844"/>
              <a:ext cx="583814" cy="307777"/>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6" name="Google Shape;486;p59"/>
            <p:cNvSpPr txBox="1"/>
            <p:nvPr/>
          </p:nvSpPr>
          <p:spPr>
            <a:xfrm>
              <a:off x="4473332" y="2338249"/>
              <a:ext cx="720069" cy="307777"/>
            </a:xfrm>
            <a:prstGeom prst="rect">
              <a:avLst/>
            </a:prstGeom>
            <a:blipFill rotWithShape="1">
              <a:blip r:embed="rId1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87" name="Google Shape;487;p59"/>
            <p:cNvCxnSpPr/>
            <p:nvPr/>
          </p:nvCxnSpPr>
          <p:spPr>
            <a:xfrm>
              <a:off x="2413902" y="265430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488" name="Google Shape;488;p59"/>
            <p:cNvCxnSpPr/>
            <p:nvPr/>
          </p:nvCxnSpPr>
          <p:spPr>
            <a:xfrm>
              <a:off x="6677961" y="265430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489" name="Google Shape;489;p59"/>
            <p:cNvCxnSpPr/>
            <p:nvPr/>
          </p:nvCxnSpPr>
          <p:spPr>
            <a:xfrm>
              <a:off x="2914346" y="2684223"/>
              <a:ext cx="0" cy="1497253"/>
            </a:xfrm>
            <a:prstGeom prst="straightConnector1">
              <a:avLst/>
            </a:prstGeom>
            <a:noFill/>
            <a:ln w="9525" cap="flat" cmpd="sng">
              <a:solidFill>
                <a:schemeClr val="accent1"/>
              </a:solidFill>
              <a:prstDash val="dash"/>
              <a:miter lim="800000"/>
              <a:headEnd type="none" w="sm" len="sm"/>
              <a:tailEnd type="none" w="sm" len="sm"/>
            </a:ln>
          </p:spPr>
        </p:cxnSp>
        <p:cxnSp>
          <p:nvCxnSpPr>
            <p:cNvPr id="490" name="Google Shape;490;p59"/>
            <p:cNvCxnSpPr/>
            <p:nvPr/>
          </p:nvCxnSpPr>
          <p:spPr>
            <a:xfrm>
              <a:off x="3226292" y="2694860"/>
              <a:ext cx="0" cy="1775283"/>
            </a:xfrm>
            <a:prstGeom prst="straightConnector1">
              <a:avLst/>
            </a:prstGeom>
            <a:noFill/>
            <a:ln w="9525" cap="flat" cmpd="sng">
              <a:solidFill>
                <a:schemeClr val="accent1"/>
              </a:solidFill>
              <a:prstDash val="dash"/>
              <a:miter lim="800000"/>
              <a:headEnd type="none" w="sm" len="sm"/>
              <a:tailEnd type="none" w="sm" len="sm"/>
            </a:ln>
          </p:spPr>
        </p:cxnSp>
        <p:cxnSp>
          <p:nvCxnSpPr>
            <p:cNvPr id="491" name="Google Shape;491;p59"/>
            <p:cNvCxnSpPr/>
            <p:nvPr/>
          </p:nvCxnSpPr>
          <p:spPr>
            <a:xfrm>
              <a:off x="3721592" y="2694860"/>
              <a:ext cx="0" cy="1486616"/>
            </a:xfrm>
            <a:prstGeom prst="straightConnector1">
              <a:avLst/>
            </a:prstGeom>
            <a:noFill/>
            <a:ln w="9525" cap="flat" cmpd="sng">
              <a:solidFill>
                <a:schemeClr val="accent1"/>
              </a:solidFill>
              <a:prstDash val="dash"/>
              <a:miter lim="800000"/>
              <a:headEnd type="none" w="sm" len="sm"/>
              <a:tailEnd type="none" w="sm" len="sm"/>
            </a:ln>
          </p:spPr>
        </p:cxnSp>
        <p:cxnSp>
          <p:nvCxnSpPr>
            <p:cNvPr id="492" name="Google Shape;492;p59"/>
            <p:cNvCxnSpPr>
              <a:endCxn id="471" idx="0"/>
            </p:cNvCxnSpPr>
            <p:nvPr/>
          </p:nvCxnSpPr>
          <p:spPr>
            <a:xfrm>
              <a:off x="5236936" y="2654287"/>
              <a:ext cx="0" cy="1510800"/>
            </a:xfrm>
            <a:prstGeom prst="straightConnector1">
              <a:avLst/>
            </a:prstGeom>
            <a:noFill/>
            <a:ln w="9525" cap="flat" cmpd="sng">
              <a:solidFill>
                <a:schemeClr val="accent1"/>
              </a:solidFill>
              <a:prstDash val="dash"/>
              <a:miter lim="800000"/>
              <a:headEnd type="none" w="sm" len="sm"/>
              <a:tailEnd type="none" w="sm" len="sm"/>
            </a:ln>
          </p:spPr>
        </p:cxnSp>
        <p:cxnSp>
          <p:nvCxnSpPr>
            <p:cNvPr id="493" name="Google Shape;493;p59"/>
            <p:cNvCxnSpPr/>
            <p:nvPr/>
          </p:nvCxnSpPr>
          <p:spPr>
            <a:xfrm>
              <a:off x="5838087" y="2647186"/>
              <a:ext cx="1" cy="1782397"/>
            </a:xfrm>
            <a:prstGeom prst="straightConnector1">
              <a:avLst/>
            </a:prstGeom>
            <a:noFill/>
            <a:ln w="9525" cap="flat" cmpd="sng">
              <a:solidFill>
                <a:schemeClr val="accent1"/>
              </a:solidFill>
              <a:prstDash val="dash"/>
              <a:miter lim="800000"/>
              <a:headEnd type="none" w="sm" len="sm"/>
              <a:tailEnd type="none" w="sm" len="sm"/>
            </a:ln>
          </p:spPr>
        </p:cxnSp>
        <p:cxnSp>
          <p:nvCxnSpPr>
            <p:cNvPr id="494" name="Google Shape;494;p59"/>
            <p:cNvCxnSpPr/>
            <p:nvPr/>
          </p:nvCxnSpPr>
          <p:spPr>
            <a:xfrm>
              <a:off x="6110901" y="2654300"/>
              <a:ext cx="0" cy="1508066"/>
            </a:xfrm>
            <a:prstGeom prst="straightConnector1">
              <a:avLst/>
            </a:prstGeom>
            <a:noFill/>
            <a:ln w="9525" cap="flat" cmpd="sng">
              <a:solidFill>
                <a:schemeClr val="accent1"/>
              </a:solidFill>
              <a:prstDash val="dash"/>
              <a:miter lim="800000"/>
              <a:headEnd type="none" w="sm" len="sm"/>
              <a:tailEnd type="none" w="sm" len="sm"/>
            </a:ln>
          </p:spPr>
        </p:cxnSp>
        <p:sp>
          <p:nvSpPr>
            <p:cNvPr id="495" name="Google Shape;495;p59"/>
            <p:cNvSpPr txBox="1"/>
            <p:nvPr/>
          </p:nvSpPr>
          <p:spPr>
            <a:xfrm>
              <a:off x="7483231" y="3660776"/>
              <a:ext cx="83526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Value of X</a:t>
              </a:r>
              <a:endParaRPr sz="1200">
                <a:solidFill>
                  <a:schemeClr val="dk1"/>
                </a:solidFill>
                <a:latin typeface="Calibri"/>
                <a:ea typeface="Calibri"/>
                <a:cs typeface="Calibri"/>
                <a:sym typeface="Calibri"/>
              </a:endParaRPr>
            </a:p>
          </p:txBody>
        </p:sp>
        <p:cxnSp>
          <p:nvCxnSpPr>
            <p:cNvPr id="496" name="Google Shape;496;p59"/>
            <p:cNvCxnSpPr/>
            <p:nvPr/>
          </p:nvCxnSpPr>
          <p:spPr>
            <a:xfrm rot="10800000">
              <a:off x="801914" y="2521165"/>
              <a:ext cx="0" cy="1670229"/>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59"/>
            <p:cNvSpPr txBox="1"/>
            <p:nvPr/>
          </p:nvSpPr>
          <p:spPr>
            <a:xfrm>
              <a:off x="782459" y="2566465"/>
              <a:ext cx="11916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Probability density</a:t>
              </a:r>
              <a:endParaRPr sz="1200">
                <a:solidFill>
                  <a:schemeClr val="dk1"/>
                </a:solidFill>
                <a:latin typeface="Calibri"/>
                <a:ea typeface="Calibri"/>
                <a:cs typeface="Calibri"/>
                <a:sym typeface="Calibri"/>
              </a:endParaRPr>
            </a:p>
          </p:txBody>
        </p:sp>
        <p:cxnSp>
          <p:nvCxnSpPr>
            <p:cNvPr id="498" name="Google Shape;498;p59"/>
            <p:cNvCxnSpPr/>
            <p:nvPr/>
          </p:nvCxnSpPr>
          <p:spPr>
            <a:xfrm>
              <a:off x="4489424" y="2655660"/>
              <a:ext cx="0" cy="1508066"/>
            </a:xfrm>
            <a:prstGeom prst="straightConnector1">
              <a:avLst/>
            </a:prstGeom>
            <a:noFill/>
            <a:ln w="9525" cap="flat" cmpd="sng">
              <a:solidFill>
                <a:schemeClr val="accent1"/>
              </a:solidFill>
              <a:prstDash val="dash"/>
              <a:miter lim="800000"/>
              <a:headEnd type="none" w="sm" len="sm"/>
              <a:tailEnd type="none" w="sm" len="sm"/>
            </a:ln>
          </p:spPr>
        </p:cxnSp>
      </p:grpSp>
      <p:sp>
        <p:nvSpPr>
          <p:cNvPr id="499" name="Google Shape;499;p5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00" name="Google Shape;500;p59"/>
          <p:cNvSpPr txBox="1"/>
          <p:nvPr/>
        </p:nvSpPr>
        <p:spPr>
          <a:xfrm>
            <a:off x="628648" y="5004286"/>
            <a:ext cx="8324851" cy="6476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looks terrible, but it’s just a limiting case of binomial distribution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(sum of many independent coin tosses).</a:t>
            </a:r>
            <a:endParaRPr/>
          </a:p>
        </p:txBody>
      </p:sp>
      <p:sp>
        <p:nvSpPr>
          <p:cNvPr id="501" name="Google Shape;501;p59"/>
          <p:cNvSpPr txBox="1"/>
          <p:nvPr/>
        </p:nvSpPr>
        <p:spPr>
          <a:xfrm>
            <a:off x="628647" y="5663261"/>
            <a:ext cx="8324851" cy="647693"/>
          </a:xfrm>
          <a:prstGeom prst="rect">
            <a:avLst/>
          </a:prstGeom>
          <a:blipFill rotWithShape="1">
            <a:blip r:embed="rId18">
              <a:alphaModFix/>
            </a:blip>
            <a:stretch>
              <a:fillRect l="-584" t="-8490" b="-641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How to calculate with normal distribution</a:t>
            </a:r>
            <a:endParaRPr sz="3600"/>
          </a:p>
        </p:txBody>
      </p:sp>
      <p:sp>
        <p:nvSpPr>
          <p:cNvPr id="507" name="Google Shape;507;p60"/>
          <p:cNvSpPr txBox="1">
            <a:spLocks noGrp="1"/>
          </p:cNvSpPr>
          <p:nvPr>
            <p:ph type="body" idx="1"/>
          </p:nvPr>
        </p:nvSpPr>
        <p:spPr>
          <a:xfrm>
            <a:off x="628650" y="1825625"/>
            <a:ext cx="7886700" cy="4351338"/>
          </a:xfrm>
          <a:prstGeom prst="rect">
            <a:avLst/>
          </a:prstGeom>
          <a:blipFill rotWithShape="1">
            <a:blip r:embed="rId3">
              <a:alphaModFix/>
            </a:blip>
            <a:stretch>
              <a:fillRect l="-38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create new distributions</a:t>
            </a:r>
            <a:endParaRPr/>
          </a:p>
        </p:txBody>
      </p:sp>
      <p:sp>
        <p:nvSpPr>
          <p:cNvPr id="513" name="Google Shape;513;p6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Decompose your variable into simpler variables and/or events</a:t>
            </a:r>
            <a:endParaRPr/>
          </a:p>
          <a:p>
            <a:pPr marL="228600" lvl="0" indent="-228600" algn="l" rtl="0">
              <a:lnSpc>
                <a:spcPct val="90000"/>
              </a:lnSpc>
              <a:spcBef>
                <a:spcPts val="1000"/>
              </a:spcBef>
              <a:spcAft>
                <a:spcPts val="0"/>
              </a:spcAft>
              <a:buClr>
                <a:schemeClr val="dk1"/>
              </a:buClr>
              <a:buSzPts val="2800"/>
              <a:buChar char="•"/>
            </a:pPr>
            <a:r>
              <a:rPr lang="en-US"/>
              <a:t>Apply the rules of probability (addition, multiplication, etc.) to express the CDF of your variable</a:t>
            </a:r>
            <a:endParaRPr/>
          </a:p>
          <a:p>
            <a:pPr marL="228600" lvl="0" indent="-228600" algn="l" rtl="0">
              <a:lnSpc>
                <a:spcPct val="90000"/>
              </a:lnSpc>
              <a:spcBef>
                <a:spcPts val="1000"/>
              </a:spcBef>
              <a:spcAft>
                <a:spcPts val="0"/>
              </a:spcAft>
              <a:buClr>
                <a:schemeClr val="dk1"/>
              </a:buClr>
              <a:buSzPts val="2800"/>
              <a:buChar char="•"/>
            </a:pPr>
            <a:r>
              <a:rPr lang="en-US"/>
              <a:t>From CDF you can derive PDF and then moments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expectation</a:t>
            </a:r>
            <a:endParaRPr/>
          </a:p>
        </p:txBody>
      </p:sp>
      <p:sp>
        <p:nvSpPr>
          <p:cNvPr id="114" name="Google Shape;114;p17"/>
          <p:cNvSpPr txBox="1">
            <a:spLocks noGrp="1"/>
          </p:cNvSpPr>
          <p:nvPr>
            <p:ph type="body" idx="1"/>
          </p:nvPr>
        </p:nvSpPr>
        <p:spPr>
          <a:xfrm>
            <a:off x="628650" y="1825625"/>
            <a:ext cx="7886700" cy="4351338"/>
          </a:xfrm>
          <a:prstGeom prst="rect">
            <a:avLst/>
          </a:prstGeom>
          <a:blipFill rotWithShape="1">
            <a:blip r:embed="rId3">
              <a:alphaModFix/>
            </a:blip>
            <a:stretch>
              <a:fillRect l="-772" t="-1400" b="-434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exponential lightbulbs</a:t>
            </a:r>
            <a:endParaRPr/>
          </a:p>
        </p:txBody>
      </p:sp>
      <p:sp>
        <p:nvSpPr>
          <p:cNvPr id="519" name="Google Shape;519;p62"/>
          <p:cNvSpPr txBox="1">
            <a:spLocks noGrp="1"/>
          </p:cNvSpPr>
          <p:nvPr>
            <p:ph type="body" idx="1"/>
          </p:nvPr>
        </p:nvSpPr>
        <p:spPr>
          <a:xfrm>
            <a:off x="636532" y="1825624"/>
            <a:ext cx="8048625" cy="4460875"/>
          </a:xfrm>
          <a:prstGeom prst="rect">
            <a:avLst/>
          </a:prstGeom>
          <a:blipFill rotWithShape="1">
            <a:blip r:embed="rId3">
              <a:alphaModFix/>
            </a:blip>
            <a:stretch>
              <a:fillRect l="-452" t="-40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distributions</a:t>
            </a:r>
            <a:endParaRPr/>
          </a:p>
        </p:txBody>
      </p:sp>
      <p:sp>
        <p:nvSpPr>
          <p:cNvPr id="525" name="Google Shape;525;p63"/>
          <p:cNvSpPr txBox="1">
            <a:spLocks noGrp="1"/>
          </p:cNvSpPr>
          <p:nvPr>
            <p:ph type="body" idx="1"/>
          </p:nvPr>
        </p:nvSpPr>
        <p:spPr>
          <a:xfrm>
            <a:off x="628650" y="1825625"/>
            <a:ext cx="7886700" cy="4351338"/>
          </a:xfrm>
          <a:prstGeom prst="rect">
            <a:avLst/>
          </a:prstGeom>
          <a:blipFill rotWithShape="1">
            <a:blip r:embed="rId3">
              <a:alphaModFix/>
            </a:blip>
            <a:stretch>
              <a:fillRect l="-1158" t="-2099" r="-848" b="-26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Mixtures</a:t>
            </a:r>
            <a:endParaRPr/>
          </a:p>
        </p:txBody>
      </p:sp>
      <p:sp>
        <p:nvSpPr>
          <p:cNvPr id="531" name="Google Shape;531;p64"/>
          <p:cNvSpPr txBox="1">
            <a:spLocks noGrp="1"/>
          </p:cNvSpPr>
          <p:nvPr>
            <p:ph type="body" idx="1"/>
          </p:nvPr>
        </p:nvSpPr>
        <p:spPr>
          <a:xfrm>
            <a:off x="628650" y="1825625"/>
            <a:ext cx="7886700" cy="2222500"/>
          </a:xfrm>
          <a:prstGeom prst="rect">
            <a:avLst/>
          </a:prstGeom>
          <a:blipFill rotWithShape="1">
            <a:blip r:embed="rId3">
              <a:alphaModFix/>
            </a:blip>
            <a:stretch>
              <a:fillRect l="-1003" t="-5204" r="-384" b="-10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532" name="Google Shape;532;p64"/>
          <p:cNvPicPr preferRelativeResize="0"/>
          <p:nvPr/>
        </p:nvPicPr>
        <p:blipFill rotWithShape="1">
          <a:blip r:embed="rId4">
            <a:alphaModFix/>
          </a:blip>
          <a:srcRect/>
          <a:stretch/>
        </p:blipFill>
        <p:spPr>
          <a:xfrm>
            <a:off x="793750" y="4048125"/>
            <a:ext cx="3600000" cy="2494488"/>
          </a:xfrm>
          <a:prstGeom prst="rect">
            <a:avLst/>
          </a:prstGeom>
          <a:noFill/>
          <a:ln>
            <a:noFill/>
          </a:ln>
        </p:spPr>
      </p:pic>
      <p:pic>
        <p:nvPicPr>
          <p:cNvPr id="533" name="Google Shape;533;p64"/>
          <p:cNvPicPr preferRelativeResize="0"/>
          <p:nvPr/>
        </p:nvPicPr>
        <p:blipFill rotWithShape="1">
          <a:blip r:embed="rId5">
            <a:alphaModFix/>
          </a:blip>
          <a:srcRect/>
          <a:stretch/>
        </p:blipFill>
        <p:spPr>
          <a:xfrm>
            <a:off x="4737100" y="4048125"/>
            <a:ext cx="3600000" cy="253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Plotting distributions</a:t>
            </a:r>
            <a:endParaRPr/>
          </a:p>
        </p:txBody>
      </p:sp>
      <p:sp>
        <p:nvSpPr>
          <p:cNvPr id="539" name="Google Shape;539;p6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can we plot</a:t>
            </a:r>
            <a:endParaRPr/>
          </a:p>
        </p:txBody>
      </p:sp>
      <p:sp>
        <p:nvSpPr>
          <p:cNvPr id="545" name="Google Shape;545;p6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Histogram (binned / smoothed)</a:t>
            </a:r>
            <a:endParaRPr/>
          </a:p>
          <a:p>
            <a:pPr marL="685800" lvl="1" indent="-228600" algn="l" rtl="0">
              <a:lnSpc>
                <a:spcPct val="90000"/>
              </a:lnSpc>
              <a:spcBef>
                <a:spcPts val="500"/>
              </a:spcBef>
              <a:spcAft>
                <a:spcPts val="0"/>
              </a:spcAft>
              <a:buClr>
                <a:schemeClr val="dk1"/>
              </a:buClr>
              <a:buSzPts val="2400"/>
              <a:buChar char="•"/>
            </a:pPr>
            <a:r>
              <a:rPr lang="en-US"/>
              <a:t>Logarithmic scale sometimes helps</a:t>
            </a:r>
            <a:endParaRPr/>
          </a:p>
        </p:txBody>
      </p:sp>
      <p:pic>
        <p:nvPicPr>
          <p:cNvPr id="546" name="Google Shape;546;p66"/>
          <p:cNvPicPr preferRelativeResize="0"/>
          <p:nvPr/>
        </p:nvPicPr>
        <p:blipFill rotWithShape="1">
          <a:blip r:embed="rId3">
            <a:alphaModFix/>
          </a:blip>
          <a:srcRect/>
          <a:stretch/>
        </p:blipFill>
        <p:spPr>
          <a:xfrm>
            <a:off x="1663086" y="3111199"/>
            <a:ext cx="5386027" cy="264220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can we plot</a:t>
            </a:r>
            <a:endParaRPr/>
          </a:p>
        </p:txBody>
      </p:sp>
      <p:sp>
        <p:nvSpPr>
          <p:cNvPr id="552" name="Google Shape;552;p6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CDF, or 1-CDF</a:t>
            </a:r>
            <a:endParaRPr/>
          </a:p>
        </p:txBody>
      </p:sp>
      <p:pic>
        <p:nvPicPr>
          <p:cNvPr id="553" name="Google Shape;553;p67"/>
          <p:cNvPicPr preferRelativeResize="0"/>
          <p:nvPr/>
        </p:nvPicPr>
        <p:blipFill rotWithShape="1">
          <a:blip r:embed="rId3">
            <a:alphaModFix/>
          </a:blip>
          <a:srcRect/>
          <a:stretch/>
        </p:blipFill>
        <p:spPr>
          <a:xfrm>
            <a:off x="1663200" y="3110400"/>
            <a:ext cx="5424136" cy="264220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can we plot</a:t>
            </a:r>
            <a:endParaRPr/>
          </a:p>
        </p:txBody>
      </p:sp>
      <p:sp>
        <p:nvSpPr>
          <p:cNvPr id="559" name="Google Shape;559;p6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Boxplot, or violin plot</a:t>
            </a:r>
            <a:endParaRPr/>
          </a:p>
          <a:p>
            <a:pPr marL="228600" lvl="0" indent="-50800" algn="l" rtl="0">
              <a:lnSpc>
                <a:spcPct val="90000"/>
              </a:lnSpc>
              <a:spcBef>
                <a:spcPts val="1000"/>
              </a:spcBef>
              <a:spcAft>
                <a:spcPts val="0"/>
              </a:spcAft>
              <a:buClr>
                <a:schemeClr val="dk1"/>
              </a:buClr>
              <a:buSzPts val="2800"/>
              <a:buNone/>
            </a:pPr>
            <a:endParaRPr/>
          </a:p>
        </p:txBody>
      </p:sp>
      <p:pic>
        <p:nvPicPr>
          <p:cNvPr id="560" name="Google Shape;560;p68"/>
          <p:cNvPicPr preferRelativeResize="0"/>
          <p:nvPr/>
        </p:nvPicPr>
        <p:blipFill rotWithShape="1">
          <a:blip r:embed="rId3">
            <a:alphaModFix/>
          </a:blip>
          <a:srcRect/>
          <a:stretch/>
        </p:blipFill>
        <p:spPr>
          <a:xfrm>
            <a:off x="2247370" y="2742896"/>
            <a:ext cx="4649259" cy="266760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can we plot</a:t>
            </a:r>
            <a:endParaRPr/>
          </a:p>
        </p:txBody>
      </p:sp>
      <p:sp>
        <p:nvSpPr>
          <p:cNvPr id="566" name="Google Shape;566;p6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Quantiles of theoretical distribution against the same quantiles of the sample</a:t>
            </a:r>
            <a:endParaRPr/>
          </a:p>
        </p:txBody>
      </p:sp>
      <p:pic>
        <p:nvPicPr>
          <p:cNvPr id="567" name="Google Shape;567;p69"/>
          <p:cNvPicPr preferRelativeResize="0"/>
          <p:nvPr/>
        </p:nvPicPr>
        <p:blipFill rotWithShape="1">
          <a:blip r:embed="rId3">
            <a:alphaModFix/>
          </a:blip>
          <a:srcRect/>
          <a:stretch/>
        </p:blipFill>
        <p:spPr>
          <a:xfrm>
            <a:off x="964378" y="2620153"/>
            <a:ext cx="7215244" cy="355681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methods</a:t>
            </a:r>
            <a:endParaRPr/>
          </a:p>
        </p:txBody>
      </p:sp>
      <p:sp>
        <p:nvSpPr>
          <p:cNvPr id="573" name="Google Shape;573;p70"/>
          <p:cNvSpPr/>
          <p:nvPr/>
        </p:nvSpPr>
        <p:spPr>
          <a:xfrm>
            <a:off x="628650" y="6176963"/>
            <a:ext cx="6762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https://www.darkhorseanalytics.com/blog/visualizing-distributions-3</a:t>
            </a:r>
            <a:endParaRPr/>
          </a:p>
        </p:txBody>
      </p:sp>
      <p:pic>
        <p:nvPicPr>
          <p:cNvPr id="574" name="Google Shape;574;p70" descr="plotting distributions"/>
          <p:cNvPicPr preferRelativeResize="0">
            <a:picLocks noGrp="1"/>
          </p:cNvPicPr>
          <p:nvPr>
            <p:ph type="body" idx="1"/>
          </p:nvPr>
        </p:nvPicPr>
        <p:blipFill rotWithShape="1">
          <a:blip r:embed="rId3">
            <a:alphaModFix/>
          </a:blip>
          <a:srcRect t="10825" b="48635"/>
          <a:stretch/>
        </p:blipFill>
        <p:spPr>
          <a:xfrm>
            <a:off x="628650" y="1891149"/>
            <a:ext cx="7886700" cy="422028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methods</a:t>
            </a:r>
            <a:endParaRPr/>
          </a:p>
        </p:txBody>
      </p:sp>
      <p:sp>
        <p:nvSpPr>
          <p:cNvPr id="580" name="Google Shape;580;p71"/>
          <p:cNvSpPr/>
          <p:nvPr/>
        </p:nvSpPr>
        <p:spPr>
          <a:xfrm>
            <a:off x="628650" y="6176963"/>
            <a:ext cx="6762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https://www.darkhorseanalytics.com/blog/visualizing-distributions-3</a:t>
            </a:r>
            <a:endParaRPr/>
          </a:p>
        </p:txBody>
      </p:sp>
      <p:pic>
        <p:nvPicPr>
          <p:cNvPr id="581" name="Google Shape;581;p71" descr="plotting distributions"/>
          <p:cNvPicPr preferRelativeResize="0">
            <a:picLocks noGrp="1"/>
          </p:cNvPicPr>
          <p:nvPr>
            <p:ph type="body" idx="1"/>
          </p:nvPr>
        </p:nvPicPr>
        <p:blipFill rotWithShape="1">
          <a:blip r:embed="rId3">
            <a:alphaModFix/>
          </a:blip>
          <a:srcRect l="644" t="53035" r="-643" b="6425"/>
          <a:stretch/>
        </p:blipFill>
        <p:spPr>
          <a:xfrm>
            <a:off x="628650" y="1891149"/>
            <a:ext cx="7886700" cy="42202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Geometric trials</a:t>
            </a:r>
            <a:endParaRPr/>
          </a:p>
        </p:txBody>
      </p:sp>
      <p:sp>
        <p:nvSpPr>
          <p:cNvPr id="120" name="Google Shape;120;p18"/>
          <p:cNvSpPr txBox="1">
            <a:spLocks noGrp="1"/>
          </p:cNvSpPr>
          <p:nvPr>
            <p:ph type="body" idx="1"/>
          </p:nvPr>
        </p:nvSpPr>
        <p:spPr>
          <a:xfrm>
            <a:off x="628650" y="1825624"/>
            <a:ext cx="7886700" cy="4540670"/>
          </a:xfrm>
          <a:prstGeom prst="rect">
            <a:avLst/>
          </a:prstGeom>
          <a:blipFill rotWithShape="1">
            <a:blip r:embed="rId3">
              <a:alphaModFix/>
            </a:blip>
            <a:stretch>
              <a:fillRect l="-849" t="-1476" b="-80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LLN &amp; CLT – convergence </a:t>
            </a:r>
            <a:endParaRPr/>
          </a:p>
        </p:txBody>
      </p:sp>
      <p:sp>
        <p:nvSpPr>
          <p:cNvPr id="587" name="Google Shape;587;p7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Sample mean vs expectation</a:t>
            </a:r>
            <a:endParaRPr sz="3200"/>
          </a:p>
        </p:txBody>
      </p:sp>
      <p:pic>
        <p:nvPicPr>
          <p:cNvPr id="593" name="Google Shape;593;p73"/>
          <p:cNvPicPr preferRelativeResize="0">
            <a:picLocks noGrp="1"/>
          </p:cNvPicPr>
          <p:nvPr>
            <p:ph type="body" idx="1"/>
          </p:nvPr>
        </p:nvPicPr>
        <p:blipFill rotWithShape="1">
          <a:blip r:embed="rId3">
            <a:alphaModFix/>
          </a:blip>
          <a:srcRect/>
          <a:stretch/>
        </p:blipFill>
        <p:spPr>
          <a:xfrm>
            <a:off x="628650" y="3166599"/>
            <a:ext cx="7886700" cy="2982365"/>
          </a:xfrm>
          <a:prstGeom prst="rect">
            <a:avLst/>
          </a:prstGeom>
          <a:noFill/>
          <a:ln>
            <a:noFill/>
          </a:ln>
        </p:spPr>
      </p:pic>
      <p:sp>
        <p:nvSpPr>
          <p:cNvPr id="594" name="Google Shape;594;p73"/>
          <p:cNvSpPr txBox="1"/>
          <p:nvPr/>
        </p:nvSpPr>
        <p:spPr>
          <a:xfrm>
            <a:off x="628650" y="1825625"/>
            <a:ext cx="7886700" cy="134097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10000"/>
              </a:lnSpc>
              <a:spcBef>
                <a:spcPts val="0"/>
              </a:spcBef>
              <a:spcAft>
                <a:spcPts val="0"/>
              </a:spcAft>
              <a:buClr>
                <a:schemeClr val="dk1"/>
              </a:buClr>
              <a:buSzPct val="100000"/>
              <a:buFont typeface="Arial"/>
              <a:buNone/>
            </a:pPr>
            <a:r>
              <a:rPr lang="en-US" sz="2400">
                <a:solidFill>
                  <a:schemeClr val="dk1"/>
                </a:solidFill>
                <a:latin typeface="Calibri"/>
                <a:ea typeface="Calibri"/>
                <a:cs typeface="Calibri"/>
                <a:sym typeface="Calibri"/>
              </a:rPr>
              <a:t>We know that sample mean is “usually close” to the expected value in the population.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What does it exactly mean?</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Experiment: increase sample size, track the sample mean</a:t>
            </a:r>
            <a:endParaRPr sz="24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law of large numbers</a:t>
            </a:r>
            <a:endParaRPr/>
          </a:p>
        </p:txBody>
      </p:sp>
      <p:sp>
        <p:nvSpPr>
          <p:cNvPr id="600" name="Google Shape;600;p74"/>
          <p:cNvSpPr txBox="1">
            <a:spLocks noGrp="1"/>
          </p:cNvSpPr>
          <p:nvPr>
            <p:ph type="body" idx="1"/>
          </p:nvPr>
        </p:nvSpPr>
        <p:spPr>
          <a:xfrm>
            <a:off x="628650" y="1825625"/>
            <a:ext cx="7886700" cy="4351338"/>
          </a:xfrm>
          <a:prstGeom prst="rect">
            <a:avLst/>
          </a:prstGeom>
          <a:blipFill rotWithShape="1">
            <a:blip r:embed="rId3">
              <a:alphaModFix/>
            </a:blip>
            <a:stretch>
              <a:fillRect l="-1004" t="-1680" b="-9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Proof of the LLN</a:t>
            </a:r>
            <a:endParaRPr/>
          </a:p>
        </p:txBody>
      </p:sp>
      <p:sp>
        <p:nvSpPr>
          <p:cNvPr id="606" name="Google Shape;606;p75"/>
          <p:cNvSpPr txBox="1">
            <a:spLocks noGrp="1"/>
          </p:cNvSpPr>
          <p:nvPr>
            <p:ph type="body" idx="1"/>
          </p:nvPr>
        </p:nvSpPr>
        <p:spPr>
          <a:xfrm>
            <a:off x="628650" y="1825625"/>
            <a:ext cx="7886700" cy="4351338"/>
          </a:xfrm>
          <a:prstGeom prst="rect">
            <a:avLst/>
          </a:prstGeom>
          <a:blipFill rotWithShape="1">
            <a:blip r:embed="rId3">
              <a:alphaModFix/>
            </a:blip>
            <a:stretch>
              <a:fillRect l="-772"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The Central limit theorem</a:t>
            </a:r>
            <a:endParaRPr sz="4000"/>
          </a:p>
        </p:txBody>
      </p:sp>
      <p:sp>
        <p:nvSpPr>
          <p:cNvPr id="612" name="Google Shape;612;p76"/>
          <p:cNvSpPr txBox="1">
            <a:spLocks noGrp="1"/>
          </p:cNvSpPr>
          <p:nvPr>
            <p:ph type="body" idx="1"/>
          </p:nvPr>
        </p:nvSpPr>
        <p:spPr>
          <a:xfrm>
            <a:off x="628650" y="1825625"/>
            <a:ext cx="7886700" cy="2668221"/>
          </a:xfrm>
          <a:prstGeom prst="rect">
            <a:avLst/>
          </a:prstGeom>
          <a:blipFill rotWithShape="1">
            <a:blip r:embed="rId3">
              <a:alphaModFix/>
            </a:blip>
            <a:stretch>
              <a:fillRect l="-849" t="-2510" r="-7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613" name="Google Shape;613;p76"/>
          <p:cNvPicPr preferRelativeResize="0"/>
          <p:nvPr/>
        </p:nvPicPr>
        <p:blipFill rotWithShape="1">
          <a:blip r:embed="rId4">
            <a:alphaModFix/>
          </a:blip>
          <a:srcRect/>
          <a:stretch/>
        </p:blipFill>
        <p:spPr>
          <a:xfrm>
            <a:off x="789737" y="4493846"/>
            <a:ext cx="7354976" cy="19562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CLT, more examples</a:t>
            </a:r>
            <a:endParaRPr/>
          </a:p>
        </p:txBody>
      </p:sp>
      <p:pic>
        <p:nvPicPr>
          <p:cNvPr id="619" name="Google Shape;619;p77"/>
          <p:cNvPicPr preferRelativeResize="0">
            <a:picLocks noGrp="1"/>
          </p:cNvPicPr>
          <p:nvPr>
            <p:ph type="body" idx="1"/>
          </p:nvPr>
        </p:nvPicPr>
        <p:blipFill rotWithShape="1">
          <a:blip r:embed="rId3">
            <a:alphaModFix/>
          </a:blip>
          <a:srcRect/>
          <a:stretch/>
        </p:blipFill>
        <p:spPr>
          <a:xfrm>
            <a:off x="932329" y="1825625"/>
            <a:ext cx="7279341" cy="435133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I use this all?</a:t>
            </a:r>
            <a:endParaRPr/>
          </a:p>
        </p:txBody>
      </p:sp>
      <p:sp>
        <p:nvSpPr>
          <p:cNvPr id="625" name="Google Shape;625;p78"/>
          <p:cNvSpPr txBox="1">
            <a:spLocks noGrp="1"/>
          </p:cNvSpPr>
          <p:nvPr>
            <p:ph type="body" idx="1"/>
          </p:nvPr>
        </p:nvSpPr>
        <p:spPr>
          <a:xfrm>
            <a:off x="628650" y="1825625"/>
            <a:ext cx="7886700" cy="4351338"/>
          </a:xfrm>
          <a:prstGeom prst="rect">
            <a:avLst/>
          </a:prstGeom>
          <a:blipFill rotWithShape="1">
            <a:blip r:embed="rId3">
              <a:alphaModFix/>
            </a:blip>
            <a:stretch>
              <a:fillRect l="-1390" t="-22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MGF and a draft proof of the CLT</a:t>
            </a:r>
            <a:endParaRPr/>
          </a:p>
        </p:txBody>
      </p:sp>
      <p:sp>
        <p:nvSpPr>
          <p:cNvPr id="631" name="Google Shape;631;p79"/>
          <p:cNvSpPr txBox="1">
            <a:spLocks noGrp="1"/>
          </p:cNvSpPr>
          <p:nvPr>
            <p:ph type="body" idx="1"/>
          </p:nvPr>
        </p:nvSpPr>
        <p:spPr>
          <a:xfrm>
            <a:off x="628650" y="1825625"/>
            <a:ext cx="7886700" cy="4351338"/>
          </a:xfrm>
          <a:prstGeom prst="rect">
            <a:avLst/>
          </a:prstGeom>
          <a:blipFill rotWithShape="1">
            <a:blip r:embed="rId3">
              <a:alphaModFix/>
            </a:blip>
            <a:stretch>
              <a:fillRect l="-463"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Definitions of convergence</a:t>
            </a:r>
            <a:endParaRPr/>
          </a:p>
        </p:txBody>
      </p:sp>
      <p:sp>
        <p:nvSpPr>
          <p:cNvPr id="637" name="Google Shape;637;p80"/>
          <p:cNvSpPr txBox="1">
            <a:spLocks noGrp="1"/>
          </p:cNvSpPr>
          <p:nvPr>
            <p:ph type="body" idx="1"/>
          </p:nvPr>
        </p:nvSpPr>
        <p:spPr>
          <a:xfrm>
            <a:off x="628650" y="1825625"/>
            <a:ext cx="7886700" cy="4351338"/>
          </a:xfrm>
          <a:prstGeom prst="rect">
            <a:avLst/>
          </a:prstGeom>
          <a:blipFill rotWithShape="1">
            <a:blip r:embed="rId3">
              <a:alphaModFix/>
            </a:blip>
            <a:stretch>
              <a:fillRect l="-695" t="-25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Why is normal distribution so common?</a:t>
            </a:r>
            <a:endParaRPr sz="3600"/>
          </a:p>
        </p:txBody>
      </p:sp>
      <p:sp>
        <p:nvSpPr>
          <p:cNvPr id="643" name="Google Shape;643;p8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Linear transformation of a normal RV is normal</a:t>
            </a:r>
            <a:endParaRPr/>
          </a:p>
          <a:p>
            <a:pPr marL="228600" lvl="0" indent="-228600" algn="l" rtl="0">
              <a:lnSpc>
                <a:spcPct val="90000"/>
              </a:lnSpc>
              <a:spcBef>
                <a:spcPts val="1000"/>
              </a:spcBef>
              <a:spcAft>
                <a:spcPts val="0"/>
              </a:spcAft>
              <a:buClr>
                <a:schemeClr val="dk1"/>
              </a:buClr>
              <a:buSzPts val="2800"/>
              <a:buChar char="•"/>
            </a:pPr>
            <a:r>
              <a:rPr lang="en-US"/>
              <a:t>Sum of jointly normal RV’s is exactly normal</a:t>
            </a:r>
            <a:endParaRPr/>
          </a:p>
          <a:p>
            <a:pPr marL="228600" lvl="0" indent="-228600" algn="l" rtl="0">
              <a:lnSpc>
                <a:spcPct val="90000"/>
              </a:lnSpc>
              <a:spcBef>
                <a:spcPts val="1000"/>
              </a:spcBef>
              <a:spcAft>
                <a:spcPts val="0"/>
              </a:spcAft>
              <a:buClr>
                <a:schemeClr val="dk1"/>
              </a:buClr>
              <a:buSzPts val="2800"/>
              <a:buChar char="•"/>
            </a:pPr>
            <a:r>
              <a:rPr lang="en-US"/>
              <a:t>Sum of many independent same-variance RV’s is nearly normal</a:t>
            </a:r>
            <a:endParaRPr/>
          </a:p>
          <a:p>
            <a:pPr marL="228600" lvl="0" indent="-228600" algn="l" rtl="0">
              <a:lnSpc>
                <a:spcPct val="90000"/>
              </a:lnSpc>
              <a:spcBef>
                <a:spcPts val="1000"/>
              </a:spcBef>
              <a:spcAft>
                <a:spcPts val="0"/>
              </a:spcAft>
              <a:buClr>
                <a:schemeClr val="dk1"/>
              </a:buClr>
              <a:buSzPts val="2800"/>
              <a:buChar char="•"/>
            </a:pPr>
            <a:r>
              <a:rPr lang="en-US" i="1"/>
              <a:t>Any</a:t>
            </a:r>
            <a:r>
              <a:rPr lang="en-US"/>
              <a:t> transformation of RV, that discards information but preserves variance, makes distribution “more normal”</a:t>
            </a:r>
            <a:endParaRPr/>
          </a:p>
          <a:p>
            <a:pPr marL="685800" lvl="1" indent="-228600" algn="l" rtl="0">
              <a:lnSpc>
                <a:spcPct val="90000"/>
              </a:lnSpc>
              <a:spcBef>
                <a:spcPts val="500"/>
              </a:spcBef>
              <a:spcAft>
                <a:spcPts val="0"/>
              </a:spcAft>
              <a:buClr>
                <a:schemeClr val="dk1"/>
              </a:buClr>
              <a:buSzPts val="2400"/>
              <a:buChar char="•"/>
            </a:pPr>
            <a:r>
              <a:rPr lang="en-US" i="1"/>
              <a:t>Because normal distribution has the maximal entropy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Queens</a:t>
            </a:r>
            <a:endParaRPr/>
          </a:p>
        </p:txBody>
      </p:sp>
      <p:sp>
        <p:nvSpPr>
          <p:cNvPr id="126" name="Google Shape;126;p19"/>
          <p:cNvSpPr txBox="1">
            <a:spLocks noGrp="1"/>
          </p:cNvSpPr>
          <p:nvPr>
            <p:ph type="body" idx="1"/>
          </p:nvPr>
        </p:nvSpPr>
        <p:spPr>
          <a:xfrm>
            <a:off x="628650" y="1825625"/>
            <a:ext cx="7886700" cy="4351338"/>
          </a:xfrm>
          <a:prstGeom prst="rect">
            <a:avLst/>
          </a:prstGeom>
          <a:blipFill rotWithShape="1">
            <a:blip r:embed="rId3">
              <a:alphaModFix/>
            </a:blip>
            <a:stretch>
              <a:fillRect l="-308" t="-279" b="-279"/>
            </a:stretch>
          </a:blip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Entropy</a:t>
            </a:r>
            <a:endParaRPr/>
          </a:p>
        </p:txBody>
      </p:sp>
      <p:sp>
        <p:nvSpPr>
          <p:cNvPr id="649" name="Google Shape;649;p82"/>
          <p:cNvSpPr txBox="1">
            <a:spLocks noGrp="1"/>
          </p:cNvSpPr>
          <p:nvPr>
            <p:ph type="body" idx="1"/>
          </p:nvPr>
        </p:nvSpPr>
        <p:spPr>
          <a:xfrm>
            <a:off x="628650" y="1825625"/>
            <a:ext cx="8229600" cy="4351338"/>
          </a:xfrm>
          <a:prstGeom prst="rect">
            <a:avLst/>
          </a:prstGeom>
          <a:blipFill rotWithShape="1">
            <a:blip r:embed="rId3">
              <a:alphaModFix/>
            </a:blip>
            <a:stretch>
              <a:fillRect l="-666" t="-699" b="-588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Principle of maximal entropy</a:t>
            </a:r>
            <a:endParaRPr/>
          </a:p>
        </p:txBody>
      </p:sp>
      <p:sp>
        <p:nvSpPr>
          <p:cNvPr id="655" name="Google Shape;655;p8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we tried to “generate” distributions by randomly allocating “quanta” of probability between values, then the distribution with highest entropy would be the most probable</a:t>
            </a:r>
            <a:endParaRPr/>
          </a:p>
          <a:p>
            <a:pPr marL="228600" lvl="0" indent="-228600" algn="l" rtl="0">
              <a:lnSpc>
                <a:spcPct val="90000"/>
              </a:lnSpc>
              <a:spcBef>
                <a:spcPts val="1000"/>
              </a:spcBef>
              <a:spcAft>
                <a:spcPts val="0"/>
              </a:spcAft>
              <a:buClr>
                <a:schemeClr val="dk1"/>
              </a:buClr>
              <a:buSzPts val="2800"/>
              <a:buChar char="•"/>
            </a:pPr>
            <a:r>
              <a:rPr lang="en-US"/>
              <a:t>If entropy-increasing transformations are at work out there in the world, then long-term distributions must have maximal entropy</a:t>
            </a:r>
            <a:endParaRPr/>
          </a:p>
          <a:p>
            <a:pPr marL="228600" lvl="0" indent="-228600" algn="l" rtl="0">
              <a:lnSpc>
                <a:spcPct val="90000"/>
              </a:lnSpc>
              <a:spcBef>
                <a:spcPts val="1000"/>
              </a:spcBef>
              <a:spcAft>
                <a:spcPts val="0"/>
              </a:spcAft>
              <a:buClr>
                <a:schemeClr val="dk1"/>
              </a:buClr>
              <a:buSzPts val="2800"/>
              <a:buChar char="•"/>
            </a:pPr>
            <a:r>
              <a:rPr lang="en-US"/>
              <a:t>If you know nothing, don’t make informative assumptions</a:t>
            </a:r>
            <a:endParaRPr/>
          </a:p>
          <a:p>
            <a:pPr marL="228600" lvl="0" indent="-228600" algn="l" rtl="0">
              <a:lnSpc>
                <a:spcPct val="90000"/>
              </a:lnSpc>
              <a:spcBef>
                <a:spcPts val="1000"/>
              </a:spcBef>
              <a:spcAft>
                <a:spcPts val="0"/>
              </a:spcAft>
              <a:buClr>
                <a:schemeClr val="dk1"/>
              </a:buClr>
              <a:buSzPts val="2800"/>
              <a:buChar char="•"/>
            </a:pPr>
            <a:r>
              <a:rPr lang="en-US"/>
              <a:t>If you are not sure, choose the distribution with the highest entropy for your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8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High-entropy distributions</a:t>
            </a:r>
            <a:endParaRPr/>
          </a:p>
        </p:txBody>
      </p:sp>
      <p:graphicFrame>
        <p:nvGraphicFramePr>
          <p:cNvPr id="661" name="Google Shape;661;p84"/>
          <p:cNvGraphicFramePr/>
          <p:nvPr/>
        </p:nvGraphicFramePr>
        <p:xfrm>
          <a:off x="628650" y="1825625"/>
          <a:ext cx="3000000" cy="3000000"/>
        </p:xfrm>
        <a:graphic>
          <a:graphicData uri="http://schemas.openxmlformats.org/drawingml/2006/table">
            <a:tbl>
              <a:tblPr firstRow="1" bandRow="1">
                <a:noFill/>
                <a:tableStyleId>{0E5C5ECA-882B-4C5A-854D-9DA588C3C41F}</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Assumptions</a:t>
                      </a:r>
                      <a:endParaRPr sz="1800"/>
                    </a:p>
                  </a:txBody>
                  <a:tcPr marL="91450" marR="91450" marT="45725" marB="45725"/>
                </a:tc>
                <a:tc>
                  <a:txBody>
                    <a:bodyPr/>
                    <a:lstStyle/>
                    <a:p>
                      <a:pPr marL="0" marR="0" lvl="0" indent="0" algn="l" rtl="0">
                        <a:spcBef>
                          <a:spcPts val="0"/>
                        </a:spcBef>
                        <a:spcAft>
                          <a:spcPts val="0"/>
                        </a:spcAft>
                        <a:buNone/>
                      </a:pPr>
                      <a:r>
                        <a:rPr lang="en-US" sz="1800"/>
                        <a:t>Maximum entropy distribution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discrete univariate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univariate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geometric</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exponential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normal</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Pareto</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667" name="Google Shape;667;p8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i="1"/>
              <a:t>Introduction to Probability</a:t>
            </a:r>
            <a:r>
              <a:rPr lang="en-US" sz="1800"/>
              <a:t> by M. Grinstead and J. Snell. Explain most topics on Probability in a gentle way.</a:t>
            </a:r>
            <a:endParaRPr sz="1800" i="1"/>
          </a:p>
          <a:p>
            <a:pPr marL="228600" lvl="0" indent="-228600" algn="l" rtl="0">
              <a:lnSpc>
                <a:spcPct val="90000"/>
              </a:lnSpc>
              <a:spcBef>
                <a:spcPts val="1000"/>
              </a:spcBef>
              <a:spcAft>
                <a:spcPts val="0"/>
              </a:spcAft>
              <a:buClr>
                <a:schemeClr val="dk1"/>
              </a:buClr>
              <a:buSzPts val="1800"/>
              <a:buChar char="•"/>
            </a:pPr>
            <a:r>
              <a:rPr lang="en-US" sz="1800" i="1"/>
              <a:t>Probability</a:t>
            </a:r>
            <a:r>
              <a:rPr lang="en-US" sz="1800"/>
              <a:t> by A.N. Shiryaev. An old and very comprehensive book that covers most of the theory of our course. </a:t>
            </a:r>
            <a:endParaRPr/>
          </a:p>
          <a:p>
            <a:pPr marL="228600" lvl="0" indent="-228600" algn="l" rtl="0">
              <a:lnSpc>
                <a:spcPct val="90000"/>
              </a:lnSpc>
              <a:spcBef>
                <a:spcPts val="1000"/>
              </a:spcBef>
              <a:spcAft>
                <a:spcPts val="0"/>
              </a:spcAft>
              <a:buClr>
                <a:schemeClr val="dk1"/>
              </a:buClr>
              <a:buSzPts val="1800"/>
              <a:buChar char="•"/>
            </a:pPr>
            <a:r>
              <a:rPr lang="en-US" sz="1800" i="1"/>
              <a:t>Probability theory: the language of science </a:t>
            </a:r>
            <a:r>
              <a:rPr lang="en-US" sz="1800"/>
              <a:t>by E.T. Jaynes. A fundamental explanation of the Bayesian approach to probability theory.</a:t>
            </a:r>
            <a:endParaRPr/>
          </a:p>
          <a:p>
            <a:pPr marL="228600" lvl="0" indent="-228600" algn="l" rtl="0">
              <a:lnSpc>
                <a:spcPct val="90000"/>
              </a:lnSpc>
              <a:spcBef>
                <a:spcPts val="1000"/>
              </a:spcBef>
              <a:spcAft>
                <a:spcPts val="0"/>
              </a:spcAft>
              <a:buClr>
                <a:schemeClr val="dk1"/>
              </a:buClr>
              <a:buSzPts val="1800"/>
              <a:buChar char="•"/>
            </a:pPr>
            <a:r>
              <a:rPr lang="en-US" sz="1800" i="1"/>
              <a:t>Bayesian Reasoning and Machine Learning</a:t>
            </a:r>
            <a:r>
              <a:rPr lang="en-US" sz="1800"/>
              <a:t> by D. Barber. Focused mostly on graphical models, but covers lots of different topics in Probability and ML</a:t>
            </a:r>
            <a:endParaRPr sz="1800" i="1"/>
          </a:p>
          <a:p>
            <a:pPr marL="0" lvl="0" indent="0" algn="l" rtl="0">
              <a:lnSpc>
                <a:spcPct val="90000"/>
              </a:lnSpc>
              <a:spcBef>
                <a:spcPts val="1000"/>
              </a:spcBef>
              <a:spcAft>
                <a:spcPts val="0"/>
              </a:spcAft>
              <a:buClr>
                <a:schemeClr val="dk1"/>
              </a:buClr>
              <a:buSzPts val="1800"/>
              <a:buNone/>
            </a:pPr>
            <a:r>
              <a:rPr lang="en-US" sz="1800"/>
              <a:t>Off-topic:</a:t>
            </a:r>
            <a:endParaRPr/>
          </a:p>
          <a:p>
            <a:pPr marL="228600" lvl="0" indent="-228600" algn="l" rtl="0">
              <a:lnSpc>
                <a:spcPct val="90000"/>
              </a:lnSpc>
              <a:spcBef>
                <a:spcPts val="1000"/>
              </a:spcBef>
              <a:spcAft>
                <a:spcPts val="0"/>
              </a:spcAft>
              <a:buClr>
                <a:schemeClr val="dk1"/>
              </a:buClr>
              <a:buSzPts val="1800"/>
              <a:buChar char="•"/>
            </a:pPr>
            <a:r>
              <a:rPr lang="en-US" sz="1800" i="1"/>
              <a:t>Thinking, fast and slow </a:t>
            </a:r>
            <a:r>
              <a:rPr lang="en-US" sz="1800"/>
              <a:t>by D. Kahneman. It is a book on psychology, but it shows many interesting examples of how people perceive probability.</a:t>
            </a:r>
            <a:endParaRPr/>
          </a:p>
          <a:p>
            <a:pPr marL="228600" lvl="0" indent="-228600" algn="l" rtl="0">
              <a:lnSpc>
                <a:spcPct val="90000"/>
              </a:lnSpc>
              <a:spcBef>
                <a:spcPts val="1000"/>
              </a:spcBef>
              <a:spcAft>
                <a:spcPts val="0"/>
              </a:spcAft>
              <a:buClr>
                <a:schemeClr val="dk1"/>
              </a:buClr>
              <a:buSzPts val="1800"/>
              <a:buChar char="•"/>
            </a:pPr>
            <a:r>
              <a:rPr lang="en-US" sz="1800" i="1"/>
              <a:t>Speech and Language Processing </a:t>
            </a:r>
            <a:r>
              <a:rPr lang="en-US" sz="1800"/>
              <a:t>by D. Jurafsky. NLP is a discipline on its own, but chapters 4 and 5.6 describe n-gram (Markov) language models and the Noisy channel for spelling well.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stories recommender</a:t>
            </a:r>
            <a:endParaRPr/>
          </a:p>
        </p:txBody>
      </p:sp>
      <p:sp>
        <p:nvSpPr>
          <p:cNvPr id="132" name="Google Shape;132;p20"/>
          <p:cNvSpPr txBox="1">
            <a:spLocks noGrp="1"/>
          </p:cNvSpPr>
          <p:nvPr>
            <p:ph type="body" idx="1"/>
          </p:nvPr>
        </p:nvSpPr>
        <p:spPr>
          <a:xfrm>
            <a:off x="628650" y="1825625"/>
            <a:ext cx="7886700" cy="15049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A bank can show stories in the mobile app. </a:t>
            </a:r>
            <a:endParaRPr/>
          </a:p>
          <a:p>
            <a:pPr marL="0" lvl="0" indent="0" algn="l" rtl="0">
              <a:lnSpc>
                <a:spcPct val="90000"/>
              </a:lnSpc>
              <a:spcBef>
                <a:spcPts val="1000"/>
              </a:spcBef>
              <a:spcAft>
                <a:spcPts val="0"/>
              </a:spcAft>
              <a:buClr>
                <a:schemeClr val="dk1"/>
              </a:buClr>
              <a:buSzPts val="2000"/>
              <a:buNone/>
            </a:pPr>
            <a:r>
              <a:rPr lang="en-US" sz="2000"/>
              <a:t>For any story, profit from showing it depends on the user reaction. </a:t>
            </a:r>
            <a:endParaRPr sz="2000"/>
          </a:p>
          <a:p>
            <a:pPr marL="0" lvl="0" indent="0" algn="l" rtl="0">
              <a:lnSpc>
                <a:spcPct val="90000"/>
              </a:lnSpc>
              <a:spcBef>
                <a:spcPts val="1000"/>
              </a:spcBef>
              <a:spcAft>
                <a:spcPts val="0"/>
              </a:spcAft>
              <a:buClr>
                <a:schemeClr val="dk1"/>
              </a:buClr>
              <a:buSzPts val="2000"/>
              <a:buNone/>
            </a:pPr>
            <a:r>
              <a:rPr lang="en-US" sz="2000"/>
              <a:t>For a particular story, there are probabilities of various reactions, predicted by an ML model. Should we show it?</a:t>
            </a:r>
            <a:endParaRPr/>
          </a:p>
          <a:p>
            <a:pPr marL="0" lvl="0" indent="0" algn="l" rtl="0">
              <a:lnSpc>
                <a:spcPct val="90000"/>
              </a:lnSpc>
              <a:spcBef>
                <a:spcPts val="1000"/>
              </a:spcBef>
              <a:spcAft>
                <a:spcPts val="0"/>
              </a:spcAft>
              <a:buClr>
                <a:schemeClr val="dk1"/>
              </a:buClr>
              <a:buSzPts val="2000"/>
              <a:buNone/>
            </a:pPr>
            <a:endParaRPr sz="2000"/>
          </a:p>
        </p:txBody>
      </p:sp>
      <p:graphicFrame>
        <p:nvGraphicFramePr>
          <p:cNvPr id="133" name="Google Shape;133;p20"/>
          <p:cNvGraphicFramePr/>
          <p:nvPr/>
        </p:nvGraphicFramePr>
        <p:xfrm>
          <a:off x="714375" y="3330575"/>
          <a:ext cx="4024825" cy="1854250"/>
        </p:xfrm>
        <a:graphic>
          <a:graphicData uri="http://schemas.openxmlformats.org/drawingml/2006/table">
            <a:tbl>
              <a:tblPr firstRow="1" bandRow="1">
                <a:noFill/>
                <a:tableStyleId>{0E5C5ECA-882B-4C5A-854D-9DA588C3C41F}</a:tableStyleId>
              </a:tblPr>
              <a:tblGrid>
                <a:gridCol w="848050">
                  <a:extLst>
                    <a:ext uri="{9D8B030D-6E8A-4147-A177-3AD203B41FA5}">
                      <a16:colId xmlns:a16="http://schemas.microsoft.com/office/drawing/2014/main" val="20000"/>
                    </a:ext>
                  </a:extLst>
                </a:gridCol>
                <a:gridCol w="954150">
                  <a:extLst>
                    <a:ext uri="{9D8B030D-6E8A-4147-A177-3AD203B41FA5}">
                      <a16:colId xmlns:a16="http://schemas.microsoft.com/office/drawing/2014/main" val="20001"/>
                    </a:ext>
                  </a:extLst>
                </a:gridCol>
                <a:gridCol w="22226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Action</a:t>
                      </a:r>
                      <a:endParaRPr sz="1800"/>
                    </a:p>
                  </a:txBody>
                  <a:tcPr marL="91450" marR="91450" marT="45725" marB="45725"/>
                </a:tc>
                <a:tc>
                  <a:txBody>
                    <a:bodyPr/>
                    <a:lstStyle/>
                    <a:p>
                      <a:pPr marL="0" marR="0" lvl="0" indent="0" algn="l" rtl="0">
                        <a:spcBef>
                          <a:spcPts val="0"/>
                        </a:spcBef>
                        <a:spcAft>
                          <a:spcPts val="0"/>
                        </a:spcAft>
                        <a:buNone/>
                      </a:pPr>
                      <a:r>
                        <a:rPr lang="en-US" sz="1800"/>
                        <a:t>Reward</a:t>
                      </a:r>
                      <a:endParaRPr sz="1800"/>
                    </a:p>
                  </a:txBody>
                  <a:tcPr marL="91450" marR="91450" marT="45725" marB="45725"/>
                </a:tc>
                <a:tc>
                  <a:txBody>
                    <a:bodyPr/>
                    <a:lstStyle/>
                    <a:p>
                      <a:pPr marL="0" marR="0" lvl="0" indent="0" algn="l" rtl="0">
                        <a:spcBef>
                          <a:spcPts val="0"/>
                        </a:spcBef>
                        <a:spcAft>
                          <a:spcPts val="0"/>
                        </a:spcAft>
                        <a:buNone/>
                      </a:pPr>
                      <a:r>
                        <a:rPr lang="en-US" sz="1800"/>
                        <a:t>Predicted probability</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Dislike</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Skip</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20%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View</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Like</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40%</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134" name="Google Shape;134;p20"/>
          <p:cNvSpPr txBox="1"/>
          <p:nvPr/>
        </p:nvSpPr>
        <p:spPr>
          <a:xfrm>
            <a:off x="5124450" y="3679825"/>
            <a:ext cx="2790825" cy="1504950"/>
          </a:xfrm>
          <a:prstGeom prst="rect">
            <a:avLst/>
          </a:prstGeom>
          <a:blipFill rotWithShape="1">
            <a:blip r:embed="rId3">
              <a:alphaModFix/>
            </a:blip>
            <a:stretch>
              <a:fillRect l="-13566" t="-16597" r="-2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Gambling</a:t>
            </a:r>
            <a:endParaRPr/>
          </a:p>
        </p:txBody>
      </p:sp>
      <p:sp>
        <p:nvSpPr>
          <p:cNvPr id="140" name="Google Shape;140;p2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Which lottery is better?</a:t>
            </a:r>
            <a:endParaRPr/>
          </a:p>
          <a:p>
            <a:pPr marL="685800" lvl="1" indent="-228600" algn="l" rtl="0">
              <a:lnSpc>
                <a:spcPct val="90000"/>
              </a:lnSpc>
              <a:spcBef>
                <a:spcPts val="500"/>
              </a:spcBef>
              <a:spcAft>
                <a:spcPts val="0"/>
              </a:spcAft>
              <a:buClr>
                <a:schemeClr val="dk1"/>
              </a:buClr>
              <a:buSzPts val="2400"/>
              <a:buChar char="•"/>
            </a:pPr>
            <a:r>
              <a:rPr lang="en-US"/>
              <a:t>Don’t gamble at all</a:t>
            </a:r>
            <a:endParaRPr/>
          </a:p>
          <a:p>
            <a:pPr marL="685800" lvl="1" indent="-228600" algn="l" rtl="0">
              <a:lnSpc>
                <a:spcPct val="90000"/>
              </a:lnSpc>
              <a:spcBef>
                <a:spcPts val="500"/>
              </a:spcBef>
              <a:spcAft>
                <a:spcPts val="0"/>
              </a:spcAft>
              <a:buClr>
                <a:schemeClr val="dk1"/>
              </a:buClr>
              <a:buSzPts val="2400"/>
              <a:buChar char="•"/>
            </a:pPr>
            <a:r>
              <a:rPr lang="en-US"/>
              <a:t>Pay $1, win $200 with 1% probability</a:t>
            </a:r>
            <a:endParaRPr/>
          </a:p>
          <a:p>
            <a:pPr marL="685800" lvl="1" indent="-228600" algn="l" rtl="0">
              <a:lnSpc>
                <a:spcPct val="90000"/>
              </a:lnSpc>
              <a:spcBef>
                <a:spcPts val="500"/>
              </a:spcBef>
              <a:spcAft>
                <a:spcPts val="0"/>
              </a:spcAft>
              <a:buClr>
                <a:schemeClr val="dk1"/>
              </a:buClr>
              <a:buSzPts val="2400"/>
              <a:buChar char="•"/>
            </a:pPr>
            <a:r>
              <a:rPr lang="en-US"/>
              <a:t>Pay $10, win $300 with 3% probability</a:t>
            </a:r>
            <a:endParaRPr/>
          </a:p>
          <a:p>
            <a:pPr marL="685800" lvl="1" indent="-228600" algn="l" rtl="0">
              <a:lnSpc>
                <a:spcPct val="90000"/>
              </a:lnSpc>
              <a:spcBef>
                <a:spcPts val="500"/>
              </a:spcBef>
              <a:spcAft>
                <a:spcPts val="0"/>
              </a:spcAft>
              <a:buClr>
                <a:schemeClr val="dk1"/>
              </a:buClr>
              <a:buSzPts val="2400"/>
              <a:buChar char="•"/>
            </a:pPr>
            <a:r>
              <a:rPr lang="en-US"/>
              <a:t>Pay $2, win $100 with 5% probability</a:t>
            </a:r>
            <a:endParaRPr/>
          </a:p>
          <a:p>
            <a:pPr marL="685800" lvl="1" indent="-228600" algn="l" rtl="0">
              <a:lnSpc>
                <a:spcPct val="90000"/>
              </a:lnSpc>
              <a:spcBef>
                <a:spcPts val="500"/>
              </a:spcBef>
              <a:spcAft>
                <a:spcPts val="0"/>
              </a:spcAft>
              <a:buClr>
                <a:schemeClr val="dk1"/>
              </a:buClr>
              <a:buSzPts val="2400"/>
              <a:buChar char="•"/>
            </a:pPr>
            <a:r>
              <a:rPr lang="en-US"/>
              <a:t>Pay $3, win $50 with 10% probability</a:t>
            </a:r>
            <a:endParaRPr/>
          </a:p>
          <a:p>
            <a:pPr marL="685800" lvl="1" indent="-228600" algn="l" rtl="0">
              <a:lnSpc>
                <a:spcPct val="90000"/>
              </a:lnSpc>
              <a:spcBef>
                <a:spcPts val="500"/>
              </a:spcBef>
              <a:spcAft>
                <a:spcPts val="0"/>
              </a:spcAft>
              <a:buClr>
                <a:schemeClr val="dk1"/>
              </a:buClr>
              <a:buSzPts val="2400"/>
              <a:buChar char="•"/>
            </a:pPr>
            <a:r>
              <a:rPr lang="en-US"/>
              <a:t>Pay $4, win $50% with 10% or $10 with 10% probability</a:t>
            </a:r>
            <a:endParaRPr/>
          </a:p>
          <a:p>
            <a:pPr marL="228600" lvl="0" indent="-228600" algn="l" rtl="0">
              <a:lnSpc>
                <a:spcPct val="90000"/>
              </a:lnSpc>
              <a:spcBef>
                <a:spcPts val="1000"/>
              </a:spcBef>
              <a:spcAft>
                <a:spcPts val="0"/>
              </a:spcAft>
              <a:buClr>
                <a:schemeClr val="dk1"/>
              </a:buClr>
              <a:buSzPts val="2800"/>
              <a:buChar char="•"/>
            </a:pPr>
            <a:r>
              <a:rPr lang="en-US"/>
              <a:t>Expected gains are $0, $1, -$1, $3, $2 and $2</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2095</Words>
  <Application>Microsoft Office PowerPoint</Application>
  <PresentationFormat>On-screen Show (4:3)</PresentationFormat>
  <Paragraphs>405</Paragraphs>
  <Slides>73</Slides>
  <Notes>73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Тема Office</vt:lpstr>
      <vt:lpstr>Probability </vt:lpstr>
      <vt:lpstr>What have we learned last time</vt:lpstr>
      <vt:lpstr>Expectation</vt:lpstr>
      <vt:lpstr>Expectation a.k.a. mean</vt:lpstr>
      <vt:lpstr>Properties of expectation</vt:lpstr>
      <vt:lpstr>Example: Geometric trials</vt:lpstr>
      <vt:lpstr>Example: Queens</vt:lpstr>
      <vt:lpstr>Example: stories recommender</vt:lpstr>
      <vt:lpstr>Gambling</vt:lpstr>
      <vt:lpstr>Why expectation is not enough?</vt:lpstr>
      <vt:lpstr>Expected utility</vt:lpstr>
      <vt:lpstr>Sequential decisions</vt:lpstr>
      <vt:lpstr>Markov Chains</vt:lpstr>
      <vt:lpstr>Markov chain</vt:lpstr>
      <vt:lpstr>Diving deeper into Markov chains</vt:lpstr>
      <vt:lpstr>And deeper</vt:lpstr>
      <vt:lpstr>And deeper</vt:lpstr>
      <vt:lpstr>And even deeper</vt:lpstr>
      <vt:lpstr>Example: Weather</vt:lpstr>
      <vt:lpstr>Example: Weather</vt:lpstr>
      <vt:lpstr>Example: Jumping</vt:lpstr>
      <vt:lpstr>Example: Jumping</vt:lpstr>
      <vt:lpstr>Language models</vt:lpstr>
      <vt:lpstr>Spelling correction problem</vt:lpstr>
      <vt:lpstr>Noisy channel model</vt:lpstr>
      <vt:lpstr>Continuous probability</vt:lpstr>
      <vt:lpstr>Continuous density</vt:lpstr>
      <vt:lpstr>How to apply density</vt:lpstr>
      <vt:lpstr>Example: continuous uniform</vt:lpstr>
      <vt:lpstr>Discrete vs continuous</vt:lpstr>
      <vt:lpstr>Estimation of density</vt:lpstr>
      <vt:lpstr>Example: transforming CDFs</vt:lpstr>
      <vt:lpstr>Recap: PMF and CDF</vt:lpstr>
      <vt:lpstr>Histograms</vt:lpstr>
      <vt:lpstr>The idea of density</vt:lpstr>
      <vt:lpstr>Moments of Distribution</vt:lpstr>
      <vt:lpstr>Moments</vt:lpstr>
      <vt:lpstr>Properties of expectation</vt:lpstr>
      <vt:lpstr> </vt:lpstr>
      <vt:lpstr>Properties of variance</vt:lpstr>
      <vt:lpstr>Example: Pareto moments</vt:lpstr>
      <vt:lpstr>Quantiles</vt:lpstr>
      <vt:lpstr>A few more distributions</vt:lpstr>
      <vt:lpstr>RVs based on Bernoulli process</vt:lpstr>
      <vt:lpstr>How distributions arise</vt:lpstr>
      <vt:lpstr>Poisson vs Exponential</vt:lpstr>
      <vt:lpstr>On normal distribution </vt:lpstr>
      <vt:lpstr>How to calculate with normal distribution</vt:lpstr>
      <vt:lpstr>How to create new distributions</vt:lpstr>
      <vt:lpstr>Example: exponential lightbulbs</vt:lpstr>
      <vt:lpstr>Conditional distributions</vt:lpstr>
      <vt:lpstr>Mixtures</vt:lpstr>
      <vt:lpstr>Plotting distributions</vt:lpstr>
      <vt:lpstr>What can we plot</vt:lpstr>
      <vt:lpstr>What can we plot</vt:lpstr>
      <vt:lpstr>What can we plot</vt:lpstr>
      <vt:lpstr>What can we plot</vt:lpstr>
      <vt:lpstr>More methods</vt:lpstr>
      <vt:lpstr>More methods</vt:lpstr>
      <vt:lpstr>LLN &amp; CLT – convergence </vt:lpstr>
      <vt:lpstr>Sample mean vs expectation</vt:lpstr>
      <vt:lpstr>The law of large numbers</vt:lpstr>
      <vt:lpstr>Proof of the LLN</vt:lpstr>
      <vt:lpstr>The Central limit theorem</vt:lpstr>
      <vt:lpstr>CLT, more examples</vt:lpstr>
      <vt:lpstr>How can I use this all?</vt:lpstr>
      <vt:lpstr>MGF and a draft proof of the CLT</vt:lpstr>
      <vt:lpstr>Definitions of convergence</vt:lpstr>
      <vt:lpstr>Why is normal distribution so common?</vt:lpstr>
      <vt:lpstr>Entropy</vt:lpstr>
      <vt:lpstr>Principle of maximal entropy</vt:lpstr>
      <vt:lpstr>High-entropy distributions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c:title>
  <dc:creator>Shua Friedman</dc:creator>
  <cp:lastModifiedBy>Yehoshua Friedman</cp:lastModifiedBy>
  <cp:revision>4</cp:revision>
  <dcterms:modified xsi:type="dcterms:W3CDTF">2021-10-22T07:42:04Z</dcterms:modified>
</cp:coreProperties>
</file>