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77F0E-4B83-40DB-95C5-980F6961ABBE}">
  <a:tblStyle styleId="{26377F0E-4B83-40DB-95C5-980F6961ABB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02" autoAdjust="0"/>
  </p:normalViewPr>
  <p:slideViewPr>
    <p:cSldViewPr snapToGrid="0">
      <p:cViewPr varScale="1">
        <p:scale>
          <a:sx n="48" d="100"/>
          <a:sy n="48" d="100"/>
        </p:scale>
        <p:origin x="180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 q-q plot can be between two empirical distributions, or one empirical and one theoretical.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Suppose I want to say my data is normal (theoretical), with mu and sima x and b. We can then commit what the quantiles are, and then we can go to the data and plot what the quantiles are for each point in the data. The red line is the </a:t>
            </a:r>
            <a:r>
              <a:rPr lang="en-US" u="sng" dirty="0"/>
              <a:t>theoretical</a:t>
            </a:r>
            <a:r>
              <a:rPr lang="en-US" u="none" dirty="0"/>
              <a:t> belief in the distribution, and I can check how it matches with the quantiles. If it matches well, then I can say that it more or less fits my theoretical assumptions.</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Meaning, a q-q plot is a way to visualize my assumptions.</a:t>
            </a:r>
            <a:endParaRPr dirty="0"/>
          </a:p>
        </p:txBody>
      </p:sp>
      <p:sp>
        <p:nvSpPr>
          <p:cNvPr id="141" name="Google Shape;14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 </a:t>
            </a:r>
            <a:r>
              <a:rPr lang="en-US" dirty="0" err="1"/>
              <a:t>poisson</a:t>
            </a:r>
            <a:r>
              <a:rPr lang="en-US" dirty="0"/>
              <a:t>, we assume there are an infinite number of trials. However, the probability is a fixed P*n– the </a:t>
            </a:r>
            <a:r>
              <a:rPr lang="en-US" u="sng" dirty="0"/>
              <a:t>rate (lambda)</a:t>
            </a:r>
            <a:r>
              <a:rPr lang="en-US" u="none" dirty="0"/>
              <a:t> of success is constant.</a:t>
            </a:r>
          </a:p>
          <a:p>
            <a:pPr marL="0" lvl="0" indent="0" algn="l" rtl="0">
              <a:spcBef>
                <a:spcPts val="0"/>
              </a:spcBef>
              <a:spcAft>
                <a:spcPts val="0"/>
              </a:spcAft>
              <a:buNone/>
            </a:pPr>
            <a:r>
              <a:rPr lang="en-US" u="none" dirty="0"/>
              <a:t>So given that we have some sort of rate of success, how many events would happen in a unit of time. The Bernoulli process which corresponds to this is the limit when n goes to infinity, but instead of having a constant probability, we take the probability to be lambda/n. </a:t>
            </a:r>
          </a:p>
          <a:p>
            <a:pPr marL="0" lvl="0" indent="0" algn="l" rtl="0">
              <a:spcBef>
                <a:spcPts val="0"/>
              </a:spcBef>
              <a:spcAft>
                <a:spcPts val="0"/>
              </a:spcAft>
              <a:buNone/>
            </a:pPr>
            <a:endParaRPr lang="en-US" u="none" dirty="0"/>
          </a:p>
          <a:p>
            <a:pPr marL="0" lvl="0" indent="0" algn="l" rtl="0">
              <a:spcBef>
                <a:spcPts val="0"/>
              </a:spcBef>
              <a:spcAft>
                <a:spcPts val="0"/>
              </a:spcAft>
              <a:buNone/>
            </a:pPr>
            <a:endParaRPr lang="en-US" u="none" dirty="0"/>
          </a:p>
        </p:txBody>
      </p:sp>
      <p:sp>
        <p:nvSpPr>
          <p:cNvPr id="154" name="Google Shape;15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So </a:t>
            </a:r>
            <a:r>
              <a:rPr lang="en-US" dirty="0" err="1"/>
              <a:t>poisson</a:t>
            </a:r>
            <a:r>
              <a:rPr lang="en-US" dirty="0"/>
              <a:t> is kind of a </a:t>
            </a:r>
            <a:r>
              <a:rPr lang="en-US" dirty="0" err="1"/>
              <a:t>descrete</a:t>
            </a:r>
            <a:r>
              <a:rPr lang="en-US" dirty="0"/>
              <a:t> random variable, arises from the continuous limit over a Bernoulli process.</a:t>
            </a:r>
            <a:endParaRPr dirty="0"/>
          </a:p>
        </p:txBody>
      </p:sp>
      <p:sp>
        <p:nvSpPr>
          <p:cNvPr id="194" name="Google Shape;194;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Uniform is very common. It is the same as the discrete uniform, just without having specific discrete values.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normal distribution arises from a sum of many independent variables, and is therefore the reason why it is so common. E.g., if  we do some lab tests many </a:t>
            </a:r>
            <a:r>
              <a:rPr lang="en-US" dirty="0" err="1"/>
              <a:t>many</a:t>
            </a:r>
            <a:r>
              <a:rPr lang="en-US" dirty="0"/>
              <a:t> times, we would sum up to a normal distribution.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lognormal distribution is used whenever you think the log of your random variable is x + noise (used heavily in finance). Meaning, in finance we assume </a:t>
            </a:r>
            <a:r>
              <a:rPr lang="en-US" dirty="0" err="1"/>
              <a:t>everythong</a:t>
            </a:r>
            <a:r>
              <a:rPr lang="en-US" dirty="0"/>
              <a:t> is multiplicative scale.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 exponential distribution is the </a:t>
            </a:r>
            <a:r>
              <a:rPr lang="en-US" dirty="0" err="1"/>
              <a:t>continuos</a:t>
            </a:r>
            <a:r>
              <a:rPr lang="en-US" dirty="0"/>
              <a:t> version of the geometric distribution. Geometric was given a probability of success, how many times should I try before x success. This is discrete. However, if we want to ask about the rate of success, we get an exponential case.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61" name="Google Shape;16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Normal distribution is used extensively in statistics. For example, you give one group a drug and not the other, and we see some impact. We want to test whether this happened by chance or not. If the probability is outside 2sigma, then we…</a:t>
            </a:r>
            <a:endParaRPr dirty="0"/>
          </a:p>
        </p:txBody>
      </p:sp>
      <p:sp>
        <p:nvSpPr>
          <p:cNvPr id="201" name="Google Shape;201;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began to study about </a:t>
            </a:r>
            <a:r>
              <a:rPr lang="en-US" dirty="0" err="1"/>
              <a:t>continuos</a:t>
            </a:r>
            <a:r>
              <a:rPr lang="en-US" dirty="0"/>
              <a:t> variables. WE need to define a new type of function which was an analog for the mass function. In the continuous domain, its hard to do this, and we must find the pdf. We do so by taking the integral of the </a:t>
            </a:r>
            <a:r>
              <a:rPr lang="en-US" dirty="0" err="1"/>
              <a:t>cdf</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Sequential dependency: X1 and X2 are not independent. However, given X2, we don’t need X1. It is a conditional independence, but not a full independence.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Even though male and female heights separately are normal distributions, combining them is not a normal distribution.</a:t>
            </a:r>
            <a:endParaRPr dirty="0"/>
          </a:p>
        </p:txBody>
      </p:sp>
      <p:sp>
        <p:nvSpPr>
          <p:cNvPr id="266" name="Google Shape;266;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 name="Google Shape;28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8" name="Google Shape;328;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Mean and variance don’t always tell us the whole picture, when dealing with non normal distributions. </a:t>
            </a:r>
          </a:p>
        </p:txBody>
      </p:sp>
      <p:sp>
        <p:nvSpPr>
          <p:cNvPr id="366" name="Google Shape;366;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Sometimes, we look at the random vector (may be all dependent, may be mutually dependent, could be conditionally independent given some intermediate variable, etc.). </a:t>
            </a:r>
            <a:endParaRPr dirty="0"/>
          </a:p>
        </p:txBody>
      </p:sp>
      <p:sp>
        <p:nvSpPr>
          <p:cNvPr id="373" name="Google Shape;373;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Any distribution has moments, which we can formally define.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moment is the expectation of X to the k. Different types of moments are the following: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intuitive meaning of the expectation is the point where everything is centered around. Instead of the CDF to describe a function, choosing the expectation seems reasonable.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variance is the deviation from the mean. The variance is not a moment, but rather a </a:t>
            </a:r>
            <a:r>
              <a:rPr lang="en-US" u="sng" dirty="0"/>
              <a:t>centralized</a:t>
            </a:r>
            <a:r>
              <a:rPr lang="en-US" u="none" dirty="0"/>
              <a:t> moment. We use the variance to show how spread out the values are.</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Skewness is how </a:t>
            </a:r>
            <a:r>
              <a:rPr lang="en-US" u="sng" dirty="0"/>
              <a:t>tilted</a:t>
            </a:r>
            <a:r>
              <a:rPr lang="en-US" u="none" dirty="0"/>
              <a:t> the distribution is (is it tending to the left or the right.)</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Kurtosis is how much </a:t>
            </a:r>
            <a:r>
              <a:rPr lang="en-US" u="sng" dirty="0"/>
              <a:t>excessive</a:t>
            </a:r>
            <a:r>
              <a:rPr lang="en-US" u="none" dirty="0"/>
              <a:t> spread which is </a:t>
            </a:r>
            <a:r>
              <a:rPr lang="en-US" u="sng" dirty="0"/>
              <a:t>above</a:t>
            </a:r>
            <a:r>
              <a:rPr lang="en-US" u="none" dirty="0"/>
              <a:t> the normal. The motivation for this is to get a feeling for distribution. Higher kurtosis shows that it is more spread </a:t>
            </a:r>
            <a:r>
              <a:rPr lang="en-US" u="sng" dirty="0"/>
              <a:t>in the sense</a:t>
            </a:r>
            <a:r>
              <a:rPr lang="en-US" u="none" dirty="0"/>
              <a:t> of the rare events (in the tails).</a:t>
            </a:r>
          </a:p>
          <a:p>
            <a:pPr marL="0" lvl="0" indent="0" algn="l" rtl="0">
              <a:spcBef>
                <a:spcPts val="0"/>
              </a:spcBef>
              <a:spcAft>
                <a:spcPts val="0"/>
              </a:spcAft>
              <a:buFont typeface="Arial" panose="020B0604020202020204" pitchFamily="34" charset="0"/>
              <a:buNone/>
            </a:pPr>
            <a:r>
              <a:rPr lang="en-US" u="none" dirty="0"/>
              <a:t>	We subtract 3, because we want to see how much spread over normal we are (?)</a:t>
            </a:r>
            <a:endParaRPr dirty="0"/>
          </a:p>
        </p:txBody>
      </p:sp>
      <p:sp>
        <p:nvSpPr>
          <p:cNvPr id="105" name="Google Shape;10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have seen the linearity of the properties of expectation. For independent variables, it is multiplicative (we can derive these properties using integration).</a:t>
            </a:r>
            <a:endParaRPr dirty="0"/>
          </a:p>
        </p:txBody>
      </p:sp>
      <p:sp>
        <p:nvSpPr>
          <p:cNvPr id="111" name="Google Shape;11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Using the properties of expectation, we can look at the expectation of a function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function says, that given a random variable x, who’s PDF is P(x), calculate the expectation of a </a:t>
            </a:r>
            <a:r>
              <a:rPr lang="en-US" u="sng" dirty="0"/>
              <a:t>function</a:t>
            </a:r>
            <a:r>
              <a:rPr lang="en-US" i="1" u="sng" dirty="0"/>
              <a:t> of it.</a:t>
            </a:r>
            <a:r>
              <a:rPr lang="en-US" i="1" u="none" dirty="0"/>
              <a:t> </a:t>
            </a:r>
            <a:r>
              <a:rPr lang="en-US" i="0" u="none" dirty="0"/>
              <a:t>The distribution of x does not change, but the function of x can change.</a:t>
            </a:r>
          </a:p>
          <a:p>
            <a:pPr marL="0" lvl="0" indent="0" algn="l" rtl="0">
              <a:spcBef>
                <a:spcPts val="0"/>
              </a:spcBef>
              <a:spcAft>
                <a:spcPts val="0"/>
              </a:spcAft>
              <a:buNone/>
            </a:pPr>
            <a:endParaRPr lang="en-US" i="0" u="none" dirty="0"/>
          </a:p>
          <a:p>
            <a:pPr marL="0" lvl="0" indent="0" algn="l" rtl="0">
              <a:spcBef>
                <a:spcPts val="0"/>
              </a:spcBef>
              <a:spcAft>
                <a:spcPts val="0"/>
              </a:spcAft>
              <a:buNone/>
            </a:pPr>
            <a:r>
              <a:rPr lang="en-US" i="0" u="none" dirty="0"/>
              <a:t>For example…</a:t>
            </a:r>
          </a:p>
          <a:p>
            <a:pPr marL="0" lvl="0" indent="0" algn="l" rtl="0">
              <a:spcBef>
                <a:spcPts val="0"/>
              </a:spcBef>
              <a:spcAft>
                <a:spcPts val="0"/>
              </a:spcAft>
              <a:buNone/>
            </a:pPr>
            <a:endParaRPr lang="en-US" i="0" u="none" dirty="0"/>
          </a:p>
          <a:p>
            <a:pPr marL="0" lvl="0" indent="0" algn="l" rtl="0">
              <a:spcBef>
                <a:spcPts val="0"/>
              </a:spcBef>
              <a:spcAft>
                <a:spcPts val="0"/>
              </a:spcAft>
              <a:buNone/>
            </a:pPr>
            <a:endParaRPr dirty="0"/>
          </a:p>
        </p:txBody>
      </p:sp>
      <p:sp>
        <p:nvSpPr>
          <p:cNvPr id="117" name="Google Shape;11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AutoNum type="arabicParenR"/>
            </a:pPr>
            <a:r>
              <a:rPr lang="en-US" dirty="0"/>
              <a:t>We can calculate Var(x) as such because of the linearity of expectation.</a:t>
            </a:r>
          </a:p>
          <a:p>
            <a:pPr marL="228600" lvl="0" indent="-228600" algn="l" rtl="0">
              <a:spcBef>
                <a:spcPts val="0"/>
              </a:spcBef>
              <a:spcAft>
                <a:spcPts val="0"/>
              </a:spcAft>
              <a:buAutoNum type="arabicParenR"/>
            </a:pPr>
            <a:r>
              <a:rPr lang="en-US" dirty="0"/>
              <a:t>Variance isn’t completely linear– </a:t>
            </a:r>
          </a:p>
          <a:p>
            <a:pPr marL="228600" lvl="0" indent="-228600" algn="l" rtl="0">
              <a:spcBef>
                <a:spcPts val="0"/>
              </a:spcBef>
              <a:spcAft>
                <a:spcPts val="0"/>
              </a:spcAft>
              <a:buAutoNum type="arabicParenR"/>
            </a:pPr>
            <a:r>
              <a:rPr lang="en-US" dirty="0"/>
              <a:t>3) For two variables: The last term, when independent is equal to 0. However, if they are dependent on each other, this is the </a:t>
            </a:r>
            <a:r>
              <a:rPr lang="en-US" u="sng" dirty="0"/>
              <a:t>covariance</a:t>
            </a:r>
            <a:r>
              <a:rPr lang="en-US" u="none" dirty="0"/>
              <a:t>.</a:t>
            </a:r>
          </a:p>
          <a:p>
            <a:pPr marL="228600" lvl="0" indent="-228600" algn="l" rtl="0">
              <a:spcBef>
                <a:spcPts val="0"/>
              </a:spcBef>
              <a:spcAft>
                <a:spcPts val="0"/>
              </a:spcAft>
              <a:buAutoNum type="arabicParenR"/>
            </a:pPr>
            <a:endParaRPr lang="en-US" u="none" dirty="0"/>
          </a:p>
          <a:p>
            <a:pPr marL="0" lvl="0" indent="0" algn="l" rtl="0">
              <a:spcBef>
                <a:spcPts val="0"/>
              </a:spcBef>
              <a:spcAft>
                <a:spcPts val="0"/>
              </a:spcAft>
              <a:buNone/>
            </a:pPr>
            <a:endParaRPr dirty="0"/>
          </a:p>
        </p:txBody>
      </p:sp>
      <p:sp>
        <p:nvSpPr>
          <p:cNvPr id="123" name="Google Shape;12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Pareto has a quick drop in the beginning, and then drops very slowly afterwards. The PDF (</a:t>
            </a:r>
            <a:r>
              <a:rPr lang="en-US" dirty="0" err="1"/>
              <a:t>fx</a:t>
            </a:r>
            <a:r>
              <a:rPr lang="en-US" dirty="0"/>
              <a:t>(x)) would be the derivative of the CDF (</a:t>
            </a:r>
            <a:r>
              <a:rPr lang="en-US" dirty="0" err="1"/>
              <a:t>Fx</a:t>
            </a:r>
            <a:r>
              <a:rPr lang="en-US" dirty="0"/>
              <a:t>(x)).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expectation…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Suppose k = 2, then we have an expectation as it is well defined. If k = 1 though, then the denominator is 0 and undefined- the expectation would be infinite.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have a similar idea by the variance, just only when the variance is grater than 2.</a:t>
            </a:r>
          </a:p>
        </p:txBody>
      </p:sp>
      <p:sp>
        <p:nvSpPr>
          <p:cNvPr id="129" name="Google Shape;12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Instead of working on moments which are functions, another way we can describe distribution is by their quantiles. A quantile is a way of saying, how much of a distribution is below this number. In other words, it’s sort of a discrete way to define the </a:t>
            </a:r>
            <a:r>
              <a:rPr lang="en-US" dirty="0" err="1"/>
              <a:t>cdf</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Percentiles are simple and robust. For finite samples, for example, it might be hard to say if its normal, pareto, exponential, etc. When we use quantiles though, its easy to describe: What is the prob that one would be below some value, then I would look at the quantiles which are near these values, and I can… Meaning, I can control the level of details I want to give. With a small sample, my details are not that defined, so I must interpolate.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question one might ask is what’s the probability that a lightbulb will last for x months.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inverse question is: suppose I am the manufacturer, and I want to give you a probabilistic guarantee that the lightbulbs will last for five months with a probability x (meaning, we want to solve for t where the distribution is below a) then I want to know the quantile of X of my distribution. Therefore we inverse the problem, and solve for t in terms of alpha (which is x).</a:t>
            </a:r>
            <a:endParaRPr dirty="0"/>
          </a:p>
        </p:txBody>
      </p:sp>
      <p:sp>
        <p:nvSpPr>
          <p:cNvPr id="135" name="Google Shape;13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jp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14.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5.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3.jpg"/></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5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Probability </a:t>
            </a:r>
            <a:endParaRPr/>
          </a:p>
        </p:txBody>
      </p:sp>
      <p:sp>
        <p:nvSpPr>
          <p:cNvPr id="89" name="Google Shape;89;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Probability and Statistics for Data Science</a:t>
            </a:r>
            <a:endParaRPr/>
          </a:p>
          <a:p>
            <a:pPr marL="0" lvl="0" indent="0" algn="ctr" rtl="0">
              <a:lnSpc>
                <a:spcPct val="90000"/>
              </a:lnSpc>
              <a:spcBef>
                <a:spcPts val="1000"/>
              </a:spcBef>
              <a:spcAft>
                <a:spcPts val="0"/>
              </a:spcAft>
              <a:buClr>
                <a:schemeClr val="dk1"/>
              </a:buClr>
              <a:buSzPts val="2400"/>
              <a:buNone/>
            </a:pPr>
            <a:r>
              <a:rPr lang="en-US"/>
              <a:t>Part 2</a:t>
            </a:r>
            <a:endParaRPr/>
          </a:p>
        </p:txBody>
      </p:sp>
      <p:sp>
        <p:nvSpPr>
          <p:cNvPr id="90" name="Google Shape;90;p13"/>
          <p:cNvSpPr/>
          <p:nvPr/>
        </p:nvSpPr>
        <p:spPr>
          <a:xfrm>
            <a:off x="4453217" y="3244334"/>
            <a:ext cx="2375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can we plot</a:t>
            </a:r>
            <a:endParaRPr/>
          </a:p>
        </p:txBody>
      </p:sp>
      <p:sp>
        <p:nvSpPr>
          <p:cNvPr id="144" name="Google Shape;144;p2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Quantiles of theoretical distribution against the same quantiles of the sample</a:t>
            </a:r>
            <a:endParaRPr/>
          </a:p>
        </p:txBody>
      </p:sp>
      <p:pic>
        <p:nvPicPr>
          <p:cNvPr id="145" name="Google Shape;145;p22"/>
          <p:cNvPicPr preferRelativeResize="0"/>
          <p:nvPr/>
        </p:nvPicPr>
        <p:blipFill rotWithShape="1">
          <a:blip r:embed="rId3">
            <a:alphaModFix/>
          </a:blip>
          <a:srcRect/>
          <a:stretch/>
        </p:blipFill>
        <p:spPr>
          <a:xfrm>
            <a:off x="964378" y="2620153"/>
            <a:ext cx="7215244" cy="35568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A few more distributions</a:t>
            </a:r>
            <a:endParaRPr/>
          </a:p>
        </p:txBody>
      </p:sp>
      <p:sp>
        <p:nvSpPr>
          <p:cNvPr id="151" name="Google Shape;151;p2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RVs based on Bernoulli process</a:t>
            </a:r>
            <a:endParaRPr/>
          </a:p>
        </p:txBody>
      </p:sp>
      <p:graphicFrame>
        <p:nvGraphicFramePr>
          <p:cNvPr id="157" name="Google Shape;157;p24"/>
          <p:cNvGraphicFramePr/>
          <p:nvPr/>
        </p:nvGraphicFramePr>
        <p:xfrm>
          <a:off x="628650" y="1825625"/>
          <a:ext cx="7514325" cy="3205520"/>
        </p:xfrm>
        <a:graphic>
          <a:graphicData uri="http://schemas.openxmlformats.org/drawingml/2006/table">
            <a:tbl>
              <a:tblPr firstRow="1" bandRow="1">
                <a:noFill/>
                <a:tableStyleId>{26377F0E-4B83-40DB-95C5-980F6961ABBE}</a:tableStyleId>
              </a:tblPr>
              <a:tblGrid>
                <a:gridCol w="3014075">
                  <a:extLst>
                    <a:ext uri="{9D8B030D-6E8A-4147-A177-3AD203B41FA5}">
                      <a16:colId xmlns:a16="http://schemas.microsoft.com/office/drawing/2014/main" val="20000"/>
                    </a:ext>
                  </a:extLst>
                </a:gridCol>
                <a:gridCol w="1915800">
                  <a:extLst>
                    <a:ext uri="{9D8B030D-6E8A-4147-A177-3AD203B41FA5}">
                      <a16:colId xmlns:a16="http://schemas.microsoft.com/office/drawing/2014/main" val="20001"/>
                    </a:ext>
                  </a:extLst>
                </a:gridCol>
                <a:gridCol w="25844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u="none" strike="noStrike" cap="none"/>
                        <a:t>Variable</a:t>
                      </a:r>
                      <a:endParaRPr sz="1800"/>
                    </a:p>
                  </a:txBody>
                  <a:tcPr marL="91450" marR="91450" marT="45725" marB="45725"/>
                </a:tc>
                <a:tc>
                  <a:txBody>
                    <a:bodyPr/>
                    <a:lstStyle/>
                    <a:p>
                      <a:pPr marL="0" marR="0" lvl="0" indent="0" algn="l" rtl="0">
                        <a:spcBef>
                          <a:spcPts val="0"/>
                        </a:spcBef>
                        <a:spcAft>
                          <a:spcPts val="0"/>
                        </a:spcAft>
                        <a:buNone/>
                      </a:pPr>
                      <a:r>
                        <a:rPr lang="en-US" sz="1800"/>
                        <a:t>Distribution</a:t>
                      </a:r>
                      <a:endParaRPr sz="1800"/>
                    </a:p>
                  </a:txBody>
                  <a:tcPr marL="91450" marR="91450" marT="45725" marB="45725"/>
                </a:tc>
                <a:tc>
                  <a:txBody>
                    <a:bodyPr/>
                    <a:lstStyle/>
                    <a:p>
                      <a:pPr marL="0" marR="0" lvl="0" indent="0" algn="l" rtl="0">
                        <a:spcBef>
                          <a:spcPts val="0"/>
                        </a:spcBef>
                        <a:spcAft>
                          <a:spcPts val="0"/>
                        </a:spcAft>
                        <a:buNone/>
                      </a:pPr>
                      <a:r>
                        <a:rPr lang="en-US" sz="1800"/>
                        <a:t>PMF</a:t>
                      </a:r>
                      <a:endParaRPr sz="1800"/>
                    </a:p>
                  </a:txBody>
                  <a:tcPr marL="91450" marR="91450" marT="45725" marB="45725"/>
                </a:tc>
                <a:extLst>
                  <a:ext uri="{0D108BD9-81ED-4DB2-BD59-A6C34878D82A}">
                    <a16:rowId xmlns:a16="http://schemas.microsoft.com/office/drawing/2014/main" val="10000"/>
                  </a:ext>
                </a:extLst>
              </a:tr>
              <a:tr h="640075">
                <a:tc>
                  <a:txBody>
                    <a:bodyPr/>
                    <a:lstStyle/>
                    <a:p>
                      <a:pPr marL="0" marR="0" lvl="0" indent="0" algn="l" rtl="0">
                        <a:spcBef>
                          <a:spcPts val="0"/>
                        </a:spcBef>
                        <a:spcAft>
                          <a:spcPts val="0"/>
                        </a:spcAft>
                        <a:buNone/>
                      </a:pPr>
                      <a:r>
                        <a:rPr lang="en-US" sz="1800"/>
                        <a:t>Number of successes in the first n trials</a:t>
                      </a:r>
                      <a:endParaRPr sz="1800"/>
                    </a:p>
                  </a:txBody>
                  <a:tcPr marL="91450" marR="91450" marT="45725" marB="45725"/>
                </a:tc>
                <a:tc>
                  <a:txBody>
                    <a:bodyPr/>
                    <a:lstStyle/>
                    <a:p>
                      <a:pPr marL="0" marR="0" lvl="0" indent="0" algn="l" rtl="0">
                        <a:spcBef>
                          <a:spcPts val="0"/>
                        </a:spcBef>
                        <a:spcAft>
                          <a:spcPts val="0"/>
                        </a:spcAft>
                        <a:buNone/>
                      </a:pPr>
                      <a:r>
                        <a:rPr lang="en-US" sz="1800"/>
                        <a:t>Binomial</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640075">
                <a:tc>
                  <a:txBody>
                    <a:bodyPr/>
                    <a:lstStyle/>
                    <a:p>
                      <a:pPr marL="0" marR="0" lvl="0" indent="0" algn="l" rtl="0">
                        <a:spcBef>
                          <a:spcPts val="0"/>
                        </a:spcBef>
                        <a:spcAft>
                          <a:spcPts val="0"/>
                        </a:spcAft>
                        <a:buNone/>
                      </a:pPr>
                      <a:r>
                        <a:rPr lang="en-US" sz="1800"/>
                        <a:t>Number of failures before the first success</a:t>
                      </a:r>
                      <a:endParaRPr sz="1800"/>
                    </a:p>
                  </a:txBody>
                  <a:tcPr marL="91450" marR="91450" marT="45725" marB="45725"/>
                </a:tc>
                <a:tc>
                  <a:txBody>
                    <a:bodyPr/>
                    <a:lstStyle/>
                    <a:p>
                      <a:pPr marL="0" marR="0" lvl="0" indent="0" algn="l" rtl="0">
                        <a:spcBef>
                          <a:spcPts val="0"/>
                        </a:spcBef>
                        <a:spcAft>
                          <a:spcPts val="0"/>
                        </a:spcAft>
                        <a:buNone/>
                      </a:pPr>
                      <a:r>
                        <a:rPr lang="en-US" sz="1800"/>
                        <a:t>Geometric</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640075">
                <a:tc>
                  <a:txBody>
                    <a:bodyPr/>
                    <a:lstStyle/>
                    <a:p>
                      <a:pPr marL="0" marR="0" lvl="0" indent="0" algn="l" rtl="0">
                        <a:lnSpc>
                          <a:spcPct val="100000"/>
                        </a:lnSpc>
                        <a:spcBef>
                          <a:spcPts val="0"/>
                        </a:spcBef>
                        <a:spcAft>
                          <a:spcPts val="0"/>
                        </a:spcAft>
                        <a:buClr>
                          <a:schemeClr val="dk1"/>
                        </a:buClr>
                        <a:buSzPts val="1800"/>
                        <a:buFont typeface="Calibri"/>
                        <a:buNone/>
                      </a:pPr>
                      <a:r>
                        <a:rPr lang="en-US" sz="1800"/>
                        <a:t>Number of failures before the r-th success</a:t>
                      </a:r>
                      <a:endParaRPr sz="1800"/>
                    </a:p>
                  </a:txBody>
                  <a:tcPr marL="91450" marR="91450" marT="45725" marB="45725"/>
                </a:tc>
                <a:tc>
                  <a:txBody>
                    <a:bodyPr/>
                    <a:lstStyle/>
                    <a:p>
                      <a:pPr marL="0" marR="0" lvl="0" indent="0" algn="l" rtl="0">
                        <a:spcBef>
                          <a:spcPts val="0"/>
                        </a:spcBef>
                        <a:spcAft>
                          <a:spcPts val="0"/>
                        </a:spcAft>
                        <a:buNone/>
                      </a:pPr>
                      <a:r>
                        <a:rPr lang="en-US" sz="1800"/>
                        <a:t>Negative binomial</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9144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Poisson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158" name="Google Shape;158;p24"/>
          <p:cNvSpPr txBox="1"/>
          <p:nvPr/>
        </p:nvSpPr>
        <p:spPr>
          <a:xfrm>
            <a:off x="628650" y="5166041"/>
            <a:ext cx="7585319" cy="523220"/>
          </a:xfrm>
          <a:prstGeom prst="rect">
            <a:avLst/>
          </a:prstGeom>
          <a:blipFill rotWithShape="1">
            <a:blip r:embed="rId3">
              <a:alphaModFix/>
            </a:blip>
            <a:stretch>
              <a:fillRect l="-240" t="-1162" r="-321" b="-1162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Poisson vs Exponential</a:t>
            </a:r>
            <a:endParaRPr/>
          </a:p>
        </p:txBody>
      </p:sp>
      <p:sp>
        <p:nvSpPr>
          <p:cNvPr id="197" name="Google Shape;197;p26"/>
          <p:cNvSpPr txBox="1">
            <a:spLocks noGrp="1"/>
          </p:cNvSpPr>
          <p:nvPr>
            <p:ph type="body" idx="1"/>
          </p:nvPr>
        </p:nvSpPr>
        <p:spPr>
          <a:xfrm>
            <a:off x="628650" y="1825625"/>
            <a:ext cx="7886700" cy="2098675"/>
          </a:xfrm>
          <a:prstGeom prst="rect">
            <a:avLst/>
          </a:prstGeom>
          <a:blipFill rotWithShape="1">
            <a:blip r:embed="rId3">
              <a:alphaModFix/>
            </a:blip>
            <a:stretch>
              <a:fillRect l="-230" t="-57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198" name="Google Shape;198;p26"/>
          <p:cNvPicPr preferRelativeResize="0"/>
          <p:nvPr/>
        </p:nvPicPr>
        <p:blipFill rotWithShape="1">
          <a:blip r:embed="rId4">
            <a:alphaModFix/>
          </a:blip>
          <a:srcRect/>
          <a:stretch/>
        </p:blipFill>
        <p:spPr>
          <a:xfrm>
            <a:off x="628650" y="3809696"/>
            <a:ext cx="7799577" cy="266760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How distributions arise</a:t>
            </a:r>
            <a:endParaRPr/>
          </a:p>
        </p:txBody>
      </p:sp>
      <p:sp>
        <p:nvSpPr>
          <p:cNvPr id="164" name="Google Shape;164;p25"/>
          <p:cNvSpPr txBox="1"/>
          <p:nvPr/>
        </p:nvSpPr>
        <p:spPr>
          <a:xfrm>
            <a:off x="503617" y="1572566"/>
            <a:ext cx="423363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Each distribution corresponds to some random process</a:t>
            </a:r>
            <a:endParaRPr sz="1800">
              <a:solidFill>
                <a:schemeClr val="dk1"/>
              </a:solidFill>
              <a:latin typeface="Calibri"/>
              <a:ea typeface="Calibri"/>
              <a:cs typeface="Calibri"/>
              <a:sym typeface="Calibri"/>
            </a:endParaRPr>
          </a:p>
        </p:txBody>
      </p:sp>
      <p:sp>
        <p:nvSpPr>
          <p:cNvPr id="165" name="Google Shape;165;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grpSp>
        <p:nvGrpSpPr>
          <p:cNvPr id="166" name="Google Shape;166;p25"/>
          <p:cNvGrpSpPr/>
          <p:nvPr/>
        </p:nvGrpSpPr>
        <p:grpSpPr>
          <a:xfrm>
            <a:off x="503617" y="2226420"/>
            <a:ext cx="3600000" cy="1902506"/>
            <a:chOff x="503617" y="2226420"/>
            <a:chExt cx="3600000" cy="1902506"/>
          </a:xfrm>
        </p:grpSpPr>
        <p:pic>
          <p:nvPicPr>
            <p:cNvPr id="167" name="Google Shape;167;p25"/>
            <p:cNvPicPr preferRelativeResize="0"/>
            <p:nvPr/>
          </p:nvPicPr>
          <p:blipFill rotWithShape="1">
            <a:blip r:embed="rId3">
              <a:alphaModFix/>
            </a:blip>
            <a:srcRect/>
            <a:stretch/>
          </p:blipFill>
          <p:spPr>
            <a:xfrm>
              <a:off x="503617" y="2328926"/>
              <a:ext cx="3600000" cy="1800000"/>
            </a:xfrm>
            <a:prstGeom prst="rect">
              <a:avLst/>
            </a:prstGeom>
            <a:noFill/>
            <a:ln>
              <a:noFill/>
            </a:ln>
          </p:spPr>
        </p:pic>
        <p:sp>
          <p:nvSpPr>
            <p:cNvPr id="168" name="Google Shape;168;p25"/>
            <p:cNvSpPr txBox="1"/>
            <p:nvPr/>
          </p:nvSpPr>
          <p:spPr>
            <a:xfrm>
              <a:off x="1742692" y="2356128"/>
              <a:ext cx="80233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Uniform</a:t>
              </a:r>
              <a:endParaRPr sz="1400" b="1">
                <a:solidFill>
                  <a:schemeClr val="dk1"/>
                </a:solidFill>
                <a:latin typeface="Calibri"/>
                <a:ea typeface="Calibri"/>
                <a:cs typeface="Calibri"/>
                <a:sym typeface="Calibri"/>
              </a:endParaRPr>
            </a:p>
          </p:txBody>
        </p:sp>
        <p:pic>
          <p:nvPicPr>
            <p:cNvPr id="169" name="Google Shape;169;p25"/>
            <p:cNvPicPr preferRelativeResize="0"/>
            <p:nvPr/>
          </p:nvPicPr>
          <p:blipFill rotWithShape="1">
            <a:blip r:embed="rId4">
              <a:alphaModFix/>
            </a:blip>
            <a:srcRect/>
            <a:stretch/>
          </p:blipFill>
          <p:spPr>
            <a:xfrm>
              <a:off x="3435910" y="2226420"/>
              <a:ext cx="602324" cy="602324"/>
            </a:xfrm>
            <a:prstGeom prst="rect">
              <a:avLst/>
            </a:prstGeom>
            <a:noFill/>
            <a:ln>
              <a:noFill/>
            </a:ln>
          </p:spPr>
        </p:pic>
        <p:sp>
          <p:nvSpPr>
            <p:cNvPr id="170" name="Google Shape;170;p25"/>
            <p:cNvSpPr txBox="1"/>
            <p:nvPr/>
          </p:nvSpPr>
          <p:spPr>
            <a:xfrm>
              <a:off x="2879019" y="3083582"/>
              <a:ext cx="1083758" cy="623889"/>
            </a:xfrm>
            <a:prstGeom prst="rect">
              <a:avLst/>
            </a:prstGeom>
            <a:blipFill rotWithShape="1">
              <a:blip r:embed="rId5">
                <a:alphaModFix/>
              </a:blip>
              <a:stretch>
                <a:fillRect b="-39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171" name="Google Shape;171;p25"/>
          <p:cNvGrpSpPr/>
          <p:nvPr/>
        </p:nvGrpSpPr>
        <p:grpSpPr>
          <a:xfrm>
            <a:off x="435946" y="4358482"/>
            <a:ext cx="3844566" cy="1910029"/>
            <a:chOff x="435946" y="4358482"/>
            <a:chExt cx="3844566" cy="1910029"/>
          </a:xfrm>
        </p:grpSpPr>
        <p:pic>
          <p:nvPicPr>
            <p:cNvPr id="172" name="Google Shape;172;p25"/>
            <p:cNvPicPr preferRelativeResize="0"/>
            <p:nvPr/>
          </p:nvPicPr>
          <p:blipFill rotWithShape="1">
            <a:blip r:embed="rId6">
              <a:alphaModFix/>
            </a:blip>
            <a:srcRect/>
            <a:stretch/>
          </p:blipFill>
          <p:spPr>
            <a:xfrm>
              <a:off x="435946" y="4468511"/>
              <a:ext cx="3600000" cy="1800000"/>
            </a:xfrm>
            <a:prstGeom prst="rect">
              <a:avLst/>
            </a:prstGeom>
            <a:noFill/>
            <a:ln>
              <a:noFill/>
            </a:ln>
          </p:spPr>
        </p:pic>
        <p:sp>
          <p:nvSpPr>
            <p:cNvPr id="173" name="Google Shape;173;p25"/>
            <p:cNvSpPr txBox="1"/>
            <p:nvPr/>
          </p:nvSpPr>
          <p:spPr>
            <a:xfrm>
              <a:off x="1789305" y="4358482"/>
              <a:ext cx="164660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Normal (=Binomial)</a:t>
              </a:r>
              <a:endParaRPr sz="1400" b="1">
                <a:solidFill>
                  <a:schemeClr val="dk1"/>
                </a:solidFill>
                <a:latin typeface="Calibri"/>
                <a:ea typeface="Calibri"/>
                <a:cs typeface="Calibri"/>
                <a:sym typeface="Calibri"/>
              </a:endParaRPr>
            </a:p>
          </p:txBody>
        </p:sp>
        <p:pic>
          <p:nvPicPr>
            <p:cNvPr id="174" name="Google Shape;174;p25" descr="Image result for icon dots"/>
            <p:cNvPicPr preferRelativeResize="0"/>
            <p:nvPr/>
          </p:nvPicPr>
          <p:blipFill rotWithShape="1">
            <a:blip r:embed="rId7">
              <a:alphaModFix/>
            </a:blip>
            <a:srcRect/>
            <a:stretch/>
          </p:blipFill>
          <p:spPr>
            <a:xfrm rot="-5400000">
              <a:off x="3462530" y="4386265"/>
              <a:ext cx="817982" cy="817982"/>
            </a:xfrm>
            <a:prstGeom prst="rect">
              <a:avLst/>
            </a:prstGeom>
            <a:noFill/>
            <a:ln>
              <a:noFill/>
            </a:ln>
          </p:spPr>
        </p:pic>
        <p:sp>
          <p:nvSpPr>
            <p:cNvPr id="175" name="Google Shape;175;p25"/>
            <p:cNvSpPr txBox="1"/>
            <p:nvPr/>
          </p:nvSpPr>
          <p:spPr>
            <a:xfrm>
              <a:off x="3268265" y="5213159"/>
              <a:ext cx="978729" cy="486993"/>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176" name="Google Shape;176;p25"/>
          <p:cNvGrpSpPr/>
          <p:nvPr/>
        </p:nvGrpSpPr>
        <p:grpSpPr>
          <a:xfrm>
            <a:off x="4862298" y="3299026"/>
            <a:ext cx="3874653" cy="1904352"/>
            <a:chOff x="4862298" y="3299026"/>
            <a:chExt cx="3874653" cy="1904352"/>
          </a:xfrm>
        </p:grpSpPr>
        <p:pic>
          <p:nvPicPr>
            <p:cNvPr id="177" name="Google Shape;177;p25"/>
            <p:cNvPicPr preferRelativeResize="0"/>
            <p:nvPr/>
          </p:nvPicPr>
          <p:blipFill rotWithShape="1">
            <a:blip r:embed="rId9">
              <a:alphaModFix/>
            </a:blip>
            <a:srcRect/>
            <a:stretch/>
          </p:blipFill>
          <p:spPr>
            <a:xfrm>
              <a:off x="4862298" y="3403378"/>
              <a:ext cx="3600000" cy="1800000"/>
            </a:xfrm>
            <a:prstGeom prst="rect">
              <a:avLst/>
            </a:prstGeom>
            <a:noFill/>
            <a:ln>
              <a:noFill/>
            </a:ln>
          </p:spPr>
        </p:pic>
        <p:sp>
          <p:nvSpPr>
            <p:cNvPr id="178" name="Google Shape;178;p25"/>
            <p:cNvSpPr txBox="1"/>
            <p:nvPr/>
          </p:nvSpPr>
          <p:spPr>
            <a:xfrm>
              <a:off x="6133958" y="3299026"/>
              <a:ext cx="20909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Exponential (=Geometric)</a:t>
              </a:r>
              <a:endParaRPr sz="1400" b="1">
                <a:solidFill>
                  <a:schemeClr val="dk1"/>
                </a:solidFill>
                <a:latin typeface="Calibri"/>
                <a:ea typeface="Calibri"/>
                <a:cs typeface="Calibri"/>
                <a:sym typeface="Calibri"/>
              </a:endParaRPr>
            </a:p>
          </p:txBody>
        </p:sp>
        <p:pic>
          <p:nvPicPr>
            <p:cNvPr id="179" name="Google Shape;179;p25" descr="Image result for icon sand clock"/>
            <p:cNvPicPr preferRelativeResize="0"/>
            <p:nvPr/>
          </p:nvPicPr>
          <p:blipFill rotWithShape="1">
            <a:blip r:embed="rId10">
              <a:alphaModFix/>
            </a:blip>
            <a:srcRect/>
            <a:stretch/>
          </p:blipFill>
          <p:spPr>
            <a:xfrm>
              <a:off x="8243238" y="3781104"/>
              <a:ext cx="493713" cy="493713"/>
            </a:xfrm>
            <a:prstGeom prst="rect">
              <a:avLst/>
            </a:prstGeom>
            <a:noFill/>
            <a:ln>
              <a:noFill/>
            </a:ln>
          </p:spPr>
        </p:pic>
        <p:sp>
          <p:nvSpPr>
            <p:cNvPr id="180" name="Google Shape;180;p25"/>
            <p:cNvSpPr txBox="1"/>
            <p:nvPr/>
          </p:nvSpPr>
          <p:spPr>
            <a:xfrm>
              <a:off x="6508182" y="3834174"/>
              <a:ext cx="1330044" cy="470385"/>
            </a:xfrm>
            <a:prstGeom prst="rect">
              <a:avLst/>
            </a:prstGeom>
            <a:blipFill rotWithShape="1">
              <a:blip r:embed="rId11">
                <a:alphaModFix/>
              </a:blip>
              <a:stretch>
                <a:fillRect b="-51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181" name="Google Shape;181;p25"/>
          <p:cNvGrpSpPr/>
          <p:nvPr/>
        </p:nvGrpSpPr>
        <p:grpSpPr>
          <a:xfrm>
            <a:off x="4862298" y="1536800"/>
            <a:ext cx="4044515" cy="1866578"/>
            <a:chOff x="4862298" y="1536800"/>
            <a:chExt cx="4044515" cy="1866578"/>
          </a:xfrm>
        </p:grpSpPr>
        <p:pic>
          <p:nvPicPr>
            <p:cNvPr id="182" name="Google Shape;182;p25"/>
            <p:cNvPicPr preferRelativeResize="0"/>
            <p:nvPr/>
          </p:nvPicPr>
          <p:blipFill rotWithShape="1">
            <a:blip r:embed="rId12">
              <a:alphaModFix/>
            </a:blip>
            <a:srcRect/>
            <a:stretch/>
          </p:blipFill>
          <p:spPr>
            <a:xfrm>
              <a:off x="4862298" y="1603378"/>
              <a:ext cx="3600000" cy="1800000"/>
            </a:xfrm>
            <a:prstGeom prst="rect">
              <a:avLst/>
            </a:prstGeom>
            <a:noFill/>
            <a:ln>
              <a:noFill/>
            </a:ln>
          </p:spPr>
        </p:pic>
        <p:sp>
          <p:nvSpPr>
            <p:cNvPr id="183" name="Google Shape;183;p25"/>
            <p:cNvSpPr txBox="1"/>
            <p:nvPr/>
          </p:nvSpPr>
          <p:spPr>
            <a:xfrm>
              <a:off x="6264588" y="1536800"/>
              <a:ext cx="97654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Lognormal</a:t>
              </a:r>
              <a:endParaRPr sz="1400" b="1">
                <a:solidFill>
                  <a:schemeClr val="dk1"/>
                </a:solidFill>
                <a:latin typeface="Calibri"/>
                <a:ea typeface="Calibri"/>
                <a:cs typeface="Calibri"/>
                <a:sym typeface="Calibri"/>
              </a:endParaRPr>
            </a:p>
          </p:txBody>
        </p:sp>
        <p:pic>
          <p:nvPicPr>
            <p:cNvPr id="184" name="Google Shape;184;p25" descr="Image result for icon profitability"/>
            <p:cNvPicPr preferRelativeResize="0"/>
            <p:nvPr/>
          </p:nvPicPr>
          <p:blipFill rotWithShape="1">
            <a:blip r:embed="rId13">
              <a:alphaModFix/>
            </a:blip>
            <a:srcRect/>
            <a:stretch/>
          </p:blipFill>
          <p:spPr>
            <a:xfrm>
              <a:off x="8243238" y="1941340"/>
              <a:ext cx="663575" cy="663575"/>
            </a:xfrm>
            <a:prstGeom prst="rect">
              <a:avLst/>
            </a:prstGeom>
            <a:noFill/>
            <a:ln>
              <a:noFill/>
            </a:ln>
          </p:spPr>
        </p:pic>
        <p:sp>
          <p:nvSpPr>
            <p:cNvPr id="185" name="Google Shape;185;p25"/>
            <p:cNvSpPr txBox="1"/>
            <p:nvPr/>
          </p:nvSpPr>
          <p:spPr>
            <a:xfrm>
              <a:off x="6685408" y="1989017"/>
              <a:ext cx="1459374" cy="623889"/>
            </a:xfrm>
            <a:prstGeom prst="rect">
              <a:avLst/>
            </a:prstGeom>
            <a:blipFill rotWithShape="1">
              <a:blip r:embed="rId14">
                <a:alphaModFix/>
              </a:blip>
              <a:stretch>
                <a:fillRect b="-291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186" name="Google Shape;186;p25"/>
          <p:cNvGrpSpPr/>
          <p:nvPr/>
        </p:nvGrpSpPr>
        <p:grpSpPr>
          <a:xfrm>
            <a:off x="4851537" y="5159609"/>
            <a:ext cx="3795361" cy="1618909"/>
            <a:chOff x="4851537" y="5159609"/>
            <a:chExt cx="3795361" cy="1618909"/>
          </a:xfrm>
        </p:grpSpPr>
        <p:pic>
          <p:nvPicPr>
            <p:cNvPr id="187" name="Google Shape;187;p25"/>
            <p:cNvPicPr preferRelativeResize="0"/>
            <p:nvPr/>
          </p:nvPicPr>
          <p:blipFill rotWithShape="1">
            <a:blip r:embed="rId15">
              <a:alphaModFix/>
            </a:blip>
            <a:srcRect/>
            <a:stretch/>
          </p:blipFill>
          <p:spPr>
            <a:xfrm>
              <a:off x="4851537" y="5203378"/>
              <a:ext cx="3485716" cy="1575140"/>
            </a:xfrm>
            <a:prstGeom prst="rect">
              <a:avLst/>
            </a:prstGeom>
            <a:noFill/>
            <a:ln>
              <a:noFill/>
            </a:ln>
          </p:spPr>
        </p:pic>
        <p:sp>
          <p:nvSpPr>
            <p:cNvPr id="188" name="Google Shape;188;p25"/>
            <p:cNvSpPr txBox="1"/>
            <p:nvPr/>
          </p:nvSpPr>
          <p:spPr>
            <a:xfrm>
              <a:off x="5863773" y="5159609"/>
              <a:ext cx="160774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Pareto (power law)</a:t>
              </a:r>
              <a:endParaRPr sz="1400" b="1">
                <a:solidFill>
                  <a:schemeClr val="dk1"/>
                </a:solidFill>
                <a:latin typeface="Calibri"/>
                <a:ea typeface="Calibri"/>
                <a:cs typeface="Calibri"/>
                <a:sym typeface="Calibri"/>
              </a:endParaRPr>
            </a:p>
          </p:txBody>
        </p:sp>
        <p:pic>
          <p:nvPicPr>
            <p:cNvPr id="189" name="Google Shape;189;p25" descr="Image result for icon income"/>
            <p:cNvPicPr preferRelativeResize="0"/>
            <p:nvPr/>
          </p:nvPicPr>
          <p:blipFill rotWithShape="1">
            <a:blip r:embed="rId16">
              <a:alphaModFix/>
            </a:blip>
            <a:srcRect/>
            <a:stretch/>
          </p:blipFill>
          <p:spPr>
            <a:xfrm>
              <a:off x="8083200" y="5565282"/>
              <a:ext cx="563698" cy="563698"/>
            </a:xfrm>
            <a:prstGeom prst="rect">
              <a:avLst/>
            </a:prstGeom>
            <a:noFill/>
            <a:ln>
              <a:noFill/>
            </a:ln>
          </p:spPr>
        </p:pic>
        <p:sp>
          <p:nvSpPr>
            <p:cNvPr id="190" name="Google Shape;190;p25"/>
            <p:cNvSpPr txBox="1"/>
            <p:nvPr/>
          </p:nvSpPr>
          <p:spPr>
            <a:xfrm>
              <a:off x="6577723" y="5542190"/>
              <a:ext cx="1505477" cy="633507"/>
            </a:xfrm>
            <a:prstGeom prst="rect">
              <a:avLst/>
            </a:prstGeom>
            <a:blipFill rotWithShape="1">
              <a:blip r:embed="rId17">
                <a:alphaModFix/>
              </a:blip>
              <a:stretch>
                <a:fillRect b="-288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191" name="Google Shape;191;p25"/>
          <p:cNvSpPr txBox="1"/>
          <p:nvPr/>
        </p:nvSpPr>
        <p:spPr>
          <a:xfrm>
            <a:off x="644631" y="6241796"/>
            <a:ext cx="3304110" cy="553998"/>
          </a:xfrm>
          <a:prstGeom prst="rect">
            <a:avLst/>
          </a:prstGeom>
          <a:blipFill rotWithShape="1">
            <a:blip r:embed="rId18">
              <a:alphaModFix/>
            </a:blip>
            <a:stretch>
              <a:fillRect b="-549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On normal distribution </a:t>
            </a:r>
            <a:endParaRPr sz="4000"/>
          </a:p>
        </p:txBody>
      </p:sp>
      <p:sp>
        <p:nvSpPr>
          <p:cNvPr id="204" name="Google Shape;204;p27"/>
          <p:cNvSpPr txBox="1">
            <a:spLocks noGrp="1"/>
          </p:cNvSpPr>
          <p:nvPr>
            <p:ph type="body" idx="1"/>
          </p:nvPr>
        </p:nvSpPr>
        <p:spPr>
          <a:xfrm>
            <a:off x="628649" y="1463735"/>
            <a:ext cx="8324851" cy="872714"/>
          </a:xfrm>
          <a:prstGeom prst="rect">
            <a:avLst/>
          </a:prstGeom>
          <a:blipFill rotWithShape="1">
            <a:blip r:embed="rId3">
              <a:alphaModFix/>
            </a:blip>
            <a:stretch>
              <a:fillRect l="-584" t="-629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pSp>
        <p:nvGrpSpPr>
          <p:cNvPr id="205" name="Google Shape;205;p27"/>
          <p:cNvGrpSpPr/>
          <p:nvPr/>
        </p:nvGrpSpPr>
        <p:grpSpPr>
          <a:xfrm>
            <a:off x="782459" y="2424224"/>
            <a:ext cx="7536041" cy="2399111"/>
            <a:chOff x="782459" y="2338249"/>
            <a:chExt cx="7536041" cy="2399111"/>
          </a:xfrm>
        </p:grpSpPr>
        <p:pic>
          <p:nvPicPr>
            <p:cNvPr id="206" name="Google Shape;206;p27"/>
            <p:cNvPicPr preferRelativeResize="0"/>
            <p:nvPr/>
          </p:nvPicPr>
          <p:blipFill rotWithShape="1">
            <a:blip r:embed="rId4">
              <a:alphaModFix/>
            </a:blip>
            <a:srcRect/>
            <a:stretch/>
          </p:blipFill>
          <p:spPr>
            <a:xfrm>
              <a:off x="1501271" y="2654300"/>
              <a:ext cx="5983106" cy="1659574"/>
            </a:xfrm>
            <a:prstGeom prst="rect">
              <a:avLst/>
            </a:prstGeom>
            <a:noFill/>
            <a:ln>
              <a:noFill/>
            </a:ln>
          </p:spPr>
        </p:pic>
        <p:cxnSp>
          <p:nvCxnSpPr>
            <p:cNvPr id="207" name="Google Shape;207;p27"/>
            <p:cNvCxnSpPr/>
            <p:nvPr/>
          </p:nvCxnSpPr>
          <p:spPr>
            <a:xfrm>
              <a:off x="787400" y="4181476"/>
              <a:ext cx="7531100" cy="0"/>
            </a:xfrm>
            <a:prstGeom prst="straightConnector1">
              <a:avLst/>
            </a:prstGeom>
            <a:noFill/>
            <a:ln w="9525" cap="flat" cmpd="sng">
              <a:solidFill>
                <a:schemeClr val="dk1"/>
              </a:solidFill>
              <a:prstDash val="solid"/>
              <a:miter lim="800000"/>
              <a:headEnd type="none" w="sm" len="sm"/>
              <a:tailEnd type="triangle" w="med" len="med"/>
            </a:ln>
          </p:spPr>
        </p:cxnSp>
        <p:sp>
          <p:nvSpPr>
            <p:cNvPr id="208" name="Google Shape;208;p27"/>
            <p:cNvSpPr txBox="1"/>
            <p:nvPr/>
          </p:nvSpPr>
          <p:spPr>
            <a:xfrm>
              <a:off x="4351863" y="4165087"/>
              <a:ext cx="327333" cy="30777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09" name="Google Shape;209;p27"/>
            <p:cNvSpPr txBox="1"/>
            <p:nvPr/>
          </p:nvSpPr>
          <p:spPr>
            <a:xfrm>
              <a:off x="4910981" y="4165087"/>
              <a:ext cx="651910"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0" name="Google Shape;210;p27"/>
            <p:cNvSpPr txBox="1"/>
            <p:nvPr/>
          </p:nvSpPr>
          <p:spPr>
            <a:xfrm>
              <a:off x="3466940" y="4201244"/>
              <a:ext cx="651910" cy="307777"/>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1" name="Google Shape;211;p27"/>
            <p:cNvSpPr txBox="1"/>
            <p:nvPr/>
          </p:nvSpPr>
          <p:spPr>
            <a:xfrm>
              <a:off x="6302313" y="4429583"/>
              <a:ext cx="751296" cy="307777"/>
            </a:xfrm>
            <a:prstGeom prst="rect">
              <a:avLst/>
            </a:prstGeom>
            <a:blipFill rotWithShape="1">
              <a:blip r:embed="rId8">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2" name="Google Shape;212;p27"/>
            <p:cNvSpPr txBox="1"/>
            <p:nvPr/>
          </p:nvSpPr>
          <p:spPr>
            <a:xfrm>
              <a:off x="5792403" y="4162366"/>
              <a:ext cx="751296" cy="307777"/>
            </a:xfrm>
            <a:prstGeom prst="rect">
              <a:avLst/>
            </a:prstGeom>
            <a:blipFill rotWithShape="1">
              <a:blip r:embed="rId9">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3" name="Google Shape;213;p27"/>
            <p:cNvSpPr txBox="1"/>
            <p:nvPr/>
          </p:nvSpPr>
          <p:spPr>
            <a:xfrm>
              <a:off x="5354144" y="4429583"/>
              <a:ext cx="986937" cy="307777"/>
            </a:xfrm>
            <a:prstGeom prst="rect">
              <a:avLst/>
            </a:prstGeom>
            <a:blipFill rotWithShape="1">
              <a:blip r:embed="rId10">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4" name="Google Shape;214;p27"/>
            <p:cNvSpPr txBox="1"/>
            <p:nvPr/>
          </p:nvSpPr>
          <p:spPr>
            <a:xfrm>
              <a:off x="2557748" y="4201243"/>
              <a:ext cx="751296" cy="30777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5" name="Google Shape;215;p27"/>
            <p:cNvSpPr txBox="1"/>
            <p:nvPr/>
          </p:nvSpPr>
          <p:spPr>
            <a:xfrm>
              <a:off x="2824743" y="4429583"/>
              <a:ext cx="986937" cy="307777"/>
            </a:xfrm>
            <a:prstGeom prst="rect">
              <a:avLst/>
            </a:prstGeom>
            <a:blipFill rotWithShape="1">
              <a:blip r:embed="rId12">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6" name="Google Shape;216;p27"/>
            <p:cNvSpPr txBox="1"/>
            <p:nvPr/>
          </p:nvSpPr>
          <p:spPr>
            <a:xfrm>
              <a:off x="2046887" y="4429583"/>
              <a:ext cx="751296" cy="307777"/>
            </a:xfrm>
            <a:prstGeom prst="rect">
              <a:avLst/>
            </a:prstGeom>
            <a:blipFill rotWithShape="1">
              <a:blip r:embed="rId13">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217" name="Google Shape;217;p27"/>
            <p:cNvCxnSpPr/>
            <p:nvPr/>
          </p:nvCxnSpPr>
          <p:spPr>
            <a:xfrm rot="10800000" flipH="1">
              <a:off x="3721592" y="3940313"/>
              <a:ext cx="1542464" cy="14514"/>
            </a:xfrm>
            <a:prstGeom prst="straightConnector1">
              <a:avLst/>
            </a:prstGeom>
            <a:noFill/>
            <a:ln w="9525" cap="flat" cmpd="sng">
              <a:solidFill>
                <a:schemeClr val="dk1"/>
              </a:solidFill>
              <a:prstDash val="solid"/>
              <a:miter lim="800000"/>
              <a:headEnd type="triangle" w="med" len="med"/>
              <a:tailEnd type="triangle" w="med" len="med"/>
            </a:ln>
          </p:spPr>
        </p:cxnSp>
        <p:cxnSp>
          <p:nvCxnSpPr>
            <p:cNvPr id="218" name="Google Shape;218;p27"/>
            <p:cNvCxnSpPr/>
            <p:nvPr/>
          </p:nvCxnSpPr>
          <p:spPr>
            <a:xfrm rot="10800000" flipH="1">
              <a:off x="3226292" y="3534828"/>
              <a:ext cx="2621320" cy="1"/>
            </a:xfrm>
            <a:prstGeom prst="straightConnector1">
              <a:avLst/>
            </a:prstGeom>
            <a:noFill/>
            <a:ln w="9525" cap="flat" cmpd="sng">
              <a:solidFill>
                <a:schemeClr val="dk1"/>
              </a:solidFill>
              <a:prstDash val="solid"/>
              <a:miter lim="800000"/>
              <a:headEnd type="triangle" w="med" len="med"/>
              <a:tailEnd type="triangle" w="med" len="med"/>
            </a:ln>
          </p:spPr>
        </p:cxnSp>
        <p:cxnSp>
          <p:nvCxnSpPr>
            <p:cNvPr id="219" name="Google Shape;219;p27"/>
            <p:cNvCxnSpPr/>
            <p:nvPr/>
          </p:nvCxnSpPr>
          <p:spPr>
            <a:xfrm>
              <a:off x="2413902" y="2654300"/>
              <a:ext cx="4264059" cy="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220" name="Google Shape;220;p27"/>
            <p:cNvCxnSpPr/>
            <p:nvPr/>
          </p:nvCxnSpPr>
          <p:spPr>
            <a:xfrm rot="10800000" flipH="1">
              <a:off x="2904821" y="3129344"/>
              <a:ext cx="3206080" cy="7557"/>
            </a:xfrm>
            <a:prstGeom prst="straightConnector1">
              <a:avLst/>
            </a:prstGeom>
            <a:noFill/>
            <a:ln w="9525" cap="flat" cmpd="sng">
              <a:solidFill>
                <a:schemeClr val="dk1"/>
              </a:solidFill>
              <a:prstDash val="solid"/>
              <a:miter lim="800000"/>
              <a:headEnd type="triangle" w="med" len="med"/>
              <a:tailEnd type="triangle" w="med" len="med"/>
            </a:ln>
          </p:spPr>
        </p:cxnSp>
        <p:sp>
          <p:nvSpPr>
            <p:cNvPr id="221" name="Google Shape;221;p27"/>
            <p:cNvSpPr txBox="1"/>
            <p:nvPr/>
          </p:nvSpPr>
          <p:spPr>
            <a:xfrm>
              <a:off x="4541459" y="3630736"/>
              <a:ext cx="583814" cy="307777"/>
            </a:xfrm>
            <a:prstGeom prst="rect">
              <a:avLst/>
            </a:prstGeom>
            <a:blipFill rotWithShape="1">
              <a:blip r:embed="rId1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22" name="Google Shape;222;p27"/>
            <p:cNvSpPr txBox="1"/>
            <p:nvPr/>
          </p:nvSpPr>
          <p:spPr>
            <a:xfrm>
              <a:off x="4541459" y="3270110"/>
              <a:ext cx="583814" cy="307777"/>
            </a:xfrm>
            <a:prstGeom prst="rect">
              <a:avLst/>
            </a:prstGeom>
            <a:blipFill rotWithShape="1">
              <a:blip r:embed="rId1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23" name="Google Shape;223;p27"/>
            <p:cNvSpPr txBox="1"/>
            <p:nvPr/>
          </p:nvSpPr>
          <p:spPr>
            <a:xfrm>
              <a:off x="4541459" y="2822844"/>
              <a:ext cx="583814" cy="307777"/>
            </a:xfrm>
            <a:prstGeom prst="rect">
              <a:avLst/>
            </a:prstGeom>
            <a:blipFill rotWithShape="1">
              <a:blip r:embed="rId1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24" name="Google Shape;224;p27"/>
            <p:cNvSpPr txBox="1"/>
            <p:nvPr/>
          </p:nvSpPr>
          <p:spPr>
            <a:xfrm>
              <a:off x="4473332" y="2338249"/>
              <a:ext cx="720069" cy="307777"/>
            </a:xfrm>
            <a:prstGeom prst="rect">
              <a:avLst/>
            </a:prstGeom>
            <a:blipFill rotWithShape="1">
              <a:blip r:embed="rId1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225" name="Google Shape;225;p27"/>
            <p:cNvCxnSpPr/>
            <p:nvPr/>
          </p:nvCxnSpPr>
          <p:spPr>
            <a:xfrm>
              <a:off x="2413902" y="2654300"/>
              <a:ext cx="0" cy="1775283"/>
            </a:xfrm>
            <a:prstGeom prst="straightConnector1">
              <a:avLst/>
            </a:prstGeom>
            <a:noFill/>
            <a:ln w="9525" cap="flat" cmpd="sng">
              <a:solidFill>
                <a:schemeClr val="accent1"/>
              </a:solidFill>
              <a:prstDash val="dash"/>
              <a:miter lim="800000"/>
              <a:headEnd type="none" w="sm" len="sm"/>
              <a:tailEnd type="none" w="sm" len="sm"/>
            </a:ln>
          </p:spPr>
        </p:cxnSp>
        <p:cxnSp>
          <p:nvCxnSpPr>
            <p:cNvPr id="226" name="Google Shape;226;p27"/>
            <p:cNvCxnSpPr/>
            <p:nvPr/>
          </p:nvCxnSpPr>
          <p:spPr>
            <a:xfrm>
              <a:off x="6677961" y="2654300"/>
              <a:ext cx="0" cy="1775283"/>
            </a:xfrm>
            <a:prstGeom prst="straightConnector1">
              <a:avLst/>
            </a:prstGeom>
            <a:noFill/>
            <a:ln w="9525" cap="flat" cmpd="sng">
              <a:solidFill>
                <a:schemeClr val="accent1"/>
              </a:solidFill>
              <a:prstDash val="dash"/>
              <a:miter lim="800000"/>
              <a:headEnd type="none" w="sm" len="sm"/>
              <a:tailEnd type="none" w="sm" len="sm"/>
            </a:ln>
          </p:spPr>
        </p:cxnSp>
        <p:cxnSp>
          <p:nvCxnSpPr>
            <p:cNvPr id="227" name="Google Shape;227;p27"/>
            <p:cNvCxnSpPr/>
            <p:nvPr/>
          </p:nvCxnSpPr>
          <p:spPr>
            <a:xfrm>
              <a:off x="2914346" y="2684223"/>
              <a:ext cx="0" cy="1497253"/>
            </a:xfrm>
            <a:prstGeom prst="straightConnector1">
              <a:avLst/>
            </a:prstGeom>
            <a:noFill/>
            <a:ln w="9525" cap="flat" cmpd="sng">
              <a:solidFill>
                <a:schemeClr val="accent1"/>
              </a:solidFill>
              <a:prstDash val="dash"/>
              <a:miter lim="800000"/>
              <a:headEnd type="none" w="sm" len="sm"/>
              <a:tailEnd type="none" w="sm" len="sm"/>
            </a:ln>
          </p:spPr>
        </p:cxnSp>
        <p:cxnSp>
          <p:nvCxnSpPr>
            <p:cNvPr id="228" name="Google Shape;228;p27"/>
            <p:cNvCxnSpPr/>
            <p:nvPr/>
          </p:nvCxnSpPr>
          <p:spPr>
            <a:xfrm>
              <a:off x="3226292" y="2694860"/>
              <a:ext cx="0" cy="1775283"/>
            </a:xfrm>
            <a:prstGeom prst="straightConnector1">
              <a:avLst/>
            </a:prstGeom>
            <a:noFill/>
            <a:ln w="9525" cap="flat" cmpd="sng">
              <a:solidFill>
                <a:schemeClr val="accent1"/>
              </a:solidFill>
              <a:prstDash val="dash"/>
              <a:miter lim="800000"/>
              <a:headEnd type="none" w="sm" len="sm"/>
              <a:tailEnd type="none" w="sm" len="sm"/>
            </a:ln>
          </p:spPr>
        </p:cxnSp>
        <p:cxnSp>
          <p:nvCxnSpPr>
            <p:cNvPr id="229" name="Google Shape;229;p27"/>
            <p:cNvCxnSpPr/>
            <p:nvPr/>
          </p:nvCxnSpPr>
          <p:spPr>
            <a:xfrm>
              <a:off x="3721592" y="2694860"/>
              <a:ext cx="0" cy="1486616"/>
            </a:xfrm>
            <a:prstGeom prst="straightConnector1">
              <a:avLst/>
            </a:prstGeom>
            <a:noFill/>
            <a:ln w="9525" cap="flat" cmpd="sng">
              <a:solidFill>
                <a:schemeClr val="accent1"/>
              </a:solidFill>
              <a:prstDash val="dash"/>
              <a:miter lim="800000"/>
              <a:headEnd type="none" w="sm" len="sm"/>
              <a:tailEnd type="none" w="sm" len="sm"/>
            </a:ln>
          </p:spPr>
        </p:cxnSp>
        <p:cxnSp>
          <p:nvCxnSpPr>
            <p:cNvPr id="230" name="Google Shape;230;p27"/>
            <p:cNvCxnSpPr>
              <a:endCxn id="209" idx="0"/>
            </p:cNvCxnSpPr>
            <p:nvPr/>
          </p:nvCxnSpPr>
          <p:spPr>
            <a:xfrm>
              <a:off x="5236936" y="2654287"/>
              <a:ext cx="0" cy="1510800"/>
            </a:xfrm>
            <a:prstGeom prst="straightConnector1">
              <a:avLst/>
            </a:prstGeom>
            <a:noFill/>
            <a:ln w="9525" cap="flat" cmpd="sng">
              <a:solidFill>
                <a:schemeClr val="accent1"/>
              </a:solidFill>
              <a:prstDash val="dash"/>
              <a:miter lim="800000"/>
              <a:headEnd type="none" w="sm" len="sm"/>
              <a:tailEnd type="none" w="sm" len="sm"/>
            </a:ln>
          </p:spPr>
        </p:cxnSp>
        <p:cxnSp>
          <p:nvCxnSpPr>
            <p:cNvPr id="231" name="Google Shape;231;p27"/>
            <p:cNvCxnSpPr/>
            <p:nvPr/>
          </p:nvCxnSpPr>
          <p:spPr>
            <a:xfrm>
              <a:off x="5838087" y="2647186"/>
              <a:ext cx="1" cy="1782397"/>
            </a:xfrm>
            <a:prstGeom prst="straightConnector1">
              <a:avLst/>
            </a:prstGeom>
            <a:noFill/>
            <a:ln w="9525" cap="flat" cmpd="sng">
              <a:solidFill>
                <a:schemeClr val="accent1"/>
              </a:solidFill>
              <a:prstDash val="dash"/>
              <a:miter lim="800000"/>
              <a:headEnd type="none" w="sm" len="sm"/>
              <a:tailEnd type="none" w="sm" len="sm"/>
            </a:ln>
          </p:spPr>
        </p:cxnSp>
        <p:cxnSp>
          <p:nvCxnSpPr>
            <p:cNvPr id="232" name="Google Shape;232;p27"/>
            <p:cNvCxnSpPr/>
            <p:nvPr/>
          </p:nvCxnSpPr>
          <p:spPr>
            <a:xfrm>
              <a:off x="6110901" y="2654300"/>
              <a:ext cx="0" cy="1508066"/>
            </a:xfrm>
            <a:prstGeom prst="straightConnector1">
              <a:avLst/>
            </a:prstGeom>
            <a:noFill/>
            <a:ln w="9525" cap="flat" cmpd="sng">
              <a:solidFill>
                <a:schemeClr val="accent1"/>
              </a:solidFill>
              <a:prstDash val="dash"/>
              <a:miter lim="800000"/>
              <a:headEnd type="none" w="sm" len="sm"/>
              <a:tailEnd type="none" w="sm" len="sm"/>
            </a:ln>
          </p:spPr>
        </p:cxnSp>
        <p:sp>
          <p:nvSpPr>
            <p:cNvPr id="233" name="Google Shape;233;p27"/>
            <p:cNvSpPr txBox="1"/>
            <p:nvPr/>
          </p:nvSpPr>
          <p:spPr>
            <a:xfrm>
              <a:off x="7483231" y="3660776"/>
              <a:ext cx="83526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Value of X</a:t>
              </a:r>
              <a:endParaRPr sz="1200">
                <a:solidFill>
                  <a:schemeClr val="dk1"/>
                </a:solidFill>
                <a:latin typeface="Calibri"/>
                <a:ea typeface="Calibri"/>
                <a:cs typeface="Calibri"/>
                <a:sym typeface="Calibri"/>
              </a:endParaRPr>
            </a:p>
          </p:txBody>
        </p:sp>
        <p:cxnSp>
          <p:nvCxnSpPr>
            <p:cNvPr id="234" name="Google Shape;234;p27"/>
            <p:cNvCxnSpPr/>
            <p:nvPr/>
          </p:nvCxnSpPr>
          <p:spPr>
            <a:xfrm rot="10800000">
              <a:off x="801914" y="2521165"/>
              <a:ext cx="0" cy="1670229"/>
            </a:xfrm>
            <a:prstGeom prst="straightConnector1">
              <a:avLst/>
            </a:prstGeom>
            <a:noFill/>
            <a:ln w="9525" cap="flat" cmpd="sng">
              <a:solidFill>
                <a:schemeClr val="dk1"/>
              </a:solidFill>
              <a:prstDash val="solid"/>
              <a:miter lim="800000"/>
              <a:headEnd type="none" w="sm" len="sm"/>
              <a:tailEnd type="triangle" w="med" len="med"/>
            </a:ln>
          </p:spPr>
        </p:cxnSp>
        <p:sp>
          <p:nvSpPr>
            <p:cNvPr id="235" name="Google Shape;235;p27"/>
            <p:cNvSpPr txBox="1"/>
            <p:nvPr/>
          </p:nvSpPr>
          <p:spPr>
            <a:xfrm>
              <a:off x="782459" y="2566465"/>
              <a:ext cx="119161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Probability density</a:t>
              </a:r>
              <a:endParaRPr sz="1200">
                <a:solidFill>
                  <a:schemeClr val="dk1"/>
                </a:solidFill>
                <a:latin typeface="Calibri"/>
                <a:ea typeface="Calibri"/>
                <a:cs typeface="Calibri"/>
                <a:sym typeface="Calibri"/>
              </a:endParaRPr>
            </a:p>
          </p:txBody>
        </p:sp>
        <p:cxnSp>
          <p:nvCxnSpPr>
            <p:cNvPr id="236" name="Google Shape;236;p27"/>
            <p:cNvCxnSpPr/>
            <p:nvPr/>
          </p:nvCxnSpPr>
          <p:spPr>
            <a:xfrm>
              <a:off x="4489424" y="2655660"/>
              <a:ext cx="0" cy="1508066"/>
            </a:xfrm>
            <a:prstGeom prst="straightConnector1">
              <a:avLst/>
            </a:prstGeom>
            <a:noFill/>
            <a:ln w="9525" cap="flat" cmpd="sng">
              <a:solidFill>
                <a:schemeClr val="accent1"/>
              </a:solidFill>
              <a:prstDash val="dash"/>
              <a:miter lim="800000"/>
              <a:headEnd type="none" w="sm" len="sm"/>
              <a:tailEnd type="none" w="sm" len="sm"/>
            </a:ln>
          </p:spPr>
        </p:cxnSp>
      </p:grpSp>
      <p:sp>
        <p:nvSpPr>
          <p:cNvPr id="237" name="Google Shape;237;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38" name="Google Shape;238;p27"/>
          <p:cNvSpPr txBox="1"/>
          <p:nvPr/>
        </p:nvSpPr>
        <p:spPr>
          <a:xfrm>
            <a:off x="628648" y="5004286"/>
            <a:ext cx="8324851" cy="64769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This looks terrible, but it’s just a limiting case of binomial distribution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(sum of many independent coin tosses).</a:t>
            </a:r>
            <a:endParaRPr/>
          </a:p>
        </p:txBody>
      </p:sp>
      <p:sp>
        <p:nvSpPr>
          <p:cNvPr id="239" name="Google Shape;239;p27"/>
          <p:cNvSpPr txBox="1"/>
          <p:nvPr/>
        </p:nvSpPr>
        <p:spPr>
          <a:xfrm>
            <a:off x="628647" y="5663261"/>
            <a:ext cx="8324851" cy="647693"/>
          </a:xfrm>
          <a:prstGeom prst="rect">
            <a:avLst/>
          </a:prstGeom>
          <a:blipFill rotWithShape="1">
            <a:blip r:embed="rId18">
              <a:alphaModFix/>
            </a:blip>
            <a:stretch>
              <a:fillRect l="-584" t="-8490" b="-641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How to calculate with normal distribution</a:t>
            </a:r>
            <a:endParaRPr sz="3600"/>
          </a:p>
        </p:txBody>
      </p:sp>
      <p:sp>
        <p:nvSpPr>
          <p:cNvPr id="245" name="Google Shape;245;p28"/>
          <p:cNvSpPr txBox="1">
            <a:spLocks noGrp="1"/>
          </p:cNvSpPr>
          <p:nvPr>
            <p:ph type="body" idx="1"/>
          </p:nvPr>
        </p:nvSpPr>
        <p:spPr>
          <a:xfrm>
            <a:off x="628650" y="1825625"/>
            <a:ext cx="7886700" cy="4351338"/>
          </a:xfrm>
          <a:prstGeom prst="rect">
            <a:avLst/>
          </a:prstGeom>
          <a:blipFill rotWithShape="1">
            <a:blip r:embed="rId3">
              <a:alphaModFix/>
            </a:blip>
            <a:stretch>
              <a:fillRect l="-38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create new distributions</a:t>
            </a:r>
            <a:endParaRPr/>
          </a:p>
        </p:txBody>
      </p:sp>
      <p:sp>
        <p:nvSpPr>
          <p:cNvPr id="251" name="Google Shape;251;p2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Decompose your variable into simpler variables and/or events</a:t>
            </a:r>
            <a:endParaRPr/>
          </a:p>
          <a:p>
            <a:pPr marL="228600" lvl="0" indent="-228600" algn="l" rtl="0">
              <a:lnSpc>
                <a:spcPct val="90000"/>
              </a:lnSpc>
              <a:spcBef>
                <a:spcPts val="1000"/>
              </a:spcBef>
              <a:spcAft>
                <a:spcPts val="0"/>
              </a:spcAft>
              <a:buClr>
                <a:schemeClr val="dk1"/>
              </a:buClr>
              <a:buSzPts val="2800"/>
              <a:buChar char="•"/>
            </a:pPr>
            <a:r>
              <a:rPr lang="en-US"/>
              <a:t>Apply the rules of probability (addition, multiplication, etc.) to express the CDF of your variable</a:t>
            </a:r>
            <a:endParaRPr/>
          </a:p>
          <a:p>
            <a:pPr marL="228600" lvl="0" indent="-228600" algn="l" rtl="0">
              <a:lnSpc>
                <a:spcPct val="90000"/>
              </a:lnSpc>
              <a:spcBef>
                <a:spcPts val="1000"/>
              </a:spcBef>
              <a:spcAft>
                <a:spcPts val="0"/>
              </a:spcAft>
              <a:buClr>
                <a:schemeClr val="dk1"/>
              </a:buClr>
              <a:buSzPts val="2800"/>
              <a:buChar char="•"/>
            </a:pPr>
            <a:r>
              <a:rPr lang="en-US"/>
              <a:t>From CDF you can derive PDF and then moments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exponential lightbulbs</a:t>
            </a:r>
            <a:endParaRPr/>
          </a:p>
        </p:txBody>
      </p:sp>
      <p:sp>
        <p:nvSpPr>
          <p:cNvPr id="257" name="Google Shape;257;p30"/>
          <p:cNvSpPr txBox="1">
            <a:spLocks noGrp="1"/>
          </p:cNvSpPr>
          <p:nvPr>
            <p:ph type="body" idx="1"/>
          </p:nvPr>
        </p:nvSpPr>
        <p:spPr>
          <a:xfrm>
            <a:off x="636532" y="1825624"/>
            <a:ext cx="8048625" cy="4460875"/>
          </a:xfrm>
          <a:prstGeom prst="rect">
            <a:avLst/>
          </a:prstGeom>
          <a:blipFill rotWithShape="1">
            <a:blip r:embed="rId3">
              <a:alphaModFix/>
            </a:blip>
            <a:stretch>
              <a:fillRect l="-452" t="-40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Conditional distributions</a:t>
            </a:r>
            <a:endParaRPr/>
          </a:p>
        </p:txBody>
      </p:sp>
      <p:sp>
        <p:nvSpPr>
          <p:cNvPr id="263" name="Google Shape;263;p31"/>
          <p:cNvSpPr txBox="1">
            <a:spLocks noGrp="1"/>
          </p:cNvSpPr>
          <p:nvPr>
            <p:ph type="body" idx="1"/>
          </p:nvPr>
        </p:nvSpPr>
        <p:spPr>
          <a:xfrm>
            <a:off x="628650" y="1825625"/>
            <a:ext cx="7886700" cy="4351338"/>
          </a:xfrm>
          <a:prstGeom prst="rect">
            <a:avLst/>
          </a:prstGeom>
          <a:blipFill rotWithShape="1">
            <a:blip r:embed="rId3">
              <a:alphaModFix/>
            </a:blip>
            <a:stretch>
              <a:fillRect l="-1158" t="-2099" r="-848" b="-26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have we learned last time</a:t>
            </a:r>
            <a:endParaRPr/>
          </a:p>
        </p:txBody>
      </p:sp>
      <p:sp>
        <p:nvSpPr>
          <p:cNvPr id="96" name="Google Shape;96;p14"/>
          <p:cNvSpPr txBox="1">
            <a:spLocks noGrp="1"/>
          </p:cNvSpPr>
          <p:nvPr>
            <p:ph type="body" idx="1"/>
          </p:nvPr>
        </p:nvSpPr>
        <p:spPr>
          <a:xfrm>
            <a:off x="628650" y="1825625"/>
            <a:ext cx="8103870" cy="402653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Sequential dependency</a:t>
            </a:r>
            <a:endParaRPr/>
          </a:p>
          <a:p>
            <a:pPr marL="228600" lvl="0" indent="-228600" algn="l" rtl="0">
              <a:lnSpc>
                <a:spcPct val="90000"/>
              </a:lnSpc>
              <a:spcBef>
                <a:spcPts val="1000"/>
              </a:spcBef>
              <a:spcAft>
                <a:spcPts val="0"/>
              </a:spcAft>
              <a:buClr>
                <a:schemeClr val="dk1"/>
              </a:buClr>
              <a:buSzPts val="2400"/>
              <a:buChar char="•"/>
            </a:pPr>
            <a:r>
              <a:rPr lang="en-US" sz="2400"/>
              <a:t>Markov chains</a:t>
            </a:r>
            <a:endParaRPr/>
          </a:p>
          <a:p>
            <a:pPr marL="228600" lvl="0" indent="-228600" algn="l" rtl="0">
              <a:lnSpc>
                <a:spcPct val="90000"/>
              </a:lnSpc>
              <a:spcBef>
                <a:spcPts val="1000"/>
              </a:spcBef>
              <a:spcAft>
                <a:spcPts val="0"/>
              </a:spcAft>
              <a:buClr>
                <a:schemeClr val="dk1"/>
              </a:buClr>
              <a:buSzPts val="2400"/>
              <a:buChar char="•"/>
            </a:pPr>
            <a:r>
              <a:rPr lang="en-US" sz="2400"/>
              <a:t>Continuous random variables</a:t>
            </a:r>
            <a:endParaRPr/>
          </a:p>
          <a:p>
            <a:pPr marL="228600" lvl="0" indent="-228600" algn="l" rtl="0">
              <a:lnSpc>
                <a:spcPct val="90000"/>
              </a:lnSpc>
              <a:spcBef>
                <a:spcPts val="1000"/>
              </a:spcBef>
              <a:spcAft>
                <a:spcPts val="0"/>
              </a:spcAft>
              <a:buClr>
                <a:schemeClr val="dk1"/>
              </a:buClr>
              <a:buSzPts val="2400"/>
              <a:buChar char="•"/>
            </a:pPr>
            <a:r>
              <a:rPr lang="en-US" sz="2400"/>
              <a:t>CDF, PDF and PMF</a:t>
            </a:r>
            <a:endParaRPr/>
          </a:p>
          <a:p>
            <a:pPr marL="228600" lvl="0" indent="-228600" algn="l" rtl="0">
              <a:lnSpc>
                <a:spcPct val="90000"/>
              </a:lnSpc>
              <a:spcBef>
                <a:spcPts val="1000"/>
              </a:spcBef>
              <a:spcAft>
                <a:spcPts val="0"/>
              </a:spcAft>
              <a:buClr>
                <a:schemeClr val="dk1"/>
              </a:buClr>
              <a:buSzPts val="2400"/>
              <a:buChar char="•"/>
            </a:pPr>
            <a:r>
              <a:rPr lang="en-US" sz="2400"/>
              <a:t>Properties of the Expectation</a:t>
            </a:r>
            <a:endParaRPr/>
          </a:p>
          <a:p>
            <a:pPr marL="228600" lvl="0" indent="-228600" algn="l" rtl="0">
              <a:lnSpc>
                <a:spcPct val="90000"/>
              </a:lnSpc>
              <a:spcBef>
                <a:spcPts val="1000"/>
              </a:spcBef>
              <a:spcAft>
                <a:spcPts val="0"/>
              </a:spcAft>
              <a:buClr>
                <a:schemeClr val="dk1"/>
              </a:buClr>
              <a:buSzPts val="2400"/>
              <a:buChar char="•"/>
            </a:pPr>
            <a:r>
              <a:rPr lang="en-US" sz="2400"/>
              <a:t>Transformations of PDF</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Mixtures</a:t>
            </a:r>
            <a:endParaRPr/>
          </a:p>
        </p:txBody>
      </p:sp>
      <p:sp>
        <p:nvSpPr>
          <p:cNvPr id="269" name="Google Shape;269;p32"/>
          <p:cNvSpPr txBox="1">
            <a:spLocks noGrp="1"/>
          </p:cNvSpPr>
          <p:nvPr>
            <p:ph type="body" idx="1"/>
          </p:nvPr>
        </p:nvSpPr>
        <p:spPr>
          <a:xfrm>
            <a:off x="628650" y="1825625"/>
            <a:ext cx="7886700" cy="2222500"/>
          </a:xfrm>
          <a:prstGeom prst="rect">
            <a:avLst/>
          </a:prstGeom>
          <a:blipFill rotWithShape="1">
            <a:blip r:embed="rId3">
              <a:alphaModFix/>
            </a:blip>
            <a:stretch>
              <a:fillRect l="-1003" t="-5204" r="-384" b="-109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270" name="Google Shape;270;p32"/>
          <p:cNvPicPr preferRelativeResize="0"/>
          <p:nvPr/>
        </p:nvPicPr>
        <p:blipFill rotWithShape="1">
          <a:blip r:embed="rId4">
            <a:alphaModFix/>
          </a:blip>
          <a:srcRect/>
          <a:stretch/>
        </p:blipFill>
        <p:spPr>
          <a:xfrm>
            <a:off x="793750" y="4048125"/>
            <a:ext cx="3600000" cy="2494488"/>
          </a:xfrm>
          <a:prstGeom prst="rect">
            <a:avLst/>
          </a:prstGeom>
          <a:noFill/>
          <a:ln>
            <a:noFill/>
          </a:ln>
        </p:spPr>
      </p:pic>
      <p:pic>
        <p:nvPicPr>
          <p:cNvPr id="271" name="Google Shape;271;p32"/>
          <p:cNvPicPr preferRelativeResize="0"/>
          <p:nvPr/>
        </p:nvPicPr>
        <p:blipFill rotWithShape="1">
          <a:blip r:embed="rId5">
            <a:alphaModFix/>
          </a:blip>
          <a:srcRect/>
          <a:stretch/>
        </p:blipFill>
        <p:spPr>
          <a:xfrm>
            <a:off x="4737100" y="4048125"/>
            <a:ext cx="3600000" cy="253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Multivariate distributions</a:t>
            </a:r>
            <a:endParaRPr/>
          </a:p>
        </p:txBody>
      </p:sp>
      <p:sp>
        <p:nvSpPr>
          <p:cNvPr id="277" name="Google Shape;277;p3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Joint discrete distribution</a:t>
            </a:r>
            <a:endParaRPr/>
          </a:p>
        </p:txBody>
      </p:sp>
      <p:sp>
        <p:nvSpPr>
          <p:cNvPr id="283" name="Google Shape;283;p34"/>
          <p:cNvSpPr txBox="1">
            <a:spLocks noGrp="1"/>
          </p:cNvSpPr>
          <p:nvPr>
            <p:ph type="body" idx="1"/>
          </p:nvPr>
        </p:nvSpPr>
        <p:spPr>
          <a:xfrm>
            <a:off x="628650" y="1825624"/>
            <a:ext cx="7886700" cy="4636135"/>
          </a:xfrm>
          <a:prstGeom prst="rect">
            <a:avLst/>
          </a:prstGeom>
          <a:blipFill rotWithShape="1">
            <a:blip r:embed="rId3">
              <a:alphaModFix/>
            </a:blip>
            <a:stretch>
              <a:fillRect l="-772" t="-1839" r="-69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aphicFrame>
        <p:nvGraphicFramePr>
          <p:cNvPr id="284" name="Google Shape;284;p34"/>
          <p:cNvGraphicFramePr/>
          <p:nvPr/>
        </p:nvGraphicFramePr>
        <p:xfrm>
          <a:off x="5640706" y="2204720"/>
          <a:ext cx="3046050" cy="731540"/>
        </p:xfrm>
        <a:graphic>
          <a:graphicData uri="http://schemas.openxmlformats.org/drawingml/2006/table">
            <a:tbl>
              <a:tblPr firstRow="1" firstCol="1">
                <a:noFill/>
                <a:tableStyleId>{26377F0E-4B83-40DB-95C5-980F6961ABBE}</a:tableStyleId>
              </a:tblPr>
              <a:tblGrid>
                <a:gridCol w="933900">
                  <a:extLst>
                    <a:ext uri="{9D8B030D-6E8A-4147-A177-3AD203B41FA5}">
                      <a16:colId xmlns:a16="http://schemas.microsoft.com/office/drawing/2014/main" val="20000"/>
                    </a:ext>
                  </a:extLst>
                </a:gridCol>
                <a:gridCol w="704050">
                  <a:extLst>
                    <a:ext uri="{9D8B030D-6E8A-4147-A177-3AD203B41FA5}">
                      <a16:colId xmlns:a16="http://schemas.microsoft.com/office/drawing/2014/main" val="20001"/>
                    </a:ext>
                  </a:extLst>
                </a:gridCol>
                <a:gridCol w="704050">
                  <a:extLst>
                    <a:ext uri="{9D8B030D-6E8A-4147-A177-3AD203B41FA5}">
                      <a16:colId xmlns:a16="http://schemas.microsoft.com/office/drawing/2014/main" val="20002"/>
                    </a:ext>
                  </a:extLst>
                </a:gridCol>
                <a:gridCol w="704050">
                  <a:extLst>
                    <a:ext uri="{9D8B030D-6E8A-4147-A177-3AD203B41FA5}">
                      <a16:colId xmlns:a16="http://schemas.microsoft.com/office/drawing/2014/main" val="20003"/>
                    </a:ext>
                  </a:extLst>
                </a:gridCol>
              </a:tblGrid>
              <a:tr h="304800">
                <a:tc>
                  <a:txBody>
                    <a:bodyPr/>
                    <a:lstStyle/>
                    <a:p>
                      <a:pPr marL="0" marR="0" lvl="0" indent="0" algn="ctr" rtl="0">
                        <a:spcBef>
                          <a:spcPts val="0"/>
                        </a:spcBef>
                        <a:spcAft>
                          <a:spcPts val="0"/>
                        </a:spcAft>
                        <a:buNone/>
                      </a:pPr>
                      <a:r>
                        <a:rPr lang="en-US" sz="1400"/>
                        <a:t>event</a:t>
                      </a:r>
                      <a:endParaRPr sz="14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0.3</a:t>
                      </a:r>
                      <a:endParaRPr sz="1400"/>
                    </a:p>
                  </a:txBody>
                  <a:tcPr marL="91450" marR="91450" marT="45725" marB="45725"/>
                </a:tc>
                <a:tc>
                  <a:txBody>
                    <a:bodyPr/>
                    <a:lstStyle/>
                    <a:p>
                      <a:pPr marL="0" marR="0" lvl="0" indent="0" algn="ctr" rtl="0">
                        <a:spcBef>
                          <a:spcPts val="0"/>
                        </a:spcBef>
                        <a:spcAft>
                          <a:spcPts val="0"/>
                        </a:spcAft>
                        <a:buNone/>
                      </a:pPr>
                      <a:r>
                        <a:rPr lang="en-US" sz="1400"/>
                        <a:t>0.5</a:t>
                      </a:r>
                      <a:endParaRPr sz="140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85" name="Google Shape;285;p34"/>
          <p:cNvGraphicFramePr/>
          <p:nvPr/>
        </p:nvGraphicFramePr>
        <p:xfrm>
          <a:off x="701058" y="3468290"/>
          <a:ext cx="3541400" cy="1097310"/>
        </p:xfrm>
        <a:graphic>
          <a:graphicData uri="http://schemas.openxmlformats.org/drawingml/2006/table">
            <a:tbl>
              <a:tblPr firstRow="1" firstCol="1">
                <a:noFill/>
                <a:tableStyleId>{26377F0E-4B83-40DB-95C5-980F6961ABBE}</a:tableStyleId>
              </a:tblPr>
              <a:tblGrid>
                <a:gridCol w="1439150">
                  <a:extLst>
                    <a:ext uri="{9D8B030D-6E8A-4147-A177-3AD203B41FA5}">
                      <a16:colId xmlns:a16="http://schemas.microsoft.com/office/drawing/2014/main" val="20000"/>
                    </a:ext>
                  </a:extLst>
                </a:gridCol>
                <a:gridCol w="700750">
                  <a:extLst>
                    <a:ext uri="{9D8B030D-6E8A-4147-A177-3AD203B41FA5}">
                      <a16:colId xmlns:a16="http://schemas.microsoft.com/office/drawing/2014/main" val="20001"/>
                    </a:ext>
                  </a:extLst>
                </a:gridCol>
                <a:gridCol w="700750">
                  <a:extLst>
                    <a:ext uri="{9D8B030D-6E8A-4147-A177-3AD203B41FA5}">
                      <a16:colId xmlns:a16="http://schemas.microsoft.com/office/drawing/2014/main" val="20002"/>
                    </a:ext>
                  </a:extLst>
                </a:gridCol>
                <a:gridCol w="700750">
                  <a:extLst>
                    <a:ext uri="{9D8B030D-6E8A-4147-A177-3AD203B41FA5}">
                      <a16:colId xmlns:a16="http://schemas.microsoft.com/office/drawing/2014/main" val="20003"/>
                    </a:ext>
                  </a:extLst>
                </a:gridCol>
              </a:tblGrid>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0.3</a:t>
                      </a:r>
                      <a:endParaRPr sz="14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286" name="Google Shape;286;p34"/>
          <p:cNvGraphicFramePr/>
          <p:nvPr/>
        </p:nvGraphicFramePr>
        <p:xfrm>
          <a:off x="701057" y="4517626"/>
          <a:ext cx="3541400" cy="365770"/>
        </p:xfrm>
        <a:graphic>
          <a:graphicData uri="http://schemas.openxmlformats.org/drawingml/2006/table">
            <a:tbl>
              <a:tblPr firstCol="1">
                <a:noFill/>
                <a:tableStyleId>{26377F0E-4B83-40DB-95C5-980F6961ABBE}</a:tableStyleId>
              </a:tblPr>
              <a:tblGrid>
                <a:gridCol w="1439150">
                  <a:extLst>
                    <a:ext uri="{9D8B030D-6E8A-4147-A177-3AD203B41FA5}">
                      <a16:colId xmlns:a16="http://schemas.microsoft.com/office/drawing/2014/main" val="20000"/>
                    </a:ext>
                  </a:extLst>
                </a:gridCol>
                <a:gridCol w="700750">
                  <a:extLst>
                    <a:ext uri="{9D8B030D-6E8A-4147-A177-3AD203B41FA5}">
                      <a16:colId xmlns:a16="http://schemas.microsoft.com/office/drawing/2014/main" val="20001"/>
                    </a:ext>
                  </a:extLst>
                </a:gridCol>
                <a:gridCol w="700750">
                  <a:extLst>
                    <a:ext uri="{9D8B030D-6E8A-4147-A177-3AD203B41FA5}">
                      <a16:colId xmlns:a16="http://schemas.microsoft.com/office/drawing/2014/main" val="20002"/>
                    </a:ext>
                  </a:extLst>
                </a:gridCol>
                <a:gridCol w="700750">
                  <a:extLst>
                    <a:ext uri="{9D8B030D-6E8A-4147-A177-3AD203B41FA5}">
                      <a16:colId xmlns:a16="http://schemas.microsoft.com/office/drawing/2014/main" val="20003"/>
                    </a:ext>
                  </a:extLst>
                </a:gridCol>
              </a:tblGrid>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0.3</a:t>
                      </a:r>
                      <a:endParaRPr sz="1400"/>
                    </a:p>
                  </a:txBody>
                  <a:tcPr marL="91450" marR="91450" marT="45725" marB="45725"/>
                </a:tc>
                <a:tc>
                  <a:txBody>
                    <a:bodyPr/>
                    <a:lstStyle/>
                    <a:p>
                      <a:pPr marL="0" marR="0" lvl="0" indent="0" algn="ctr" rtl="0">
                        <a:spcBef>
                          <a:spcPts val="0"/>
                        </a:spcBef>
                        <a:spcAft>
                          <a:spcPts val="0"/>
                        </a:spcAft>
                        <a:buNone/>
                      </a:pPr>
                      <a:r>
                        <a:rPr lang="en-US" sz="1400"/>
                        <a:t>0.5</a:t>
                      </a:r>
                      <a:endParaRPr sz="14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287" name="Google Shape;287;p34"/>
          <p:cNvGraphicFramePr/>
          <p:nvPr/>
        </p:nvGraphicFramePr>
        <p:xfrm>
          <a:off x="4376343" y="3468290"/>
          <a:ext cx="928375" cy="975390"/>
        </p:xfrm>
        <a:graphic>
          <a:graphicData uri="http://schemas.openxmlformats.org/drawingml/2006/table">
            <a:tbl>
              <a:tblPr firstRow="1">
                <a:noFill/>
                <a:tableStyleId>{26377F0E-4B83-40DB-95C5-980F6961ABBE}</a:tableStyleId>
              </a:tblPr>
              <a:tblGrid>
                <a:gridCol w="928375">
                  <a:extLst>
                    <a:ext uri="{9D8B030D-6E8A-4147-A177-3AD203B41FA5}">
                      <a16:colId xmlns:a16="http://schemas.microsoft.com/office/drawing/2014/main" val="20000"/>
                    </a:ext>
                  </a:extLst>
                </a:gridCol>
              </a:tblGrid>
              <a:tr h="304800">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ctr" rtl="0">
                        <a:spcBef>
                          <a:spcPts val="0"/>
                        </a:spcBef>
                        <a:spcAft>
                          <a:spcPts val="0"/>
                        </a:spcAft>
                        <a:buNone/>
                      </a:pPr>
                      <a:r>
                        <a:rPr lang="en-US" sz="1400"/>
                        <a:t>0.5</a:t>
                      </a:r>
                      <a:endParaRPr sz="14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ctr" rtl="0">
                        <a:spcBef>
                          <a:spcPts val="0"/>
                        </a:spcBef>
                        <a:spcAft>
                          <a:spcPts val="0"/>
                        </a:spcAft>
                        <a:buNone/>
                      </a:pPr>
                      <a:r>
                        <a:rPr lang="en-US" sz="1400"/>
                        <a:t>0.5</a:t>
                      </a:r>
                      <a:endParaRPr sz="14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288" name="Google Shape;288;p34"/>
          <p:cNvGraphicFramePr/>
          <p:nvPr/>
        </p:nvGraphicFramePr>
        <p:xfrm>
          <a:off x="5452667" y="3469874"/>
          <a:ext cx="3461275" cy="1097310"/>
        </p:xfrm>
        <a:graphic>
          <a:graphicData uri="http://schemas.openxmlformats.org/drawingml/2006/table">
            <a:tbl>
              <a:tblPr firstRow="1" firstCol="1">
                <a:noFill/>
                <a:tableStyleId>{26377F0E-4B83-40DB-95C5-980F6961ABBE}</a:tableStyleId>
              </a:tblPr>
              <a:tblGrid>
                <a:gridCol w="1445950">
                  <a:extLst>
                    <a:ext uri="{9D8B030D-6E8A-4147-A177-3AD203B41FA5}">
                      <a16:colId xmlns:a16="http://schemas.microsoft.com/office/drawing/2014/main" val="20000"/>
                    </a:ext>
                  </a:extLst>
                </a:gridCol>
                <a:gridCol w="671775">
                  <a:extLst>
                    <a:ext uri="{9D8B030D-6E8A-4147-A177-3AD203B41FA5}">
                      <a16:colId xmlns:a16="http://schemas.microsoft.com/office/drawing/2014/main" val="20001"/>
                    </a:ext>
                  </a:extLst>
                </a:gridCol>
                <a:gridCol w="671775">
                  <a:extLst>
                    <a:ext uri="{9D8B030D-6E8A-4147-A177-3AD203B41FA5}">
                      <a16:colId xmlns:a16="http://schemas.microsoft.com/office/drawing/2014/main" val="20002"/>
                    </a:ext>
                  </a:extLst>
                </a:gridCol>
                <a:gridCol w="671775">
                  <a:extLst>
                    <a:ext uri="{9D8B030D-6E8A-4147-A177-3AD203B41FA5}">
                      <a16:colId xmlns:a16="http://schemas.microsoft.com/office/drawing/2014/main" val="20003"/>
                    </a:ext>
                  </a:extLst>
                </a:gridCol>
              </a:tblGrid>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0.4</a:t>
                      </a:r>
                      <a:endParaRPr sz="1400"/>
                    </a:p>
                  </a:txBody>
                  <a:tcPr marL="91450" marR="91450" marT="45725" marB="45725"/>
                </a:tc>
                <a:tc>
                  <a:txBody>
                    <a:bodyPr/>
                    <a:lstStyle/>
                    <a:p>
                      <a:pPr marL="0" marR="0" lvl="0" indent="0" algn="ctr" rtl="0">
                        <a:spcBef>
                          <a:spcPts val="0"/>
                        </a:spcBef>
                        <a:spcAft>
                          <a:spcPts val="0"/>
                        </a:spcAft>
                        <a:buNone/>
                      </a:pPr>
                      <a:r>
                        <a:rPr lang="en-US" sz="1400"/>
                        <a:t>0.4</a:t>
                      </a:r>
                      <a:endParaRPr sz="14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0.6</a:t>
                      </a:r>
                      <a:endParaRPr sz="1400"/>
                    </a:p>
                  </a:txBody>
                  <a:tcPr marL="91450" marR="91450" marT="45725" marB="45725"/>
                </a:tc>
                <a:extLst>
                  <a:ext uri="{0D108BD9-81ED-4DB2-BD59-A6C34878D82A}">
                    <a16:rowId xmlns:a16="http://schemas.microsoft.com/office/drawing/2014/main" val="10002"/>
                  </a:ext>
                </a:extLst>
              </a:tr>
            </a:tbl>
          </a:graphicData>
        </a:graphic>
      </p:graphicFrame>
      <p:sp>
        <p:nvSpPr>
          <p:cNvPr id="289" name="Google Shape;289;p34"/>
          <p:cNvSpPr txBox="1"/>
          <p:nvPr/>
        </p:nvSpPr>
        <p:spPr>
          <a:xfrm>
            <a:off x="4274030" y="4502386"/>
            <a:ext cx="1414857" cy="923330"/>
          </a:xfrm>
          <a:prstGeom prst="rect">
            <a:avLst/>
          </a:prstGeom>
          <a:blipFill rotWithShape="1">
            <a:blip r:embed="rId4">
              <a:alphaModFix/>
            </a:blip>
            <a:stretch>
              <a:fillRect l="-3447" t="-3971" r="-861" b="-993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0" name="Google Shape;290;p34"/>
          <p:cNvSpPr txBox="1"/>
          <p:nvPr/>
        </p:nvSpPr>
        <p:spPr>
          <a:xfrm>
            <a:off x="5928361" y="4499260"/>
            <a:ext cx="2659396" cy="646331"/>
          </a:xfrm>
          <a:prstGeom prst="rect">
            <a:avLst/>
          </a:prstGeom>
          <a:blipFill rotWithShape="1">
            <a:blip r:embed="rId5">
              <a:alphaModFix/>
            </a:blip>
            <a:stretch>
              <a:fillRect l="-2063" t="-4716" b="-141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aphicFrame>
        <p:nvGraphicFramePr>
          <p:cNvPr id="291" name="Google Shape;291;p34"/>
          <p:cNvGraphicFramePr/>
          <p:nvPr/>
        </p:nvGraphicFramePr>
        <p:xfrm>
          <a:off x="5452667" y="5380056"/>
          <a:ext cx="3461275" cy="1097310"/>
        </p:xfrm>
        <a:graphic>
          <a:graphicData uri="http://schemas.openxmlformats.org/drawingml/2006/table">
            <a:tbl>
              <a:tblPr firstRow="1" firstCol="1">
                <a:noFill/>
                <a:tableStyleId>{26377F0E-4B83-40DB-95C5-980F6961ABBE}</a:tableStyleId>
              </a:tblPr>
              <a:tblGrid>
                <a:gridCol w="1445950">
                  <a:extLst>
                    <a:ext uri="{9D8B030D-6E8A-4147-A177-3AD203B41FA5}">
                      <a16:colId xmlns:a16="http://schemas.microsoft.com/office/drawing/2014/main" val="20000"/>
                    </a:ext>
                  </a:extLst>
                </a:gridCol>
                <a:gridCol w="671775">
                  <a:extLst>
                    <a:ext uri="{9D8B030D-6E8A-4147-A177-3AD203B41FA5}">
                      <a16:colId xmlns:a16="http://schemas.microsoft.com/office/drawing/2014/main" val="20001"/>
                    </a:ext>
                  </a:extLst>
                </a:gridCol>
                <a:gridCol w="671775">
                  <a:extLst>
                    <a:ext uri="{9D8B030D-6E8A-4147-A177-3AD203B41FA5}">
                      <a16:colId xmlns:a16="http://schemas.microsoft.com/office/drawing/2014/main" val="20002"/>
                    </a:ext>
                  </a:extLst>
                </a:gridCol>
                <a:gridCol w="671775">
                  <a:extLst>
                    <a:ext uri="{9D8B030D-6E8A-4147-A177-3AD203B41FA5}">
                      <a16:colId xmlns:a16="http://schemas.microsoft.com/office/drawing/2014/main" val="20003"/>
                    </a:ext>
                  </a:extLst>
                </a:gridCol>
              </a:tblGrid>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0.5</a:t>
                      </a:r>
                      <a:endParaRPr sz="1400"/>
                    </a:p>
                  </a:txBody>
                  <a:tcPr marL="91450" marR="91450" marT="45725" marB="45725"/>
                </a:tc>
                <a:tc>
                  <a:txBody>
                    <a:bodyPr/>
                    <a:lstStyle/>
                    <a:p>
                      <a:pPr marL="0" marR="0" lvl="0" indent="0" algn="ctr" rtl="0">
                        <a:spcBef>
                          <a:spcPts val="0"/>
                        </a:spcBef>
                        <a:spcAft>
                          <a:spcPts val="0"/>
                        </a:spcAft>
                        <a:buNone/>
                      </a:pPr>
                      <a:r>
                        <a:rPr lang="en-US" sz="1400"/>
                        <a:t>0.67</a:t>
                      </a:r>
                      <a:endParaRPr sz="1400"/>
                    </a:p>
                  </a:txBody>
                  <a:tcPr marL="91450" marR="91450" marT="45725" marB="45725"/>
                </a:tc>
                <a:tc>
                  <a:txBody>
                    <a:bodyPr/>
                    <a:lstStyle/>
                    <a:p>
                      <a:pPr marL="0" marR="0" lvl="0" indent="0" algn="ctr" rtl="0">
                        <a:spcBef>
                          <a:spcPts val="0"/>
                        </a:spcBef>
                        <a:spcAft>
                          <a:spcPts val="0"/>
                        </a:spcAft>
                        <a:buNone/>
                      </a:pPr>
                      <a:r>
                        <a:rPr lang="en-US" sz="1400"/>
                        <a:t>0.4</a:t>
                      </a:r>
                      <a:endParaRPr sz="14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0.5</a:t>
                      </a:r>
                      <a:endParaRPr sz="1400"/>
                    </a:p>
                  </a:txBody>
                  <a:tcPr marL="91450" marR="91450" marT="45725" marB="45725"/>
                </a:tc>
                <a:tc>
                  <a:txBody>
                    <a:bodyPr/>
                    <a:lstStyle/>
                    <a:p>
                      <a:pPr marL="0" marR="0" lvl="0" indent="0" algn="ctr" rtl="0">
                        <a:spcBef>
                          <a:spcPts val="0"/>
                        </a:spcBef>
                        <a:spcAft>
                          <a:spcPts val="0"/>
                        </a:spcAft>
                        <a:buNone/>
                      </a:pPr>
                      <a:r>
                        <a:rPr lang="en-US" sz="1400"/>
                        <a:t>0.33</a:t>
                      </a:r>
                      <a:endParaRPr sz="1400"/>
                    </a:p>
                  </a:txBody>
                  <a:tcPr marL="91450" marR="91450" marT="45725" marB="45725"/>
                </a:tc>
                <a:tc>
                  <a:txBody>
                    <a:bodyPr/>
                    <a:lstStyle/>
                    <a:p>
                      <a:pPr marL="0" marR="0" lvl="0" indent="0" algn="ctr" rtl="0">
                        <a:spcBef>
                          <a:spcPts val="0"/>
                        </a:spcBef>
                        <a:spcAft>
                          <a:spcPts val="0"/>
                        </a:spcAft>
                        <a:buNone/>
                      </a:pPr>
                      <a:r>
                        <a:rPr lang="en-US" sz="1400"/>
                        <a:t>0.6</a:t>
                      </a:r>
                      <a:endParaRPr sz="14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Joint CDF</a:t>
            </a:r>
            <a:endParaRPr/>
          </a:p>
        </p:txBody>
      </p:sp>
      <p:sp>
        <p:nvSpPr>
          <p:cNvPr id="297" name="Google Shape;297;p35"/>
          <p:cNvSpPr txBox="1">
            <a:spLocks noGrp="1"/>
          </p:cNvSpPr>
          <p:nvPr>
            <p:ph type="body" idx="1"/>
          </p:nvPr>
        </p:nvSpPr>
        <p:spPr>
          <a:xfrm>
            <a:off x="628650" y="1825624"/>
            <a:ext cx="8515350" cy="2632075"/>
          </a:xfrm>
          <a:prstGeom prst="rect">
            <a:avLst/>
          </a:prstGeom>
          <a:blipFill rotWithShape="1">
            <a:blip r:embed="rId3">
              <a:alphaModFix/>
            </a:blip>
            <a:stretch>
              <a:fillRect l="-643" t="-300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aphicFrame>
        <p:nvGraphicFramePr>
          <p:cNvPr id="298" name="Google Shape;298;p35"/>
          <p:cNvGraphicFramePr/>
          <p:nvPr/>
        </p:nvGraphicFramePr>
        <p:xfrm>
          <a:off x="628650" y="4667885"/>
          <a:ext cx="3541400" cy="1097310"/>
        </p:xfrm>
        <a:graphic>
          <a:graphicData uri="http://schemas.openxmlformats.org/drawingml/2006/table">
            <a:tbl>
              <a:tblPr firstRow="1" firstCol="1">
                <a:noFill/>
                <a:tableStyleId>{26377F0E-4B83-40DB-95C5-980F6961ABBE}</a:tableStyleId>
              </a:tblPr>
              <a:tblGrid>
                <a:gridCol w="1439150">
                  <a:extLst>
                    <a:ext uri="{9D8B030D-6E8A-4147-A177-3AD203B41FA5}">
                      <a16:colId xmlns:a16="http://schemas.microsoft.com/office/drawing/2014/main" val="20000"/>
                    </a:ext>
                  </a:extLst>
                </a:gridCol>
                <a:gridCol w="700750">
                  <a:extLst>
                    <a:ext uri="{9D8B030D-6E8A-4147-A177-3AD203B41FA5}">
                      <a16:colId xmlns:a16="http://schemas.microsoft.com/office/drawing/2014/main" val="20001"/>
                    </a:ext>
                  </a:extLst>
                </a:gridCol>
                <a:gridCol w="700750">
                  <a:extLst>
                    <a:ext uri="{9D8B030D-6E8A-4147-A177-3AD203B41FA5}">
                      <a16:colId xmlns:a16="http://schemas.microsoft.com/office/drawing/2014/main" val="20002"/>
                    </a:ext>
                  </a:extLst>
                </a:gridCol>
                <a:gridCol w="700750">
                  <a:extLst>
                    <a:ext uri="{9D8B030D-6E8A-4147-A177-3AD203B41FA5}">
                      <a16:colId xmlns:a16="http://schemas.microsoft.com/office/drawing/2014/main" val="20003"/>
                    </a:ext>
                  </a:extLst>
                </a:gridCol>
              </a:tblGrid>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0.3</a:t>
                      </a:r>
                      <a:endParaRPr sz="14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299" name="Google Shape;299;p35"/>
          <p:cNvGraphicFramePr/>
          <p:nvPr/>
        </p:nvGraphicFramePr>
        <p:xfrm>
          <a:off x="5055870" y="4667885"/>
          <a:ext cx="3785950" cy="2194620"/>
        </p:xfrm>
        <a:graphic>
          <a:graphicData uri="http://schemas.openxmlformats.org/drawingml/2006/table">
            <a:tbl>
              <a:tblPr firstRow="1" firstCol="1">
                <a:noFill/>
                <a:tableStyleId>{26377F0E-4B83-40DB-95C5-980F6961ABBE}</a:tableStyleId>
              </a:tblPr>
              <a:tblGrid>
                <a:gridCol w="1445950">
                  <a:extLst>
                    <a:ext uri="{9D8B030D-6E8A-4147-A177-3AD203B41FA5}">
                      <a16:colId xmlns:a16="http://schemas.microsoft.com/office/drawing/2014/main" val="20000"/>
                    </a:ext>
                  </a:extLst>
                </a:gridCol>
                <a:gridCol w="585000">
                  <a:extLst>
                    <a:ext uri="{9D8B030D-6E8A-4147-A177-3AD203B41FA5}">
                      <a16:colId xmlns:a16="http://schemas.microsoft.com/office/drawing/2014/main" val="20001"/>
                    </a:ext>
                  </a:extLst>
                </a:gridCol>
                <a:gridCol w="585000">
                  <a:extLst>
                    <a:ext uri="{9D8B030D-6E8A-4147-A177-3AD203B41FA5}">
                      <a16:colId xmlns:a16="http://schemas.microsoft.com/office/drawing/2014/main" val="20002"/>
                    </a:ext>
                  </a:extLst>
                </a:gridCol>
                <a:gridCol w="585000">
                  <a:extLst>
                    <a:ext uri="{9D8B030D-6E8A-4147-A177-3AD203B41FA5}">
                      <a16:colId xmlns:a16="http://schemas.microsoft.com/office/drawing/2014/main" val="20003"/>
                    </a:ext>
                  </a:extLst>
                </a:gridCol>
                <a:gridCol w="585000">
                  <a:extLst>
                    <a:ext uri="{9D8B030D-6E8A-4147-A177-3AD203B41FA5}">
                      <a16:colId xmlns:a16="http://schemas.microsoft.com/office/drawing/2014/main" val="20004"/>
                    </a:ext>
                  </a:extLst>
                </a:gridCol>
              </a:tblGrid>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0</a:t>
                      </a:r>
                      <a:endParaRPr sz="1400">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0</a:t>
                      </a:r>
                      <a:endParaRPr sz="1400">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0</a:t>
                      </a:r>
                      <a:endParaRPr sz="1400">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0</a:t>
                      </a:r>
                      <a:endParaRPr sz="140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0</a:t>
                      </a:r>
                      <a:endParaRPr sz="1400">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0.1</a:t>
                      </a:r>
                      <a:endParaRPr sz="1400">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0.3</a:t>
                      </a:r>
                      <a:endParaRPr sz="1400">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0.5</a:t>
                      </a:r>
                      <a:endParaRPr sz="140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a:t>
                      </a:r>
                      <a:endParaRPr sz="14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0.3</a:t>
                      </a:r>
                      <a:endParaRPr sz="1400"/>
                    </a:p>
                  </a:txBody>
                  <a:tcPr marL="91450" marR="91450" marT="45725" marB="45725"/>
                </a:tc>
                <a:tc>
                  <a:txBody>
                    <a:bodyPr/>
                    <a:lstStyle/>
                    <a:p>
                      <a:pPr marL="0" marR="0" lvl="0" indent="0" algn="ctr" rtl="0">
                        <a:spcBef>
                          <a:spcPts val="0"/>
                        </a:spcBef>
                        <a:spcAft>
                          <a:spcPts val="0"/>
                        </a:spcAft>
                        <a:buNone/>
                      </a:pPr>
                      <a:r>
                        <a:rPr lang="en-US" sz="1400"/>
                        <a:t>0.5</a:t>
                      </a:r>
                      <a:endParaRPr sz="1400"/>
                    </a:p>
                  </a:txBody>
                  <a:tcPr marL="91450" marR="91450" marT="45725" marB="45725"/>
                </a:tc>
                <a:extLst>
                  <a:ext uri="{0D108BD9-81ED-4DB2-BD59-A6C34878D82A}">
                    <a16:rowId xmlns:a16="http://schemas.microsoft.com/office/drawing/2014/main" val="10003"/>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0.5</a:t>
                      </a:r>
                      <a:endParaRPr sz="1400"/>
                    </a:p>
                  </a:txBody>
                  <a:tcPr marL="91450" marR="91450" marT="45725" marB="45725"/>
                </a:tc>
                <a:tc>
                  <a:txBody>
                    <a:bodyPr/>
                    <a:lstStyle/>
                    <a:p>
                      <a:pPr marL="0" marR="0" lvl="0" indent="0" algn="ctr" rtl="0">
                        <a:spcBef>
                          <a:spcPts val="0"/>
                        </a:spcBef>
                        <a:spcAft>
                          <a:spcPts val="0"/>
                        </a:spcAft>
                        <a:buNone/>
                      </a:pPr>
                      <a:r>
                        <a:rPr lang="en-US" sz="1400"/>
                        <a:t>1</a:t>
                      </a:r>
                      <a:endParaRPr sz="1400"/>
                    </a:p>
                  </a:txBody>
                  <a:tcPr marL="91450" marR="91450" marT="45725" marB="45725"/>
                </a:tc>
                <a:extLst>
                  <a:ext uri="{0D108BD9-81ED-4DB2-BD59-A6C34878D82A}">
                    <a16:rowId xmlns:a16="http://schemas.microsoft.com/office/drawing/2014/main" val="10004"/>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0.5</a:t>
                      </a:r>
                      <a:endParaRPr sz="1400"/>
                    </a:p>
                  </a:txBody>
                  <a:tcPr marL="91450" marR="91450" marT="45725" marB="45725"/>
                </a:tc>
                <a:tc>
                  <a:txBody>
                    <a:bodyPr/>
                    <a:lstStyle/>
                    <a:p>
                      <a:pPr marL="0" marR="0" lvl="0" indent="0" algn="ctr" rtl="0">
                        <a:spcBef>
                          <a:spcPts val="0"/>
                        </a:spcBef>
                        <a:spcAft>
                          <a:spcPts val="0"/>
                        </a:spcAft>
                        <a:buNone/>
                      </a:pPr>
                      <a:r>
                        <a:rPr lang="en-US" sz="1400"/>
                        <a:t>1</a:t>
                      </a:r>
                      <a:endParaRPr sz="1400"/>
                    </a:p>
                  </a:txBody>
                  <a:tcPr marL="91450" marR="91450" marT="45725" marB="45725"/>
                </a:tc>
                <a:extLst>
                  <a:ext uri="{0D108BD9-81ED-4DB2-BD59-A6C34878D82A}">
                    <a16:rowId xmlns:a16="http://schemas.microsoft.com/office/drawing/2014/main" val="10005"/>
                  </a:ext>
                </a:extLst>
              </a:tr>
            </a:tbl>
          </a:graphicData>
        </a:graphic>
      </p:graphicFrame>
      <p:sp>
        <p:nvSpPr>
          <p:cNvPr id="300" name="Google Shape;300;p35"/>
          <p:cNvSpPr txBox="1"/>
          <p:nvPr/>
        </p:nvSpPr>
        <p:spPr>
          <a:xfrm>
            <a:off x="2096210" y="4298553"/>
            <a:ext cx="6062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PMF</a:t>
            </a:r>
            <a:endParaRPr sz="1800">
              <a:solidFill>
                <a:schemeClr val="dk1"/>
              </a:solidFill>
              <a:latin typeface="Calibri"/>
              <a:ea typeface="Calibri"/>
              <a:cs typeface="Calibri"/>
              <a:sym typeface="Calibri"/>
            </a:endParaRPr>
          </a:p>
        </p:txBody>
      </p:sp>
      <p:sp>
        <p:nvSpPr>
          <p:cNvPr id="301" name="Google Shape;301;p35"/>
          <p:cNvSpPr txBox="1"/>
          <p:nvPr/>
        </p:nvSpPr>
        <p:spPr>
          <a:xfrm>
            <a:off x="6826558" y="4298553"/>
            <a:ext cx="5565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CDF</a:t>
            </a:r>
            <a:endParaRPr sz="1800">
              <a:solidFill>
                <a:schemeClr val="dk1"/>
              </a:solidFill>
              <a:latin typeface="Calibri"/>
              <a:ea typeface="Calibri"/>
              <a:cs typeface="Calibri"/>
              <a:sym typeface="Calibri"/>
            </a:endParaRPr>
          </a:p>
        </p:txBody>
      </p:sp>
      <p:sp>
        <p:nvSpPr>
          <p:cNvPr id="302" name="Google Shape;302;p35"/>
          <p:cNvSpPr/>
          <p:nvPr/>
        </p:nvSpPr>
        <p:spPr>
          <a:xfrm>
            <a:off x="4369108" y="4983480"/>
            <a:ext cx="487680" cy="327660"/>
          </a:xfrm>
          <a:prstGeom prst="rightArrow">
            <a:avLst>
              <a:gd name="adj1" fmla="val 50000"/>
              <a:gd name="adj2" fmla="val 50000"/>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Joint CDF</a:t>
            </a:r>
            <a:endParaRPr/>
          </a:p>
        </p:txBody>
      </p:sp>
      <p:sp>
        <p:nvSpPr>
          <p:cNvPr id="308" name="Google Shape;308;p36"/>
          <p:cNvSpPr txBox="1">
            <a:spLocks noGrp="1"/>
          </p:cNvSpPr>
          <p:nvPr>
            <p:ph type="body" idx="1"/>
          </p:nvPr>
        </p:nvSpPr>
        <p:spPr>
          <a:xfrm>
            <a:off x="628650" y="1825625"/>
            <a:ext cx="8515350" cy="4351338"/>
          </a:xfrm>
          <a:prstGeom prst="rect">
            <a:avLst/>
          </a:prstGeom>
          <a:blipFill rotWithShape="1">
            <a:blip r:embed="rId3">
              <a:alphaModFix/>
            </a:blip>
            <a:stretch>
              <a:fillRect l="-715"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pSp>
        <p:nvGrpSpPr>
          <p:cNvPr id="309" name="Google Shape;309;p36"/>
          <p:cNvGrpSpPr/>
          <p:nvPr/>
        </p:nvGrpSpPr>
        <p:grpSpPr>
          <a:xfrm>
            <a:off x="6312613" y="4984657"/>
            <a:ext cx="2845814" cy="1766793"/>
            <a:chOff x="6218831" y="5008102"/>
            <a:chExt cx="2845814" cy="1766793"/>
          </a:xfrm>
        </p:grpSpPr>
        <p:sp>
          <p:nvSpPr>
            <p:cNvPr id="310" name="Google Shape;310;p36"/>
            <p:cNvSpPr txBox="1"/>
            <p:nvPr/>
          </p:nvSpPr>
          <p:spPr>
            <a:xfrm>
              <a:off x="6218831" y="5008102"/>
              <a:ext cx="336502" cy="30777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11" name="Google Shape;311;p36"/>
            <p:cNvCxnSpPr/>
            <p:nvPr/>
          </p:nvCxnSpPr>
          <p:spPr>
            <a:xfrm>
              <a:off x="7005513" y="5288280"/>
              <a:ext cx="7620" cy="1234440"/>
            </a:xfrm>
            <a:prstGeom prst="straightConnector1">
              <a:avLst/>
            </a:prstGeom>
            <a:noFill/>
            <a:ln w="9525" cap="flat" cmpd="sng">
              <a:solidFill>
                <a:schemeClr val="accent1"/>
              </a:solidFill>
              <a:prstDash val="solid"/>
              <a:miter lim="800000"/>
              <a:headEnd type="none" w="sm" len="sm"/>
              <a:tailEnd type="none" w="sm" len="sm"/>
            </a:ln>
          </p:spPr>
        </p:cxnSp>
        <p:cxnSp>
          <p:nvCxnSpPr>
            <p:cNvPr id="312" name="Google Shape;312;p36"/>
            <p:cNvCxnSpPr/>
            <p:nvPr/>
          </p:nvCxnSpPr>
          <p:spPr>
            <a:xfrm>
              <a:off x="7889433" y="5288280"/>
              <a:ext cx="7620" cy="1234440"/>
            </a:xfrm>
            <a:prstGeom prst="straightConnector1">
              <a:avLst/>
            </a:prstGeom>
            <a:noFill/>
            <a:ln w="9525" cap="flat" cmpd="sng">
              <a:solidFill>
                <a:schemeClr val="accent1"/>
              </a:solidFill>
              <a:prstDash val="solid"/>
              <a:miter lim="800000"/>
              <a:headEnd type="none" w="sm" len="sm"/>
              <a:tailEnd type="none" w="sm" len="sm"/>
            </a:ln>
          </p:spPr>
        </p:cxnSp>
        <p:cxnSp>
          <p:nvCxnSpPr>
            <p:cNvPr id="313" name="Google Shape;313;p36"/>
            <p:cNvCxnSpPr/>
            <p:nvPr/>
          </p:nvCxnSpPr>
          <p:spPr>
            <a:xfrm rot="10800000" flipH="1">
              <a:off x="6533073" y="5631180"/>
              <a:ext cx="1859280" cy="15240"/>
            </a:xfrm>
            <a:prstGeom prst="straightConnector1">
              <a:avLst/>
            </a:prstGeom>
            <a:noFill/>
            <a:ln w="9525" cap="flat" cmpd="sng">
              <a:solidFill>
                <a:schemeClr val="accent1"/>
              </a:solidFill>
              <a:prstDash val="solid"/>
              <a:miter lim="800000"/>
              <a:headEnd type="none" w="sm" len="sm"/>
              <a:tailEnd type="none" w="sm" len="sm"/>
            </a:ln>
          </p:spPr>
        </p:cxnSp>
        <p:cxnSp>
          <p:nvCxnSpPr>
            <p:cNvPr id="314" name="Google Shape;314;p36"/>
            <p:cNvCxnSpPr/>
            <p:nvPr/>
          </p:nvCxnSpPr>
          <p:spPr>
            <a:xfrm rot="10800000" flipH="1">
              <a:off x="6533073" y="6296659"/>
              <a:ext cx="1859280" cy="15240"/>
            </a:xfrm>
            <a:prstGeom prst="straightConnector1">
              <a:avLst/>
            </a:prstGeom>
            <a:noFill/>
            <a:ln w="9525" cap="flat" cmpd="sng">
              <a:solidFill>
                <a:schemeClr val="accent1"/>
              </a:solidFill>
              <a:prstDash val="solid"/>
              <a:miter lim="800000"/>
              <a:headEnd type="none" w="sm" len="sm"/>
              <a:tailEnd type="none" w="sm" len="sm"/>
            </a:ln>
          </p:spPr>
        </p:cxnSp>
        <p:cxnSp>
          <p:nvCxnSpPr>
            <p:cNvPr id="315" name="Google Shape;315;p36"/>
            <p:cNvCxnSpPr/>
            <p:nvPr/>
          </p:nvCxnSpPr>
          <p:spPr>
            <a:xfrm rot="10800000" flipH="1">
              <a:off x="6289233" y="5181600"/>
              <a:ext cx="31321" cy="1460816"/>
            </a:xfrm>
            <a:prstGeom prst="straightConnector1">
              <a:avLst/>
            </a:prstGeom>
            <a:noFill/>
            <a:ln w="9525" cap="flat" cmpd="sng">
              <a:solidFill>
                <a:schemeClr val="accent1"/>
              </a:solidFill>
              <a:prstDash val="solid"/>
              <a:miter lim="800000"/>
              <a:headEnd type="none" w="sm" len="sm"/>
              <a:tailEnd type="triangle" w="med" len="med"/>
            </a:ln>
          </p:spPr>
        </p:cxnSp>
        <p:cxnSp>
          <p:nvCxnSpPr>
            <p:cNvPr id="316" name="Google Shape;316;p36"/>
            <p:cNvCxnSpPr/>
            <p:nvPr/>
          </p:nvCxnSpPr>
          <p:spPr>
            <a:xfrm>
              <a:off x="6289233" y="6635908"/>
              <a:ext cx="2529840" cy="0"/>
            </a:xfrm>
            <a:prstGeom prst="straightConnector1">
              <a:avLst/>
            </a:prstGeom>
            <a:noFill/>
            <a:ln w="9525" cap="flat" cmpd="sng">
              <a:solidFill>
                <a:schemeClr val="accent1"/>
              </a:solidFill>
              <a:prstDash val="solid"/>
              <a:miter lim="800000"/>
              <a:headEnd type="none" w="sm" len="sm"/>
              <a:tailEnd type="triangle" w="med" len="med"/>
            </a:ln>
          </p:spPr>
        </p:cxnSp>
        <p:sp>
          <p:nvSpPr>
            <p:cNvPr id="317" name="Google Shape;317;p36"/>
            <p:cNvSpPr txBox="1"/>
            <p:nvPr/>
          </p:nvSpPr>
          <p:spPr>
            <a:xfrm>
              <a:off x="6865496" y="6443308"/>
              <a:ext cx="27122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a</a:t>
              </a:r>
              <a:endParaRPr sz="1400">
                <a:solidFill>
                  <a:schemeClr val="dk1"/>
                </a:solidFill>
                <a:latin typeface="Calibri"/>
                <a:ea typeface="Calibri"/>
                <a:cs typeface="Calibri"/>
                <a:sym typeface="Calibri"/>
              </a:endParaRPr>
            </a:p>
          </p:txBody>
        </p:sp>
        <p:sp>
          <p:nvSpPr>
            <p:cNvPr id="318" name="Google Shape;318;p36"/>
            <p:cNvSpPr txBox="1"/>
            <p:nvPr/>
          </p:nvSpPr>
          <p:spPr>
            <a:xfrm>
              <a:off x="7761439" y="6467118"/>
              <a:ext cx="2792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b</a:t>
              </a:r>
              <a:endParaRPr sz="1400">
                <a:solidFill>
                  <a:schemeClr val="dk1"/>
                </a:solidFill>
                <a:latin typeface="Calibri"/>
                <a:ea typeface="Calibri"/>
                <a:cs typeface="Calibri"/>
                <a:sym typeface="Calibri"/>
              </a:endParaRPr>
            </a:p>
          </p:txBody>
        </p:sp>
        <p:sp>
          <p:nvSpPr>
            <p:cNvPr id="319" name="Google Shape;319;p36"/>
            <p:cNvSpPr txBox="1"/>
            <p:nvPr/>
          </p:nvSpPr>
          <p:spPr>
            <a:xfrm>
              <a:off x="6273868" y="6142770"/>
              <a:ext cx="2600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c</a:t>
              </a:r>
              <a:endParaRPr sz="1400">
                <a:solidFill>
                  <a:schemeClr val="dk1"/>
                </a:solidFill>
                <a:latin typeface="Calibri"/>
                <a:ea typeface="Calibri"/>
                <a:cs typeface="Calibri"/>
                <a:sym typeface="Calibri"/>
              </a:endParaRPr>
            </a:p>
          </p:txBody>
        </p:sp>
        <p:sp>
          <p:nvSpPr>
            <p:cNvPr id="320" name="Google Shape;320;p36"/>
            <p:cNvSpPr txBox="1"/>
            <p:nvPr/>
          </p:nvSpPr>
          <p:spPr>
            <a:xfrm>
              <a:off x="6244168" y="5447288"/>
              <a:ext cx="2792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d</a:t>
              </a:r>
              <a:endParaRPr sz="1400">
                <a:solidFill>
                  <a:schemeClr val="dk1"/>
                </a:solidFill>
                <a:latin typeface="Calibri"/>
                <a:ea typeface="Calibri"/>
                <a:cs typeface="Calibri"/>
                <a:sym typeface="Calibri"/>
              </a:endParaRPr>
            </a:p>
          </p:txBody>
        </p:sp>
        <p:sp>
          <p:nvSpPr>
            <p:cNvPr id="321" name="Google Shape;321;p36"/>
            <p:cNvSpPr txBox="1"/>
            <p:nvPr/>
          </p:nvSpPr>
          <p:spPr>
            <a:xfrm>
              <a:off x="7339639" y="5765801"/>
              <a:ext cx="2744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322" name="Google Shape;322;p36"/>
            <p:cNvSpPr txBox="1"/>
            <p:nvPr/>
          </p:nvSpPr>
          <p:spPr>
            <a:xfrm>
              <a:off x="6607488" y="5749728"/>
              <a:ext cx="32893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323" name="Google Shape;323;p36"/>
            <p:cNvSpPr txBox="1"/>
            <p:nvPr/>
          </p:nvSpPr>
          <p:spPr>
            <a:xfrm>
              <a:off x="6632477" y="6289419"/>
              <a:ext cx="4732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324" name="Google Shape;324;p36"/>
            <p:cNvSpPr txBox="1"/>
            <p:nvPr/>
          </p:nvSpPr>
          <p:spPr>
            <a:xfrm>
              <a:off x="7333927" y="6296344"/>
              <a:ext cx="32893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325" name="Google Shape;325;p36"/>
            <p:cNvSpPr txBox="1"/>
            <p:nvPr/>
          </p:nvSpPr>
          <p:spPr>
            <a:xfrm>
              <a:off x="8720127" y="6309875"/>
              <a:ext cx="344518" cy="30777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Independence</a:t>
            </a:r>
            <a:endParaRPr/>
          </a:p>
        </p:txBody>
      </p:sp>
      <p:sp>
        <p:nvSpPr>
          <p:cNvPr id="331" name="Google Shape;331;p37"/>
          <p:cNvSpPr txBox="1">
            <a:spLocks noGrp="1"/>
          </p:cNvSpPr>
          <p:nvPr>
            <p:ph type="body" idx="1"/>
          </p:nvPr>
        </p:nvSpPr>
        <p:spPr>
          <a:xfrm>
            <a:off x="628650" y="1825625"/>
            <a:ext cx="7886700" cy="4351338"/>
          </a:xfrm>
          <a:prstGeom prst="rect">
            <a:avLst/>
          </a:prstGeom>
          <a:blipFill rotWithShape="1">
            <a:blip r:embed="rId3">
              <a:alphaModFix/>
            </a:blip>
            <a:stretch>
              <a:fillRect l="-772" t="-1400" r="-92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aphicFrame>
        <p:nvGraphicFramePr>
          <p:cNvPr id="332" name="Google Shape;332;p37"/>
          <p:cNvGraphicFramePr/>
          <p:nvPr>
            <p:extLst>
              <p:ext uri="{D42A27DB-BD31-4B8C-83A1-F6EECF244321}">
                <p14:modId xmlns:p14="http://schemas.microsoft.com/office/powerpoint/2010/main" val="3851874883"/>
              </p:ext>
            </p:extLst>
          </p:nvPr>
        </p:nvGraphicFramePr>
        <p:xfrm>
          <a:off x="2379262" y="3736588"/>
          <a:ext cx="3541400" cy="1097310"/>
        </p:xfrm>
        <a:graphic>
          <a:graphicData uri="http://schemas.openxmlformats.org/drawingml/2006/table">
            <a:tbl>
              <a:tblPr>
                <a:noFill/>
                <a:tableStyleId>{26377F0E-4B83-40DB-95C5-980F6961ABBE}</a:tableStyleId>
              </a:tblPr>
              <a:tblGrid>
                <a:gridCol w="1439150">
                  <a:extLst>
                    <a:ext uri="{9D8B030D-6E8A-4147-A177-3AD203B41FA5}">
                      <a16:colId xmlns:a16="http://schemas.microsoft.com/office/drawing/2014/main" val="20000"/>
                    </a:ext>
                  </a:extLst>
                </a:gridCol>
                <a:gridCol w="700750">
                  <a:extLst>
                    <a:ext uri="{9D8B030D-6E8A-4147-A177-3AD203B41FA5}">
                      <a16:colId xmlns:a16="http://schemas.microsoft.com/office/drawing/2014/main" val="20001"/>
                    </a:ext>
                  </a:extLst>
                </a:gridCol>
                <a:gridCol w="700750">
                  <a:extLst>
                    <a:ext uri="{9D8B030D-6E8A-4147-A177-3AD203B41FA5}">
                      <a16:colId xmlns:a16="http://schemas.microsoft.com/office/drawing/2014/main" val="20002"/>
                    </a:ext>
                  </a:extLst>
                </a:gridCol>
                <a:gridCol w="700750">
                  <a:extLst>
                    <a:ext uri="{9D8B030D-6E8A-4147-A177-3AD203B41FA5}">
                      <a16:colId xmlns:a16="http://schemas.microsoft.com/office/drawing/2014/main" val="20003"/>
                    </a:ext>
                  </a:extLst>
                </a:gridCol>
              </a:tblGrid>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dirty="0"/>
                        <a:t>0.3</a:t>
                      </a:r>
                      <a:endParaRPr sz="1400"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Independence</a:t>
            </a:r>
            <a:endParaRPr/>
          </a:p>
        </p:txBody>
      </p:sp>
      <p:sp>
        <p:nvSpPr>
          <p:cNvPr id="338" name="Google Shape;338;p38"/>
          <p:cNvSpPr txBox="1">
            <a:spLocks noGrp="1"/>
          </p:cNvSpPr>
          <p:nvPr>
            <p:ph type="body" idx="1"/>
          </p:nvPr>
        </p:nvSpPr>
        <p:spPr>
          <a:xfrm>
            <a:off x="628650" y="1825625"/>
            <a:ext cx="7886700" cy="4351338"/>
          </a:xfrm>
          <a:prstGeom prst="rect">
            <a:avLst/>
          </a:prstGeom>
          <a:blipFill rotWithShape="1">
            <a:blip r:embed="rId3">
              <a:alphaModFix/>
            </a:blip>
            <a:stretch>
              <a:fillRect l="-772"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aphicFrame>
        <p:nvGraphicFramePr>
          <p:cNvPr id="339" name="Google Shape;339;p38"/>
          <p:cNvGraphicFramePr/>
          <p:nvPr/>
        </p:nvGraphicFramePr>
        <p:xfrm>
          <a:off x="2061210" y="4081145"/>
          <a:ext cx="4395175" cy="1463080"/>
        </p:xfrm>
        <a:graphic>
          <a:graphicData uri="http://schemas.openxmlformats.org/drawingml/2006/table">
            <a:tbl>
              <a:tblPr firstRow="1" firstCol="1" lastRow="1" lastCol="1">
                <a:noFill/>
                <a:tableStyleId>{26377F0E-4B83-40DB-95C5-980F6961ABBE}</a:tableStyleId>
              </a:tblPr>
              <a:tblGrid>
                <a:gridCol w="1445950">
                  <a:extLst>
                    <a:ext uri="{9D8B030D-6E8A-4147-A177-3AD203B41FA5}">
                      <a16:colId xmlns:a16="http://schemas.microsoft.com/office/drawing/2014/main" val="20000"/>
                    </a:ext>
                  </a:extLst>
                </a:gridCol>
                <a:gridCol w="671775">
                  <a:extLst>
                    <a:ext uri="{9D8B030D-6E8A-4147-A177-3AD203B41FA5}">
                      <a16:colId xmlns:a16="http://schemas.microsoft.com/office/drawing/2014/main" val="20001"/>
                    </a:ext>
                  </a:extLst>
                </a:gridCol>
                <a:gridCol w="671775">
                  <a:extLst>
                    <a:ext uri="{9D8B030D-6E8A-4147-A177-3AD203B41FA5}">
                      <a16:colId xmlns:a16="http://schemas.microsoft.com/office/drawing/2014/main" val="20002"/>
                    </a:ext>
                  </a:extLst>
                </a:gridCol>
                <a:gridCol w="671775">
                  <a:extLst>
                    <a:ext uri="{9D8B030D-6E8A-4147-A177-3AD203B41FA5}">
                      <a16:colId xmlns:a16="http://schemas.microsoft.com/office/drawing/2014/main" val="20003"/>
                    </a:ext>
                  </a:extLst>
                </a:gridCol>
                <a:gridCol w="933900">
                  <a:extLst>
                    <a:ext uri="{9D8B030D-6E8A-4147-A177-3AD203B41FA5}">
                      <a16:colId xmlns:a16="http://schemas.microsoft.com/office/drawing/2014/main" val="20004"/>
                    </a:ext>
                  </a:extLst>
                </a:gridCol>
              </a:tblGrid>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0.12</a:t>
                      </a:r>
                      <a:endParaRPr sz="1400"/>
                    </a:p>
                  </a:txBody>
                  <a:tcPr marL="91450" marR="91450" marT="45725" marB="45725"/>
                </a:tc>
                <a:tc>
                  <a:txBody>
                    <a:bodyPr/>
                    <a:lstStyle/>
                    <a:p>
                      <a:pPr marL="0" marR="0" lvl="0" indent="0" algn="ctr" rtl="0">
                        <a:spcBef>
                          <a:spcPts val="0"/>
                        </a:spcBef>
                        <a:spcAft>
                          <a:spcPts val="0"/>
                        </a:spcAft>
                        <a:buNone/>
                      </a:pPr>
                      <a:r>
                        <a:rPr lang="en-US" sz="1400"/>
                        <a:t>0.18</a:t>
                      </a:r>
                      <a:endParaRPr sz="1400"/>
                    </a:p>
                  </a:txBody>
                  <a:tcPr marL="91450" marR="91450" marT="45725" marB="45725"/>
                </a:tc>
                <a:tc>
                  <a:txBody>
                    <a:bodyPr/>
                    <a:lstStyle/>
                    <a:p>
                      <a:pPr marL="0" marR="0" lvl="0" indent="0" algn="ctr" rtl="0">
                        <a:spcBef>
                          <a:spcPts val="0"/>
                        </a:spcBef>
                        <a:spcAft>
                          <a:spcPts val="0"/>
                        </a:spcAft>
                        <a:buNone/>
                      </a:pPr>
                      <a:r>
                        <a:rPr lang="en-US" sz="1400"/>
                        <a:t>0.3</a:t>
                      </a:r>
                      <a:endParaRPr sz="1400"/>
                    </a:p>
                  </a:txBody>
                  <a:tcPr marL="91450" marR="91450" marT="45725" marB="45725"/>
                </a:tc>
                <a:tc>
                  <a:txBody>
                    <a:bodyPr/>
                    <a:lstStyle/>
                    <a:p>
                      <a:pPr marL="0" marR="0" lvl="0" indent="0" algn="ctr" rtl="0">
                        <a:spcBef>
                          <a:spcPts val="0"/>
                        </a:spcBef>
                        <a:spcAft>
                          <a:spcPts val="0"/>
                        </a:spcAft>
                        <a:buNone/>
                      </a:pPr>
                      <a:r>
                        <a:rPr lang="en-US" sz="1400"/>
                        <a:t>0.6</a:t>
                      </a:r>
                      <a:endParaRPr sz="14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0.08</a:t>
                      </a:r>
                      <a:endParaRPr sz="1400"/>
                    </a:p>
                  </a:txBody>
                  <a:tcPr marL="91450" marR="91450" marT="45725" marB="45725"/>
                </a:tc>
                <a:tc>
                  <a:txBody>
                    <a:bodyPr/>
                    <a:lstStyle/>
                    <a:p>
                      <a:pPr marL="0" marR="0" lvl="0" indent="0" algn="ctr" rtl="0">
                        <a:spcBef>
                          <a:spcPts val="0"/>
                        </a:spcBef>
                        <a:spcAft>
                          <a:spcPts val="0"/>
                        </a:spcAft>
                        <a:buNone/>
                      </a:pPr>
                      <a:r>
                        <a:rPr lang="en-US" sz="1400"/>
                        <a:t>0.12</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0.4</a:t>
                      </a:r>
                      <a:endParaRPr sz="1400"/>
                    </a:p>
                  </a:txBody>
                  <a:tcPr marL="91450" marR="91450" marT="45725" marB="45725"/>
                </a:tc>
                <a:extLst>
                  <a:ext uri="{0D108BD9-81ED-4DB2-BD59-A6C34878D82A}">
                    <a16:rowId xmlns:a16="http://schemas.microsoft.com/office/drawing/2014/main" val="10002"/>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0.3</a:t>
                      </a:r>
                      <a:endParaRPr sz="1400"/>
                    </a:p>
                  </a:txBody>
                  <a:tcPr marL="91450" marR="91450" marT="45725" marB="45725"/>
                </a:tc>
                <a:tc>
                  <a:txBody>
                    <a:bodyPr/>
                    <a:lstStyle/>
                    <a:p>
                      <a:pPr marL="0" marR="0" lvl="0" indent="0" algn="ctr" rtl="0">
                        <a:spcBef>
                          <a:spcPts val="0"/>
                        </a:spcBef>
                        <a:spcAft>
                          <a:spcPts val="0"/>
                        </a:spcAft>
                        <a:buNone/>
                      </a:pPr>
                      <a:r>
                        <a:rPr lang="en-US" sz="1400"/>
                        <a:t>0.5</a:t>
                      </a:r>
                      <a:endParaRPr sz="1400"/>
                    </a:p>
                  </a:txBody>
                  <a:tcPr marL="91450" marR="91450" marT="45725" marB="45725"/>
                </a:tc>
                <a:tc>
                  <a:txBody>
                    <a:bodyPr/>
                    <a:lstStyle/>
                    <a:p>
                      <a:pPr marL="0" marR="0" lvl="0" indent="0" algn="ctr" rtl="0">
                        <a:spcBef>
                          <a:spcPts val="0"/>
                        </a:spcBef>
                        <a:spcAft>
                          <a:spcPts val="0"/>
                        </a:spcAft>
                        <a:buNone/>
                      </a:pPr>
                      <a:endParaRPr sz="14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Covariance  + correlation</a:t>
            </a:r>
            <a:endParaRPr/>
          </a:p>
        </p:txBody>
      </p:sp>
      <p:sp>
        <p:nvSpPr>
          <p:cNvPr id="345" name="Google Shape;345;p39"/>
          <p:cNvSpPr txBox="1">
            <a:spLocks noGrp="1"/>
          </p:cNvSpPr>
          <p:nvPr>
            <p:ph type="body" idx="1"/>
          </p:nvPr>
        </p:nvSpPr>
        <p:spPr>
          <a:xfrm>
            <a:off x="628650" y="1825624"/>
            <a:ext cx="5452110" cy="2085659"/>
          </a:xfrm>
          <a:prstGeom prst="rect">
            <a:avLst/>
          </a:prstGeom>
          <a:blipFill rotWithShape="1">
            <a:blip r:embed="rId3">
              <a:alphaModFix/>
            </a:blip>
            <a:stretch>
              <a:fillRect l="-558" t="-2038" b="-145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aphicFrame>
        <p:nvGraphicFramePr>
          <p:cNvPr id="346" name="Google Shape;346;p39"/>
          <p:cNvGraphicFramePr/>
          <p:nvPr/>
        </p:nvGraphicFramePr>
        <p:xfrm>
          <a:off x="605790" y="4134485"/>
          <a:ext cx="3973850" cy="1097310"/>
        </p:xfrm>
        <a:graphic>
          <a:graphicData uri="http://schemas.openxmlformats.org/drawingml/2006/table">
            <a:tbl>
              <a:tblPr>
                <a:noFill/>
                <a:tableStyleId>{26377F0E-4B83-40DB-95C5-980F6961ABBE}</a:tableStyleId>
              </a:tblPr>
              <a:tblGrid>
                <a:gridCol w="1908800">
                  <a:extLst>
                    <a:ext uri="{9D8B030D-6E8A-4147-A177-3AD203B41FA5}">
                      <a16:colId xmlns:a16="http://schemas.microsoft.com/office/drawing/2014/main" val="20000"/>
                    </a:ext>
                  </a:extLst>
                </a:gridCol>
                <a:gridCol w="701050">
                  <a:extLst>
                    <a:ext uri="{9D8B030D-6E8A-4147-A177-3AD203B41FA5}">
                      <a16:colId xmlns:a16="http://schemas.microsoft.com/office/drawing/2014/main" val="20001"/>
                    </a:ext>
                  </a:extLst>
                </a:gridCol>
                <a:gridCol w="701050">
                  <a:extLst>
                    <a:ext uri="{9D8B030D-6E8A-4147-A177-3AD203B41FA5}">
                      <a16:colId xmlns:a16="http://schemas.microsoft.com/office/drawing/2014/main" val="20002"/>
                    </a:ext>
                  </a:extLst>
                </a:gridCol>
                <a:gridCol w="662950">
                  <a:extLst>
                    <a:ext uri="{9D8B030D-6E8A-4147-A177-3AD203B41FA5}">
                      <a16:colId xmlns:a16="http://schemas.microsoft.com/office/drawing/2014/main" val="20003"/>
                    </a:ext>
                  </a:extLst>
                </a:gridCol>
              </a:tblGrid>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tc>
                  <a:txBody>
                    <a:bodyPr/>
                    <a:lstStyle/>
                    <a:p>
                      <a:pPr marL="0" marR="0" lvl="0" indent="0" algn="ctr" rtl="0">
                        <a:spcBef>
                          <a:spcPts val="0"/>
                        </a:spcBef>
                        <a:spcAft>
                          <a:spcPts val="0"/>
                        </a:spcAft>
                        <a:buNone/>
                      </a:pPr>
                      <a:r>
                        <a:rPr lang="en-US" sz="1400"/>
                        <a:t>0.2</a:t>
                      </a:r>
                      <a:endParaRPr sz="14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0.1</a:t>
                      </a:r>
                      <a:endParaRPr sz="1400"/>
                    </a:p>
                  </a:txBody>
                  <a:tcPr marL="91450" marR="91450" marT="45725" marB="45725"/>
                </a:tc>
                <a:tc>
                  <a:txBody>
                    <a:bodyPr/>
                    <a:lstStyle/>
                    <a:p>
                      <a:pPr marL="0" marR="0" lvl="0" indent="0" algn="ctr" rtl="0">
                        <a:spcBef>
                          <a:spcPts val="0"/>
                        </a:spcBef>
                        <a:spcAft>
                          <a:spcPts val="0"/>
                        </a:spcAft>
                        <a:buNone/>
                      </a:pPr>
                      <a:r>
                        <a:rPr lang="en-US" sz="1400"/>
                        <a:t>0.3</a:t>
                      </a:r>
                      <a:endParaRPr sz="1400"/>
                    </a:p>
                  </a:txBody>
                  <a:tcPr marL="91450" marR="91450" marT="45725" marB="45725"/>
                </a:tc>
                <a:extLst>
                  <a:ext uri="{0D108BD9-81ED-4DB2-BD59-A6C34878D82A}">
                    <a16:rowId xmlns:a16="http://schemas.microsoft.com/office/drawing/2014/main" val="10002"/>
                  </a:ext>
                </a:extLst>
              </a:tr>
            </a:tbl>
          </a:graphicData>
        </a:graphic>
      </p:graphicFrame>
      <p:sp>
        <p:nvSpPr>
          <p:cNvPr id="347" name="Google Shape;347;p39"/>
          <p:cNvSpPr txBox="1"/>
          <p:nvPr/>
        </p:nvSpPr>
        <p:spPr>
          <a:xfrm>
            <a:off x="4579620" y="4229100"/>
            <a:ext cx="4259580" cy="646331"/>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aphicFrame>
        <p:nvGraphicFramePr>
          <p:cNvPr id="348" name="Google Shape;348;p39"/>
          <p:cNvGraphicFramePr/>
          <p:nvPr/>
        </p:nvGraphicFramePr>
        <p:xfrm>
          <a:off x="560070" y="5323205"/>
          <a:ext cx="4048200" cy="1097310"/>
        </p:xfrm>
        <a:graphic>
          <a:graphicData uri="http://schemas.openxmlformats.org/drawingml/2006/table">
            <a:tbl>
              <a:tblPr>
                <a:noFill/>
                <a:tableStyleId>{26377F0E-4B83-40DB-95C5-980F6961ABBE}</a:tableStyleId>
              </a:tblPr>
              <a:tblGrid>
                <a:gridCol w="1945950">
                  <a:extLst>
                    <a:ext uri="{9D8B030D-6E8A-4147-A177-3AD203B41FA5}">
                      <a16:colId xmlns:a16="http://schemas.microsoft.com/office/drawing/2014/main" val="20000"/>
                    </a:ext>
                  </a:extLst>
                </a:gridCol>
                <a:gridCol w="700750">
                  <a:extLst>
                    <a:ext uri="{9D8B030D-6E8A-4147-A177-3AD203B41FA5}">
                      <a16:colId xmlns:a16="http://schemas.microsoft.com/office/drawing/2014/main" val="20001"/>
                    </a:ext>
                  </a:extLst>
                </a:gridCol>
                <a:gridCol w="700750">
                  <a:extLst>
                    <a:ext uri="{9D8B030D-6E8A-4147-A177-3AD203B41FA5}">
                      <a16:colId xmlns:a16="http://schemas.microsoft.com/office/drawing/2014/main" val="20002"/>
                    </a:ext>
                  </a:extLst>
                </a:gridCol>
                <a:gridCol w="700750">
                  <a:extLst>
                    <a:ext uri="{9D8B030D-6E8A-4147-A177-3AD203B41FA5}">
                      <a16:colId xmlns:a16="http://schemas.microsoft.com/office/drawing/2014/main" val="20003"/>
                    </a:ext>
                  </a:extLst>
                </a:gridCol>
              </a:tblGrid>
              <a:tr h="3322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 6.5</a:t>
                      </a:r>
                      <a:endParaRPr sz="1400"/>
                    </a:p>
                  </a:txBody>
                  <a:tcPr marL="91450" marR="91450" marT="45725" marB="45725"/>
                </a:tc>
                <a:tc>
                  <a:txBody>
                    <a:bodyPr/>
                    <a:lstStyle/>
                    <a:p>
                      <a:pPr marL="0" marR="0" lvl="0" indent="0" algn="ctr" rtl="0">
                        <a:spcBef>
                          <a:spcPts val="0"/>
                        </a:spcBef>
                        <a:spcAft>
                          <a:spcPts val="0"/>
                        </a:spcAft>
                        <a:buNone/>
                      </a:pPr>
                      <a:r>
                        <a:rPr lang="en-US" sz="1400"/>
                        <a:t> 1.5</a:t>
                      </a:r>
                      <a:endParaRPr sz="1400"/>
                    </a:p>
                  </a:txBody>
                  <a:tcPr marL="91450" marR="91450" marT="45725" marB="45725"/>
                </a:tc>
                <a:tc>
                  <a:txBody>
                    <a:bodyPr/>
                    <a:lstStyle/>
                    <a:p>
                      <a:pPr marL="0" marR="0" lvl="0" indent="0" algn="ctr" rtl="0">
                        <a:spcBef>
                          <a:spcPts val="0"/>
                        </a:spcBef>
                        <a:spcAft>
                          <a:spcPts val="0"/>
                        </a:spcAft>
                        <a:buNone/>
                      </a:pPr>
                      <a:r>
                        <a:rPr lang="en-US" sz="1400"/>
                        <a:t>-3.5</a:t>
                      </a:r>
                      <a:endParaRPr sz="1400"/>
                    </a:p>
                  </a:txBody>
                  <a:tcPr marL="91450" marR="91450" marT="45725" marB="45725"/>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400"/>
                        <a:t>-6.5</a:t>
                      </a:r>
                      <a:endParaRPr sz="1400"/>
                    </a:p>
                  </a:txBody>
                  <a:tcPr marL="91450" marR="91450" marT="45725" marB="45725"/>
                </a:tc>
                <a:tc>
                  <a:txBody>
                    <a:bodyPr/>
                    <a:lstStyle/>
                    <a:p>
                      <a:pPr marL="0" marR="0" lvl="0" indent="0" algn="ctr" rtl="0">
                        <a:spcBef>
                          <a:spcPts val="0"/>
                        </a:spcBef>
                        <a:spcAft>
                          <a:spcPts val="0"/>
                        </a:spcAft>
                        <a:buNone/>
                      </a:pPr>
                      <a:r>
                        <a:rPr lang="en-US" sz="1400"/>
                        <a:t>-1.5</a:t>
                      </a:r>
                      <a:endParaRPr sz="1400"/>
                    </a:p>
                  </a:txBody>
                  <a:tcPr marL="91450" marR="91450" marT="45725" marB="45725"/>
                </a:tc>
                <a:tc>
                  <a:txBody>
                    <a:bodyPr/>
                    <a:lstStyle/>
                    <a:p>
                      <a:pPr marL="0" marR="0" lvl="0" indent="0" algn="ctr" rtl="0">
                        <a:spcBef>
                          <a:spcPts val="0"/>
                        </a:spcBef>
                        <a:spcAft>
                          <a:spcPts val="0"/>
                        </a:spcAft>
                        <a:buNone/>
                      </a:pPr>
                      <a:r>
                        <a:rPr lang="en-US" sz="1400"/>
                        <a:t> 3.5</a:t>
                      </a:r>
                      <a:endParaRPr sz="1400"/>
                    </a:p>
                  </a:txBody>
                  <a:tcPr marL="91450" marR="91450" marT="45725" marB="45725"/>
                </a:tc>
                <a:extLst>
                  <a:ext uri="{0D108BD9-81ED-4DB2-BD59-A6C34878D82A}">
                    <a16:rowId xmlns:a16="http://schemas.microsoft.com/office/drawing/2014/main" val="10002"/>
                  </a:ext>
                </a:extLst>
              </a:tr>
            </a:tbl>
          </a:graphicData>
        </a:graphic>
      </p:graphicFrame>
      <p:sp>
        <p:nvSpPr>
          <p:cNvPr id="349" name="Google Shape;349;p39"/>
          <p:cNvSpPr txBox="1"/>
          <p:nvPr/>
        </p:nvSpPr>
        <p:spPr>
          <a:xfrm>
            <a:off x="4608260" y="5000039"/>
            <a:ext cx="4259580" cy="94718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350" name="Google Shape;350;p39" descr="enter image description here"/>
          <p:cNvPicPr preferRelativeResize="0"/>
          <p:nvPr/>
        </p:nvPicPr>
        <p:blipFill rotWithShape="1">
          <a:blip r:embed="rId6">
            <a:alphaModFix/>
          </a:blip>
          <a:srcRect l="3060" t="14693" r="2572" b="11342"/>
          <a:stretch/>
        </p:blipFill>
        <p:spPr>
          <a:xfrm>
            <a:off x="5348451" y="2562544"/>
            <a:ext cx="3519389" cy="13792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Correlation, visualized</a:t>
            </a:r>
            <a:endParaRPr/>
          </a:p>
        </p:txBody>
      </p:sp>
      <p:pic>
        <p:nvPicPr>
          <p:cNvPr id="356" name="Google Shape;356;p40" descr="https://upload.wikimedia.org/wikipedia/commons/0/02/Correlation_examples.png"/>
          <p:cNvPicPr preferRelativeResize="0">
            <a:picLocks noGrp="1"/>
          </p:cNvPicPr>
          <p:nvPr>
            <p:ph type="body" idx="1"/>
          </p:nvPr>
        </p:nvPicPr>
        <p:blipFill rotWithShape="1">
          <a:blip r:embed="rId3">
            <a:alphaModFix/>
          </a:blip>
          <a:srcRect/>
          <a:stretch/>
        </p:blipFill>
        <p:spPr>
          <a:xfrm>
            <a:off x="628650" y="2345470"/>
            <a:ext cx="7886700" cy="3311647"/>
          </a:xfrm>
          <a:prstGeom prst="rect">
            <a:avLst/>
          </a:prstGeom>
          <a:noFill/>
          <a:ln>
            <a:noFill/>
          </a:ln>
        </p:spPr>
      </p:pic>
      <p:sp>
        <p:nvSpPr>
          <p:cNvPr id="357" name="Google Shape;357;p40"/>
          <p:cNvSpPr txBox="1"/>
          <p:nvPr/>
        </p:nvSpPr>
        <p:spPr>
          <a:xfrm>
            <a:off x="4275284" y="3406140"/>
            <a:ext cx="593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NaN</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Properties of covariance</a:t>
            </a:r>
            <a:endParaRPr/>
          </a:p>
        </p:txBody>
      </p:sp>
      <p:sp>
        <p:nvSpPr>
          <p:cNvPr id="363" name="Google Shape;363;p41"/>
          <p:cNvSpPr txBox="1">
            <a:spLocks noGrp="1"/>
          </p:cNvSpPr>
          <p:nvPr>
            <p:ph type="body" idx="1"/>
          </p:nvPr>
        </p:nvSpPr>
        <p:spPr>
          <a:xfrm>
            <a:off x="628650" y="1825625"/>
            <a:ext cx="7886700" cy="4351338"/>
          </a:xfrm>
          <a:prstGeom prst="rect">
            <a:avLst/>
          </a:prstGeom>
          <a:blipFill rotWithShape="1">
            <a:blip r:embed="rId3">
              <a:alphaModFix/>
            </a:blip>
            <a:stretch>
              <a:fillRect l="-849" t="-16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Moments of Distribution</a:t>
            </a:r>
            <a:endParaRPr/>
          </a:p>
        </p:txBody>
      </p:sp>
      <p:sp>
        <p:nvSpPr>
          <p:cNvPr id="102" name="Google Shape;102;p1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When moments (1 and 2) are not enough</a:t>
            </a:r>
            <a:endParaRPr sz="3600"/>
          </a:p>
        </p:txBody>
      </p:sp>
      <p:pic>
        <p:nvPicPr>
          <p:cNvPr id="369" name="Google Shape;369;p42" descr="https://upload.wikimedia.org/wikipedia/commons/thumb/e/ec/Anscombe%27s_quartet_3.svg/990px-Anscombe%27s_quartet_3.svg.png"/>
          <p:cNvPicPr preferRelativeResize="0">
            <a:picLocks noGrp="1"/>
          </p:cNvPicPr>
          <p:nvPr>
            <p:ph type="body" idx="1"/>
          </p:nvPr>
        </p:nvPicPr>
        <p:blipFill rotWithShape="1">
          <a:blip r:embed="rId3">
            <a:alphaModFix/>
          </a:blip>
          <a:srcRect/>
          <a:stretch/>
        </p:blipFill>
        <p:spPr>
          <a:xfrm>
            <a:off x="1496635" y="2259965"/>
            <a:ext cx="5983089" cy="4351338"/>
          </a:xfrm>
          <a:prstGeom prst="rect">
            <a:avLst/>
          </a:prstGeom>
          <a:noFill/>
          <a:ln>
            <a:noFill/>
          </a:ln>
        </p:spPr>
      </p:pic>
      <p:sp>
        <p:nvSpPr>
          <p:cNvPr id="370" name="Google Shape;370;p42"/>
          <p:cNvSpPr/>
          <p:nvPr/>
        </p:nvSpPr>
        <p:spPr>
          <a:xfrm>
            <a:off x="723900" y="1661949"/>
            <a:ext cx="766200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All these datasets have the same mean, variance and covariance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see that for some datasets these parameters don’t show the whole picture</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Random vectors</a:t>
            </a:r>
            <a:endParaRPr/>
          </a:p>
        </p:txBody>
      </p:sp>
      <p:sp>
        <p:nvSpPr>
          <p:cNvPr id="376" name="Google Shape;376;p43"/>
          <p:cNvSpPr txBox="1">
            <a:spLocks noGrp="1"/>
          </p:cNvSpPr>
          <p:nvPr>
            <p:ph type="body" idx="1"/>
          </p:nvPr>
        </p:nvSpPr>
        <p:spPr>
          <a:xfrm>
            <a:off x="628650" y="1825625"/>
            <a:ext cx="8020050" cy="4351338"/>
          </a:xfrm>
          <a:prstGeom prst="rect">
            <a:avLst/>
          </a:prstGeom>
          <a:blipFill rotWithShape="1">
            <a:blip r:embed="rId3">
              <a:alphaModFix/>
            </a:blip>
            <a:stretch>
              <a:fillRect l="-1139"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Covariance matrix</a:t>
            </a:r>
            <a:endParaRPr/>
          </a:p>
        </p:txBody>
      </p:sp>
      <p:sp>
        <p:nvSpPr>
          <p:cNvPr id="382" name="Google Shape;382;p44"/>
          <p:cNvSpPr txBox="1">
            <a:spLocks noGrp="1"/>
          </p:cNvSpPr>
          <p:nvPr>
            <p:ph type="body" idx="1"/>
          </p:nvPr>
        </p:nvSpPr>
        <p:spPr>
          <a:xfrm>
            <a:off x="628650" y="1825625"/>
            <a:ext cx="7886700" cy="4351338"/>
          </a:xfrm>
          <a:prstGeom prst="rect">
            <a:avLst/>
          </a:prstGeom>
          <a:blipFill rotWithShape="1">
            <a:blip r:embed="rId3">
              <a:alphaModFix/>
            </a:blip>
            <a:stretch>
              <a:fillRect l="-695" t="-6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Joint continuous distributions</a:t>
            </a:r>
            <a:endParaRPr/>
          </a:p>
        </p:txBody>
      </p:sp>
      <p:sp>
        <p:nvSpPr>
          <p:cNvPr id="388" name="Google Shape;388;p45"/>
          <p:cNvSpPr txBox="1">
            <a:spLocks noGrp="1"/>
          </p:cNvSpPr>
          <p:nvPr>
            <p:ph type="body" idx="1"/>
          </p:nvPr>
        </p:nvSpPr>
        <p:spPr>
          <a:xfrm>
            <a:off x="628650" y="1825625"/>
            <a:ext cx="8172450" cy="4351338"/>
          </a:xfrm>
          <a:prstGeom prst="rect">
            <a:avLst/>
          </a:prstGeom>
          <a:blipFill rotWithShape="1">
            <a:blip r:embed="rId3">
              <a:alphaModFix/>
            </a:blip>
            <a:stretch>
              <a:fillRect l="-745"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46" descr="Related image"/>
          <p:cNvPicPr preferRelativeResize="0"/>
          <p:nvPr/>
        </p:nvPicPr>
        <p:blipFill rotWithShape="1">
          <a:blip r:embed="rId3">
            <a:alphaModFix/>
          </a:blip>
          <a:srcRect/>
          <a:stretch/>
        </p:blipFill>
        <p:spPr>
          <a:xfrm>
            <a:off x="4425162" y="3667125"/>
            <a:ext cx="4521987" cy="3181350"/>
          </a:xfrm>
          <a:prstGeom prst="rect">
            <a:avLst/>
          </a:prstGeom>
          <a:noFill/>
          <a:ln>
            <a:noFill/>
          </a:ln>
        </p:spPr>
      </p:pic>
      <p:sp>
        <p:nvSpPr>
          <p:cNvPr id="394" name="Google Shape;394;p4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Joint normal</a:t>
            </a:r>
            <a:endParaRPr/>
          </a:p>
        </p:txBody>
      </p:sp>
      <p:sp>
        <p:nvSpPr>
          <p:cNvPr id="395" name="Google Shape;395;p46"/>
          <p:cNvSpPr txBox="1">
            <a:spLocks noGrp="1"/>
          </p:cNvSpPr>
          <p:nvPr>
            <p:ph type="body" idx="1"/>
          </p:nvPr>
        </p:nvSpPr>
        <p:spPr>
          <a:xfrm>
            <a:off x="628650" y="1833245"/>
            <a:ext cx="7886700" cy="4351338"/>
          </a:xfrm>
          <a:prstGeom prst="rect">
            <a:avLst/>
          </a:prstGeom>
          <a:blipFill rotWithShape="1">
            <a:blip r:embed="rId4">
              <a:alphaModFix/>
            </a:blip>
            <a:stretch>
              <a:fillRect l="-46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7"/>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More on conditional distributions</a:t>
            </a:r>
            <a:endParaRPr/>
          </a:p>
        </p:txBody>
      </p:sp>
      <p:sp>
        <p:nvSpPr>
          <p:cNvPr id="401" name="Google Shape;401;p47"/>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conditional distributions?</a:t>
            </a:r>
            <a:endParaRPr/>
          </a:p>
        </p:txBody>
      </p:sp>
      <p:sp>
        <p:nvSpPr>
          <p:cNvPr id="407" name="Google Shape;407;p48"/>
          <p:cNvSpPr txBox="1">
            <a:spLocks noGrp="1"/>
          </p:cNvSpPr>
          <p:nvPr>
            <p:ph type="body" idx="1"/>
          </p:nvPr>
        </p:nvSpPr>
        <p:spPr>
          <a:xfrm>
            <a:off x="628650" y="1825625"/>
            <a:ext cx="7886700" cy="4351338"/>
          </a:xfrm>
          <a:prstGeom prst="rect">
            <a:avLst/>
          </a:prstGeom>
          <a:blipFill rotWithShape="1">
            <a:blip r:embed="rId3">
              <a:alphaModFix/>
            </a:blip>
            <a:stretch>
              <a:fillRect l="-1004" t="-1959" b="-111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Conditional normal distribution</a:t>
            </a:r>
            <a:endParaRPr/>
          </a:p>
        </p:txBody>
      </p:sp>
      <p:sp>
        <p:nvSpPr>
          <p:cNvPr id="413" name="Google Shape;413;p49"/>
          <p:cNvSpPr txBox="1">
            <a:spLocks noGrp="1"/>
          </p:cNvSpPr>
          <p:nvPr>
            <p:ph type="body" idx="1"/>
          </p:nvPr>
        </p:nvSpPr>
        <p:spPr>
          <a:xfrm>
            <a:off x="628650" y="1825626"/>
            <a:ext cx="7886700" cy="3035543"/>
          </a:xfrm>
          <a:prstGeom prst="rect">
            <a:avLst/>
          </a:prstGeom>
          <a:blipFill rotWithShape="1">
            <a:blip r:embed="rId3">
              <a:alphaModFix/>
            </a:blip>
            <a:stretch>
              <a:fillRect l="-1004" t="-4615" b="-381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414" name="Google Shape;414;p49" descr="Related image"/>
          <p:cNvPicPr preferRelativeResize="0"/>
          <p:nvPr/>
        </p:nvPicPr>
        <p:blipFill rotWithShape="1">
          <a:blip r:embed="rId4">
            <a:alphaModFix/>
          </a:blip>
          <a:srcRect/>
          <a:stretch/>
        </p:blipFill>
        <p:spPr>
          <a:xfrm>
            <a:off x="2374900" y="4893734"/>
            <a:ext cx="3911600" cy="186266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Separating the normal mixture</a:t>
            </a:r>
            <a:endParaRPr/>
          </a:p>
        </p:txBody>
      </p:sp>
      <p:sp>
        <p:nvSpPr>
          <p:cNvPr id="420" name="Google Shape;420;p50"/>
          <p:cNvSpPr txBox="1">
            <a:spLocks noGrp="1"/>
          </p:cNvSpPr>
          <p:nvPr>
            <p:ph type="body" idx="1"/>
          </p:nvPr>
        </p:nvSpPr>
        <p:spPr>
          <a:xfrm>
            <a:off x="628650" y="1825625"/>
            <a:ext cx="7886700" cy="2384425"/>
          </a:xfrm>
          <a:prstGeom prst="rect">
            <a:avLst/>
          </a:prstGeom>
          <a:blipFill rotWithShape="1">
            <a:blip r:embed="rId3">
              <a:alphaModFix/>
            </a:blip>
            <a:stretch>
              <a:fillRect l="-463" t="-127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421" name="Google Shape;421;p50"/>
          <p:cNvPicPr preferRelativeResize="0"/>
          <p:nvPr/>
        </p:nvPicPr>
        <p:blipFill rotWithShape="1">
          <a:blip r:embed="rId4">
            <a:alphaModFix/>
          </a:blip>
          <a:srcRect/>
          <a:stretch/>
        </p:blipFill>
        <p:spPr>
          <a:xfrm>
            <a:off x="790575" y="4140593"/>
            <a:ext cx="3600000" cy="2494488"/>
          </a:xfrm>
          <a:prstGeom prst="rect">
            <a:avLst/>
          </a:prstGeom>
          <a:noFill/>
          <a:ln>
            <a:noFill/>
          </a:ln>
        </p:spPr>
      </p:pic>
      <p:pic>
        <p:nvPicPr>
          <p:cNvPr id="422" name="Google Shape;422;p50"/>
          <p:cNvPicPr preferRelativeResize="0"/>
          <p:nvPr/>
        </p:nvPicPr>
        <p:blipFill rotWithShape="1">
          <a:blip r:embed="rId5">
            <a:alphaModFix/>
          </a:blip>
          <a:srcRect/>
          <a:stretch/>
        </p:blipFill>
        <p:spPr>
          <a:xfrm>
            <a:off x="4797648" y="4140593"/>
            <a:ext cx="3600000" cy="24944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Separating the normal mixture (2)</a:t>
            </a:r>
            <a:endParaRPr/>
          </a:p>
        </p:txBody>
      </p:sp>
      <p:sp>
        <p:nvSpPr>
          <p:cNvPr id="428" name="Google Shape;428;p51"/>
          <p:cNvSpPr txBox="1">
            <a:spLocks noGrp="1"/>
          </p:cNvSpPr>
          <p:nvPr>
            <p:ph type="body" idx="1"/>
          </p:nvPr>
        </p:nvSpPr>
        <p:spPr>
          <a:xfrm>
            <a:off x="628650" y="1818005"/>
            <a:ext cx="7886700" cy="2879725"/>
          </a:xfrm>
          <a:prstGeom prst="rect">
            <a:avLst/>
          </a:prstGeom>
          <a:blipFill rotWithShape="1">
            <a:blip r:embed="rId3">
              <a:alphaModFix/>
            </a:blip>
            <a:stretch>
              <a:fillRect/>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429" name="Google Shape;429;p51"/>
          <p:cNvPicPr preferRelativeResize="0"/>
          <p:nvPr/>
        </p:nvPicPr>
        <p:blipFill rotWithShape="1">
          <a:blip r:embed="rId4">
            <a:alphaModFix/>
          </a:blip>
          <a:srcRect/>
          <a:stretch/>
        </p:blipFill>
        <p:spPr>
          <a:xfrm>
            <a:off x="2553670" y="4478400"/>
            <a:ext cx="3600000" cy="2370075"/>
          </a:xfrm>
          <a:prstGeom prst="rect">
            <a:avLst/>
          </a:prstGeom>
          <a:noFill/>
          <a:ln>
            <a:noFill/>
          </a:ln>
        </p:spPr>
      </p:pic>
      <p:grpSp>
        <p:nvGrpSpPr>
          <p:cNvPr id="430" name="Google Shape;430;p51"/>
          <p:cNvGrpSpPr/>
          <p:nvPr/>
        </p:nvGrpSpPr>
        <p:grpSpPr>
          <a:xfrm>
            <a:off x="5086350" y="4213860"/>
            <a:ext cx="3167655" cy="1127522"/>
            <a:chOff x="5086350" y="4213860"/>
            <a:chExt cx="3167655" cy="1127522"/>
          </a:xfrm>
        </p:grpSpPr>
        <p:cxnSp>
          <p:nvCxnSpPr>
            <p:cNvPr id="431" name="Google Shape;431;p51"/>
            <p:cNvCxnSpPr/>
            <p:nvPr/>
          </p:nvCxnSpPr>
          <p:spPr>
            <a:xfrm rot="10800000">
              <a:off x="6560820" y="4213860"/>
              <a:ext cx="611506" cy="691516"/>
            </a:xfrm>
            <a:prstGeom prst="straightConnector1">
              <a:avLst/>
            </a:prstGeom>
            <a:noFill/>
            <a:ln w="12700" cap="flat" cmpd="sng">
              <a:solidFill>
                <a:schemeClr val="dk1"/>
              </a:solidFill>
              <a:prstDash val="solid"/>
              <a:miter lim="800000"/>
              <a:headEnd type="none" w="sm" len="sm"/>
              <a:tailEnd type="triangle" w="med" len="med"/>
            </a:ln>
          </p:spPr>
        </p:cxnSp>
        <p:sp>
          <p:nvSpPr>
            <p:cNvPr id="432" name="Google Shape;432;p51"/>
            <p:cNvSpPr txBox="1"/>
            <p:nvPr/>
          </p:nvSpPr>
          <p:spPr>
            <a:xfrm>
              <a:off x="6800850" y="4972050"/>
              <a:ext cx="14531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Logistic curve</a:t>
              </a:r>
              <a:endParaRPr sz="1800">
                <a:solidFill>
                  <a:schemeClr val="dk1"/>
                </a:solidFill>
                <a:latin typeface="Calibri"/>
                <a:ea typeface="Calibri"/>
                <a:cs typeface="Calibri"/>
                <a:sym typeface="Calibri"/>
              </a:endParaRPr>
            </a:p>
          </p:txBody>
        </p:sp>
        <p:cxnSp>
          <p:nvCxnSpPr>
            <p:cNvPr id="433" name="Google Shape;433;p51"/>
            <p:cNvCxnSpPr>
              <a:stCxn id="432" idx="1"/>
            </p:cNvCxnSpPr>
            <p:nvPr/>
          </p:nvCxnSpPr>
          <p:spPr>
            <a:xfrm rot="10800000">
              <a:off x="5086350" y="4971916"/>
              <a:ext cx="1714500" cy="184800"/>
            </a:xfrm>
            <a:prstGeom prst="straightConnector1">
              <a:avLst/>
            </a:prstGeom>
            <a:noFill/>
            <a:ln w="12700" cap="flat" cmpd="sng">
              <a:solidFill>
                <a:schemeClr val="dk1"/>
              </a:solidFill>
              <a:prstDash val="solid"/>
              <a:miter lim="800000"/>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Moments</a:t>
            </a:r>
            <a:endParaRPr/>
          </a:p>
        </p:txBody>
      </p:sp>
      <p:sp>
        <p:nvSpPr>
          <p:cNvPr id="108" name="Google Shape;108;p16"/>
          <p:cNvSpPr txBox="1">
            <a:spLocks noGrp="1"/>
          </p:cNvSpPr>
          <p:nvPr>
            <p:ph type="body" idx="1"/>
          </p:nvPr>
        </p:nvSpPr>
        <p:spPr>
          <a:xfrm>
            <a:off x="628650" y="1825625"/>
            <a:ext cx="7886700" cy="4351338"/>
          </a:xfrm>
          <a:prstGeom prst="rect">
            <a:avLst/>
          </a:prstGeom>
          <a:blipFill rotWithShape="1">
            <a:blip r:embed="rId3">
              <a:alphaModFix/>
            </a:blip>
            <a:stretch>
              <a:fillRect l="-1545" t="-20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Separating the normal mixture (3)</a:t>
            </a:r>
            <a:endParaRPr/>
          </a:p>
        </p:txBody>
      </p:sp>
      <p:sp>
        <p:nvSpPr>
          <p:cNvPr id="439" name="Google Shape;439;p52"/>
          <p:cNvSpPr txBox="1">
            <a:spLocks noGrp="1"/>
          </p:cNvSpPr>
          <p:nvPr>
            <p:ph type="body" idx="1"/>
          </p:nvPr>
        </p:nvSpPr>
        <p:spPr>
          <a:xfrm>
            <a:off x="628650" y="1825625"/>
            <a:ext cx="7886700" cy="3375025"/>
          </a:xfrm>
          <a:prstGeom prst="rect">
            <a:avLst/>
          </a:prstGeom>
          <a:blipFill rotWithShape="1">
            <a:blip r:embed="rId3">
              <a:alphaModFix/>
            </a:blip>
            <a:stretch>
              <a:fillRect l="-69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LLN &amp; CLT – convergence </a:t>
            </a:r>
            <a:endParaRPr/>
          </a:p>
        </p:txBody>
      </p:sp>
      <p:sp>
        <p:nvSpPr>
          <p:cNvPr id="445" name="Google Shape;445;p5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Sample mean vs expectation</a:t>
            </a:r>
            <a:endParaRPr sz="3200"/>
          </a:p>
        </p:txBody>
      </p:sp>
      <p:pic>
        <p:nvPicPr>
          <p:cNvPr id="451" name="Google Shape;451;p54"/>
          <p:cNvPicPr preferRelativeResize="0">
            <a:picLocks noGrp="1"/>
          </p:cNvPicPr>
          <p:nvPr>
            <p:ph type="body" idx="1"/>
          </p:nvPr>
        </p:nvPicPr>
        <p:blipFill rotWithShape="1">
          <a:blip r:embed="rId3">
            <a:alphaModFix/>
          </a:blip>
          <a:srcRect/>
          <a:stretch/>
        </p:blipFill>
        <p:spPr>
          <a:xfrm>
            <a:off x="628650" y="3166599"/>
            <a:ext cx="7886700" cy="2982365"/>
          </a:xfrm>
          <a:prstGeom prst="rect">
            <a:avLst/>
          </a:prstGeom>
          <a:noFill/>
          <a:ln>
            <a:noFill/>
          </a:ln>
        </p:spPr>
      </p:pic>
      <p:sp>
        <p:nvSpPr>
          <p:cNvPr id="452" name="Google Shape;452;p54"/>
          <p:cNvSpPr txBox="1"/>
          <p:nvPr/>
        </p:nvSpPr>
        <p:spPr>
          <a:xfrm>
            <a:off x="628650" y="1825625"/>
            <a:ext cx="7886700" cy="1340974"/>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lnSpc>
                <a:spcPct val="110000"/>
              </a:lnSpc>
              <a:spcBef>
                <a:spcPts val="0"/>
              </a:spcBef>
              <a:spcAft>
                <a:spcPts val="0"/>
              </a:spcAft>
              <a:buClr>
                <a:schemeClr val="dk1"/>
              </a:buClr>
              <a:buSzPct val="100000"/>
              <a:buFont typeface="Arial"/>
              <a:buNone/>
            </a:pPr>
            <a:r>
              <a:rPr lang="en-US" sz="2400">
                <a:solidFill>
                  <a:schemeClr val="dk1"/>
                </a:solidFill>
                <a:latin typeface="Calibri"/>
                <a:ea typeface="Calibri"/>
                <a:cs typeface="Calibri"/>
                <a:sym typeface="Calibri"/>
              </a:rPr>
              <a:t>We know that sample mean is “usually close” to the expected value in the population.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What does it exactly mean?</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Experiment: increase sample size, track the sample mean</a:t>
            </a:r>
            <a:endParaRPr sz="2400"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law of large numbers</a:t>
            </a:r>
            <a:endParaRPr/>
          </a:p>
        </p:txBody>
      </p:sp>
      <p:sp>
        <p:nvSpPr>
          <p:cNvPr id="458" name="Google Shape;458;p55"/>
          <p:cNvSpPr txBox="1">
            <a:spLocks noGrp="1"/>
          </p:cNvSpPr>
          <p:nvPr>
            <p:ph type="body" idx="1"/>
          </p:nvPr>
        </p:nvSpPr>
        <p:spPr>
          <a:xfrm>
            <a:off x="628650" y="1825625"/>
            <a:ext cx="7886700" cy="4351338"/>
          </a:xfrm>
          <a:prstGeom prst="rect">
            <a:avLst/>
          </a:prstGeom>
          <a:blipFill rotWithShape="1">
            <a:blip r:embed="rId3">
              <a:alphaModFix/>
            </a:blip>
            <a:stretch>
              <a:fillRect l="-1004" t="-1680" b="-97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Proof using Markov inequality</a:t>
            </a:r>
            <a:endParaRPr/>
          </a:p>
        </p:txBody>
      </p:sp>
      <p:sp>
        <p:nvSpPr>
          <p:cNvPr id="464" name="Google Shape;464;p56"/>
          <p:cNvSpPr txBox="1">
            <a:spLocks noGrp="1"/>
          </p:cNvSpPr>
          <p:nvPr>
            <p:ph type="body" idx="1"/>
          </p:nvPr>
        </p:nvSpPr>
        <p:spPr>
          <a:xfrm>
            <a:off x="628650" y="1825625"/>
            <a:ext cx="7886700" cy="4351338"/>
          </a:xfrm>
          <a:prstGeom prst="rect">
            <a:avLst/>
          </a:prstGeom>
          <a:blipFill rotWithShape="1">
            <a:blip r:embed="rId3">
              <a:alphaModFix/>
            </a:blip>
            <a:stretch>
              <a:fillRect l="-772"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The Central limit theorem</a:t>
            </a:r>
            <a:endParaRPr sz="4000"/>
          </a:p>
        </p:txBody>
      </p:sp>
      <p:sp>
        <p:nvSpPr>
          <p:cNvPr id="470" name="Google Shape;470;p57"/>
          <p:cNvSpPr txBox="1">
            <a:spLocks noGrp="1"/>
          </p:cNvSpPr>
          <p:nvPr>
            <p:ph type="body" idx="1"/>
          </p:nvPr>
        </p:nvSpPr>
        <p:spPr>
          <a:xfrm>
            <a:off x="628650" y="1825625"/>
            <a:ext cx="7886700" cy="2668221"/>
          </a:xfrm>
          <a:prstGeom prst="rect">
            <a:avLst/>
          </a:prstGeom>
          <a:blipFill rotWithShape="1">
            <a:blip r:embed="rId3">
              <a:alphaModFix/>
            </a:blip>
            <a:stretch>
              <a:fillRect l="-849" t="-2510" r="-7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471" name="Google Shape;471;p57"/>
          <p:cNvPicPr preferRelativeResize="0"/>
          <p:nvPr/>
        </p:nvPicPr>
        <p:blipFill rotWithShape="1">
          <a:blip r:embed="rId4">
            <a:alphaModFix/>
          </a:blip>
          <a:srcRect/>
          <a:stretch/>
        </p:blipFill>
        <p:spPr>
          <a:xfrm>
            <a:off x="789737" y="4493846"/>
            <a:ext cx="7354976" cy="19562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CLT, more examples</a:t>
            </a:r>
            <a:endParaRPr/>
          </a:p>
        </p:txBody>
      </p:sp>
      <p:pic>
        <p:nvPicPr>
          <p:cNvPr id="477" name="Google Shape;477;p58"/>
          <p:cNvPicPr preferRelativeResize="0">
            <a:picLocks noGrp="1"/>
          </p:cNvPicPr>
          <p:nvPr>
            <p:ph type="body" idx="1"/>
          </p:nvPr>
        </p:nvPicPr>
        <p:blipFill rotWithShape="1">
          <a:blip r:embed="rId3">
            <a:alphaModFix/>
          </a:blip>
          <a:srcRect/>
          <a:stretch/>
        </p:blipFill>
        <p:spPr>
          <a:xfrm>
            <a:off x="932329" y="1825625"/>
            <a:ext cx="7279341" cy="435133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can I use this all?</a:t>
            </a:r>
            <a:endParaRPr/>
          </a:p>
        </p:txBody>
      </p:sp>
      <p:sp>
        <p:nvSpPr>
          <p:cNvPr id="483" name="Google Shape;483;p59"/>
          <p:cNvSpPr txBox="1">
            <a:spLocks noGrp="1"/>
          </p:cNvSpPr>
          <p:nvPr>
            <p:ph type="body" idx="1"/>
          </p:nvPr>
        </p:nvSpPr>
        <p:spPr>
          <a:xfrm>
            <a:off x="628650" y="1825625"/>
            <a:ext cx="7886700" cy="4351338"/>
          </a:xfrm>
          <a:prstGeom prst="rect">
            <a:avLst/>
          </a:prstGeom>
          <a:blipFill rotWithShape="1">
            <a:blip r:embed="rId3">
              <a:alphaModFix/>
            </a:blip>
            <a:stretch>
              <a:fillRect l="-1390" t="-224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Why is normal distribution so common?</a:t>
            </a:r>
            <a:endParaRPr sz="3600"/>
          </a:p>
        </p:txBody>
      </p:sp>
      <p:sp>
        <p:nvSpPr>
          <p:cNvPr id="489" name="Google Shape;489;p6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Linear transformation of a normal RV is normal</a:t>
            </a:r>
            <a:endParaRPr/>
          </a:p>
          <a:p>
            <a:pPr marL="228600" lvl="0" indent="-228600" algn="l" rtl="0">
              <a:lnSpc>
                <a:spcPct val="90000"/>
              </a:lnSpc>
              <a:spcBef>
                <a:spcPts val="1000"/>
              </a:spcBef>
              <a:spcAft>
                <a:spcPts val="0"/>
              </a:spcAft>
              <a:buClr>
                <a:schemeClr val="dk1"/>
              </a:buClr>
              <a:buSzPts val="2800"/>
              <a:buChar char="•"/>
            </a:pPr>
            <a:r>
              <a:rPr lang="en-US"/>
              <a:t>Sum of jointly normal RV’s is exactly normal</a:t>
            </a:r>
            <a:endParaRPr/>
          </a:p>
          <a:p>
            <a:pPr marL="228600" lvl="0" indent="-228600" algn="l" rtl="0">
              <a:lnSpc>
                <a:spcPct val="90000"/>
              </a:lnSpc>
              <a:spcBef>
                <a:spcPts val="1000"/>
              </a:spcBef>
              <a:spcAft>
                <a:spcPts val="0"/>
              </a:spcAft>
              <a:buClr>
                <a:schemeClr val="dk1"/>
              </a:buClr>
              <a:buSzPts val="2800"/>
              <a:buChar char="•"/>
            </a:pPr>
            <a:r>
              <a:rPr lang="en-US"/>
              <a:t>Sum of many independent same-variance RV’s is nearly normal</a:t>
            </a:r>
            <a:endParaRPr/>
          </a:p>
          <a:p>
            <a:pPr marL="228600" lvl="0" indent="-228600" algn="l" rtl="0">
              <a:lnSpc>
                <a:spcPct val="90000"/>
              </a:lnSpc>
              <a:spcBef>
                <a:spcPts val="1000"/>
              </a:spcBef>
              <a:spcAft>
                <a:spcPts val="0"/>
              </a:spcAft>
              <a:buClr>
                <a:schemeClr val="dk1"/>
              </a:buClr>
              <a:buSzPts val="2800"/>
              <a:buChar char="•"/>
            </a:pPr>
            <a:r>
              <a:rPr lang="en-US" i="1"/>
              <a:t>Any</a:t>
            </a:r>
            <a:r>
              <a:rPr lang="en-US"/>
              <a:t> transformation of RV, that discards information but preserves variance, makes distribution “more normal”</a:t>
            </a:r>
            <a:endParaRPr/>
          </a:p>
          <a:p>
            <a:pPr marL="685800" lvl="1" indent="-228600" algn="l" rtl="0">
              <a:lnSpc>
                <a:spcPct val="90000"/>
              </a:lnSpc>
              <a:spcBef>
                <a:spcPts val="500"/>
              </a:spcBef>
              <a:spcAft>
                <a:spcPts val="0"/>
              </a:spcAft>
              <a:buClr>
                <a:schemeClr val="dk1"/>
              </a:buClr>
              <a:buSzPts val="2400"/>
              <a:buChar char="•"/>
            </a:pPr>
            <a:r>
              <a:rPr lang="en-US" i="1"/>
              <a:t>Because normal distribution has the maximal entropy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Entropy</a:t>
            </a:r>
            <a:endParaRPr/>
          </a:p>
        </p:txBody>
      </p:sp>
      <p:sp>
        <p:nvSpPr>
          <p:cNvPr id="495" name="Google Shape;495;p6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Properties of expectation</a:t>
            </a:r>
            <a:endParaRPr/>
          </a:p>
        </p:txBody>
      </p:sp>
      <p:sp>
        <p:nvSpPr>
          <p:cNvPr id="114" name="Google Shape;114;p17"/>
          <p:cNvSpPr txBox="1">
            <a:spLocks noGrp="1"/>
          </p:cNvSpPr>
          <p:nvPr>
            <p:ph type="body" idx="1"/>
          </p:nvPr>
        </p:nvSpPr>
        <p:spPr>
          <a:xfrm>
            <a:off x="628650" y="1825625"/>
            <a:ext cx="7976088" cy="4351338"/>
          </a:xfrm>
          <a:prstGeom prst="rect">
            <a:avLst/>
          </a:prstGeom>
          <a:blipFill rotWithShape="1">
            <a:blip r:embed="rId3">
              <a:alphaModFix/>
            </a:blip>
            <a:stretch>
              <a:fillRect l="-76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Entropy</a:t>
            </a:r>
            <a:endParaRPr/>
          </a:p>
        </p:txBody>
      </p:sp>
      <p:sp>
        <p:nvSpPr>
          <p:cNvPr id="501" name="Google Shape;501;p62"/>
          <p:cNvSpPr txBox="1">
            <a:spLocks noGrp="1"/>
          </p:cNvSpPr>
          <p:nvPr>
            <p:ph type="body" idx="1"/>
          </p:nvPr>
        </p:nvSpPr>
        <p:spPr>
          <a:xfrm>
            <a:off x="628650" y="1825625"/>
            <a:ext cx="7886700" cy="4351338"/>
          </a:xfrm>
          <a:prstGeom prst="rect">
            <a:avLst/>
          </a:prstGeom>
          <a:blipFill rotWithShape="1">
            <a:blip r:embed="rId3">
              <a:alphaModFix/>
            </a:blip>
            <a:stretch>
              <a:fillRect l="-695" t="-6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Cross entropy and KL divergence</a:t>
            </a:r>
            <a:endParaRPr/>
          </a:p>
        </p:txBody>
      </p:sp>
      <p:sp>
        <p:nvSpPr>
          <p:cNvPr id="507" name="Google Shape;507;p63"/>
          <p:cNvSpPr txBox="1">
            <a:spLocks noGrp="1"/>
          </p:cNvSpPr>
          <p:nvPr>
            <p:ph type="body" idx="1"/>
          </p:nvPr>
        </p:nvSpPr>
        <p:spPr>
          <a:xfrm>
            <a:off x="628650" y="1825625"/>
            <a:ext cx="7886700" cy="4351338"/>
          </a:xfrm>
          <a:prstGeom prst="rect">
            <a:avLst/>
          </a:prstGeom>
          <a:blipFill rotWithShape="1">
            <a:blip r:embed="rId3">
              <a:alphaModFix/>
            </a:blip>
            <a:stretch>
              <a:fillRect l="-1004"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Cross-entropy as a loss function</a:t>
            </a:r>
            <a:endParaRPr/>
          </a:p>
        </p:txBody>
      </p:sp>
      <p:sp>
        <p:nvSpPr>
          <p:cNvPr id="513" name="Google Shape;513;p64"/>
          <p:cNvSpPr txBox="1">
            <a:spLocks noGrp="1"/>
          </p:cNvSpPr>
          <p:nvPr>
            <p:ph type="body" idx="1"/>
          </p:nvPr>
        </p:nvSpPr>
        <p:spPr>
          <a:xfrm>
            <a:off x="628650" y="1825625"/>
            <a:ext cx="7886700" cy="4351338"/>
          </a:xfrm>
          <a:prstGeom prst="rect">
            <a:avLst/>
          </a:prstGeom>
          <a:blipFill rotWithShape="1">
            <a:blip r:embed="rId3">
              <a:alphaModFix/>
            </a:blip>
            <a:stretch>
              <a:fillRect l="-463" t="-10223" b="-83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Principle of maximal entropy</a:t>
            </a:r>
            <a:endParaRPr/>
          </a:p>
        </p:txBody>
      </p:sp>
      <p:sp>
        <p:nvSpPr>
          <p:cNvPr id="519" name="Google Shape;519;p6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we tried to “generate” distributions by randomly allocating “quanta” of probability between values, then the distribution with highest entropy would be the most probable</a:t>
            </a:r>
            <a:endParaRPr/>
          </a:p>
          <a:p>
            <a:pPr marL="228600" lvl="0" indent="-228600" algn="l" rtl="0">
              <a:lnSpc>
                <a:spcPct val="90000"/>
              </a:lnSpc>
              <a:spcBef>
                <a:spcPts val="1000"/>
              </a:spcBef>
              <a:spcAft>
                <a:spcPts val="0"/>
              </a:spcAft>
              <a:buClr>
                <a:schemeClr val="dk1"/>
              </a:buClr>
              <a:buSzPts val="2800"/>
              <a:buChar char="•"/>
            </a:pPr>
            <a:r>
              <a:rPr lang="en-US"/>
              <a:t>If entropy-increasing transformations are at work out there in the world, then long-term distributions must have maximal entropy</a:t>
            </a:r>
            <a:endParaRPr/>
          </a:p>
          <a:p>
            <a:pPr marL="228600" lvl="0" indent="-228600" algn="l" rtl="0">
              <a:lnSpc>
                <a:spcPct val="90000"/>
              </a:lnSpc>
              <a:spcBef>
                <a:spcPts val="1000"/>
              </a:spcBef>
              <a:spcAft>
                <a:spcPts val="0"/>
              </a:spcAft>
              <a:buClr>
                <a:schemeClr val="dk1"/>
              </a:buClr>
              <a:buSzPts val="2800"/>
              <a:buChar char="•"/>
            </a:pPr>
            <a:r>
              <a:rPr lang="en-US"/>
              <a:t>If you know nothing, don’t make informative assumptions</a:t>
            </a:r>
            <a:endParaRPr/>
          </a:p>
          <a:p>
            <a:pPr marL="228600" lvl="0" indent="-228600" algn="l" rtl="0">
              <a:lnSpc>
                <a:spcPct val="90000"/>
              </a:lnSpc>
              <a:spcBef>
                <a:spcPts val="1000"/>
              </a:spcBef>
              <a:spcAft>
                <a:spcPts val="0"/>
              </a:spcAft>
              <a:buClr>
                <a:schemeClr val="dk1"/>
              </a:buClr>
              <a:buSzPts val="2800"/>
              <a:buChar char="•"/>
            </a:pPr>
            <a:r>
              <a:rPr lang="en-US"/>
              <a:t>If you are not sure, choose the distribution with the highest entropy for your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High-entropy distributions</a:t>
            </a:r>
            <a:endParaRPr/>
          </a:p>
        </p:txBody>
      </p:sp>
      <p:graphicFrame>
        <p:nvGraphicFramePr>
          <p:cNvPr id="525" name="Google Shape;525;p66"/>
          <p:cNvGraphicFramePr/>
          <p:nvPr/>
        </p:nvGraphicFramePr>
        <p:xfrm>
          <a:off x="628650" y="1825625"/>
          <a:ext cx="3000000" cy="3000000"/>
        </p:xfrm>
        <a:graphic>
          <a:graphicData uri="http://schemas.openxmlformats.org/drawingml/2006/table">
            <a:tbl>
              <a:tblPr firstRow="1" bandRow="1">
                <a:noFill/>
                <a:tableStyleId>{26377F0E-4B83-40DB-95C5-980F6961ABBE}</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Assumptions</a:t>
                      </a:r>
                      <a:endParaRPr sz="1800"/>
                    </a:p>
                  </a:txBody>
                  <a:tcPr marL="91450" marR="91450" marT="45725" marB="45725"/>
                </a:tc>
                <a:tc>
                  <a:txBody>
                    <a:bodyPr/>
                    <a:lstStyle/>
                    <a:p>
                      <a:pPr marL="0" marR="0" lvl="0" indent="0" algn="l" rtl="0">
                        <a:spcBef>
                          <a:spcPts val="0"/>
                        </a:spcBef>
                        <a:spcAft>
                          <a:spcPts val="0"/>
                        </a:spcAft>
                        <a:buNone/>
                      </a:pPr>
                      <a:r>
                        <a:rPr lang="en-US" sz="1800"/>
                        <a:t>Maximum entropy distribution</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discrete univariate</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univariate</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geometric</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exponential</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normal</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Pareto</a:t>
                      </a: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Maxent classifier</a:t>
            </a:r>
            <a:endParaRPr/>
          </a:p>
        </p:txBody>
      </p:sp>
      <p:sp>
        <p:nvSpPr>
          <p:cNvPr id="531" name="Google Shape;531;p67"/>
          <p:cNvSpPr txBox="1">
            <a:spLocks noGrp="1"/>
          </p:cNvSpPr>
          <p:nvPr>
            <p:ph type="body" idx="1"/>
          </p:nvPr>
        </p:nvSpPr>
        <p:spPr>
          <a:xfrm>
            <a:off x="628650" y="1825625"/>
            <a:ext cx="7886700" cy="4351338"/>
          </a:xfrm>
          <a:prstGeom prst="rect">
            <a:avLst/>
          </a:prstGeom>
          <a:blipFill rotWithShape="1">
            <a:blip r:embed="rId3">
              <a:alphaModFix/>
            </a:blip>
            <a:stretch>
              <a:fillRect l="-463" t="-699" b="-83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Auxiliary slides – if time permits</a:t>
            </a:r>
            <a:endParaRPr/>
          </a:p>
        </p:txBody>
      </p:sp>
      <p:sp>
        <p:nvSpPr>
          <p:cNvPr id="537" name="Google Shape;537;p6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about the fish</a:t>
            </a:r>
            <a:endParaRPr/>
          </a:p>
        </p:txBody>
      </p:sp>
      <p:sp>
        <p:nvSpPr>
          <p:cNvPr id="543" name="Google Shape;543;p69"/>
          <p:cNvSpPr txBox="1">
            <a:spLocks noGrp="1"/>
          </p:cNvSpPr>
          <p:nvPr>
            <p:ph type="body" idx="1"/>
          </p:nvPr>
        </p:nvSpPr>
        <p:spPr>
          <a:xfrm>
            <a:off x="628649" y="1825625"/>
            <a:ext cx="8162925" cy="4351338"/>
          </a:xfrm>
          <a:prstGeom prst="rect">
            <a:avLst/>
          </a:prstGeom>
          <a:blipFill rotWithShape="1">
            <a:blip r:embed="rId3">
              <a:alphaModFix/>
            </a:blip>
            <a:stretch>
              <a:fillRect l="-746"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pSp>
        <p:nvGrpSpPr>
          <p:cNvPr id="544" name="Google Shape;544;p69"/>
          <p:cNvGrpSpPr/>
          <p:nvPr/>
        </p:nvGrpSpPr>
        <p:grpSpPr>
          <a:xfrm>
            <a:off x="6354435" y="4115262"/>
            <a:ext cx="2558872" cy="2385523"/>
            <a:chOff x="6214735" y="4254962"/>
            <a:chExt cx="2558872" cy="2385523"/>
          </a:xfrm>
        </p:grpSpPr>
        <p:cxnSp>
          <p:nvCxnSpPr>
            <p:cNvPr id="545" name="Google Shape;545;p69"/>
            <p:cNvCxnSpPr/>
            <p:nvPr/>
          </p:nvCxnSpPr>
          <p:spPr>
            <a:xfrm rot="10800000">
              <a:off x="6505575" y="4333875"/>
              <a:ext cx="0" cy="1924050"/>
            </a:xfrm>
            <a:prstGeom prst="straightConnector1">
              <a:avLst/>
            </a:prstGeom>
            <a:noFill/>
            <a:ln w="12700" cap="flat" cmpd="sng">
              <a:solidFill>
                <a:schemeClr val="accent1"/>
              </a:solidFill>
              <a:prstDash val="solid"/>
              <a:miter lim="800000"/>
              <a:headEnd type="none" w="sm" len="sm"/>
              <a:tailEnd type="triangle" w="med" len="med"/>
            </a:ln>
          </p:spPr>
        </p:cxnSp>
        <p:cxnSp>
          <p:nvCxnSpPr>
            <p:cNvPr id="546" name="Google Shape;546;p69"/>
            <p:cNvCxnSpPr/>
            <p:nvPr/>
          </p:nvCxnSpPr>
          <p:spPr>
            <a:xfrm>
              <a:off x="6505575" y="6264274"/>
              <a:ext cx="2009775" cy="19608"/>
            </a:xfrm>
            <a:prstGeom prst="straightConnector1">
              <a:avLst/>
            </a:prstGeom>
            <a:noFill/>
            <a:ln w="12700" cap="flat" cmpd="sng">
              <a:solidFill>
                <a:schemeClr val="accent1"/>
              </a:solidFill>
              <a:prstDash val="solid"/>
              <a:miter lim="800000"/>
              <a:headEnd type="none" w="sm" len="sm"/>
              <a:tailEnd type="triangle" w="med" len="med"/>
            </a:ln>
          </p:spPr>
        </p:cxnSp>
        <p:sp>
          <p:nvSpPr>
            <p:cNvPr id="547" name="Google Shape;547;p69"/>
            <p:cNvSpPr/>
            <p:nvPr/>
          </p:nvSpPr>
          <p:spPr>
            <a:xfrm>
              <a:off x="6503804" y="5550697"/>
              <a:ext cx="720000" cy="7200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8" name="Google Shape;548;p69"/>
            <p:cNvSpPr/>
            <p:nvPr/>
          </p:nvSpPr>
          <p:spPr>
            <a:xfrm>
              <a:off x="7218814" y="5024217"/>
              <a:ext cx="540000" cy="54000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9" name="Google Shape;549;p69"/>
            <p:cNvSpPr/>
            <p:nvPr/>
          </p:nvSpPr>
          <p:spPr>
            <a:xfrm>
              <a:off x="6505575" y="4667949"/>
              <a:ext cx="1260000" cy="36000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0" name="Google Shape;550;p69"/>
            <p:cNvSpPr/>
            <p:nvPr/>
          </p:nvSpPr>
          <p:spPr>
            <a:xfrm>
              <a:off x="7772209" y="5011517"/>
              <a:ext cx="360000" cy="126000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1" name="Google Shape;551;p69"/>
            <p:cNvSpPr/>
            <p:nvPr/>
          </p:nvSpPr>
          <p:spPr>
            <a:xfrm>
              <a:off x="7772209" y="4667949"/>
              <a:ext cx="360000" cy="36000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2" name="Google Shape;552;p69"/>
            <p:cNvSpPr txBox="1"/>
            <p:nvPr/>
          </p:nvSpPr>
          <p:spPr>
            <a:xfrm>
              <a:off x="6505575" y="4254962"/>
              <a:ext cx="415050" cy="30777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53" name="Google Shape;553;p69"/>
            <p:cNvSpPr txBox="1"/>
            <p:nvPr/>
          </p:nvSpPr>
          <p:spPr>
            <a:xfrm>
              <a:off x="8362725" y="5950148"/>
              <a:ext cx="410882" cy="30777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54" name="Google Shape;554;p69"/>
            <p:cNvSpPr txBox="1"/>
            <p:nvPr/>
          </p:nvSpPr>
          <p:spPr>
            <a:xfrm>
              <a:off x="7028523" y="6294197"/>
              <a:ext cx="328808" cy="307777"/>
            </a:xfrm>
            <a:prstGeom prst="rect">
              <a:avLst/>
            </a:prstGeom>
            <a:blipFill rotWithShape="1">
              <a:blip r:embed="rId6">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55" name="Google Shape;555;p69"/>
            <p:cNvSpPr txBox="1"/>
            <p:nvPr/>
          </p:nvSpPr>
          <p:spPr>
            <a:xfrm>
              <a:off x="7610701" y="6294196"/>
              <a:ext cx="314381" cy="307777"/>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56" name="Google Shape;556;p69"/>
            <p:cNvSpPr txBox="1"/>
            <p:nvPr/>
          </p:nvSpPr>
          <p:spPr>
            <a:xfrm>
              <a:off x="6348384" y="6311899"/>
              <a:ext cx="324128" cy="307777"/>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57" name="Google Shape;557;p69"/>
            <p:cNvSpPr txBox="1"/>
            <p:nvPr/>
          </p:nvSpPr>
          <p:spPr>
            <a:xfrm>
              <a:off x="8016388" y="6332708"/>
              <a:ext cx="324128" cy="307777"/>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58" name="Google Shape;558;p69"/>
            <p:cNvSpPr txBox="1"/>
            <p:nvPr/>
          </p:nvSpPr>
          <p:spPr>
            <a:xfrm>
              <a:off x="6214735" y="5410330"/>
              <a:ext cx="328808" cy="307777"/>
            </a:xfrm>
            <a:prstGeom prst="rect">
              <a:avLst/>
            </a:prstGeom>
            <a:blipFill rotWithShape="1">
              <a:blip r:embed="rId6">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59" name="Google Shape;559;p69"/>
            <p:cNvSpPr txBox="1"/>
            <p:nvPr/>
          </p:nvSpPr>
          <p:spPr>
            <a:xfrm>
              <a:off x="6214735" y="4883791"/>
              <a:ext cx="314381" cy="307777"/>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60" name="Google Shape;560;p69"/>
            <p:cNvSpPr txBox="1"/>
            <p:nvPr/>
          </p:nvSpPr>
          <p:spPr>
            <a:xfrm>
              <a:off x="6238052" y="4520145"/>
              <a:ext cx="324128" cy="307777"/>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Conditional everything</a:t>
            </a:r>
            <a:endParaRPr/>
          </a:p>
        </p:txBody>
      </p:sp>
      <p:sp>
        <p:nvSpPr>
          <p:cNvPr id="566" name="Google Shape;566;p70"/>
          <p:cNvSpPr txBox="1">
            <a:spLocks noGrp="1"/>
          </p:cNvSpPr>
          <p:nvPr>
            <p:ph type="body" idx="1"/>
          </p:nvPr>
        </p:nvSpPr>
        <p:spPr>
          <a:xfrm>
            <a:off x="628650" y="1825625"/>
            <a:ext cx="7886700" cy="4351338"/>
          </a:xfrm>
          <a:prstGeom prst="rect">
            <a:avLst/>
          </a:prstGeom>
          <a:blipFill rotWithShape="1">
            <a:blip r:embed="rId3">
              <a:alphaModFix/>
            </a:blip>
            <a:stretch>
              <a:fillRect l="-772" t="-18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fish illustrated</a:t>
            </a:r>
            <a:endParaRPr/>
          </a:p>
        </p:txBody>
      </p:sp>
      <p:pic>
        <p:nvPicPr>
          <p:cNvPr id="572" name="Google Shape;572;p71"/>
          <p:cNvPicPr preferRelativeResize="0"/>
          <p:nvPr/>
        </p:nvPicPr>
        <p:blipFill rotWithShape="1">
          <a:blip r:embed="rId3">
            <a:alphaModFix/>
          </a:blip>
          <a:srcRect/>
          <a:stretch/>
        </p:blipFill>
        <p:spPr>
          <a:xfrm>
            <a:off x="5313652" y="1385889"/>
            <a:ext cx="2821949" cy="4901279"/>
          </a:xfrm>
          <a:prstGeom prst="rect">
            <a:avLst/>
          </a:prstGeom>
          <a:noFill/>
          <a:ln>
            <a:noFill/>
          </a:ln>
        </p:spPr>
      </p:pic>
      <p:pic>
        <p:nvPicPr>
          <p:cNvPr id="573" name="Google Shape;573;p71"/>
          <p:cNvPicPr preferRelativeResize="0">
            <a:picLocks noGrp="1"/>
          </p:cNvPicPr>
          <p:nvPr>
            <p:ph type="body" idx="1"/>
          </p:nvPr>
        </p:nvPicPr>
        <p:blipFill rotWithShape="1">
          <a:blip r:embed="rId4">
            <a:alphaModFix/>
          </a:blip>
          <a:srcRect/>
          <a:stretch/>
        </p:blipFill>
        <p:spPr>
          <a:xfrm>
            <a:off x="856119" y="1690689"/>
            <a:ext cx="4230064" cy="42300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628650" y="365126"/>
            <a:ext cx="7886700" cy="1325563"/>
          </a:xfrm>
          <a:prstGeom prst="rect">
            <a:avLst/>
          </a:prstGeom>
          <a:blipFill rotWithShape="1">
            <a:blip r:embed="rId3">
              <a:alphaModFix/>
            </a:blip>
            <a:stretch>
              <a:fillRect l="-3090"/>
            </a:stretch>
          </a:blip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Calibri"/>
              <a:buNone/>
            </a:pPr>
            <a:r>
              <a:rPr lang="en-US"/>
              <a:t> </a:t>
            </a:r>
            <a:endParaRPr/>
          </a:p>
        </p:txBody>
      </p:sp>
      <p:sp>
        <p:nvSpPr>
          <p:cNvPr id="120" name="Google Shape;120;p18"/>
          <p:cNvSpPr txBox="1">
            <a:spLocks noGrp="1"/>
          </p:cNvSpPr>
          <p:nvPr>
            <p:ph type="body" idx="1"/>
          </p:nvPr>
        </p:nvSpPr>
        <p:spPr>
          <a:xfrm>
            <a:off x="244367" y="1825625"/>
            <a:ext cx="8663150" cy="4351338"/>
          </a:xfrm>
          <a:prstGeom prst="rect">
            <a:avLst/>
          </a:prstGeom>
          <a:blipFill rotWithShape="1">
            <a:blip r:embed="rId4">
              <a:alphaModFix/>
            </a:blip>
            <a:stretch>
              <a:fillRect l="-1055" t="-2659" r="-6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Properties of variance</a:t>
            </a:r>
            <a:endParaRPr sz="3600"/>
          </a:p>
        </p:txBody>
      </p:sp>
      <p:sp>
        <p:nvSpPr>
          <p:cNvPr id="126" name="Google Shape;126;p19"/>
          <p:cNvSpPr txBox="1">
            <a:spLocks noGrp="1"/>
          </p:cNvSpPr>
          <p:nvPr>
            <p:ph type="body" idx="1"/>
          </p:nvPr>
        </p:nvSpPr>
        <p:spPr>
          <a:xfrm>
            <a:off x="628650" y="1825625"/>
            <a:ext cx="7960458" cy="4351338"/>
          </a:xfrm>
          <a:prstGeom prst="rect">
            <a:avLst/>
          </a:prstGeom>
          <a:blipFill rotWithShape="1">
            <a:blip r:embed="rId3">
              <a:alphaModFix/>
            </a:blip>
            <a:stretch>
              <a:fillRect l="-841" t="-1540" b="-1106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Pareto moments</a:t>
            </a:r>
            <a:endParaRPr/>
          </a:p>
        </p:txBody>
      </p:sp>
      <p:sp>
        <p:nvSpPr>
          <p:cNvPr id="132" name="Google Shape;132;p20"/>
          <p:cNvSpPr txBox="1">
            <a:spLocks noGrp="1"/>
          </p:cNvSpPr>
          <p:nvPr>
            <p:ph type="body" idx="1"/>
          </p:nvPr>
        </p:nvSpPr>
        <p:spPr>
          <a:xfrm>
            <a:off x="628650" y="1825625"/>
            <a:ext cx="7886700" cy="4351338"/>
          </a:xfrm>
          <a:prstGeom prst="rect">
            <a:avLst/>
          </a:prstGeom>
          <a:blipFill rotWithShape="1">
            <a:blip r:embed="rId3">
              <a:alphaModFix/>
            </a:blip>
            <a:stretch>
              <a:fillRect l="-1390" t="-237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Quantiles</a:t>
            </a:r>
            <a:endParaRPr/>
          </a:p>
        </p:txBody>
      </p:sp>
      <p:sp>
        <p:nvSpPr>
          <p:cNvPr id="138" name="Google Shape;138;p21"/>
          <p:cNvSpPr txBox="1">
            <a:spLocks noGrp="1"/>
          </p:cNvSpPr>
          <p:nvPr>
            <p:ph type="body" idx="1"/>
          </p:nvPr>
        </p:nvSpPr>
        <p:spPr>
          <a:xfrm>
            <a:off x="628650" y="1825625"/>
            <a:ext cx="8132396" cy="4351338"/>
          </a:xfrm>
          <a:prstGeom prst="rect">
            <a:avLst/>
          </a:prstGeom>
          <a:blipFill rotWithShape="1">
            <a:blip r:embed="rId3">
              <a:alphaModFix/>
            </a:blip>
            <a:stretch>
              <a:fillRect l="-674" t="-1960" r="-14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Тема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1985</Words>
  <Application>Microsoft Office PowerPoint</Application>
  <PresentationFormat>On-screen Show (4:3)</PresentationFormat>
  <Paragraphs>339</Paragraphs>
  <Slides>59</Slides>
  <Notes>59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Calibri</vt:lpstr>
      <vt:lpstr>Тема Office</vt:lpstr>
      <vt:lpstr>Probability </vt:lpstr>
      <vt:lpstr>What have we learned last time</vt:lpstr>
      <vt:lpstr>Moments of Distribution</vt:lpstr>
      <vt:lpstr>Moments</vt:lpstr>
      <vt:lpstr>Properties of expectation</vt:lpstr>
      <vt:lpstr> </vt:lpstr>
      <vt:lpstr>Properties of variance</vt:lpstr>
      <vt:lpstr>Example: Pareto moments</vt:lpstr>
      <vt:lpstr>Quantiles</vt:lpstr>
      <vt:lpstr>What can we plot</vt:lpstr>
      <vt:lpstr>A few more distributions</vt:lpstr>
      <vt:lpstr>RVs based on Bernoulli process</vt:lpstr>
      <vt:lpstr>Poisson vs Exponential</vt:lpstr>
      <vt:lpstr>How distributions arise</vt:lpstr>
      <vt:lpstr>On normal distribution </vt:lpstr>
      <vt:lpstr>How to calculate with normal distribution</vt:lpstr>
      <vt:lpstr>How to create new distributions</vt:lpstr>
      <vt:lpstr>Example: exponential lightbulbs</vt:lpstr>
      <vt:lpstr>Conditional distributions</vt:lpstr>
      <vt:lpstr>Mixtures</vt:lpstr>
      <vt:lpstr>Multivariate distributions</vt:lpstr>
      <vt:lpstr>Joint discrete distribution</vt:lpstr>
      <vt:lpstr>Joint CDF</vt:lpstr>
      <vt:lpstr>Joint CDF</vt:lpstr>
      <vt:lpstr>Independence</vt:lpstr>
      <vt:lpstr>Independence</vt:lpstr>
      <vt:lpstr>Covariance  + correlation</vt:lpstr>
      <vt:lpstr>Correlation, visualized</vt:lpstr>
      <vt:lpstr>Properties of covariance</vt:lpstr>
      <vt:lpstr>When moments (1 and 2) are not enough</vt:lpstr>
      <vt:lpstr>Random vectors</vt:lpstr>
      <vt:lpstr>Covariance matrix</vt:lpstr>
      <vt:lpstr>Joint continuous distributions</vt:lpstr>
      <vt:lpstr>Joint normal</vt:lpstr>
      <vt:lpstr>More on conditional distributions</vt:lpstr>
      <vt:lpstr>Why conditional distributions?</vt:lpstr>
      <vt:lpstr>Conditional normal distribution</vt:lpstr>
      <vt:lpstr>Separating the normal mixture</vt:lpstr>
      <vt:lpstr>Separating the normal mixture (2)</vt:lpstr>
      <vt:lpstr>Separating the normal mixture (3)</vt:lpstr>
      <vt:lpstr>LLN &amp; CLT – convergence </vt:lpstr>
      <vt:lpstr>Sample mean vs expectation</vt:lpstr>
      <vt:lpstr>The law of large numbers</vt:lpstr>
      <vt:lpstr>Proof using Markov inequality</vt:lpstr>
      <vt:lpstr>The Central limit theorem</vt:lpstr>
      <vt:lpstr>CLT, more examples</vt:lpstr>
      <vt:lpstr>How can I use this all?</vt:lpstr>
      <vt:lpstr>Why is normal distribution so common?</vt:lpstr>
      <vt:lpstr>Entropy</vt:lpstr>
      <vt:lpstr>Entropy</vt:lpstr>
      <vt:lpstr>Cross entropy and KL divergence</vt:lpstr>
      <vt:lpstr>Cross-entropy as a loss function</vt:lpstr>
      <vt:lpstr>Principle of maximal entropy</vt:lpstr>
      <vt:lpstr>High-entropy distributions</vt:lpstr>
      <vt:lpstr>Maxent classifier</vt:lpstr>
      <vt:lpstr>Auxiliary slides – if time permits</vt:lpstr>
      <vt:lpstr>More about the fish</vt:lpstr>
      <vt:lpstr>Conditional everything</vt:lpstr>
      <vt:lpstr>The fish illustrated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c:title>
  <dc:creator>Shua Friedman</dc:creator>
  <cp:lastModifiedBy>Yehoshua Friedman</cp:lastModifiedBy>
  <cp:revision>2</cp:revision>
  <dcterms:modified xsi:type="dcterms:W3CDTF">2021-10-29T09:05:11Z</dcterms:modified>
</cp:coreProperties>
</file>