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9" r:id="rId3"/>
    <p:sldId id="261" r:id="rId4"/>
    <p:sldId id="263" r:id="rId5"/>
    <p:sldId id="262" r:id="rId6"/>
    <p:sldId id="266" r:id="rId7"/>
    <p:sldId id="264" r:id="rId8"/>
    <p:sldId id="284" r:id="rId9"/>
    <p:sldId id="267" r:id="rId10"/>
    <p:sldId id="265" r:id="rId11"/>
    <p:sldId id="273" r:id="rId12"/>
    <p:sldId id="279" r:id="rId13"/>
    <p:sldId id="268" r:id="rId14"/>
    <p:sldId id="274" r:id="rId15"/>
    <p:sldId id="269" r:id="rId16"/>
    <p:sldId id="285" r:id="rId17"/>
    <p:sldId id="286" r:id="rId18"/>
    <p:sldId id="276" r:id="rId19"/>
    <p:sldId id="277" r:id="rId20"/>
    <p:sldId id="280" r:id="rId21"/>
    <p:sldId id="278" r:id="rId22"/>
    <p:sldId id="272" r:id="rId23"/>
    <p:sldId id="271" r:id="rId24"/>
    <p:sldId id="258" r:id="rId25"/>
    <p:sldId id="282"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61CF1676-C293-445E-905D-75D02C66165D}">
          <p14:sldIdLst>
            <p14:sldId id="256"/>
          </p14:sldIdLst>
        </p14:section>
        <p14:section name="Hypotheses and error rates" id="{12AFB037-B344-4194-ADB4-DB83814BCB1F}">
          <p14:sldIdLst>
            <p14:sldId id="259"/>
            <p14:sldId id="261"/>
            <p14:sldId id="263"/>
            <p14:sldId id="262"/>
            <p14:sldId id="266"/>
            <p14:sldId id="264"/>
          </p14:sldIdLst>
        </p14:section>
        <p14:section name="Null hypothesis" id="{8568A3E4-2FE7-4600-8F8C-63A72896D228}">
          <p14:sldIdLst>
            <p14:sldId id="284"/>
            <p14:sldId id="267"/>
            <p14:sldId id="265"/>
            <p14:sldId id="273"/>
            <p14:sldId id="279"/>
            <p14:sldId id="268"/>
            <p14:sldId id="274"/>
            <p14:sldId id="269"/>
            <p14:sldId id="285"/>
            <p14:sldId id="286"/>
            <p14:sldId id="276"/>
            <p14:sldId id="277"/>
          </p14:sldIdLst>
        </p14:section>
        <p14:section name="Conclusions" id="{507217D3-A918-4FEA-AB15-6B8E88E2EE70}">
          <p14:sldIdLst>
            <p14:sldId id="280"/>
            <p14:sldId id="278"/>
            <p14:sldId id="272"/>
            <p14:sldId id="271"/>
            <p14:sldId id="258"/>
            <p14:sldId id="28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0365" autoAdjust="0"/>
  </p:normalViewPr>
  <p:slideViewPr>
    <p:cSldViewPr snapToGrid="0">
      <p:cViewPr varScale="1">
        <p:scale>
          <a:sx n="46" d="100"/>
          <a:sy n="46" d="100"/>
        </p:scale>
        <p:origin x="188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190590-B497-4C18-AFA7-0098A5E92FF6}" type="datetimeFigureOut">
              <a:rPr lang="en-US" smtClean="0"/>
              <a:t>11/12/2021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E814EE-B4FA-4D76-A506-693306F05A0F}" type="slidenum">
              <a:rPr lang="en-US" smtClean="0"/>
              <a:t>‹#›</a:t>
            </a:fld>
            <a:endParaRPr lang="en-US"/>
          </a:p>
        </p:txBody>
      </p:sp>
    </p:spTree>
    <p:extLst>
      <p:ext uri="{BB962C8B-B14F-4D97-AF65-F5344CB8AC3E}">
        <p14:creationId xmlns:p14="http://schemas.microsoft.com/office/powerpoint/2010/main" val="3818765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Hypothesis is something we infer about the data, and we want to check it. Usually, we infer parameters of the data, and now we want to ask questions about these parameters. However, anything we infer about the data can be described as an hypothesis. For example, if you change a color of a button on a website, will people click it more or less?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 order to test something, you need to do some sort of comparison- we want to compare one option to the alternative. Based off these hypothesis, we want to take actions. </a:t>
            </a:r>
          </a:p>
          <a:p>
            <a:pPr marL="0" lvl="0" indent="0" algn="l" rtl="0">
              <a:spcBef>
                <a:spcPts val="0"/>
              </a:spcBef>
              <a:spcAft>
                <a:spcPts val="0"/>
              </a:spcAft>
              <a:buNone/>
            </a:pPr>
            <a:r>
              <a:rPr lang="en-US" dirty="0"/>
              <a:t>If we have a high cost of making a type of error, we need more confidence that the evidence we have is well established (such as in medicine). So other than the hypothesis test itself, we have an extra parameter of how confident we want to be in our parameter. </a:t>
            </a:r>
          </a:p>
          <a:p>
            <a:endParaRPr lang="en-US" dirty="0"/>
          </a:p>
        </p:txBody>
      </p:sp>
      <p:sp>
        <p:nvSpPr>
          <p:cNvPr id="4" name="Slide Number Placeholder 3"/>
          <p:cNvSpPr>
            <a:spLocks noGrp="1"/>
          </p:cNvSpPr>
          <p:nvPr>
            <p:ph type="sldNum" sz="quarter" idx="5"/>
          </p:nvPr>
        </p:nvSpPr>
        <p:spPr/>
        <p:txBody>
          <a:bodyPr/>
          <a:lstStyle/>
          <a:p>
            <a:fld id="{96E814EE-B4FA-4D76-A506-693306F05A0F}" type="slidenum">
              <a:rPr lang="en-US" smtClean="0"/>
              <a:t>2</a:t>
            </a:fld>
            <a:endParaRPr lang="en-US"/>
          </a:p>
        </p:txBody>
      </p:sp>
    </p:spTree>
    <p:extLst>
      <p:ext uri="{BB962C8B-B14F-4D97-AF65-F5344CB8AC3E}">
        <p14:creationId xmlns:p14="http://schemas.microsoft.com/office/powerpoint/2010/main" val="27662347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many cases however, we don’t have paired samples. We have one set of kids with one treatment, and another set of kids with a different treatment. </a:t>
            </a:r>
          </a:p>
          <a:p>
            <a:endParaRPr lang="en-US" dirty="0"/>
          </a:p>
          <a:p>
            <a:r>
              <a:rPr lang="en-US" dirty="0"/>
              <a:t>To try and ensure randomness, we try and randomize the samples as much as possible with stratification. After we did this, we have an assumption that each set comes from the normal distribution (but they aren’t paired). The statistic for this case is the T test above– the difference of the averages, divided by the standard deviation of both tests. </a:t>
            </a:r>
          </a:p>
        </p:txBody>
      </p:sp>
      <p:sp>
        <p:nvSpPr>
          <p:cNvPr id="4" name="Slide Number Placeholder 3"/>
          <p:cNvSpPr>
            <a:spLocks noGrp="1"/>
          </p:cNvSpPr>
          <p:nvPr>
            <p:ph type="sldNum" sz="quarter" idx="5"/>
          </p:nvPr>
        </p:nvSpPr>
        <p:spPr/>
        <p:txBody>
          <a:bodyPr/>
          <a:lstStyle/>
          <a:p>
            <a:fld id="{96E814EE-B4FA-4D76-A506-693306F05A0F}" type="slidenum">
              <a:rPr lang="en-US" smtClean="0"/>
              <a:t>12</a:t>
            </a:fld>
            <a:endParaRPr lang="en-US"/>
          </a:p>
        </p:txBody>
      </p:sp>
    </p:spTree>
    <p:extLst>
      <p:ext uri="{BB962C8B-B14F-4D97-AF65-F5344CB8AC3E}">
        <p14:creationId xmlns:p14="http://schemas.microsoft.com/office/powerpoint/2010/main" val="32371343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E814EE-B4FA-4D76-A506-693306F05A0F}" type="slidenum">
              <a:rPr lang="en-US" smtClean="0"/>
              <a:t>14</a:t>
            </a:fld>
            <a:endParaRPr lang="en-US"/>
          </a:p>
        </p:txBody>
      </p:sp>
    </p:spTree>
    <p:extLst>
      <p:ext uri="{BB962C8B-B14F-4D97-AF65-F5344CB8AC3E}">
        <p14:creationId xmlns:p14="http://schemas.microsoft.com/office/powerpoint/2010/main" val="40951953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E814EE-B4FA-4D76-A506-693306F05A0F}" type="slidenum">
              <a:rPr lang="en-US" smtClean="0"/>
              <a:t>15</a:t>
            </a:fld>
            <a:endParaRPr lang="en-US"/>
          </a:p>
        </p:txBody>
      </p:sp>
    </p:spTree>
    <p:extLst>
      <p:ext uri="{BB962C8B-B14F-4D97-AF65-F5344CB8AC3E}">
        <p14:creationId xmlns:p14="http://schemas.microsoft.com/office/powerpoint/2010/main" val="36586432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Case 3 is a very important case.</a:t>
            </a:r>
          </a:p>
          <a:p>
            <a:endParaRPr lang="en-US" dirty="0"/>
          </a:p>
          <a:p>
            <a:endParaRPr lang="en-US" dirty="0"/>
          </a:p>
        </p:txBody>
      </p:sp>
      <p:sp>
        <p:nvSpPr>
          <p:cNvPr id="4" name="Slide Number Placeholder 3"/>
          <p:cNvSpPr>
            <a:spLocks noGrp="1"/>
          </p:cNvSpPr>
          <p:nvPr>
            <p:ph type="sldNum" sz="quarter" idx="5"/>
          </p:nvPr>
        </p:nvSpPr>
        <p:spPr/>
        <p:txBody>
          <a:bodyPr/>
          <a:lstStyle/>
          <a:p>
            <a:fld id="{96E814EE-B4FA-4D76-A506-693306F05A0F}" type="slidenum">
              <a:rPr lang="en-US" smtClean="0"/>
              <a:t>16</a:t>
            </a:fld>
            <a:endParaRPr lang="en-US"/>
          </a:p>
        </p:txBody>
      </p:sp>
    </p:spTree>
    <p:extLst>
      <p:ext uri="{BB962C8B-B14F-4D97-AF65-F5344CB8AC3E}">
        <p14:creationId xmlns:p14="http://schemas.microsoft.com/office/powerpoint/2010/main" val="27126792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kolmogorov</a:t>
            </a:r>
            <a:r>
              <a:rPr lang="en-US" dirty="0"/>
              <a:t> Smirnov: I think that my data is exponential with some lambda. I draw the blue line, which is the theoretical case. I get a sample of 1000 values, and I want to know if these samples are a good approximation for this distribution. So we want the orange line to be close to the blue line (we can also do this to compare two empirical distributions, to see if they are the same).</a:t>
            </a:r>
          </a:p>
          <a:p>
            <a:r>
              <a:rPr lang="en-US" dirty="0"/>
              <a:t>What we do is, we find the largest deviation from the line, and that defines the distribution. For a larger K, we would reject, because it means we have large deviation.</a:t>
            </a:r>
          </a:p>
        </p:txBody>
      </p:sp>
      <p:sp>
        <p:nvSpPr>
          <p:cNvPr id="4" name="Slide Number Placeholder 3"/>
          <p:cNvSpPr>
            <a:spLocks noGrp="1"/>
          </p:cNvSpPr>
          <p:nvPr>
            <p:ph type="sldNum" sz="quarter" idx="5"/>
          </p:nvPr>
        </p:nvSpPr>
        <p:spPr/>
        <p:txBody>
          <a:bodyPr/>
          <a:lstStyle/>
          <a:p>
            <a:fld id="{96E814EE-B4FA-4D76-A506-693306F05A0F}" type="slidenum">
              <a:rPr lang="en-US" smtClean="0"/>
              <a:t>18</a:t>
            </a:fld>
            <a:endParaRPr lang="en-US"/>
          </a:p>
        </p:txBody>
      </p:sp>
    </p:spTree>
    <p:extLst>
      <p:ext uri="{BB962C8B-B14F-4D97-AF65-F5344CB8AC3E}">
        <p14:creationId xmlns:p14="http://schemas.microsoft.com/office/powerpoint/2010/main" val="3490452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The easiest case is what we call a simple hypothesis: If the hypothesis defines exactly the CDF, then it is called simple. For example, we want to compare between two probabilities of a coin- 1 quarter heads and ¾ tails, or 50:50. These are the two alternatives which we want to compare. Each of these hypotheses defines the CDF </a:t>
            </a:r>
            <a:r>
              <a:rPr lang="en-US" u="sng" dirty="0"/>
              <a:t>exactly</a:t>
            </a:r>
            <a:r>
              <a:rPr lang="en-US" u="none" dirty="0"/>
              <a:t>. </a:t>
            </a:r>
          </a:p>
          <a:p>
            <a:pPr marL="0" lvl="0" indent="0" algn="l" rtl="0">
              <a:spcBef>
                <a:spcPts val="0"/>
              </a:spcBef>
              <a:spcAft>
                <a:spcPts val="0"/>
              </a:spcAft>
              <a:buNone/>
            </a:pPr>
            <a:r>
              <a:rPr lang="en-US" u="none" dirty="0"/>
              <a:t>A compound hypothesis, is if this is a variety of CDFs (probability that coins equal one half each, and the probability that the prob of heads is greater than 0.7. One is simple, and one is composed of many cases).</a:t>
            </a:r>
          </a:p>
          <a:p>
            <a:pPr marL="0" lvl="0" indent="0" algn="l" rtl="0">
              <a:spcBef>
                <a:spcPts val="0"/>
              </a:spcBef>
              <a:spcAft>
                <a:spcPts val="0"/>
              </a:spcAft>
              <a:buNone/>
            </a:pPr>
            <a:endParaRPr lang="en-US" u="none" dirty="0"/>
          </a:p>
          <a:p>
            <a:pPr marL="0" lvl="0" indent="0" algn="l" rtl="0">
              <a:spcBef>
                <a:spcPts val="0"/>
              </a:spcBef>
              <a:spcAft>
                <a:spcPts val="0"/>
              </a:spcAft>
              <a:buNone/>
            </a:pPr>
            <a:r>
              <a:rPr lang="en-US" b="1" u="sng" dirty="0"/>
              <a:t>In the Simple case:</a:t>
            </a:r>
          </a:p>
          <a:p>
            <a:pPr marL="0" lvl="0" indent="0" algn="l" rtl="0">
              <a:spcBef>
                <a:spcPts val="0"/>
              </a:spcBef>
              <a:spcAft>
                <a:spcPts val="0"/>
              </a:spcAft>
              <a:buNone/>
            </a:pPr>
            <a:r>
              <a:rPr lang="en-US" u="none" dirty="0"/>
              <a:t>If we have two simple hypothesis, we can calculate the parameters, and the likelihood of the data under this assumption (which is possible because the function specifically defines a CDF).</a:t>
            </a:r>
          </a:p>
          <a:p>
            <a:pPr marL="0" lvl="0" indent="0" algn="l" rtl="0">
              <a:spcBef>
                <a:spcPts val="0"/>
              </a:spcBef>
              <a:spcAft>
                <a:spcPts val="0"/>
              </a:spcAft>
              <a:buNone/>
            </a:pPr>
            <a:r>
              <a:rPr lang="en-US" u="none" dirty="0"/>
              <a:t>If we were forced to choose one: likelihood of the first hypothesis and likelihood of the second one, we obviously would choose the greater one. However, we can ask ourselves, what is the odds this difference happened by chance? IF we divide both likelihoods, we get this Uppercase Lambda in the slide. This statistic is the likelihood ratio– This says that asymptotically, this has a known distribution. Then, we test if this ratio is larger than something</a:t>
            </a:r>
          </a:p>
          <a:p>
            <a:pPr marL="0" lvl="0" indent="0" algn="l" rtl="0">
              <a:spcBef>
                <a:spcPts val="0"/>
              </a:spcBef>
              <a:spcAft>
                <a:spcPts val="0"/>
              </a:spcAft>
              <a:buNone/>
            </a:pPr>
            <a:endParaRPr lang="en-US" u="none" dirty="0"/>
          </a:p>
          <a:p>
            <a:pPr marL="0" lvl="0" indent="0" algn="l" rtl="0">
              <a:spcBef>
                <a:spcPts val="0"/>
              </a:spcBef>
              <a:spcAft>
                <a:spcPts val="0"/>
              </a:spcAft>
              <a:buNone/>
            </a:pPr>
            <a:r>
              <a:rPr lang="en-US" u="none" dirty="0"/>
              <a:t>Usually in the real world, we don’t have such a simple case though.</a:t>
            </a:r>
          </a:p>
          <a:p>
            <a:pPr marL="0" lvl="0" indent="0" algn="l" rtl="0">
              <a:spcBef>
                <a:spcPts val="0"/>
              </a:spcBef>
              <a:spcAft>
                <a:spcPts val="0"/>
              </a:spcAft>
              <a:buNone/>
            </a:pPr>
            <a:endParaRPr lang="en-US" u="none" dirty="0"/>
          </a:p>
          <a:p>
            <a:pPr marL="0" lvl="0" indent="0" algn="l" rtl="0">
              <a:spcBef>
                <a:spcPts val="0"/>
              </a:spcBef>
              <a:spcAft>
                <a:spcPts val="0"/>
              </a:spcAft>
              <a:buNone/>
            </a:pPr>
            <a:r>
              <a:rPr lang="en-US" u="none" dirty="0"/>
              <a:t>The 2X2 table here comes up a lot in machine learning:</a:t>
            </a:r>
          </a:p>
          <a:p>
            <a:endParaRPr lang="en-US" dirty="0"/>
          </a:p>
        </p:txBody>
      </p:sp>
      <p:sp>
        <p:nvSpPr>
          <p:cNvPr id="4" name="Slide Number Placeholder 3"/>
          <p:cNvSpPr>
            <a:spLocks noGrp="1"/>
          </p:cNvSpPr>
          <p:nvPr>
            <p:ph type="sldNum" sz="quarter" idx="5"/>
          </p:nvPr>
        </p:nvSpPr>
        <p:spPr/>
        <p:txBody>
          <a:bodyPr/>
          <a:lstStyle/>
          <a:p>
            <a:fld id="{96E814EE-B4FA-4D76-A506-693306F05A0F}" type="slidenum">
              <a:rPr lang="en-US" smtClean="0"/>
              <a:t>3</a:t>
            </a:fld>
            <a:endParaRPr lang="en-US"/>
          </a:p>
        </p:txBody>
      </p:sp>
    </p:spTree>
    <p:extLst>
      <p:ext uri="{BB962C8B-B14F-4D97-AF65-F5344CB8AC3E}">
        <p14:creationId xmlns:p14="http://schemas.microsoft.com/office/powerpoint/2010/main" val="3656008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H0 means the database is ok, and if the DB is okay, then we assume the response time should be, on average, 0.5 seconds. We also know/assume that the distribution is exponential. We are only comparing between the good case of 0,5, and the bad case of 5.</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If we have just a single example, we can calculate the likelihood of seeing this example. If we have many examples, we can multiply them the expression from 1 to N, using Xi instead of x. We then calculate this for the alternative hypothesis. Then, we divide them and get a likelihood ratio.</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endParaRPr lang="en-US" dirty="0"/>
          </a:p>
        </p:txBody>
      </p:sp>
      <p:sp>
        <p:nvSpPr>
          <p:cNvPr id="4" name="Slide Number Placeholder 3"/>
          <p:cNvSpPr>
            <a:spLocks noGrp="1"/>
          </p:cNvSpPr>
          <p:nvPr>
            <p:ph type="sldNum" sz="quarter" idx="5"/>
          </p:nvPr>
        </p:nvSpPr>
        <p:spPr/>
        <p:txBody>
          <a:bodyPr/>
          <a:lstStyle/>
          <a:p>
            <a:fld id="{96E814EE-B4FA-4D76-A506-693306F05A0F}" type="slidenum">
              <a:rPr lang="en-US" smtClean="0"/>
              <a:t>4</a:t>
            </a:fld>
            <a:endParaRPr lang="en-US"/>
          </a:p>
        </p:txBody>
      </p:sp>
    </p:spTree>
    <p:extLst>
      <p:ext uri="{BB962C8B-B14F-4D97-AF65-F5344CB8AC3E}">
        <p14:creationId xmlns:p14="http://schemas.microsoft.com/office/powerpoint/2010/main" val="3761684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How do we choose the threshold h?</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 good way to choose it would be to give some sort of cost, if possible, to each error. For example, if both hypotheses are okay for me, then I can choose a very balanced h (1). Usually this is not the case though, and we want to choose it based off what it will cost me. Traditionally, this is 5%.</a:t>
            </a:r>
          </a:p>
          <a:p>
            <a:endParaRPr lang="en-US" dirty="0"/>
          </a:p>
        </p:txBody>
      </p:sp>
      <p:sp>
        <p:nvSpPr>
          <p:cNvPr id="4" name="Slide Number Placeholder 3"/>
          <p:cNvSpPr>
            <a:spLocks noGrp="1"/>
          </p:cNvSpPr>
          <p:nvPr>
            <p:ph type="sldNum" sz="quarter" idx="5"/>
          </p:nvPr>
        </p:nvSpPr>
        <p:spPr/>
        <p:txBody>
          <a:bodyPr/>
          <a:lstStyle/>
          <a:p>
            <a:fld id="{96E814EE-B4FA-4D76-A506-693306F05A0F}" type="slidenum">
              <a:rPr lang="en-US" smtClean="0"/>
              <a:t>5</a:t>
            </a:fld>
            <a:endParaRPr lang="en-US"/>
          </a:p>
        </p:txBody>
      </p:sp>
    </p:spTree>
    <p:extLst>
      <p:ext uri="{BB962C8B-B14F-4D97-AF65-F5344CB8AC3E}">
        <p14:creationId xmlns:p14="http://schemas.microsoft.com/office/powerpoint/2010/main" val="529461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Suppose we want to be 5% confident. Given this 5% confidence, we are not </a:t>
            </a:r>
            <a:r>
              <a:rPr lang="en-US" dirty="0" err="1"/>
              <a:t>satistfied</a:t>
            </a:r>
            <a:r>
              <a:rPr lang="en-US" dirty="0"/>
              <a:t> with our data– Beta is very high. What should we do? We remain with H0. However, we may collect more data until we may be able to reject the null hypothesis.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a:t>
            </a:r>
            <a:r>
              <a:rPr lang="en-US" dirty="0" err="1"/>
              <a:t>si</a:t>
            </a:r>
            <a:r>
              <a:rPr lang="en-US" dirty="0"/>
              <a:t> the idea of sequential tests: We star the experiment, but we aren’t sure how big the effect will have. If it is a small effect, and we calculated using 100 people and our alpha wasn’t good enough; then we go collect more data (this happens often in experiments, because we take </a:t>
            </a:r>
            <a:r>
              <a:rPr lang="en-US" dirty="0" err="1"/>
              <a:t>prelimary</a:t>
            </a:r>
            <a:r>
              <a:rPr lang="en-US" dirty="0"/>
              <a:t> assumptions that can turn out wrong).</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endParaRPr lang="en-US" dirty="0"/>
          </a:p>
        </p:txBody>
      </p:sp>
      <p:sp>
        <p:nvSpPr>
          <p:cNvPr id="4" name="Slide Number Placeholder 3"/>
          <p:cNvSpPr>
            <a:spLocks noGrp="1"/>
          </p:cNvSpPr>
          <p:nvPr>
            <p:ph type="sldNum" sz="quarter" idx="5"/>
          </p:nvPr>
        </p:nvSpPr>
        <p:spPr/>
        <p:txBody>
          <a:bodyPr/>
          <a:lstStyle/>
          <a:p>
            <a:fld id="{96E814EE-B4FA-4D76-A506-693306F05A0F}" type="slidenum">
              <a:rPr lang="en-US" smtClean="0"/>
              <a:t>6</a:t>
            </a:fld>
            <a:endParaRPr lang="en-US"/>
          </a:p>
        </p:txBody>
      </p:sp>
    </p:spTree>
    <p:extLst>
      <p:ext uri="{BB962C8B-B14F-4D97-AF65-F5344CB8AC3E}">
        <p14:creationId xmlns:p14="http://schemas.microsoft.com/office/powerpoint/2010/main" val="3316465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What happens though, when we have a compounded hypothesis? It isn’t a simple case, rather a case of probability being x, and probability being </a:t>
            </a:r>
            <a:r>
              <a:rPr lang="en-US" u="sng" dirty="0"/>
              <a:t>larger</a:t>
            </a:r>
            <a:r>
              <a:rPr lang="en-US" u="none" dirty="0"/>
              <a:t> than x?</a:t>
            </a:r>
          </a:p>
          <a:p>
            <a:pPr marL="0" lvl="0" indent="0" algn="l" rtl="0">
              <a:spcBef>
                <a:spcPts val="0"/>
              </a:spcBef>
              <a:spcAft>
                <a:spcPts val="0"/>
              </a:spcAft>
              <a:buNone/>
            </a:pPr>
            <a:r>
              <a:rPr lang="en-US" dirty="0"/>
              <a:t>We choose the hypothesis amongst all of the possible hypothesis of “greater than x” which is </a:t>
            </a:r>
            <a:r>
              <a:rPr lang="en-US" u="sng" dirty="0"/>
              <a:t>most likely</a:t>
            </a:r>
            <a:r>
              <a:rPr lang="en-US" u="none" dirty="0"/>
              <a:t>. This is the most conservative decision. Then, we have two simple hypothesis.</a:t>
            </a:r>
          </a:p>
          <a:p>
            <a:pPr marL="0" lvl="0" indent="0" algn="l" rtl="0">
              <a:spcBef>
                <a:spcPts val="0"/>
              </a:spcBef>
              <a:spcAft>
                <a:spcPts val="0"/>
              </a:spcAft>
              <a:buNone/>
            </a:pPr>
            <a:endParaRPr lang="en-US" u="none" dirty="0"/>
          </a:p>
          <a:p>
            <a:pPr marL="0" lvl="0" indent="0" algn="l" rtl="0">
              <a:spcBef>
                <a:spcPts val="0"/>
              </a:spcBef>
              <a:spcAft>
                <a:spcPts val="0"/>
              </a:spcAft>
              <a:buNone/>
            </a:pPr>
            <a:r>
              <a:rPr lang="en-US" u="none" dirty="0"/>
              <a:t>The case where both H0 and H1 are composite is different, and depends on how conservative we want to be. We could take the Max of both sets and compare, however there are other options as well.</a:t>
            </a:r>
          </a:p>
          <a:p>
            <a:pPr marL="0" lvl="0" indent="0" algn="l" rtl="0">
              <a:spcBef>
                <a:spcPts val="0"/>
              </a:spcBef>
              <a:spcAft>
                <a:spcPts val="0"/>
              </a:spcAft>
              <a:buNone/>
            </a:pPr>
            <a:endParaRPr lang="en-US" u="none" dirty="0"/>
          </a:p>
          <a:p>
            <a:pPr marL="0" lvl="0" indent="0" algn="l" rtl="0">
              <a:spcBef>
                <a:spcPts val="0"/>
              </a:spcBef>
              <a:spcAft>
                <a:spcPts val="0"/>
              </a:spcAft>
              <a:buNone/>
            </a:pPr>
            <a:r>
              <a:rPr lang="en-US" dirty="0"/>
              <a:t>Commonly in scientific experiences, however, we avoid calculating the likelihood of H1 entirely.</a:t>
            </a:r>
          </a:p>
          <a:p>
            <a:endParaRPr lang="en-US" dirty="0"/>
          </a:p>
        </p:txBody>
      </p:sp>
      <p:sp>
        <p:nvSpPr>
          <p:cNvPr id="4" name="Slide Number Placeholder 3"/>
          <p:cNvSpPr>
            <a:spLocks noGrp="1"/>
          </p:cNvSpPr>
          <p:nvPr>
            <p:ph type="sldNum" sz="quarter" idx="5"/>
          </p:nvPr>
        </p:nvSpPr>
        <p:spPr/>
        <p:txBody>
          <a:bodyPr/>
          <a:lstStyle/>
          <a:p>
            <a:fld id="{96E814EE-B4FA-4D76-A506-693306F05A0F}" type="slidenum">
              <a:rPr lang="en-US" smtClean="0"/>
              <a:t>7</a:t>
            </a:fld>
            <a:endParaRPr lang="en-US"/>
          </a:p>
        </p:txBody>
      </p:sp>
    </p:spTree>
    <p:extLst>
      <p:ext uri="{BB962C8B-B14F-4D97-AF65-F5344CB8AC3E}">
        <p14:creationId xmlns:p14="http://schemas.microsoft.com/office/powerpoint/2010/main" val="13307616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start an experiment, we collect samples. We calculate the average. Suppose that the average is -0.03. Are we confident that Mu is not 0? This depends on N, but if the mean is quite close to 0, we can not reject. If however, the mean is -10, then we are quite </a:t>
            </a:r>
            <a:r>
              <a:rPr lang="en-US" dirty="0" err="1"/>
              <a:t>confiedent</a:t>
            </a:r>
            <a:r>
              <a:rPr lang="en-US" dirty="0"/>
              <a:t> we can reject the hypothesis of mean = 0.</a:t>
            </a:r>
          </a:p>
          <a:p>
            <a:endParaRPr lang="en-US" dirty="0"/>
          </a:p>
          <a:p>
            <a:r>
              <a:rPr lang="en-US" dirty="0"/>
              <a:t>Meaning, if we have a single value, and we calculate that it is really improbable to get this value, then we can reject it.</a:t>
            </a:r>
          </a:p>
          <a:p>
            <a:endParaRPr lang="en-US" dirty="0"/>
          </a:p>
          <a:p>
            <a:r>
              <a:rPr lang="en-US" dirty="0"/>
              <a:t>In the normal case, we know that the average of the sample converges to the mean of the distribution. We also know that the average divided by the sigma/root of n…</a:t>
            </a:r>
          </a:p>
          <a:p>
            <a:endParaRPr lang="en-US" dirty="0"/>
          </a:p>
          <a:p>
            <a:r>
              <a:rPr lang="en-US" dirty="0"/>
              <a:t>So if we get that this value is below our alpha, then we can reject it. </a:t>
            </a:r>
          </a:p>
        </p:txBody>
      </p:sp>
      <p:sp>
        <p:nvSpPr>
          <p:cNvPr id="4" name="Slide Number Placeholder 3"/>
          <p:cNvSpPr>
            <a:spLocks noGrp="1"/>
          </p:cNvSpPr>
          <p:nvPr>
            <p:ph type="sldNum" sz="quarter" idx="5"/>
          </p:nvPr>
        </p:nvSpPr>
        <p:spPr/>
        <p:txBody>
          <a:bodyPr/>
          <a:lstStyle/>
          <a:p>
            <a:fld id="{96E814EE-B4FA-4D76-A506-693306F05A0F}" type="slidenum">
              <a:rPr lang="en-US" smtClean="0"/>
              <a:t>9</a:t>
            </a:fld>
            <a:endParaRPr lang="en-US"/>
          </a:p>
        </p:txBody>
      </p:sp>
    </p:spTree>
    <p:extLst>
      <p:ext uri="{BB962C8B-B14F-4D97-AF65-F5344CB8AC3E}">
        <p14:creationId xmlns:p14="http://schemas.microsoft.com/office/powerpoint/2010/main" val="28784083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sigma is known in the normal case, then the average is distributed like sigma squared / N.</a:t>
            </a:r>
          </a:p>
          <a:p>
            <a:endParaRPr lang="en-US" dirty="0"/>
          </a:p>
          <a:p>
            <a:r>
              <a:rPr lang="en-US" dirty="0"/>
              <a:t>IF it is unknown though, then the calculation is much harder, and the statistic we should use is the T test (student distribution). The T distribution has an extra parameter, which is the number of degrees of freedom.</a:t>
            </a:r>
          </a:p>
          <a:p>
            <a:endParaRPr lang="en-US" dirty="0"/>
          </a:p>
          <a:p>
            <a:r>
              <a:rPr lang="en-US" dirty="0"/>
              <a:t>T decays slower than normal, and has more kurtosis. Intuitively, this is because we are estimating an extra parameter (sigma).</a:t>
            </a:r>
          </a:p>
        </p:txBody>
      </p:sp>
      <p:sp>
        <p:nvSpPr>
          <p:cNvPr id="4" name="Slide Number Placeholder 3"/>
          <p:cNvSpPr>
            <a:spLocks noGrp="1"/>
          </p:cNvSpPr>
          <p:nvPr>
            <p:ph type="sldNum" sz="quarter" idx="5"/>
          </p:nvPr>
        </p:nvSpPr>
        <p:spPr/>
        <p:txBody>
          <a:bodyPr/>
          <a:lstStyle/>
          <a:p>
            <a:fld id="{96E814EE-B4FA-4D76-A506-693306F05A0F}" type="slidenum">
              <a:rPr lang="en-US" smtClean="0"/>
              <a:t>10</a:t>
            </a:fld>
            <a:endParaRPr lang="en-US"/>
          </a:p>
        </p:txBody>
      </p:sp>
    </p:spTree>
    <p:extLst>
      <p:ext uri="{BB962C8B-B14F-4D97-AF65-F5344CB8AC3E}">
        <p14:creationId xmlns:p14="http://schemas.microsoft.com/office/powerpoint/2010/main" val="1429701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Paired T test: I give someone one treatment today, and a different treatment tomorrow. I do this with several patients. These are paired: I want to compare myself with treatment A and Treatment B- each sample comes in pairs (today and tomorrow).</a:t>
            </a:r>
          </a:p>
          <a:p>
            <a:r>
              <a:rPr lang="en-US" dirty="0"/>
              <a:t>We want to ask if each treatment was effective. </a:t>
            </a:r>
          </a:p>
          <a:p>
            <a:endParaRPr lang="en-US" dirty="0"/>
          </a:p>
          <a:p>
            <a:r>
              <a:rPr lang="en-US" dirty="0"/>
              <a:t>If we believe the difference in the cases are normal… Our null hypothesis is that mean = 0- no effect.</a:t>
            </a:r>
          </a:p>
          <a:p>
            <a:endParaRPr lang="en-US" dirty="0"/>
          </a:p>
          <a:p>
            <a:endParaRPr lang="en-US" dirty="0"/>
          </a:p>
        </p:txBody>
      </p:sp>
      <p:sp>
        <p:nvSpPr>
          <p:cNvPr id="4" name="Slide Number Placeholder 3"/>
          <p:cNvSpPr>
            <a:spLocks noGrp="1"/>
          </p:cNvSpPr>
          <p:nvPr>
            <p:ph type="sldNum" sz="quarter" idx="5"/>
          </p:nvPr>
        </p:nvSpPr>
        <p:spPr/>
        <p:txBody>
          <a:bodyPr/>
          <a:lstStyle/>
          <a:p>
            <a:fld id="{96E814EE-B4FA-4D76-A506-693306F05A0F}" type="slidenum">
              <a:rPr lang="en-US" smtClean="0"/>
              <a:t>11</a:t>
            </a:fld>
            <a:endParaRPr lang="en-US"/>
          </a:p>
        </p:txBody>
      </p:sp>
    </p:spTree>
    <p:extLst>
      <p:ext uri="{BB962C8B-B14F-4D97-AF65-F5344CB8AC3E}">
        <p14:creationId xmlns:p14="http://schemas.microsoft.com/office/powerpoint/2010/main" val="76307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ru-RU"/>
              <a:t>Образец заголовка</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B1E8C2E9-4EC4-477F-BCD6-4370BD9FEF2B}" type="datetimeFigureOut">
              <a:rPr lang="en-US" smtClean="0"/>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2944D-7DCF-4D8D-A048-C34B369DFDB1}" type="slidenum">
              <a:rPr lang="en-US" smtClean="0"/>
              <a:t>‹#›</a:t>
            </a:fld>
            <a:endParaRPr lang="en-US"/>
          </a:p>
        </p:txBody>
      </p:sp>
    </p:spTree>
    <p:extLst>
      <p:ext uri="{BB962C8B-B14F-4D97-AF65-F5344CB8AC3E}">
        <p14:creationId xmlns:p14="http://schemas.microsoft.com/office/powerpoint/2010/main" val="579591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1E8C2E9-4EC4-477F-BCD6-4370BD9FEF2B}" type="datetimeFigureOut">
              <a:rPr lang="en-US" smtClean="0"/>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2944D-7DCF-4D8D-A048-C34B369DFDB1}" type="slidenum">
              <a:rPr lang="en-US" smtClean="0"/>
              <a:t>‹#›</a:t>
            </a:fld>
            <a:endParaRPr lang="en-US"/>
          </a:p>
        </p:txBody>
      </p:sp>
    </p:spTree>
    <p:extLst>
      <p:ext uri="{BB962C8B-B14F-4D97-AF65-F5344CB8AC3E}">
        <p14:creationId xmlns:p14="http://schemas.microsoft.com/office/powerpoint/2010/main" val="2945747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1E8C2E9-4EC4-477F-BCD6-4370BD9FEF2B}" type="datetimeFigureOut">
              <a:rPr lang="en-US" smtClean="0"/>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2944D-7DCF-4D8D-A048-C34B369DFDB1}" type="slidenum">
              <a:rPr lang="en-US" smtClean="0"/>
              <a:t>‹#›</a:t>
            </a:fld>
            <a:endParaRPr lang="en-US"/>
          </a:p>
        </p:txBody>
      </p:sp>
    </p:spTree>
    <p:extLst>
      <p:ext uri="{BB962C8B-B14F-4D97-AF65-F5344CB8AC3E}">
        <p14:creationId xmlns:p14="http://schemas.microsoft.com/office/powerpoint/2010/main" val="1005974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1E8C2E9-4EC4-477F-BCD6-4370BD9FEF2B}" type="datetimeFigureOut">
              <a:rPr lang="en-US" smtClean="0"/>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2944D-7DCF-4D8D-A048-C34B369DFDB1}" type="slidenum">
              <a:rPr lang="en-US" smtClean="0"/>
              <a:t>‹#›</a:t>
            </a:fld>
            <a:endParaRPr lang="en-US"/>
          </a:p>
        </p:txBody>
      </p:sp>
    </p:spTree>
    <p:extLst>
      <p:ext uri="{BB962C8B-B14F-4D97-AF65-F5344CB8AC3E}">
        <p14:creationId xmlns:p14="http://schemas.microsoft.com/office/powerpoint/2010/main" val="3670032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ru-RU"/>
              <a:t>Образец заголовка</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1E8C2E9-4EC4-477F-BCD6-4370BD9FEF2B}" type="datetimeFigureOut">
              <a:rPr lang="en-US" smtClean="0"/>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2944D-7DCF-4D8D-A048-C34B369DFDB1}" type="slidenum">
              <a:rPr lang="en-US" smtClean="0"/>
              <a:t>‹#›</a:t>
            </a:fld>
            <a:endParaRPr lang="en-US"/>
          </a:p>
        </p:txBody>
      </p:sp>
    </p:spTree>
    <p:extLst>
      <p:ext uri="{BB962C8B-B14F-4D97-AF65-F5344CB8AC3E}">
        <p14:creationId xmlns:p14="http://schemas.microsoft.com/office/powerpoint/2010/main" val="3711835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B1E8C2E9-4EC4-477F-BCD6-4370BD9FEF2B}" type="datetimeFigureOut">
              <a:rPr lang="en-US" smtClean="0"/>
              <a:t>11/12/2021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A2944D-7DCF-4D8D-A048-C34B369DFDB1}" type="slidenum">
              <a:rPr lang="en-US" smtClean="0"/>
              <a:t>‹#›</a:t>
            </a:fld>
            <a:endParaRPr lang="en-US"/>
          </a:p>
        </p:txBody>
      </p:sp>
    </p:spTree>
    <p:extLst>
      <p:ext uri="{BB962C8B-B14F-4D97-AF65-F5344CB8AC3E}">
        <p14:creationId xmlns:p14="http://schemas.microsoft.com/office/powerpoint/2010/main" val="1474023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ru-RU"/>
              <a:t>Образец заголовка</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29842" y="2505075"/>
            <a:ext cx="3868340"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4629150" y="2505075"/>
            <a:ext cx="3887391"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B1E8C2E9-4EC4-477F-BCD6-4370BD9FEF2B}" type="datetimeFigureOut">
              <a:rPr lang="en-US" smtClean="0"/>
              <a:t>11/12/2021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A2944D-7DCF-4D8D-A048-C34B369DFDB1}" type="slidenum">
              <a:rPr lang="en-US" smtClean="0"/>
              <a:t>‹#›</a:t>
            </a:fld>
            <a:endParaRPr lang="en-US"/>
          </a:p>
        </p:txBody>
      </p:sp>
    </p:spTree>
    <p:extLst>
      <p:ext uri="{BB962C8B-B14F-4D97-AF65-F5344CB8AC3E}">
        <p14:creationId xmlns:p14="http://schemas.microsoft.com/office/powerpoint/2010/main" val="515263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B1E8C2E9-4EC4-477F-BCD6-4370BD9FEF2B}" type="datetimeFigureOut">
              <a:rPr lang="en-US" smtClean="0"/>
              <a:t>11/12/2021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A2944D-7DCF-4D8D-A048-C34B369DFDB1}" type="slidenum">
              <a:rPr lang="en-US" smtClean="0"/>
              <a:t>‹#›</a:t>
            </a:fld>
            <a:endParaRPr lang="en-US"/>
          </a:p>
        </p:txBody>
      </p:sp>
    </p:spTree>
    <p:extLst>
      <p:ext uri="{BB962C8B-B14F-4D97-AF65-F5344CB8AC3E}">
        <p14:creationId xmlns:p14="http://schemas.microsoft.com/office/powerpoint/2010/main" val="4080736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E8C2E9-4EC4-477F-BCD6-4370BD9FEF2B}" type="datetimeFigureOut">
              <a:rPr lang="en-US" smtClean="0"/>
              <a:t>11/12/2021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A2944D-7DCF-4D8D-A048-C34B369DFDB1}" type="slidenum">
              <a:rPr lang="en-US" smtClean="0"/>
              <a:t>‹#›</a:t>
            </a:fld>
            <a:endParaRPr lang="en-US"/>
          </a:p>
        </p:txBody>
      </p:sp>
    </p:spTree>
    <p:extLst>
      <p:ext uri="{BB962C8B-B14F-4D97-AF65-F5344CB8AC3E}">
        <p14:creationId xmlns:p14="http://schemas.microsoft.com/office/powerpoint/2010/main" val="472680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ru-RU"/>
              <a:t>Образец заголовка</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B1E8C2E9-4EC4-477F-BCD6-4370BD9FEF2B}" type="datetimeFigureOut">
              <a:rPr lang="en-US" smtClean="0"/>
              <a:t>11/12/2021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A2944D-7DCF-4D8D-A048-C34B369DFDB1}" type="slidenum">
              <a:rPr lang="en-US" smtClean="0"/>
              <a:t>‹#›</a:t>
            </a:fld>
            <a:endParaRPr lang="en-US"/>
          </a:p>
        </p:txBody>
      </p:sp>
    </p:spTree>
    <p:extLst>
      <p:ext uri="{BB962C8B-B14F-4D97-AF65-F5344CB8AC3E}">
        <p14:creationId xmlns:p14="http://schemas.microsoft.com/office/powerpoint/2010/main" val="151712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B1E8C2E9-4EC4-477F-BCD6-4370BD9FEF2B}" type="datetimeFigureOut">
              <a:rPr lang="en-US" smtClean="0"/>
              <a:t>11/12/2021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A2944D-7DCF-4D8D-A048-C34B369DFDB1}" type="slidenum">
              <a:rPr lang="en-US" smtClean="0"/>
              <a:t>‹#›</a:t>
            </a:fld>
            <a:endParaRPr lang="en-US"/>
          </a:p>
        </p:txBody>
      </p:sp>
    </p:spTree>
    <p:extLst>
      <p:ext uri="{BB962C8B-B14F-4D97-AF65-F5344CB8AC3E}">
        <p14:creationId xmlns:p14="http://schemas.microsoft.com/office/powerpoint/2010/main" val="2933858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E8C2E9-4EC4-477F-BCD6-4370BD9FEF2B}" type="datetimeFigureOut">
              <a:rPr lang="en-US" smtClean="0"/>
              <a:t>11/12/2021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A2944D-7DCF-4D8D-A048-C34B369DFDB1}" type="slidenum">
              <a:rPr lang="en-US" smtClean="0"/>
              <a:t>‹#›</a:t>
            </a:fld>
            <a:endParaRPr lang="en-US"/>
          </a:p>
        </p:txBody>
      </p:sp>
    </p:spTree>
    <p:extLst>
      <p:ext uri="{BB962C8B-B14F-4D97-AF65-F5344CB8AC3E}">
        <p14:creationId xmlns:p14="http://schemas.microsoft.com/office/powerpoint/2010/main" val="8568772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90.png"/><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a:t>Hypotheses testing</a:t>
            </a:r>
          </a:p>
        </p:txBody>
      </p:sp>
      <p:sp>
        <p:nvSpPr>
          <p:cNvPr id="3" name="Подзаголовок 2"/>
          <p:cNvSpPr>
            <a:spLocks noGrp="1"/>
          </p:cNvSpPr>
          <p:nvPr>
            <p:ph type="subTitle" idx="1"/>
          </p:nvPr>
        </p:nvSpPr>
        <p:spPr/>
        <p:txBody>
          <a:bodyPr/>
          <a:lstStyle/>
          <a:p>
            <a:r>
              <a:rPr lang="en-US" dirty="0"/>
              <a:t>Probability and Statistics for Data Science</a:t>
            </a:r>
          </a:p>
          <a:p>
            <a:r>
              <a:rPr lang="en-US" dirty="0"/>
              <a:t>Part 5</a:t>
            </a:r>
          </a:p>
        </p:txBody>
      </p:sp>
    </p:spTree>
    <p:extLst>
      <p:ext uri="{BB962C8B-B14F-4D97-AF65-F5344CB8AC3E}">
        <p14:creationId xmlns:p14="http://schemas.microsoft.com/office/powerpoint/2010/main" val="3794581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Заголовок 1"/>
              <p:cNvSpPr>
                <a:spLocks noGrp="1"/>
              </p:cNvSpPr>
              <p:nvPr>
                <p:ph type="title"/>
              </p:nvPr>
            </p:nvSpPr>
            <p:spPr/>
            <p:txBody>
              <a:bodyPr/>
              <a:lstStyle/>
              <a:p>
                <a:r>
                  <a:rPr lang="en-US" dirty="0"/>
                  <a:t>Distributions under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Student</a:t>
                </a:r>
                <a:endParaRPr lang="ru-RU" dirty="0"/>
              </a:p>
            </p:txBody>
          </p:sp>
        </mc:Choice>
        <mc:Fallback xmlns="">
          <p:sp>
            <p:nvSpPr>
              <p:cNvPr id="2" name="Заголовок 1"/>
              <p:cNvSpPr>
                <a:spLocks noGrp="1" noRot="1" noChangeAspect="1" noMove="1" noResize="1" noEditPoints="1" noAdjustHandles="1" noChangeArrowheads="1" noChangeShapeType="1" noTextEdit="1"/>
              </p:cNvSpPr>
              <p:nvPr>
                <p:ph type="title"/>
              </p:nvPr>
            </p:nvSpPr>
            <p:spPr>
              <a:blipFill rotWithShape="0">
                <a:blip r:embed="rId3"/>
                <a:stretch>
                  <a:fillRect l="-3091"/>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3" name="Объект 2"/>
              <p:cNvSpPr>
                <a:spLocks noGrp="1"/>
              </p:cNvSpPr>
              <p:nvPr>
                <p:ph idx="1"/>
              </p:nvPr>
            </p:nvSpPr>
            <p:spPr>
              <a:xfrm>
                <a:off x="628650" y="1825625"/>
                <a:ext cx="7886700" cy="2269638"/>
              </a:xfrm>
            </p:spPr>
            <p:txBody>
              <a:bodyPr>
                <a:normAutofit fontScale="70000" lnSpcReduction="20000"/>
              </a:bodyPr>
              <a:lstStyle/>
              <a:p>
                <a:pPr marL="0" indent="0">
                  <a:lnSpc>
                    <a:spcPct val="120000"/>
                  </a:lnSpc>
                  <a:buNone/>
                </a:pPr>
                <a:r>
                  <a:rPr lang="en-US" dirty="0"/>
                  <a:t>With a sample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𝑛</m:t>
                        </m:r>
                      </m:sub>
                    </m:sSub>
                  </m:oMath>
                </a14:m>
                <a:r>
                  <a:rPr lang="en-US" dirty="0"/>
                  <a:t>, i.i.d. </a:t>
                </a:r>
                <a14:m>
                  <m:oMath xmlns:m="http://schemas.openxmlformats.org/officeDocument/2006/math">
                    <m:r>
                      <a:rPr lang="en-US" b="0" i="1" smtClean="0">
                        <a:latin typeface="Cambria Math" panose="02040503050406030204" pitchFamily="18" charset="0"/>
                      </a:rPr>
                      <m:t>𝒩</m:t>
                    </m:r>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r>
                      <a:rPr lang="en-US" b="0" i="1" smtClean="0">
                        <a:latin typeface="Cambria Math" panose="02040503050406030204" pitchFamily="18" charset="0"/>
                      </a:rPr>
                      <m:t>)</m:t>
                    </m:r>
                  </m:oMath>
                </a14:m>
                <a:r>
                  <a:rPr lang="en-US" dirty="0"/>
                  <a:t>, what can we test?</a:t>
                </a:r>
              </a:p>
              <a:p>
                <a:pPr>
                  <a:lnSpc>
                    <a:spcPct val="120000"/>
                  </a:lnSpc>
                </a:pPr>
                <a:r>
                  <a:rPr lang="en-US" dirty="0"/>
                  <a:t>Test for </a:t>
                </a:r>
                <a14:m>
                  <m:oMath xmlns:m="http://schemas.openxmlformats.org/officeDocument/2006/math">
                    <m:r>
                      <a:rPr lang="en-US" b="0" i="1" smtClean="0">
                        <a:latin typeface="Cambria Math" panose="02040503050406030204" pitchFamily="18" charset="0"/>
                      </a:rPr>
                      <m:t>𝜇</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0</m:t>
                        </m:r>
                      </m:sub>
                    </m:sSub>
                  </m:oMath>
                </a14:m>
                <a:r>
                  <a:rPr lang="en-US" dirty="0"/>
                  <a:t>, </a:t>
                </a:r>
                <a14:m>
                  <m:oMath xmlns:m="http://schemas.openxmlformats.org/officeDocument/2006/math">
                    <m:r>
                      <a:rPr lang="en-US" b="0" i="1" smtClean="0">
                        <a:latin typeface="Cambria Math" panose="02040503050406030204" pitchFamily="18" charset="0"/>
                      </a:rPr>
                      <m:t>𝜎</m:t>
                    </m:r>
                  </m:oMath>
                </a14:m>
                <a:r>
                  <a:rPr lang="en-US" dirty="0"/>
                  <a:t> is known</a:t>
                </a:r>
              </a:p>
              <a:p>
                <a:pPr lvl="1">
                  <a:lnSpc>
                    <a:spcPct val="120000"/>
                  </a:lnSpc>
                </a:pPr>
                <a:r>
                  <a:rPr lang="en-US" dirty="0"/>
                  <a:t>Under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oMath>
                </a14:m>
                <a:r>
                  <a:rPr lang="en-US" dirty="0"/>
                  <a:t> has normal distribution with parameters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0</m:t>
                        </m:r>
                      </m:sub>
                    </m:sSub>
                  </m:oMath>
                </a14:m>
                <a:r>
                  <a:rPr lang="en-US" dirty="0"/>
                  <a:t>, </a:t>
                </a:r>
                <a14:m>
                  <m:oMath xmlns:m="http://schemas.openxmlformats.org/officeDocument/2006/math">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num>
                      <m:den>
                        <m:r>
                          <a:rPr lang="en-US" b="0" i="1" smtClean="0">
                            <a:latin typeface="Cambria Math" panose="02040503050406030204" pitchFamily="18" charset="0"/>
                          </a:rPr>
                          <m:t>𝑛</m:t>
                        </m:r>
                      </m:den>
                    </m:f>
                  </m:oMath>
                </a14:m>
                <a:endParaRPr lang="en-US" dirty="0"/>
              </a:p>
              <a:p>
                <a:pPr>
                  <a:lnSpc>
                    <a:spcPct val="120000"/>
                  </a:lnSpc>
                </a:pPr>
                <a:r>
                  <a:rPr lang="en-US" dirty="0"/>
                  <a:t>Test for </a:t>
                </a:r>
                <a14:m>
                  <m:oMath xmlns:m="http://schemas.openxmlformats.org/officeDocument/2006/math">
                    <m:r>
                      <a:rPr lang="en-US" b="0" i="1" smtClean="0">
                        <a:latin typeface="Cambria Math" panose="02040503050406030204" pitchFamily="18" charset="0"/>
                      </a:rPr>
                      <m:t>𝜇</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0</m:t>
                        </m:r>
                      </m:sub>
                    </m:sSub>
                  </m:oMath>
                </a14:m>
                <a:r>
                  <a:rPr lang="en-US" dirty="0"/>
                  <a:t>, </a:t>
                </a:r>
                <a14:m>
                  <m:oMath xmlns:m="http://schemas.openxmlformats.org/officeDocument/2006/math">
                    <m:r>
                      <a:rPr lang="en-US" b="0" i="1" smtClean="0">
                        <a:latin typeface="Cambria Math" panose="02040503050406030204" pitchFamily="18" charset="0"/>
                      </a:rPr>
                      <m:t>𝜎</m:t>
                    </m:r>
                  </m:oMath>
                </a14:m>
                <a:r>
                  <a:rPr lang="en-US" dirty="0"/>
                  <a:t> is unknown</a:t>
                </a:r>
              </a:p>
              <a:p>
                <a:pPr lvl="1">
                  <a:lnSpc>
                    <a:spcPct val="120000"/>
                  </a:lnSpc>
                </a:pPr>
                <a:r>
                  <a:rPr lang="en-US" dirty="0"/>
                  <a:t>Under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a:t>
                </a:r>
                <a14:m>
                  <m:oMath xmlns:m="http://schemas.openxmlformats.org/officeDocument/2006/math">
                    <m:r>
                      <a:rPr lang="en-US" i="1">
                        <a:latin typeface="Cambria Math" panose="02040503050406030204" pitchFamily="18" charset="0"/>
                      </a:rPr>
                      <m:t>𝑡</m:t>
                    </m:r>
                    <m:r>
                      <a:rPr lang="en-US" b="0" i="1" smtClean="0">
                        <a:latin typeface="Cambria Math" panose="02040503050406030204" pitchFamily="18" charset="0"/>
                      </a:rPr>
                      <m:t>=</m:t>
                    </m:r>
                    <m:f>
                      <m:fPr>
                        <m:ctrlPr>
                          <a:rPr lang="en-US" b="0" i="1" smtClean="0">
                            <a:latin typeface="Cambria Math" panose="02040503050406030204" pitchFamily="18" charset="0"/>
                          </a:rPr>
                        </m:ctrlPr>
                      </m:fPr>
                      <m:num>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0</m:t>
                            </m:r>
                          </m:sub>
                        </m:sSub>
                      </m:num>
                      <m:den>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𝜎</m:t>
                            </m:r>
                          </m:e>
                        </m:acc>
                        <m:r>
                          <m:rPr>
                            <m:lit/>
                          </m:rP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𝑛</m:t>
                            </m:r>
                          </m:e>
                        </m:rad>
                      </m:den>
                    </m:f>
                  </m:oMath>
                </a14:m>
                <a:r>
                  <a:rPr lang="en-US" dirty="0"/>
                  <a:t> has Student distribution with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−1</m:t>
                    </m:r>
                  </m:oMath>
                </a14:m>
                <a:r>
                  <a:rPr lang="en-US" dirty="0"/>
                  <a:t> degrees of freedom</a:t>
                </a:r>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628650" y="1825625"/>
                <a:ext cx="7886700" cy="2269638"/>
              </a:xfrm>
              <a:blipFill rotWithShape="0">
                <a:blip r:embed="rId4"/>
                <a:stretch>
                  <a:fillRect l="-773" t="-1340"/>
                </a:stretch>
              </a:blipFill>
            </p:spPr>
            <p:txBody>
              <a:bodyPr/>
              <a:lstStyle/>
              <a:p>
                <a:r>
                  <a:rPr lang="ru-RU">
                    <a:noFill/>
                  </a:rPr>
                  <a:t> </a:t>
                </a:r>
              </a:p>
            </p:txBody>
          </p:sp>
        </mc:Fallback>
      </mc:AlternateContent>
      <p:pic>
        <p:nvPicPr>
          <p:cNvPr id="1026" name="Picture 2" descr="Student t pdf.sv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799" y="4110887"/>
            <a:ext cx="2505075" cy="200406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TextBox 4"/>
              <p:cNvSpPr txBox="1"/>
              <p:nvPr/>
            </p:nvSpPr>
            <p:spPr>
              <a:xfrm>
                <a:off x="3496713" y="4110887"/>
                <a:ext cx="3563938" cy="1253035"/>
              </a:xfrm>
              <a:prstGeom prst="rect">
                <a:avLst/>
              </a:prstGeom>
              <a:noFill/>
            </p:spPr>
            <p:txBody>
              <a:bodyPr wrap="square" rtlCol="0">
                <a:spAutoFit/>
              </a:bodyPr>
              <a:lstStyle/>
              <a:p>
                <a:r>
                  <a:rPr lang="en-US" dirty="0"/>
                  <a:t>Example: sample 1, 3, 4, 7, 8, 11, 14</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0"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=5</m:t>
                    </m:r>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&gt;5</m:t>
                    </m:r>
                  </m:oMath>
                </a14:m>
                <a:r>
                  <a:rPr lang="en-US" dirty="0"/>
                  <a:t> </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f>
                        <m:fPr>
                          <m:ctrlPr>
                            <a:rPr lang="en-US" b="0" i="1" dirty="0" smtClean="0">
                              <a:latin typeface="Cambria Math" panose="02040503050406030204" pitchFamily="18" charset="0"/>
                            </a:rPr>
                          </m:ctrlPr>
                        </m:fPr>
                        <m:num>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dirty="0" smtClean="0">
                              <a:latin typeface="Cambria Math" panose="02040503050406030204" pitchFamily="18" charset="0"/>
                            </a:rPr>
                            <m:t>−5</m:t>
                          </m:r>
                        </m:num>
                        <m:den>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𝜎</m:t>
                              </m:r>
                            </m:e>
                          </m:acc>
                          <m:r>
                            <m:rPr>
                              <m:lit/>
                            </m:rPr>
                            <a:rPr lang="en-US" b="0" i="1" dirty="0" smtClean="0">
                              <a:latin typeface="Cambria Math" panose="02040503050406030204" pitchFamily="18" charset="0"/>
                            </a:rPr>
                            <m:t>/</m:t>
                          </m:r>
                          <m:rad>
                            <m:radPr>
                              <m:degHide m:val="on"/>
                              <m:ctrlPr>
                                <a:rPr lang="en-US" b="0" i="1" dirty="0" smtClean="0">
                                  <a:latin typeface="Cambria Math" panose="02040503050406030204" pitchFamily="18" charset="0"/>
                                </a:rPr>
                              </m:ctrlPr>
                            </m:radPr>
                            <m:deg/>
                            <m:e>
                              <m:r>
                                <a:rPr lang="en-US" b="0" i="1" dirty="0" smtClean="0">
                                  <a:latin typeface="Cambria Math" panose="02040503050406030204" pitchFamily="18" charset="0"/>
                                </a:rPr>
                                <m:t>7</m:t>
                              </m:r>
                            </m:e>
                          </m:rad>
                        </m:den>
                      </m:f>
                      <m:r>
                        <a:rPr lang="en-US" b="0" i="1" dirty="0" smtClean="0">
                          <a:latin typeface="Cambria Math" panose="02040503050406030204" pitchFamily="18" charset="0"/>
                        </a:rPr>
                        <m:t>≈1.07</m:t>
                      </m:r>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3496713" y="4110887"/>
                <a:ext cx="3563938" cy="1253035"/>
              </a:xfrm>
              <a:prstGeom prst="rect">
                <a:avLst/>
              </a:prstGeom>
              <a:blipFill rotWithShape="0">
                <a:blip r:embed="rId6"/>
                <a:stretch>
                  <a:fillRect l="-1541" t="-2427"/>
                </a:stretch>
              </a:blipFill>
            </p:spPr>
            <p:txBody>
              <a:bodyPr/>
              <a:lstStyle/>
              <a:p>
                <a:r>
                  <a:rPr lang="ru-RU">
                    <a:noFill/>
                  </a:rPr>
                  <a:t> </a:t>
                </a:r>
              </a:p>
            </p:txBody>
          </p:sp>
        </mc:Fallback>
      </mc:AlternateContent>
      <p:pic>
        <p:nvPicPr>
          <p:cNvPr id="7" name="Рисунок 6"/>
          <p:cNvPicPr>
            <a:picLocks noChangeAspect="1"/>
          </p:cNvPicPr>
          <p:nvPr/>
        </p:nvPicPr>
        <p:blipFill>
          <a:blip r:embed="rId7"/>
          <a:stretch>
            <a:fillRect/>
          </a:stretch>
        </p:blipFill>
        <p:spPr>
          <a:xfrm>
            <a:off x="6305060" y="4645316"/>
            <a:ext cx="2583656" cy="561386"/>
          </a:xfrm>
          <a:prstGeom prst="rect">
            <a:avLst/>
          </a:prstGeom>
        </p:spPr>
      </p:pic>
      <mc:AlternateContent xmlns:mc="http://schemas.openxmlformats.org/markup-compatibility/2006" xmlns:a14="http://schemas.microsoft.com/office/drawing/2010/main">
        <mc:Choice Requires="a14">
          <p:sp>
            <p:nvSpPr>
              <p:cNvPr id="4" name="Прямоугольник 3"/>
              <p:cNvSpPr/>
              <p:nvPr/>
            </p:nvSpPr>
            <p:spPr>
              <a:xfrm>
                <a:off x="3460927" y="5452310"/>
                <a:ext cx="5498124" cy="923330"/>
              </a:xfrm>
              <a:prstGeom prst="rect">
                <a:avLst/>
              </a:prstGeom>
            </p:spPr>
            <p:txBody>
              <a:bodyPr wrap="square">
                <a:spAutoFit/>
              </a:bodyPr>
              <a:lstStyle/>
              <a:p>
                <a:r>
                  <a:rPr lang="en-US" dirty="0"/>
                  <a:t>Rejection region is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&gt;1.07}</m:t>
                    </m:r>
                  </m:oMath>
                </a14:m>
                <a:r>
                  <a:rPr lang="en-US" dirty="0"/>
                  <a:t>, </a:t>
                </a:r>
                <a:br>
                  <a:rPr lang="en-US" dirty="0"/>
                </a:br>
                <a:r>
                  <a:rPr lang="en-US" dirty="0"/>
                  <a:t>and its probability under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0</m:t>
                        </m:r>
                      </m:sub>
                    </m:sSub>
                  </m:oMath>
                </a14:m>
                <a:r>
                  <a:rPr lang="en-US" dirty="0"/>
                  <a:t> (</a:t>
                </a:r>
                <a:r>
                  <a:rPr lang="en-US" b="1" dirty="0"/>
                  <a:t>p-value</a:t>
                </a:r>
                <a:r>
                  <a:rPr lang="en-US" dirty="0"/>
                  <a:t>) is 16%</a:t>
                </a:r>
              </a:p>
              <a:p>
                <a:r>
                  <a:rPr lang="en-US" dirty="0"/>
                  <a:t>So it seems we don’t have enough evidence to reject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0</m:t>
                        </m:r>
                      </m:sub>
                    </m:sSub>
                  </m:oMath>
                </a14:m>
                <a:endParaRPr lang="ru-RU" dirty="0"/>
              </a:p>
            </p:txBody>
          </p:sp>
        </mc:Choice>
        <mc:Fallback xmlns="">
          <p:sp>
            <p:nvSpPr>
              <p:cNvPr id="4" name="Прямоугольник 3"/>
              <p:cNvSpPr>
                <a:spLocks noRot="1" noChangeAspect="1" noMove="1" noResize="1" noEditPoints="1" noAdjustHandles="1" noChangeArrowheads="1" noChangeShapeType="1" noTextEdit="1"/>
              </p:cNvSpPr>
              <p:nvPr/>
            </p:nvSpPr>
            <p:spPr>
              <a:xfrm>
                <a:off x="3460927" y="5452310"/>
                <a:ext cx="5498124" cy="923330"/>
              </a:xfrm>
              <a:prstGeom prst="rect">
                <a:avLst/>
              </a:prstGeom>
              <a:blipFill rotWithShape="0">
                <a:blip r:embed="rId8"/>
                <a:stretch>
                  <a:fillRect l="-998" t="-3289" b="-9211"/>
                </a:stretch>
              </a:blipFill>
            </p:spPr>
            <p:txBody>
              <a:bodyPr/>
              <a:lstStyle/>
              <a:p>
                <a:r>
                  <a:rPr lang="ru-RU">
                    <a:noFill/>
                  </a:rPr>
                  <a:t> </a:t>
                </a:r>
              </a:p>
            </p:txBody>
          </p:sp>
        </mc:Fallback>
      </mc:AlternateContent>
    </p:spTree>
    <p:extLst>
      <p:ext uri="{BB962C8B-B14F-4D97-AF65-F5344CB8AC3E}">
        <p14:creationId xmlns:p14="http://schemas.microsoft.com/office/powerpoint/2010/main" val="2871697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3600" dirty="0"/>
              <a:t>Student test (T-test) for paired samples</a:t>
            </a:r>
            <a:endParaRPr lang="ru-RU" sz="3600"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628650" y="1530350"/>
                <a:ext cx="7886700" cy="2651126"/>
              </a:xfrm>
            </p:spPr>
            <p:txBody>
              <a:bodyPr>
                <a:normAutofit fontScale="55000" lnSpcReduction="20000"/>
              </a:bodyPr>
              <a:lstStyle/>
              <a:p>
                <a:pPr>
                  <a:lnSpc>
                    <a:spcPct val="120000"/>
                  </a:lnSpc>
                </a:pPr>
                <a:r>
                  <a:rPr lang="en-US" dirty="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𝑛</m:t>
                        </m:r>
                      </m:sub>
                    </m:sSub>
                  </m:oMath>
                </a14:m>
                <a:r>
                  <a:rPr lang="en-US" dirty="0"/>
                  <a:t> are i.i.d. normal, then </a:t>
                </a:r>
                <a14:m>
                  <m:oMath xmlns:m="http://schemas.openxmlformats.org/officeDocument/2006/math">
                    <m:r>
                      <a:rPr lang="en-US" i="1">
                        <a:latin typeface="Cambria Math" panose="02040503050406030204" pitchFamily="18" charset="0"/>
                      </a:rPr>
                      <m:t>𝑇</m:t>
                    </m:r>
                    <m:r>
                      <a:rPr lang="en-US" b="0" i="1" smtClean="0">
                        <a:latin typeface="Cambria Math" panose="02040503050406030204" pitchFamily="18" charset="0"/>
                      </a:rPr>
                      <m:t>=</m:t>
                    </m:r>
                    <m:f>
                      <m:fPr>
                        <m:ctrlPr>
                          <a:rPr lang="en-US" i="1">
                            <a:latin typeface="Cambria Math" panose="02040503050406030204" pitchFamily="18" charset="0"/>
                          </a:rPr>
                        </m:ctrlPr>
                      </m:fPr>
                      <m:num>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r>
                          <a:rPr lang="en-US" i="1">
                            <a:latin typeface="Cambria Math" panose="02040503050406030204" pitchFamily="18" charset="0"/>
                          </a:rPr>
                          <m:t>−</m:t>
                        </m:r>
                        <m:r>
                          <a:rPr lang="en-US" i="1">
                            <a:latin typeface="Cambria Math" panose="02040503050406030204" pitchFamily="18" charset="0"/>
                          </a:rPr>
                          <m:t>𝔼</m:t>
                        </m:r>
                        <m:r>
                          <a:rPr lang="en-US" i="1">
                            <a:latin typeface="Cambria Math" panose="02040503050406030204" pitchFamily="18" charset="0"/>
                          </a:rPr>
                          <m:t>𝑋</m:t>
                        </m:r>
                      </m:num>
                      <m:den>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𝜎</m:t>
                                </m:r>
                              </m:e>
                            </m:acc>
                          </m:e>
                          <m:sub>
                            <m:r>
                              <a:rPr lang="en-US" i="1">
                                <a:latin typeface="Cambria Math" panose="02040503050406030204" pitchFamily="18" charset="0"/>
                              </a:rPr>
                              <m:t>𝑋</m:t>
                            </m:r>
                          </m:sub>
                          <m:sup/>
                        </m:sSubSup>
                        <m:r>
                          <m:rPr>
                            <m:lit/>
                          </m:rPr>
                          <a:rPr lang="en-US" i="1">
                            <a:latin typeface="Cambria Math" panose="02040503050406030204" pitchFamily="18" charset="0"/>
                          </a:rPr>
                          <m:t>/</m:t>
                        </m:r>
                        <m:rad>
                          <m:radPr>
                            <m:degHide m:val="on"/>
                            <m:ctrlPr>
                              <a:rPr lang="en-US" i="1">
                                <a:latin typeface="Cambria Math" panose="02040503050406030204" pitchFamily="18" charset="0"/>
                              </a:rPr>
                            </m:ctrlPr>
                          </m:radPr>
                          <m:deg/>
                          <m:e>
                            <m:r>
                              <a:rPr lang="en-US" i="1">
                                <a:latin typeface="Cambria Math" panose="02040503050406030204" pitchFamily="18" charset="0"/>
                              </a:rPr>
                              <m:t>𝑛</m:t>
                            </m:r>
                          </m:e>
                        </m:rad>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𝑛</m:t>
                        </m:r>
                        <m:r>
                          <a:rPr lang="en-US" i="1">
                            <a:latin typeface="Cambria Math" panose="02040503050406030204" pitchFamily="18" charset="0"/>
                          </a:rPr>
                          <m:t>−1</m:t>
                        </m:r>
                      </m:sub>
                    </m:sSub>
                  </m:oMath>
                </a14:m>
                <a:endParaRPr lang="en-US" b="0" dirty="0"/>
              </a:p>
              <a:p>
                <a:pPr>
                  <a:lnSpc>
                    <a:spcPct val="120000"/>
                  </a:lnSpc>
                </a:pPr>
                <a:r>
                  <a:rPr lang="en-US" dirty="0"/>
                  <a:t>Example: null hypothesis is that methylphenidate does not help to treat ADHD (we would like to reject it), </a:t>
                </a:r>
              </a:p>
              <a:p>
                <a:pPr>
                  <a:lnSpc>
                    <a:spcPct val="120000"/>
                  </a:lnSpc>
                </a:pPr>
                <a:r>
                  <a:rPr lang="en-US" dirty="0"/>
                  <a:t>In the experiment, 24 children were treated in turn with placebo and methylphenidate , and took test for self control</a:t>
                </a:r>
              </a:p>
              <a:p>
                <a:pPr lvl="1">
                  <a:lnSpc>
                    <a:spcPct val="120000"/>
                  </a:lnSpc>
                </a:pPr>
                <a:r>
                  <a:rPr lang="en-US" dirty="0"/>
                  <a:t>Source: Pearson D.A, Santos C.W., </a:t>
                </a:r>
                <a:r>
                  <a:rPr lang="en-US" dirty="0" err="1"/>
                  <a:t>Casat</a:t>
                </a:r>
                <a:r>
                  <a:rPr lang="en-US" dirty="0"/>
                  <a:t> C.D., et al. (2004)</a:t>
                </a:r>
              </a:p>
              <a:p>
                <a:pPr>
                  <a:lnSpc>
                    <a:spcPct val="120000"/>
                  </a:lnSpc>
                </a:pPr>
                <a:r>
                  <a:rPr lang="en-US" dirty="0"/>
                  <a:t>We believe that differences in test results are i.i.d. normal, and want to test whether their mean is 0 (against the alternative that it is positive)</a:t>
                </a:r>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628650" y="1530350"/>
                <a:ext cx="7886700" cy="2651126"/>
              </a:xfrm>
              <a:blipFill rotWithShape="0">
                <a:blip r:embed="rId3"/>
                <a:stretch>
                  <a:fillRect l="-232" r="-77"/>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4" name="Прямоугольник 3"/>
              <p:cNvSpPr/>
              <p:nvPr/>
            </p:nvSpPr>
            <p:spPr>
              <a:xfrm>
                <a:off x="628650" y="5741736"/>
                <a:ext cx="8067675" cy="591572"/>
              </a:xfrm>
              <a:prstGeom prst="rect">
                <a:avLst/>
              </a:prstGeom>
            </p:spPr>
            <p:txBody>
              <a:bodyPr wrap="square">
                <a:spAutoFit/>
              </a:bodyPr>
              <a:lstStyle/>
              <a:p>
                <a:pPr>
                  <a:lnSpc>
                    <a:spcPct val="120000"/>
                  </a:lnSpc>
                </a:pPr>
                <a:r>
                  <a:rPr lang="en-US" sz="1400" dirty="0"/>
                  <a:t>In our example, </a:t>
                </a:r>
                <a14:m>
                  <m:oMath xmlns:m="http://schemas.openxmlformats.org/officeDocument/2006/math">
                    <m:r>
                      <a:rPr lang="en-US" sz="1400" i="1">
                        <a:latin typeface="Cambria Math" panose="02040503050406030204" pitchFamily="18" charset="0"/>
                      </a:rPr>
                      <m:t>𝑇</m:t>
                    </m:r>
                    <m:r>
                      <a:rPr lang="en-US" sz="1400" i="1">
                        <a:latin typeface="Cambria Math" panose="02040503050406030204" pitchFamily="18" charset="0"/>
                      </a:rPr>
                      <m:t>=3.22</m:t>
                    </m:r>
                  </m:oMath>
                </a14:m>
                <a:r>
                  <a:rPr lang="en-US" sz="1400" dirty="0"/>
                  <a:t>, and for 23 degrees of freedom probability of larger values is </a:t>
                </a:r>
                <a14:m>
                  <m:oMath xmlns:m="http://schemas.openxmlformats.org/officeDocument/2006/math">
                    <m:r>
                      <a:rPr lang="en-US" sz="1400" i="1">
                        <a:latin typeface="Cambria Math" panose="02040503050406030204" pitchFamily="18" charset="0"/>
                      </a:rPr>
                      <m:t>0.18%</m:t>
                    </m:r>
                  </m:oMath>
                </a14:m>
                <a:endParaRPr lang="en-US" sz="1400" dirty="0"/>
              </a:p>
              <a:p>
                <a:pPr>
                  <a:lnSpc>
                    <a:spcPct val="120000"/>
                  </a:lnSpc>
                </a:pPr>
                <a:r>
                  <a:rPr lang="en-US" sz="1400" dirty="0"/>
                  <a:t>This probability is low enough to reject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𝐻</m:t>
                        </m:r>
                      </m:e>
                      <m:sub>
                        <m:r>
                          <a:rPr lang="en-US" sz="1400" b="0" i="1" smtClean="0">
                            <a:latin typeface="Cambria Math" panose="02040503050406030204" pitchFamily="18" charset="0"/>
                          </a:rPr>
                          <m:t>0</m:t>
                        </m:r>
                      </m:sub>
                    </m:sSub>
                  </m:oMath>
                </a14:m>
                <a:r>
                  <a:rPr lang="en-US" sz="1400" dirty="0"/>
                  <a:t>, and allow ourselves to believe that methylphenidate is effective</a:t>
                </a:r>
              </a:p>
            </p:txBody>
          </p:sp>
        </mc:Choice>
        <mc:Fallback xmlns="">
          <p:sp>
            <p:nvSpPr>
              <p:cNvPr id="4" name="Прямоугольник 3"/>
              <p:cNvSpPr>
                <a:spLocks noRot="1" noChangeAspect="1" noMove="1" noResize="1" noEditPoints="1" noAdjustHandles="1" noChangeArrowheads="1" noChangeShapeType="1" noTextEdit="1"/>
              </p:cNvSpPr>
              <p:nvPr/>
            </p:nvSpPr>
            <p:spPr>
              <a:xfrm>
                <a:off x="628650" y="5741736"/>
                <a:ext cx="8067675" cy="591572"/>
              </a:xfrm>
              <a:prstGeom prst="rect">
                <a:avLst/>
              </a:prstGeom>
              <a:blipFill rotWithShape="0">
                <a:blip r:embed="rId4"/>
                <a:stretch>
                  <a:fillRect l="-227" b="-10309"/>
                </a:stretch>
              </a:blipFill>
            </p:spPr>
            <p:txBody>
              <a:bodyPr/>
              <a:lstStyle/>
              <a:p>
                <a:r>
                  <a:rPr lang="ru-RU">
                    <a:noFill/>
                  </a:rPr>
                  <a:t> </a:t>
                </a:r>
              </a:p>
            </p:txBody>
          </p:sp>
        </mc:Fallback>
      </mc:AlternateContent>
      <p:pic>
        <p:nvPicPr>
          <p:cNvPr id="5" name="Рисунок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5850" y="3983655"/>
            <a:ext cx="1742242" cy="1758081"/>
          </a:xfrm>
          <a:prstGeom prst="rect">
            <a:avLst/>
          </a:prstGeom>
        </p:spPr>
      </p:pic>
      <p:pic>
        <p:nvPicPr>
          <p:cNvPr id="6" name="Рисунок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62575" y="3983655"/>
            <a:ext cx="2418850" cy="1744744"/>
          </a:xfrm>
          <a:prstGeom prst="rect">
            <a:avLst/>
          </a:prstGeom>
        </p:spPr>
      </p:pic>
      <p:pic>
        <p:nvPicPr>
          <p:cNvPr id="7" name="Рисунок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17688" y="3996992"/>
            <a:ext cx="2610507" cy="1757962"/>
          </a:xfrm>
          <a:prstGeom prst="rect">
            <a:avLst/>
          </a:prstGeom>
        </p:spPr>
      </p:pic>
    </p:spTree>
    <p:extLst>
      <p:ext uri="{BB962C8B-B14F-4D97-AF65-F5344CB8AC3E}">
        <p14:creationId xmlns:p14="http://schemas.microsoft.com/office/powerpoint/2010/main" val="1324046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65126"/>
            <a:ext cx="8241812" cy="1325563"/>
          </a:xfrm>
        </p:spPr>
        <p:txBody>
          <a:bodyPr>
            <a:normAutofit/>
          </a:bodyPr>
          <a:lstStyle/>
          <a:p>
            <a:r>
              <a:rPr lang="en-US" sz="3200" dirty="0"/>
              <a:t>Comparing means of independent samples</a:t>
            </a:r>
            <a:endParaRPr lang="ru-RU" sz="3200" b="1"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fontScale="62500" lnSpcReduction="20000"/>
              </a:bodyPr>
              <a:lstStyle/>
              <a:p>
                <a:pPr>
                  <a:lnSpc>
                    <a:spcPct val="110000"/>
                  </a:lnSpc>
                </a:pPr>
                <a:r>
                  <a:rPr lang="en-US" dirty="0"/>
                  <a:t>Sometimes, we want to compare means in two samples of unrelated objects</a:t>
                </a:r>
              </a:p>
              <a:p>
                <a:pPr>
                  <a:lnSpc>
                    <a:spcPct val="110000"/>
                  </a:lnSpc>
                </a:pPr>
                <a:r>
                  <a:rPr lang="en-US" dirty="0"/>
                  <a:t>Again, a Student test statistic can be constructed</a:t>
                </a:r>
              </a:p>
              <a:p>
                <a:pPr>
                  <a:lnSpc>
                    <a:spcPct val="110000"/>
                  </a:lnSpc>
                </a:pPr>
                <a14:m>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e>
                            </m:acc>
                          </m:e>
                        </m:d>
                      </m:num>
                      <m:den>
                        <m:rad>
                          <m:radPr>
                            <m:degHide m:val="on"/>
                            <m:ctrlPr>
                              <a:rPr lang="en-US" b="0" i="1" smtClean="0">
                                <a:latin typeface="Cambria Math" panose="02040503050406030204" pitchFamily="18" charset="0"/>
                              </a:rPr>
                            </m:ctrlPr>
                          </m:radPr>
                          <m:deg/>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𝑉𝑎𝑟</m:t>
                                </m:r>
                              </m:e>
                            </m:acc>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e>
                                  <m:sub>
                                    <m:r>
                                      <a:rPr lang="en-US" b="0" i="1" smtClean="0">
                                        <a:latin typeface="Cambria Math" panose="02040503050406030204" pitchFamily="18" charset="0"/>
                                      </a:rPr>
                                      <m:t>1</m:t>
                                    </m:r>
                                  </m:sub>
                                </m:sSub>
                              </m:e>
                            </m:d>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𝑉𝑎𝑟</m:t>
                                </m:r>
                              </m:e>
                            </m:acc>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e>
                                  <m:sub>
                                    <m:r>
                                      <a:rPr lang="en-US" b="0" i="1" smtClean="0">
                                        <a:latin typeface="Cambria Math" panose="02040503050406030204" pitchFamily="18" charset="0"/>
                                      </a:rPr>
                                      <m:t>2</m:t>
                                    </m:r>
                                  </m:sub>
                                </m:sSub>
                              </m:e>
                            </m:d>
                          </m:e>
                        </m:rad>
                      </m:den>
                    </m:f>
                  </m:oMath>
                </a14:m>
                <a:endParaRPr lang="en-US" b="0" dirty="0"/>
              </a:p>
              <a:p>
                <a:pPr>
                  <a:lnSpc>
                    <a:spcPct val="110000"/>
                  </a:lnSpc>
                </a:pPr>
                <a:r>
                  <a:rPr lang="en-US" dirty="0"/>
                  <a:t>If we believe that variances of two samples are different, the denominator is </a:t>
                </a:r>
                <a14:m>
                  <m:oMath xmlns:m="http://schemas.openxmlformats.org/officeDocument/2006/math">
                    <m:rad>
                      <m:radPr>
                        <m:degHide m:val="on"/>
                        <m:ctrlPr>
                          <a:rPr lang="en-US" b="0" i="1" smtClean="0">
                            <a:latin typeface="Cambria Math" panose="02040503050406030204" pitchFamily="18" charset="0"/>
                          </a:rPr>
                        </m:ctrlPr>
                      </m:radPr>
                      <m:deg/>
                      <m:e>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𝑆</m:t>
                                </m:r>
                              </m:e>
                              <m:sub>
                                <m:r>
                                  <a:rPr lang="en-US" i="1">
                                    <a:latin typeface="Cambria Math" panose="02040503050406030204" pitchFamily="18" charset="0"/>
                                  </a:rPr>
                                  <m:t>1</m:t>
                                </m:r>
                              </m:sub>
                              <m:sup>
                                <m:r>
                                  <a:rPr lang="en-US" i="1">
                                    <a:latin typeface="Cambria Math" panose="02040503050406030204" pitchFamily="18" charset="0"/>
                                  </a:rPr>
                                  <m:t>2</m:t>
                                </m:r>
                              </m:sup>
                            </m:sSubSup>
                          </m:num>
                          <m:den>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den>
                        </m:f>
                        <m:r>
                          <a:rPr lang="en-US" i="1">
                            <a:latin typeface="Cambria Math" panose="02040503050406030204" pitchFamily="18" charset="0"/>
                          </a:rPr>
                          <m:t>+</m:t>
                        </m:r>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𝑆</m:t>
                                </m:r>
                              </m:e>
                              <m:sub>
                                <m:r>
                                  <a:rPr lang="en-US" i="1">
                                    <a:latin typeface="Cambria Math" panose="02040503050406030204" pitchFamily="18" charset="0"/>
                                  </a:rPr>
                                  <m:t>2</m:t>
                                </m:r>
                              </m:sub>
                              <m:sup>
                                <m:r>
                                  <a:rPr lang="en-US" i="1">
                                    <a:latin typeface="Cambria Math" panose="02040503050406030204" pitchFamily="18" charset="0"/>
                                  </a:rPr>
                                  <m:t>2</m:t>
                                </m:r>
                              </m:sup>
                            </m:sSubSup>
                          </m:num>
                          <m:den>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den>
                        </m:f>
                      </m:e>
                    </m:rad>
                  </m:oMath>
                </a14:m>
                <a:endParaRPr lang="en-US" dirty="0"/>
              </a:p>
              <a:p>
                <a:pPr>
                  <a:lnSpc>
                    <a:spcPct val="110000"/>
                  </a:lnSpc>
                </a:pPr>
                <a:r>
                  <a:rPr lang="en-US" dirty="0"/>
                  <a:t>If we believe that variance is the same, the denominator is </a:t>
                </a:r>
                <a14:m>
                  <m:oMath xmlns:m="http://schemas.openxmlformats.org/officeDocument/2006/math">
                    <m:rad>
                      <m:radPr>
                        <m:degHide m:val="on"/>
                        <m:ctrlPr>
                          <a:rPr lang="en-US" b="0" i="1" smtClean="0">
                            <a:latin typeface="Cambria Math" panose="02040503050406030204" pitchFamily="18" charset="0"/>
                          </a:rPr>
                        </m:ctrlPr>
                      </m:radPr>
                      <m:deg/>
                      <m:e>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𝑆</m:t>
                                </m:r>
                              </m:e>
                              <m:sub>
                                <m:r>
                                  <a:rPr lang="en-US" i="1">
                                    <a:latin typeface="Cambria Math" panose="02040503050406030204" pitchFamily="18" charset="0"/>
                                  </a:rPr>
                                  <m:t>12</m:t>
                                </m:r>
                              </m:sub>
                              <m:sup>
                                <m:r>
                                  <a:rPr lang="en-US" i="1">
                                    <a:latin typeface="Cambria Math" panose="02040503050406030204" pitchFamily="18" charset="0"/>
                                  </a:rPr>
                                  <m:t>2</m:t>
                                </m:r>
                              </m:sup>
                            </m:sSubSup>
                          </m:num>
                          <m:den>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den>
                        </m:f>
                        <m:r>
                          <a:rPr lang="en-US" i="1">
                            <a:latin typeface="Cambria Math" panose="02040503050406030204" pitchFamily="18" charset="0"/>
                          </a:rPr>
                          <m:t>+</m:t>
                        </m:r>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𝑆</m:t>
                                </m:r>
                              </m:e>
                              <m:sub>
                                <m:r>
                                  <a:rPr lang="en-US" i="1">
                                    <a:latin typeface="Cambria Math" panose="02040503050406030204" pitchFamily="18" charset="0"/>
                                  </a:rPr>
                                  <m:t>12</m:t>
                                </m:r>
                              </m:sub>
                              <m:sup>
                                <m:r>
                                  <a:rPr lang="en-US" i="1">
                                    <a:latin typeface="Cambria Math" panose="02040503050406030204" pitchFamily="18" charset="0"/>
                                  </a:rPr>
                                  <m:t>2</m:t>
                                </m:r>
                              </m:sup>
                            </m:sSubSup>
                          </m:num>
                          <m:den>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den>
                        </m:f>
                      </m:e>
                    </m:rad>
                  </m:oMath>
                </a14:m>
                <a:r>
                  <a:rPr lang="en-US" dirty="0"/>
                  <a:t>, where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𝑆</m:t>
                        </m:r>
                      </m:e>
                      <m:sub>
                        <m:r>
                          <a:rPr lang="en-US" b="0" i="1" smtClean="0">
                            <a:latin typeface="Cambria Math" panose="02040503050406030204" pitchFamily="18" charset="0"/>
                          </a:rPr>
                          <m:t>12</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e>
                                </m:acc>
                              </m:e>
                            </m:d>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r>
                                      <a:rPr lang="en-US" b="0" i="1" smtClean="0">
                                        <a:latin typeface="Cambria Math" panose="02040503050406030204" pitchFamily="18" charset="0"/>
                                      </a:rPr>
                                      <m:t>2</m:t>
                                    </m:r>
                                  </m:sub>
                                </m:sSub>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2</m:t>
                                        </m:r>
                                      </m:sub>
                                    </m:sSub>
                                  </m:e>
                                </m:acc>
                              </m:e>
                            </m:d>
                          </m:e>
                          <m:sup>
                            <m:r>
                              <a:rPr lang="en-US" i="1">
                                <a:latin typeface="Cambria Math" panose="02040503050406030204" pitchFamily="18" charset="0"/>
                              </a:rPr>
                              <m:t>2</m:t>
                            </m:r>
                          </m:sup>
                        </m:sSup>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−2</m:t>
                        </m:r>
                      </m:den>
                    </m:f>
                  </m:oMath>
                </a14:m>
                <a:endParaRPr lang="en-US" dirty="0"/>
              </a:p>
              <a:p>
                <a:pPr>
                  <a:lnSpc>
                    <a:spcPct val="110000"/>
                  </a:lnSpc>
                </a:pPr>
                <a:r>
                  <a:rPr lang="en-US" dirty="0"/>
                  <a:t>In both cases, number of degrees of freedom is approximately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r>
                      <a:rPr lang="en-US" i="1">
                        <a:latin typeface="Cambria Math" panose="02040503050406030204" pitchFamily="18" charset="0"/>
                      </a:rPr>
                      <m:t>−2</m:t>
                    </m:r>
                  </m:oMath>
                </a14:m>
                <a:endParaRPr lang="en-US"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3"/>
                <a:stretch>
                  <a:fillRect l="-464" t="-1261"/>
                </a:stretch>
              </a:blipFill>
            </p:spPr>
            <p:txBody>
              <a:bodyPr/>
              <a:lstStyle/>
              <a:p>
                <a:r>
                  <a:rPr lang="ru-RU">
                    <a:noFill/>
                  </a:rPr>
                  <a:t> </a:t>
                </a:r>
              </a:p>
            </p:txBody>
          </p:sp>
        </mc:Fallback>
      </mc:AlternateContent>
    </p:spTree>
    <p:extLst>
      <p:ext uri="{BB962C8B-B14F-4D97-AF65-F5344CB8AC3E}">
        <p14:creationId xmlns:p14="http://schemas.microsoft.com/office/powerpoint/2010/main" val="2546455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Заголовок 1"/>
              <p:cNvSpPr>
                <a:spLocks noGrp="1"/>
              </p:cNvSpPr>
              <p:nvPr>
                <p:ph type="title"/>
              </p:nvPr>
            </p:nvSpPr>
            <p:spPr/>
            <p:txBody>
              <a:bodyPr/>
              <a:lstStyle/>
              <a:p>
                <a:r>
                  <a:rPr lang="en-US" dirty="0"/>
                  <a:t>Tests for variance: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𝜒</m:t>
                        </m:r>
                      </m:e>
                      <m:sup>
                        <m:r>
                          <a:rPr lang="en-US" b="0" i="1" smtClean="0">
                            <a:latin typeface="Cambria Math" panose="02040503050406030204" pitchFamily="18" charset="0"/>
                          </a:rPr>
                          <m:t>2</m:t>
                        </m:r>
                      </m:sup>
                    </m:sSup>
                  </m:oMath>
                </a14:m>
                <a:r>
                  <a:rPr lang="en-US" dirty="0"/>
                  <a:t> and Fisher</a:t>
                </a:r>
                <a:endParaRPr lang="ru-RU" dirty="0"/>
              </a:p>
            </p:txBody>
          </p:sp>
        </mc:Choice>
        <mc:Fallback xmlns="">
          <p:sp>
            <p:nvSpPr>
              <p:cNvPr id="2" name="Заголовок 1"/>
              <p:cNvSpPr>
                <a:spLocks noGrp="1" noRot="1" noChangeAspect="1" noMove="1" noResize="1" noEditPoints="1" noAdjustHandles="1" noChangeArrowheads="1" noChangeShapeType="1" noTextEdit="1"/>
              </p:cNvSpPr>
              <p:nvPr>
                <p:ph type="title"/>
              </p:nvPr>
            </p:nvSpPr>
            <p:spPr>
              <a:blipFill rotWithShape="0">
                <a:blip r:embed="rId2"/>
                <a:stretch>
                  <a:fillRect l="-3091"/>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3" name="Объект 2"/>
              <p:cNvSpPr>
                <a:spLocks noGrp="1"/>
              </p:cNvSpPr>
              <p:nvPr>
                <p:ph idx="1"/>
              </p:nvPr>
            </p:nvSpPr>
            <p:spPr>
              <a:xfrm>
                <a:off x="628650" y="1609970"/>
                <a:ext cx="7886700" cy="2954216"/>
              </a:xfrm>
            </p:spPr>
            <p:txBody>
              <a:bodyPr>
                <a:normAutofit fontScale="62500" lnSpcReduction="20000"/>
              </a:bodyPr>
              <a:lstStyle/>
              <a:p>
                <a:pPr>
                  <a:lnSpc>
                    <a:spcPct val="120000"/>
                  </a:lnSpc>
                </a:pPr>
                <a:r>
                  <a:rPr lang="en-US" dirty="0"/>
                  <a:t>Test for </a:t>
                </a:r>
                <a14:m>
                  <m:oMath xmlns:m="http://schemas.openxmlformats.org/officeDocument/2006/math">
                    <m:sSup>
                      <m:sSupPr>
                        <m:ctrlPr>
                          <a:rPr lang="en-US" b="0" i="1" smtClean="0">
                            <a:latin typeface="Cambria Math" panose="02040503050406030204" pitchFamily="18" charset="0"/>
                          </a:rPr>
                        </m:ctrlPr>
                      </m:sSupPr>
                      <m:e>
                        <m:r>
                          <a:rPr lang="en-US" i="1">
                            <a:latin typeface="Cambria Math" panose="02040503050406030204" pitchFamily="18" charset="0"/>
                          </a:rPr>
                          <m:t>𝜎</m:t>
                        </m:r>
                      </m:e>
                      <m:sup>
                        <m:r>
                          <a:rPr lang="en-US" b="0" i="1" smtClean="0">
                            <a:latin typeface="Cambria Math" panose="02040503050406030204" pitchFamily="18" charset="0"/>
                          </a:rPr>
                          <m:t>2</m:t>
                        </m:r>
                      </m:sup>
                    </m:s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0</m:t>
                        </m:r>
                      </m:sub>
                      <m:sup>
                        <m:r>
                          <a:rPr lang="en-US" b="0" i="1" smtClean="0">
                            <a:latin typeface="Cambria Math" panose="02040503050406030204" pitchFamily="18" charset="0"/>
                          </a:rPr>
                          <m:t>2</m:t>
                        </m:r>
                      </m:sup>
                    </m:sSubSup>
                  </m:oMath>
                </a14:m>
                <a:endParaRPr lang="en-US" dirty="0"/>
              </a:p>
              <a:p>
                <a:pPr lvl="1">
                  <a:lnSpc>
                    <a:spcPct val="120000"/>
                  </a:lnSpc>
                </a:pPr>
                <a:r>
                  <a:rPr lang="en-US" dirty="0"/>
                  <a:t>Under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0</m:t>
                        </m:r>
                      </m:sub>
                    </m:sSub>
                  </m:oMath>
                </a14:m>
                <a:r>
                  <a:rPr lang="en-US" dirty="0"/>
                  <a:t>,</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𝑛</m:t>
                        </m:r>
                        <m:r>
                          <a:rPr lang="en-US" i="1">
                            <a:latin typeface="Cambria Math" panose="02040503050406030204" pitchFamily="18" charset="0"/>
                          </a:rPr>
                          <m:t>−1</m:t>
                        </m:r>
                      </m:e>
                    </m:d>
                    <m:f>
                      <m:fPr>
                        <m:ctrlPr>
                          <a:rPr lang="en-US" b="0" i="1" dirty="0" smtClean="0">
                            <a:latin typeface="Cambria Math" panose="02040503050406030204" pitchFamily="18" charset="0"/>
                          </a:rPr>
                        </m:ctrlPr>
                      </m:fPr>
                      <m:num>
                        <m:sSup>
                          <m:sSupPr>
                            <m:ctrlPr>
                              <a:rPr lang="en-US" b="0" i="1" dirty="0"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𝜎</m:t>
                                </m:r>
                              </m:e>
                            </m:acc>
                          </m:e>
                          <m:sup>
                            <m:r>
                              <a:rPr lang="en-US" b="0" i="1" dirty="0" smtClean="0">
                                <a:latin typeface="Cambria Math" panose="02040503050406030204" pitchFamily="18" charset="0"/>
                              </a:rPr>
                              <m:t>2</m:t>
                            </m:r>
                          </m:sup>
                        </m:sSup>
                      </m:num>
                      <m:den>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𝜎</m:t>
                            </m:r>
                          </m:e>
                          <m:sub>
                            <m:r>
                              <a:rPr lang="en-US" b="0" i="1" dirty="0" smtClean="0">
                                <a:latin typeface="Cambria Math" panose="02040503050406030204" pitchFamily="18" charset="0"/>
                              </a:rPr>
                              <m:t>0</m:t>
                            </m:r>
                          </m:sub>
                          <m:sup>
                            <m:r>
                              <a:rPr lang="en-US" b="0" i="1" dirty="0" smtClean="0">
                                <a:latin typeface="Cambria Math" panose="02040503050406030204" pitchFamily="18" charset="0"/>
                              </a:rPr>
                              <m:t>2</m:t>
                            </m:r>
                          </m:sup>
                        </m:sSubSup>
                      </m:den>
                    </m:f>
                  </m:oMath>
                </a14:m>
                <a:r>
                  <a:rPr lang="en-US" dirty="0"/>
                  <a:t> has Chi-squared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𝜒</m:t>
                        </m:r>
                      </m:e>
                      <m:sup>
                        <m:r>
                          <a:rPr lang="en-US" i="1">
                            <a:latin typeface="Cambria Math" panose="02040503050406030204" pitchFamily="18" charset="0"/>
                          </a:rPr>
                          <m:t>2</m:t>
                        </m:r>
                      </m:sup>
                    </m:sSup>
                  </m:oMath>
                </a14:m>
                <a:r>
                  <a:rPr lang="en-US" dirty="0"/>
                  <a:t>) distribution with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−1</m:t>
                    </m:r>
                  </m:oMath>
                </a14:m>
                <a:r>
                  <a:rPr lang="en-US" dirty="0"/>
                  <a:t> degrees of freedom</a:t>
                </a:r>
              </a:p>
              <a:p>
                <a:pPr lvl="1">
                  <a:lnSpc>
                    <a:spcPct val="120000"/>
                  </a:lnSpc>
                </a:pPr>
                <a:r>
                  <a:rPr lang="en-US" dirty="0"/>
                  <a:t>Generally,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𝜒</m:t>
                        </m:r>
                      </m:e>
                      <m:sub>
                        <m:r>
                          <a:rPr lang="en-US" b="0" i="1" smtClean="0">
                            <a:latin typeface="Cambria Math" panose="02040503050406030204" pitchFamily="18" charset="0"/>
                          </a:rPr>
                          <m:t>𝑛</m:t>
                        </m:r>
                      </m:sub>
                      <m:sup>
                        <m:r>
                          <a:rPr lang="en-US" b="0" i="1" smtClean="0">
                            <a:latin typeface="Cambria Math" panose="02040503050406030204" pitchFamily="18" charset="0"/>
                          </a:rPr>
                          <m:t>2</m:t>
                        </m:r>
                      </m:sup>
                    </m:sSubSup>
                  </m:oMath>
                </a14:m>
                <a:r>
                  <a:rPr lang="en-US" dirty="0"/>
                  <a:t> is distribution of </a:t>
                </a:r>
                <a14:m>
                  <m:oMath xmlns:m="http://schemas.openxmlformats.org/officeDocument/2006/math">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𝑋</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𝑋</m:t>
                            </m:r>
                          </m:e>
                          <m:sub>
                            <m:r>
                              <a:rPr lang="en-US" b="0" i="1" smtClean="0">
                                <a:latin typeface="Cambria Math" panose="02040503050406030204" pitchFamily="18" charset="0"/>
                              </a:rPr>
                              <m:t>𝑛</m:t>
                            </m:r>
                          </m:sub>
                          <m:sup>
                            <m:r>
                              <a:rPr lang="en-US" b="0" i="1" smtClean="0">
                                <a:latin typeface="Cambria Math" panose="02040503050406030204" pitchFamily="18" charset="0"/>
                              </a:rPr>
                              <m:t>2</m:t>
                            </m:r>
                          </m:sup>
                        </m:sSubSup>
                      </m:e>
                    </m:d>
                  </m:oMath>
                </a14:m>
                <a:r>
                  <a:rPr lang="en-US" dirty="0"/>
                  <a:t>, 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oMath>
                </a14:m>
                <a:r>
                  <a:rPr lang="en-US" dirty="0"/>
                  <a:t> are i.i.d. standard normal</a:t>
                </a:r>
              </a:p>
              <a:p>
                <a:pPr>
                  <a:lnSpc>
                    <a:spcPct val="120000"/>
                  </a:lnSpc>
                </a:pPr>
                <a:r>
                  <a:rPr lang="en-US" dirty="0"/>
                  <a:t>Test that variances in two samples (sizes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oMath>
                </a14:m>
                <a:r>
                  <a:rPr lang="en-US" dirty="0"/>
                  <a:t>) are equal</a:t>
                </a:r>
              </a:p>
              <a:p>
                <a:pPr lvl="1">
                  <a:lnSpc>
                    <a:spcPct val="120000"/>
                  </a:lnSpc>
                </a:pPr>
                <a:r>
                  <a:rPr lang="en-US" dirty="0"/>
                  <a:t>Under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a:t>
                </a:r>
                <a14:m>
                  <m:oMath xmlns:m="http://schemas.openxmlformats.org/officeDocument/2006/math">
                    <m:f>
                      <m:fPr>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𝜎</m:t>
                                </m:r>
                              </m:e>
                            </m:acc>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num>
                      <m:den>
                        <m:sSubSup>
                          <m:sSubSupPr>
                            <m:ctrlPr>
                              <a:rPr lang="en-US" b="0" i="1" smtClean="0">
                                <a:latin typeface="Cambria Math" panose="02040503050406030204" pitchFamily="18" charset="0"/>
                              </a:rPr>
                            </m:ctrlPr>
                          </m:sSub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𝜎</m:t>
                                </m:r>
                              </m:e>
                            </m:acc>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den>
                    </m:f>
                  </m:oMath>
                </a14:m>
                <a:r>
                  <a:rPr lang="en-US" dirty="0"/>
                  <a:t> has Fisher (</a:t>
                </a:r>
                <a14:m>
                  <m:oMath xmlns:m="http://schemas.openxmlformats.org/officeDocument/2006/math">
                    <m:r>
                      <a:rPr lang="en-US" b="0" i="1" smtClean="0">
                        <a:latin typeface="Cambria Math" panose="02040503050406030204" pitchFamily="18" charset="0"/>
                      </a:rPr>
                      <m:t>𝐹</m:t>
                    </m:r>
                  </m:oMath>
                </a14:m>
                <a:r>
                  <a:rPr lang="en-US" dirty="0"/>
                  <a:t>) distribution with </a:t>
                </a:r>
                <a14:m>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−1, 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−1</m:t>
                        </m:r>
                      </m:e>
                    </m:d>
                  </m:oMath>
                </a14:m>
                <a:r>
                  <a:rPr lang="en-US" dirty="0"/>
                  <a:t> degrees of freedom</a:t>
                </a:r>
              </a:p>
              <a:p>
                <a:pPr lvl="1">
                  <a:lnSpc>
                    <a:spcPct val="120000"/>
                  </a:lnSpc>
                </a:pPr>
                <a:r>
                  <a:rPr lang="en-US" dirty="0"/>
                  <a:t>Generally,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𝑚</m:t>
                        </m:r>
                      </m:sub>
                    </m:sSub>
                  </m:oMath>
                </a14:m>
                <a:r>
                  <a:rPr lang="en-US" dirty="0"/>
                  <a:t> is distribution of </a:t>
                </a:r>
                <a14:m>
                  <m:oMath xmlns:m="http://schemas.openxmlformats.org/officeDocument/2006/math">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𝑛</m:t>
                            </m:r>
                          </m:sub>
                        </m:sSub>
                        <m:r>
                          <m:rPr>
                            <m:lit/>
                          </m:rPr>
                          <a:rPr lang="en-US" b="0" i="1" smtClean="0">
                            <a:latin typeface="Cambria Math" panose="02040503050406030204" pitchFamily="18" charset="0"/>
                          </a:rPr>
                          <m:t>/</m:t>
                        </m:r>
                        <m:r>
                          <a:rPr lang="en-US" b="0" i="1" smtClean="0">
                            <a:latin typeface="Cambria Math" panose="02040503050406030204" pitchFamily="18" charset="0"/>
                          </a:rPr>
                          <m:t>𝑛</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𝑚</m:t>
                            </m:r>
                          </m:sub>
                        </m:sSub>
                        <m:r>
                          <m:rPr>
                            <m:lit/>
                          </m:rPr>
                          <a:rPr lang="en-US" b="0" i="1" smtClean="0">
                            <a:latin typeface="Cambria Math" panose="02040503050406030204" pitchFamily="18" charset="0"/>
                          </a:rPr>
                          <m:t>/</m:t>
                        </m:r>
                        <m:r>
                          <a:rPr lang="en-US" b="0" i="1" smtClean="0">
                            <a:latin typeface="Cambria Math" panose="02040503050406030204" pitchFamily="18" charset="0"/>
                          </a:rPr>
                          <m:t>𝑚</m:t>
                        </m:r>
                      </m:den>
                    </m:f>
                  </m:oMath>
                </a14:m>
                <a:r>
                  <a:rPr lang="en-US" dirty="0"/>
                  <a:t>, 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oMath>
                </a14:m>
                <a:r>
                  <a:rPr lang="en-US" dirty="0"/>
                  <a:t> are independent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𝜒</m:t>
                        </m:r>
                      </m:e>
                      <m:sub>
                        <m:r>
                          <a:rPr lang="en-US" b="0" i="1" smtClean="0">
                            <a:latin typeface="Cambria Math" panose="02040503050406030204" pitchFamily="18" charset="0"/>
                          </a:rPr>
                          <m:t>𝑖</m:t>
                        </m:r>
                      </m:sub>
                      <m:sup>
                        <m:r>
                          <a:rPr lang="en-US" b="0" i="1" smtClean="0">
                            <a:latin typeface="Cambria Math" panose="02040503050406030204" pitchFamily="18" charset="0"/>
                          </a:rPr>
                          <m:t>2</m:t>
                        </m:r>
                      </m:sup>
                    </m:sSubSup>
                  </m:oMath>
                </a14:m>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628650" y="1609970"/>
                <a:ext cx="7886700" cy="2954216"/>
              </a:xfrm>
              <a:blipFill rotWithShape="0">
                <a:blip r:embed="rId3"/>
                <a:stretch>
                  <a:fillRect l="-464" t="-825"/>
                </a:stretch>
              </a:blipFill>
            </p:spPr>
            <p:txBody>
              <a:bodyPr/>
              <a:lstStyle/>
              <a:p>
                <a:r>
                  <a:rPr lang="ru-RU">
                    <a:noFill/>
                  </a:rPr>
                  <a:t> </a:t>
                </a:r>
              </a:p>
            </p:txBody>
          </p:sp>
        </mc:Fallback>
      </mc:AlternateContent>
      <p:grpSp>
        <p:nvGrpSpPr>
          <p:cNvPr id="5" name="Группа 4"/>
          <p:cNvGrpSpPr/>
          <p:nvPr/>
        </p:nvGrpSpPr>
        <p:grpSpPr>
          <a:xfrm>
            <a:off x="1179635" y="4256409"/>
            <a:ext cx="2987675" cy="2246963"/>
            <a:chOff x="1179635" y="4256409"/>
            <a:chExt cx="2987675" cy="2246963"/>
          </a:xfrm>
        </p:grpSpPr>
        <p:pic>
          <p:nvPicPr>
            <p:cNvPr id="2050" name="Picture 2" descr="Chi-square pdf.sv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9635" y="4511589"/>
              <a:ext cx="2987675" cy="199178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TextBox 3"/>
                <p:cNvSpPr txBox="1"/>
                <p:nvPr/>
              </p:nvSpPr>
              <p:spPr>
                <a:xfrm>
                  <a:off x="1680347" y="4256409"/>
                  <a:ext cx="2027927" cy="307777"/>
                </a:xfrm>
                <a:prstGeom prst="rect">
                  <a:avLst/>
                </a:prstGeom>
                <a:noFill/>
              </p:spPr>
              <p:txBody>
                <a:bodyPr wrap="none" rtlCol="0">
                  <a:spAutoFit/>
                </a:bodyPr>
                <a:lstStyle/>
                <a:p>
                  <a14:m>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𝜒</m:t>
                          </m:r>
                        </m:e>
                        <m:sup>
                          <m:r>
                            <a:rPr lang="en-US" sz="1400" b="0" i="1" smtClean="0">
                              <a:latin typeface="Cambria Math" panose="02040503050406030204" pitchFamily="18" charset="0"/>
                            </a:rPr>
                            <m:t>2</m:t>
                          </m:r>
                        </m:sup>
                      </m:sSup>
                    </m:oMath>
                  </a14:m>
                  <a:r>
                    <a:rPr lang="en-US" sz="1400" dirty="0"/>
                    <a:t> PDF for different </a:t>
                  </a:r>
                  <a:r>
                    <a:rPr lang="en-US" sz="1400" dirty="0" err="1"/>
                    <a:t>d.o.f</a:t>
                  </a:r>
                  <a:r>
                    <a:rPr lang="en-US" sz="1400" dirty="0"/>
                    <a:t>.</a:t>
                  </a:r>
                  <a:endParaRPr lang="ru-RU" sz="1400" dirty="0"/>
                </a:p>
              </p:txBody>
            </p:sp>
          </mc:Choice>
          <mc:Fallback xmlns="">
            <p:sp>
              <p:nvSpPr>
                <p:cNvPr id="4" name="TextBox 3"/>
                <p:cNvSpPr txBox="1">
                  <a:spLocks noRot="1" noChangeAspect="1" noMove="1" noResize="1" noEditPoints="1" noAdjustHandles="1" noChangeArrowheads="1" noChangeShapeType="1" noTextEdit="1"/>
                </p:cNvSpPr>
                <p:nvPr/>
              </p:nvSpPr>
              <p:spPr>
                <a:xfrm>
                  <a:off x="1680347" y="4256409"/>
                  <a:ext cx="2027927" cy="307777"/>
                </a:xfrm>
                <a:prstGeom prst="rect">
                  <a:avLst/>
                </a:prstGeom>
                <a:blipFill rotWithShape="0">
                  <a:blip r:embed="rId5"/>
                  <a:stretch>
                    <a:fillRect t="-1961" b="-21569"/>
                  </a:stretch>
                </a:blipFill>
              </p:spPr>
              <p:txBody>
                <a:bodyPr/>
                <a:lstStyle/>
                <a:p>
                  <a:r>
                    <a:rPr lang="ru-RU">
                      <a:noFill/>
                    </a:rPr>
                    <a:t> </a:t>
                  </a:r>
                </a:p>
              </p:txBody>
            </p:sp>
          </mc:Fallback>
        </mc:AlternateContent>
      </p:grpSp>
      <p:grpSp>
        <p:nvGrpSpPr>
          <p:cNvPr id="6" name="Группа 5"/>
          <p:cNvGrpSpPr/>
          <p:nvPr/>
        </p:nvGrpSpPr>
        <p:grpSpPr>
          <a:xfrm>
            <a:off x="4971498" y="4198628"/>
            <a:ext cx="2739664" cy="2362525"/>
            <a:chOff x="4971498" y="4198628"/>
            <a:chExt cx="2739664" cy="2362525"/>
          </a:xfrm>
        </p:grpSpPr>
        <p:pic>
          <p:nvPicPr>
            <p:cNvPr id="2052" name="Picture 4" descr="F-distribution pdf.sv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71498" y="4506405"/>
              <a:ext cx="2739664" cy="205474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529424" y="4198628"/>
              <a:ext cx="1915268" cy="307777"/>
            </a:xfrm>
            <a:prstGeom prst="rect">
              <a:avLst/>
            </a:prstGeom>
            <a:noFill/>
          </p:spPr>
          <p:txBody>
            <a:bodyPr wrap="none" rtlCol="0">
              <a:spAutoFit/>
            </a:bodyPr>
            <a:lstStyle/>
            <a:p>
              <a:r>
                <a:rPr lang="en-US" sz="1400" dirty="0"/>
                <a:t>F PDF for different </a:t>
              </a:r>
              <a:r>
                <a:rPr lang="en-US" sz="1400" dirty="0" err="1"/>
                <a:t>d.o.f</a:t>
              </a:r>
              <a:r>
                <a:rPr lang="en-US" sz="1400" dirty="0"/>
                <a:t>.</a:t>
              </a:r>
              <a:endParaRPr lang="ru-RU" sz="1400" dirty="0"/>
            </a:p>
          </p:txBody>
        </p:sp>
      </p:grpSp>
    </p:spTree>
    <p:extLst>
      <p:ext uri="{BB962C8B-B14F-4D97-AF65-F5344CB8AC3E}">
        <p14:creationId xmlns:p14="http://schemas.microsoft.com/office/powerpoint/2010/main" val="2632779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en-US" dirty="0"/>
              <a:t>Chi-squared test</a:t>
            </a:r>
            <a:endParaRPr lang="ru-RU" dirty="0"/>
          </a:p>
        </p:txBody>
      </p:sp>
      <p:sp>
        <p:nvSpPr>
          <p:cNvPr id="6" name="Объект 5"/>
          <p:cNvSpPr>
            <a:spLocks noGrp="1"/>
          </p:cNvSpPr>
          <p:nvPr>
            <p:ph idx="1"/>
          </p:nvPr>
        </p:nvSpPr>
        <p:spPr>
          <a:xfrm>
            <a:off x="628650" y="1825625"/>
            <a:ext cx="5318858" cy="1456837"/>
          </a:xfrm>
        </p:spPr>
        <p:txBody>
          <a:bodyPr>
            <a:normAutofit fontScale="70000" lnSpcReduction="20000"/>
          </a:bodyPr>
          <a:lstStyle/>
          <a:p>
            <a:r>
              <a:rPr lang="en-US" dirty="0"/>
              <a:t>Chi-squared test for discrete variables</a:t>
            </a:r>
          </a:p>
          <a:p>
            <a:pPr lvl="1"/>
            <a:r>
              <a:rPr lang="en-US" dirty="0"/>
              <a:t>Goodness of fit for a particular distribution</a:t>
            </a:r>
          </a:p>
          <a:p>
            <a:pPr lvl="1"/>
            <a:r>
              <a:rPr lang="en-US" dirty="0"/>
              <a:t>Comparison of distribution for two samples</a:t>
            </a:r>
          </a:p>
          <a:p>
            <a:pPr lvl="1"/>
            <a:r>
              <a:rPr lang="en-US" dirty="0"/>
              <a:t>Checking independence of two variables</a:t>
            </a:r>
          </a:p>
          <a:p>
            <a:r>
              <a:rPr lang="en-US" dirty="0"/>
              <a:t>Example: is a die fair?</a:t>
            </a:r>
            <a:endParaRPr lang="ru-RU" dirty="0"/>
          </a:p>
        </p:txBody>
      </p:sp>
      <p:graphicFrame>
        <p:nvGraphicFramePr>
          <p:cNvPr id="7" name="Таблица 6"/>
          <p:cNvGraphicFramePr>
            <a:graphicFrameLocks noGrp="1"/>
          </p:cNvGraphicFramePr>
          <p:nvPr/>
        </p:nvGraphicFramePr>
        <p:xfrm>
          <a:off x="5330092" y="2135914"/>
          <a:ext cx="3540369" cy="914400"/>
        </p:xfrm>
        <a:graphic>
          <a:graphicData uri="http://schemas.openxmlformats.org/drawingml/2006/table">
            <a:tbl>
              <a:tblPr firstRow="1" bandRow="1">
                <a:tableStyleId>{5C22544A-7EE6-4342-B048-85BDC9FD1C3A}</a:tableStyleId>
              </a:tblPr>
              <a:tblGrid>
                <a:gridCol w="874179">
                  <a:extLst>
                    <a:ext uri="{9D8B030D-6E8A-4147-A177-3AD203B41FA5}">
                      <a16:colId xmlns:a16="http://schemas.microsoft.com/office/drawing/2014/main" val="20000"/>
                    </a:ext>
                  </a:extLst>
                </a:gridCol>
                <a:gridCol w="444365">
                  <a:extLst>
                    <a:ext uri="{9D8B030D-6E8A-4147-A177-3AD203B41FA5}">
                      <a16:colId xmlns:a16="http://schemas.microsoft.com/office/drawing/2014/main" val="20001"/>
                    </a:ext>
                  </a:extLst>
                </a:gridCol>
                <a:gridCol w="444365">
                  <a:extLst>
                    <a:ext uri="{9D8B030D-6E8A-4147-A177-3AD203B41FA5}">
                      <a16:colId xmlns:a16="http://schemas.microsoft.com/office/drawing/2014/main" val="20002"/>
                    </a:ext>
                  </a:extLst>
                </a:gridCol>
                <a:gridCol w="444365">
                  <a:extLst>
                    <a:ext uri="{9D8B030D-6E8A-4147-A177-3AD203B41FA5}">
                      <a16:colId xmlns:a16="http://schemas.microsoft.com/office/drawing/2014/main" val="20003"/>
                    </a:ext>
                  </a:extLst>
                </a:gridCol>
                <a:gridCol w="444365">
                  <a:extLst>
                    <a:ext uri="{9D8B030D-6E8A-4147-A177-3AD203B41FA5}">
                      <a16:colId xmlns:a16="http://schemas.microsoft.com/office/drawing/2014/main" val="20004"/>
                    </a:ext>
                  </a:extLst>
                </a:gridCol>
                <a:gridCol w="444365">
                  <a:extLst>
                    <a:ext uri="{9D8B030D-6E8A-4147-A177-3AD203B41FA5}">
                      <a16:colId xmlns:a16="http://schemas.microsoft.com/office/drawing/2014/main" val="20005"/>
                    </a:ext>
                  </a:extLst>
                </a:gridCol>
                <a:gridCol w="444365">
                  <a:extLst>
                    <a:ext uri="{9D8B030D-6E8A-4147-A177-3AD203B41FA5}">
                      <a16:colId xmlns:a16="http://schemas.microsoft.com/office/drawing/2014/main" val="20006"/>
                    </a:ext>
                  </a:extLst>
                </a:gridCol>
              </a:tblGrid>
              <a:tr h="0">
                <a:tc>
                  <a:txBody>
                    <a:bodyPr/>
                    <a:lstStyle/>
                    <a:p>
                      <a:pPr algn="l"/>
                      <a:r>
                        <a:rPr lang="en-US" sz="1400" dirty="0"/>
                        <a:t>Score</a:t>
                      </a:r>
                      <a:endParaRPr lang="ru-RU" sz="1400" dirty="0"/>
                    </a:p>
                  </a:txBody>
                  <a:tcPr anchor="b"/>
                </a:tc>
                <a:tc>
                  <a:txBody>
                    <a:bodyPr/>
                    <a:lstStyle/>
                    <a:p>
                      <a:pPr algn="r"/>
                      <a:r>
                        <a:rPr lang="en-US" sz="1400" dirty="0"/>
                        <a:t>1</a:t>
                      </a:r>
                      <a:endParaRPr lang="ru-RU" sz="1400" dirty="0"/>
                    </a:p>
                  </a:txBody>
                  <a:tcPr anchor="b"/>
                </a:tc>
                <a:tc>
                  <a:txBody>
                    <a:bodyPr/>
                    <a:lstStyle/>
                    <a:p>
                      <a:pPr algn="r"/>
                      <a:r>
                        <a:rPr lang="en-US" sz="1400" dirty="0"/>
                        <a:t>2</a:t>
                      </a:r>
                      <a:endParaRPr lang="ru-RU" sz="1400" dirty="0"/>
                    </a:p>
                  </a:txBody>
                  <a:tcPr anchor="b"/>
                </a:tc>
                <a:tc>
                  <a:txBody>
                    <a:bodyPr/>
                    <a:lstStyle/>
                    <a:p>
                      <a:pPr algn="r"/>
                      <a:r>
                        <a:rPr lang="en-US" sz="1400" dirty="0"/>
                        <a:t>3</a:t>
                      </a:r>
                      <a:endParaRPr lang="ru-RU" sz="1400" dirty="0"/>
                    </a:p>
                  </a:txBody>
                  <a:tcPr anchor="b"/>
                </a:tc>
                <a:tc>
                  <a:txBody>
                    <a:bodyPr/>
                    <a:lstStyle/>
                    <a:p>
                      <a:pPr algn="r"/>
                      <a:r>
                        <a:rPr lang="en-US" sz="1400" dirty="0"/>
                        <a:t>4</a:t>
                      </a:r>
                      <a:endParaRPr lang="ru-RU" sz="1400" dirty="0"/>
                    </a:p>
                  </a:txBody>
                  <a:tcPr anchor="b"/>
                </a:tc>
                <a:tc>
                  <a:txBody>
                    <a:bodyPr/>
                    <a:lstStyle/>
                    <a:p>
                      <a:pPr algn="r"/>
                      <a:r>
                        <a:rPr lang="en-US" sz="1400" dirty="0"/>
                        <a:t>5</a:t>
                      </a:r>
                      <a:endParaRPr lang="ru-RU" sz="1400" dirty="0"/>
                    </a:p>
                  </a:txBody>
                  <a:tcPr anchor="b"/>
                </a:tc>
                <a:tc>
                  <a:txBody>
                    <a:bodyPr/>
                    <a:lstStyle/>
                    <a:p>
                      <a:pPr algn="r"/>
                      <a:r>
                        <a:rPr lang="en-US" sz="1400" dirty="0"/>
                        <a:t>6</a:t>
                      </a:r>
                      <a:endParaRPr lang="ru-RU" sz="1400" dirty="0"/>
                    </a:p>
                  </a:txBody>
                  <a:tcPr anchor="b"/>
                </a:tc>
                <a:extLst>
                  <a:ext uri="{0D108BD9-81ED-4DB2-BD59-A6C34878D82A}">
                    <a16:rowId xmlns:a16="http://schemas.microsoft.com/office/drawing/2014/main" val="10000"/>
                  </a:ext>
                </a:extLst>
              </a:tr>
              <a:tr h="0">
                <a:tc>
                  <a:txBody>
                    <a:bodyPr/>
                    <a:lstStyle/>
                    <a:p>
                      <a:pPr algn="l"/>
                      <a:r>
                        <a:rPr lang="en-US" sz="1400" dirty="0"/>
                        <a:t>count</a:t>
                      </a:r>
                      <a:endParaRPr lang="ru-RU" sz="1400" dirty="0"/>
                    </a:p>
                  </a:txBody>
                  <a:tcPr anchor="b"/>
                </a:tc>
                <a:tc>
                  <a:txBody>
                    <a:bodyPr/>
                    <a:lstStyle/>
                    <a:p>
                      <a:pPr algn="r"/>
                      <a:r>
                        <a:rPr lang="en-US" sz="1400" dirty="0"/>
                        <a:t>8</a:t>
                      </a:r>
                      <a:endParaRPr lang="ru-RU" sz="1400" dirty="0"/>
                    </a:p>
                  </a:txBody>
                  <a:tcPr anchor="b"/>
                </a:tc>
                <a:tc>
                  <a:txBody>
                    <a:bodyPr/>
                    <a:lstStyle/>
                    <a:p>
                      <a:pPr algn="r"/>
                      <a:r>
                        <a:rPr lang="en-US" sz="1400" dirty="0"/>
                        <a:t>12</a:t>
                      </a:r>
                      <a:endParaRPr lang="ru-RU" sz="1400" dirty="0"/>
                    </a:p>
                  </a:txBody>
                  <a:tcPr anchor="b"/>
                </a:tc>
                <a:tc>
                  <a:txBody>
                    <a:bodyPr/>
                    <a:lstStyle/>
                    <a:p>
                      <a:pPr algn="r"/>
                      <a:r>
                        <a:rPr lang="en-US" sz="1400" dirty="0"/>
                        <a:t>5</a:t>
                      </a:r>
                      <a:endParaRPr lang="ru-RU" sz="1400" dirty="0"/>
                    </a:p>
                  </a:txBody>
                  <a:tcPr anchor="b"/>
                </a:tc>
                <a:tc>
                  <a:txBody>
                    <a:bodyPr/>
                    <a:lstStyle/>
                    <a:p>
                      <a:pPr algn="r"/>
                      <a:r>
                        <a:rPr lang="en-US" sz="1400" dirty="0"/>
                        <a:t>5</a:t>
                      </a:r>
                      <a:endParaRPr lang="ru-RU" sz="1400" dirty="0"/>
                    </a:p>
                  </a:txBody>
                  <a:tcPr anchor="b"/>
                </a:tc>
                <a:tc>
                  <a:txBody>
                    <a:bodyPr/>
                    <a:lstStyle/>
                    <a:p>
                      <a:pPr algn="r"/>
                      <a:r>
                        <a:rPr lang="en-US" sz="1400" dirty="0"/>
                        <a:t>9</a:t>
                      </a:r>
                      <a:endParaRPr lang="ru-RU" sz="1400" dirty="0"/>
                    </a:p>
                  </a:txBody>
                  <a:tcPr anchor="b"/>
                </a:tc>
                <a:tc>
                  <a:txBody>
                    <a:bodyPr/>
                    <a:lstStyle/>
                    <a:p>
                      <a:pPr algn="r"/>
                      <a:r>
                        <a:rPr lang="en-US" sz="1400" dirty="0"/>
                        <a:t>9</a:t>
                      </a:r>
                      <a:endParaRPr lang="ru-RU" sz="1400" dirty="0"/>
                    </a:p>
                  </a:txBody>
                  <a:tcPr anchor="b"/>
                </a:tc>
                <a:extLst>
                  <a:ext uri="{0D108BD9-81ED-4DB2-BD59-A6C34878D82A}">
                    <a16:rowId xmlns:a16="http://schemas.microsoft.com/office/drawing/2014/main" val="10001"/>
                  </a:ext>
                </a:extLst>
              </a:tr>
              <a:tr h="0">
                <a:tc>
                  <a:txBody>
                    <a:bodyPr/>
                    <a:lstStyle/>
                    <a:p>
                      <a:pPr algn="l"/>
                      <a:r>
                        <a:rPr lang="en-US" sz="1400" dirty="0"/>
                        <a:t>expected</a:t>
                      </a:r>
                      <a:endParaRPr lang="ru-RU" sz="1400" dirty="0"/>
                    </a:p>
                  </a:txBody>
                  <a:tcPr anchor="b"/>
                </a:tc>
                <a:tc>
                  <a:txBody>
                    <a:bodyPr/>
                    <a:lstStyle/>
                    <a:p>
                      <a:pPr algn="r"/>
                      <a:r>
                        <a:rPr lang="en-US" sz="1400" dirty="0"/>
                        <a:t>8</a:t>
                      </a:r>
                      <a:endParaRPr lang="ru-RU" sz="1400" dirty="0"/>
                    </a:p>
                  </a:txBody>
                  <a:tcPr anchor="b"/>
                </a:tc>
                <a:tc>
                  <a:txBody>
                    <a:bodyPr/>
                    <a:lstStyle/>
                    <a:p>
                      <a:pPr algn="r"/>
                      <a:r>
                        <a:rPr lang="en-US" sz="1400" dirty="0"/>
                        <a:t>8</a:t>
                      </a:r>
                      <a:endParaRPr lang="ru-RU" sz="1400" dirty="0"/>
                    </a:p>
                  </a:txBody>
                  <a:tcPr anchor="b"/>
                </a:tc>
                <a:tc>
                  <a:txBody>
                    <a:bodyPr/>
                    <a:lstStyle/>
                    <a:p>
                      <a:pPr algn="r"/>
                      <a:r>
                        <a:rPr lang="en-US" sz="1400" dirty="0"/>
                        <a:t>8</a:t>
                      </a:r>
                      <a:endParaRPr lang="ru-RU" sz="1400" dirty="0"/>
                    </a:p>
                  </a:txBody>
                  <a:tcPr anchor="b"/>
                </a:tc>
                <a:tc>
                  <a:txBody>
                    <a:bodyPr/>
                    <a:lstStyle/>
                    <a:p>
                      <a:pPr algn="r"/>
                      <a:r>
                        <a:rPr lang="en-US" sz="1400" dirty="0"/>
                        <a:t>8</a:t>
                      </a:r>
                      <a:endParaRPr lang="ru-RU" sz="1400" dirty="0"/>
                    </a:p>
                  </a:txBody>
                  <a:tcPr anchor="b"/>
                </a:tc>
                <a:tc>
                  <a:txBody>
                    <a:bodyPr/>
                    <a:lstStyle/>
                    <a:p>
                      <a:pPr algn="r"/>
                      <a:r>
                        <a:rPr lang="en-US" sz="1400" dirty="0"/>
                        <a:t>8</a:t>
                      </a:r>
                      <a:endParaRPr lang="ru-RU" sz="1400" dirty="0"/>
                    </a:p>
                  </a:txBody>
                  <a:tcPr anchor="b"/>
                </a:tc>
                <a:tc>
                  <a:txBody>
                    <a:bodyPr/>
                    <a:lstStyle/>
                    <a:p>
                      <a:pPr algn="r"/>
                      <a:r>
                        <a:rPr lang="en-US" sz="1400" dirty="0"/>
                        <a:t>8</a:t>
                      </a:r>
                      <a:endParaRPr lang="ru-RU" sz="1400" dirty="0"/>
                    </a:p>
                  </a:txBody>
                  <a:tcPr anchor="b"/>
                </a:tc>
                <a:extLst>
                  <a:ext uri="{0D108BD9-81ED-4DB2-BD59-A6C34878D82A}">
                    <a16:rowId xmlns:a16="http://schemas.microsoft.com/office/drawing/2014/main" val="10002"/>
                  </a:ext>
                </a:extLst>
              </a:tr>
            </a:tbl>
          </a:graphicData>
        </a:graphic>
      </p:graphicFrame>
      <mc:AlternateContent xmlns:mc="http://schemas.openxmlformats.org/markup-compatibility/2006" xmlns:a14="http://schemas.microsoft.com/office/drawing/2010/main">
        <mc:Choice Requires="a14">
          <p:sp>
            <p:nvSpPr>
              <p:cNvPr id="8" name="Объект 5"/>
              <p:cNvSpPr txBox="1">
                <a:spLocks/>
              </p:cNvSpPr>
              <p:nvPr/>
            </p:nvSpPr>
            <p:spPr>
              <a:xfrm>
                <a:off x="628650" y="3428633"/>
                <a:ext cx="5944088" cy="1389066"/>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If it is true (call this hypothesis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then: </a:t>
                </a:r>
              </a:p>
              <a:p>
                <a:pPr lvl="1"/>
                <a:r>
                  <a:rPr lang="en-US" dirty="0"/>
                  <a:t>Distribution of every count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oMath>
                </a14:m>
                <a:r>
                  <a:rPr lang="en-US" dirty="0"/>
                  <a:t> is binomial </a:t>
                </a:r>
                <a14:m>
                  <m:oMath xmlns:m="http://schemas.openxmlformats.org/officeDocument/2006/math">
                    <m:d>
                      <m:dPr>
                        <m:ctrlPr>
                          <a:rPr lang="en-US" i="1" dirty="0" smtClean="0">
                            <a:latin typeface="Cambria Math" panose="02040503050406030204" pitchFamily="18" charset="0"/>
                          </a:rPr>
                        </m:ctrlPr>
                      </m:dPr>
                      <m:e>
                        <m:r>
                          <a:rPr lang="en-US" i="1" dirty="0" smtClean="0">
                            <a:latin typeface="Cambria Math" panose="02040503050406030204" pitchFamily="18" charset="0"/>
                          </a:rPr>
                          <m:t>𝑛</m:t>
                        </m:r>
                        <m:r>
                          <a:rPr lang="en-US" i="1" dirty="0" smtClean="0">
                            <a:latin typeface="Cambria Math" panose="02040503050406030204" pitchFamily="18" charset="0"/>
                          </a:rPr>
                          <m:t>=48, </m:t>
                        </m:r>
                        <m:r>
                          <a:rPr lang="en-US" i="1" dirty="0" smtClean="0">
                            <a:latin typeface="Cambria Math" panose="02040503050406030204" pitchFamily="18" charset="0"/>
                          </a:rPr>
                          <m:t>𝑝</m:t>
                        </m:r>
                        <m:r>
                          <a:rPr lang="en-US" i="1" dirty="0" smtClean="0">
                            <a:latin typeface="Cambria Math" panose="02040503050406030204" pitchFamily="18" charset="0"/>
                          </a:rPr>
                          <m:t>=</m:t>
                        </m:r>
                        <m:f>
                          <m:fPr>
                            <m:ctrlPr>
                              <a:rPr lang="en-US" i="1" dirty="0" smtClean="0">
                                <a:latin typeface="Cambria Math" panose="02040503050406030204" pitchFamily="18" charset="0"/>
                              </a:rPr>
                            </m:ctrlPr>
                          </m:fPr>
                          <m:num>
                            <m:r>
                              <a:rPr lang="en-US" i="1" dirty="0" smtClean="0">
                                <a:latin typeface="Cambria Math" panose="02040503050406030204" pitchFamily="18" charset="0"/>
                              </a:rPr>
                              <m:t>1</m:t>
                            </m:r>
                          </m:num>
                          <m:den>
                            <m:r>
                              <a:rPr lang="en-US" i="1" dirty="0" smtClean="0">
                                <a:latin typeface="Cambria Math" panose="02040503050406030204" pitchFamily="18" charset="0"/>
                              </a:rPr>
                              <m:t>6</m:t>
                            </m:r>
                          </m:den>
                        </m:f>
                      </m:e>
                    </m:d>
                  </m:oMath>
                </a14:m>
                <a:endParaRPr lang="en-US" dirty="0"/>
              </a:p>
              <a:p>
                <a:pPr lvl="1"/>
                <a:r>
                  <a:rPr lang="en-US" dirty="0"/>
                  <a:t>It can be roughly approximated with </a:t>
                </a:r>
                <a14:m>
                  <m:oMath xmlns:m="http://schemas.openxmlformats.org/officeDocument/2006/math">
                    <m:r>
                      <a:rPr lang="en-US" b="0" i="1" smtClean="0">
                        <a:latin typeface="Cambria Math" panose="02040503050406030204" pitchFamily="18" charset="0"/>
                      </a:rPr>
                      <m:t>𝒩</m:t>
                    </m:r>
                    <m:r>
                      <a:rPr lang="en-US" b="0" i="1" smtClean="0">
                        <a:latin typeface="Cambria Math" panose="02040503050406030204" pitchFamily="18" charset="0"/>
                      </a:rPr>
                      <m:t>(8, 8)</m:t>
                    </m:r>
                  </m:oMath>
                </a14:m>
                <a:endParaRPr lang="en-US" dirty="0"/>
              </a:p>
              <a:p>
                <a:pPr lvl="1"/>
                <a:r>
                  <a:rPr lang="en-US" dirty="0"/>
                  <a:t>Counts are dependent (their sum is 48), but any 5 of them are (approximately) independent</a:t>
                </a:r>
              </a:p>
            </p:txBody>
          </p:sp>
        </mc:Choice>
        <mc:Fallback xmlns="">
          <p:sp>
            <p:nvSpPr>
              <p:cNvPr id="8" name="Объект 5"/>
              <p:cNvSpPr txBox="1">
                <a:spLocks noRot="1" noChangeAspect="1" noMove="1" noResize="1" noEditPoints="1" noAdjustHandles="1" noChangeArrowheads="1" noChangeShapeType="1" noTextEdit="1"/>
              </p:cNvSpPr>
              <p:nvPr/>
            </p:nvSpPr>
            <p:spPr>
              <a:xfrm>
                <a:off x="628650" y="3428633"/>
                <a:ext cx="5944088" cy="1389066"/>
              </a:xfrm>
              <a:prstGeom prst="rect">
                <a:avLst/>
              </a:prstGeom>
              <a:blipFill rotWithShape="0">
                <a:blip r:embed="rId3"/>
                <a:stretch>
                  <a:fillRect l="-923" t="-7895" b="-1316"/>
                </a:stretch>
              </a:blipFill>
            </p:spPr>
            <p:txBody>
              <a:bodyPr/>
              <a:lstStyle/>
              <a:p>
                <a:r>
                  <a:rPr lang="ru-RU">
                    <a:noFill/>
                  </a:rPr>
                  <a:t> </a:t>
                </a:r>
              </a:p>
            </p:txBody>
          </p:sp>
        </mc:Fallback>
      </mc:AlternateContent>
      <p:pic>
        <p:nvPicPr>
          <p:cNvPr id="10" name="Рисунок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0160" y="3377101"/>
            <a:ext cx="2511170" cy="1582798"/>
          </a:xfrm>
          <a:prstGeom prst="rect">
            <a:avLst/>
          </a:prstGeom>
        </p:spPr>
      </p:pic>
      <mc:AlternateContent xmlns:mc="http://schemas.openxmlformats.org/markup-compatibility/2006" xmlns:a14="http://schemas.microsoft.com/office/drawing/2010/main">
        <mc:Choice Requires="a14">
          <p:sp>
            <p:nvSpPr>
              <p:cNvPr id="11" name="Объект 5"/>
              <p:cNvSpPr txBox="1">
                <a:spLocks/>
              </p:cNvSpPr>
              <p:nvPr/>
            </p:nvSpPr>
            <p:spPr>
              <a:xfrm>
                <a:off x="444971" y="4817699"/>
                <a:ext cx="5944088" cy="1715963"/>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r>
                  <a:rPr lang="en-US" dirty="0"/>
                  <a:t>We can normalize counts, so that </a:t>
                </a:r>
                <a14:m>
                  <m:oMath xmlns:m="http://schemas.openxmlformats.org/officeDocument/2006/math">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r>
                          <a:rPr lang="en-US" i="1">
                            <a:latin typeface="Cambria Math" panose="02040503050406030204" pitchFamily="18" charset="0"/>
                          </a:rPr>
                          <m:t>−8</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8</m:t>
                            </m:r>
                          </m:e>
                        </m:rad>
                      </m:den>
                    </m:f>
                    <m:r>
                      <a:rPr lang="en-US" i="1">
                        <a:latin typeface="Cambria Math" panose="02040503050406030204" pitchFamily="18" charset="0"/>
                      </a:rPr>
                      <m:t>∼</m:t>
                    </m:r>
                    <m:r>
                      <a:rPr lang="en-US" i="1">
                        <a:latin typeface="Cambria Math" panose="02040503050406030204" pitchFamily="18" charset="0"/>
                      </a:rPr>
                      <m:t>𝒩</m:t>
                    </m:r>
                    <m:d>
                      <m:dPr>
                        <m:ctrlPr>
                          <a:rPr lang="en-US" i="1">
                            <a:latin typeface="Cambria Math" panose="02040503050406030204" pitchFamily="18" charset="0"/>
                          </a:rPr>
                        </m:ctrlPr>
                      </m:dPr>
                      <m:e>
                        <m:r>
                          <a:rPr lang="en-US" i="1">
                            <a:latin typeface="Cambria Math" panose="02040503050406030204" pitchFamily="18" charset="0"/>
                          </a:rPr>
                          <m:t>0,1</m:t>
                        </m:r>
                      </m:e>
                    </m:d>
                  </m:oMath>
                </a14:m>
                <a:endParaRPr lang="en-US" dirty="0"/>
              </a:p>
              <a:p>
                <a:pPr marL="285750" indent="-285750"/>
                <a:r>
                  <a:rPr lang="en-US" dirty="0"/>
                  <a:t>Then </a:t>
                </a:r>
                <a14:m>
                  <m:oMath xmlns:m="http://schemas.openxmlformats.org/officeDocument/2006/math">
                    <m:r>
                      <a:rPr lang="en-US" i="1">
                        <a:latin typeface="Cambria Math" panose="02040503050406030204" pitchFamily="18" charset="0"/>
                      </a:rPr>
                      <m:t>𝑇</m:t>
                    </m:r>
                    <m:r>
                      <a:rPr lang="en-US">
                        <a:latin typeface="Cambria Math" panose="02040503050406030204" pitchFamily="18" charset="0"/>
                      </a:rPr>
                      <m:t>=</m:t>
                    </m:r>
                    <m:nary>
                      <m:naryPr>
                        <m:chr m:val="∑"/>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6</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r>
                                      <a:rPr lang="en-US" i="1">
                                        <a:latin typeface="Cambria Math" panose="02040503050406030204" pitchFamily="18" charset="0"/>
                                      </a:rPr>
                                      <m:t>−8</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8</m:t>
                                        </m:r>
                                      </m:e>
                                    </m:rad>
                                  </m:den>
                                </m:f>
                              </m:e>
                            </m:d>
                          </m:e>
                          <m:sup>
                            <m:r>
                              <a:rPr lang="en-US" i="1">
                                <a:latin typeface="Cambria Math" panose="02040503050406030204" pitchFamily="18" charset="0"/>
                              </a:rPr>
                              <m:t>2</m:t>
                            </m:r>
                          </m:sup>
                        </m:s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𝜒</m:t>
                            </m:r>
                          </m:e>
                          <m:sub>
                            <m:r>
                              <a:rPr lang="en-US" i="1">
                                <a:latin typeface="Cambria Math" panose="02040503050406030204" pitchFamily="18" charset="0"/>
                              </a:rPr>
                              <m:t>5</m:t>
                            </m:r>
                          </m:sub>
                          <m:sup>
                            <m:r>
                              <a:rPr lang="en-US" i="1">
                                <a:latin typeface="Cambria Math" panose="02040503050406030204" pitchFamily="18" charset="0"/>
                              </a:rPr>
                              <m:t>2</m:t>
                            </m:r>
                          </m:sup>
                        </m:sSubSup>
                      </m:e>
                    </m:nary>
                  </m:oMath>
                </a14:m>
                <a:r>
                  <a:rPr lang="en-US" dirty="0"/>
                  <a:t> (in our case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𝑜𝑏𝑠</m:t>
                        </m:r>
                      </m:sub>
                    </m:sSub>
                    <m:r>
                      <a:rPr lang="en-US" i="1">
                        <a:latin typeface="Cambria Math" panose="02040503050406030204" pitchFamily="18" charset="0"/>
                      </a:rPr>
                      <m:t>=4.5</m:t>
                    </m:r>
                  </m:oMath>
                </a14:m>
                <a:r>
                  <a:rPr lang="en-US" dirty="0"/>
                  <a:t>)</a:t>
                </a:r>
              </a:p>
              <a:p>
                <a:pPr marL="742950" lvl="1" indent="-285750"/>
                <a:r>
                  <a:rPr lang="en-US" dirty="0"/>
                  <a:t>Here </a:t>
                </a:r>
                <a14:m>
                  <m:oMath xmlns:m="http://schemas.openxmlformats.org/officeDocument/2006/math">
                    <m:r>
                      <a:rPr lang="en-US" i="1">
                        <a:latin typeface="Cambria Math" panose="02040503050406030204" pitchFamily="18" charset="0"/>
                      </a:rPr>
                      <m:t>5</m:t>
                    </m:r>
                  </m:oMath>
                </a14:m>
                <a:r>
                  <a:rPr lang="en-US" dirty="0"/>
                  <a:t> is number of degrees of freedom</a:t>
                </a:r>
              </a:p>
              <a:p>
                <a:pPr marL="285750" indent="-285750"/>
                <a:r>
                  <a:rPr lang="en-US" dirty="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is not true, then </a:t>
                </a:r>
                <a14:m>
                  <m:oMath xmlns:m="http://schemas.openxmlformats.org/officeDocument/2006/math">
                    <m:r>
                      <a:rPr lang="en-US" b="0" i="1" smtClean="0">
                        <a:latin typeface="Cambria Math" panose="02040503050406030204" pitchFamily="18" charset="0"/>
                      </a:rPr>
                      <m:t>𝑇</m:t>
                    </m:r>
                  </m:oMath>
                </a14:m>
                <a:r>
                  <a:rPr lang="en-US" dirty="0"/>
                  <a:t> should be larger</a:t>
                </a:r>
              </a:p>
              <a:p>
                <a:pPr marL="285750" indent="-285750"/>
                <a:r>
                  <a:rPr lang="en-US" dirty="0"/>
                  <a:t>P-value: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𝑇</m:t>
                        </m:r>
                        <m:r>
                          <a:rPr lang="en-US" i="1">
                            <a:latin typeface="Cambria Math" panose="02040503050406030204" pitchFamily="18" charset="0"/>
                          </a:rPr>
                          <m:t>&gt;</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𝑜𝑏𝑠</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e>
                    </m:d>
                    <m:r>
                      <a:rPr lang="en-US" i="1">
                        <a:latin typeface="Cambria Math" panose="02040503050406030204" pitchFamily="18" charset="0"/>
                      </a:rPr>
                      <m:t>=47%</m:t>
                    </m:r>
                  </m:oMath>
                </a14:m>
                <a:r>
                  <a:rPr lang="en-US" dirty="0"/>
                  <a:t> - so we cannot reject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endParaRPr lang="en-US" dirty="0"/>
              </a:p>
            </p:txBody>
          </p:sp>
        </mc:Choice>
        <mc:Fallback xmlns="">
          <p:sp>
            <p:nvSpPr>
              <p:cNvPr id="11" name="Объект 5"/>
              <p:cNvSpPr txBox="1">
                <a:spLocks noRot="1" noChangeAspect="1" noMove="1" noResize="1" noEditPoints="1" noAdjustHandles="1" noChangeArrowheads="1" noChangeShapeType="1" noTextEdit="1"/>
              </p:cNvSpPr>
              <p:nvPr/>
            </p:nvSpPr>
            <p:spPr>
              <a:xfrm>
                <a:off x="444971" y="4817699"/>
                <a:ext cx="5944088" cy="1715963"/>
              </a:xfrm>
              <a:prstGeom prst="rect">
                <a:avLst/>
              </a:prstGeom>
              <a:blipFill rotWithShape="0">
                <a:blip r:embed="rId5"/>
                <a:stretch>
                  <a:fillRect l="-718" t="-3546" b="-5319"/>
                </a:stretch>
              </a:blipFill>
            </p:spPr>
            <p:txBody>
              <a:bodyPr/>
              <a:lstStyle/>
              <a:p>
                <a:r>
                  <a:rPr lang="ru-RU">
                    <a:noFill/>
                  </a:rPr>
                  <a:t> </a:t>
                </a:r>
              </a:p>
            </p:txBody>
          </p:sp>
        </mc:Fallback>
      </mc:AlternateContent>
      <p:pic>
        <p:nvPicPr>
          <p:cNvPr id="12" name="Рисунок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56649" y="5011431"/>
            <a:ext cx="2424681" cy="1632823"/>
          </a:xfrm>
          <a:prstGeom prst="rect">
            <a:avLst/>
          </a:prstGeom>
        </p:spPr>
      </p:pic>
    </p:spTree>
    <p:extLst>
      <p:ext uri="{BB962C8B-B14F-4D97-AF65-F5344CB8AC3E}">
        <p14:creationId xmlns:p14="http://schemas.microsoft.com/office/powerpoint/2010/main" val="3131181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xEl>
                                              <p:pRg st="2" end="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xEl>
                                              <p:pRg st="1" end="1"/>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build="p"/>
      <p:bldP spid="1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Example: test for independence</a:t>
            </a:r>
            <a:endParaRPr lang="ru-RU" dirty="0"/>
          </a:p>
        </p:txBody>
      </p:sp>
      <p:graphicFrame>
        <p:nvGraphicFramePr>
          <p:cNvPr id="6" name="Таблица 5"/>
          <p:cNvGraphicFramePr>
            <a:graphicFrameLocks noGrp="1"/>
          </p:cNvGraphicFramePr>
          <p:nvPr>
            <p:extLst>
              <p:ext uri="{D42A27DB-BD31-4B8C-83A1-F6EECF244321}">
                <p14:modId xmlns:p14="http://schemas.microsoft.com/office/powerpoint/2010/main" val="2583008867"/>
              </p:ext>
            </p:extLst>
          </p:nvPr>
        </p:nvGraphicFramePr>
        <p:xfrm>
          <a:off x="984250" y="1540425"/>
          <a:ext cx="6298500" cy="2630660"/>
        </p:xfrm>
        <a:graphic>
          <a:graphicData uri="http://schemas.openxmlformats.org/drawingml/2006/table">
            <a:tbl>
              <a:tblPr/>
              <a:tblGrid>
                <a:gridCol w="835294">
                  <a:extLst>
                    <a:ext uri="{9D8B030D-6E8A-4147-A177-3AD203B41FA5}">
                      <a16:colId xmlns:a16="http://schemas.microsoft.com/office/drawing/2014/main" val="20000"/>
                    </a:ext>
                  </a:extLst>
                </a:gridCol>
                <a:gridCol w="658925">
                  <a:extLst>
                    <a:ext uri="{9D8B030D-6E8A-4147-A177-3AD203B41FA5}">
                      <a16:colId xmlns:a16="http://schemas.microsoft.com/office/drawing/2014/main" val="20001"/>
                    </a:ext>
                  </a:extLst>
                </a:gridCol>
                <a:gridCol w="576524">
                  <a:extLst>
                    <a:ext uri="{9D8B030D-6E8A-4147-A177-3AD203B41FA5}">
                      <a16:colId xmlns:a16="http://schemas.microsoft.com/office/drawing/2014/main" val="20002"/>
                    </a:ext>
                  </a:extLst>
                </a:gridCol>
                <a:gridCol w="498718">
                  <a:extLst>
                    <a:ext uri="{9D8B030D-6E8A-4147-A177-3AD203B41FA5}">
                      <a16:colId xmlns:a16="http://schemas.microsoft.com/office/drawing/2014/main" val="20003"/>
                    </a:ext>
                  </a:extLst>
                </a:gridCol>
                <a:gridCol w="498718">
                  <a:extLst>
                    <a:ext uri="{9D8B030D-6E8A-4147-A177-3AD203B41FA5}">
                      <a16:colId xmlns:a16="http://schemas.microsoft.com/office/drawing/2014/main" val="20004"/>
                    </a:ext>
                  </a:extLst>
                </a:gridCol>
                <a:gridCol w="576524">
                  <a:extLst>
                    <a:ext uri="{9D8B030D-6E8A-4147-A177-3AD203B41FA5}">
                      <a16:colId xmlns:a16="http://schemas.microsoft.com/office/drawing/2014/main" val="20005"/>
                    </a:ext>
                  </a:extLst>
                </a:gridCol>
                <a:gridCol w="498718">
                  <a:extLst>
                    <a:ext uri="{9D8B030D-6E8A-4147-A177-3AD203B41FA5}">
                      <a16:colId xmlns:a16="http://schemas.microsoft.com/office/drawing/2014/main" val="20006"/>
                    </a:ext>
                  </a:extLst>
                </a:gridCol>
                <a:gridCol w="498718">
                  <a:extLst>
                    <a:ext uri="{9D8B030D-6E8A-4147-A177-3AD203B41FA5}">
                      <a16:colId xmlns:a16="http://schemas.microsoft.com/office/drawing/2014/main" val="20007"/>
                    </a:ext>
                  </a:extLst>
                </a:gridCol>
                <a:gridCol w="498718">
                  <a:extLst>
                    <a:ext uri="{9D8B030D-6E8A-4147-A177-3AD203B41FA5}">
                      <a16:colId xmlns:a16="http://schemas.microsoft.com/office/drawing/2014/main" val="20008"/>
                    </a:ext>
                  </a:extLst>
                </a:gridCol>
                <a:gridCol w="498718">
                  <a:extLst>
                    <a:ext uri="{9D8B030D-6E8A-4147-A177-3AD203B41FA5}">
                      <a16:colId xmlns:a16="http://schemas.microsoft.com/office/drawing/2014/main" val="20009"/>
                    </a:ext>
                  </a:extLst>
                </a:gridCol>
                <a:gridCol w="658925">
                  <a:extLst>
                    <a:ext uri="{9D8B030D-6E8A-4147-A177-3AD203B41FA5}">
                      <a16:colId xmlns:a16="http://schemas.microsoft.com/office/drawing/2014/main" val="20010"/>
                    </a:ext>
                  </a:extLst>
                </a:gridCol>
              </a:tblGrid>
              <a:tr h="0">
                <a:tc>
                  <a:txBody>
                    <a:bodyPr/>
                    <a:lstStyle/>
                    <a:p>
                      <a:pPr algn="r" fontAlgn="ctr"/>
                      <a:endParaRPr lang="en-US" sz="1300" b="1" dirty="0">
                        <a:effectLst/>
                      </a:endParaRPr>
                    </a:p>
                  </a:txBody>
                  <a:tcPr marL="64945" marR="64945" marT="32473" marB="32473" anchor="ctr">
                    <a:lnL>
                      <a:noFill/>
                    </a:lnL>
                    <a:lnR>
                      <a:noFill/>
                    </a:lnR>
                    <a:lnT>
                      <a:noFill/>
                    </a:lnT>
                    <a:lnB>
                      <a:noFill/>
                    </a:lnB>
                  </a:tcPr>
                </a:tc>
                <a:tc gridSpan="10">
                  <a:txBody>
                    <a:bodyPr/>
                    <a:lstStyle/>
                    <a:p>
                      <a:pPr algn="ctr"/>
                      <a:r>
                        <a:rPr lang="en-US" sz="1300" b="1" kern="1200" dirty="0">
                          <a:solidFill>
                            <a:schemeClr val="tx1"/>
                          </a:solidFill>
                          <a:effectLst/>
                          <a:latin typeface="+mn-lt"/>
                          <a:ea typeface="+mn-ea"/>
                          <a:cs typeface="+mn-cs"/>
                        </a:rPr>
                        <a:t>sales_channel_id</a:t>
                      </a:r>
                      <a:endParaRPr lang="ru-RU" sz="1300" b="1" kern="1200" dirty="0">
                        <a:solidFill>
                          <a:schemeClr val="tx1"/>
                        </a:solidFill>
                        <a:effectLst/>
                        <a:latin typeface="+mn-lt"/>
                        <a:ea typeface="+mn-ea"/>
                        <a:cs typeface="+mn-cs"/>
                      </a:endParaRPr>
                    </a:p>
                  </a:txBody>
                  <a:tcPr marL="64945" marR="64945" marT="32473" marB="32473" anchor="ctr">
                    <a:lnL>
                      <a:noFill/>
                    </a:lnL>
                    <a:lnR>
                      <a:noFill/>
                    </a:lnR>
                    <a:lnT>
                      <a:noFill/>
                    </a:lnT>
                    <a:lnB>
                      <a:noFill/>
                    </a:lnB>
                  </a:tcPr>
                </a:tc>
                <a:tc hMerge="1">
                  <a:txBody>
                    <a:bodyPr/>
                    <a:lstStyle/>
                    <a:p>
                      <a:endParaRPr lang="ru-RU" dirty="0"/>
                    </a:p>
                  </a:txBody>
                  <a:tcPr marL="64945" marR="64945" marT="32473" marB="32473" anchor="ctr">
                    <a:lnL>
                      <a:noFill/>
                    </a:lnL>
                    <a:lnR>
                      <a:noFill/>
                    </a:lnR>
                    <a:lnT>
                      <a:noFill/>
                    </a:lnT>
                    <a:lnB>
                      <a:noFill/>
                    </a:lnB>
                  </a:tcPr>
                </a:tc>
                <a:tc hMerge="1">
                  <a:txBody>
                    <a:bodyPr/>
                    <a:lstStyle/>
                    <a:p>
                      <a:endParaRPr lang="ru-RU" dirty="0"/>
                    </a:p>
                  </a:txBody>
                  <a:tcPr marL="64945" marR="64945" marT="32473" marB="32473" anchor="ctr">
                    <a:lnL>
                      <a:noFill/>
                    </a:lnL>
                    <a:lnR>
                      <a:noFill/>
                    </a:lnR>
                    <a:lnT>
                      <a:noFill/>
                    </a:lnT>
                    <a:lnB>
                      <a:noFill/>
                    </a:lnB>
                  </a:tcPr>
                </a:tc>
                <a:tc hMerge="1">
                  <a:txBody>
                    <a:bodyPr/>
                    <a:lstStyle/>
                    <a:p>
                      <a:endParaRPr lang="ru-RU" dirty="0"/>
                    </a:p>
                  </a:txBody>
                  <a:tcPr marL="64945" marR="64945" marT="32473" marB="32473" anchor="ctr">
                    <a:lnL>
                      <a:noFill/>
                    </a:lnL>
                    <a:lnR>
                      <a:noFill/>
                    </a:lnR>
                    <a:lnT>
                      <a:noFill/>
                    </a:lnT>
                    <a:lnB>
                      <a:noFill/>
                    </a:lnB>
                  </a:tcPr>
                </a:tc>
                <a:tc hMerge="1">
                  <a:txBody>
                    <a:bodyPr/>
                    <a:lstStyle/>
                    <a:p>
                      <a:endParaRPr lang="ru-RU" dirty="0"/>
                    </a:p>
                  </a:txBody>
                  <a:tcPr marL="64945" marR="64945" marT="32473" marB="32473" anchor="ctr">
                    <a:lnL>
                      <a:noFill/>
                    </a:lnL>
                    <a:lnR>
                      <a:noFill/>
                    </a:lnR>
                    <a:lnT>
                      <a:noFill/>
                    </a:lnT>
                    <a:lnB>
                      <a:noFill/>
                    </a:lnB>
                  </a:tcPr>
                </a:tc>
                <a:tc hMerge="1">
                  <a:txBody>
                    <a:bodyPr/>
                    <a:lstStyle/>
                    <a:p>
                      <a:endParaRPr lang="ru-RU" dirty="0"/>
                    </a:p>
                  </a:txBody>
                  <a:tcPr marL="64945" marR="64945" marT="32473" marB="32473" anchor="ctr">
                    <a:lnL>
                      <a:noFill/>
                    </a:lnL>
                    <a:lnR>
                      <a:noFill/>
                    </a:lnR>
                    <a:lnT>
                      <a:noFill/>
                    </a:lnT>
                    <a:lnB>
                      <a:noFill/>
                    </a:lnB>
                  </a:tcPr>
                </a:tc>
                <a:tc hMerge="1">
                  <a:txBody>
                    <a:bodyPr/>
                    <a:lstStyle/>
                    <a:p>
                      <a:endParaRPr lang="ru-RU" dirty="0"/>
                    </a:p>
                  </a:txBody>
                  <a:tcPr marL="64945" marR="64945" marT="32473" marB="32473" anchor="ctr">
                    <a:lnL>
                      <a:noFill/>
                    </a:lnL>
                    <a:lnR>
                      <a:noFill/>
                    </a:lnR>
                    <a:lnT>
                      <a:noFill/>
                    </a:lnT>
                    <a:lnB>
                      <a:noFill/>
                    </a:lnB>
                  </a:tcPr>
                </a:tc>
                <a:tc hMerge="1">
                  <a:txBody>
                    <a:bodyPr/>
                    <a:lstStyle/>
                    <a:p>
                      <a:endParaRPr lang="ru-RU" dirty="0"/>
                    </a:p>
                  </a:txBody>
                  <a:tcPr marL="64945" marR="64945" marT="32473" marB="32473" anchor="ctr">
                    <a:lnL>
                      <a:noFill/>
                    </a:lnL>
                    <a:lnR>
                      <a:noFill/>
                    </a:lnR>
                    <a:lnT>
                      <a:noFill/>
                    </a:lnT>
                    <a:lnB>
                      <a:noFill/>
                    </a:lnB>
                  </a:tcPr>
                </a:tc>
                <a:tc hMerge="1">
                  <a:txBody>
                    <a:bodyPr/>
                    <a:lstStyle/>
                    <a:p>
                      <a:endParaRPr lang="ru-RU" dirty="0"/>
                    </a:p>
                  </a:txBody>
                  <a:tcPr marL="64945" marR="64945" marT="32473" marB="32473" anchor="ctr">
                    <a:lnL>
                      <a:noFill/>
                    </a:lnL>
                    <a:lnR>
                      <a:noFill/>
                    </a:lnR>
                    <a:lnT>
                      <a:noFill/>
                    </a:lnT>
                    <a:lnB>
                      <a:noFill/>
                    </a:lnB>
                  </a:tcPr>
                </a:tc>
                <a:tc hMerge="1">
                  <a:txBody>
                    <a:bodyPr/>
                    <a:lstStyle/>
                    <a:p>
                      <a:endParaRPr lang="ru-RU" dirty="0"/>
                    </a:p>
                  </a:txBody>
                  <a:tcPr marL="64945" marR="64945" marT="32473" marB="32473" anchor="ctr">
                    <a:lnL>
                      <a:noFill/>
                    </a:lnL>
                    <a:lnR>
                      <a:noFill/>
                    </a:lnR>
                    <a:lnT>
                      <a:noFill/>
                    </a:lnT>
                    <a:lnB>
                      <a:noFill/>
                    </a:lnB>
                  </a:tcPr>
                </a:tc>
                <a:extLst>
                  <a:ext uri="{0D108BD9-81ED-4DB2-BD59-A6C34878D82A}">
                    <a16:rowId xmlns:a16="http://schemas.microsoft.com/office/drawing/2014/main" val="10000"/>
                  </a:ext>
                </a:extLst>
              </a:tr>
              <a:tr h="0">
                <a:tc>
                  <a:txBody>
                    <a:bodyPr/>
                    <a:lstStyle/>
                    <a:p>
                      <a:pPr algn="r" fontAlgn="ctr"/>
                      <a:r>
                        <a:rPr lang="en-US" sz="1300" b="1" dirty="0">
                          <a:effectLst/>
                        </a:rPr>
                        <a:t>education</a:t>
                      </a:r>
                    </a:p>
                  </a:txBody>
                  <a:tcPr marL="64945" marR="64945" marT="32473" marB="32473"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algn="r" fontAlgn="ctr"/>
                      <a:r>
                        <a:rPr lang="ru-RU" sz="1300" b="1" dirty="0">
                          <a:effectLst/>
                        </a:rPr>
                        <a:t>2</a:t>
                      </a:r>
                    </a:p>
                  </a:txBody>
                  <a:tcPr marL="64945" marR="64945" marT="32473" marB="32473"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tcPr>
                </a:tc>
                <a:tc>
                  <a:txBody>
                    <a:bodyPr/>
                    <a:lstStyle/>
                    <a:p>
                      <a:pPr algn="r" fontAlgn="ctr"/>
                      <a:r>
                        <a:rPr lang="ru-RU" sz="1300" b="1" dirty="0">
                          <a:effectLst/>
                        </a:rPr>
                        <a:t>3</a:t>
                      </a:r>
                    </a:p>
                  </a:txBody>
                  <a:tcPr marL="64945" marR="64945" marT="32473" marB="32473"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ctr"/>
                      <a:r>
                        <a:rPr lang="ru-RU" sz="1300" b="1" dirty="0">
                          <a:effectLst/>
                        </a:rPr>
                        <a:t>4</a:t>
                      </a:r>
                    </a:p>
                  </a:txBody>
                  <a:tcPr marL="64945" marR="64945" marT="32473" marB="32473"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ctr"/>
                      <a:r>
                        <a:rPr lang="ru-RU" sz="1300" b="1" dirty="0">
                          <a:effectLst/>
                        </a:rPr>
                        <a:t>5</a:t>
                      </a:r>
                    </a:p>
                  </a:txBody>
                  <a:tcPr marL="64945" marR="64945" marT="32473" marB="32473"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ctr"/>
                      <a:r>
                        <a:rPr lang="ru-RU" sz="1300" b="1" dirty="0">
                          <a:effectLst/>
                        </a:rPr>
                        <a:t>6</a:t>
                      </a:r>
                    </a:p>
                  </a:txBody>
                  <a:tcPr marL="64945" marR="64945" marT="32473" marB="32473"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ctr"/>
                      <a:r>
                        <a:rPr lang="ru-RU" sz="1300" b="1" dirty="0">
                          <a:effectLst/>
                        </a:rPr>
                        <a:t>10</a:t>
                      </a:r>
                    </a:p>
                  </a:txBody>
                  <a:tcPr marL="64945" marR="64945" marT="32473" marB="32473"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ctr"/>
                      <a:r>
                        <a:rPr lang="ru-RU" sz="1300" b="1" dirty="0">
                          <a:effectLst/>
                        </a:rPr>
                        <a:t>13</a:t>
                      </a:r>
                    </a:p>
                  </a:txBody>
                  <a:tcPr marL="64945" marR="64945" marT="32473" marB="32473"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ctr"/>
                      <a:r>
                        <a:rPr lang="ru-RU" sz="1300" b="1" dirty="0">
                          <a:effectLst/>
                        </a:rPr>
                        <a:t>14</a:t>
                      </a:r>
                    </a:p>
                  </a:txBody>
                  <a:tcPr marL="64945" marR="64945" marT="32473" marB="32473"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ctr"/>
                      <a:r>
                        <a:rPr lang="ru-RU" sz="1300" b="1" dirty="0">
                          <a:effectLst/>
                        </a:rPr>
                        <a:t>16</a:t>
                      </a:r>
                    </a:p>
                  </a:txBody>
                  <a:tcPr marL="64945" marR="64945" marT="32473" marB="32473"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r" fontAlgn="ctr"/>
                      <a:r>
                        <a:rPr lang="en-US" sz="1300" b="1" dirty="0">
                          <a:effectLst/>
                        </a:rPr>
                        <a:t>All</a:t>
                      </a:r>
                    </a:p>
                  </a:txBody>
                  <a:tcPr marL="64945" marR="64945" marT="32473" marB="32473"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r" fontAlgn="ctr"/>
                      <a:r>
                        <a:rPr lang="en-US" sz="1300" b="1" dirty="0">
                          <a:effectLst/>
                        </a:rPr>
                        <a:t>A</a:t>
                      </a:r>
                    </a:p>
                  </a:txBody>
                  <a:tcPr marL="64945" marR="64945" marT="32473" marB="32473" anchor="ctr">
                    <a:lnL>
                      <a:noFill/>
                    </a:lnL>
                    <a:lnR w="12700" cap="flat" cmpd="sng" algn="ctr">
                      <a:solidFill>
                        <a:schemeClr val="tx1"/>
                      </a:solidFill>
                      <a:prstDash val="solid"/>
                      <a:round/>
                      <a:headEnd type="none" w="med" len="med"/>
                      <a:tailEnd type="none" w="med" len="med"/>
                    </a:lnR>
                    <a:lnT>
                      <a:noFill/>
                    </a:lnT>
                    <a:lnB>
                      <a:noFill/>
                    </a:lnB>
                    <a:solidFill>
                      <a:srgbClr val="F5F5F5"/>
                    </a:solidFill>
                  </a:tcPr>
                </a:tc>
                <a:tc>
                  <a:txBody>
                    <a:bodyPr/>
                    <a:lstStyle/>
                    <a:p>
                      <a:pPr algn="r" fontAlgn="ctr"/>
                      <a:r>
                        <a:rPr lang="ru-RU" sz="1300">
                          <a:effectLst/>
                        </a:rPr>
                        <a:t>1254</a:t>
                      </a:r>
                    </a:p>
                  </a:txBody>
                  <a:tcPr marL="64945" marR="64945" marT="32473" marB="32473"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rgbClr val="F5F5F5"/>
                    </a:solidFill>
                  </a:tcPr>
                </a:tc>
                <a:tc>
                  <a:txBody>
                    <a:bodyPr/>
                    <a:lstStyle/>
                    <a:p>
                      <a:pPr algn="r" fontAlgn="ctr"/>
                      <a:r>
                        <a:rPr lang="ru-RU" sz="1300">
                          <a:effectLst/>
                        </a:rPr>
                        <a:t>128</a:t>
                      </a:r>
                    </a:p>
                  </a:txBody>
                  <a:tcPr marL="64945" marR="64945" marT="32473" marB="32473" anchor="ctr">
                    <a:lnL>
                      <a:noFill/>
                    </a:lnL>
                    <a:lnR>
                      <a:noFill/>
                    </a:lnR>
                    <a:lnT w="12700" cap="flat" cmpd="sng" algn="ctr">
                      <a:solidFill>
                        <a:schemeClr val="tx1"/>
                      </a:solidFill>
                      <a:prstDash val="solid"/>
                      <a:round/>
                      <a:headEnd type="none" w="med" len="med"/>
                      <a:tailEnd type="none" w="med" len="med"/>
                    </a:lnT>
                    <a:lnB>
                      <a:noFill/>
                    </a:lnB>
                    <a:solidFill>
                      <a:srgbClr val="F5F5F5"/>
                    </a:solidFill>
                  </a:tcPr>
                </a:tc>
                <a:tc>
                  <a:txBody>
                    <a:bodyPr/>
                    <a:lstStyle/>
                    <a:p>
                      <a:pPr algn="r" fontAlgn="ctr"/>
                      <a:r>
                        <a:rPr lang="ru-RU" sz="1300">
                          <a:effectLst/>
                        </a:rPr>
                        <a:t>0</a:t>
                      </a:r>
                    </a:p>
                  </a:txBody>
                  <a:tcPr marL="64945" marR="64945" marT="32473" marB="32473" anchor="ctr">
                    <a:lnL>
                      <a:noFill/>
                    </a:lnL>
                    <a:lnR>
                      <a:noFill/>
                    </a:lnR>
                    <a:lnT w="12700" cap="flat" cmpd="sng" algn="ctr">
                      <a:solidFill>
                        <a:schemeClr val="tx1"/>
                      </a:solidFill>
                      <a:prstDash val="solid"/>
                      <a:round/>
                      <a:headEnd type="none" w="med" len="med"/>
                      <a:tailEnd type="none" w="med" len="med"/>
                    </a:lnT>
                    <a:lnB>
                      <a:noFill/>
                    </a:lnB>
                    <a:solidFill>
                      <a:srgbClr val="F5F5F5"/>
                    </a:solidFill>
                  </a:tcPr>
                </a:tc>
                <a:tc>
                  <a:txBody>
                    <a:bodyPr/>
                    <a:lstStyle/>
                    <a:p>
                      <a:pPr algn="r" fontAlgn="ctr"/>
                      <a:r>
                        <a:rPr lang="ru-RU" sz="1300">
                          <a:effectLst/>
                        </a:rPr>
                        <a:t>39</a:t>
                      </a:r>
                    </a:p>
                  </a:txBody>
                  <a:tcPr marL="64945" marR="64945" marT="32473" marB="32473" anchor="ctr">
                    <a:lnL>
                      <a:noFill/>
                    </a:lnL>
                    <a:lnR>
                      <a:noFill/>
                    </a:lnR>
                    <a:lnT w="12700" cap="flat" cmpd="sng" algn="ctr">
                      <a:solidFill>
                        <a:schemeClr val="tx1"/>
                      </a:solidFill>
                      <a:prstDash val="solid"/>
                      <a:round/>
                      <a:headEnd type="none" w="med" len="med"/>
                      <a:tailEnd type="none" w="med" len="med"/>
                    </a:lnT>
                    <a:lnB>
                      <a:noFill/>
                    </a:lnB>
                    <a:solidFill>
                      <a:srgbClr val="F5F5F5"/>
                    </a:solidFill>
                  </a:tcPr>
                </a:tc>
                <a:tc>
                  <a:txBody>
                    <a:bodyPr/>
                    <a:lstStyle/>
                    <a:p>
                      <a:pPr algn="r" fontAlgn="ctr"/>
                      <a:r>
                        <a:rPr lang="ru-RU" sz="1300">
                          <a:effectLst/>
                        </a:rPr>
                        <a:t>189</a:t>
                      </a:r>
                    </a:p>
                  </a:txBody>
                  <a:tcPr marL="64945" marR="64945" marT="32473" marB="32473" anchor="ctr">
                    <a:lnL>
                      <a:noFill/>
                    </a:lnL>
                    <a:lnR>
                      <a:noFill/>
                    </a:lnR>
                    <a:lnT w="12700" cap="flat" cmpd="sng" algn="ctr">
                      <a:solidFill>
                        <a:schemeClr val="tx1"/>
                      </a:solidFill>
                      <a:prstDash val="solid"/>
                      <a:round/>
                      <a:headEnd type="none" w="med" len="med"/>
                      <a:tailEnd type="none" w="med" len="med"/>
                    </a:lnT>
                    <a:lnB>
                      <a:noFill/>
                    </a:lnB>
                    <a:solidFill>
                      <a:srgbClr val="F5F5F5"/>
                    </a:solidFill>
                  </a:tcPr>
                </a:tc>
                <a:tc>
                  <a:txBody>
                    <a:bodyPr/>
                    <a:lstStyle/>
                    <a:p>
                      <a:pPr algn="r" fontAlgn="ctr"/>
                      <a:r>
                        <a:rPr lang="ru-RU" sz="1300">
                          <a:effectLst/>
                        </a:rPr>
                        <a:t>0</a:t>
                      </a:r>
                    </a:p>
                  </a:txBody>
                  <a:tcPr marL="64945" marR="64945" marT="32473" marB="32473" anchor="ctr">
                    <a:lnL>
                      <a:noFill/>
                    </a:lnL>
                    <a:lnR>
                      <a:noFill/>
                    </a:lnR>
                    <a:lnT w="12700" cap="flat" cmpd="sng" algn="ctr">
                      <a:solidFill>
                        <a:schemeClr val="tx1"/>
                      </a:solidFill>
                      <a:prstDash val="solid"/>
                      <a:round/>
                      <a:headEnd type="none" w="med" len="med"/>
                      <a:tailEnd type="none" w="med" len="med"/>
                    </a:lnT>
                    <a:lnB>
                      <a:noFill/>
                    </a:lnB>
                    <a:solidFill>
                      <a:srgbClr val="F5F5F5"/>
                    </a:solidFill>
                  </a:tcPr>
                </a:tc>
                <a:tc>
                  <a:txBody>
                    <a:bodyPr/>
                    <a:lstStyle/>
                    <a:p>
                      <a:pPr algn="r" fontAlgn="ctr"/>
                      <a:r>
                        <a:rPr lang="ru-RU" sz="1300">
                          <a:effectLst/>
                        </a:rPr>
                        <a:t>0</a:t>
                      </a:r>
                    </a:p>
                  </a:txBody>
                  <a:tcPr marL="64945" marR="64945" marT="32473" marB="32473" anchor="ctr">
                    <a:lnL>
                      <a:noFill/>
                    </a:lnL>
                    <a:lnR>
                      <a:noFill/>
                    </a:lnR>
                    <a:lnT w="12700" cap="flat" cmpd="sng" algn="ctr">
                      <a:solidFill>
                        <a:schemeClr val="tx1"/>
                      </a:solidFill>
                      <a:prstDash val="solid"/>
                      <a:round/>
                      <a:headEnd type="none" w="med" len="med"/>
                      <a:tailEnd type="none" w="med" len="med"/>
                    </a:lnT>
                    <a:lnB>
                      <a:noFill/>
                    </a:lnB>
                    <a:solidFill>
                      <a:srgbClr val="F5F5F5"/>
                    </a:solidFill>
                  </a:tcPr>
                </a:tc>
                <a:tc>
                  <a:txBody>
                    <a:bodyPr/>
                    <a:lstStyle/>
                    <a:p>
                      <a:pPr algn="r" fontAlgn="ctr"/>
                      <a:r>
                        <a:rPr lang="ru-RU" sz="1300">
                          <a:effectLst/>
                        </a:rPr>
                        <a:t>0</a:t>
                      </a:r>
                    </a:p>
                  </a:txBody>
                  <a:tcPr marL="64945" marR="64945" marT="32473" marB="32473" anchor="ctr">
                    <a:lnL>
                      <a:noFill/>
                    </a:lnL>
                    <a:lnR>
                      <a:noFill/>
                    </a:lnR>
                    <a:lnT w="12700" cap="flat" cmpd="sng" algn="ctr">
                      <a:solidFill>
                        <a:schemeClr val="tx1"/>
                      </a:solidFill>
                      <a:prstDash val="solid"/>
                      <a:round/>
                      <a:headEnd type="none" w="med" len="med"/>
                      <a:tailEnd type="none" w="med" len="med"/>
                    </a:lnT>
                    <a:lnB>
                      <a:noFill/>
                    </a:lnB>
                    <a:solidFill>
                      <a:srgbClr val="F5F5F5"/>
                    </a:solidFill>
                  </a:tcPr>
                </a:tc>
                <a:tc>
                  <a:txBody>
                    <a:bodyPr/>
                    <a:lstStyle/>
                    <a:p>
                      <a:pPr algn="r" fontAlgn="ctr"/>
                      <a:r>
                        <a:rPr lang="ru-RU" sz="1300">
                          <a:effectLst/>
                        </a:rPr>
                        <a:t>4</a:t>
                      </a:r>
                    </a:p>
                  </a:txBody>
                  <a:tcPr marL="64945" marR="64945" marT="32473" marB="32473"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F5F5F5"/>
                    </a:solidFill>
                  </a:tcPr>
                </a:tc>
                <a:tc>
                  <a:txBody>
                    <a:bodyPr/>
                    <a:lstStyle/>
                    <a:p>
                      <a:pPr algn="r" fontAlgn="ctr"/>
                      <a:r>
                        <a:rPr lang="ru-RU" sz="1300" dirty="0">
                          <a:effectLst/>
                        </a:rPr>
                        <a:t>1614</a:t>
                      </a:r>
                    </a:p>
                  </a:txBody>
                  <a:tcPr marL="64945" marR="64945" marT="32473" marB="32473"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rgbClr val="F5F5F5"/>
                    </a:solidFill>
                  </a:tcPr>
                </a:tc>
                <a:extLst>
                  <a:ext uri="{0D108BD9-81ED-4DB2-BD59-A6C34878D82A}">
                    <a16:rowId xmlns:a16="http://schemas.microsoft.com/office/drawing/2014/main" val="10002"/>
                  </a:ext>
                </a:extLst>
              </a:tr>
              <a:tr h="0">
                <a:tc>
                  <a:txBody>
                    <a:bodyPr/>
                    <a:lstStyle/>
                    <a:p>
                      <a:pPr algn="r" fontAlgn="ctr"/>
                      <a:r>
                        <a:rPr lang="en-US" sz="1300" b="1" dirty="0">
                          <a:effectLst/>
                        </a:rPr>
                        <a:t>H</a:t>
                      </a:r>
                    </a:p>
                  </a:txBody>
                  <a:tcPr marL="64945" marR="64945" marT="32473" marB="32473"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algn="r" fontAlgn="ctr"/>
                      <a:r>
                        <a:rPr lang="ru-RU" sz="1300">
                          <a:effectLst/>
                        </a:rPr>
                        <a:t>105874</a:t>
                      </a:r>
                    </a:p>
                  </a:txBody>
                  <a:tcPr marL="64945" marR="64945" marT="32473" marB="32473"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r" fontAlgn="ctr"/>
                      <a:r>
                        <a:rPr lang="ru-RU" sz="1300">
                          <a:effectLst/>
                        </a:rPr>
                        <a:t>24262</a:t>
                      </a:r>
                    </a:p>
                  </a:txBody>
                  <a:tcPr marL="64945" marR="64945" marT="32473" marB="32473" anchor="ctr">
                    <a:lnL>
                      <a:noFill/>
                    </a:lnL>
                    <a:lnR>
                      <a:noFill/>
                    </a:lnR>
                    <a:lnT>
                      <a:noFill/>
                    </a:lnT>
                    <a:lnB>
                      <a:noFill/>
                    </a:lnB>
                  </a:tcPr>
                </a:tc>
                <a:tc>
                  <a:txBody>
                    <a:bodyPr/>
                    <a:lstStyle/>
                    <a:p>
                      <a:pPr algn="r" fontAlgn="ctr"/>
                      <a:r>
                        <a:rPr lang="ru-RU" sz="1300">
                          <a:effectLst/>
                        </a:rPr>
                        <a:t>13</a:t>
                      </a:r>
                    </a:p>
                  </a:txBody>
                  <a:tcPr marL="64945" marR="64945" marT="32473" marB="32473" anchor="ctr">
                    <a:lnL>
                      <a:noFill/>
                    </a:lnL>
                    <a:lnR>
                      <a:noFill/>
                    </a:lnR>
                    <a:lnT>
                      <a:noFill/>
                    </a:lnT>
                    <a:lnB>
                      <a:noFill/>
                    </a:lnB>
                  </a:tcPr>
                </a:tc>
                <a:tc>
                  <a:txBody>
                    <a:bodyPr/>
                    <a:lstStyle/>
                    <a:p>
                      <a:pPr algn="r" fontAlgn="ctr"/>
                      <a:r>
                        <a:rPr lang="ru-RU" sz="1300">
                          <a:effectLst/>
                        </a:rPr>
                        <a:t>3078</a:t>
                      </a:r>
                    </a:p>
                  </a:txBody>
                  <a:tcPr marL="64945" marR="64945" marT="32473" marB="32473" anchor="ctr">
                    <a:lnL>
                      <a:noFill/>
                    </a:lnL>
                    <a:lnR>
                      <a:noFill/>
                    </a:lnR>
                    <a:lnT>
                      <a:noFill/>
                    </a:lnT>
                    <a:lnB>
                      <a:noFill/>
                    </a:lnB>
                  </a:tcPr>
                </a:tc>
                <a:tc>
                  <a:txBody>
                    <a:bodyPr/>
                    <a:lstStyle/>
                    <a:p>
                      <a:pPr algn="r" fontAlgn="ctr"/>
                      <a:r>
                        <a:rPr lang="ru-RU" sz="1300" dirty="0">
                          <a:effectLst/>
                        </a:rPr>
                        <a:t>11065</a:t>
                      </a:r>
                    </a:p>
                  </a:txBody>
                  <a:tcPr marL="64945" marR="64945" marT="32473" marB="32473" anchor="ctr">
                    <a:lnL>
                      <a:noFill/>
                    </a:lnL>
                    <a:lnR>
                      <a:noFill/>
                    </a:lnR>
                    <a:lnT>
                      <a:noFill/>
                    </a:lnT>
                    <a:lnB>
                      <a:noFill/>
                    </a:lnB>
                  </a:tcPr>
                </a:tc>
                <a:tc>
                  <a:txBody>
                    <a:bodyPr/>
                    <a:lstStyle/>
                    <a:p>
                      <a:pPr algn="r" fontAlgn="ctr"/>
                      <a:r>
                        <a:rPr lang="ru-RU" sz="1300">
                          <a:effectLst/>
                        </a:rPr>
                        <a:t>17</a:t>
                      </a:r>
                    </a:p>
                  </a:txBody>
                  <a:tcPr marL="64945" marR="64945" marT="32473" marB="32473" anchor="ctr">
                    <a:lnL>
                      <a:noFill/>
                    </a:lnL>
                    <a:lnR>
                      <a:noFill/>
                    </a:lnR>
                    <a:lnT>
                      <a:noFill/>
                    </a:lnT>
                    <a:lnB>
                      <a:noFill/>
                    </a:lnB>
                  </a:tcPr>
                </a:tc>
                <a:tc>
                  <a:txBody>
                    <a:bodyPr/>
                    <a:lstStyle/>
                    <a:p>
                      <a:pPr algn="r" fontAlgn="ctr"/>
                      <a:r>
                        <a:rPr lang="ru-RU" sz="1300">
                          <a:effectLst/>
                        </a:rPr>
                        <a:t>581</a:t>
                      </a:r>
                    </a:p>
                  </a:txBody>
                  <a:tcPr marL="64945" marR="64945" marT="32473" marB="32473" anchor="ctr">
                    <a:lnL>
                      <a:noFill/>
                    </a:lnL>
                    <a:lnR>
                      <a:noFill/>
                    </a:lnR>
                    <a:lnT>
                      <a:noFill/>
                    </a:lnT>
                    <a:lnB>
                      <a:noFill/>
                    </a:lnB>
                  </a:tcPr>
                </a:tc>
                <a:tc>
                  <a:txBody>
                    <a:bodyPr/>
                    <a:lstStyle/>
                    <a:p>
                      <a:pPr algn="r" fontAlgn="ctr"/>
                      <a:r>
                        <a:rPr lang="ru-RU" sz="1300">
                          <a:effectLst/>
                        </a:rPr>
                        <a:t>28</a:t>
                      </a:r>
                    </a:p>
                  </a:txBody>
                  <a:tcPr marL="64945" marR="64945" marT="32473" marB="32473" anchor="ctr">
                    <a:lnL>
                      <a:noFill/>
                    </a:lnL>
                    <a:lnR>
                      <a:noFill/>
                    </a:lnR>
                    <a:lnT>
                      <a:noFill/>
                    </a:lnT>
                    <a:lnB>
                      <a:noFill/>
                    </a:lnB>
                  </a:tcPr>
                </a:tc>
                <a:tc>
                  <a:txBody>
                    <a:bodyPr/>
                    <a:lstStyle/>
                    <a:p>
                      <a:pPr algn="r" fontAlgn="ctr"/>
                      <a:r>
                        <a:rPr lang="ru-RU" sz="1300">
                          <a:effectLst/>
                        </a:rPr>
                        <a:t>345</a:t>
                      </a:r>
                    </a:p>
                  </a:txBody>
                  <a:tcPr marL="64945" marR="64945" marT="32473" marB="32473"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algn="r" fontAlgn="ctr"/>
                      <a:r>
                        <a:rPr lang="ru-RU" sz="1300" dirty="0">
                          <a:effectLst/>
                        </a:rPr>
                        <a:t>145263</a:t>
                      </a:r>
                    </a:p>
                  </a:txBody>
                  <a:tcPr marL="64945" marR="64945" marT="32473" marB="32473" anchor="ctr">
                    <a:lnL w="12700" cap="flat" cmpd="sng" algn="ctr">
                      <a:solidFill>
                        <a:schemeClr val="tx1"/>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3"/>
                  </a:ext>
                </a:extLst>
              </a:tr>
              <a:tr h="0">
                <a:tc>
                  <a:txBody>
                    <a:bodyPr/>
                    <a:lstStyle/>
                    <a:p>
                      <a:pPr algn="r" fontAlgn="ctr"/>
                      <a:r>
                        <a:rPr lang="en-US" sz="1300" b="1" dirty="0">
                          <a:effectLst/>
                        </a:rPr>
                        <a:t>HH</a:t>
                      </a:r>
                    </a:p>
                  </a:txBody>
                  <a:tcPr marL="64945" marR="64945" marT="32473" marB="32473" anchor="ctr">
                    <a:lnL>
                      <a:noFill/>
                    </a:lnL>
                    <a:lnR w="12700" cap="flat" cmpd="sng" algn="ctr">
                      <a:solidFill>
                        <a:schemeClr val="tx1"/>
                      </a:solidFill>
                      <a:prstDash val="solid"/>
                      <a:round/>
                      <a:headEnd type="none" w="med" len="med"/>
                      <a:tailEnd type="none" w="med" len="med"/>
                    </a:lnR>
                    <a:lnT>
                      <a:noFill/>
                    </a:lnT>
                    <a:lnB>
                      <a:noFill/>
                    </a:lnB>
                    <a:solidFill>
                      <a:srgbClr val="F5F5F5"/>
                    </a:solidFill>
                  </a:tcPr>
                </a:tc>
                <a:tc>
                  <a:txBody>
                    <a:bodyPr/>
                    <a:lstStyle/>
                    <a:p>
                      <a:pPr algn="r" fontAlgn="ctr"/>
                      <a:r>
                        <a:rPr lang="ru-RU" sz="1300">
                          <a:effectLst/>
                        </a:rPr>
                        <a:t>6311</a:t>
                      </a:r>
                    </a:p>
                  </a:txBody>
                  <a:tcPr marL="64945" marR="64945" marT="32473" marB="32473" anchor="ctr">
                    <a:lnL w="12700" cap="flat" cmpd="sng" algn="ctr">
                      <a:solidFill>
                        <a:schemeClr val="tx1"/>
                      </a:solidFill>
                      <a:prstDash val="solid"/>
                      <a:round/>
                      <a:headEnd type="none" w="med" len="med"/>
                      <a:tailEnd type="none" w="med" len="med"/>
                    </a:lnL>
                    <a:lnR>
                      <a:noFill/>
                    </a:lnR>
                    <a:lnT>
                      <a:noFill/>
                    </a:lnT>
                    <a:lnB>
                      <a:noFill/>
                    </a:lnB>
                    <a:solidFill>
                      <a:srgbClr val="F5F5F5"/>
                    </a:solidFill>
                  </a:tcPr>
                </a:tc>
                <a:tc>
                  <a:txBody>
                    <a:bodyPr/>
                    <a:lstStyle/>
                    <a:p>
                      <a:pPr algn="r" fontAlgn="ctr"/>
                      <a:r>
                        <a:rPr lang="ru-RU" sz="1300">
                          <a:effectLst/>
                        </a:rPr>
                        <a:t>955</a:t>
                      </a:r>
                    </a:p>
                  </a:txBody>
                  <a:tcPr marL="64945" marR="64945" marT="32473" marB="32473" anchor="ctr">
                    <a:lnL>
                      <a:noFill/>
                    </a:lnL>
                    <a:lnR>
                      <a:noFill/>
                    </a:lnR>
                    <a:lnT>
                      <a:noFill/>
                    </a:lnT>
                    <a:lnB>
                      <a:noFill/>
                    </a:lnB>
                    <a:solidFill>
                      <a:srgbClr val="F5F5F5"/>
                    </a:solidFill>
                  </a:tcPr>
                </a:tc>
                <a:tc>
                  <a:txBody>
                    <a:bodyPr/>
                    <a:lstStyle/>
                    <a:p>
                      <a:pPr algn="r" fontAlgn="ctr"/>
                      <a:r>
                        <a:rPr lang="ru-RU" sz="1300">
                          <a:effectLst/>
                        </a:rPr>
                        <a:t>2</a:t>
                      </a:r>
                    </a:p>
                  </a:txBody>
                  <a:tcPr marL="64945" marR="64945" marT="32473" marB="32473" anchor="ctr">
                    <a:lnL>
                      <a:noFill/>
                    </a:lnL>
                    <a:lnR>
                      <a:noFill/>
                    </a:lnR>
                    <a:lnT>
                      <a:noFill/>
                    </a:lnT>
                    <a:lnB>
                      <a:noFill/>
                    </a:lnB>
                    <a:solidFill>
                      <a:srgbClr val="F5F5F5"/>
                    </a:solidFill>
                  </a:tcPr>
                </a:tc>
                <a:tc>
                  <a:txBody>
                    <a:bodyPr/>
                    <a:lstStyle/>
                    <a:p>
                      <a:pPr algn="r" fontAlgn="ctr"/>
                      <a:r>
                        <a:rPr lang="ru-RU" sz="1300">
                          <a:effectLst/>
                        </a:rPr>
                        <a:t>225</a:t>
                      </a:r>
                    </a:p>
                  </a:txBody>
                  <a:tcPr marL="64945" marR="64945" marT="32473" marB="32473" anchor="ctr">
                    <a:lnL>
                      <a:noFill/>
                    </a:lnL>
                    <a:lnR>
                      <a:noFill/>
                    </a:lnR>
                    <a:lnT>
                      <a:noFill/>
                    </a:lnT>
                    <a:lnB>
                      <a:noFill/>
                    </a:lnB>
                    <a:solidFill>
                      <a:srgbClr val="F5F5F5"/>
                    </a:solidFill>
                  </a:tcPr>
                </a:tc>
                <a:tc>
                  <a:txBody>
                    <a:bodyPr/>
                    <a:lstStyle/>
                    <a:p>
                      <a:pPr algn="r" fontAlgn="ctr"/>
                      <a:r>
                        <a:rPr lang="ru-RU" sz="1300">
                          <a:effectLst/>
                        </a:rPr>
                        <a:t>1038</a:t>
                      </a:r>
                    </a:p>
                  </a:txBody>
                  <a:tcPr marL="64945" marR="64945" marT="32473" marB="32473" anchor="ctr">
                    <a:lnL>
                      <a:noFill/>
                    </a:lnL>
                    <a:lnR>
                      <a:noFill/>
                    </a:lnR>
                    <a:lnT>
                      <a:noFill/>
                    </a:lnT>
                    <a:lnB>
                      <a:noFill/>
                    </a:lnB>
                    <a:solidFill>
                      <a:srgbClr val="F5F5F5"/>
                    </a:solidFill>
                  </a:tcPr>
                </a:tc>
                <a:tc>
                  <a:txBody>
                    <a:bodyPr/>
                    <a:lstStyle/>
                    <a:p>
                      <a:pPr algn="r" fontAlgn="ctr"/>
                      <a:r>
                        <a:rPr lang="ru-RU" sz="1300">
                          <a:effectLst/>
                        </a:rPr>
                        <a:t>1</a:t>
                      </a:r>
                    </a:p>
                  </a:txBody>
                  <a:tcPr marL="64945" marR="64945" marT="32473" marB="32473" anchor="ctr">
                    <a:lnL>
                      <a:noFill/>
                    </a:lnL>
                    <a:lnR>
                      <a:noFill/>
                    </a:lnR>
                    <a:lnT>
                      <a:noFill/>
                    </a:lnT>
                    <a:lnB>
                      <a:noFill/>
                    </a:lnB>
                    <a:solidFill>
                      <a:srgbClr val="F5F5F5"/>
                    </a:solidFill>
                  </a:tcPr>
                </a:tc>
                <a:tc>
                  <a:txBody>
                    <a:bodyPr/>
                    <a:lstStyle/>
                    <a:p>
                      <a:pPr algn="r" fontAlgn="ctr"/>
                      <a:r>
                        <a:rPr lang="ru-RU" sz="1300">
                          <a:effectLst/>
                        </a:rPr>
                        <a:t>15</a:t>
                      </a:r>
                    </a:p>
                  </a:txBody>
                  <a:tcPr marL="64945" marR="64945" marT="32473" marB="32473" anchor="ctr">
                    <a:lnL>
                      <a:noFill/>
                    </a:lnL>
                    <a:lnR>
                      <a:noFill/>
                    </a:lnR>
                    <a:lnT>
                      <a:noFill/>
                    </a:lnT>
                    <a:lnB>
                      <a:noFill/>
                    </a:lnB>
                    <a:solidFill>
                      <a:srgbClr val="F5F5F5"/>
                    </a:solidFill>
                  </a:tcPr>
                </a:tc>
                <a:tc>
                  <a:txBody>
                    <a:bodyPr/>
                    <a:lstStyle/>
                    <a:p>
                      <a:pPr algn="r" fontAlgn="ctr"/>
                      <a:r>
                        <a:rPr lang="ru-RU" sz="1300">
                          <a:effectLst/>
                        </a:rPr>
                        <a:t>0</a:t>
                      </a:r>
                    </a:p>
                  </a:txBody>
                  <a:tcPr marL="64945" marR="64945" marT="32473" marB="32473" anchor="ctr">
                    <a:lnL>
                      <a:noFill/>
                    </a:lnL>
                    <a:lnR>
                      <a:noFill/>
                    </a:lnR>
                    <a:lnT>
                      <a:noFill/>
                    </a:lnT>
                    <a:lnB>
                      <a:noFill/>
                    </a:lnB>
                    <a:solidFill>
                      <a:srgbClr val="F5F5F5"/>
                    </a:solidFill>
                  </a:tcPr>
                </a:tc>
                <a:tc>
                  <a:txBody>
                    <a:bodyPr/>
                    <a:lstStyle/>
                    <a:p>
                      <a:pPr algn="r" fontAlgn="ctr"/>
                      <a:r>
                        <a:rPr lang="ru-RU" sz="1300">
                          <a:effectLst/>
                        </a:rPr>
                        <a:t>41</a:t>
                      </a:r>
                    </a:p>
                  </a:txBody>
                  <a:tcPr marL="64945" marR="64945" marT="32473" marB="32473" anchor="ctr">
                    <a:lnL>
                      <a:noFill/>
                    </a:lnL>
                    <a:lnR w="12700" cap="flat" cmpd="sng" algn="ctr">
                      <a:solidFill>
                        <a:schemeClr val="tx1"/>
                      </a:solidFill>
                      <a:prstDash val="solid"/>
                      <a:round/>
                      <a:headEnd type="none" w="med" len="med"/>
                      <a:tailEnd type="none" w="med" len="med"/>
                    </a:lnR>
                    <a:lnT>
                      <a:noFill/>
                    </a:lnT>
                    <a:lnB>
                      <a:noFill/>
                    </a:lnB>
                    <a:solidFill>
                      <a:srgbClr val="F5F5F5"/>
                    </a:solidFill>
                  </a:tcPr>
                </a:tc>
                <a:tc>
                  <a:txBody>
                    <a:bodyPr/>
                    <a:lstStyle/>
                    <a:p>
                      <a:pPr algn="r" fontAlgn="ctr"/>
                      <a:r>
                        <a:rPr lang="ru-RU" sz="1300">
                          <a:effectLst/>
                        </a:rPr>
                        <a:t>8588</a:t>
                      </a:r>
                    </a:p>
                  </a:txBody>
                  <a:tcPr marL="64945" marR="64945" marT="32473" marB="32473" anchor="ctr">
                    <a:lnL w="12700" cap="flat" cmpd="sng" algn="ctr">
                      <a:solidFill>
                        <a:schemeClr val="tx1"/>
                      </a:solidFill>
                      <a:prstDash val="solid"/>
                      <a:round/>
                      <a:headEnd type="none" w="med" len="med"/>
                      <a:tailEnd type="none" w="med" len="med"/>
                    </a:lnL>
                    <a:lnR>
                      <a:noFill/>
                    </a:lnR>
                    <a:lnT>
                      <a:noFill/>
                    </a:lnT>
                    <a:lnB>
                      <a:noFill/>
                    </a:lnB>
                    <a:solidFill>
                      <a:srgbClr val="F5F5F5"/>
                    </a:solidFill>
                  </a:tcPr>
                </a:tc>
                <a:extLst>
                  <a:ext uri="{0D108BD9-81ED-4DB2-BD59-A6C34878D82A}">
                    <a16:rowId xmlns:a16="http://schemas.microsoft.com/office/drawing/2014/main" val="10004"/>
                  </a:ext>
                </a:extLst>
              </a:tr>
              <a:tr h="0">
                <a:tc>
                  <a:txBody>
                    <a:bodyPr/>
                    <a:lstStyle/>
                    <a:p>
                      <a:pPr algn="r" fontAlgn="ctr"/>
                      <a:r>
                        <a:rPr lang="en-US" sz="1300" b="1" dirty="0">
                          <a:effectLst/>
                        </a:rPr>
                        <a:t>S</a:t>
                      </a:r>
                    </a:p>
                  </a:txBody>
                  <a:tcPr marL="64945" marR="64945" marT="32473" marB="32473"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algn="r" fontAlgn="ctr"/>
                      <a:r>
                        <a:rPr lang="ru-RU" sz="1300">
                          <a:effectLst/>
                        </a:rPr>
                        <a:t>10724</a:t>
                      </a:r>
                    </a:p>
                  </a:txBody>
                  <a:tcPr marL="64945" marR="64945" marT="32473" marB="32473"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r" fontAlgn="ctr"/>
                      <a:r>
                        <a:rPr lang="ru-RU" sz="1300">
                          <a:effectLst/>
                        </a:rPr>
                        <a:t>1288</a:t>
                      </a:r>
                    </a:p>
                  </a:txBody>
                  <a:tcPr marL="64945" marR="64945" marT="32473" marB="32473" anchor="ctr">
                    <a:lnL>
                      <a:noFill/>
                    </a:lnL>
                    <a:lnR>
                      <a:noFill/>
                    </a:lnR>
                    <a:lnT>
                      <a:noFill/>
                    </a:lnT>
                    <a:lnB>
                      <a:noFill/>
                    </a:lnB>
                  </a:tcPr>
                </a:tc>
                <a:tc>
                  <a:txBody>
                    <a:bodyPr/>
                    <a:lstStyle/>
                    <a:p>
                      <a:pPr algn="r" fontAlgn="ctr"/>
                      <a:r>
                        <a:rPr lang="ru-RU" sz="1300">
                          <a:effectLst/>
                        </a:rPr>
                        <a:t>2</a:t>
                      </a:r>
                    </a:p>
                  </a:txBody>
                  <a:tcPr marL="64945" marR="64945" marT="32473" marB="32473" anchor="ctr">
                    <a:lnL>
                      <a:noFill/>
                    </a:lnL>
                    <a:lnR>
                      <a:noFill/>
                    </a:lnR>
                    <a:lnT>
                      <a:noFill/>
                    </a:lnT>
                    <a:lnB>
                      <a:noFill/>
                    </a:lnB>
                  </a:tcPr>
                </a:tc>
                <a:tc>
                  <a:txBody>
                    <a:bodyPr/>
                    <a:lstStyle/>
                    <a:p>
                      <a:pPr algn="r" fontAlgn="ctr"/>
                      <a:r>
                        <a:rPr lang="ru-RU" sz="1300" dirty="0">
                          <a:effectLst/>
                        </a:rPr>
                        <a:t>204</a:t>
                      </a:r>
                    </a:p>
                  </a:txBody>
                  <a:tcPr marL="64945" marR="64945" marT="32473" marB="32473" anchor="ctr">
                    <a:lnL>
                      <a:noFill/>
                    </a:lnL>
                    <a:lnR>
                      <a:noFill/>
                    </a:lnR>
                    <a:lnT>
                      <a:noFill/>
                    </a:lnT>
                    <a:lnB>
                      <a:noFill/>
                    </a:lnB>
                  </a:tcPr>
                </a:tc>
                <a:tc>
                  <a:txBody>
                    <a:bodyPr/>
                    <a:lstStyle/>
                    <a:p>
                      <a:pPr algn="r" fontAlgn="ctr"/>
                      <a:r>
                        <a:rPr lang="ru-RU" sz="1300">
                          <a:effectLst/>
                        </a:rPr>
                        <a:t>1361</a:t>
                      </a:r>
                    </a:p>
                  </a:txBody>
                  <a:tcPr marL="64945" marR="64945" marT="32473" marB="32473" anchor="ctr">
                    <a:lnL>
                      <a:noFill/>
                    </a:lnL>
                    <a:lnR>
                      <a:noFill/>
                    </a:lnR>
                    <a:lnT>
                      <a:noFill/>
                    </a:lnT>
                    <a:lnB>
                      <a:noFill/>
                    </a:lnB>
                  </a:tcPr>
                </a:tc>
                <a:tc>
                  <a:txBody>
                    <a:bodyPr/>
                    <a:lstStyle/>
                    <a:p>
                      <a:pPr algn="r" fontAlgn="ctr"/>
                      <a:r>
                        <a:rPr lang="ru-RU" sz="1300">
                          <a:effectLst/>
                        </a:rPr>
                        <a:t>1</a:t>
                      </a:r>
                    </a:p>
                  </a:txBody>
                  <a:tcPr marL="64945" marR="64945" marT="32473" marB="32473" anchor="ctr">
                    <a:lnL>
                      <a:noFill/>
                    </a:lnL>
                    <a:lnR>
                      <a:noFill/>
                    </a:lnR>
                    <a:lnT>
                      <a:noFill/>
                    </a:lnT>
                    <a:lnB>
                      <a:noFill/>
                    </a:lnB>
                  </a:tcPr>
                </a:tc>
                <a:tc>
                  <a:txBody>
                    <a:bodyPr/>
                    <a:lstStyle/>
                    <a:p>
                      <a:pPr algn="r" fontAlgn="ctr"/>
                      <a:r>
                        <a:rPr lang="ru-RU" sz="1300">
                          <a:effectLst/>
                        </a:rPr>
                        <a:t>64</a:t>
                      </a:r>
                    </a:p>
                  </a:txBody>
                  <a:tcPr marL="64945" marR="64945" marT="32473" marB="32473" anchor="ctr">
                    <a:lnL>
                      <a:noFill/>
                    </a:lnL>
                    <a:lnR>
                      <a:noFill/>
                    </a:lnR>
                    <a:lnT>
                      <a:noFill/>
                    </a:lnT>
                    <a:lnB>
                      <a:noFill/>
                    </a:lnB>
                  </a:tcPr>
                </a:tc>
                <a:tc>
                  <a:txBody>
                    <a:bodyPr/>
                    <a:lstStyle/>
                    <a:p>
                      <a:pPr algn="r" fontAlgn="ctr"/>
                      <a:r>
                        <a:rPr lang="ru-RU" sz="1300">
                          <a:effectLst/>
                        </a:rPr>
                        <a:t>0</a:t>
                      </a:r>
                    </a:p>
                  </a:txBody>
                  <a:tcPr marL="64945" marR="64945" marT="32473" marB="32473" anchor="ctr">
                    <a:lnL>
                      <a:noFill/>
                    </a:lnL>
                    <a:lnR>
                      <a:noFill/>
                    </a:lnR>
                    <a:lnT>
                      <a:noFill/>
                    </a:lnT>
                    <a:lnB>
                      <a:noFill/>
                    </a:lnB>
                  </a:tcPr>
                </a:tc>
                <a:tc>
                  <a:txBody>
                    <a:bodyPr/>
                    <a:lstStyle/>
                    <a:p>
                      <a:pPr algn="r" fontAlgn="ctr"/>
                      <a:r>
                        <a:rPr lang="ru-RU" sz="1300">
                          <a:effectLst/>
                        </a:rPr>
                        <a:t>37</a:t>
                      </a:r>
                    </a:p>
                  </a:txBody>
                  <a:tcPr marL="64945" marR="64945" marT="32473" marB="32473"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algn="r" fontAlgn="ctr"/>
                      <a:r>
                        <a:rPr lang="ru-RU" sz="1300" dirty="0">
                          <a:effectLst/>
                        </a:rPr>
                        <a:t>13681</a:t>
                      </a:r>
                    </a:p>
                  </a:txBody>
                  <a:tcPr marL="64945" marR="64945" marT="32473" marB="32473" anchor="ctr">
                    <a:lnL w="12700" cap="flat" cmpd="sng" algn="ctr">
                      <a:solidFill>
                        <a:schemeClr val="tx1"/>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5"/>
                  </a:ext>
                </a:extLst>
              </a:tr>
              <a:tr h="0">
                <a:tc>
                  <a:txBody>
                    <a:bodyPr/>
                    <a:lstStyle/>
                    <a:p>
                      <a:pPr algn="r" fontAlgn="ctr"/>
                      <a:r>
                        <a:rPr lang="en-US" sz="1300" b="1" dirty="0">
                          <a:effectLst/>
                        </a:rPr>
                        <a:t>SS</a:t>
                      </a:r>
                    </a:p>
                  </a:txBody>
                  <a:tcPr marL="64945" marR="64945" marT="32473" marB="32473" anchor="ctr">
                    <a:lnL>
                      <a:noFill/>
                    </a:lnL>
                    <a:lnR w="12700" cap="flat" cmpd="sng" algn="ctr">
                      <a:solidFill>
                        <a:schemeClr val="tx1"/>
                      </a:solidFill>
                      <a:prstDash val="solid"/>
                      <a:round/>
                      <a:headEnd type="none" w="med" len="med"/>
                      <a:tailEnd type="none" w="med" len="med"/>
                    </a:lnR>
                    <a:lnT>
                      <a:noFill/>
                    </a:lnT>
                    <a:lnB>
                      <a:noFill/>
                    </a:lnB>
                    <a:solidFill>
                      <a:srgbClr val="F5F5F5"/>
                    </a:solidFill>
                  </a:tcPr>
                </a:tc>
                <a:tc>
                  <a:txBody>
                    <a:bodyPr/>
                    <a:lstStyle/>
                    <a:p>
                      <a:pPr algn="r" fontAlgn="ctr"/>
                      <a:r>
                        <a:rPr lang="ru-RU" sz="1300">
                          <a:effectLst/>
                        </a:rPr>
                        <a:t>55070</a:t>
                      </a:r>
                    </a:p>
                  </a:txBody>
                  <a:tcPr marL="64945" marR="64945" marT="32473" marB="32473" anchor="ctr">
                    <a:lnL w="12700" cap="flat" cmpd="sng" algn="ctr">
                      <a:solidFill>
                        <a:schemeClr val="tx1"/>
                      </a:solidFill>
                      <a:prstDash val="solid"/>
                      <a:round/>
                      <a:headEnd type="none" w="med" len="med"/>
                      <a:tailEnd type="none" w="med" len="med"/>
                    </a:lnL>
                    <a:lnR>
                      <a:noFill/>
                    </a:lnR>
                    <a:lnT>
                      <a:noFill/>
                    </a:lnT>
                    <a:lnB>
                      <a:noFill/>
                    </a:lnB>
                    <a:solidFill>
                      <a:srgbClr val="F5F5F5"/>
                    </a:solidFill>
                  </a:tcPr>
                </a:tc>
                <a:tc>
                  <a:txBody>
                    <a:bodyPr/>
                    <a:lstStyle/>
                    <a:p>
                      <a:pPr algn="r" fontAlgn="ctr"/>
                      <a:r>
                        <a:rPr lang="ru-RU" sz="1300">
                          <a:effectLst/>
                        </a:rPr>
                        <a:t>10035</a:t>
                      </a:r>
                    </a:p>
                  </a:txBody>
                  <a:tcPr marL="64945" marR="64945" marT="32473" marB="32473" anchor="ctr">
                    <a:lnL>
                      <a:noFill/>
                    </a:lnL>
                    <a:lnR>
                      <a:noFill/>
                    </a:lnR>
                    <a:lnT>
                      <a:noFill/>
                    </a:lnT>
                    <a:lnB>
                      <a:noFill/>
                    </a:lnB>
                    <a:solidFill>
                      <a:srgbClr val="F5F5F5"/>
                    </a:solidFill>
                  </a:tcPr>
                </a:tc>
                <a:tc>
                  <a:txBody>
                    <a:bodyPr/>
                    <a:lstStyle/>
                    <a:p>
                      <a:pPr algn="r" fontAlgn="ctr"/>
                      <a:r>
                        <a:rPr lang="ru-RU" sz="1300">
                          <a:effectLst/>
                        </a:rPr>
                        <a:t>14</a:t>
                      </a:r>
                    </a:p>
                  </a:txBody>
                  <a:tcPr marL="64945" marR="64945" marT="32473" marB="32473" anchor="ctr">
                    <a:lnL>
                      <a:noFill/>
                    </a:lnL>
                    <a:lnR>
                      <a:noFill/>
                    </a:lnR>
                    <a:lnT>
                      <a:noFill/>
                    </a:lnT>
                    <a:lnB>
                      <a:noFill/>
                    </a:lnB>
                    <a:solidFill>
                      <a:srgbClr val="F5F5F5"/>
                    </a:solidFill>
                  </a:tcPr>
                </a:tc>
                <a:tc>
                  <a:txBody>
                    <a:bodyPr/>
                    <a:lstStyle/>
                    <a:p>
                      <a:pPr algn="r" fontAlgn="ctr"/>
                      <a:r>
                        <a:rPr lang="ru-RU" sz="1300">
                          <a:effectLst/>
                        </a:rPr>
                        <a:t>1010</a:t>
                      </a:r>
                    </a:p>
                  </a:txBody>
                  <a:tcPr marL="64945" marR="64945" marT="32473" marB="32473" anchor="ctr">
                    <a:lnL>
                      <a:noFill/>
                    </a:lnL>
                    <a:lnR>
                      <a:noFill/>
                    </a:lnR>
                    <a:lnT>
                      <a:noFill/>
                    </a:lnT>
                    <a:lnB>
                      <a:noFill/>
                    </a:lnB>
                    <a:solidFill>
                      <a:srgbClr val="F5F5F5"/>
                    </a:solidFill>
                  </a:tcPr>
                </a:tc>
                <a:tc>
                  <a:txBody>
                    <a:bodyPr/>
                    <a:lstStyle/>
                    <a:p>
                      <a:pPr algn="r" fontAlgn="ctr"/>
                      <a:r>
                        <a:rPr lang="ru-RU" sz="1300">
                          <a:effectLst/>
                        </a:rPr>
                        <a:t>5007</a:t>
                      </a:r>
                    </a:p>
                  </a:txBody>
                  <a:tcPr marL="64945" marR="64945" marT="32473" marB="32473" anchor="ctr">
                    <a:lnL>
                      <a:noFill/>
                    </a:lnL>
                    <a:lnR>
                      <a:noFill/>
                    </a:lnR>
                    <a:lnT>
                      <a:noFill/>
                    </a:lnT>
                    <a:lnB>
                      <a:noFill/>
                    </a:lnB>
                    <a:solidFill>
                      <a:srgbClr val="F5F5F5"/>
                    </a:solidFill>
                  </a:tcPr>
                </a:tc>
                <a:tc>
                  <a:txBody>
                    <a:bodyPr/>
                    <a:lstStyle/>
                    <a:p>
                      <a:pPr algn="r" fontAlgn="ctr"/>
                      <a:r>
                        <a:rPr lang="ru-RU" sz="1300">
                          <a:effectLst/>
                        </a:rPr>
                        <a:t>11</a:t>
                      </a:r>
                    </a:p>
                  </a:txBody>
                  <a:tcPr marL="64945" marR="64945" marT="32473" marB="32473" anchor="ctr">
                    <a:lnL>
                      <a:noFill/>
                    </a:lnL>
                    <a:lnR>
                      <a:noFill/>
                    </a:lnR>
                    <a:lnT>
                      <a:noFill/>
                    </a:lnT>
                    <a:lnB>
                      <a:noFill/>
                    </a:lnB>
                    <a:solidFill>
                      <a:srgbClr val="F5F5F5"/>
                    </a:solidFill>
                  </a:tcPr>
                </a:tc>
                <a:tc>
                  <a:txBody>
                    <a:bodyPr/>
                    <a:lstStyle/>
                    <a:p>
                      <a:pPr algn="r" fontAlgn="ctr"/>
                      <a:r>
                        <a:rPr lang="ru-RU" sz="1300">
                          <a:effectLst/>
                        </a:rPr>
                        <a:t>400</a:t>
                      </a:r>
                    </a:p>
                  </a:txBody>
                  <a:tcPr marL="64945" marR="64945" marT="32473" marB="32473" anchor="ctr">
                    <a:lnL>
                      <a:noFill/>
                    </a:lnL>
                    <a:lnR>
                      <a:noFill/>
                    </a:lnR>
                    <a:lnT>
                      <a:noFill/>
                    </a:lnT>
                    <a:lnB>
                      <a:noFill/>
                    </a:lnB>
                    <a:solidFill>
                      <a:srgbClr val="F5F5F5"/>
                    </a:solidFill>
                  </a:tcPr>
                </a:tc>
                <a:tc>
                  <a:txBody>
                    <a:bodyPr/>
                    <a:lstStyle/>
                    <a:p>
                      <a:pPr algn="r" fontAlgn="ctr"/>
                      <a:r>
                        <a:rPr lang="ru-RU" sz="1300">
                          <a:effectLst/>
                        </a:rPr>
                        <a:t>5</a:t>
                      </a:r>
                    </a:p>
                  </a:txBody>
                  <a:tcPr marL="64945" marR="64945" marT="32473" marB="32473" anchor="ctr">
                    <a:lnL>
                      <a:noFill/>
                    </a:lnL>
                    <a:lnR>
                      <a:noFill/>
                    </a:lnR>
                    <a:lnT>
                      <a:noFill/>
                    </a:lnT>
                    <a:lnB>
                      <a:noFill/>
                    </a:lnB>
                    <a:solidFill>
                      <a:srgbClr val="F5F5F5"/>
                    </a:solidFill>
                  </a:tcPr>
                </a:tc>
                <a:tc>
                  <a:txBody>
                    <a:bodyPr/>
                    <a:lstStyle/>
                    <a:p>
                      <a:pPr algn="r" fontAlgn="ctr"/>
                      <a:r>
                        <a:rPr lang="ru-RU" sz="1300" dirty="0">
                          <a:effectLst/>
                        </a:rPr>
                        <a:t>107</a:t>
                      </a:r>
                    </a:p>
                  </a:txBody>
                  <a:tcPr marL="64945" marR="64945" marT="32473" marB="32473" anchor="ctr">
                    <a:lnL>
                      <a:noFill/>
                    </a:lnL>
                    <a:lnR w="12700" cap="flat" cmpd="sng" algn="ctr">
                      <a:solidFill>
                        <a:schemeClr val="tx1"/>
                      </a:solidFill>
                      <a:prstDash val="solid"/>
                      <a:round/>
                      <a:headEnd type="none" w="med" len="med"/>
                      <a:tailEnd type="none" w="med" len="med"/>
                    </a:lnR>
                    <a:lnT>
                      <a:noFill/>
                    </a:lnT>
                    <a:lnB>
                      <a:noFill/>
                    </a:lnB>
                    <a:solidFill>
                      <a:srgbClr val="F5F5F5"/>
                    </a:solidFill>
                  </a:tcPr>
                </a:tc>
                <a:tc>
                  <a:txBody>
                    <a:bodyPr/>
                    <a:lstStyle/>
                    <a:p>
                      <a:pPr algn="r" fontAlgn="ctr"/>
                      <a:r>
                        <a:rPr lang="ru-RU" sz="1300" dirty="0">
                          <a:effectLst/>
                        </a:rPr>
                        <a:t>71659</a:t>
                      </a:r>
                    </a:p>
                  </a:txBody>
                  <a:tcPr marL="64945" marR="64945" marT="32473" marB="32473" anchor="ctr">
                    <a:lnL w="12700" cap="flat" cmpd="sng" algn="ctr">
                      <a:solidFill>
                        <a:schemeClr val="tx1"/>
                      </a:solidFill>
                      <a:prstDash val="solid"/>
                      <a:round/>
                      <a:headEnd type="none" w="med" len="med"/>
                      <a:tailEnd type="none" w="med" len="med"/>
                    </a:lnL>
                    <a:lnR>
                      <a:noFill/>
                    </a:lnR>
                    <a:lnT>
                      <a:noFill/>
                    </a:lnT>
                    <a:lnB>
                      <a:noFill/>
                    </a:lnB>
                    <a:solidFill>
                      <a:srgbClr val="F5F5F5"/>
                    </a:solidFill>
                  </a:tcPr>
                </a:tc>
                <a:extLst>
                  <a:ext uri="{0D108BD9-81ED-4DB2-BD59-A6C34878D82A}">
                    <a16:rowId xmlns:a16="http://schemas.microsoft.com/office/drawing/2014/main" val="10006"/>
                  </a:ext>
                </a:extLst>
              </a:tr>
              <a:tr h="0">
                <a:tc>
                  <a:txBody>
                    <a:bodyPr/>
                    <a:lstStyle/>
                    <a:p>
                      <a:pPr algn="r" fontAlgn="ctr"/>
                      <a:r>
                        <a:rPr lang="en-US" sz="1300" b="1" dirty="0">
                          <a:effectLst/>
                        </a:rPr>
                        <a:t>UH</a:t>
                      </a:r>
                    </a:p>
                  </a:txBody>
                  <a:tcPr marL="64945" marR="64945" marT="32473" marB="32473"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algn="r" fontAlgn="ctr"/>
                      <a:r>
                        <a:rPr lang="ru-RU" sz="1300">
                          <a:effectLst/>
                        </a:rPr>
                        <a:t>20031</a:t>
                      </a:r>
                    </a:p>
                  </a:txBody>
                  <a:tcPr marL="64945" marR="64945" marT="32473" marB="32473"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r" fontAlgn="ctr"/>
                      <a:r>
                        <a:rPr lang="ru-RU" sz="1300">
                          <a:effectLst/>
                        </a:rPr>
                        <a:t>3615</a:t>
                      </a:r>
                    </a:p>
                  </a:txBody>
                  <a:tcPr marL="64945" marR="64945" marT="32473" marB="32473" anchor="ctr">
                    <a:lnL>
                      <a:noFill/>
                    </a:lnL>
                    <a:lnR>
                      <a:noFill/>
                    </a:lnR>
                    <a:lnT>
                      <a:noFill/>
                    </a:lnT>
                    <a:lnB>
                      <a:noFill/>
                    </a:lnB>
                  </a:tcPr>
                </a:tc>
                <a:tc>
                  <a:txBody>
                    <a:bodyPr/>
                    <a:lstStyle/>
                    <a:p>
                      <a:pPr algn="r" fontAlgn="ctr"/>
                      <a:r>
                        <a:rPr lang="ru-RU" sz="1300">
                          <a:effectLst/>
                        </a:rPr>
                        <a:t>2</a:t>
                      </a:r>
                    </a:p>
                  </a:txBody>
                  <a:tcPr marL="64945" marR="64945" marT="32473" marB="32473" anchor="ctr">
                    <a:lnL>
                      <a:noFill/>
                    </a:lnL>
                    <a:lnR>
                      <a:noFill/>
                    </a:lnR>
                    <a:lnT>
                      <a:noFill/>
                    </a:lnT>
                    <a:lnB>
                      <a:noFill/>
                    </a:lnB>
                  </a:tcPr>
                </a:tc>
                <a:tc>
                  <a:txBody>
                    <a:bodyPr/>
                    <a:lstStyle/>
                    <a:p>
                      <a:pPr algn="r" fontAlgn="ctr"/>
                      <a:r>
                        <a:rPr lang="ru-RU" sz="1300">
                          <a:effectLst/>
                        </a:rPr>
                        <a:t>761</a:t>
                      </a:r>
                    </a:p>
                  </a:txBody>
                  <a:tcPr marL="64945" marR="64945" marT="32473" marB="32473" anchor="ctr">
                    <a:lnL>
                      <a:noFill/>
                    </a:lnL>
                    <a:lnR>
                      <a:noFill/>
                    </a:lnR>
                    <a:lnT>
                      <a:noFill/>
                    </a:lnT>
                    <a:lnB>
                      <a:noFill/>
                    </a:lnB>
                  </a:tcPr>
                </a:tc>
                <a:tc>
                  <a:txBody>
                    <a:bodyPr/>
                    <a:lstStyle/>
                    <a:p>
                      <a:pPr algn="r" fontAlgn="ctr"/>
                      <a:r>
                        <a:rPr lang="ru-RU" sz="1300">
                          <a:effectLst/>
                        </a:rPr>
                        <a:t>4001</a:t>
                      </a:r>
                    </a:p>
                  </a:txBody>
                  <a:tcPr marL="64945" marR="64945" marT="32473" marB="32473" anchor="ctr">
                    <a:lnL>
                      <a:noFill/>
                    </a:lnL>
                    <a:lnR>
                      <a:noFill/>
                    </a:lnR>
                    <a:lnT>
                      <a:noFill/>
                    </a:lnT>
                    <a:lnB>
                      <a:noFill/>
                    </a:lnB>
                  </a:tcPr>
                </a:tc>
                <a:tc>
                  <a:txBody>
                    <a:bodyPr/>
                    <a:lstStyle/>
                    <a:p>
                      <a:pPr algn="r" fontAlgn="ctr"/>
                      <a:r>
                        <a:rPr lang="ru-RU" sz="1300">
                          <a:effectLst/>
                        </a:rPr>
                        <a:t>2</a:t>
                      </a:r>
                    </a:p>
                  </a:txBody>
                  <a:tcPr marL="64945" marR="64945" marT="32473" marB="32473" anchor="ctr">
                    <a:lnL>
                      <a:noFill/>
                    </a:lnL>
                    <a:lnR>
                      <a:noFill/>
                    </a:lnR>
                    <a:lnT>
                      <a:noFill/>
                    </a:lnT>
                    <a:lnB>
                      <a:noFill/>
                    </a:lnB>
                  </a:tcPr>
                </a:tc>
                <a:tc>
                  <a:txBody>
                    <a:bodyPr/>
                    <a:lstStyle/>
                    <a:p>
                      <a:pPr algn="r" fontAlgn="ctr"/>
                      <a:r>
                        <a:rPr lang="ru-RU" sz="1300">
                          <a:effectLst/>
                        </a:rPr>
                        <a:t>156</a:t>
                      </a:r>
                    </a:p>
                  </a:txBody>
                  <a:tcPr marL="64945" marR="64945" marT="32473" marB="32473" anchor="ctr">
                    <a:lnL>
                      <a:noFill/>
                    </a:lnL>
                    <a:lnR>
                      <a:noFill/>
                    </a:lnR>
                    <a:lnT>
                      <a:noFill/>
                    </a:lnT>
                    <a:lnB>
                      <a:noFill/>
                    </a:lnB>
                  </a:tcPr>
                </a:tc>
                <a:tc>
                  <a:txBody>
                    <a:bodyPr/>
                    <a:lstStyle/>
                    <a:p>
                      <a:pPr algn="r" fontAlgn="ctr"/>
                      <a:r>
                        <a:rPr lang="ru-RU" sz="1300">
                          <a:effectLst/>
                        </a:rPr>
                        <a:t>6</a:t>
                      </a:r>
                    </a:p>
                  </a:txBody>
                  <a:tcPr marL="64945" marR="64945" marT="32473" marB="32473" anchor="ctr">
                    <a:lnL>
                      <a:noFill/>
                    </a:lnL>
                    <a:lnR>
                      <a:noFill/>
                    </a:lnR>
                    <a:lnT>
                      <a:noFill/>
                    </a:lnT>
                    <a:lnB>
                      <a:noFill/>
                    </a:lnB>
                  </a:tcPr>
                </a:tc>
                <a:tc>
                  <a:txBody>
                    <a:bodyPr/>
                    <a:lstStyle/>
                    <a:p>
                      <a:pPr algn="r" fontAlgn="ctr"/>
                      <a:r>
                        <a:rPr lang="ru-RU" sz="1300">
                          <a:effectLst/>
                        </a:rPr>
                        <a:t>72</a:t>
                      </a:r>
                    </a:p>
                  </a:txBody>
                  <a:tcPr marL="64945" marR="64945" marT="32473" marB="32473"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algn="r" fontAlgn="ctr"/>
                      <a:r>
                        <a:rPr lang="ru-RU" sz="1300" dirty="0">
                          <a:effectLst/>
                        </a:rPr>
                        <a:t>28646</a:t>
                      </a:r>
                    </a:p>
                  </a:txBody>
                  <a:tcPr marL="64945" marR="64945" marT="32473" marB="32473" anchor="ctr">
                    <a:lnL w="12700" cap="flat" cmpd="sng" algn="ctr">
                      <a:solidFill>
                        <a:schemeClr val="tx1"/>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7"/>
                  </a:ext>
                </a:extLst>
              </a:tr>
              <a:tr h="0">
                <a:tc>
                  <a:txBody>
                    <a:bodyPr/>
                    <a:lstStyle/>
                    <a:p>
                      <a:pPr algn="r" fontAlgn="ctr"/>
                      <a:r>
                        <a:rPr lang="en-US" sz="1300" b="1" dirty="0">
                          <a:effectLst/>
                        </a:rPr>
                        <a:t>US</a:t>
                      </a:r>
                    </a:p>
                  </a:txBody>
                  <a:tcPr marL="64945" marR="64945" marT="32473" marB="32473"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ru-RU" sz="1300">
                          <a:effectLst/>
                        </a:rPr>
                        <a:t>622</a:t>
                      </a:r>
                    </a:p>
                  </a:txBody>
                  <a:tcPr marL="64945" marR="64945" marT="32473" marB="32473"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ru-RU" sz="1300">
                          <a:effectLst/>
                        </a:rPr>
                        <a:t>84</a:t>
                      </a:r>
                    </a:p>
                  </a:txBody>
                  <a:tcPr marL="64945" marR="64945" marT="32473" marB="32473" anchor="ctr">
                    <a:lnL>
                      <a:noFill/>
                    </a:lnL>
                    <a:lnR>
                      <a:noFill/>
                    </a:lnR>
                    <a:lnT>
                      <a:noFill/>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ru-RU" sz="1300">
                          <a:effectLst/>
                        </a:rPr>
                        <a:t>0</a:t>
                      </a:r>
                    </a:p>
                  </a:txBody>
                  <a:tcPr marL="64945" marR="64945" marT="32473" marB="32473" anchor="ctr">
                    <a:lnL>
                      <a:noFill/>
                    </a:lnL>
                    <a:lnR>
                      <a:noFill/>
                    </a:lnR>
                    <a:lnT>
                      <a:noFill/>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ru-RU" sz="1300">
                          <a:effectLst/>
                        </a:rPr>
                        <a:t>15</a:t>
                      </a:r>
                    </a:p>
                  </a:txBody>
                  <a:tcPr marL="64945" marR="64945" marT="32473" marB="32473" anchor="ctr">
                    <a:lnL>
                      <a:noFill/>
                    </a:lnL>
                    <a:lnR>
                      <a:noFill/>
                    </a:lnR>
                    <a:lnT>
                      <a:noFill/>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ru-RU" sz="1300">
                          <a:effectLst/>
                        </a:rPr>
                        <a:t>168</a:t>
                      </a:r>
                    </a:p>
                  </a:txBody>
                  <a:tcPr marL="64945" marR="64945" marT="32473" marB="32473" anchor="ctr">
                    <a:lnL>
                      <a:noFill/>
                    </a:lnL>
                    <a:lnR>
                      <a:noFill/>
                    </a:lnR>
                    <a:lnT>
                      <a:noFill/>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ru-RU" sz="1300">
                          <a:effectLst/>
                        </a:rPr>
                        <a:t>0</a:t>
                      </a:r>
                    </a:p>
                  </a:txBody>
                  <a:tcPr marL="64945" marR="64945" marT="32473" marB="32473" anchor="ctr">
                    <a:lnL>
                      <a:noFill/>
                    </a:lnL>
                    <a:lnR>
                      <a:noFill/>
                    </a:lnR>
                    <a:lnT>
                      <a:noFill/>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ru-RU" sz="1300">
                          <a:effectLst/>
                        </a:rPr>
                        <a:t>0</a:t>
                      </a:r>
                    </a:p>
                  </a:txBody>
                  <a:tcPr marL="64945" marR="64945" marT="32473" marB="32473" anchor="ctr">
                    <a:lnL>
                      <a:noFill/>
                    </a:lnL>
                    <a:lnR>
                      <a:noFill/>
                    </a:lnR>
                    <a:lnT>
                      <a:noFill/>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ru-RU" sz="1300">
                          <a:effectLst/>
                        </a:rPr>
                        <a:t>1</a:t>
                      </a:r>
                    </a:p>
                  </a:txBody>
                  <a:tcPr marL="64945" marR="64945" marT="32473" marB="32473" anchor="ctr">
                    <a:lnL>
                      <a:noFill/>
                    </a:lnL>
                    <a:lnR>
                      <a:noFill/>
                    </a:lnR>
                    <a:lnT>
                      <a:noFill/>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ru-RU" sz="1300">
                          <a:effectLst/>
                        </a:rPr>
                        <a:t>5</a:t>
                      </a:r>
                    </a:p>
                  </a:txBody>
                  <a:tcPr marL="64945" marR="64945" marT="32473" marB="32473"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ru-RU" sz="1300" dirty="0">
                          <a:effectLst/>
                        </a:rPr>
                        <a:t>895</a:t>
                      </a:r>
                    </a:p>
                  </a:txBody>
                  <a:tcPr marL="64945" marR="64945" marT="32473" marB="32473"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10008"/>
                  </a:ext>
                </a:extLst>
              </a:tr>
              <a:tr h="0">
                <a:tc>
                  <a:txBody>
                    <a:bodyPr/>
                    <a:lstStyle/>
                    <a:p>
                      <a:pPr algn="r" fontAlgn="ctr"/>
                      <a:r>
                        <a:rPr lang="en-US" sz="1300" b="1" dirty="0">
                          <a:effectLst/>
                        </a:rPr>
                        <a:t>All</a:t>
                      </a:r>
                    </a:p>
                  </a:txBody>
                  <a:tcPr marL="64945" marR="64945" marT="32473" marB="32473"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ctr"/>
                      <a:r>
                        <a:rPr lang="ru-RU" sz="1300" dirty="0">
                          <a:effectLst/>
                        </a:rPr>
                        <a:t>199886</a:t>
                      </a:r>
                    </a:p>
                  </a:txBody>
                  <a:tcPr marL="64945" marR="64945" marT="32473" marB="32473"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ctr"/>
                      <a:r>
                        <a:rPr lang="ru-RU" sz="1300" dirty="0">
                          <a:effectLst/>
                        </a:rPr>
                        <a:t>40367</a:t>
                      </a:r>
                    </a:p>
                  </a:txBody>
                  <a:tcPr marL="64945" marR="64945" marT="32473" marB="32473"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ctr"/>
                      <a:r>
                        <a:rPr lang="ru-RU" sz="1300" dirty="0">
                          <a:effectLst/>
                        </a:rPr>
                        <a:t>33</a:t>
                      </a:r>
                    </a:p>
                  </a:txBody>
                  <a:tcPr marL="64945" marR="64945" marT="32473" marB="32473"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ctr"/>
                      <a:r>
                        <a:rPr lang="ru-RU" sz="1300" dirty="0">
                          <a:effectLst/>
                        </a:rPr>
                        <a:t>5332</a:t>
                      </a:r>
                    </a:p>
                  </a:txBody>
                  <a:tcPr marL="64945" marR="64945" marT="32473" marB="32473"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ctr"/>
                      <a:r>
                        <a:rPr lang="ru-RU" sz="1300" dirty="0">
                          <a:effectLst/>
                        </a:rPr>
                        <a:t>22829</a:t>
                      </a:r>
                    </a:p>
                  </a:txBody>
                  <a:tcPr marL="64945" marR="64945" marT="32473" marB="32473"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ctr"/>
                      <a:r>
                        <a:rPr lang="ru-RU" sz="1300" dirty="0">
                          <a:effectLst/>
                        </a:rPr>
                        <a:t>32</a:t>
                      </a:r>
                    </a:p>
                  </a:txBody>
                  <a:tcPr marL="64945" marR="64945" marT="32473" marB="32473"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ctr"/>
                      <a:r>
                        <a:rPr lang="ru-RU" sz="1300" dirty="0">
                          <a:effectLst/>
                        </a:rPr>
                        <a:t>1216</a:t>
                      </a:r>
                    </a:p>
                  </a:txBody>
                  <a:tcPr marL="64945" marR="64945" marT="32473" marB="32473"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ctr"/>
                      <a:r>
                        <a:rPr lang="ru-RU" sz="1300" dirty="0">
                          <a:effectLst/>
                        </a:rPr>
                        <a:t>40</a:t>
                      </a:r>
                    </a:p>
                  </a:txBody>
                  <a:tcPr marL="64945" marR="64945" marT="32473" marB="32473"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ctr"/>
                      <a:r>
                        <a:rPr lang="ru-RU" sz="1300" dirty="0">
                          <a:effectLst/>
                        </a:rPr>
                        <a:t>611</a:t>
                      </a:r>
                    </a:p>
                  </a:txBody>
                  <a:tcPr marL="64945" marR="64945" marT="32473" marB="32473"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r" fontAlgn="ctr"/>
                      <a:r>
                        <a:rPr lang="ru-RU" sz="1300" dirty="0">
                          <a:effectLst/>
                        </a:rPr>
                        <a:t>270346</a:t>
                      </a:r>
                    </a:p>
                  </a:txBody>
                  <a:tcPr marL="64945" marR="64945" marT="32473" marB="32473"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10009"/>
                  </a:ext>
                </a:extLst>
              </a:tr>
            </a:tbl>
          </a:graphicData>
        </a:graphic>
      </p:graphicFrame>
      <mc:AlternateContent xmlns:mc="http://schemas.openxmlformats.org/markup-compatibility/2006" xmlns:a14="http://schemas.microsoft.com/office/drawing/2010/main">
        <mc:Choice Requires="a14">
          <p:sp>
            <p:nvSpPr>
              <p:cNvPr id="8" name="TextBox 7"/>
              <p:cNvSpPr txBox="1"/>
              <p:nvPr/>
            </p:nvSpPr>
            <p:spPr>
              <a:xfrm>
                <a:off x="984250" y="4185921"/>
                <a:ext cx="7816850" cy="2319289"/>
              </a:xfrm>
              <a:prstGeom prst="rect">
                <a:avLst/>
              </a:prstGeom>
              <a:noFill/>
            </p:spPr>
            <p:txBody>
              <a:bodyPr wrap="square" rtlCol="0">
                <a:spAutoFit/>
              </a:bodyPr>
              <a:lstStyle/>
              <a:p>
                <a:r>
                  <a:rPr lang="en-US" dirty="0"/>
                  <a:t>Are these two variables independent? We don’t know.</a:t>
                </a:r>
              </a:p>
              <a:p>
                <a:r>
                  <a:rPr lang="en-US" dirty="0"/>
                  <a:t>If they are independent, and marginal probabilities are fixed, then we can </a:t>
                </a:r>
                <a:br>
                  <a:rPr lang="en-US" dirty="0"/>
                </a:br>
                <a:r>
                  <a:rPr lang="en-US" dirty="0"/>
                  <a:t>calculate probability for each joint cell (as product of probabilities). </a:t>
                </a:r>
              </a:p>
              <a:p>
                <a:r>
                  <a:rPr lang="en-US" dirty="0"/>
                  <a:t>If we sample from this (multinomial) distribution </a:t>
                </a:r>
                <a14:m>
                  <m:oMath xmlns:m="http://schemas.openxmlformats.org/officeDocument/2006/math">
                    <m:r>
                      <a:rPr lang="en-US" b="0" i="1" smtClean="0">
                        <a:latin typeface="Cambria Math" panose="02040503050406030204" pitchFamily="18" charset="0"/>
                      </a:rPr>
                      <m:t>𝑛</m:t>
                    </m:r>
                  </m:oMath>
                </a14:m>
                <a:r>
                  <a:rPr lang="en-US" dirty="0"/>
                  <a:t> observations, for a cell </a:t>
                </a:r>
                <a14:m>
                  <m:oMath xmlns:m="http://schemas.openxmlformats.org/officeDocument/2006/math">
                    <m:r>
                      <a:rPr lang="en-US" b="0" i="1" smtClean="0">
                        <a:latin typeface="Cambria Math" panose="02040503050406030204" pitchFamily="18" charset="0"/>
                      </a:rPr>
                      <m:t>𝑖</m:t>
                    </m:r>
                  </m:oMath>
                </a14:m>
                <a:r>
                  <a:rPr lang="en-US" dirty="0"/>
                  <a:t> </a:t>
                </a:r>
                <a:br>
                  <a:rPr lang="en-US" dirty="0"/>
                </a:br>
                <a:r>
                  <a:rPr lang="en-US" dirty="0"/>
                  <a:t>(with probability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oMath>
                </a14:m>
                <a:r>
                  <a:rPr lang="en-US" dirty="0"/>
                  <a:t>) number of counts will be approximately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𝒩</m:t>
                        </m:r>
                        <m:r>
                          <a:rPr lang="en-US" b="0" i="1" smtClean="0">
                            <a:latin typeface="Cambria Math" panose="02040503050406030204" pitchFamily="18" charset="0"/>
                          </a:rPr>
                          <m:t>(</m:t>
                        </m:r>
                        <m:r>
                          <a:rPr lang="en-US" b="0" i="1" smtClean="0">
                            <a:latin typeface="Cambria Math" panose="02040503050406030204" pitchFamily="18" charset="0"/>
                          </a:rPr>
                          <m:t>𝑛𝑝</m:t>
                        </m:r>
                      </m:e>
                      <m:sub>
                        <m:r>
                          <a:rPr lang="en-US" b="0" i="1" smtClean="0">
                            <a:latin typeface="Cambria Math" panose="02040503050406030204" pitchFamily="18" charset="0"/>
                          </a:rPr>
                          <m:t>𝑖</m:t>
                        </m:r>
                      </m:sub>
                    </m:sSub>
                    <m:r>
                      <a:rPr lang="en-US" b="0" i="1" smtClean="0">
                        <a:latin typeface="Cambria Math" panose="02040503050406030204" pitchFamily="18" charset="0"/>
                      </a:rPr>
                      <m:t>, </m:t>
                    </m:r>
                    <m:r>
                      <a:rPr lang="en-US" b="0" i="1" smtClean="0">
                        <a:latin typeface="Cambria Math" panose="02040503050406030204" pitchFamily="18" charset="0"/>
                      </a:rPr>
                      <m:t>𝑛</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a14:m>
                <a:r>
                  <a:rPr lang="en-US" dirty="0"/>
                  <a:t>. </a:t>
                </a:r>
              </a:p>
              <a:p>
                <a:r>
                  <a:rPr lang="en-US" dirty="0"/>
                  <a:t>We can renormalize all these counts, and construct a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𝜒</m:t>
                        </m:r>
                      </m:e>
                      <m:sup>
                        <m:r>
                          <a:rPr lang="en-US" b="0" i="1" smtClean="0">
                            <a:latin typeface="Cambria Math" panose="02040503050406030204" pitchFamily="18" charset="0"/>
                          </a:rPr>
                          <m:t>2</m:t>
                        </m:r>
                      </m:sup>
                    </m:sSup>
                  </m:oMath>
                </a14:m>
                <a:r>
                  <a:rPr lang="en-US" dirty="0"/>
                  <a:t> distribution of them.</a:t>
                </a:r>
              </a:p>
              <a:p>
                <a:r>
                  <a:rPr lang="en-US" dirty="0"/>
                  <a:t>Number of degrees of freedom is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−1)(</m:t>
                    </m:r>
                    <m:r>
                      <a:rPr lang="en-US" b="0" i="1" smtClean="0">
                        <a:latin typeface="Cambria Math" panose="02040503050406030204" pitchFamily="18" charset="0"/>
                      </a:rPr>
                      <m:t>𝑐</m:t>
                    </m:r>
                    <m:r>
                      <a:rPr lang="en-US" b="0" i="1" smtClean="0">
                        <a:latin typeface="Cambria Math" panose="02040503050406030204" pitchFamily="18" charset="0"/>
                      </a:rPr>
                      <m:t>−1)</m:t>
                    </m:r>
                  </m:oMath>
                </a14:m>
                <a:r>
                  <a:rPr lang="en-US" dirty="0"/>
                  <a:t> (difference between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1</m:t>
                        </m:r>
                      </m:sub>
                    </m:sSub>
                  </m:oMath>
                </a14:m>
                <a:r>
                  <a:rPr lang="en-US" dirty="0"/>
                  <a:t>). </a:t>
                </a:r>
              </a:p>
              <a:p>
                <a:r>
                  <a:rPr lang="en-US" dirty="0"/>
                  <a:t>P-value is 0.00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𝜒</m:t>
                        </m:r>
                      </m:e>
                      <m:sub>
                        <m:r>
                          <a:rPr lang="en-US" b="0" i="1" smtClean="0">
                            <a:latin typeface="Cambria Math" panose="02040503050406030204" pitchFamily="18" charset="0"/>
                          </a:rPr>
                          <m:t>𝑜𝑏𝑠</m:t>
                        </m:r>
                      </m:sub>
                      <m:sup>
                        <m:r>
                          <a:rPr lang="en-US" b="0" i="1" smtClean="0">
                            <a:latin typeface="Cambria Math" panose="02040503050406030204" pitchFamily="18" charset="0"/>
                          </a:rPr>
                          <m:t>2</m:t>
                        </m:r>
                      </m:sup>
                    </m:sSubSup>
                    <m:r>
                      <a:rPr lang="en-US" i="1">
                        <a:latin typeface="Cambria Math" panose="02040503050406030204" pitchFamily="18" charset="0"/>
                      </a:rPr>
                      <m:t>=3095</m:t>
                    </m:r>
                  </m:oMath>
                </a14:m>
                <a:r>
                  <a:rPr lang="en-US" dirty="0"/>
                  <a:t> with 48 </a:t>
                </a:r>
                <a:r>
                  <a:rPr lang="en-US" dirty="0" err="1"/>
                  <a:t>dof</a:t>
                </a:r>
                <a:r>
                  <a:rPr lang="en-US" dirty="0"/>
                  <a:t>), so we reject independence hypothesis. </a:t>
                </a:r>
              </a:p>
            </p:txBody>
          </p:sp>
        </mc:Choice>
        <mc:Fallback xmlns="">
          <p:sp>
            <p:nvSpPr>
              <p:cNvPr id="8" name="TextBox 7"/>
              <p:cNvSpPr txBox="1">
                <a:spLocks noRot="1" noChangeAspect="1" noMove="1" noResize="1" noEditPoints="1" noAdjustHandles="1" noChangeArrowheads="1" noChangeShapeType="1" noTextEdit="1"/>
              </p:cNvSpPr>
              <p:nvPr/>
            </p:nvSpPr>
            <p:spPr>
              <a:xfrm>
                <a:off x="984250" y="4185921"/>
                <a:ext cx="7816850" cy="2319289"/>
              </a:xfrm>
              <a:prstGeom prst="rect">
                <a:avLst/>
              </a:prstGeom>
              <a:blipFill rotWithShape="0">
                <a:blip r:embed="rId3"/>
                <a:stretch>
                  <a:fillRect l="-624" t="-1579" r="-1169" b="-3421"/>
                </a:stretch>
              </a:blipFill>
            </p:spPr>
            <p:txBody>
              <a:bodyPr/>
              <a:lstStyle/>
              <a:p>
                <a:r>
                  <a:rPr lang="ru-RU">
                    <a:noFill/>
                  </a:rPr>
                  <a:t> </a:t>
                </a:r>
              </a:p>
            </p:txBody>
          </p:sp>
        </mc:Fallback>
      </mc:AlternateContent>
    </p:spTree>
    <p:extLst>
      <p:ext uri="{BB962C8B-B14F-4D97-AF65-F5344CB8AC3E}">
        <p14:creationId xmlns:p14="http://schemas.microsoft.com/office/powerpoint/2010/main" val="2350790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Other statistics and distributions</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fontScale="85000" lnSpcReduction="20000"/>
              </a:bodyPr>
              <a:lstStyle/>
              <a:p>
                <a:pPr>
                  <a:lnSpc>
                    <a:spcPct val="110000"/>
                  </a:lnSpc>
                </a:pPr>
                <a:r>
                  <a:rPr lang="en-US" dirty="0"/>
                  <a:t>Case 1: samples from normal distribution</a:t>
                </a:r>
              </a:p>
              <a:p>
                <a:pPr lvl="1">
                  <a:lnSpc>
                    <a:spcPct val="110000"/>
                  </a:lnSpc>
                </a:pPr>
                <a:r>
                  <a:rPr lang="en-US" dirty="0"/>
                  <a:t>Test statistics usually have one of </a:t>
                </a:r>
                <a14:m>
                  <m:oMath xmlns:m="http://schemas.openxmlformats.org/officeDocument/2006/math">
                    <m:r>
                      <a:rPr lang="en-US" b="0" i="1" smtClean="0">
                        <a:latin typeface="Cambria Math" panose="02040503050406030204" pitchFamily="18" charset="0"/>
                      </a:rPr>
                      <m:t>𝒩</m:t>
                    </m:r>
                  </m:oMath>
                </a14:m>
                <a:r>
                  <a:rPr lang="en-US" dirty="0"/>
                  <a:t>, </a:t>
                </a:r>
                <a14:m>
                  <m:oMath xmlns:m="http://schemas.openxmlformats.org/officeDocument/2006/math">
                    <m:r>
                      <a:rPr lang="en-US" b="0" i="1" smtClean="0">
                        <a:latin typeface="Cambria Math" panose="02040503050406030204" pitchFamily="18" charset="0"/>
                      </a:rPr>
                      <m:t>𝑡</m:t>
                    </m:r>
                  </m:oMath>
                </a14:m>
                <a:r>
                  <a:rPr lang="en-US" dirty="0"/>
                  <a: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𝜒</m:t>
                        </m:r>
                      </m:e>
                      <m:sup>
                        <m:r>
                          <a:rPr lang="en-US" b="0" i="1" smtClean="0">
                            <a:latin typeface="Cambria Math" panose="02040503050406030204" pitchFamily="18" charset="0"/>
                          </a:rPr>
                          <m:t>2</m:t>
                        </m:r>
                      </m:sup>
                    </m:sSup>
                  </m:oMath>
                </a14:m>
                <a:r>
                  <a:rPr lang="en-US" dirty="0"/>
                  <a:t>, </a:t>
                </a:r>
                <a14:m>
                  <m:oMath xmlns:m="http://schemas.openxmlformats.org/officeDocument/2006/math">
                    <m:r>
                      <a:rPr lang="en-US" b="0" i="1" smtClean="0">
                        <a:latin typeface="Cambria Math" panose="02040503050406030204" pitchFamily="18" charset="0"/>
                      </a:rPr>
                      <m:t>𝐹</m:t>
                    </m:r>
                  </m:oMath>
                </a14:m>
                <a:r>
                  <a:rPr lang="en-US" dirty="0"/>
                  <a:t> distributions</a:t>
                </a:r>
              </a:p>
              <a:p>
                <a:pPr>
                  <a:lnSpc>
                    <a:spcPct val="110000"/>
                  </a:lnSpc>
                </a:pPr>
                <a:r>
                  <a:rPr lang="en-US" dirty="0"/>
                  <a:t>Case 2: large samples from any distribution</a:t>
                </a:r>
              </a:p>
              <a:p>
                <a:pPr lvl="1">
                  <a:lnSpc>
                    <a:spcPct val="110000"/>
                  </a:lnSpc>
                </a:pPr>
                <a:r>
                  <a:rPr lang="en-US" dirty="0"/>
                  <a:t>Sample estimates usually have approximately </a:t>
                </a:r>
                <a14:m>
                  <m:oMath xmlns:m="http://schemas.openxmlformats.org/officeDocument/2006/math">
                    <m:r>
                      <a:rPr lang="en-US" b="0" i="1" smtClean="0">
                        <a:latin typeface="Cambria Math" panose="02040503050406030204" pitchFamily="18" charset="0"/>
                      </a:rPr>
                      <m:t>𝒩</m:t>
                    </m:r>
                  </m:oMath>
                </a14:m>
                <a:r>
                  <a:rPr lang="en-US" dirty="0"/>
                  <a:t> distribution due to the CLT</a:t>
                </a:r>
              </a:p>
              <a:p>
                <a:pPr lvl="1">
                  <a:lnSpc>
                    <a:spcPct val="110000"/>
                  </a:lnSpc>
                </a:pPr>
                <a:r>
                  <a:rPr lang="en-US" dirty="0"/>
                  <a:t>Thus </a:t>
                </a:r>
                <a14:m>
                  <m:oMath xmlns:m="http://schemas.openxmlformats.org/officeDocument/2006/math">
                    <m:r>
                      <a:rPr lang="en-US" i="1">
                        <a:latin typeface="Cambria Math" panose="02040503050406030204" pitchFamily="18" charset="0"/>
                      </a:rPr>
                      <m:t>𝒩</m:t>
                    </m:r>
                  </m:oMath>
                </a14:m>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𝜒</m:t>
                        </m:r>
                      </m:e>
                      <m:sup>
                        <m:r>
                          <a:rPr lang="en-US" i="1">
                            <a:latin typeface="Cambria Math" panose="02040503050406030204" pitchFamily="18" charset="0"/>
                          </a:rPr>
                          <m:t>2</m:t>
                        </m:r>
                      </m:sup>
                    </m:sSup>
                  </m:oMath>
                </a14:m>
                <a:r>
                  <a:rPr lang="en-US" dirty="0"/>
                  <a:t>, </a:t>
                </a:r>
                <a14:m>
                  <m:oMath xmlns:m="http://schemas.openxmlformats.org/officeDocument/2006/math">
                    <m:r>
                      <a:rPr lang="en-US" i="1">
                        <a:latin typeface="Cambria Math" panose="02040503050406030204" pitchFamily="18" charset="0"/>
                      </a:rPr>
                      <m:t>𝐹</m:t>
                    </m:r>
                  </m:oMath>
                </a14:m>
                <a:r>
                  <a:rPr lang="en-US" dirty="0"/>
                  <a:t> may be good approximations for test statistics (as with the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𝜒</m:t>
                        </m:r>
                      </m:e>
                      <m:sup>
                        <m:r>
                          <a:rPr lang="en-US" b="0" i="1" smtClean="0">
                            <a:latin typeface="Cambria Math" panose="02040503050406030204" pitchFamily="18" charset="0"/>
                          </a:rPr>
                          <m:t>2</m:t>
                        </m:r>
                      </m:sup>
                    </m:sSup>
                  </m:oMath>
                </a14:m>
                <a:r>
                  <a:rPr lang="en-US" dirty="0"/>
                  <a:t> test)</a:t>
                </a:r>
              </a:p>
              <a:p>
                <a:pPr>
                  <a:lnSpc>
                    <a:spcPct val="110000"/>
                  </a:lnSpc>
                </a:pPr>
                <a:r>
                  <a:rPr lang="en-US" dirty="0"/>
                  <a:t>Case 3: small samples from non-normal distribution</a:t>
                </a:r>
              </a:p>
              <a:p>
                <a:pPr lvl="1">
                  <a:lnSpc>
                    <a:spcPct val="110000"/>
                  </a:lnSpc>
                </a:pPr>
                <a:r>
                  <a:rPr lang="en-US" dirty="0"/>
                  <a:t>Solution 1: use distribution-independent tests (that use only ranks of the observation, not the specific values)</a:t>
                </a:r>
              </a:p>
              <a:p>
                <a:pPr lvl="1">
                  <a:lnSpc>
                    <a:spcPct val="110000"/>
                  </a:lnSpc>
                </a:pPr>
                <a:r>
                  <a:rPr lang="en-US" dirty="0"/>
                  <a:t>Solution 2: approximate the distribution of the test statistic under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by computer simulation</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3"/>
                <a:stretch>
                  <a:fillRect l="-1005" t="-1961" r="-1082"/>
                </a:stretch>
              </a:blipFill>
            </p:spPr>
            <p:txBody>
              <a:bodyPr/>
              <a:lstStyle/>
              <a:p>
                <a:r>
                  <a:rPr lang="ru-RU">
                    <a:noFill/>
                  </a:rPr>
                  <a:t> </a:t>
                </a:r>
              </a:p>
            </p:txBody>
          </p:sp>
        </mc:Fallback>
      </mc:AlternateContent>
    </p:spTree>
    <p:extLst>
      <p:ext uri="{BB962C8B-B14F-4D97-AF65-F5344CB8AC3E}">
        <p14:creationId xmlns:p14="http://schemas.microsoft.com/office/powerpoint/2010/main" val="675143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Simulating a distribution</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628650" y="1825626"/>
                <a:ext cx="7886700" cy="1569238"/>
              </a:xfrm>
            </p:spPr>
            <p:txBody>
              <a:bodyPr>
                <a:normAutofit fontScale="70000" lnSpcReduction="20000"/>
              </a:bodyPr>
              <a:lstStyle/>
              <a:p>
                <a:pPr>
                  <a:lnSpc>
                    <a:spcPct val="120000"/>
                  </a:lnSpc>
                </a:pPr>
                <a:r>
                  <a:rPr lang="en-US" dirty="0"/>
                  <a:t>What you have: a sample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𝑛</m:t>
                        </m:r>
                      </m:sub>
                    </m:sSub>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and a formula for the test statistic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𝑠𝑎𝑚𝑝𝑙𝑒</m:t>
                    </m:r>
                    <m:r>
                      <a:rPr lang="en-US" b="0" i="1" smtClean="0">
                        <a:latin typeface="Cambria Math" panose="02040503050406030204" pitchFamily="18" charset="0"/>
                      </a:rPr>
                      <m:t>)</m:t>
                    </m:r>
                  </m:oMath>
                </a14:m>
                <a:endParaRPr lang="en-US" dirty="0"/>
              </a:p>
              <a:p>
                <a:pPr>
                  <a:lnSpc>
                    <a:spcPct val="120000"/>
                  </a:lnSpc>
                </a:pPr>
                <a:r>
                  <a:rPr lang="en-US" dirty="0"/>
                  <a:t>What you want: a p-value for your test</a:t>
                </a:r>
              </a:p>
              <a:p>
                <a:pPr>
                  <a:lnSpc>
                    <a:spcPct val="120000"/>
                  </a:lnSpc>
                </a:pPr>
                <a:r>
                  <a:rPr lang="en-US" dirty="0"/>
                  <a:t>What to do: </a:t>
                </a:r>
              </a:p>
              <a:p>
                <a:pPr marL="0" indent="0">
                  <a:lnSpc>
                    <a:spcPct val="120000"/>
                  </a:lnSpc>
                  <a:buNone/>
                </a:pPr>
                <a:endParaRPr lang="en-US"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628650" y="1825626"/>
                <a:ext cx="7886700" cy="1569238"/>
              </a:xfrm>
              <a:blipFill rotWithShape="0">
                <a:blip r:embed="rId2"/>
                <a:stretch>
                  <a:fillRect l="-696" t="-1938" b="-6589"/>
                </a:stretch>
              </a:blipFill>
            </p:spPr>
            <p:txBody>
              <a:bodyPr/>
              <a:lstStyle/>
              <a:p>
                <a:r>
                  <a:rPr lang="ru-RU">
                    <a:noFill/>
                  </a:rPr>
                  <a:t> </a:t>
                </a:r>
              </a:p>
            </p:txBody>
          </p:sp>
        </mc:Fallback>
      </mc:AlternateContent>
      <p:pic>
        <p:nvPicPr>
          <p:cNvPr id="4" name="Рисунок 3"/>
          <p:cNvPicPr>
            <a:picLocks noChangeAspect="1"/>
          </p:cNvPicPr>
          <p:nvPr/>
        </p:nvPicPr>
        <p:blipFill>
          <a:blip r:embed="rId3"/>
          <a:stretch>
            <a:fillRect/>
          </a:stretch>
        </p:blipFill>
        <p:spPr>
          <a:xfrm>
            <a:off x="628650" y="3394863"/>
            <a:ext cx="7981949" cy="3145636"/>
          </a:xfrm>
          <a:prstGeom prst="rect">
            <a:avLst/>
          </a:prstGeom>
        </p:spPr>
      </p:pic>
    </p:spTree>
    <p:extLst>
      <p:ext uri="{BB962C8B-B14F-4D97-AF65-F5344CB8AC3E}">
        <p14:creationId xmlns:p14="http://schemas.microsoft.com/office/powerpoint/2010/main" val="2313791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KS test for CDF goodness of fit</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628650" y="1825625"/>
                <a:ext cx="7886700" cy="3230929"/>
              </a:xfrm>
            </p:spPr>
            <p:txBody>
              <a:bodyPr>
                <a:normAutofit fontScale="62500" lnSpcReduction="20000"/>
              </a:bodyPr>
              <a:lstStyle/>
              <a:p>
                <a:pPr>
                  <a:lnSpc>
                    <a:spcPct val="120000"/>
                  </a:lnSpc>
                </a:pPr>
                <a:r>
                  <a:rPr lang="en-US" dirty="0"/>
                  <a:t>How to generally tell whether a CDF describes </a:t>
                </a:r>
                <a:br>
                  <a:rPr lang="en-US" dirty="0"/>
                </a:br>
                <a:r>
                  <a:rPr lang="en-US" dirty="0"/>
                  <a:t>the distribution of your sample well?</a:t>
                </a:r>
              </a:p>
              <a:p>
                <a:pPr marL="0" indent="0">
                  <a:lnSpc>
                    <a:spcPct val="120000"/>
                  </a:lnSpc>
                  <a:buNone/>
                </a:pPr>
                <a:r>
                  <a:rPr lang="en-US" dirty="0"/>
                  <a:t>A recipe from Kolmogorov and Smirnov:</a:t>
                </a:r>
              </a:p>
              <a:p>
                <a:pPr>
                  <a:lnSpc>
                    <a:spcPct val="120000"/>
                  </a:lnSpc>
                </a:pPr>
                <a:r>
                  <a:rPr lang="en-US" dirty="0"/>
                  <a:t>Take your hypothetical CDF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endParaRPr lang="en-US" dirty="0"/>
              </a:p>
              <a:p>
                <a:pPr>
                  <a:lnSpc>
                    <a:spcPct val="120000"/>
                  </a:lnSpc>
                </a:pPr>
                <a:r>
                  <a:rPr lang="en-US" dirty="0"/>
                  <a:t>Calculate the empirical CDF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𝑛</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nary>
                  </m:oMath>
                </a14:m>
                <a:endParaRPr lang="en-US" dirty="0"/>
              </a:p>
              <a:p>
                <a:pPr>
                  <a:lnSpc>
                    <a:spcPct val="120000"/>
                  </a:lnSpc>
                </a:pPr>
                <a:r>
                  <a:rPr lang="en-US" dirty="0"/>
                  <a:t>Calculate their maximum difference: </a:t>
                </a:r>
                <a:br>
                  <a:rPr lang="en-US" dirty="0"/>
                </a:br>
                <a14:m>
                  <m:oMath xmlns:m="http://schemas.openxmlformats.org/officeDocument/2006/math">
                    <m:r>
                      <a:rPr lang="en-US" b="0" i="1" smtClean="0">
                        <a:latin typeface="Cambria Math" panose="02040503050406030204" pitchFamily="18" charset="0"/>
                      </a:rPr>
                      <m:t>𝐾</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𝑥</m:t>
                            </m:r>
                          </m:lim>
                        </m:limLow>
                      </m:fName>
                      <m:e>
                        <m:d>
                          <m:dPr>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0</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𝑛</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e>
                            </m:d>
                          </m:e>
                        </m:d>
                      </m:e>
                    </m:func>
                  </m:oMath>
                </a14:m>
                <a:endParaRPr lang="en-US" dirty="0"/>
              </a:p>
              <a:p>
                <a:pPr>
                  <a:lnSpc>
                    <a:spcPct val="120000"/>
                  </a:lnSpc>
                </a:pPr>
                <a:r>
                  <a:rPr lang="en-US" dirty="0"/>
                  <a:t>This </a:t>
                </a:r>
                <a14:m>
                  <m:oMath xmlns:m="http://schemas.openxmlformats.org/officeDocument/2006/math">
                    <m:r>
                      <a:rPr lang="en-US" b="0" i="1" smtClean="0">
                        <a:latin typeface="Cambria Math" panose="02040503050406030204" pitchFamily="18" charset="0"/>
                      </a:rPr>
                      <m:t>𝐾</m:t>
                    </m:r>
                  </m:oMath>
                </a14:m>
                <a:r>
                  <a:rPr lang="en-US" dirty="0"/>
                  <a:t> under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has known </a:t>
                </a:r>
                <a14:m>
                  <m:oMath xmlns:m="http://schemas.openxmlformats.org/officeDocument/2006/math">
                    <m:r>
                      <a:rPr lang="en-US" b="0" i="1" smtClean="0">
                        <a:latin typeface="Cambria Math" panose="02040503050406030204" pitchFamily="18" charset="0"/>
                      </a:rPr>
                      <m:t>𝐾𝑆</m:t>
                    </m:r>
                  </m:oMath>
                </a14:m>
                <a:r>
                  <a:rPr lang="en-US" dirty="0"/>
                  <a:t> disribution</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628650" y="1825625"/>
                <a:ext cx="7886700" cy="3230929"/>
              </a:xfrm>
              <a:blipFill rotWithShape="0">
                <a:blip r:embed="rId3"/>
                <a:stretch>
                  <a:fillRect l="-618" t="-943"/>
                </a:stretch>
              </a:blipFill>
            </p:spPr>
            <p:txBody>
              <a:bodyPr/>
              <a:lstStyle/>
              <a:p>
                <a:r>
                  <a:rPr lang="ru-RU">
                    <a:noFill/>
                  </a:rPr>
                  <a:t> </a:t>
                </a:r>
              </a:p>
            </p:txBody>
          </p:sp>
        </mc:Fallback>
      </mc:AlternateContent>
      <p:pic>
        <p:nvPicPr>
          <p:cNvPr id="4" name="Рисунок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02615" y="2000615"/>
            <a:ext cx="2923264" cy="2138599"/>
          </a:xfrm>
          <a:prstGeom prst="rect">
            <a:avLst/>
          </a:prstGeom>
        </p:spPr>
      </p:pic>
      <p:pic>
        <p:nvPicPr>
          <p:cNvPr id="5" name="Рисунок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12919" y="4945409"/>
            <a:ext cx="2846117" cy="1912591"/>
          </a:xfrm>
          <a:prstGeom prst="rect">
            <a:avLst/>
          </a:prstGeom>
        </p:spPr>
      </p:pic>
      <p:pic>
        <p:nvPicPr>
          <p:cNvPr id="6" name="Рисунок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72000" y="4945409"/>
            <a:ext cx="2792247" cy="1891522"/>
          </a:xfrm>
          <a:prstGeom prst="rect">
            <a:avLst/>
          </a:prstGeom>
        </p:spPr>
      </p:pic>
    </p:spTree>
    <p:extLst>
      <p:ext uri="{BB962C8B-B14F-4D97-AF65-F5344CB8AC3E}">
        <p14:creationId xmlns:p14="http://schemas.microsoft.com/office/powerpoint/2010/main" val="3045484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More KS testing</a:t>
            </a:r>
            <a:endParaRPr lang="ru-RU" dirty="0"/>
          </a:p>
        </p:txBody>
      </p:sp>
      <p:sp>
        <p:nvSpPr>
          <p:cNvPr id="3" name="Объект 2"/>
          <p:cNvSpPr>
            <a:spLocks noGrp="1"/>
          </p:cNvSpPr>
          <p:nvPr>
            <p:ph idx="1"/>
          </p:nvPr>
        </p:nvSpPr>
        <p:spPr>
          <a:xfrm>
            <a:off x="628650" y="1825625"/>
            <a:ext cx="3771412" cy="2277452"/>
          </a:xfrm>
        </p:spPr>
        <p:txBody>
          <a:bodyPr>
            <a:normAutofit fontScale="62500" lnSpcReduction="20000"/>
          </a:bodyPr>
          <a:lstStyle/>
          <a:p>
            <a:pPr marL="0" indent="0">
              <a:lnSpc>
                <a:spcPct val="120000"/>
              </a:lnSpc>
              <a:buNone/>
            </a:pPr>
            <a:r>
              <a:rPr lang="en-US" dirty="0"/>
              <a:t>If one normal distribution contradicts the data, maybe a mixture of two normal distributions is ok?</a:t>
            </a:r>
          </a:p>
          <a:p>
            <a:pPr marL="0" indent="0">
              <a:lnSpc>
                <a:spcPct val="120000"/>
              </a:lnSpc>
              <a:buNone/>
            </a:pPr>
            <a:r>
              <a:rPr lang="en-US" dirty="0"/>
              <a:t>It seems so, but we have to maximize likelihood numerically to find the best parameters.</a:t>
            </a:r>
          </a:p>
          <a:p>
            <a:pPr marL="0" indent="0">
              <a:lnSpc>
                <a:spcPct val="120000"/>
              </a:lnSpc>
              <a:buNone/>
            </a:pPr>
            <a:r>
              <a:rPr lang="en-US" dirty="0"/>
              <a:t>Fortunately, scipy can do this for us. </a:t>
            </a:r>
            <a:endParaRPr lang="ru-RU"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999" y="1577017"/>
            <a:ext cx="3600000" cy="2480829"/>
          </a:xfrm>
          <a:prstGeom prst="rect">
            <a:avLst/>
          </a:prstGeom>
        </p:spPr>
      </p:pic>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 y="4103077"/>
            <a:ext cx="3600000" cy="2419199"/>
          </a:xfrm>
          <a:prstGeom prst="rect">
            <a:avLst/>
          </a:prstGeom>
        </p:spPr>
      </p:pic>
      <p:pic>
        <p:nvPicPr>
          <p:cNvPr id="6" name="Рисунок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4103077"/>
            <a:ext cx="3600000" cy="2438709"/>
          </a:xfrm>
          <a:prstGeom prst="rect">
            <a:avLst/>
          </a:prstGeom>
        </p:spPr>
      </p:pic>
    </p:spTree>
    <p:extLst>
      <p:ext uri="{BB962C8B-B14F-4D97-AF65-F5344CB8AC3E}">
        <p14:creationId xmlns:p14="http://schemas.microsoft.com/office/powerpoint/2010/main" val="2170090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What are hypotheses </a:t>
            </a:r>
            <a:br>
              <a:rPr lang="en-US" dirty="0"/>
            </a:br>
            <a:r>
              <a:rPr lang="en-US" dirty="0"/>
              <a:t>and why test them?</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fontScale="77500" lnSpcReduction="20000"/>
              </a:bodyPr>
              <a:lstStyle/>
              <a:p>
                <a:r>
                  <a:rPr lang="en-US" dirty="0"/>
                  <a:t>Hypothesis is a statement about population of interest</a:t>
                </a:r>
              </a:p>
              <a:p>
                <a:pPr lvl="1"/>
                <a:r>
                  <a:rPr lang="en-US" dirty="0"/>
                  <a:t>Usually in terms of parameters of distribution: </a:t>
                </a:r>
                <a14:m>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Θ</m:t>
                        </m:r>
                      </m:e>
                      <m:sub>
                        <m:r>
                          <a:rPr lang="en-US" b="0" i="1" smtClean="0">
                            <a:latin typeface="Cambria Math" panose="02040503050406030204" pitchFamily="18" charset="0"/>
                          </a:rPr>
                          <m:t>0</m:t>
                        </m:r>
                      </m:sub>
                    </m:sSub>
                  </m:oMath>
                </a14:m>
                <a:endParaRPr lang="en-US" dirty="0"/>
              </a:p>
              <a:p>
                <a:r>
                  <a:rPr lang="en-US" dirty="0"/>
                  <a:t>Examples:</a:t>
                </a:r>
              </a:p>
              <a:p>
                <a:pPr lvl="1"/>
                <a:r>
                  <a:rPr lang="en-US" dirty="0"/>
                  <a:t>Users click the “Purchase” button more often if it is blue </a:t>
                </a:r>
              </a:p>
              <a:p>
                <a:pPr lvl="1"/>
                <a:r>
                  <a:rPr lang="en-US" dirty="0"/>
                  <a:t>The new regression model is more accurate than before</a:t>
                </a:r>
              </a:p>
              <a:p>
                <a:r>
                  <a:rPr lang="en-US" dirty="0"/>
                  <a:t>Usually, hypotheses require alternatives:</a:t>
                </a:r>
              </a:p>
              <a:p>
                <a:pPr lvl="1"/>
                <a:r>
                  <a:rPr lang="en-US" dirty="0"/>
                  <a:t>Risk of cancer under &lt;alternative diet&gt; is same as with GMO</a:t>
                </a:r>
              </a:p>
              <a:p>
                <a:pPr lvl="1"/>
                <a:r>
                  <a:rPr lang="en-US" dirty="0"/>
                  <a:t>Click rate for &lt;some other colors&gt; button is same as for blue</a:t>
                </a:r>
              </a:p>
              <a:p>
                <a:pPr lvl="1"/>
                <a:r>
                  <a:rPr lang="en-US" dirty="0"/>
                  <a:t>The old model is at least as accurate as the new one</a:t>
                </a:r>
              </a:p>
              <a:p>
                <a:r>
                  <a:rPr lang="en-US" dirty="0"/>
                  <a:t>Parameter estimates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𝜃</m:t>
                        </m:r>
                      </m:e>
                    </m:acc>
                  </m:oMath>
                </a14:m>
                <a:r>
                  <a:rPr lang="en-US" dirty="0"/>
                  <a:t> are uncertain, and so are hypotheses</a:t>
                </a:r>
              </a:p>
              <a:p>
                <a:r>
                  <a:rPr lang="en-US" dirty="0"/>
                  <a:t>But sometimes we are able to say that a specific hypothesis is very unlikely and </a:t>
                </a:r>
                <a:r>
                  <a:rPr lang="en-US" i="1" dirty="0"/>
                  <a:t>reject</a:t>
                </a:r>
                <a:r>
                  <a:rPr lang="en-US" dirty="0"/>
                  <a:t> it</a:t>
                </a:r>
              </a:p>
              <a:p>
                <a:r>
                  <a:rPr lang="en-US" dirty="0"/>
                  <a:t>This rejection affects our knowledge of the world</a:t>
                </a:r>
              </a:p>
              <a:p>
                <a:pPr lvl="1"/>
                <a:r>
                  <a:rPr lang="en-US" dirty="0"/>
                  <a:t>And possibly our actions</a:t>
                </a:r>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a:blip r:embed="rId3"/>
                <a:stretch>
                  <a:fillRect l="-850" t="-2801" b="-280"/>
                </a:stretch>
              </a:blipFill>
            </p:spPr>
            <p:txBody>
              <a:bodyPr/>
              <a:lstStyle/>
              <a:p>
                <a:r>
                  <a:rPr lang="he-IL">
                    <a:noFill/>
                  </a:rPr>
                  <a:t> </a:t>
                </a:r>
              </a:p>
            </p:txBody>
          </p:sp>
        </mc:Fallback>
      </mc:AlternateContent>
    </p:spTree>
    <p:extLst>
      <p:ext uri="{BB962C8B-B14F-4D97-AF65-F5344CB8AC3E}">
        <p14:creationId xmlns:p14="http://schemas.microsoft.com/office/powerpoint/2010/main" val="3519279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en-US" dirty="0"/>
              <a:t>Conclusions</a:t>
            </a:r>
            <a:endParaRPr lang="ru-RU" dirty="0"/>
          </a:p>
        </p:txBody>
      </p:sp>
      <p:sp>
        <p:nvSpPr>
          <p:cNvPr id="5" name="Текст 4"/>
          <p:cNvSpPr>
            <a:spLocks noGrp="1"/>
          </p:cNvSpPr>
          <p:nvPr>
            <p:ph type="body" idx="1"/>
          </p:nvPr>
        </p:nvSpPr>
        <p:spPr/>
        <p:txBody>
          <a:bodyPr/>
          <a:lstStyle/>
          <a:p>
            <a:endParaRPr lang="ru-RU"/>
          </a:p>
        </p:txBody>
      </p:sp>
    </p:spTree>
    <p:extLst>
      <p:ext uri="{BB962C8B-B14F-4D97-AF65-F5344CB8AC3E}">
        <p14:creationId xmlns:p14="http://schemas.microsoft.com/office/powerpoint/2010/main" val="38935814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A zoo of different tests</a:t>
            </a:r>
            <a:endParaRPr lang="ru-RU" dirty="0"/>
          </a:p>
        </p:txBody>
      </p:sp>
      <p:sp>
        <p:nvSpPr>
          <p:cNvPr id="3" name="Объект 2"/>
          <p:cNvSpPr>
            <a:spLocks noGrp="1"/>
          </p:cNvSpPr>
          <p:nvPr>
            <p:ph idx="1"/>
          </p:nvPr>
        </p:nvSpPr>
        <p:spPr/>
        <p:txBody>
          <a:bodyPr>
            <a:normAutofit fontScale="85000" lnSpcReduction="10000"/>
          </a:bodyPr>
          <a:lstStyle/>
          <a:p>
            <a:pPr>
              <a:lnSpc>
                <a:spcPct val="110000"/>
              </a:lnSpc>
            </a:pPr>
            <a:r>
              <a:rPr lang="en-US" sz="2400" dirty="0"/>
              <a:t>Over 100 years of mathematical statistics, lots of tests:</a:t>
            </a:r>
          </a:p>
          <a:p>
            <a:pPr lvl="1">
              <a:lnSpc>
                <a:spcPct val="110000"/>
              </a:lnSpc>
            </a:pPr>
            <a:r>
              <a:rPr lang="en-US" sz="2000" dirty="0"/>
              <a:t>T-test (for comparing means of normal variables)</a:t>
            </a:r>
          </a:p>
          <a:p>
            <a:pPr lvl="1">
              <a:lnSpc>
                <a:spcPct val="110000"/>
              </a:lnSpc>
            </a:pPr>
            <a:r>
              <a:rPr lang="en-US" sz="2000" dirty="0"/>
              <a:t>Chi-squared test (for categorical goodness of fit or independence)</a:t>
            </a:r>
          </a:p>
          <a:p>
            <a:pPr lvl="1">
              <a:lnSpc>
                <a:spcPct val="110000"/>
              </a:lnSpc>
            </a:pPr>
            <a:r>
              <a:rPr lang="en-US" sz="2000" dirty="0"/>
              <a:t>Kolmogorov-Smirnov test (continuous goodness of fit)</a:t>
            </a:r>
          </a:p>
          <a:p>
            <a:pPr lvl="1">
              <a:lnSpc>
                <a:spcPct val="110000"/>
              </a:lnSpc>
            </a:pPr>
            <a:r>
              <a:rPr lang="en-US" sz="2000" dirty="0"/>
              <a:t>Mann-Whitney test (for comparing medians)</a:t>
            </a:r>
          </a:p>
          <a:p>
            <a:pPr lvl="1">
              <a:lnSpc>
                <a:spcPct val="110000"/>
              </a:lnSpc>
            </a:pPr>
            <a:r>
              <a:rPr lang="en-US" sz="2000" dirty="0"/>
              <a:t>Wilcoxon test (test for paired change direction in non-normal variables)</a:t>
            </a:r>
          </a:p>
          <a:p>
            <a:pPr lvl="1">
              <a:lnSpc>
                <a:spcPct val="110000"/>
              </a:lnSpc>
            </a:pPr>
            <a:r>
              <a:rPr lang="en-US" sz="2000" dirty="0"/>
              <a:t>ANOVA (F-test): (for comparing means and variances in groups)</a:t>
            </a:r>
          </a:p>
          <a:p>
            <a:pPr>
              <a:lnSpc>
                <a:spcPct val="110000"/>
              </a:lnSpc>
            </a:pPr>
            <a:r>
              <a:rPr lang="en-US" dirty="0"/>
              <a:t>Hard (and not necessary) to learn them all</a:t>
            </a:r>
          </a:p>
          <a:p>
            <a:pPr>
              <a:lnSpc>
                <a:spcPct val="110000"/>
              </a:lnSpc>
            </a:pPr>
            <a:r>
              <a:rPr lang="en-US" dirty="0"/>
              <a:t>With large samples, almost any test is good</a:t>
            </a:r>
          </a:p>
          <a:p>
            <a:pPr>
              <a:lnSpc>
                <a:spcPct val="110000"/>
              </a:lnSpc>
            </a:pPr>
            <a:r>
              <a:rPr lang="en-US" dirty="0"/>
              <a:t>If there is no known test for your case, you can use simulation or bootstrap (and need to invent a test statistic)</a:t>
            </a:r>
          </a:p>
        </p:txBody>
      </p:sp>
    </p:spTree>
    <p:extLst>
      <p:ext uri="{BB962C8B-B14F-4D97-AF65-F5344CB8AC3E}">
        <p14:creationId xmlns:p14="http://schemas.microsoft.com/office/powerpoint/2010/main" val="159372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Two approaches to hypotheses</a:t>
            </a:r>
            <a:endParaRPr lang="ru-RU" dirty="0"/>
          </a:p>
        </p:txBody>
      </p:sp>
      <p:sp>
        <p:nvSpPr>
          <p:cNvPr id="4" name="Объект 3"/>
          <p:cNvSpPr>
            <a:spLocks noGrp="1"/>
          </p:cNvSpPr>
          <p:nvPr>
            <p:ph sz="half" idx="1"/>
          </p:nvPr>
        </p:nvSpPr>
        <p:spPr/>
        <p:txBody>
          <a:bodyPr>
            <a:normAutofit fontScale="77500" lnSpcReduction="20000"/>
          </a:bodyPr>
          <a:lstStyle/>
          <a:p>
            <a:pPr marL="0" indent="0">
              <a:lnSpc>
                <a:spcPct val="120000"/>
              </a:lnSpc>
              <a:buNone/>
            </a:pPr>
            <a:r>
              <a:rPr lang="en-US" b="1" dirty="0"/>
              <a:t>Comparing hypotheses</a:t>
            </a:r>
            <a:endParaRPr lang="ru-RU" b="1" dirty="0"/>
          </a:p>
          <a:p>
            <a:pPr>
              <a:lnSpc>
                <a:spcPct val="120000"/>
              </a:lnSpc>
            </a:pPr>
            <a:r>
              <a:rPr lang="en-US" dirty="0"/>
              <a:t>Need to choose one of the two competing models</a:t>
            </a:r>
          </a:p>
          <a:p>
            <a:pPr>
              <a:lnSpc>
                <a:spcPct val="120000"/>
              </a:lnSpc>
            </a:pPr>
            <a:r>
              <a:rPr lang="en-US" dirty="0"/>
              <a:t>Care about balance of false positive and negative rate</a:t>
            </a:r>
          </a:p>
          <a:p>
            <a:pPr>
              <a:lnSpc>
                <a:spcPct val="120000"/>
              </a:lnSpc>
            </a:pPr>
            <a:r>
              <a:rPr lang="en-US" dirty="0"/>
              <a:t>Solution: compare (maximized) likelihoods of hypotheses</a:t>
            </a:r>
          </a:p>
          <a:p>
            <a:pPr>
              <a:lnSpc>
                <a:spcPct val="120000"/>
              </a:lnSpc>
            </a:pPr>
            <a:r>
              <a:rPr lang="en-US" dirty="0"/>
              <a:t>It can be easily extended to sequential problems</a:t>
            </a:r>
            <a:endParaRPr lang="ru-RU" dirty="0"/>
          </a:p>
        </p:txBody>
      </p:sp>
      <mc:AlternateContent xmlns:mc="http://schemas.openxmlformats.org/markup-compatibility/2006" xmlns:a14="http://schemas.microsoft.com/office/drawing/2010/main">
        <mc:Choice Requires="a14">
          <p:sp>
            <p:nvSpPr>
              <p:cNvPr id="5" name="Объект 4"/>
              <p:cNvSpPr>
                <a:spLocks noGrp="1"/>
              </p:cNvSpPr>
              <p:nvPr>
                <p:ph sz="half" idx="2"/>
              </p:nvPr>
            </p:nvSpPr>
            <p:spPr/>
            <p:txBody>
              <a:bodyPr>
                <a:normAutofit fontScale="77500" lnSpcReduction="20000"/>
              </a:bodyPr>
              <a:lstStyle/>
              <a:p>
                <a:pPr marL="0" indent="0">
                  <a:lnSpc>
                    <a:spcPct val="120000"/>
                  </a:lnSpc>
                  <a:buNone/>
                </a:pPr>
                <a:r>
                  <a:rPr lang="en-US" b="1" dirty="0"/>
                  <a:t>Null hypothesis testing</a:t>
                </a:r>
              </a:p>
              <a:p>
                <a:pPr>
                  <a:lnSpc>
                    <a:spcPct val="120000"/>
                  </a:lnSpc>
                </a:pPr>
                <a:r>
                  <a:rPr lang="en-US" dirty="0"/>
                  <a:t>Need to check whether a simple model describes the data correctly</a:t>
                </a:r>
              </a:p>
              <a:p>
                <a:pPr>
                  <a:lnSpc>
                    <a:spcPct val="120000"/>
                  </a:lnSpc>
                </a:pPr>
                <a:r>
                  <a:rPr lang="en-US" dirty="0"/>
                  <a:t>Can only reject it, care about false reject rate</a:t>
                </a:r>
              </a:p>
              <a:p>
                <a:pPr>
                  <a:lnSpc>
                    <a:spcPct val="120000"/>
                  </a:lnSpc>
                </a:pPr>
                <a:r>
                  <a:rPr lang="en-US" dirty="0"/>
                  <a:t>Can calculate a test statistic and its CDF under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endParaRPr lang="en-US" dirty="0"/>
              </a:p>
              <a:p>
                <a:pPr>
                  <a:lnSpc>
                    <a:spcPct val="120000"/>
                  </a:lnSpc>
                </a:pPr>
                <a:r>
                  <a:rPr lang="en-US" dirty="0"/>
                  <a:t>Solution: see how extreme your test statistic is, if the null hypothesis is true</a:t>
                </a:r>
              </a:p>
            </p:txBody>
          </p:sp>
        </mc:Choice>
        <mc:Fallback xmlns="">
          <p:sp>
            <p:nvSpPr>
              <p:cNvPr id="5" name="Объект 4"/>
              <p:cNvSpPr>
                <a:spLocks noGrp="1" noRot="1" noChangeAspect="1" noMove="1" noResize="1" noEditPoints="1" noAdjustHandles="1" noChangeArrowheads="1" noChangeShapeType="1" noTextEdit="1"/>
              </p:cNvSpPr>
              <p:nvPr>
                <p:ph sz="half" idx="2"/>
              </p:nvPr>
            </p:nvSpPr>
            <p:spPr>
              <a:blipFill rotWithShape="0">
                <a:blip r:embed="rId2"/>
                <a:stretch>
                  <a:fillRect l="-2038" t="-840" r="-1254" b="-1401"/>
                </a:stretch>
              </a:blipFill>
            </p:spPr>
            <p:txBody>
              <a:bodyPr/>
              <a:lstStyle/>
              <a:p>
                <a:r>
                  <a:rPr lang="ru-RU">
                    <a:noFill/>
                  </a:rPr>
                  <a:t> </a:t>
                </a:r>
              </a:p>
            </p:txBody>
          </p:sp>
        </mc:Fallback>
      </mc:AlternateContent>
    </p:spTree>
    <p:extLst>
      <p:ext uri="{BB962C8B-B14F-4D97-AF65-F5344CB8AC3E}">
        <p14:creationId xmlns:p14="http://schemas.microsoft.com/office/powerpoint/2010/main" val="600343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Alternative: multi-armed bandits</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628650" y="1841254"/>
                <a:ext cx="7886700" cy="4629883"/>
              </a:xfrm>
            </p:spPr>
            <p:txBody>
              <a:bodyPr>
                <a:normAutofit fontScale="62500" lnSpcReduction="20000"/>
              </a:bodyPr>
              <a:lstStyle/>
              <a:p>
                <a:pPr>
                  <a:lnSpc>
                    <a:spcPct val="120000"/>
                  </a:lnSpc>
                </a:pPr>
                <a:r>
                  <a:rPr lang="en-US" dirty="0"/>
                  <a:t>We usually test hypotheses in order to choose the best strategy for making decisions: collect data -&gt; perform a test -&gt; make a decision -&gt; change behavior</a:t>
                </a:r>
              </a:p>
              <a:p>
                <a:pPr>
                  <a:lnSpc>
                    <a:spcPct val="120000"/>
                  </a:lnSpc>
                </a:pPr>
                <a:r>
                  <a:rPr lang="en-US" dirty="0"/>
                  <a:t>Until a traditional test completes, we make many suboptimal decisions</a:t>
                </a:r>
              </a:p>
              <a:p>
                <a:pPr>
                  <a:lnSpc>
                    <a:spcPct val="120000"/>
                  </a:lnSpc>
                </a:pPr>
                <a:r>
                  <a:rPr lang="en-US" dirty="0"/>
                  <a:t>We can start making the (seemingly) best decision more often, even before the test completes</a:t>
                </a:r>
              </a:p>
              <a:p>
                <a:pPr lvl="1">
                  <a:lnSpc>
                    <a:spcPct val="120000"/>
                  </a:lnSpc>
                </a:pPr>
                <a:r>
                  <a:rPr lang="en-US" dirty="0"/>
                  <a:t>Example: choose the option with the best upper limit of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m:t>
                    </m:r>
                  </m:oMath>
                </a14:m>
                <a:r>
                  <a:rPr lang="en-US" dirty="0"/>
                  <a:t> confidence interval</a:t>
                </a:r>
              </a:p>
              <a:p>
                <a:pPr lvl="1">
                  <a:lnSpc>
                    <a:spcPct val="120000"/>
                  </a:lnSpc>
                </a:pPr>
                <a:r>
                  <a:rPr lang="en-US" dirty="0"/>
                  <a:t>As the CI shrinks with more samples, we may prefer another option</a:t>
                </a:r>
              </a:p>
              <a:p>
                <a:pPr lvl="1">
                  <a:lnSpc>
                    <a:spcPct val="120000"/>
                  </a:lnSpc>
                </a:pPr>
                <a:r>
                  <a:rPr lang="en-US" dirty="0"/>
                  <a:t>There are lots of other strategies – mostly heuristic</a:t>
                </a:r>
              </a:p>
              <a:p>
                <a:pPr>
                  <a:lnSpc>
                    <a:spcPct val="120000"/>
                  </a:lnSpc>
                </a:pPr>
                <a:r>
                  <a:rPr lang="en-US" dirty="0"/>
                  <a:t>There is a trade-off between exploration (trying different decisions) and exploitation (sticking to the decision which seems the best so far)</a:t>
                </a:r>
              </a:p>
              <a:p>
                <a:pPr lvl="1">
                  <a:lnSpc>
                    <a:spcPct val="120000"/>
                  </a:lnSpc>
                </a:pPr>
                <a:r>
                  <a:rPr lang="en-US" dirty="0"/>
                  <a:t>We can regulate it e.g. by tuning </a:t>
                </a:r>
                <a14:m>
                  <m:oMath xmlns:m="http://schemas.openxmlformats.org/officeDocument/2006/math">
                    <m:r>
                      <a:rPr lang="en-US" b="0" i="1" smtClean="0">
                        <a:latin typeface="Cambria Math" panose="02040503050406030204" pitchFamily="18" charset="0"/>
                      </a:rPr>
                      <m:t>𝛼</m:t>
                    </m:r>
                  </m:oMath>
                </a14:m>
                <a:endParaRPr lang="en-US" dirty="0"/>
              </a:p>
              <a:p>
                <a:pPr>
                  <a:lnSpc>
                    <a:spcPct val="120000"/>
                  </a:lnSpc>
                </a:pPr>
                <a:r>
                  <a:rPr lang="en-US" dirty="0"/>
                  <a:t>The problem of multi-armed bandits studies just this</a:t>
                </a:r>
              </a:p>
              <a:p>
                <a:pPr lvl="1">
                  <a:lnSpc>
                    <a:spcPct val="120000"/>
                  </a:lnSpc>
                </a:pPr>
                <a:r>
                  <a:rPr lang="en-US" dirty="0"/>
                  <a:t>We’ll explore more of it in the homework</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628650" y="1841254"/>
                <a:ext cx="7886700" cy="4629883"/>
              </a:xfrm>
              <a:blipFill rotWithShape="0">
                <a:blip r:embed="rId2"/>
                <a:stretch>
                  <a:fillRect l="-464" t="-658"/>
                </a:stretch>
              </a:blipFill>
            </p:spPr>
            <p:txBody>
              <a:bodyPr/>
              <a:lstStyle/>
              <a:p>
                <a:r>
                  <a:rPr lang="ru-RU">
                    <a:noFill/>
                  </a:rPr>
                  <a:t> </a:t>
                </a:r>
              </a:p>
            </p:txBody>
          </p:sp>
        </mc:Fallback>
      </mc:AlternateContent>
    </p:spTree>
    <p:extLst>
      <p:ext uri="{BB962C8B-B14F-4D97-AF65-F5344CB8AC3E}">
        <p14:creationId xmlns:p14="http://schemas.microsoft.com/office/powerpoint/2010/main" val="947613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Conclusion</a:t>
            </a:r>
            <a:endParaRPr lang="ru-RU" dirty="0"/>
          </a:p>
        </p:txBody>
      </p:sp>
      <p:sp>
        <p:nvSpPr>
          <p:cNvPr id="3" name="Объект 2"/>
          <p:cNvSpPr>
            <a:spLocks noGrp="1"/>
          </p:cNvSpPr>
          <p:nvPr>
            <p:ph idx="1"/>
          </p:nvPr>
        </p:nvSpPr>
        <p:spPr/>
        <p:txBody>
          <a:bodyPr/>
          <a:lstStyle/>
          <a:p>
            <a:r>
              <a:rPr lang="en-US" dirty="0"/>
              <a:t>Hypotheses testing  = answering questions how well one or another distribution describes the data</a:t>
            </a:r>
          </a:p>
          <a:p>
            <a:r>
              <a:rPr lang="en-US" dirty="0"/>
              <a:t>If two hypotheses describe the distribution completely, we can just compare likelihoods</a:t>
            </a:r>
          </a:p>
          <a:p>
            <a:r>
              <a:rPr lang="en-US" dirty="0"/>
              <a:t>If only one hypothesis is detailed enough, we can try to reject it by looking at test statistics</a:t>
            </a:r>
          </a:p>
          <a:p>
            <a:r>
              <a:rPr lang="en-US" dirty="0"/>
              <a:t>There is a large zoo of test statistics for all kinds of hypotheses</a:t>
            </a:r>
            <a:endParaRPr lang="ru-RU" dirty="0"/>
          </a:p>
        </p:txBody>
      </p:sp>
    </p:spTree>
    <p:extLst>
      <p:ext uri="{BB962C8B-B14F-4D97-AF65-F5344CB8AC3E}">
        <p14:creationId xmlns:p14="http://schemas.microsoft.com/office/powerpoint/2010/main" val="37664493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What to do next</a:t>
            </a:r>
            <a:endParaRPr lang="ru-RU" dirty="0"/>
          </a:p>
        </p:txBody>
      </p:sp>
      <p:sp>
        <p:nvSpPr>
          <p:cNvPr id="3" name="Объект 2"/>
          <p:cNvSpPr>
            <a:spLocks noGrp="1"/>
          </p:cNvSpPr>
          <p:nvPr>
            <p:ph idx="1"/>
          </p:nvPr>
        </p:nvSpPr>
        <p:spPr/>
        <p:txBody>
          <a:bodyPr>
            <a:normAutofit/>
          </a:bodyPr>
          <a:lstStyle/>
          <a:p>
            <a:r>
              <a:rPr lang="en-US" dirty="0"/>
              <a:t>6 more problems to solve</a:t>
            </a:r>
          </a:p>
          <a:p>
            <a:pPr lvl="1"/>
            <a:r>
              <a:rPr lang="en-US" dirty="0"/>
              <a:t>Due in 2 weeks</a:t>
            </a:r>
          </a:p>
          <a:p>
            <a:r>
              <a:rPr lang="en-US" dirty="0"/>
              <a:t>A small python notebook on multi-armed bandits</a:t>
            </a:r>
          </a:p>
          <a:p>
            <a:r>
              <a:rPr lang="en-US" dirty="0"/>
              <a:t>Recommended reading/watching:</a:t>
            </a:r>
          </a:p>
          <a:p>
            <a:pPr lvl="1"/>
            <a:r>
              <a:rPr lang="en-US" i="1" dirty="0"/>
              <a:t>A Modern Introduction to Probability and Statistics </a:t>
            </a:r>
            <a:r>
              <a:rPr lang="en-US" dirty="0"/>
              <a:t>by F.M. </a:t>
            </a:r>
            <a:r>
              <a:rPr lang="en-US" dirty="0" err="1"/>
              <a:t>Dekking</a:t>
            </a:r>
            <a:r>
              <a:rPr lang="en-US" dirty="0"/>
              <a:t>  - chapters 25-28</a:t>
            </a:r>
          </a:p>
          <a:p>
            <a:pPr lvl="1"/>
            <a:r>
              <a:rPr lang="en-US" i="1" dirty="0"/>
              <a:t>Probability and Statistics in Data Science using Python </a:t>
            </a:r>
            <a:r>
              <a:rPr lang="en-US" dirty="0"/>
              <a:t>course on EDX – topic 13</a:t>
            </a:r>
          </a:p>
          <a:p>
            <a:pPr marL="457200" lvl="1" indent="0">
              <a:buNone/>
            </a:pPr>
            <a:endParaRPr lang="ru-RU" dirty="0"/>
          </a:p>
        </p:txBody>
      </p:sp>
    </p:spTree>
    <p:extLst>
      <p:ext uri="{BB962C8B-B14F-4D97-AF65-F5344CB8AC3E}">
        <p14:creationId xmlns:p14="http://schemas.microsoft.com/office/powerpoint/2010/main" val="2146254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Comparing simple hypotheses</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628650" y="1825626"/>
                <a:ext cx="7886700" cy="2138848"/>
              </a:xfrm>
            </p:spPr>
            <p:txBody>
              <a:bodyPr>
                <a:normAutofit fontScale="70000" lnSpcReduction="20000"/>
              </a:bodyPr>
              <a:lstStyle/>
              <a:p>
                <a:pPr>
                  <a:lnSpc>
                    <a:spcPct val="110000"/>
                  </a:lnSpc>
                </a:pPr>
                <a:r>
                  <a:rPr lang="en-US" dirty="0"/>
                  <a:t>If each of two hypotheses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1</m:t>
                        </m:r>
                      </m:sub>
                    </m:sSub>
                  </m:oMath>
                </a14:m>
                <a:r>
                  <a:rPr lang="en-US" dirty="0"/>
                  <a:t>) fully specifies the distribution of data, then we can compare them directly – by likelihood.</a:t>
                </a:r>
              </a:p>
              <a:p>
                <a:pPr>
                  <a:lnSpc>
                    <a:spcPct val="110000"/>
                  </a:lnSpc>
                </a:pPr>
                <a:r>
                  <a:rPr lang="en-US" dirty="0"/>
                  <a:t>Likelihood ratio: </a:t>
                </a:r>
                <a14:m>
                  <m:oMath xmlns:m="http://schemas.openxmlformats.org/officeDocument/2006/math">
                    <m:r>
                      <m:rPr>
                        <m:sty m:val="p"/>
                      </m:rPr>
                      <a:rPr lang="en-US" b="0" i="0" smtClean="0">
                        <a:latin typeface="Cambria Math" panose="02040503050406030204" pitchFamily="18" charset="0"/>
                      </a:rPr>
                      <m:t>Λ</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𝑑𝑎𝑡𝑎</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e>
                        </m:d>
                      </m:num>
                      <m:den>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𝑑𝑎𝑡𝑎</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1</m:t>
                                </m:r>
                              </m:sub>
                            </m:sSub>
                          </m:e>
                        </m:d>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𝐿</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e>
                        </m:d>
                      </m:num>
                      <m:den>
                        <m:r>
                          <a:rPr lang="en-US" b="0" i="1" smtClean="0">
                            <a:latin typeface="Cambria Math" panose="02040503050406030204" pitchFamily="18" charset="0"/>
                          </a:rPr>
                          <m:t>𝐿</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1</m:t>
                                </m:r>
                              </m:sub>
                            </m:sSub>
                          </m:e>
                        </m:d>
                      </m:den>
                    </m:f>
                  </m:oMath>
                </a14:m>
                <a:endParaRPr lang="en-US" dirty="0"/>
              </a:p>
              <a:p>
                <a:pPr>
                  <a:lnSpc>
                    <a:spcPct val="110000"/>
                  </a:lnSpc>
                </a:pPr>
                <a:r>
                  <a:rPr lang="en-US" dirty="0"/>
                  <a:t>Choose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if </a:t>
                </a:r>
                <a14:m>
                  <m:oMath xmlns:m="http://schemas.openxmlformats.org/officeDocument/2006/math">
                    <m:r>
                      <m:rPr>
                        <m:sty m:val="p"/>
                      </m:rPr>
                      <a:rPr lang="en-US" b="0" i="0" smtClean="0">
                        <a:latin typeface="Cambria Math" panose="02040503050406030204" pitchFamily="18" charset="0"/>
                      </a:rPr>
                      <m:t>Λ</m:t>
                    </m:r>
                    <m:r>
                      <a:rPr lang="en-US" b="0" i="1" smtClean="0">
                        <a:latin typeface="Cambria Math" panose="02040503050406030204" pitchFamily="18" charset="0"/>
                      </a:rPr>
                      <m:t>&gt;</m:t>
                    </m:r>
                    <m:r>
                      <a:rPr lang="en-US" b="0" i="1" smtClean="0">
                        <a:latin typeface="Cambria Math" panose="02040503050406030204" pitchFamily="18" charset="0"/>
                      </a:rPr>
                      <m:t>h</m:t>
                    </m:r>
                  </m:oMath>
                </a14:m>
                <a:r>
                  <a:rPr lang="en-US" dirty="0"/>
                  <a:t> (some constant),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1</m:t>
                        </m:r>
                      </m:sub>
                    </m:sSub>
                  </m:oMath>
                </a14:m>
                <a:r>
                  <a:rPr lang="ru-RU" dirty="0"/>
                  <a:t> </a:t>
                </a:r>
                <a:r>
                  <a:rPr lang="en-US" dirty="0"/>
                  <a:t>otherwise</a:t>
                </a:r>
              </a:p>
              <a:p>
                <a:pPr>
                  <a:lnSpc>
                    <a:spcPct val="110000"/>
                  </a:lnSpc>
                </a:pPr>
                <a:r>
                  <a:rPr lang="en-US" dirty="0"/>
                  <a:t>Possible outcomes of test are:</a:t>
                </a:r>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628650" y="1825626"/>
                <a:ext cx="7886700" cy="2138848"/>
              </a:xfrm>
              <a:blipFill rotWithShape="0">
                <a:blip r:embed="rId3"/>
                <a:stretch>
                  <a:fillRect l="-696" t="-2849" b="-1994"/>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graphicFrame>
            <p:nvGraphicFramePr>
              <p:cNvPr id="4" name="Таблица 3"/>
              <p:cNvGraphicFramePr>
                <a:graphicFrameLocks noGrp="1"/>
              </p:cNvGraphicFramePr>
              <p:nvPr>
                <p:extLst>
                  <p:ext uri="{D42A27DB-BD31-4B8C-83A1-F6EECF244321}">
                    <p14:modId xmlns:p14="http://schemas.microsoft.com/office/powerpoint/2010/main" val="187695160"/>
                  </p:ext>
                </p:extLst>
              </p:nvPr>
            </p:nvGraphicFramePr>
            <p:xfrm>
              <a:off x="628650" y="3964474"/>
              <a:ext cx="7903846" cy="1112520"/>
            </p:xfrm>
            <a:graphic>
              <a:graphicData uri="http://schemas.openxmlformats.org/drawingml/2006/table">
                <a:tbl>
                  <a:tblPr firstRow="1" bandRow="1">
                    <a:tableStyleId>{5C22544A-7EE6-4342-B048-85BDC9FD1C3A}</a:tableStyleId>
                  </a:tblPr>
                  <a:tblGrid>
                    <a:gridCol w="2352040">
                      <a:extLst>
                        <a:ext uri="{9D8B030D-6E8A-4147-A177-3AD203B41FA5}">
                          <a16:colId xmlns:a16="http://schemas.microsoft.com/office/drawing/2014/main" val="20000"/>
                        </a:ext>
                      </a:extLst>
                    </a:gridCol>
                    <a:gridCol w="2715578">
                      <a:extLst>
                        <a:ext uri="{9D8B030D-6E8A-4147-A177-3AD203B41FA5}">
                          <a16:colId xmlns:a16="http://schemas.microsoft.com/office/drawing/2014/main" val="20001"/>
                        </a:ext>
                      </a:extLst>
                    </a:gridCol>
                    <a:gridCol w="2836228">
                      <a:extLst>
                        <a:ext uri="{9D8B030D-6E8A-4147-A177-3AD203B41FA5}">
                          <a16:colId xmlns:a16="http://schemas.microsoft.com/office/drawing/2014/main" val="20002"/>
                        </a:ext>
                      </a:extLst>
                    </a:gridCol>
                  </a:tblGrid>
                  <a:tr h="370840">
                    <a:tc>
                      <a:txBody>
                        <a:bodyPr/>
                        <a:lstStyle/>
                        <a:p>
                          <a:endParaRPr lang="ru-RU" dirty="0"/>
                        </a:p>
                      </a:txBody>
                      <a:tcPr/>
                    </a:tc>
                    <a:tc>
                      <a:txBody>
                        <a:bodyPr/>
                        <a:lstStyle/>
                        <a:p>
                          <a:r>
                            <a:rPr lang="en-US" dirty="0"/>
                            <a:t>In fact,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𝑯</m:t>
                                  </m:r>
                                </m:e>
                                <m:sub>
                                  <m:r>
                                    <a:rPr lang="en-US" b="1" i="1" smtClean="0">
                                      <a:latin typeface="Cambria Math" panose="02040503050406030204" pitchFamily="18" charset="0"/>
                                    </a:rPr>
                                    <m:t>𝟎</m:t>
                                  </m:r>
                                </m:sub>
                              </m:sSub>
                            </m:oMath>
                          </a14:m>
                          <a:r>
                            <a:rPr lang="en-US" dirty="0"/>
                            <a:t> is true</a:t>
                          </a:r>
                          <a:endParaRPr lang="ru-RU" dirty="0"/>
                        </a:p>
                      </a:txBody>
                      <a:tcPr/>
                    </a:tc>
                    <a:tc>
                      <a:txBody>
                        <a:bodyPr/>
                        <a:lstStyle/>
                        <a:p>
                          <a:r>
                            <a:rPr lang="en-US" dirty="0"/>
                            <a:t>In fact,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𝐻</m:t>
                                  </m:r>
                                </m:e>
                                <m:sub>
                                  <m:r>
                                    <a:rPr lang="en-US" i="1" dirty="0" smtClean="0">
                                      <a:latin typeface="Cambria Math" panose="02040503050406030204" pitchFamily="18" charset="0"/>
                                    </a:rPr>
                                    <m:t>1</m:t>
                                  </m:r>
                                </m:sub>
                              </m:sSub>
                            </m:oMath>
                          </a14:m>
                          <a:r>
                            <a:rPr lang="en-US" dirty="0"/>
                            <a:t> is true</a:t>
                          </a:r>
                          <a:endParaRPr lang="ru-RU" dirty="0"/>
                        </a:p>
                      </a:txBody>
                      <a:tcPr/>
                    </a:tc>
                    <a:extLst>
                      <a:ext uri="{0D108BD9-81ED-4DB2-BD59-A6C34878D82A}">
                        <a16:rowId xmlns:a16="http://schemas.microsoft.com/office/drawing/2014/main" val="10000"/>
                      </a:ext>
                    </a:extLst>
                  </a:tr>
                  <a:tr h="370840">
                    <a:tc>
                      <a:txBody>
                        <a:bodyPr/>
                        <a:lstStyle/>
                        <a:p>
                          <a:r>
                            <a:rPr lang="en-US" dirty="0"/>
                            <a:t>Choose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(accept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a:t>
                          </a:r>
                          <a:endParaRPr lang="ru-RU" dirty="0"/>
                        </a:p>
                      </a:txBody>
                      <a:tcPr/>
                    </a:tc>
                    <a:tc>
                      <a:txBody>
                        <a:bodyPr/>
                        <a:lstStyle/>
                        <a:p>
                          <a:r>
                            <a:rPr lang="en-US" dirty="0"/>
                            <a:t>True negative</a:t>
                          </a:r>
                          <a:endParaRPr lang="ru-RU" dirty="0"/>
                        </a:p>
                      </a:txBody>
                      <a:tcPr/>
                    </a:tc>
                    <a:tc>
                      <a:txBody>
                        <a:bodyPr/>
                        <a:lstStyle/>
                        <a:p>
                          <a:r>
                            <a:rPr lang="en-US" dirty="0"/>
                            <a:t>False negative (type II error)</a:t>
                          </a:r>
                          <a:endParaRPr lang="ru-RU" dirty="0"/>
                        </a:p>
                      </a:txBody>
                      <a:tcPr/>
                    </a:tc>
                    <a:extLst>
                      <a:ext uri="{0D108BD9-81ED-4DB2-BD59-A6C34878D82A}">
                        <a16:rowId xmlns:a16="http://schemas.microsoft.com/office/drawing/2014/main" val="10001"/>
                      </a:ext>
                    </a:extLst>
                  </a:tr>
                  <a:tr h="370840">
                    <a:tc>
                      <a:txBody>
                        <a:bodyPr/>
                        <a:lstStyle/>
                        <a:p>
                          <a:r>
                            <a:rPr lang="en-US" dirty="0"/>
                            <a:t>Choose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1</m:t>
                                  </m:r>
                                </m:sub>
                              </m:sSub>
                            </m:oMath>
                          </a14:m>
                          <a:r>
                            <a:rPr lang="en-US" dirty="0"/>
                            <a:t> (reject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a:t>
                          </a:r>
                          <a:endParaRPr lang="ru-RU" dirty="0"/>
                        </a:p>
                      </a:txBody>
                      <a:tcPr/>
                    </a:tc>
                    <a:tc>
                      <a:txBody>
                        <a:bodyPr/>
                        <a:lstStyle/>
                        <a:p>
                          <a:r>
                            <a:rPr lang="en-US" dirty="0"/>
                            <a:t>False positive (type I error)</a:t>
                          </a:r>
                          <a:endParaRPr lang="ru-RU" dirty="0"/>
                        </a:p>
                      </a:txBody>
                      <a:tcPr/>
                    </a:tc>
                    <a:tc>
                      <a:txBody>
                        <a:bodyPr/>
                        <a:lstStyle/>
                        <a:p>
                          <a:r>
                            <a:rPr lang="en-US" dirty="0"/>
                            <a:t>True positive</a:t>
                          </a:r>
                          <a:endParaRPr lang="ru-RU" dirty="0"/>
                        </a:p>
                      </a:txBody>
                      <a:tcPr/>
                    </a:tc>
                    <a:extLst>
                      <a:ext uri="{0D108BD9-81ED-4DB2-BD59-A6C34878D82A}">
                        <a16:rowId xmlns:a16="http://schemas.microsoft.com/office/drawing/2014/main" val="10002"/>
                      </a:ext>
                    </a:extLst>
                  </a:tr>
                </a:tbl>
              </a:graphicData>
            </a:graphic>
          </p:graphicFrame>
        </mc:Choice>
        <mc:Fallback xmlns="">
          <p:graphicFrame>
            <p:nvGraphicFramePr>
              <p:cNvPr id="4" name="Таблица 3"/>
              <p:cNvGraphicFramePr>
                <a:graphicFrameLocks noGrp="1"/>
              </p:cNvGraphicFramePr>
              <p:nvPr>
                <p:extLst>
                  <p:ext uri="{D42A27DB-BD31-4B8C-83A1-F6EECF244321}">
                    <p14:modId xmlns:p14="http://schemas.microsoft.com/office/powerpoint/2010/main" val="187695160"/>
                  </p:ext>
                </p:extLst>
              </p:nvPr>
            </p:nvGraphicFramePr>
            <p:xfrm>
              <a:off x="628650" y="3964474"/>
              <a:ext cx="7903846" cy="1112520"/>
            </p:xfrm>
            <a:graphic>
              <a:graphicData uri="http://schemas.openxmlformats.org/drawingml/2006/table">
                <a:tbl>
                  <a:tblPr firstRow="1" bandRow="1">
                    <a:tableStyleId>{5C22544A-7EE6-4342-B048-85BDC9FD1C3A}</a:tableStyleId>
                  </a:tblPr>
                  <a:tblGrid>
                    <a:gridCol w="2352040"/>
                    <a:gridCol w="2715578"/>
                    <a:gridCol w="2836228"/>
                  </a:tblGrid>
                  <a:tr h="370840">
                    <a:tc>
                      <a:txBody>
                        <a:bodyPr/>
                        <a:lstStyle/>
                        <a:p>
                          <a:endParaRPr lang="ru-RU" dirty="0"/>
                        </a:p>
                      </a:txBody>
                      <a:tcPr/>
                    </a:tc>
                    <a:tc>
                      <a:txBody>
                        <a:bodyPr/>
                        <a:lstStyle/>
                        <a:p>
                          <a:endParaRPr lang="ru-RU"/>
                        </a:p>
                      </a:txBody>
                      <a:tcPr>
                        <a:blipFill rotWithShape="0">
                          <a:blip r:embed="rId4"/>
                          <a:stretch>
                            <a:fillRect l="-86771" t="-8197" r="-105157" b="-224590"/>
                          </a:stretch>
                        </a:blipFill>
                      </a:tcPr>
                    </a:tc>
                    <a:tc>
                      <a:txBody>
                        <a:bodyPr/>
                        <a:lstStyle/>
                        <a:p>
                          <a:endParaRPr lang="ru-RU"/>
                        </a:p>
                      </a:txBody>
                      <a:tcPr>
                        <a:blipFill rotWithShape="0">
                          <a:blip r:embed="rId4"/>
                          <a:stretch>
                            <a:fillRect l="-179140" t="-8197" r="-860" b="-224590"/>
                          </a:stretch>
                        </a:blipFill>
                      </a:tcPr>
                    </a:tc>
                  </a:tr>
                  <a:tr h="370840">
                    <a:tc>
                      <a:txBody>
                        <a:bodyPr/>
                        <a:lstStyle/>
                        <a:p>
                          <a:endParaRPr lang="ru-RU"/>
                        </a:p>
                      </a:txBody>
                      <a:tcPr>
                        <a:blipFill rotWithShape="0">
                          <a:blip r:embed="rId4"/>
                          <a:stretch>
                            <a:fillRect l="-259" t="-108197" r="-237047" b="-124590"/>
                          </a:stretch>
                        </a:blipFill>
                      </a:tcPr>
                    </a:tc>
                    <a:tc>
                      <a:txBody>
                        <a:bodyPr/>
                        <a:lstStyle/>
                        <a:p>
                          <a:r>
                            <a:rPr lang="en-US" dirty="0" smtClean="0"/>
                            <a:t>True </a:t>
                          </a:r>
                          <a:r>
                            <a:rPr lang="en-US" dirty="0" smtClean="0"/>
                            <a:t>negative</a:t>
                          </a:r>
                          <a:endParaRPr lang="ru-RU" dirty="0"/>
                        </a:p>
                      </a:txBody>
                      <a:tcPr/>
                    </a:tc>
                    <a:tc>
                      <a:txBody>
                        <a:bodyPr/>
                        <a:lstStyle/>
                        <a:p>
                          <a:r>
                            <a:rPr lang="en-US" dirty="0" smtClean="0"/>
                            <a:t>False negative (type II error)</a:t>
                          </a:r>
                          <a:endParaRPr lang="ru-RU" dirty="0"/>
                        </a:p>
                      </a:txBody>
                      <a:tcPr/>
                    </a:tc>
                  </a:tr>
                  <a:tr h="370840">
                    <a:tc>
                      <a:txBody>
                        <a:bodyPr/>
                        <a:lstStyle/>
                        <a:p>
                          <a:endParaRPr lang="ru-RU"/>
                        </a:p>
                      </a:txBody>
                      <a:tcPr>
                        <a:blipFill rotWithShape="0">
                          <a:blip r:embed="rId4"/>
                          <a:stretch>
                            <a:fillRect l="-259" t="-208197" r="-237047" b="-24590"/>
                          </a:stretch>
                        </a:blipFill>
                      </a:tcPr>
                    </a:tc>
                    <a:tc>
                      <a:txBody>
                        <a:bodyPr/>
                        <a:lstStyle/>
                        <a:p>
                          <a:r>
                            <a:rPr lang="en-US" dirty="0" smtClean="0"/>
                            <a:t>False positive (type I error)</a:t>
                          </a:r>
                          <a:endParaRPr lang="ru-RU" dirty="0"/>
                        </a:p>
                      </a:txBody>
                      <a:tcPr/>
                    </a:tc>
                    <a:tc>
                      <a:txBody>
                        <a:bodyPr/>
                        <a:lstStyle/>
                        <a:p>
                          <a:r>
                            <a:rPr lang="en-US" dirty="0" smtClean="0"/>
                            <a:t>True positive</a:t>
                          </a:r>
                          <a:endParaRPr lang="ru-RU" dirty="0"/>
                        </a:p>
                      </a:txBody>
                      <a:tcPr/>
                    </a:tc>
                  </a:tr>
                </a:tbl>
              </a:graphicData>
            </a:graphic>
          </p:graphicFrame>
        </mc:Fallback>
      </mc:AlternateContent>
      <mc:AlternateContent xmlns:mc="http://schemas.openxmlformats.org/markup-compatibility/2006" xmlns:a14="http://schemas.microsoft.com/office/drawing/2010/main">
        <mc:Choice Requires="a14">
          <p:sp>
            <p:nvSpPr>
              <p:cNvPr id="5" name="Объект 2"/>
              <p:cNvSpPr txBox="1">
                <a:spLocks/>
              </p:cNvSpPr>
              <p:nvPr/>
            </p:nvSpPr>
            <p:spPr>
              <a:xfrm>
                <a:off x="628650" y="5181600"/>
                <a:ext cx="8257442" cy="124472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dirty="0"/>
                  <a:t>False negative rate: </a:t>
                </a:r>
                <a14:m>
                  <m:oMath xmlns:m="http://schemas.openxmlformats.org/officeDocument/2006/math">
                    <m:r>
                      <a:rPr lang="en-US" b="0" i="1" smtClean="0">
                        <a:latin typeface="Cambria Math" panose="02040503050406030204" pitchFamily="18" charset="0"/>
                      </a:rPr>
                      <m:t>𝛽</m:t>
                    </m:r>
                    <m:r>
                      <a:rPr lang="en-US" i="1">
                        <a:latin typeface="Cambria Math" panose="02040503050406030204" pitchFamily="18" charset="0"/>
                      </a:rPr>
                      <m:t>=</m:t>
                    </m:r>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𝑎𝑐𝑐𝑒𝑝𝑡</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1</m:t>
                        </m:r>
                      </m:sub>
                    </m:sSub>
                    <m:r>
                      <a:rPr lang="en-US" i="1">
                        <a:latin typeface="Cambria Math" panose="02040503050406030204" pitchFamily="18" charset="0"/>
                      </a:rPr>
                      <m:t> </m:t>
                    </m:r>
                    <m:r>
                      <a:rPr lang="en-US" i="1">
                        <a:latin typeface="Cambria Math" panose="02040503050406030204" pitchFamily="18" charset="0"/>
                      </a:rPr>
                      <m:t>𝑖𝑠</m:t>
                    </m:r>
                    <m:r>
                      <a:rPr lang="en-US" i="1">
                        <a:latin typeface="Cambria Math" panose="02040503050406030204" pitchFamily="18" charset="0"/>
                      </a:rPr>
                      <m:t> </m:t>
                    </m:r>
                    <m:r>
                      <a:rPr lang="en-US" i="1">
                        <a:latin typeface="Cambria Math" panose="02040503050406030204" pitchFamily="18" charset="0"/>
                      </a:rPr>
                      <m:t>𝑡𝑟𝑢𝑒</m:t>
                    </m:r>
                    <m:r>
                      <a:rPr lang="en-US" i="1">
                        <a:latin typeface="Cambria Math" panose="02040503050406030204" pitchFamily="18" charset="0"/>
                      </a:rPr>
                      <m:t>)</m:t>
                    </m:r>
                  </m:oMath>
                </a14:m>
                <a:endParaRPr lang="en-US" dirty="0"/>
              </a:p>
              <a:p>
                <a:pPr>
                  <a:lnSpc>
                    <a:spcPct val="110000"/>
                  </a:lnSpc>
                </a:pPr>
                <a:r>
                  <a:rPr lang="en-US" dirty="0"/>
                  <a:t>False positive rate: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𝑟𝑒𝑗𝑒𝑐𝑡</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𝑡𝑟𝑢𝑒</m:t>
                        </m:r>
                      </m:e>
                    </m:d>
                  </m:oMath>
                </a14:m>
                <a:endParaRPr lang="en-US" b="0" dirty="0"/>
              </a:p>
              <a:p>
                <a:pPr>
                  <a:lnSpc>
                    <a:spcPct val="110000"/>
                  </a:lnSpc>
                </a:pPr>
                <a:r>
                  <a:rPr lang="en-US" dirty="0"/>
                  <a:t>Likelihood ratio test has smallest possible </a:t>
                </a:r>
                <a14:m>
                  <m:oMath xmlns:m="http://schemas.openxmlformats.org/officeDocument/2006/math">
                    <m:r>
                      <a:rPr lang="en-US" b="0" i="1" smtClean="0">
                        <a:latin typeface="Cambria Math" panose="02040503050406030204" pitchFamily="18" charset="0"/>
                      </a:rPr>
                      <m:t>𝛽</m:t>
                    </m:r>
                  </m:oMath>
                </a14:m>
                <a:r>
                  <a:rPr lang="en-US" dirty="0"/>
                  <a:t> for given </a:t>
                </a:r>
                <a14:m>
                  <m:oMath xmlns:m="http://schemas.openxmlformats.org/officeDocument/2006/math">
                    <m:r>
                      <a:rPr lang="en-US" b="0" i="1" smtClean="0">
                        <a:latin typeface="Cambria Math" panose="02040503050406030204" pitchFamily="18" charset="0"/>
                      </a:rPr>
                      <m:t>𝛼</m:t>
                    </m:r>
                  </m:oMath>
                </a14:m>
                <a:r>
                  <a:rPr lang="en-US" b="0" dirty="0"/>
                  <a:t> (</a:t>
                </a:r>
                <a:r>
                  <a:rPr lang="en-US" b="0" dirty="0" err="1"/>
                  <a:t>Neyman</a:t>
                </a:r>
                <a:r>
                  <a:rPr lang="en-US" b="0" dirty="0"/>
                  <a:t>, Pearson)</a:t>
                </a:r>
              </a:p>
            </p:txBody>
          </p:sp>
        </mc:Choice>
        <mc:Fallback xmlns="">
          <p:sp>
            <p:nvSpPr>
              <p:cNvPr id="5" name="Объект 2"/>
              <p:cNvSpPr txBox="1">
                <a:spLocks noRot="1" noChangeAspect="1" noMove="1" noResize="1" noEditPoints="1" noAdjustHandles="1" noChangeArrowheads="1" noChangeShapeType="1" noTextEdit="1"/>
              </p:cNvSpPr>
              <p:nvPr/>
            </p:nvSpPr>
            <p:spPr>
              <a:xfrm>
                <a:off x="628650" y="5181600"/>
                <a:ext cx="8257442" cy="1244720"/>
              </a:xfrm>
              <a:prstGeom prst="rect">
                <a:avLst/>
              </a:prstGeom>
              <a:blipFill rotWithShape="0">
                <a:blip r:embed="rId5"/>
                <a:stretch>
                  <a:fillRect l="-664" t="-4902" b="-2941"/>
                </a:stretch>
              </a:blipFill>
            </p:spPr>
            <p:txBody>
              <a:bodyPr/>
              <a:lstStyle/>
              <a:p>
                <a:r>
                  <a:rPr lang="ru-RU">
                    <a:noFill/>
                  </a:rPr>
                  <a:t> </a:t>
                </a:r>
              </a:p>
            </p:txBody>
          </p:sp>
        </mc:Fallback>
      </mc:AlternateContent>
    </p:spTree>
    <p:extLst>
      <p:ext uri="{BB962C8B-B14F-4D97-AF65-F5344CB8AC3E}">
        <p14:creationId xmlns:p14="http://schemas.microsoft.com/office/powerpoint/2010/main" val="4204526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Example of a test</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628650" y="1825625"/>
                <a:ext cx="7886700" cy="3775075"/>
              </a:xfrm>
            </p:spPr>
            <p:txBody>
              <a:bodyPr>
                <a:normAutofit fontScale="92500" lnSpcReduction="20000"/>
              </a:bodyPr>
              <a:lstStyle/>
              <a:p>
                <a:r>
                  <a:rPr lang="en-US" dirty="0"/>
                  <a:t>Need to decide whether an online service has problems with the database (</a:t>
                </a:r>
                <a14:m>
                  <m:oMath xmlns:m="http://schemas.openxmlformats.org/officeDocument/2006/math">
                    <m:sSub>
                      <m:sSubPr>
                        <m:ctrlPr>
                          <a:rPr lang="en-US" i="1" smtClean="0">
                            <a:latin typeface="Cambria Math" panose="02040503050406030204" pitchFamily="18" charset="0"/>
                          </a:rPr>
                        </m:ctrlPr>
                      </m:sSubPr>
                      <m:e>
                        <m:r>
                          <a:rPr lang="en-US" smtClean="0">
                            <a:latin typeface="Cambria Math" panose="02040503050406030204" pitchFamily="18" charset="0"/>
                          </a:rPr>
                          <m:t>𝐻</m:t>
                        </m:r>
                      </m:e>
                      <m:sub>
                        <m:r>
                          <a:rPr lang="en-US" b="0" i="0" smtClean="0">
                            <a:latin typeface="Cambria Math" panose="02040503050406030204" pitchFamily="18" charset="0"/>
                          </a:rPr>
                          <m:t>1</m:t>
                        </m:r>
                      </m:sub>
                    </m:sSub>
                  </m:oMath>
                </a14:m>
                <a:r>
                  <a:rPr lang="en-US" dirty="0"/>
                  <a:t>), or not (</a:t>
                </a:r>
                <a14:m>
                  <m:oMath xmlns:m="http://schemas.openxmlformats.org/officeDocument/2006/math">
                    <m:sSub>
                      <m:sSubPr>
                        <m:ctrlPr>
                          <a:rPr lang="en-US" i="1" smtClean="0">
                            <a:latin typeface="Cambria Math" panose="02040503050406030204" pitchFamily="18" charset="0"/>
                          </a:rPr>
                        </m:ctrlPr>
                      </m:sSubPr>
                      <m:e>
                        <m:r>
                          <a:rPr lang="en-US" smtClean="0">
                            <a:latin typeface="Cambria Math" panose="02040503050406030204" pitchFamily="18" charset="0"/>
                          </a:rPr>
                          <m:t>𝐻</m:t>
                        </m:r>
                      </m:e>
                      <m:sub>
                        <m:r>
                          <a:rPr lang="en-US" b="0" i="0" smtClean="0">
                            <a:latin typeface="Cambria Math" panose="02040503050406030204" pitchFamily="18" charset="0"/>
                          </a:rPr>
                          <m:t>0</m:t>
                        </m:r>
                      </m:sub>
                    </m:sSub>
                  </m:oMath>
                </a14:m>
                <a:r>
                  <a:rPr lang="en-US" dirty="0"/>
                  <a:t>)</a:t>
                </a:r>
              </a:p>
              <a:p>
                <a:pPr lvl="1"/>
                <a:r>
                  <a:rPr lang="en-US" dirty="0"/>
                  <a:t>Both in case of problems and in normal case distribution of response time is exponential, </a:t>
                </a:r>
              </a:p>
              <a:p>
                <a:pPr lvl="1"/>
                <a:r>
                  <a:rPr lang="en-US" dirty="0"/>
                  <a:t>Mean response times are 5 and 0.5 seconds, respectively. </a:t>
                </a:r>
              </a:p>
              <a:p>
                <a:r>
                  <a:rPr lang="en-US" dirty="0"/>
                  <a:t>Let’s start with a dataset of a single observation, </a:t>
                </a:r>
                <a14:m>
                  <m:oMath xmlns:m="http://schemas.openxmlformats.org/officeDocument/2006/math">
                    <m:r>
                      <a:rPr lang="en-US" b="0" i="1" smtClean="0">
                        <a:latin typeface="Cambria Math" panose="02040503050406030204" pitchFamily="18" charset="0"/>
                      </a:rPr>
                      <m:t>𝑋</m:t>
                    </m:r>
                  </m:oMath>
                </a14:m>
                <a:endParaRPr lang="en-US" dirty="0"/>
              </a:p>
              <a:p>
                <a:r>
                  <a:rPr lang="en-US" dirty="0"/>
                  <a:t>Trigger the alarm, if </a:t>
                </a:r>
                <a14:m>
                  <m:oMath xmlns:m="http://schemas.openxmlformats.org/officeDocument/2006/math">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smtClean="0">
                                <a:latin typeface="Cambria Math" panose="02040503050406030204" pitchFamily="18" charset="0"/>
                              </a:rPr>
                              <m:t>𝐿</m:t>
                            </m:r>
                          </m:e>
                          <m:sub>
                            <m:r>
                              <a:rPr lang="en-US" b="0" i="0" smtClean="0">
                                <a:latin typeface="Cambria Math" panose="02040503050406030204" pitchFamily="18" charset="0"/>
                              </a:rPr>
                              <m:t>1</m:t>
                            </m:r>
                          </m:sub>
                        </m:sSub>
                      </m:num>
                      <m:den>
                        <m:sSub>
                          <m:sSubPr>
                            <m:ctrlPr>
                              <a:rPr lang="en-US" i="1" smtClean="0">
                                <a:latin typeface="Cambria Math" panose="02040503050406030204" pitchFamily="18" charset="0"/>
                              </a:rPr>
                            </m:ctrlPr>
                          </m:sSubPr>
                          <m:e>
                            <m:r>
                              <a:rPr lang="en-US" smtClean="0">
                                <a:latin typeface="Cambria Math" panose="02040503050406030204" pitchFamily="18" charset="0"/>
                              </a:rPr>
                              <m:t>𝐿</m:t>
                            </m:r>
                          </m:e>
                          <m:sub>
                            <m:r>
                              <a:rPr lang="en-US" b="0" i="0" smtClean="0">
                                <a:latin typeface="Cambria Math" panose="02040503050406030204" pitchFamily="18" charset="0"/>
                              </a:rPr>
                              <m:t>0</m:t>
                            </m:r>
                          </m:sub>
                        </m:sSub>
                      </m:den>
                    </m:f>
                    <m:r>
                      <a:rPr lang="en-US" smtClean="0">
                        <a:latin typeface="Cambria Math" panose="02040503050406030204" pitchFamily="18" charset="0"/>
                      </a:rPr>
                      <m:t>=</m:t>
                    </m:r>
                    <m:f>
                      <m:fPr>
                        <m:ctrlPr>
                          <a:rPr lang="en-US" i="1" smtClean="0">
                            <a:latin typeface="Cambria Math" panose="02040503050406030204" pitchFamily="18" charset="0"/>
                          </a:rPr>
                        </m:ctrlPr>
                      </m:fPr>
                      <m:num>
                        <m:r>
                          <a:rPr lang="en-US" smtClean="0">
                            <a:latin typeface="Cambria Math" panose="02040503050406030204" pitchFamily="18" charset="0"/>
                          </a:rPr>
                          <m:t>1</m:t>
                        </m:r>
                        <m:r>
                          <m:rPr>
                            <m:lit/>
                          </m:rPr>
                          <a:rPr lang="en-US" smtClean="0">
                            <a:latin typeface="Cambria Math" panose="02040503050406030204" pitchFamily="18" charset="0"/>
                          </a:rPr>
                          <m:t>/</m:t>
                        </m:r>
                        <m:r>
                          <a:rPr lang="en-US" smtClean="0">
                            <a:latin typeface="Cambria Math" panose="02040503050406030204" pitchFamily="18" charset="0"/>
                          </a:rPr>
                          <m:t>5</m:t>
                        </m:r>
                        <m:sSup>
                          <m:sSupPr>
                            <m:ctrlPr>
                              <a:rPr lang="en-US" i="1" smtClean="0">
                                <a:latin typeface="Cambria Math" panose="02040503050406030204" pitchFamily="18" charset="0"/>
                              </a:rPr>
                            </m:ctrlPr>
                          </m:sSupPr>
                          <m:e>
                            <m:r>
                              <a:rPr lang="en-US" smtClean="0">
                                <a:latin typeface="Cambria Math" panose="02040503050406030204" pitchFamily="18" charset="0"/>
                              </a:rPr>
                              <m:t>𝑒</m:t>
                            </m:r>
                          </m:e>
                          <m:sup>
                            <m:r>
                              <a:rPr lang="en-US" smtClean="0">
                                <a:latin typeface="Cambria Math" panose="02040503050406030204" pitchFamily="18" charset="0"/>
                              </a:rPr>
                              <m:t>−1</m:t>
                            </m:r>
                            <m:r>
                              <m:rPr>
                                <m:lit/>
                              </m:rPr>
                              <a:rPr lang="en-US" smtClean="0">
                                <a:latin typeface="Cambria Math" panose="02040503050406030204" pitchFamily="18" charset="0"/>
                              </a:rPr>
                              <m:t>/</m:t>
                            </m:r>
                            <m:r>
                              <a:rPr lang="en-US" smtClean="0">
                                <a:latin typeface="Cambria Math" panose="02040503050406030204" pitchFamily="18" charset="0"/>
                              </a:rPr>
                              <m:t>5</m:t>
                            </m:r>
                            <m:r>
                              <a:rPr lang="en-US" smtClean="0">
                                <a:latin typeface="Cambria Math" panose="02040503050406030204" pitchFamily="18" charset="0"/>
                              </a:rPr>
                              <m:t>𝑋</m:t>
                            </m:r>
                          </m:sup>
                        </m:sSup>
                      </m:num>
                      <m:den>
                        <m:r>
                          <a:rPr lang="en-US" smtClean="0">
                            <a:latin typeface="Cambria Math" panose="02040503050406030204" pitchFamily="18" charset="0"/>
                          </a:rPr>
                          <m:t>1</m:t>
                        </m:r>
                        <m:r>
                          <m:rPr>
                            <m:lit/>
                          </m:rPr>
                          <a:rPr lang="en-US" smtClean="0">
                            <a:latin typeface="Cambria Math" panose="02040503050406030204" pitchFamily="18" charset="0"/>
                          </a:rPr>
                          <m:t>/</m:t>
                        </m:r>
                        <m:r>
                          <a:rPr lang="en-US" smtClean="0">
                            <a:latin typeface="Cambria Math" panose="02040503050406030204" pitchFamily="18" charset="0"/>
                          </a:rPr>
                          <m:t>0.5</m:t>
                        </m:r>
                        <m:sSup>
                          <m:sSupPr>
                            <m:ctrlPr>
                              <a:rPr lang="en-US" i="1">
                                <a:latin typeface="Cambria Math" panose="02040503050406030204" pitchFamily="18" charset="0"/>
                              </a:rPr>
                            </m:ctrlPr>
                          </m:sSupPr>
                          <m:e>
                            <m:r>
                              <a:rPr lang="en-US">
                                <a:latin typeface="Cambria Math" panose="02040503050406030204" pitchFamily="18" charset="0"/>
                              </a:rPr>
                              <m:t>𝑒</m:t>
                            </m:r>
                          </m:e>
                          <m:sup>
                            <m:r>
                              <a:rPr lang="en-US">
                                <a:latin typeface="Cambria Math" panose="02040503050406030204" pitchFamily="18" charset="0"/>
                              </a:rPr>
                              <m:t>−</m:t>
                            </m:r>
                            <m:r>
                              <a:rPr lang="en-US" smtClean="0">
                                <a:latin typeface="Cambria Math" panose="02040503050406030204" pitchFamily="18" charset="0"/>
                              </a:rPr>
                              <m:t>1</m:t>
                            </m:r>
                            <m:r>
                              <m:rPr>
                                <m:lit/>
                              </m:rPr>
                              <a:rPr lang="en-US" smtClean="0">
                                <a:latin typeface="Cambria Math" panose="02040503050406030204" pitchFamily="18" charset="0"/>
                              </a:rPr>
                              <m:t>/</m:t>
                            </m:r>
                            <m:r>
                              <a:rPr lang="en-US" smtClean="0">
                                <a:latin typeface="Cambria Math" panose="02040503050406030204" pitchFamily="18" charset="0"/>
                              </a:rPr>
                              <m:t>0.</m:t>
                            </m:r>
                            <m:r>
                              <a:rPr lang="en-US">
                                <a:latin typeface="Cambria Math" panose="02040503050406030204" pitchFamily="18" charset="0"/>
                              </a:rPr>
                              <m:t>5</m:t>
                            </m:r>
                            <m:r>
                              <a:rPr lang="en-US" smtClean="0">
                                <a:latin typeface="Cambria Math" panose="02040503050406030204" pitchFamily="18" charset="0"/>
                              </a:rPr>
                              <m:t>𝑋</m:t>
                            </m:r>
                          </m:sup>
                        </m:sSup>
                      </m:den>
                    </m:f>
                    <m:r>
                      <a:rPr lang="en-US" smtClean="0">
                        <a:latin typeface="Cambria Math" panose="02040503050406030204" pitchFamily="18" charset="0"/>
                      </a:rPr>
                      <m:t>=0.1</m:t>
                    </m:r>
                    <m:sSup>
                      <m:sSupPr>
                        <m:ctrlPr>
                          <a:rPr lang="en-US" i="1" smtClean="0">
                            <a:latin typeface="Cambria Math" panose="02040503050406030204" pitchFamily="18" charset="0"/>
                          </a:rPr>
                        </m:ctrlPr>
                      </m:sSupPr>
                      <m:e>
                        <m:r>
                          <a:rPr lang="en-US" smtClean="0">
                            <a:latin typeface="Cambria Math" panose="02040503050406030204" pitchFamily="18" charset="0"/>
                          </a:rPr>
                          <m:t>𝑒</m:t>
                        </m:r>
                      </m:e>
                      <m:sup>
                        <m:r>
                          <a:rPr lang="en-US" smtClean="0">
                            <a:latin typeface="Cambria Math" panose="02040503050406030204" pitchFamily="18" charset="0"/>
                          </a:rPr>
                          <m:t>1.8</m:t>
                        </m:r>
                        <m:r>
                          <a:rPr lang="en-US" smtClean="0">
                            <a:latin typeface="Cambria Math" panose="02040503050406030204" pitchFamily="18" charset="0"/>
                          </a:rPr>
                          <m:t>𝑋</m:t>
                        </m:r>
                      </m:sup>
                    </m:sSup>
                    <m:r>
                      <a:rPr lang="en-US" smtClean="0">
                        <a:latin typeface="Cambria Math" panose="02040503050406030204" pitchFamily="18" charset="0"/>
                      </a:rPr>
                      <m:t>&gt;</m:t>
                    </m:r>
                    <m:r>
                      <a:rPr lang="en-US" smtClean="0">
                        <a:latin typeface="Cambria Math" panose="02040503050406030204" pitchFamily="18" charset="0"/>
                      </a:rPr>
                      <m:t>h</m:t>
                    </m:r>
                  </m:oMath>
                </a14:m>
                <a:endParaRPr lang="ru-RU" dirty="0"/>
              </a:p>
              <a:p>
                <a:pPr lvl="1"/>
                <a:r>
                  <a:rPr lang="en-US" dirty="0"/>
                  <a:t>It means, alarm if </a:t>
                </a:r>
                <a14:m>
                  <m:oMath xmlns:m="http://schemas.openxmlformats.org/officeDocument/2006/math">
                    <m:r>
                      <m:rPr>
                        <m:sty m:val="p"/>
                      </m:rPr>
                      <a:rPr lang="en-US" smtClean="0">
                        <a:latin typeface="Cambria Math" panose="02040503050406030204" pitchFamily="18" charset="0"/>
                      </a:rPr>
                      <m:t>X</m:t>
                    </m:r>
                    <m:r>
                      <a:rPr lang="en-US" smtClean="0">
                        <a:latin typeface="Cambria Math" panose="02040503050406030204" pitchFamily="18" charset="0"/>
                      </a:rPr>
                      <m:t>&gt;</m:t>
                    </m:r>
                    <m:r>
                      <a:rPr lang="en-US" smtClean="0">
                        <a:latin typeface="Cambria Math" panose="02040503050406030204" pitchFamily="18" charset="0"/>
                      </a:rPr>
                      <m:t>𝑐</m:t>
                    </m:r>
                  </m:oMath>
                </a14:m>
                <a:endParaRPr lang="en-US" dirty="0"/>
              </a:p>
              <a:p>
                <a:pPr lvl="1"/>
                <a:r>
                  <a:rPr lang="en-US" dirty="0"/>
                  <a:t>FPR: </a:t>
                </a:r>
                <a14:m>
                  <m:oMath xmlns:m="http://schemas.openxmlformats.org/officeDocument/2006/math">
                    <m:r>
                      <a:rPr lang="en-US" smtClean="0">
                        <a:latin typeface="Cambria Math" panose="02040503050406030204" pitchFamily="18" charset="0"/>
                      </a:rPr>
                      <m:t>𝑃</m:t>
                    </m:r>
                    <m:d>
                      <m:dPr>
                        <m:ctrlPr>
                          <a:rPr lang="en-US" i="1" smtClean="0">
                            <a:latin typeface="Cambria Math" panose="02040503050406030204" pitchFamily="18" charset="0"/>
                          </a:rPr>
                        </m:ctrlPr>
                      </m:dPr>
                      <m:e>
                        <m:r>
                          <a:rPr lang="en-US" smtClean="0">
                            <a:latin typeface="Cambria Math" panose="02040503050406030204" pitchFamily="18" charset="0"/>
                          </a:rPr>
                          <m:t>𝑋</m:t>
                        </m:r>
                        <m:r>
                          <a:rPr lang="en-US" smtClean="0">
                            <a:latin typeface="Cambria Math" panose="02040503050406030204" pitchFamily="18" charset="0"/>
                          </a:rPr>
                          <m:t>&gt;</m:t>
                        </m:r>
                        <m:r>
                          <a:rPr lang="en-US" smtClean="0">
                            <a:latin typeface="Cambria Math" panose="02040503050406030204" pitchFamily="18" charset="0"/>
                          </a:rPr>
                          <m:t>𝑐</m:t>
                        </m:r>
                      </m:e>
                      <m:e>
                        <m:sSub>
                          <m:sSubPr>
                            <m:ctrlPr>
                              <a:rPr lang="en-US" i="1" smtClean="0">
                                <a:latin typeface="Cambria Math" panose="02040503050406030204" pitchFamily="18" charset="0"/>
                              </a:rPr>
                            </m:ctrlPr>
                          </m:sSubPr>
                          <m:e>
                            <m:r>
                              <a:rPr lang="en-US" smtClean="0">
                                <a:latin typeface="Cambria Math" panose="02040503050406030204" pitchFamily="18" charset="0"/>
                              </a:rPr>
                              <m:t>𝐻</m:t>
                            </m:r>
                          </m:e>
                          <m:sub>
                            <m:r>
                              <a:rPr lang="en-US" b="0" i="0" smtClean="0">
                                <a:latin typeface="Cambria Math" panose="02040503050406030204" pitchFamily="18" charset="0"/>
                              </a:rPr>
                              <m:t>0</m:t>
                            </m:r>
                          </m:sub>
                        </m:sSub>
                      </m:e>
                    </m:d>
                    <m:r>
                      <a:rPr lang="en-US" smtClean="0">
                        <a:latin typeface="Cambria Math" panose="02040503050406030204" pitchFamily="18" charset="0"/>
                      </a:rPr>
                      <m:t>=</m:t>
                    </m:r>
                    <m:sSup>
                      <m:sSupPr>
                        <m:ctrlPr>
                          <a:rPr lang="en-US" i="1" smtClean="0">
                            <a:latin typeface="Cambria Math" panose="02040503050406030204" pitchFamily="18" charset="0"/>
                          </a:rPr>
                        </m:ctrlPr>
                      </m:sSupPr>
                      <m:e>
                        <m:r>
                          <a:rPr lang="en-US" smtClean="0">
                            <a:latin typeface="Cambria Math" panose="02040503050406030204" pitchFamily="18" charset="0"/>
                          </a:rPr>
                          <m:t>𝑒</m:t>
                        </m:r>
                      </m:e>
                      <m:sup>
                        <m:r>
                          <a:rPr lang="en-US">
                            <a:latin typeface="Cambria Math" panose="02040503050406030204" pitchFamily="18" charset="0"/>
                          </a:rPr>
                          <m:t>−1</m:t>
                        </m:r>
                        <m:r>
                          <m:rPr>
                            <m:lit/>
                          </m:rPr>
                          <a:rPr lang="en-US">
                            <a:latin typeface="Cambria Math" panose="02040503050406030204" pitchFamily="18" charset="0"/>
                          </a:rPr>
                          <m:t>/</m:t>
                        </m:r>
                        <m:r>
                          <a:rPr lang="en-US">
                            <a:latin typeface="Cambria Math" panose="02040503050406030204" pitchFamily="18" charset="0"/>
                          </a:rPr>
                          <m:t>0.5</m:t>
                        </m:r>
                        <m:r>
                          <a:rPr lang="en-US" smtClean="0">
                            <a:latin typeface="Cambria Math" panose="02040503050406030204" pitchFamily="18" charset="0"/>
                          </a:rPr>
                          <m:t>𝑐</m:t>
                        </m:r>
                      </m:sup>
                    </m:sSup>
                  </m:oMath>
                </a14:m>
                <a:endParaRPr lang="en-US" dirty="0"/>
              </a:p>
              <a:p>
                <a:pPr lvl="1"/>
                <a:r>
                  <a:rPr lang="en-US" dirty="0"/>
                  <a:t>FNR: </a:t>
                </a:r>
                <a14:m>
                  <m:oMath xmlns:m="http://schemas.openxmlformats.org/officeDocument/2006/math">
                    <m:r>
                      <a:rPr lang="en-US">
                        <a:latin typeface="Cambria Math" panose="02040503050406030204" pitchFamily="18" charset="0"/>
                      </a:rPr>
                      <m:t>𝑃</m:t>
                    </m:r>
                    <m:d>
                      <m:dPr>
                        <m:ctrlPr>
                          <a:rPr lang="en-US" i="1">
                            <a:latin typeface="Cambria Math" panose="02040503050406030204" pitchFamily="18" charset="0"/>
                          </a:rPr>
                        </m:ctrlPr>
                      </m:dPr>
                      <m:e>
                        <m:r>
                          <a:rPr lang="en-US">
                            <a:latin typeface="Cambria Math" panose="02040503050406030204" pitchFamily="18" charset="0"/>
                          </a:rPr>
                          <m:t>𝑋</m:t>
                        </m:r>
                        <m:r>
                          <a:rPr lang="en-US" smtClean="0">
                            <a:latin typeface="Cambria Math" panose="02040503050406030204" pitchFamily="18" charset="0"/>
                          </a:rPr>
                          <m:t>≤</m:t>
                        </m:r>
                        <m:r>
                          <a:rPr lang="en-US">
                            <a:latin typeface="Cambria Math" panose="02040503050406030204" pitchFamily="18" charset="0"/>
                          </a:rPr>
                          <m:t>𝑐</m:t>
                        </m:r>
                      </m:e>
                      <m:e>
                        <m:sSub>
                          <m:sSubPr>
                            <m:ctrlPr>
                              <a:rPr lang="en-US" i="1">
                                <a:latin typeface="Cambria Math" panose="02040503050406030204" pitchFamily="18" charset="0"/>
                              </a:rPr>
                            </m:ctrlPr>
                          </m:sSubPr>
                          <m:e>
                            <m:r>
                              <a:rPr lang="en-US">
                                <a:latin typeface="Cambria Math" panose="02040503050406030204" pitchFamily="18" charset="0"/>
                              </a:rPr>
                              <m:t>𝐻</m:t>
                            </m:r>
                          </m:e>
                          <m:sub>
                            <m:r>
                              <a:rPr lang="en-US" b="0" i="0" smtClean="0">
                                <a:latin typeface="Cambria Math" panose="02040503050406030204" pitchFamily="18" charset="0"/>
                              </a:rPr>
                              <m:t>1</m:t>
                            </m:r>
                          </m:sub>
                        </m:sSub>
                      </m:e>
                    </m:d>
                    <m:r>
                      <a:rPr lang="en-US">
                        <a:latin typeface="Cambria Math" panose="02040503050406030204" pitchFamily="18" charset="0"/>
                      </a:rPr>
                      <m:t>=</m:t>
                    </m:r>
                    <m:r>
                      <a:rPr lang="en-US" smtClean="0">
                        <a:latin typeface="Cambria Math" panose="02040503050406030204" pitchFamily="18" charset="0"/>
                      </a:rPr>
                      <m:t>1−</m:t>
                    </m:r>
                    <m:sSup>
                      <m:sSupPr>
                        <m:ctrlPr>
                          <a:rPr lang="en-US" i="1">
                            <a:latin typeface="Cambria Math" panose="02040503050406030204" pitchFamily="18" charset="0"/>
                          </a:rPr>
                        </m:ctrlPr>
                      </m:sSupPr>
                      <m:e>
                        <m:r>
                          <a:rPr lang="en-US">
                            <a:latin typeface="Cambria Math" panose="02040503050406030204" pitchFamily="18" charset="0"/>
                          </a:rPr>
                          <m:t>𝑒</m:t>
                        </m:r>
                      </m:e>
                      <m:sup>
                        <m:r>
                          <a:rPr lang="en-US">
                            <a:latin typeface="Cambria Math" panose="02040503050406030204" pitchFamily="18" charset="0"/>
                          </a:rPr>
                          <m:t>−1</m:t>
                        </m:r>
                        <m:r>
                          <m:rPr>
                            <m:lit/>
                          </m:rPr>
                          <a:rPr lang="en-US">
                            <a:latin typeface="Cambria Math" panose="02040503050406030204" pitchFamily="18" charset="0"/>
                          </a:rPr>
                          <m:t>/</m:t>
                        </m:r>
                        <m:r>
                          <a:rPr lang="en-US" smtClean="0">
                            <a:latin typeface="Cambria Math" panose="02040503050406030204" pitchFamily="18" charset="0"/>
                          </a:rPr>
                          <m:t>5</m:t>
                        </m:r>
                        <m:r>
                          <a:rPr lang="en-US">
                            <a:latin typeface="Cambria Math" panose="02040503050406030204" pitchFamily="18" charset="0"/>
                          </a:rPr>
                          <m:t>𝑐</m:t>
                        </m:r>
                      </m:sup>
                    </m:sSup>
                  </m:oMath>
                </a14:m>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628650" y="1825625"/>
                <a:ext cx="7886700" cy="3775075"/>
              </a:xfrm>
              <a:blipFill rotWithShape="0">
                <a:blip r:embed="rId3"/>
                <a:stretch>
                  <a:fillRect l="-1159" t="-4032" r="-2009"/>
                </a:stretch>
              </a:blipFill>
            </p:spPr>
            <p:txBody>
              <a:bodyPr/>
              <a:lstStyle/>
              <a:p>
                <a:r>
                  <a:rPr lang="ru-RU">
                    <a:noFill/>
                  </a:rPr>
                  <a:t> </a:t>
                </a:r>
              </a:p>
            </p:txBody>
          </p:sp>
        </mc:Fallback>
      </mc:AlternateContent>
      <p:pic>
        <p:nvPicPr>
          <p:cNvPr id="4" name="Рисунок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58744" y="4293985"/>
            <a:ext cx="3572506" cy="2553102"/>
          </a:xfrm>
          <a:prstGeom prst="rect">
            <a:avLst/>
          </a:prstGeom>
        </p:spPr>
      </p:pic>
    </p:spTree>
    <p:extLst>
      <p:ext uri="{BB962C8B-B14F-4D97-AF65-F5344CB8AC3E}">
        <p14:creationId xmlns:p14="http://schemas.microsoft.com/office/powerpoint/2010/main" val="2674329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Decision making</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636465" y="1825624"/>
                <a:ext cx="7886700" cy="3813176"/>
              </a:xfrm>
            </p:spPr>
            <p:txBody>
              <a:bodyPr>
                <a:normAutofit fontScale="62500" lnSpcReduction="20000"/>
              </a:bodyPr>
              <a:lstStyle/>
              <a:p>
                <a:pPr>
                  <a:lnSpc>
                    <a:spcPct val="120000"/>
                  </a:lnSpc>
                </a:pPr>
                <a:r>
                  <a:rPr lang="en-US" dirty="0"/>
                  <a:t>Choose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b="0" i="1" smtClean="0">
                            <a:latin typeface="Cambria Math" panose="02040503050406030204" pitchFamily="18" charset="0"/>
                          </a:rPr>
                          <m:t>1</m:t>
                        </m:r>
                      </m:sub>
                    </m:sSub>
                  </m:oMath>
                </a14:m>
                <a:r>
                  <a:rPr lang="en-US" dirty="0"/>
                  <a:t>, if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𝐿</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b="0" i="1" smtClean="0">
                                    <a:latin typeface="Cambria Math" panose="02040503050406030204" pitchFamily="18" charset="0"/>
                                  </a:rPr>
                                  <m:t>1</m:t>
                                </m:r>
                              </m:sub>
                            </m:sSub>
                          </m:e>
                        </m:d>
                      </m:num>
                      <m:den>
                        <m:r>
                          <a:rPr lang="en-US" i="1">
                            <a:latin typeface="Cambria Math" panose="02040503050406030204" pitchFamily="18" charset="0"/>
                          </a:rPr>
                          <m:t>𝐿</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b="0" i="1" smtClean="0">
                                    <a:latin typeface="Cambria Math" panose="02040503050406030204" pitchFamily="18" charset="0"/>
                                  </a:rPr>
                                  <m:t>0</m:t>
                                </m:r>
                              </m:sub>
                            </m:sSub>
                          </m:e>
                        </m:d>
                      </m:den>
                    </m:f>
                    <m:r>
                      <a:rPr lang="en-US" i="1">
                        <a:latin typeface="Cambria Math" panose="02040503050406030204" pitchFamily="18" charset="0"/>
                      </a:rPr>
                      <m:t>&gt;</m:t>
                    </m:r>
                    <m:r>
                      <a:rPr lang="en-US" i="1">
                        <a:latin typeface="Cambria Math" panose="02040503050406030204" pitchFamily="18" charset="0"/>
                      </a:rPr>
                      <m:t>h</m:t>
                    </m:r>
                  </m:oMath>
                </a14:m>
                <a:r>
                  <a:rPr lang="en-US" dirty="0"/>
                  <a:t> (some constant),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b="0" i="1" smtClean="0">
                            <a:latin typeface="Cambria Math" panose="02040503050406030204" pitchFamily="18" charset="0"/>
                          </a:rPr>
                          <m:t>0</m:t>
                        </m:r>
                      </m:sub>
                    </m:sSub>
                  </m:oMath>
                </a14:m>
                <a:r>
                  <a:rPr lang="ru-RU" dirty="0"/>
                  <a:t> </a:t>
                </a:r>
                <a:r>
                  <a:rPr lang="en-US" dirty="0"/>
                  <a:t>otherwise</a:t>
                </a:r>
              </a:p>
              <a:p>
                <a:pPr>
                  <a:lnSpc>
                    <a:spcPct val="120000"/>
                  </a:lnSpc>
                </a:pPr>
                <a:r>
                  <a:rPr lang="en-US" dirty="0"/>
                  <a:t>How to choose </a:t>
                </a:r>
                <a14:m>
                  <m:oMath xmlns:m="http://schemas.openxmlformats.org/officeDocument/2006/math">
                    <m:r>
                      <a:rPr lang="en-US" b="0" i="1" smtClean="0">
                        <a:latin typeface="Cambria Math" panose="02040503050406030204" pitchFamily="18" charset="0"/>
                      </a:rPr>
                      <m:t>h</m:t>
                    </m:r>
                  </m:oMath>
                </a14:m>
                <a:r>
                  <a:rPr lang="en-US" dirty="0"/>
                  <a:t>? Let’s consider the cost of errors</a:t>
                </a:r>
              </a:p>
              <a:p>
                <a:pPr lvl="1">
                  <a:lnSpc>
                    <a:spcPct val="120000"/>
                  </a:lnSpc>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0</m:t>
                        </m:r>
                      </m:sub>
                    </m:sSub>
                  </m:oMath>
                </a14:m>
                <a:r>
                  <a:rPr lang="en-US" dirty="0"/>
                  <a:t> is the cost of false reject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(with probability </a:t>
                </a:r>
                <a14:m>
                  <m:oMath xmlns:m="http://schemas.openxmlformats.org/officeDocument/2006/math">
                    <m:r>
                      <a:rPr lang="en-US" b="0" i="1" smtClean="0">
                        <a:latin typeface="Cambria Math" panose="02040503050406030204" pitchFamily="18" charset="0"/>
                      </a:rPr>
                      <m:t>𝛼</m:t>
                    </m:r>
                  </m:oMath>
                </a14:m>
                <a:r>
                  <a:rPr lang="en-US" dirty="0"/>
                  <a:t>)</a:t>
                </a:r>
              </a:p>
              <a:p>
                <a:pPr lvl="1">
                  <a:lnSpc>
                    <a:spcPct val="120000"/>
                  </a:lnSpc>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oMath>
                </a14:m>
                <a:r>
                  <a:rPr lang="en-US" dirty="0"/>
                  <a:t> - cost of false accept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0</m:t>
                        </m:r>
                      </m:sub>
                    </m:sSub>
                  </m:oMath>
                </a14:m>
                <a:r>
                  <a:rPr lang="en-US" dirty="0"/>
                  <a:t> (with probability </a:t>
                </a:r>
                <a14:m>
                  <m:oMath xmlns:m="http://schemas.openxmlformats.org/officeDocument/2006/math">
                    <m:r>
                      <a:rPr lang="en-US" b="0" i="1" smtClean="0">
                        <a:latin typeface="Cambria Math" panose="02040503050406030204" pitchFamily="18" charset="0"/>
                      </a:rPr>
                      <m:t>𝛽</m:t>
                    </m:r>
                  </m:oMath>
                </a14:m>
                <a:r>
                  <a:rPr lang="en-US" dirty="0"/>
                  <a:t>)</a:t>
                </a:r>
              </a:p>
              <a:p>
                <a:pPr>
                  <a:lnSpc>
                    <a:spcPct val="120000"/>
                  </a:lnSpc>
                </a:pPr>
                <a:r>
                  <a:rPr lang="en-US" dirty="0"/>
                  <a:t>Expected cost </a:t>
                </a: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0</m:t>
                        </m:r>
                      </m:sub>
                    </m:sSub>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e>
                    </m:d>
                    <m:r>
                      <a:rPr lang="en-US" b="0" i="1" smtClean="0">
                        <a:latin typeface="Cambria Math" panose="02040503050406030204" pitchFamily="18" charset="0"/>
                      </a:rPr>
                      <m:t>𝛼</m:t>
                    </m:r>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b="0" i="1" smtClean="0">
                            <a:latin typeface="Cambria Math" panose="02040503050406030204" pitchFamily="18" charset="0"/>
                          </a:rPr>
                          <m:t>1</m:t>
                        </m:r>
                      </m:sub>
                    </m:sSub>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b="0" i="1" smtClean="0">
                                <a:latin typeface="Cambria Math" panose="02040503050406030204" pitchFamily="18" charset="0"/>
                              </a:rPr>
                              <m:t>1</m:t>
                            </m:r>
                          </m:sub>
                        </m:sSub>
                      </m:e>
                    </m:d>
                    <m:r>
                      <a:rPr lang="en-US" b="0" i="1" smtClean="0">
                        <a:latin typeface="Cambria Math" panose="02040503050406030204" pitchFamily="18" charset="0"/>
                      </a:rPr>
                      <m:t>𝛽</m:t>
                    </m:r>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oMath>
                </a14:m>
                <a:endParaRPr lang="en-US" dirty="0"/>
              </a:p>
              <a:p>
                <a:pPr lvl="1">
                  <a:lnSpc>
                    <a:spcPct val="120000"/>
                  </a:lnSpc>
                </a:pPr>
                <a:r>
                  <a:rPr lang="en-US" dirty="0"/>
                  <a:t>Choose the </a:t>
                </a:r>
                <a14:m>
                  <m:oMath xmlns:m="http://schemas.openxmlformats.org/officeDocument/2006/math">
                    <m:r>
                      <a:rPr lang="en-US" b="0" i="1" smtClean="0">
                        <a:latin typeface="Cambria Math" panose="02040503050406030204" pitchFamily="18" charset="0"/>
                      </a:rPr>
                      <m:t>h</m:t>
                    </m:r>
                  </m:oMath>
                </a14:m>
                <a:r>
                  <a:rPr lang="en-US" dirty="0"/>
                  <a:t> that minimizes it</a:t>
                </a:r>
              </a:p>
              <a:p>
                <a:pPr>
                  <a:lnSpc>
                    <a:spcPct val="120000"/>
                  </a:lnSpc>
                </a:pPr>
                <a:r>
                  <a:rPr lang="en-US" dirty="0"/>
                  <a:t>Example: alarms</a:t>
                </a:r>
              </a:p>
              <a:p>
                <a:pPr lvl="1">
                  <a:lnSpc>
                    <a:spcPct val="120000"/>
                  </a:lnSpc>
                </a:pPr>
                <a:r>
                  <a:rPr lang="en-US" dirty="0"/>
                  <a:t>Problems happen 0.1% of the time</a:t>
                </a:r>
              </a:p>
              <a:p>
                <a:pPr lvl="1">
                  <a:lnSpc>
                    <a:spcPct val="120000"/>
                  </a:lnSpc>
                </a:pPr>
                <a:r>
                  <a:rPr lang="en-US" dirty="0"/>
                  <a:t>Cost of false alarm is $1</a:t>
                </a:r>
              </a:p>
              <a:p>
                <a:pPr lvl="1">
                  <a:lnSpc>
                    <a:spcPct val="120000"/>
                  </a:lnSpc>
                </a:pPr>
                <a:r>
                  <a:rPr lang="en-US" dirty="0"/>
                  <a:t>Cost of inaction if problem is $500</a:t>
                </a:r>
              </a:p>
              <a:p>
                <a:pPr lvl="1">
                  <a:lnSpc>
                    <a:spcPct val="120000"/>
                  </a:lnSpc>
                </a:pPr>
                <a:endParaRPr lang="en-US"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636465" y="1825624"/>
                <a:ext cx="7886700" cy="3813176"/>
              </a:xfrm>
              <a:blipFill rotWithShape="0">
                <a:blip r:embed="rId3"/>
                <a:stretch>
                  <a:fillRect l="-464"/>
                </a:stretch>
              </a:blipFill>
            </p:spPr>
            <p:txBody>
              <a:bodyPr/>
              <a:lstStyle/>
              <a:p>
                <a:r>
                  <a:rPr lang="ru-RU">
                    <a:noFill/>
                  </a:rPr>
                  <a:t> </a:t>
                </a:r>
              </a:p>
            </p:txBody>
          </p:sp>
        </mc:Fallback>
      </mc:AlternateContent>
      <p:pic>
        <p:nvPicPr>
          <p:cNvPr id="5" name="Рисунок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857" y="4013200"/>
            <a:ext cx="4048467" cy="2667000"/>
          </a:xfrm>
          <a:prstGeom prst="rect">
            <a:avLst/>
          </a:prstGeom>
        </p:spPr>
      </p:pic>
    </p:spTree>
    <p:extLst>
      <p:ext uri="{BB962C8B-B14F-4D97-AF65-F5344CB8AC3E}">
        <p14:creationId xmlns:p14="http://schemas.microsoft.com/office/powerpoint/2010/main" val="3844946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Sequential testing</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628650" y="1809995"/>
                <a:ext cx="7886700" cy="2454275"/>
              </a:xfrm>
            </p:spPr>
            <p:txBody>
              <a:bodyPr>
                <a:normAutofit fontScale="85000" lnSpcReduction="20000"/>
              </a:bodyPr>
              <a:lstStyle/>
              <a:p>
                <a:r>
                  <a:rPr lang="en-US" dirty="0"/>
                  <a:t>What to do if both FPR and FNR are too high?</a:t>
                </a:r>
              </a:p>
              <a:p>
                <a:r>
                  <a:rPr lang="en-US" dirty="0"/>
                  <a:t>Collect more data! </a:t>
                </a:r>
              </a:p>
              <a:p>
                <a:r>
                  <a:rPr lang="en-US" dirty="0"/>
                  <a:t>Sequential test: estimate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Λ</m:t>
                        </m:r>
                      </m:e>
                      <m:sub>
                        <m:r>
                          <a:rPr lang="en-US" b="0" i="1" smtClean="0">
                            <a:latin typeface="Cambria Math" panose="02040503050406030204" pitchFamily="18" charset="0"/>
                          </a:rPr>
                          <m:t>𝑡</m:t>
                        </m:r>
                      </m:sub>
                    </m:sSub>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b="0" i="1" smtClean="0">
                                    <a:latin typeface="Cambria Math" panose="02040503050406030204" pitchFamily="18" charset="0"/>
                                  </a:rPr>
                                  <m:t>0</m:t>
                                </m:r>
                              </m:sub>
                            </m:sSub>
                          </m:e>
                        </m:d>
                      </m:num>
                      <m:den>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1</m:t>
                                </m:r>
                              </m:sub>
                            </m:sSub>
                          </m:e>
                        </m:d>
                      </m:den>
                    </m:f>
                  </m:oMath>
                </a14:m>
                <a:endParaRPr lang="en-US" dirty="0"/>
              </a:p>
              <a:p>
                <a:pPr lvl="1"/>
                <a:r>
                  <a:rPr lang="en-US" dirty="0"/>
                  <a:t>Accept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if </a:t>
                </a:r>
                <a14:m>
                  <m:oMath xmlns:m="http://schemas.openxmlformats.org/officeDocument/2006/math">
                    <m:sSub>
                      <m:sSubPr>
                        <m:ctrlPr>
                          <a:rPr lang="en-US" b="0" i="1" smtClean="0">
                            <a:latin typeface="Cambria Math" panose="02040503050406030204" pitchFamily="18" charset="0"/>
                          </a:rPr>
                        </m:ctrlPr>
                      </m:sSubPr>
                      <m:e>
                        <m:r>
                          <m:rPr>
                            <m:sty m:val="p"/>
                          </m:rPr>
                          <a:rPr lang="ru-RU" b="0" i="0" smtClean="0">
                            <a:latin typeface="Cambria Math" panose="02040503050406030204" pitchFamily="18" charset="0"/>
                          </a:rPr>
                          <m:t>Λ</m:t>
                        </m:r>
                      </m:e>
                      <m:sub>
                        <m:r>
                          <m:rPr>
                            <m:sty m:val="p"/>
                          </m:rPr>
                          <a:rPr lang="en-US" b="0" i="0" smtClean="0">
                            <a:latin typeface="Cambria Math" panose="02040503050406030204" pitchFamily="18" charset="0"/>
                          </a:rPr>
                          <m:t>t</m:t>
                        </m:r>
                      </m:sub>
                    </m:sSub>
                    <m:r>
                      <a:rPr lang="en-US" i="1">
                        <a:latin typeface="Cambria Math" panose="02040503050406030204" pitchFamily="18" charset="0"/>
                      </a:rPr>
                      <m:t>&gt;</m:t>
                    </m:r>
                    <m:sSub>
                      <m:sSubPr>
                        <m:ctrlPr>
                          <a:rPr lang="en-US" b="0" i="1" smtClean="0">
                            <a:latin typeface="Cambria Math" panose="02040503050406030204" pitchFamily="18" charset="0"/>
                          </a:rPr>
                        </m:ctrlPr>
                      </m:sSubPr>
                      <m:e>
                        <m:r>
                          <a:rPr lang="en-US" i="1">
                            <a:latin typeface="Cambria Math" panose="02040503050406030204" pitchFamily="18" charset="0"/>
                          </a:rPr>
                          <m:t>h</m:t>
                        </m:r>
                      </m:e>
                      <m:sub>
                        <m:r>
                          <a:rPr lang="en-US" b="0" i="1" smtClean="0">
                            <a:latin typeface="Cambria Math" panose="02040503050406030204" pitchFamily="18" charset="0"/>
                          </a:rPr>
                          <m:t>0</m:t>
                        </m:r>
                      </m:sub>
                    </m:sSub>
                  </m:oMath>
                </a14:m>
                <a:endParaRPr lang="en-US" dirty="0"/>
              </a:p>
              <a:p>
                <a:pPr lvl="1"/>
                <a:r>
                  <a:rPr lang="en-US" dirty="0"/>
                  <a:t>Accept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1</m:t>
                        </m:r>
                      </m:sub>
                    </m:sSub>
                  </m:oMath>
                </a14:m>
                <a:r>
                  <a:rPr lang="en-US" dirty="0"/>
                  <a:t> if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Λ</m:t>
                        </m:r>
                      </m:e>
                      <m:sub>
                        <m:r>
                          <m:rPr>
                            <m:sty m:val="p"/>
                          </m:rPr>
                          <a:rPr lang="en-US" b="0" i="0" smtClean="0">
                            <a:latin typeface="Cambria Math" panose="02040503050406030204" pitchFamily="18" charset="0"/>
                          </a:rPr>
                          <m:t>t</m:t>
                        </m:r>
                      </m:sub>
                    </m:sSub>
                    <m:r>
                      <a:rPr lang="en-US" b="0" i="1" smtClean="0">
                        <a:latin typeface="Cambria Math" panose="02040503050406030204" pitchFamily="18" charset="0"/>
                      </a:rPr>
                      <m:t>&lt;</m:t>
                    </m:r>
                    <m:sSub>
                      <m:sSubPr>
                        <m:ctrlPr>
                          <a:rPr lang="en-US" b="0" i="1" smtClean="0">
                            <a:latin typeface="Cambria Math" panose="02040503050406030204" pitchFamily="18" charset="0"/>
                          </a:rPr>
                        </m:ctrlPr>
                      </m:sSubPr>
                      <m:e>
                        <m:r>
                          <a:rPr lang="en-US" i="1">
                            <a:latin typeface="Cambria Math" panose="02040503050406030204" pitchFamily="18" charset="0"/>
                          </a:rPr>
                          <m:t>h</m:t>
                        </m:r>
                      </m:e>
                      <m:sub>
                        <m:r>
                          <a:rPr lang="en-US" b="0" i="1" smtClean="0">
                            <a:latin typeface="Cambria Math" panose="02040503050406030204" pitchFamily="18" charset="0"/>
                          </a:rPr>
                          <m:t>1</m:t>
                        </m:r>
                      </m:sub>
                    </m:sSub>
                  </m:oMath>
                </a14:m>
                <a:endParaRPr lang="en-US" dirty="0"/>
              </a:p>
              <a:p>
                <a:pPr lvl="1"/>
                <a:r>
                  <a:rPr lang="en-US" dirty="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Λ</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0</m:t>
                        </m:r>
                      </m:sub>
                    </m:sSub>
                  </m:oMath>
                </a14:m>
                <a:r>
                  <a:rPr lang="en-US" dirty="0"/>
                  <a:t>, just wait until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+1</m:t>
                    </m:r>
                  </m:oMath>
                </a14:m>
                <a:r>
                  <a:rPr lang="en-US" dirty="0"/>
                  <a:t> and repeat</a:t>
                </a:r>
              </a:p>
              <a:p>
                <a:pPr lvl="1"/>
                <a:r>
                  <a:rPr lang="en-US" dirty="0"/>
                  <a:t>The thresholds may themselves depend on </a:t>
                </a:r>
                <a14:m>
                  <m:oMath xmlns:m="http://schemas.openxmlformats.org/officeDocument/2006/math">
                    <m:r>
                      <a:rPr lang="en-US" b="0" i="1" smtClean="0">
                        <a:latin typeface="Cambria Math" panose="02040503050406030204" pitchFamily="18" charset="0"/>
                      </a:rPr>
                      <m:t>𝑡</m:t>
                    </m:r>
                  </m:oMath>
                </a14:m>
                <a:endParaRPr lang="en-US"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628650" y="1809995"/>
                <a:ext cx="7886700" cy="2454275"/>
              </a:xfrm>
              <a:blipFill rotWithShape="0">
                <a:blip r:embed="rId3"/>
                <a:stretch>
                  <a:fillRect l="-1005" t="-5707" b="-3722"/>
                </a:stretch>
              </a:blipFill>
            </p:spPr>
            <p:txBody>
              <a:bodyPr/>
              <a:lstStyle/>
              <a:p>
                <a:r>
                  <a:rPr lang="ru-RU">
                    <a:noFill/>
                  </a:rPr>
                  <a:t> </a:t>
                </a:r>
              </a:p>
            </p:txBody>
          </p:sp>
        </mc:Fallback>
      </mc:AlternateContent>
      <p:pic>
        <p:nvPicPr>
          <p:cNvPr id="5" name="Рисунок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6500" y="4179609"/>
            <a:ext cx="6464300" cy="2587536"/>
          </a:xfrm>
          <a:prstGeom prst="rect">
            <a:avLst/>
          </a:prstGeom>
        </p:spPr>
      </p:pic>
    </p:spTree>
    <p:extLst>
      <p:ext uri="{BB962C8B-B14F-4D97-AF65-F5344CB8AC3E}">
        <p14:creationId xmlns:p14="http://schemas.microsoft.com/office/powerpoint/2010/main" val="1915874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Composite hypotheses</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lnSpcReduction="10000"/>
              </a:bodyPr>
              <a:lstStyle/>
              <a:p>
                <a:r>
                  <a:rPr lang="en-US" dirty="0"/>
                  <a:t>Sometimes, the alternative hypothesis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1</m:t>
                        </m:r>
                      </m:sub>
                    </m:sSub>
                  </m:oMath>
                </a14:m>
                <a:r>
                  <a:rPr lang="en-US" dirty="0"/>
                  <a:t> is very broad, like </a:t>
                </a:r>
                <a14:m>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0</m:t>
                        </m:r>
                      </m:sub>
                    </m:sSub>
                  </m:oMath>
                </a14:m>
                <a:r>
                  <a:rPr lang="en-US" dirty="0"/>
                  <a:t>. </a:t>
                </a:r>
              </a:p>
              <a:p>
                <a:pPr lvl="1"/>
                <a:r>
                  <a:rPr lang="en-US" dirty="0"/>
                  <a:t>Cancer risk under any diet without GMO</a:t>
                </a:r>
              </a:p>
              <a:p>
                <a:pPr lvl="1"/>
                <a:r>
                  <a:rPr lang="en-US" dirty="0"/>
                  <a:t>Any click-trough rate not higher than 3%</a:t>
                </a:r>
              </a:p>
              <a:p>
                <a:r>
                  <a:rPr lang="en-US" dirty="0"/>
                  <a:t>How can we calculate likelihood </a:t>
                </a:r>
                <a14:m>
                  <m:oMath xmlns:m="http://schemas.openxmlformats.org/officeDocument/2006/math">
                    <m:r>
                      <a:rPr lang="en-US" b="0" i="1" smtClean="0">
                        <a:latin typeface="Cambria Math" panose="02040503050406030204" pitchFamily="18" charset="0"/>
                      </a:rPr>
                      <m:t>𝐿</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1</m:t>
                            </m:r>
                          </m:sub>
                        </m:sSub>
                      </m:e>
                    </m:d>
                  </m:oMath>
                </a14:m>
                <a:r>
                  <a:rPr lang="en-US" dirty="0"/>
                  <a:t> then?</a:t>
                </a:r>
              </a:p>
              <a:p>
                <a:pPr lvl="1"/>
                <a:r>
                  <a:rPr lang="en-US" dirty="0"/>
                  <a:t>Choose the strongest competitor: </a:t>
                </a:r>
                <a14:m>
                  <m:oMath xmlns:m="http://schemas.openxmlformats.org/officeDocument/2006/math">
                    <m:r>
                      <a:rPr lang="en-US" b="0" i="1" smtClean="0">
                        <a:latin typeface="Cambria Math" panose="02040503050406030204" pitchFamily="18" charset="0"/>
                      </a:rPr>
                      <m:t>𝐿</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Θ</m:t>
                                </m:r>
                              </m:e>
                              <m:sub>
                                <m:r>
                                  <a:rPr lang="en-US" b="0" i="1" smtClean="0">
                                    <a:latin typeface="Cambria Math" panose="02040503050406030204" pitchFamily="18" charset="0"/>
                                  </a:rPr>
                                  <m:t>1</m:t>
                                </m:r>
                              </m:sub>
                            </m:sSub>
                          </m:lim>
                        </m:limLow>
                      </m:fName>
                      <m:e>
                        <m:r>
                          <a:rPr lang="en-US" b="0" i="1" smtClean="0">
                            <a:latin typeface="Cambria Math" panose="02040503050406030204" pitchFamily="18" charset="0"/>
                          </a:rPr>
                          <m:t>𝐿</m:t>
                        </m:r>
                      </m:e>
                    </m:func>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oMath>
                </a14:m>
                <a:endParaRPr lang="en-US" dirty="0"/>
              </a:p>
              <a:p>
                <a:pPr lvl="1"/>
                <a:r>
                  <a:rPr lang="en-US" dirty="0"/>
                  <a:t>We can do the same even 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0</m:t>
                        </m:r>
                      </m:sub>
                    </m:sSub>
                  </m:oMath>
                </a14:m>
                <a:r>
                  <a:rPr lang="en-US" dirty="0"/>
                  <a:t> is composite as well</a:t>
                </a:r>
              </a:p>
              <a:p>
                <a:r>
                  <a:rPr lang="en-US" dirty="0"/>
                  <a:t>Can we avoid calculating </a:t>
                </a:r>
                <a14:m>
                  <m:oMath xmlns:m="http://schemas.openxmlformats.org/officeDocument/2006/math">
                    <m:r>
                      <a:rPr lang="en-US" b="0" i="1" smtClean="0">
                        <a:latin typeface="Cambria Math" panose="02040503050406030204" pitchFamily="18" charset="0"/>
                      </a:rPr>
                      <m:t>𝐿</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1</m:t>
                            </m:r>
                          </m:sub>
                        </m:sSub>
                      </m:e>
                    </m:d>
                  </m:oMath>
                </a14:m>
                <a:r>
                  <a:rPr lang="en-US" dirty="0"/>
                  <a:t> at all?</a:t>
                </a:r>
              </a:p>
              <a:p>
                <a:pPr lvl="1"/>
                <a:r>
                  <a:rPr lang="en-US" dirty="0"/>
                  <a:t>Yes, scientists do this regularly</a:t>
                </a:r>
              </a:p>
              <a:p>
                <a:pPr lvl="1"/>
                <a:r>
                  <a:rPr lang="en-US" dirty="0"/>
                  <a:t>They call it null hypothesis testing, and it often works well</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3"/>
                <a:stretch>
                  <a:fillRect l="-1391" t="-3081" b="-1401"/>
                </a:stretch>
              </a:blipFill>
            </p:spPr>
            <p:txBody>
              <a:bodyPr/>
              <a:lstStyle/>
              <a:p>
                <a:r>
                  <a:rPr lang="ru-RU">
                    <a:noFill/>
                  </a:rPr>
                  <a:t> </a:t>
                </a:r>
              </a:p>
            </p:txBody>
          </p:sp>
        </mc:Fallback>
      </mc:AlternateContent>
    </p:spTree>
    <p:extLst>
      <p:ext uri="{BB962C8B-B14F-4D97-AF65-F5344CB8AC3E}">
        <p14:creationId xmlns:p14="http://schemas.microsoft.com/office/powerpoint/2010/main" val="3067720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en-US" dirty="0"/>
              <a:t>Significance testing</a:t>
            </a:r>
            <a:endParaRPr lang="ru-RU" dirty="0"/>
          </a:p>
        </p:txBody>
      </p:sp>
      <p:sp>
        <p:nvSpPr>
          <p:cNvPr id="5" name="Текст 4"/>
          <p:cNvSpPr>
            <a:spLocks noGrp="1"/>
          </p:cNvSpPr>
          <p:nvPr>
            <p:ph type="body" idx="1"/>
          </p:nvPr>
        </p:nvSpPr>
        <p:spPr/>
        <p:txBody>
          <a:bodyPr/>
          <a:lstStyle/>
          <a:p>
            <a:endParaRPr lang="ru-RU"/>
          </a:p>
        </p:txBody>
      </p:sp>
    </p:spTree>
    <p:extLst>
      <p:ext uri="{BB962C8B-B14F-4D97-AF65-F5344CB8AC3E}">
        <p14:creationId xmlns:p14="http://schemas.microsoft.com/office/powerpoint/2010/main" val="3864094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4000" dirty="0"/>
              <a:t>Null hypothesis (significance) testing</a:t>
            </a:r>
            <a:endParaRPr lang="ru-RU" sz="4000"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628650" y="1825624"/>
                <a:ext cx="7886700" cy="4575175"/>
              </a:xfrm>
            </p:spPr>
            <p:txBody>
              <a:bodyPr>
                <a:normAutofit fontScale="62500" lnSpcReduction="20000"/>
              </a:bodyPr>
              <a:lstStyle/>
              <a:p>
                <a:pPr marL="0" indent="0">
                  <a:lnSpc>
                    <a:spcPct val="120000"/>
                  </a:lnSpc>
                  <a:buNone/>
                </a:pPr>
                <a:r>
                  <a:rPr lang="en-US" dirty="0"/>
                  <a:t>Idea of significance testing:</a:t>
                </a:r>
              </a:p>
              <a:p>
                <a:pPr>
                  <a:lnSpc>
                    <a:spcPct val="120000"/>
                  </a:lnSpc>
                </a:pPr>
                <a:r>
                  <a:rPr lang="en-US" dirty="0"/>
                  <a:t>You have null hypothesis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well-specified (like </a:t>
                </a:r>
                <a14:m>
                  <m:oMath xmlns:m="http://schemas.openxmlformats.org/officeDocument/2006/math">
                    <m:r>
                      <a:rPr lang="en-US" b="0" i="1" smtClean="0">
                        <a:latin typeface="Cambria Math" panose="02040503050406030204" pitchFamily="18" charset="0"/>
                      </a:rPr>
                      <m:t>𝜇</m:t>
                    </m:r>
                    <m:r>
                      <a:rPr lang="en-US" b="0" i="1" smtClean="0">
                        <a:latin typeface="Cambria Math" panose="02040503050406030204" pitchFamily="18" charset="0"/>
                      </a:rPr>
                      <m:t>=0</m:t>
                    </m:r>
                  </m:oMath>
                </a14:m>
                <a:r>
                  <a:rPr lang="en-US" dirty="0"/>
                  <a:t>), and alternative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1</m:t>
                        </m:r>
                      </m:sub>
                    </m:sSub>
                  </m:oMath>
                </a14:m>
                <a:r>
                  <a:rPr lang="en-US" dirty="0"/>
                  <a:t> may be very broad (like </a:t>
                </a:r>
                <a14:m>
                  <m:oMath xmlns:m="http://schemas.openxmlformats.org/officeDocument/2006/math">
                    <m:r>
                      <a:rPr lang="en-US" b="0" i="1" smtClean="0">
                        <a:latin typeface="Cambria Math" panose="02040503050406030204" pitchFamily="18" charset="0"/>
                      </a:rPr>
                      <m:t>𝜇</m:t>
                    </m:r>
                    <m:r>
                      <a:rPr lang="en-US" b="0" i="1" smtClean="0">
                        <a:latin typeface="Cambria Math" panose="02040503050406030204" pitchFamily="18" charset="0"/>
                      </a:rPr>
                      <m:t>&gt;0</m:t>
                    </m:r>
                  </m:oMath>
                </a14:m>
                <a:r>
                  <a:rPr lang="en-US" dirty="0"/>
                  <a:t>)</a:t>
                </a:r>
              </a:p>
              <a:p>
                <a:pPr>
                  <a:lnSpc>
                    <a:spcPct val="120000"/>
                  </a:lnSpc>
                </a:pPr>
                <a:r>
                  <a:rPr lang="en-US" dirty="0"/>
                  <a:t>You can never really accept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but sometimes can reject it</a:t>
                </a:r>
              </a:p>
              <a:p>
                <a:pPr marL="0" indent="0">
                  <a:lnSpc>
                    <a:spcPct val="120000"/>
                  </a:lnSpc>
                  <a:buNone/>
                </a:pPr>
                <a:r>
                  <a:rPr lang="en-US" dirty="0"/>
                  <a:t>Process of testing:</a:t>
                </a:r>
              </a:p>
              <a:p>
                <a:pPr>
                  <a:lnSpc>
                    <a:spcPct val="120000"/>
                  </a:lnSpc>
                </a:pPr>
                <a:r>
                  <a:rPr lang="en-US" dirty="0"/>
                  <a:t>Define </a:t>
                </a:r>
                <a:r>
                  <a:rPr lang="en-US" i="1" dirty="0"/>
                  <a:t>test statistic</a:t>
                </a:r>
                <a:r>
                  <a:rPr lang="en-US" dirty="0"/>
                  <a:t> </a:t>
                </a:r>
                <a14:m>
                  <m:oMath xmlns:m="http://schemas.openxmlformats.org/officeDocument/2006/math">
                    <m:r>
                      <a:rPr lang="en-US" b="0" i="1" smtClean="0">
                        <a:latin typeface="Cambria Math" panose="02040503050406030204" pitchFamily="18" charset="0"/>
                      </a:rPr>
                      <m:t>𝑇</m:t>
                    </m:r>
                  </m:oMath>
                </a14:m>
                <a:r>
                  <a:rPr lang="en-US" dirty="0"/>
                  <a:t> (e.g. </a:t>
                </a:r>
                <a14:m>
                  <m:oMath xmlns:m="http://schemas.openxmlformats.org/officeDocument/2006/math">
                    <m:r>
                      <a:rPr lang="en-US" i="1" dirty="0">
                        <a:latin typeface="Cambria Math" panose="02040503050406030204" pitchFamily="18" charset="0"/>
                      </a:rPr>
                      <m:t>𝑡</m:t>
                    </m:r>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num>
                      <m:den>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𝜎</m:t>
                            </m:r>
                          </m:e>
                        </m:acc>
                        <m:r>
                          <m:rPr>
                            <m:lit/>
                          </m:rPr>
                          <a:rPr lang="en-US" b="0" i="1" dirty="0" smtClean="0">
                            <a:latin typeface="Cambria Math" panose="02040503050406030204" pitchFamily="18" charset="0"/>
                          </a:rPr>
                          <m:t>/</m:t>
                        </m:r>
                        <m:rad>
                          <m:radPr>
                            <m:degHide m:val="on"/>
                            <m:ctrlPr>
                              <a:rPr lang="en-US" b="0" i="1" dirty="0" smtClean="0">
                                <a:latin typeface="Cambria Math" panose="02040503050406030204" pitchFamily="18" charset="0"/>
                              </a:rPr>
                            </m:ctrlPr>
                          </m:radPr>
                          <m:deg/>
                          <m:e>
                            <m:r>
                              <a:rPr lang="en-US" b="0" i="1" dirty="0" smtClean="0">
                                <a:latin typeface="Cambria Math" panose="02040503050406030204" pitchFamily="18" charset="0"/>
                              </a:rPr>
                              <m:t>𝑛</m:t>
                            </m:r>
                          </m:e>
                        </m:rad>
                      </m:den>
                    </m:f>
                  </m:oMath>
                </a14:m>
                <a:r>
                  <a:rPr lang="en-US" dirty="0"/>
                  <a:t>) and its distribution under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endParaRPr lang="en-US" dirty="0"/>
              </a:p>
              <a:p>
                <a:pPr lvl="1">
                  <a:lnSpc>
                    <a:spcPct val="120000"/>
                  </a:lnSpc>
                </a:pPr>
                <a:r>
                  <a:rPr lang="en-US" dirty="0"/>
                  <a:t>Sometimes you have to approximate this distribution by simulation</a:t>
                </a:r>
              </a:p>
              <a:p>
                <a:pPr>
                  <a:lnSpc>
                    <a:spcPct val="120000"/>
                  </a:lnSpc>
                </a:pPr>
                <a:r>
                  <a:rPr lang="en-US" dirty="0"/>
                  <a:t>Define rejection region </a:t>
                </a:r>
                <a14:m>
                  <m:oMath xmlns:m="http://schemas.openxmlformats.org/officeDocument/2006/math">
                    <m:r>
                      <a:rPr lang="en-US" b="0" i="1" smtClean="0">
                        <a:latin typeface="Cambria Math" panose="02040503050406030204" pitchFamily="18" charset="0"/>
                      </a:rPr>
                      <m:t>𝑅</m:t>
                    </m:r>
                  </m:oMath>
                </a14:m>
                <a:r>
                  <a:rPr lang="en-US" dirty="0"/>
                  <a:t> for </a:t>
                </a:r>
                <a14:m>
                  <m:oMath xmlns:m="http://schemas.openxmlformats.org/officeDocument/2006/math">
                    <m:r>
                      <a:rPr lang="en-US" b="0" i="1" smtClean="0">
                        <a:latin typeface="Cambria Math" panose="02040503050406030204" pitchFamily="18" charset="0"/>
                      </a:rPr>
                      <m:t>𝑇</m:t>
                    </m:r>
                  </m:oMath>
                </a14:m>
                <a:r>
                  <a:rPr lang="en-US" dirty="0"/>
                  <a:t> (e.g.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&gt;2.5</m:t>
                    </m:r>
                  </m:oMath>
                </a14:m>
                <a:r>
                  <a:rPr lang="en-US" dirty="0"/>
                  <a:t>), </a:t>
                </a:r>
                <a:br>
                  <a:rPr lang="en-US" dirty="0"/>
                </a:br>
                <a:r>
                  <a:rPr lang="en-US" dirty="0"/>
                  <a:t>such that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𝑅</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e>
                    </m:d>
                  </m:oMath>
                </a14:m>
                <a:r>
                  <a:rPr lang="en-US" dirty="0"/>
                  <a:t> is small enough (e.g. 1%)</a:t>
                </a:r>
              </a:p>
              <a:p>
                <a:pPr>
                  <a:lnSpc>
                    <a:spcPct val="120000"/>
                  </a:lnSpc>
                </a:pPr>
                <a:r>
                  <a:rPr lang="en-US" dirty="0"/>
                  <a:t>Reject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if </a:t>
                </a:r>
                <a14:m>
                  <m:oMath xmlns:m="http://schemas.openxmlformats.org/officeDocument/2006/math">
                    <m:r>
                      <a:rPr lang="en-US" b="0" i="1" smtClean="0">
                        <a:latin typeface="Cambria Math" panose="02040503050406030204" pitchFamily="18" charset="0"/>
                      </a:rPr>
                      <m:t>𝑇</m:t>
                    </m:r>
                  </m:oMath>
                </a14:m>
                <a:r>
                  <a:rPr lang="en-US" dirty="0"/>
                  <a:t> calculated for your sample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𝑜𝑏𝑠</m:t>
                        </m:r>
                      </m:sub>
                    </m:sSub>
                  </m:oMath>
                </a14:m>
                <a:r>
                  <a:rPr lang="en-US" dirty="0"/>
                  <a:t>) is in </a:t>
                </a:r>
                <a14:m>
                  <m:oMath xmlns:m="http://schemas.openxmlformats.org/officeDocument/2006/math">
                    <m:r>
                      <a:rPr lang="en-US" b="0" i="1" smtClean="0">
                        <a:latin typeface="Cambria Math" panose="02040503050406030204" pitchFamily="18" charset="0"/>
                      </a:rPr>
                      <m:t>𝑅</m:t>
                    </m:r>
                  </m:oMath>
                </a14:m>
                <a:endParaRPr lang="en-US" dirty="0"/>
              </a:p>
              <a:p>
                <a:pPr lvl="1">
                  <a:lnSpc>
                    <a:spcPct val="120000"/>
                  </a:lnSpc>
                </a:pPr>
                <a:r>
                  <a:rPr lang="en-US" dirty="0"/>
                  <a:t>Or equivalently if </a:t>
                </a:r>
                <a:r>
                  <a:rPr lang="en-US" i="1" dirty="0"/>
                  <a:t>p-value</a:t>
                </a:r>
                <a:r>
                  <a:rPr lang="en-US" dirty="0"/>
                  <a:t>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𝑅</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𝑜𝑏𝑠</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e>
                    </m:d>
                  </m:oMath>
                </a14:m>
                <a:r>
                  <a:rPr lang="en-US" dirty="0"/>
                  <a:t> is small enough</a:t>
                </a:r>
              </a:p>
              <a:p>
                <a:pPr>
                  <a:lnSpc>
                    <a:spcPct val="120000"/>
                  </a:lnSpc>
                </a:pPr>
                <a:r>
                  <a:rPr lang="en-US" dirty="0"/>
                  <a:t>Otherwise, collect more data or accept your failure to reject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endParaRPr lang="en-US" dirty="0"/>
              </a:p>
              <a:p>
                <a:pPr lvl="1">
                  <a:lnSpc>
                    <a:spcPct val="120000"/>
                  </a:lnSpc>
                </a:pP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628650" y="1825624"/>
                <a:ext cx="7886700" cy="4575175"/>
              </a:xfrm>
              <a:blipFill rotWithShape="0">
                <a:blip r:embed="rId3"/>
                <a:stretch>
                  <a:fillRect l="-618" t="-666"/>
                </a:stretch>
              </a:blipFill>
            </p:spPr>
            <p:txBody>
              <a:bodyPr/>
              <a:lstStyle/>
              <a:p>
                <a:r>
                  <a:rPr lang="ru-RU">
                    <a:noFill/>
                  </a:rPr>
                  <a:t> </a:t>
                </a:r>
              </a:p>
            </p:txBody>
          </p:sp>
        </mc:Fallback>
      </mc:AlternateContent>
      <p:pic>
        <p:nvPicPr>
          <p:cNvPr id="3074" name="Picture 2" descr="Image result for hypotheses test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2615" y="4166394"/>
            <a:ext cx="2739460" cy="1503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3473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26847</TotalTime>
  <Words>3849</Words>
  <Application>Microsoft Office PowerPoint</Application>
  <PresentationFormat>On-screen Show (4:3)</PresentationFormat>
  <Paragraphs>398</Paragraphs>
  <Slides>25</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Cambria Math</vt:lpstr>
      <vt:lpstr>Тема Office</vt:lpstr>
      <vt:lpstr>Hypotheses testing</vt:lpstr>
      <vt:lpstr>What are hypotheses  and why test them?</vt:lpstr>
      <vt:lpstr>Comparing simple hypotheses</vt:lpstr>
      <vt:lpstr>Example of a test</vt:lpstr>
      <vt:lpstr>Decision making</vt:lpstr>
      <vt:lpstr>Sequential testing</vt:lpstr>
      <vt:lpstr>Composite hypotheses</vt:lpstr>
      <vt:lpstr>Significance testing</vt:lpstr>
      <vt:lpstr>Null hypothesis (significance) testing</vt:lpstr>
      <vt:lpstr>Distributions under H_0: Student</vt:lpstr>
      <vt:lpstr>Student test (T-test) for paired samples</vt:lpstr>
      <vt:lpstr>Comparing means of independent samples</vt:lpstr>
      <vt:lpstr>Tests for variance: χ^2 and Fisher</vt:lpstr>
      <vt:lpstr>Chi-squared test</vt:lpstr>
      <vt:lpstr>Example: test for independence</vt:lpstr>
      <vt:lpstr>Other statistics and distributions</vt:lpstr>
      <vt:lpstr>Simulating a distribution</vt:lpstr>
      <vt:lpstr>KS test for CDF goodness of fit</vt:lpstr>
      <vt:lpstr>More KS testing</vt:lpstr>
      <vt:lpstr>Conclusions</vt:lpstr>
      <vt:lpstr>A zoo of different tests</vt:lpstr>
      <vt:lpstr>Two approaches to hypotheses</vt:lpstr>
      <vt:lpstr>Alternative: multi-armed bandits</vt:lpstr>
      <vt:lpstr>Conclusion</vt:lpstr>
      <vt:lpstr>What to do 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David Dale</dc:creator>
  <cp:lastModifiedBy>Yehoshua Friedman</cp:lastModifiedBy>
  <cp:revision>1153</cp:revision>
  <dcterms:created xsi:type="dcterms:W3CDTF">2018-08-08T04:24:28Z</dcterms:created>
  <dcterms:modified xsi:type="dcterms:W3CDTF">2021-11-12T10:16:23Z</dcterms:modified>
</cp:coreProperties>
</file>