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31" autoAdjust="0"/>
  </p:normalViewPr>
  <p:slideViewPr>
    <p:cSldViewPr>
      <p:cViewPr varScale="1">
        <p:scale>
          <a:sx n="74" d="100"/>
          <a:sy n="74" d="100"/>
        </p:scale>
        <p:origin x="10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A2DB6-CD82-4F93-A334-FD92682F394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8997-8AFC-4527-A5D3-63465477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Z = Sum of the numerator. So we divide by each new weights, by the sum of the new weights to normalize to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8997-8AFC-4527-A5D3-6346547763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6397" y="2049907"/>
            <a:ext cx="5171204" cy="1357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612" y="1642312"/>
            <a:ext cx="7362825" cy="270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12/out-of-bag-oob-score-in-the-random-forest-algorith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dXiao/winning-kaggle-101-introduction-to-stack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jpg"/><Relationship Id="rId5" Type="http://schemas.openxmlformats.org/officeDocument/2006/relationships/image" Target="../media/image47.png"/><Relationship Id="rId4" Type="http://schemas.openxmlformats.org/officeDocument/2006/relationships/image" Target="../media/image51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53.jpg"/><Relationship Id="rId7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jp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14279" y="1312284"/>
            <a:ext cx="57042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" dirty="0">
                <a:latin typeface="Arial MT"/>
                <a:cs typeface="Arial MT"/>
              </a:rPr>
              <a:t>Ensemble</a:t>
            </a:r>
            <a:r>
              <a:rPr sz="5200" spc="-95" dirty="0">
                <a:latin typeface="Arial MT"/>
                <a:cs typeface="Arial MT"/>
              </a:rPr>
              <a:t> </a:t>
            </a:r>
            <a:r>
              <a:rPr sz="5200" spc="-5" dirty="0">
                <a:latin typeface="Arial MT"/>
                <a:cs typeface="Arial MT"/>
              </a:rPr>
              <a:t>Learning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9135" y="2367151"/>
            <a:ext cx="3360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Lior</a:t>
            </a: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Sidi</a:t>
            </a:r>
            <a:r>
              <a:rPr sz="2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2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Noa</a:t>
            </a: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Lubin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8554" y="250035"/>
            <a:ext cx="412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Arial"/>
                <a:cs typeface="Arial"/>
              </a:rPr>
              <a:t>Y-DATA: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Yandex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School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Analysis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—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2021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38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Measuring</a:t>
            </a:r>
            <a:r>
              <a:rPr sz="2800" spc="-50" dirty="0"/>
              <a:t> </a:t>
            </a:r>
            <a:r>
              <a:rPr sz="2800" spc="-5" dirty="0"/>
              <a:t>the</a:t>
            </a:r>
            <a:r>
              <a:rPr sz="2800" spc="-55" dirty="0"/>
              <a:t> </a:t>
            </a:r>
            <a:r>
              <a:rPr sz="2800" spc="-5" dirty="0"/>
              <a:t>Diversity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0486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14984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Pairwise agreement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measures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 estimators predictions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kappa-statistic.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Non-pairwise agreement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measures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using all estimators predictions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entropy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correlation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each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 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averaged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1703" y="39452"/>
            <a:ext cx="760730" cy="1013460"/>
            <a:chOff x="4191703" y="39452"/>
            <a:chExt cx="76073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1687" y="551724"/>
              <a:ext cx="500624" cy="5006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703" y="39452"/>
              <a:ext cx="760594" cy="760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59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Cohen's</a:t>
            </a:r>
            <a:r>
              <a:rPr sz="2800" spc="-45" dirty="0"/>
              <a:t> </a:t>
            </a:r>
            <a:r>
              <a:rPr sz="2800" spc="-10" dirty="0"/>
              <a:t>Kappa</a:t>
            </a:r>
            <a:r>
              <a:rPr sz="2800" spc="-50" dirty="0"/>
              <a:t> </a:t>
            </a:r>
            <a:r>
              <a:rPr sz="2800" spc="-5" dirty="0"/>
              <a:t>Statistics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0375" y="4184851"/>
            <a:ext cx="806005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P_agree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73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P_chance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P(class=yes|classifier=1)*P(yes|2)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P(no|1)*P(no|2)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(60/106)*(53/106)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(46/106)*(53/106)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949" y="1145024"/>
            <a:ext cx="2030148" cy="5726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0987" y="2416787"/>
          <a:ext cx="2457450" cy="1611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78200" y="1041601"/>
            <a:ext cx="6083300" cy="129159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P_agree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proportion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agreed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classifiers</a:t>
            </a:r>
            <a:endParaRPr sz="1800">
              <a:latin typeface="Arial MT"/>
              <a:cs typeface="Arial MT"/>
            </a:endParaRPr>
          </a:p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P_chance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proportion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agreed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Classifier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205" y="3069532"/>
            <a:ext cx="224154" cy="904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Classifier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42815" y="2"/>
            <a:ext cx="760730" cy="1013460"/>
            <a:chOff x="4342815" y="2"/>
            <a:chExt cx="760730" cy="10134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800" y="512274"/>
              <a:ext cx="500624" cy="500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815" y="2"/>
              <a:ext cx="760594" cy="760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18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Dependency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0207"/>
            <a:ext cx="8260080" cy="26409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59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Independent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Methods</a:t>
            </a:r>
            <a:endParaRPr sz="1800">
              <a:latin typeface="Arial MT"/>
              <a:cs typeface="Arial MT"/>
            </a:endParaRPr>
          </a:p>
          <a:p>
            <a:pPr marL="836294" lvl="1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estimator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separately</a:t>
            </a:r>
            <a:endParaRPr sz="1600">
              <a:latin typeface="Arial MT"/>
              <a:cs typeface="Arial MT"/>
            </a:endParaRP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Seperate</a:t>
            </a:r>
            <a:r>
              <a:rPr sz="16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features,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labels.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 MT"/>
              <a:buChar char="○"/>
            </a:pPr>
            <a:endParaRPr sz="235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Dependent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Methods:</a:t>
            </a:r>
            <a:endParaRPr sz="1800">
              <a:latin typeface="Arial MT"/>
              <a:cs typeface="Arial MT"/>
            </a:endParaRPr>
          </a:p>
          <a:p>
            <a:pPr marL="836294" marR="525145" lvl="1" indent="-351790">
              <a:lnSpc>
                <a:spcPct val="113300"/>
              </a:lnSpc>
              <a:spcBef>
                <a:spcPts val="6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600" b="1" dirty="0">
                <a:solidFill>
                  <a:srgbClr val="595959"/>
                </a:solidFill>
                <a:latin typeface="Arial"/>
                <a:cs typeface="Arial"/>
              </a:rPr>
              <a:t>Model-guided </a:t>
            </a: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Instance Selection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: the estimators from the previous training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iterations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selects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the training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for the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next iteration.</a:t>
            </a:r>
            <a:endParaRPr sz="1600">
              <a:latin typeface="Arial MT"/>
              <a:cs typeface="Arial MT"/>
            </a:endParaRPr>
          </a:p>
          <a:p>
            <a:pPr marL="836294" marR="5080" lvl="1" indent="-351790">
              <a:lnSpc>
                <a:spcPct val="113300"/>
              </a:lnSpc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Incremental Batch </a:t>
            </a:r>
            <a:r>
              <a:rPr sz="1600" b="1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the estimators predictions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serve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feature for the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next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training  iteration.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525" y="445025"/>
            <a:ext cx="572699" cy="572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276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Aggregation</a:t>
            </a:r>
            <a:r>
              <a:rPr sz="2800" spc="-185" dirty="0"/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800" spc="-5" dirty="0"/>
              <a:t>Output</a:t>
            </a:r>
            <a:r>
              <a:rPr sz="2800" spc="-40" dirty="0"/>
              <a:t> </a:t>
            </a:r>
            <a:r>
              <a:rPr sz="2800" dirty="0"/>
              <a:t>combination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298196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Majority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Voting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weighting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aggregate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375" y="496149"/>
            <a:ext cx="470449" cy="470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699" y="2133265"/>
            <a:ext cx="1482090" cy="10750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192405" marR="107314" indent="-81915">
              <a:lnSpc>
                <a:spcPct val="101200"/>
              </a:lnSpc>
              <a:spcBef>
                <a:spcPts val="1565"/>
              </a:spcBef>
            </a:pPr>
            <a:r>
              <a:rPr sz="2100" b="1" spc="-5" dirty="0">
                <a:latin typeface="Arial"/>
                <a:cs typeface="Arial"/>
              </a:rPr>
              <a:t>Ensemble  </a:t>
            </a:r>
            <a:r>
              <a:rPr sz="2100" b="1" dirty="0">
                <a:latin typeface="Arial"/>
                <a:cs typeface="Arial"/>
              </a:rPr>
              <a:t>Methods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4649" y="1008249"/>
            <a:ext cx="1644014" cy="744220"/>
          </a:xfrm>
          <a:prstGeom prst="rect">
            <a:avLst/>
          </a:prstGeom>
          <a:solidFill>
            <a:srgbClr val="D4AB94"/>
          </a:solidFill>
          <a:ln w="9524">
            <a:solidFill>
              <a:srgbClr val="595959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latin typeface="Arial"/>
                <a:cs typeface="Arial"/>
              </a:rPr>
              <a:t>Bagging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649" y="2290499"/>
            <a:ext cx="1644014" cy="744220"/>
          </a:xfrm>
          <a:prstGeom prst="rect">
            <a:avLst/>
          </a:prstGeom>
          <a:solidFill>
            <a:srgbClr val="CEE1F3"/>
          </a:solidFill>
          <a:ln w="9524">
            <a:solidFill>
              <a:srgbClr val="595959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latin typeface="Arial"/>
                <a:cs typeface="Arial"/>
              </a:rPr>
              <a:t>Boosting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4649" y="3549925"/>
            <a:ext cx="1644014" cy="744220"/>
          </a:xfrm>
          <a:prstGeom prst="rect">
            <a:avLst/>
          </a:prstGeom>
          <a:solidFill>
            <a:srgbClr val="FFF1CC"/>
          </a:solidFill>
          <a:ln w="9524">
            <a:solidFill>
              <a:srgbClr val="595959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latin typeface="Arial"/>
                <a:cs typeface="Arial"/>
              </a:rPr>
              <a:t>Stacking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9349" y="944525"/>
            <a:ext cx="2155190" cy="370840"/>
          </a:xfrm>
          <a:prstGeom prst="rect">
            <a:avLst/>
          </a:prstGeom>
          <a:solidFill>
            <a:srgbClr val="D4AB94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Random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Forest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349" y="1471425"/>
            <a:ext cx="2155190" cy="370840"/>
          </a:xfrm>
          <a:prstGeom prst="rect">
            <a:avLst/>
          </a:prstGeom>
          <a:solidFill>
            <a:srgbClr val="D4AB94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Decorate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9349" y="2290499"/>
            <a:ext cx="2155190" cy="370840"/>
          </a:xfrm>
          <a:prstGeom prst="rect">
            <a:avLst/>
          </a:prstGeom>
          <a:solidFill>
            <a:srgbClr val="CEE1F3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AdaBoost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9349" y="2776424"/>
            <a:ext cx="2155190" cy="370840"/>
          </a:xfrm>
          <a:prstGeom prst="rect">
            <a:avLst/>
          </a:prstGeom>
          <a:solidFill>
            <a:srgbClr val="CEE1F3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Gradient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Boosting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8015" y="3549925"/>
            <a:ext cx="2155190" cy="370840"/>
          </a:xfrm>
          <a:prstGeom prst="rect">
            <a:avLst/>
          </a:prstGeom>
          <a:solidFill>
            <a:srgbClr val="FFF1CC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 MT"/>
                <a:cs typeface="Arial MT"/>
              </a:rPr>
              <a:t>Mixture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015" y="4106100"/>
            <a:ext cx="2155190" cy="370840"/>
          </a:xfrm>
          <a:prstGeom prst="rect">
            <a:avLst/>
          </a:prstGeom>
          <a:solidFill>
            <a:srgbClr val="FFF1CC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Stacking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93887" y="1121295"/>
            <a:ext cx="1207135" cy="542925"/>
            <a:chOff x="4493887" y="1121295"/>
            <a:chExt cx="1207135" cy="542925"/>
          </a:xfrm>
        </p:grpSpPr>
        <p:sp>
          <p:nvSpPr>
            <p:cNvPr id="13" name="object 13"/>
            <p:cNvSpPr/>
            <p:nvPr/>
          </p:nvSpPr>
          <p:spPr>
            <a:xfrm>
              <a:off x="4498649" y="1141465"/>
              <a:ext cx="1155065" cy="238760"/>
            </a:xfrm>
            <a:custGeom>
              <a:avLst/>
              <a:gdLst/>
              <a:ahLst/>
              <a:cxnLst/>
              <a:rect l="l" t="t" r="r" b="b"/>
              <a:pathLst>
                <a:path w="1155064" h="238759">
                  <a:moveTo>
                    <a:pt x="0" y="238634"/>
                  </a:moveTo>
                  <a:lnTo>
                    <a:pt x="115483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0298" y="112605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367" y="30814"/>
                  </a:moveTo>
                  <a:lnTo>
                    <a:pt x="0" y="0"/>
                  </a:lnTo>
                  <a:lnTo>
                    <a:pt x="45514" y="6659"/>
                  </a:lnTo>
                  <a:lnTo>
                    <a:pt x="6367" y="3081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0298" y="112605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367" y="30814"/>
                  </a:moveTo>
                  <a:lnTo>
                    <a:pt x="45514" y="6659"/>
                  </a:lnTo>
                  <a:lnTo>
                    <a:pt x="0" y="0"/>
                  </a:lnTo>
                  <a:lnTo>
                    <a:pt x="6367" y="308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8649" y="1380100"/>
              <a:ext cx="1155700" cy="264160"/>
            </a:xfrm>
            <a:custGeom>
              <a:avLst/>
              <a:gdLst/>
              <a:ahLst/>
              <a:cxnLst/>
              <a:rect l="l" t="t" r="r" b="b"/>
              <a:pathLst>
                <a:path w="1155700" h="264160">
                  <a:moveTo>
                    <a:pt x="0" y="0"/>
                  </a:moveTo>
                  <a:lnTo>
                    <a:pt x="1155084" y="26387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0231" y="162863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675"/>
                  </a:moveTo>
                  <a:lnTo>
                    <a:pt x="7007" y="0"/>
                  </a:lnTo>
                  <a:lnTo>
                    <a:pt x="45643" y="24964"/>
                  </a:lnTo>
                  <a:lnTo>
                    <a:pt x="0" y="3067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0231" y="162863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675"/>
                  </a:moveTo>
                  <a:lnTo>
                    <a:pt x="45643" y="24964"/>
                  </a:lnTo>
                  <a:lnTo>
                    <a:pt x="7007" y="0"/>
                  </a:lnTo>
                  <a:lnTo>
                    <a:pt x="0" y="3067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493887" y="2464143"/>
            <a:ext cx="1207135" cy="504190"/>
            <a:chOff x="4493887" y="2464143"/>
            <a:chExt cx="1207135" cy="504190"/>
          </a:xfrm>
        </p:grpSpPr>
        <p:sp>
          <p:nvSpPr>
            <p:cNvPr id="20" name="object 20"/>
            <p:cNvSpPr/>
            <p:nvPr/>
          </p:nvSpPr>
          <p:spPr>
            <a:xfrm>
              <a:off x="4498649" y="2484454"/>
              <a:ext cx="1154430" cy="178435"/>
            </a:xfrm>
            <a:custGeom>
              <a:avLst/>
              <a:gdLst/>
              <a:ahLst/>
              <a:cxnLst/>
              <a:rect l="l" t="t" r="r" b="b"/>
              <a:pathLst>
                <a:path w="1154429" h="178435">
                  <a:moveTo>
                    <a:pt x="0" y="177895"/>
                  </a:moveTo>
                  <a:lnTo>
                    <a:pt x="115431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0570" y="246890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792" y="31098"/>
                  </a:moveTo>
                  <a:lnTo>
                    <a:pt x="0" y="0"/>
                  </a:lnTo>
                  <a:lnTo>
                    <a:pt x="45117" y="8965"/>
                  </a:lnTo>
                  <a:lnTo>
                    <a:pt x="4792" y="3109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0570" y="246890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792" y="31098"/>
                  </a:moveTo>
                  <a:lnTo>
                    <a:pt x="45117" y="8965"/>
                  </a:lnTo>
                  <a:lnTo>
                    <a:pt x="0" y="0"/>
                  </a:lnTo>
                  <a:lnTo>
                    <a:pt x="4792" y="310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8649" y="2662349"/>
              <a:ext cx="1155700" cy="285750"/>
            </a:xfrm>
            <a:custGeom>
              <a:avLst/>
              <a:gdLst/>
              <a:ahLst/>
              <a:cxnLst/>
              <a:rect l="l" t="t" r="r" b="b"/>
              <a:pathLst>
                <a:path w="1155700" h="285750">
                  <a:moveTo>
                    <a:pt x="0" y="0"/>
                  </a:moveTo>
                  <a:lnTo>
                    <a:pt x="1155320" y="28568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0194" y="2932758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45"/>
                  </a:moveTo>
                  <a:lnTo>
                    <a:pt x="7552" y="0"/>
                  </a:lnTo>
                  <a:lnTo>
                    <a:pt x="45737" y="25648"/>
                  </a:lnTo>
                  <a:lnTo>
                    <a:pt x="0" y="3054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0194" y="2932758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45"/>
                  </a:moveTo>
                  <a:lnTo>
                    <a:pt x="45737" y="25648"/>
                  </a:lnTo>
                  <a:lnTo>
                    <a:pt x="7552" y="0"/>
                  </a:lnTo>
                  <a:lnTo>
                    <a:pt x="0" y="3054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93887" y="3723293"/>
            <a:ext cx="1245870" cy="572135"/>
            <a:chOff x="4493887" y="3723293"/>
            <a:chExt cx="1245870" cy="572135"/>
          </a:xfrm>
        </p:grpSpPr>
        <p:sp>
          <p:nvSpPr>
            <p:cNvPr id="27" name="object 27"/>
            <p:cNvSpPr/>
            <p:nvPr/>
          </p:nvSpPr>
          <p:spPr>
            <a:xfrm>
              <a:off x="4498649" y="3743616"/>
              <a:ext cx="1193165" cy="178435"/>
            </a:xfrm>
            <a:custGeom>
              <a:avLst/>
              <a:gdLst/>
              <a:ahLst/>
              <a:cxnLst/>
              <a:rect l="l" t="t" r="r" b="b"/>
              <a:pathLst>
                <a:path w="1193164" h="178435">
                  <a:moveTo>
                    <a:pt x="0" y="178158"/>
                  </a:moveTo>
                  <a:lnTo>
                    <a:pt x="119297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89302" y="3728055"/>
              <a:ext cx="45085" cy="31115"/>
            </a:xfrm>
            <a:custGeom>
              <a:avLst/>
              <a:gdLst/>
              <a:ahLst/>
              <a:cxnLst/>
              <a:rect l="l" t="t" r="r" b="b"/>
              <a:pathLst>
                <a:path w="45085" h="31114">
                  <a:moveTo>
                    <a:pt x="4647" y="31120"/>
                  </a:moveTo>
                  <a:lnTo>
                    <a:pt x="0" y="0"/>
                  </a:lnTo>
                  <a:lnTo>
                    <a:pt x="45074" y="9175"/>
                  </a:lnTo>
                  <a:lnTo>
                    <a:pt x="4647" y="3112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9302" y="3728055"/>
              <a:ext cx="45085" cy="31115"/>
            </a:xfrm>
            <a:custGeom>
              <a:avLst/>
              <a:gdLst/>
              <a:ahLst/>
              <a:cxnLst/>
              <a:rect l="l" t="t" r="r" b="b"/>
              <a:pathLst>
                <a:path w="45085" h="31114">
                  <a:moveTo>
                    <a:pt x="4647" y="31120"/>
                  </a:moveTo>
                  <a:lnTo>
                    <a:pt x="45074" y="9175"/>
                  </a:lnTo>
                  <a:lnTo>
                    <a:pt x="0" y="0"/>
                  </a:lnTo>
                  <a:lnTo>
                    <a:pt x="4647" y="311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8649" y="3921775"/>
              <a:ext cx="1195070" cy="353695"/>
            </a:xfrm>
            <a:custGeom>
              <a:avLst/>
              <a:gdLst/>
              <a:ahLst/>
              <a:cxnLst/>
              <a:rect l="l" t="t" r="r" b="b"/>
              <a:pathLst>
                <a:path w="1195070" h="353695">
                  <a:moveTo>
                    <a:pt x="0" y="0"/>
                  </a:moveTo>
                  <a:lnTo>
                    <a:pt x="1194697" y="35338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88884" y="426007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173"/>
                  </a:moveTo>
                  <a:lnTo>
                    <a:pt x="8924" y="0"/>
                  </a:lnTo>
                  <a:lnTo>
                    <a:pt x="45912" y="27347"/>
                  </a:lnTo>
                  <a:lnTo>
                    <a:pt x="0" y="3017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8884" y="426007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173"/>
                  </a:moveTo>
                  <a:lnTo>
                    <a:pt x="45912" y="27347"/>
                  </a:lnTo>
                  <a:lnTo>
                    <a:pt x="8924" y="0"/>
                  </a:lnTo>
                  <a:lnTo>
                    <a:pt x="0" y="3017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902937" y="1386579"/>
            <a:ext cx="1407795" cy="2529205"/>
            <a:chOff x="1902937" y="1386579"/>
            <a:chExt cx="1407795" cy="2529205"/>
          </a:xfrm>
        </p:grpSpPr>
        <p:sp>
          <p:nvSpPr>
            <p:cNvPr id="34" name="object 34"/>
            <p:cNvSpPr/>
            <p:nvPr/>
          </p:nvSpPr>
          <p:spPr>
            <a:xfrm>
              <a:off x="1907700" y="1426190"/>
              <a:ext cx="913765" cy="1244600"/>
            </a:xfrm>
            <a:custGeom>
              <a:avLst/>
              <a:gdLst/>
              <a:ahLst/>
              <a:cxnLst/>
              <a:rect l="l" t="t" r="r" b="b"/>
              <a:pathLst>
                <a:path w="913764" h="1244600">
                  <a:moveTo>
                    <a:pt x="0" y="1244525"/>
                  </a:moveTo>
                  <a:lnTo>
                    <a:pt x="91328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8304" y="1391342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25367" y="44156"/>
                  </a:moveTo>
                  <a:lnTo>
                    <a:pt x="0" y="25540"/>
                  </a:lnTo>
                  <a:lnTo>
                    <a:pt x="38257" y="0"/>
                  </a:lnTo>
                  <a:lnTo>
                    <a:pt x="25367" y="441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8304" y="1391342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25367" y="44156"/>
                  </a:moveTo>
                  <a:lnTo>
                    <a:pt x="38257" y="0"/>
                  </a:lnTo>
                  <a:lnTo>
                    <a:pt x="0" y="25540"/>
                  </a:lnTo>
                  <a:lnTo>
                    <a:pt x="25367" y="441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7700" y="2662822"/>
              <a:ext cx="890269" cy="8255"/>
            </a:xfrm>
            <a:custGeom>
              <a:avLst/>
              <a:gdLst/>
              <a:ahLst/>
              <a:cxnLst/>
              <a:rect l="l" t="t" r="r" b="b"/>
              <a:pathLst>
                <a:path w="890269" h="8255">
                  <a:moveTo>
                    <a:pt x="0" y="7892"/>
                  </a:moveTo>
                  <a:lnTo>
                    <a:pt x="88995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7512" y="264709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8" y="31464"/>
                  </a:moveTo>
                  <a:lnTo>
                    <a:pt x="0" y="0"/>
                  </a:lnTo>
                  <a:lnTo>
                    <a:pt x="43363" y="15348"/>
                  </a:lnTo>
                  <a:lnTo>
                    <a:pt x="278" y="314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7512" y="264709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8" y="31464"/>
                  </a:moveTo>
                  <a:lnTo>
                    <a:pt x="43363" y="15348"/>
                  </a:lnTo>
                  <a:lnTo>
                    <a:pt x="0" y="0"/>
                  </a:lnTo>
                  <a:lnTo>
                    <a:pt x="278" y="3146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7700" y="2670715"/>
              <a:ext cx="913130" cy="1205865"/>
            </a:xfrm>
            <a:custGeom>
              <a:avLst/>
              <a:gdLst/>
              <a:ahLst/>
              <a:cxnLst/>
              <a:rect l="l" t="t" r="r" b="b"/>
              <a:pathLst>
                <a:path w="913130" h="1205864">
                  <a:moveTo>
                    <a:pt x="0" y="0"/>
                  </a:moveTo>
                  <a:lnTo>
                    <a:pt x="912604" y="120543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7760" y="3866654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38634" y="43959"/>
                  </a:moveTo>
                  <a:lnTo>
                    <a:pt x="0" y="18992"/>
                  </a:lnTo>
                  <a:lnTo>
                    <a:pt x="25086" y="0"/>
                  </a:lnTo>
                  <a:lnTo>
                    <a:pt x="38634" y="439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07760" y="3866654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0" y="18992"/>
                  </a:moveTo>
                  <a:lnTo>
                    <a:pt x="38634" y="43959"/>
                  </a:lnTo>
                  <a:lnTo>
                    <a:pt x="25086" y="0"/>
                  </a:lnTo>
                  <a:lnTo>
                    <a:pt x="0" y="1899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625" y="3094900"/>
              <a:ext cx="480499" cy="4804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245" y="2015470"/>
              <a:ext cx="603024" cy="603024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854650" y="669525"/>
            <a:ext cx="581025" cy="339090"/>
            <a:chOff x="2854650" y="669525"/>
            <a:chExt cx="581025" cy="33909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4650" y="669525"/>
              <a:ext cx="326433" cy="3387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695" y="669525"/>
              <a:ext cx="326433" cy="3387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816" y="66952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Bagging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4100" b="1" spc="-5" dirty="0">
                <a:latin typeface="Arial"/>
                <a:cs typeface="Arial"/>
              </a:rPr>
              <a:t>B</a:t>
            </a:r>
            <a:r>
              <a:rPr sz="3800" spc="-5" dirty="0"/>
              <a:t>ootstrap</a:t>
            </a:r>
            <a:r>
              <a:rPr sz="3800" spc="-60" dirty="0"/>
              <a:t> </a:t>
            </a:r>
            <a:r>
              <a:rPr sz="4100" b="1" spc="-5" dirty="0">
                <a:latin typeface="Arial"/>
                <a:cs typeface="Arial"/>
              </a:rPr>
              <a:t>Agg</a:t>
            </a:r>
            <a:r>
              <a:rPr sz="3800" spc="-5" dirty="0"/>
              <a:t>regat</a:t>
            </a:r>
            <a:r>
              <a:rPr sz="4100" b="1" spc="-5" dirty="0">
                <a:latin typeface="Arial"/>
                <a:cs typeface="Arial"/>
              </a:rPr>
              <a:t>ing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6875" y="1396900"/>
            <a:ext cx="1350645" cy="689610"/>
            <a:chOff x="3896875" y="1396900"/>
            <a:chExt cx="1350645" cy="6896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6875" y="1396900"/>
              <a:ext cx="759157" cy="689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6983" y="1396900"/>
              <a:ext cx="759157" cy="689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7967" y="1396900"/>
              <a:ext cx="759157" cy="689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33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Bagging</a:t>
            </a:r>
            <a:r>
              <a:rPr sz="2800" spc="-40" dirty="0"/>
              <a:t> </a:t>
            </a:r>
            <a:r>
              <a:rPr sz="2800" dirty="0"/>
              <a:t>-</a:t>
            </a:r>
            <a:r>
              <a:rPr sz="2800" spc="-35" dirty="0"/>
              <a:t> </a:t>
            </a:r>
            <a:r>
              <a:rPr sz="2800" dirty="0"/>
              <a:t>main</a:t>
            </a:r>
            <a:r>
              <a:rPr sz="2800" spc="-30" dirty="0"/>
              <a:t> </a:t>
            </a:r>
            <a:r>
              <a:rPr sz="2800" dirty="0"/>
              <a:t>concepts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236459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Dependency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Aggregate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Voting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averaging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equal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Diversify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and/or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Flow:</a:t>
            </a:r>
            <a:endParaRPr sz="1800">
              <a:latin typeface="Arial MT"/>
              <a:cs typeface="Arial MT"/>
            </a:endParaRPr>
          </a:p>
          <a:p>
            <a:pPr marL="927100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Sample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927100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  <a:p>
            <a:pPr marL="927100" indent="-4070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Combine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classifier’s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0138"/>
            <a:ext cx="2701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Bagging</a:t>
            </a:r>
            <a:r>
              <a:rPr sz="2800" spc="-60" dirty="0"/>
              <a:t> </a:t>
            </a:r>
            <a:r>
              <a:rPr sz="2800" spc="-35" dirty="0"/>
              <a:t>Variants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89299" y="1188940"/>
            <a:ext cx="7765415" cy="3417570"/>
            <a:chOff x="689299" y="1188940"/>
            <a:chExt cx="7765415" cy="3417570"/>
          </a:xfrm>
        </p:grpSpPr>
        <p:sp>
          <p:nvSpPr>
            <p:cNvPr id="4" name="object 4"/>
            <p:cNvSpPr/>
            <p:nvPr/>
          </p:nvSpPr>
          <p:spPr>
            <a:xfrm>
              <a:off x="1331999" y="1201640"/>
              <a:ext cx="6480175" cy="652780"/>
            </a:xfrm>
            <a:custGeom>
              <a:avLst/>
              <a:gdLst/>
              <a:ahLst/>
              <a:cxnLst/>
              <a:rect l="l" t="t" r="r" b="b"/>
              <a:pathLst>
                <a:path w="6480175" h="652780">
                  <a:moveTo>
                    <a:pt x="0" y="0"/>
                  </a:moveTo>
                  <a:lnTo>
                    <a:pt x="6480000" y="0"/>
                  </a:lnTo>
                  <a:lnTo>
                    <a:pt x="648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999" y="1201640"/>
              <a:ext cx="6480175" cy="652780"/>
            </a:xfrm>
            <a:custGeom>
              <a:avLst/>
              <a:gdLst/>
              <a:ahLst/>
              <a:cxnLst/>
              <a:rect l="l" t="t" r="r" b="b"/>
              <a:pathLst>
                <a:path w="6480175" h="652780">
                  <a:moveTo>
                    <a:pt x="648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6480000" y="0"/>
                  </a:lnTo>
                  <a:lnTo>
                    <a:pt x="6480000" y="652274"/>
                  </a:lnTo>
                  <a:close/>
                </a:path>
              </a:pathLst>
            </a:custGeom>
            <a:solidFill>
              <a:srgbClr val="B45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1998" y="1886461"/>
              <a:ext cx="5039995" cy="652780"/>
            </a:xfrm>
            <a:custGeom>
              <a:avLst/>
              <a:gdLst/>
              <a:ahLst/>
              <a:cxnLst/>
              <a:rect l="l" t="t" r="r" b="b"/>
              <a:pathLst>
                <a:path w="5039995" h="652780">
                  <a:moveTo>
                    <a:pt x="0" y="0"/>
                  </a:moveTo>
                  <a:lnTo>
                    <a:pt x="5040000" y="0"/>
                  </a:lnTo>
                  <a:lnTo>
                    <a:pt x="504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1998" y="1886461"/>
              <a:ext cx="5039995" cy="652780"/>
            </a:xfrm>
            <a:custGeom>
              <a:avLst/>
              <a:gdLst/>
              <a:ahLst/>
              <a:cxnLst/>
              <a:rect l="l" t="t" r="r" b="b"/>
              <a:pathLst>
                <a:path w="5039995" h="652780">
                  <a:moveTo>
                    <a:pt x="504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5040000" y="0"/>
                  </a:lnTo>
                  <a:lnTo>
                    <a:pt x="5040000" y="652274"/>
                  </a:lnTo>
                  <a:close/>
                </a:path>
              </a:pathLst>
            </a:custGeom>
            <a:solidFill>
              <a:srgbClr val="78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1998" y="2571281"/>
              <a:ext cx="6120130" cy="652780"/>
            </a:xfrm>
            <a:custGeom>
              <a:avLst/>
              <a:gdLst/>
              <a:ahLst/>
              <a:cxnLst/>
              <a:rect l="l" t="t" r="r" b="b"/>
              <a:pathLst>
                <a:path w="6120130" h="652780">
                  <a:moveTo>
                    <a:pt x="0" y="0"/>
                  </a:moveTo>
                  <a:lnTo>
                    <a:pt x="6120000" y="0"/>
                  </a:lnTo>
                  <a:lnTo>
                    <a:pt x="612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1998" y="2571281"/>
              <a:ext cx="6120130" cy="652780"/>
            </a:xfrm>
            <a:custGeom>
              <a:avLst/>
              <a:gdLst/>
              <a:ahLst/>
              <a:cxnLst/>
              <a:rect l="l" t="t" r="r" b="b"/>
              <a:pathLst>
                <a:path w="6120130" h="652780">
                  <a:moveTo>
                    <a:pt x="612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6120000" y="0"/>
                  </a:lnTo>
                  <a:lnTo>
                    <a:pt x="6120000" y="652274"/>
                  </a:lnTo>
                  <a:close/>
                </a:path>
              </a:pathLst>
            </a:custGeom>
            <a:solidFill>
              <a:srgbClr val="7F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1998" y="3256101"/>
              <a:ext cx="5580380" cy="652780"/>
            </a:xfrm>
            <a:custGeom>
              <a:avLst/>
              <a:gdLst/>
              <a:ahLst/>
              <a:cxnLst/>
              <a:rect l="l" t="t" r="r" b="b"/>
              <a:pathLst>
                <a:path w="5580380" h="652779">
                  <a:moveTo>
                    <a:pt x="0" y="0"/>
                  </a:moveTo>
                  <a:lnTo>
                    <a:pt x="5580000" y="0"/>
                  </a:lnTo>
                  <a:lnTo>
                    <a:pt x="5580000" y="652275"/>
                  </a:lnTo>
                  <a:lnTo>
                    <a:pt x="0" y="65227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1998" y="3256101"/>
              <a:ext cx="5580380" cy="652780"/>
            </a:xfrm>
            <a:custGeom>
              <a:avLst/>
              <a:gdLst/>
              <a:ahLst/>
              <a:cxnLst/>
              <a:rect l="l" t="t" r="r" b="b"/>
              <a:pathLst>
                <a:path w="5580380" h="652779">
                  <a:moveTo>
                    <a:pt x="5580000" y="652275"/>
                  </a:moveTo>
                  <a:lnTo>
                    <a:pt x="0" y="652275"/>
                  </a:lnTo>
                  <a:lnTo>
                    <a:pt x="0" y="0"/>
                  </a:lnTo>
                  <a:lnTo>
                    <a:pt x="5580000" y="0"/>
                  </a:lnTo>
                  <a:lnTo>
                    <a:pt x="5580000" y="652275"/>
                  </a:lnTo>
                  <a:close/>
                </a:path>
              </a:pathLst>
            </a:custGeom>
            <a:solidFill>
              <a:srgbClr val="852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999" y="3940920"/>
              <a:ext cx="7740015" cy="652780"/>
            </a:xfrm>
            <a:custGeom>
              <a:avLst/>
              <a:gdLst/>
              <a:ahLst/>
              <a:cxnLst/>
              <a:rect l="l" t="t" r="r" b="b"/>
              <a:pathLst>
                <a:path w="7740015" h="652779">
                  <a:moveTo>
                    <a:pt x="0" y="0"/>
                  </a:moveTo>
                  <a:lnTo>
                    <a:pt x="7740000" y="0"/>
                  </a:lnTo>
                  <a:lnTo>
                    <a:pt x="774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999" y="3940920"/>
              <a:ext cx="7740015" cy="652780"/>
            </a:xfrm>
            <a:custGeom>
              <a:avLst/>
              <a:gdLst/>
              <a:ahLst/>
              <a:cxnLst/>
              <a:rect l="l" t="t" r="r" b="b"/>
              <a:pathLst>
                <a:path w="7740015" h="652779">
                  <a:moveTo>
                    <a:pt x="774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7740000" y="0"/>
                  </a:lnTo>
                  <a:lnTo>
                    <a:pt x="7740000" y="652274"/>
                  </a:lnTo>
                  <a:close/>
                </a:path>
              </a:pathLst>
            </a:custGeom>
            <a:solidFill>
              <a:srgbClr val="AB8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399" y="1113178"/>
            <a:ext cx="5506720" cy="34499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4323080" algn="r">
              <a:lnSpc>
                <a:spcPct val="100000"/>
              </a:lnSpc>
              <a:spcBef>
                <a:spcPts val="805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Pasting</a:t>
            </a:r>
            <a:endParaRPr sz="1400">
              <a:latin typeface="Calibri"/>
              <a:cs typeface="Calibri"/>
            </a:endParaRPr>
          </a:p>
          <a:p>
            <a:pPr marL="756920" indent="-89535">
              <a:lnSpc>
                <a:spcPct val="100000"/>
              </a:lnSpc>
              <a:spcBef>
                <a:spcPts val="505"/>
              </a:spcBef>
              <a:buChar char="•"/>
              <a:tabLst>
                <a:tab pos="75755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drawn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the samples</a:t>
            </a:r>
            <a:endParaRPr sz="1000">
              <a:latin typeface="Calibri"/>
              <a:cs typeface="Calibri"/>
            </a:endParaRPr>
          </a:p>
          <a:p>
            <a:pPr marL="871219" lvl="1" indent="-89535">
              <a:lnSpc>
                <a:spcPct val="100000"/>
              </a:lnSpc>
              <a:spcBef>
                <a:spcPts val="105"/>
              </a:spcBef>
              <a:buChar char="•"/>
              <a:tabLst>
                <a:tab pos="87185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L.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Breiman,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Pasting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votes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on-line,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1999</a:t>
            </a:r>
            <a:endParaRPr sz="1000">
              <a:latin typeface="Calibri"/>
              <a:cs typeface="Calibri"/>
            </a:endParaRPr>
          </a:p>
          <a:p>
            <a:pPr marL="1362075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Bagging</a:t>
            </a:r>
            <a:endParaRPr sz="1400">
              <a:latin typeface="Calibri"/>
              <a:cs typeface="Calibri"/>
            </a:endParaRPr>
          </a:p>
          <a:p>
            <a:pPr marL="1476375" lvl="2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147701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 samples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 the dataset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drawn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replacement</a:t>
            </a:r>
            <a:endParaRPr sz="1000">
              <a:latin typeface="Calibri"/>
              <a:cs typeface="Calibri"/>
            </a:endParaRPr>
          </a:p>
          <a:p>
            <a:pPr marL="1590675" lvl="3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159131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L.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Breiman,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Bagging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predictors,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1996</a:t>
            </a:r>
            <a:endParaRPr sz="1000">
              <a:latin typeface="Calibri"/>
              <a:cs typeface="Calibri"/>
            </a:endParaRPr>
          </a:p>
          <a:p>
            <a:pPr marL="822325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Subspaces</a:t>
            </a:r>
            <a:endParaRPr sz="1400">
              <a:latin typeface="Calibri"/>
              <a:cs typeface="Calibri"/>
            </a:endParaRPr>
          </a:p>
          <a:p>
            <a:pPr marL="936625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93726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subsets 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the dataset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drawn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 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attributes</a:t>
            </a:r>
            <a:endParaRPr sz="1000">
              <a:latin typeface="Calibri"/>
              <a:cs typeface="Calibri"/>
            </a:endParaRPr>
          </a:p>
          <a:p>
            <a:pPr marL="1050925" lvl="1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105156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Ho,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The 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subspace method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constructing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decision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forests,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1998</a:t>
            </a:r>
            <a:endParaRPr sz="1000">
              <a:latin typeface="Calibri"/>
              <a:cs typeface="Calibri"/>
            </a:endParaRPr>
          </a:p>
          <a:p>
            <a:pPr marL="10922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Patches</a:t>
            </a:r>
            <a:endParaRPr sz="1400">
              <a:latin typeface="Calibri"/>
              <a:cs typeface="Calibri"/>
            </a:endParaRPr>
          </a:p>
          <a:p>
            <a:pPr marL="1206500" lvl="2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120713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base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estimators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built on 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 both samples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000">
              <a:latin typeface="Calibri"/>
              <a:cs typeface="Calibri"/>
            </a:endParaRPr>
          </a:p>
          <a:p>
            <a:pPr marL="1320800" lvl="3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132143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Loupp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Geurts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Ensembl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andom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ches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2012</a:t>
            </a:r>
            <a:endParaRPr sz="1000">
              <a:latin typeface="Calibri"/>
              <a:cs typeface="Calibri"/>
            </a:endParaRPr>
          </a:p>
          <a:p>
            <a:pPr marR="4302125" algn="r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Forests</a:t>
            </a:r>
            <a:endParaRPr sz="1400">
              <a:latin typeface="Calibri"/>
              <a:cs typeface="Calibri"/>
            </a:endParaRPr>
          </a:p>
          <a:p>
            <a:pPr marL="127000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127000" algn="l"/>
              </a:tabLst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hybrid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of Bagging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Random Subspaces, uses Decision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Trees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the base classifier with random splits</a:t>
            </a:r>
            <a:endParaRPr sz="1000">
              <a:latin typeface="Calibri"/>
              <a:cs typeface="Calibri"/>
            </a:endParaRPr>
          </a:p>
          <a:p>
            <a:pPr marL="241300" lvl="1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L.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Breiman,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Forests,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2001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328" y="490138"/>
            <a:ext cx="4860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Random</a:t>
            </a:r>
            <a:r>
              <a:rPr sz="2800" spc="-30" dirty="0"/>
              <a:t> </a:t>
            </a:r>
            <a:r>
              <a:rPr sz="2800" spc="-5" dirty="0"/>
              <a:t>Forest</a:t>
            </a:r>
            <a:r>
              <a:rPr sz="2800" spc="-85" dirty="0"/>
              <a:t> </a:t>
            </a:r>
            <a:r>
              <a:rPr sz="2800" spc="-25" dirty="0"/>
              <a:t>Trees</a:t>
            </a:r>
            <a:r>
              <a:rPr sz="2800" spc="-30" dirty="0"/>
              <a:t> </a:t>
            </a:r>
            <a:r>
              <a:rPr sz="2800" spc="-5" dirty="0"/>
              <a:t>Bagging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971550"/>
            <a:ext cx="5867399" cy="377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3347" y="1925997"/>
            <a:ext cx="6210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Bootstrap  </a:t>
            </a:r>
            <a:r>
              <a:rPr sz="1100" dirty="0">
                <a:latin typeface="Arial MT"/>
                <a:cs typeface="Arial MT"/>
              </a:rPr>
              <a:t>sampling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543050"/>
            <a:ext cx="7162800" cy="3200400"/>
          </a:xfrm>
          <a:custGeom>
            <a:avLst/>
            <a:gdLst/>
            <a:ahLst/>
            <a:cxnLst/>
            <a:rect l="l" t="t" r="r" b="b"/>
            <a:pathLst>
              <a:path w="7162800" h="3200400">
                <a:moveTo>
                  <a:pt x="0" y="171453"/>
                </a:moveTo>
                <a:lnTo>
                  <a:pt x="6124" y="125874"/>
                </a:lnTo>
                <a:lnTo>
                  <a:pt x="23408" y="84917"/>
                </a:lnTo>
                <a:lnTo>
                  <a:pt x="50217" y="50217"/>
                </a:lnTo>
                <a:lnTo>
                  <a:pt x="84917" y="23408"/>
                </a:lnTo>
                <a:lnTo>
                  <a:pt x="125874" y="6124"/>
                </a:lnTo>
                <a:lnTo>
                  <a:pt x="171453" y="0"/>
                </a:lnTo>
                <a:lnTo>
                  <a:pt x="6991346" y="0"/>
                </a:lnTo>
                <a:lnTo>
                  <a:pt x="7056959" y="13051"/>
                </a:lnTo>
                <a:lnTo>
                  <a:pt x="7112582" y="50217"/>
                </a:lnTo>
                <a:lnTo>
                  <a:pt x="7149748" y="105841"/>
                </a:lnTo>
                <a:lnTo>
                  <a:pt x="7162799" y="171453"/>
                </a:lnTo>
                <a:lnTo>
                  <a:pt x="7162799" y="857246"/>
                </a:lnTo>
                <a:lnTo>
                  <a:pt x="7156675" y="902825"/>
                </a:lnTo>
                <a:lnTo>
                  <a:pt x="7139391" y="943782"/>
                </a:lnTo>
                <a:lnTo>
                  <a:pt x="7112582" y="978482"/>
                </a:lnTo>
                <a:lnTo>
                  <a:pt x="7077882" y="1005291"/>
                </a:lnTo>
                <a:lnTo>
                  <a:pt x="7036925" y="1022575"/>
                </a:lnTo>
                <a:lnTo>
                  <a:pt x="6991346" y="1028699"/>
                </a:lnTo>
                <a:lnTo>
                  <a:pt x="171453" y="1028699"/>
                </a:lnTo>
                <a:lnTo>
                  <a:pt x="125874" y="1022575"/>
                </a:lnTo>
                <a:lnTo>
                  <a:pt x="84917" y="1005291"/>
                </a:lnTo>
                <a:lnTo>
                  <a:pt x="50217" y="978482"/>
                </a:lnTo>
                <a:lnTo>
                  <a:pt x="23408" y="943782"/>
                </a:lnTo>
                <a:lnTo>
                  <a:pt x="6124" y="902825"/>
                </a:lnTo>
                <a:lnTo>
                  <a:pt x="0" y="857246"/>
                </a:lnTo>
                <a:lnTo>
                  <a:pt x="0" y="171453"/>
                </a:lnTo>
                <a:close/>
              </a:path>
              <a:path w="7162800" h="3200400">
                <a:moveTo>
                  <a:pt x="0" y="1200153"/>
                </a:moveTo>
                <a:lnTo>
                  <a:pt x="6124" y="1154574"/>
                </a:lnTo>
                <a:lnTo>
                  <a:pt x="23408" y="1113617"/>
                </a:lnTo>
                <a:lnTo>
                  <a:pt x="50217" y="1078917"/>
                </a:lnTo>
                <a:lnTo>
                  <a:pt x="84917" y="1052108"/>
                </a:lnTo>
                <a:lnTo>
                  <a:pt x="125874" y="1034824"/>
                </a:lnTo>
                <a:lnTo>
                  <a:pt x="171453" y="1028699"/>
                </a:lnTo>
                <a:lnTo>
                  <a:pt x="6991346" y="1028699"/>
                </a:lnTo>
                <a:lnTo>
                  <a:pt x="7056959" y="1041751"/>
                </a:lnTo>
                <a:lnTo>
                  <a:pt x="7112582" y="1078917"/>
                </a:lnTo>
                <a:lnTo>
                  <a:pt x="7149748" y="1134541"/>
                </a:lnTo>
                <a:lnTo>
                  <a:pt x="7162799" y="1200153"/>
                </a:lnTo>
                <a:lnTo>
                  <a:pt x="7162799" y="1885946"/>
                </a:lnTo>
                <a:lnTo>
                  <a:pt x="7156675" y="1931525"/>
                </a:lnTo>
                <a:lnTo>
                  <a:pt x="7139391" y="1972482"/>
                </a:lnTo>
                <a:lnTo>
                  <a:pt x="7112582" y="2007182"/>
                </a:lnTo>
                <a:lnTo>
                  <a:pt x="7077882" y="2033991"/>
                </a:lnTo>
                <a:lnTo>
                  <a:pt x="7036925" y="2051275"/>
                </a:lnTo>
                <a:lnTo>
                  <a:pt x="6991346" y="2057399"/>
                </a:lnTo>
                <a:lnTo>
                  <a:pt x="171453" y="2057399"/>
                </a:lnTo>
                <a:lnTo>
                  <a:pt x="125874" y="2051275"/>
                </a:lnTo>
                <a:lnTo>
                  <a:pt x="84917" y="2033991"/>
                </a:lnTo>
                <a:lnTo>
                  <a:pt x="50217" y="2007182"/>
                </a:lnTo>
                <a:lnTo>
                  <a:pt x="23408" y="1972482"/>
                </a:lnTo>
                <a:lnTo>
                  <a:pt x="6124" y="1931525"/>
                </a:lnTo>
                <a:lnTo>
                  <a:pt x="0" y="1885946"/>
                </a:lnTo>
                <a:lnTo>
                  <a:pt x="0" y="1200153"/>
                </a:lnTo>
                <a:close/>
              </a:path>
              <a:path w="7162800" h="3200400">
                <a:moveTo>
                  <a:pt x="0" y="2247903"/>
                </a:moveTo>
                <a:lnTo>
                  <a:pt x="5031" y="2204223"/>
                </a:lnTo>
                <a:lnTo>
                  <a:pt x="19363" y="2164125"/>
                </a:lnTo>
                <a:lnTo>
                  <a:pt x="41851" y="2128753"/>
                </a:lnTo>
                <a:lnTo>
                  <a:pt x="71353" y="2099251"/>
                </a:lnTo>
                <a:lnTo>
                  <a:pt x="106725" y="2076763"/>
                </a:lnTo>
                <a:lnTo>
                  <a:pt x="146823" y="2062431"/>
                </a:lnTo>
                <a:lnTo>
                  <a:pt x="190503" y="2057399"/>
                </a:lnTo>
                <a:lnTo>
                  <a:pt x="6972295" y="2057399"/>
                </a:lnTo>
                <a:lnTo>
                  <a:pt x="7045198" y="2071901"/>
                </a:lnTo>
                <a:lnTo>
                  <a:pt x="7107002" y="2113197"/>
                </a:lnTo>
                <a:lnTo>
                  <a:pt x="7148298" y="2175001"/>
                </a:lnTo>
                <a:lnTo>
                  <a:pt x="7162799" y="2247903"/>
                </a:lnTo>
                <a:lnTo>
                  <a:pt x="7162799" y="3009895"/>
                </a:lnTo>
                <a:lnTo>
                  <a:pt x="7157768" y="3053576"/>
                </a:lnTo>
                <a:lnTo>
                  <a:pt x="7143436" y="3093674"/>
                </a:lnTo>
                <a:lnTo>
                  <a:pt x="7120948" y="3129046"/>
                </a:lnTo>
                <a:lnTo>
                  <a:pt x="7091446" y="3158548"/>
                </a:lnTo>
                <a:lnTo>
                  <a:pt x="7056074" y="3181036"/>
                </a:lnTo>
                <a:lnTo>
                  <a:pt x="7015976" y="3195368"/>
                </a:lnTo>
                <a:lnTo>
                  <a:pt x="6972295" y="3200399"/>
                </a:lnTo>
                <a:lnTo>
                  <a:pt x="190503" y="3200399"/>
                </a:lnTo>
                <a:lnTo>
                  <a:pt x="146823" y="3195368"/>
                </a:lnTo>
                <a:lnTo>
                  <a:pt x="106725" y="3181036"/>
                </a:lnTo>
                <a:lnTo>
                  <a:pt x="71353" y="3158548"/>
                </a:lnTo>
                <a:lnTo>
                  <a:pt x="41851" y="3129046"/>
                </a:lnTo>
                <a:lnTo>
                  <a:pt x="19363" y="3093674"/>
                </a:lnTo>
                <a:lnTo>
                  <a:pt x="5031" y="3053576"/>
                </a:lnTo>
                <a:lnTo>
                  <a:pt x="0" y="3009895"/>
                </a:lnTo>
                <a:lnTo>
                  <a:pt x="0" y="22479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347" y="2924031"/>
            <a:ext cx="2120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DT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82900" y="4485426"/>
            <a:ext cx="3835400" cy="384175"/>
            <a:chOff x="2882900" y="4485426"/>
            <a:chExt cx="3835400" cy="384175"/>
          </a:xfrm>
        </p:grpSpPr>
        <p:sp>
          <p:nvSpPr>
            <p:cNvPr id="8" name="object 8"/>
            <p:cNvSpPr/>
            <p:nvPr/>
          </p:nvSpPr>
          <p:spPr>
            <a:xfrm>
              <a:off x="2895599" y="4498126"/>
              <a:ext cx="3810000" cy="358775"/>
            </a:xfrm>
            <a:custGeom>
              <a:avLst/>
              <a:gdLst/>
              <a:ahLst/>
              <a:cxnLst/>
              <a:rect l="l" t="t" r="r" b="b"/>
              <a:pathLst>
                <a:path w="3810000" h="358775">
                  <a:moveTo>
                    <a:pt x="3750248" y="358499"/>
                  </a:moveTo>
                  <a:lnTo>
                    <a:pt x="59751" y="358499"/>
                  </a:lnTo>
                  <a:lnTo>
                    <a:pt x="36493" y="353804"/>
                  </a:lnTo>
                  <a:lnTo>
                    <a:pt x="17500" y="340999"/>
                  </a:lnTo>
                  <a:lnTo>
                    <a:pt x="4695" y="322006"/>
                  </a:lnTo>
                  <a:lnTo>
                    <a:pt x="0" y="298748"/>
                  </a:lnTo>
                  <a:lnTo>
                    <a:pt x="0" y="59751"/>
                  </a:lnTo>
                  <a:lnTo>
                    <a:pt x="4695" y="36493"/>
                  </a:lnTo>
                  <a:lnTo>
                    <a:pt x="17501" y="17500"/>
                  </a:lnTo>
                  <a:lnTo>
                    <a:pt x="36493" y="4695"/>
                  </a:lnTo>
                  <a:lnTo>
                    <a:pt x="59751" y="0"/>
                  </a:lnTo>
                  <a:lnTo>
                    <a:pt x="3750248" y="0"/>
                  </a:lnTo>
                  <a:lnTo>
                    <a:pt x="3792499" y="17500"/>
                  </a:lnTo>
                  <a:lnTo>
                    <a:pt x="3809999" y="59751"/>
                  </a:lnTo>
                  <a:lnTo>
                    <a:pt x="3809999" y="298748"/>
                  </a:lnTo>
                  <a:lnTo>
                    <a:pt x="3805304" y="322006"/>
                  </a:lnTo>
                  <a:lnTo>
                    <a:pt x="3792499" y="340999"/>
                  </a:lnTo>
                  <a:lnTo>
                    <a:pt x="3773506" y="353804"/>
                  </a:lnTo>
                  <a:lnTo>
                    <a:pt x="3750248" y="358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4498126"/>
              <a:ext cx="3810000" cy="358775"/>
            </a:xfrm>
            <a:custGeom>
              <a:avLst/>
              <a:gdLst/>
              <a:ahLst/>
              <a:cxnLst/>
              <a:rect l="l" t="t" r="r" b="b"/>
              <a:pathLst>
                <a:path w="3810000" h="358775">
                  <a:moveTo>
                    <a:pt x="0" y="59751"/>
                  </a:moveTo>
                  <a:lnTo>
                    <a:pt x="4695" y="36493"/>
                  </a:lnTo>
                  <a:lnTo>
                    <a:pt x="17500" y="17500"/>
                  </a:lnTo>
                  <a:lnTo>
                    <a:pt x="36493" y="4695"/>
                  </a:lnTo>
                  <a:lnTo>
                    <a:pt x="59751" y="0"/>
                  </a:lnTo>
                  <a:lnTo>
                    <a:pt x="3750248" y="0"/>
                  </a:lnTo>
                  <a:lnTo>
                    <a:pt x="3792499" y="17500"/>
                  </a:lnTo>
                  <a:lnTo>
                    <a:pt x="3809999" y="59751"/>
                  </a:lnTo>
                  <a:lnTo>
                    <a:pt x="3809999" y="298748"/>
                  </a:lnTo>
                  <a:lnTo>
                    <a:pt x="3805304" y="322006"/>
                  </a:lnTo>
                  <a:lnTo>
                    <a:pt x="3792499" y="340999"/>
                  </a:lnTo>
                  <a:lnTo>
                    <a:pt x="3773506" y="353804"/>
                  </a:lnTo>
                  <a:lnTo>
                    <a:pt x="3750248" y="358499"/>
                  </a:lnTo>
                  <a:lnTo>
                    <a:pt x="59751" y="358499"/>
                  </a:lnTo>
                  <a:lnTo>
                    <a:pt x="36493" y="353804"/>
                  </a:lnTo>
                  <a:lnTo>
                    <a:pt x="17500" y="340999"/>
                  </a:lnTo>
                  <a:lnTo>
                    <a:pt x="4695" y="322006"/>
                  </a:lnTo>
                  <a:lnTo>
                    <a:pt x="0" y="298748"/>
                  </a:lnTo>
                  <a:lnTo>
                    <a:pt x="0" y="59751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774" y="3937398"/>
            <a:ext cx="7859395" cy="11112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58495" marR="645414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Bootstrap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aggregating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3691890" marR="1543685" indent="-673735">
              <a:lnSpc>
                <a:spcPts val="1050"/>
              </a:lnSpc>
            </a:pPr>
            <a:r>
              <a:rPr sz="900" spc="-10" dirty="0">
                <a:latin typeface="Calibri"/>
                <a:cs typeface="Calibri"/>
              </a:rPr>
              <a:t>aggregating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functions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e.g.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Majority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voting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classification,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Average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 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regression</a:t>
            </a:r>
            <a:r>
              <a:rPr sz="900" spc="-5" dirty="0">
                <a:latin typeface="Calibri"/>
                <a:cs typeface="Calibri"/>
              </a:rPr>
              <a:t> over the single </a:t>
            </a:r>
            <a:r>
              <a:rPr sz="900" spc="-10" dirty="0">
                <a:latin typeface="Calibri"/>
                <a:cs typeface="Calibri"/>
              </a:rPr>
              <a:t>tree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predictions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https://www.analyticsvidhya.com/blog/2020/12/out-of-bag-oob-score-in-the-random-forest-algorithm/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5" y="338137"/>
            <a:ext cx="5238749" cy="4467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8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Ensemble</a:t>
            </a:r>
            <a:r>
              <a:rPr sz="2800" spc="-85" dirty="0"/>
              <a:t> </a:t>
            </a:r>
            <a:r>
              <a:rPr sz="2800" spc="-5" dirty="0"/>
              <a:t>Learning?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1229348"/>
            <a:ext cx="8271500" cy="2917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5" y="4772888"/>
            <a:ext cx="6268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https://www.slideshare.net/TedXiao/winning-kaggle-101-introduction-to-stacking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375" y="1962999"/>
            <a:ext cx="3830300" cy="233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7850" y="3205288"/>
            <a:ext cx="14065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1594" marR="5080" indent="-4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Bagging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behavior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82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50" dirty="0"/>
              <a:t> </a:t>
            </a:r>
            <a:r>
              <a:rPr sz="2800" spc="-5" dirty="0"/>
              <a:t>Decision</a:t>
            </a:r>
            <a:r>
              <a:rPr sz="2800" spc="-90" dirty="0"/>
              <a:t> </a:t>
            </a:r>
            <a:r>
              <a:rPr sz="2800" spc="-20" dirty="0"/>
              <a:t>Trees?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309562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Easy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understand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Non-linear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Fast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Apply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Robust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skewed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175" y="1445450"/>
            <a:ext cx="4555199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2875" y="1116025"/>
            <a:ext cx="2591749" cy="3141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3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35" dirty="0"/>
              <a:t> </a:t>
            </a:r>
            <a:r>
              <a:rPr sz="2800" spc="-5" dirty="0"/>
              <a:t>Not</a:t>
            </a:r>
            <a:r>
              <a:rPr sz="2800" spc="-30" dirty="0"/>
              <a:t> </a:t>
            </a:r>
            <a:r>
              <a:rPr sz="2800" spc="-5" dirty="0"/>
              <a:t>Decision</a:t>
            </a:r>
            <a:r>
              <a:rPr sz="2800" spc="-80" dirty="0"/>
              <a:t> </a:t>
            </a:r>
            <a:r>
              <a:rPr sz="2800" spc="-20" dirty="0"/>
              <a:t>Trees?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75249" y="1176350"/>
            <a:ext cx="649986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Tends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fitting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Decision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boundaries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rectilinear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handling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unbalanced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classes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handling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missing/new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greedy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approach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stuck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local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minimum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Time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consuming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splitting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7" y="0"/>
            <a:ext cx="9017823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53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Rotation</a:t>
            </a:r>
            <a:r>
              <a:rPr sz="2800" spc="-85" dirty="0"/>
              <a:t> </a:t>
            </a:r>
            <a:r>
              <a:rPr sz="2800" spc="-5" dirty="0"/>
              <a:t>Forest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47077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Rotation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forest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transforms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preserving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PCA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transform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15"/>
              </a:spcBef>
              <a:buSzPct val="77777"/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15"/>
              </a:spcBef>
              <a:buSzPct val="77777"/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classes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15"/>
              </a:spcBef>
              <a:buSzPct val="77777"/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computation,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storage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4667245"/>
            <a:ext cx="775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Rodriguez,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Juan José,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Ludmila I. Kuncheva, and Carlos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J.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Alonso. "Rotation forest: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new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classifier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ensemble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method."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IEEE transactions </a:t>
            </a:r>
            <a:r>
              <a:rPr sz="1000" spc="-2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on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pattern analysis and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machine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intelligence 28.10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(2006):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1619-1630.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97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Principa</a:t>
            </a:r>
            <a:r>
              <a:rPr sz="2800" dirty="0"/>
              <a:t>l</a:t>
            </a:r>
            <a:r>
              <a:rPr sz="2800" spc="-10" dirty="0"/>
              <a:t> </a:t>
            </a:r>
            <a:r>
              <a:rPr sz="2800" spc="-5" dirty="0"/>
              <a:t>Component</a:t>
            </a:r>
            <a:r>
              <a:rPr sz="2800" dirty="0"/>
              <a:t>s</a:t>
            </a:r>
            <a:r>
              <a:rPr sz="2800" spc="-160" dirty="0"/>
              <a:t> </a:t>
            </a:r>
            <a:r>
              <a:rPr sz="2800" spc="-5" dirty="0"/>
              <a:t>Analysis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9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PCA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projects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 along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directions where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850" y="2073102"/>
            <a:ext cx="5928825" cy="23506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503825"/>
            <a:ext cx="4897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Principa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Component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76350"/>
            <a:ext cx="82759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Principal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components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constructed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linear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combinations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which 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uncorrelated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compressed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first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components.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850" y="1976299"/>
            <a:ext cx="3937949" cy="2717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25" y="4840763"/>
            <a:ext cx="6576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https://builtin.com/data-science/step-step-explanation-principal-component-analysis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299" y="445025"/>
            <a:ext cx="5482150" cy="45528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2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Comparing</a:t>
            </a:r>
            <a:r>
              <a:rPr sz="2800" spc="-45" dirty="0"/>
              <a:t> </a:t>
            </a:r>
            <a:r>
              <a:rPr sz="2800" spc="-5" dirty="0"/>
              <a:t>between</a:t>
            </a:r>
            <a:r>
              <a:rPr sz="2800" spc="-45" dirty="0"/>
              <a:t> </a:t>
            </a:r>
            <a:r>
              <a:rPr sz="2800" spc="-5" dirty="0"/>
              <a:t>ensembles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0" y="1387825"/>
            <a:ext cx="3358525" cy="2917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0025" y="1553212"/>
            <a:ext cx="3440449" cy="2503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1350" y="1619112"/>
            <a:ext cx="86360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Average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Estimators  Error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" y="4256252"/>
            <a:ext cx="7755890" cy="7416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481455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latin typeface="Arial MT"/>
                <a:cs typeface="Arial MT"/>
              </a:rPr>
              <a:t>Estimator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Agreemen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5" dirty="0">
                <a:latin typeface="Arial MT"/>
                <a:cs typeface="Arial MT"/>
              </a:rPr>
              <a:t> Kapp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(k)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Diversification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650"/>
              </a:spcBef>
            </a:pP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Rodriguez,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Juan José,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Ludmila I. Kuncheva, and Carlos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J.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Alonso. "Rotation forest: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new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classifier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ensemble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method."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IEEE transactions </a:t>
            </a:r>
            <a:r>
              <a:rPr sz="1000" spc="-2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on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pattern analysis and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machine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intelligence 28.10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(2006):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1619-1630.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875" y="0"/>
            <a:ext cx="428624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511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Condorcet's</a:t>
            </a:r>
            <a:r>
              <a:rPr sz="2800" spc="-25" dirty="0"/>
              <a:t> </a:t>
            </a:r>
            <a:r>
              <a:rPr sz="2800" dirty="0"/>
              <a:t>Jury</a:t>
            </a:r>
            <a:r>
              <a:rPr sz="2800" spc="-70" dirty="0"/>
              <a:t> </a:t>
            </a:r>
            <a:r>
              <a:rPr sz="2800" spc="-5" dirty="0"/>
              <a:t>Theorem</a:t>
            </a:r>
            <a:r>
              <a:rPr sz="2800" spc="-25" dirty="0"/>
              <a:t> </a:t>
            </a:r>
            <a:r>
              <a:rPr sz="2800" dirty="0"/>
              <a:t>(1785)</a:t>
            </a:r>
            <a:r>
              <a:rPr sz="2800" spc="-20" dirty="0"/>
              <a:t> </a:t>
            </a:r>
            <a:r>
              <a:rPr sz="2800" spc="-5" dirty="0"/>
              <a:t>as</a:t>
            </a:r>
            <a:r>
              <a:rPr sz="2800" spc="-25" dirty="0"/>
              <a:t> </a:t>
            </a:r>
            <a:r>
              <a:rPr sz="2800" dirty="0"/>
              <a:t>Motivation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263715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juries</a:t>
            </a:r>
            <a:endParaRPr sz="1800">
              <a:latin typeface="Arial MT"/>
              <a:cs typeface="Arial MT"/>
            </a:endParaRPr>
          </a:p>
          <a:p>
            <a:pPr marL="379095" marR="5270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Probability of jury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make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right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decision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sz="1800" i="1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0.5</a:t>
            </a:r>
            <a:endParaRPr sz="1800">
              <a:latin typeface="Times New Roman"/>
              <a:cs typeface="Times New Roman"/>
            </a:endParaRPr>
          </a:p>
          <a:p>
            <a:pPr marL="379095" marR="5080" indent="-367030" algn="just">
              <a:lnSpc>
                <a:spcPct val="1145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probability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b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majority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decision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9149" y="1489075"/>
            <a:ext cx="5173974" cy="28988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225" y="4544162"/>
            <a:ext cx="82492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Essay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the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 of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to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Probability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Majority</a:t>
            </a:r>
            <a:r>
              <a:rPr sz="1400" spc="-5" dirty="0">
                <a:latin typeface="Arial MT"/>
                <a:cs typeface="Arial MT"/>
              </a:rPr>
              <a:t> Decisions,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Marquis</a:t>
            </a:r>
            <a:r>
              <a:rPr sz="1400" spc="-5" dirty="0">
                <a:latin typeface="Arial MT"/>
                <a:cs typeface="Arial MT"/>
              </a:rPr>
              <a:t> 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Condorcet. 1785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9" y="2364232"/>
            <a:ext cx="22942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724" y="1365999"/>
            <a:ext cx="1364050" cy="1364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0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</a:t>
            </a:r>
            <a:r>
              <a:rPr sz="2800" spc="-20" dirty="0"/>
              <a:t> </a:t>
            </a:r>
            <a:r>
              <a:rPr sz="2800" spc="-5" dirty="0"/>
              <a:t>are</a:t>
            </a:r>
            <a:r>
              <a:rPr sz="2800" spc="15" dirty="0"/>
              <a:t> </a:t>
            </a:r>
            <a:r>
              <a:rPr sz="2800" b="1" spc="-5" dirty="0">
                <a:latin typeface="Arial"/>
                <a:cs typeface="Arial"/>
              </a:rPr>
              <a:t>weak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spc="-5" dirty="0"/>
              <a:t>and</a:t>
            </a:r>
            <a:r>
              <a:rPr sz="2800" spc="-10" dirty="0"/>
              <a:t> </a:t>
            </a:r>
            <a:r>
              <a:rPr sz="2800" b="1" spc="-5" dirty="0">
                <a:latin typeface="Arial"/>
                <a:cs typeface="Arial"/>
              </a:rPr>
              <a:t>strong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spc="-5" dirty="0"/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817484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Weak</a:t>
            </a:r>
            <a:r>
              <a:rPr sz="18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learner</a:t>
            </a:r>
            <a:endParaRPr sz="1800">
              <a:latin typeface="Arial"/>
              <a:cs typeface="Arial"/>
            </a:endParaRPr>
          </a:p>
          <a:p>
            <a:pPr marL="379095" marR="5080">
              <a:lnSpc>
                <a:spcPct val="114599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slightly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correlated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true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classification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(it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examples better than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random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guessing)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Strong</a:t>
            </a:r>
            <a:r>
              <a:rPr sz="18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learner</a:t>
            </a:r>
            <a:endParaRPr sz="1800">
              <a:latin typeface="Arial"/>
              <a:cs typeface="Arial"/>
            </a:endParaRPr>
          </a:p>
          <a:p>
            <a:pPr marL="379095" marR="400050">
              <a:lnSpc>
                <a:spcPct val="114599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classifier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is arbitrarily well-correlated with the true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classification.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train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8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10" dirty="0"/>
              <a:t>Bias</a:t>
            </a:r>
            <a:r>
              <a:rPr sz="2800" spc="-20" dirty="0"/>
              <a:t> </a:t>
            </a:r>
            <a:r>
              <a:rPr sz="2800" dirty="0"/>
              <a:t>&amp;</a:t>
            </a:r>
            <a:r>
              <a:rPr sz="2800" spc="-15" dirty="0"/>
              <a:t> </a:t>
            </a:r>
            <a:r>
              <a:rPr sz="2800" spc="-30" dirty="0"/>
              <a:t>Variance</a:t>
            </a:r>
            <a:r>
              <a:rPr sz="2800" spc="-15" dirty="0"/>
              <a:t> </a:t>
            </a:r>
            <a:r>
              <a:rPr sz="2800" spc="-5" dirty="0"/>
              <a:t>are</a:t>
            </a:r>
            <a:r>
              <a:rPr sz="2800" spc="-10" dirty="0"/>
              <a:t> </a:t>
            </a:r>
            <a:r>
              <a:rPr sz="2800" spc="-15" dirty="0"/>
              <a:t>effected?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29881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Bias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tendency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consistently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wrong thing because the hypothesis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space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considered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learning algorithm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 include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sufficient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hypotheses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  <a:p>
            <a:pPr marL="12700" marR="514984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tendency to learn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random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things irrespective of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real signal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due to the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particular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used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8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10" dirty="0"/>
              <a:t>Bias</a:t>
            </a:r>
            <a:r>
              <a:rPr sz="2800" spc="-20" dirty="0"/>
              <a:t> </a:t>
            </a:r>
            <a:r>
              <a:rPr sz="2800" dirty="0"/>
              <a:t>&amp;</a:t>
            </a:r>
            <a:r>
              <a:rPr sz="2800" spc="-15" dirty="0"/>
              <a:t> </a:t>
            </a:r>
            <a:r>
              <a:rPr sz="2800" spc="-30" dirty="0"/>
              <a:t>Variance</a:t>
            </a:r>
            <a:r>
              <a:rPr sz="2800" spc="-15" dirty="0"/>
              <a:t> </a:t>
            </a:r>
            <a:r>
              <a:rPr sz="2800" spc="-5" dirty="0"/>
              <a:t>are</a:t>
            </a:r>
            <a:r>
              <a:rPr sz="2800" spc="-10" dirty="0"/>
              <a:t> </a:t>
            </a:r>
            <a:r>
              <a:rPr sz="2800" spc="-15" dirty="0"/>
              <a:t>effected?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449897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(Strong)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Yields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few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(Weak)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8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10" dirty="0"/>
              <a:t>Bias</a:t>
            </a:r>
            <a:r>
              <a:rPr sz="2800" spc="-20" dirty="0"/>
              <a:t> </a:t>
            </a:r>
            <a:r>
              <a:rPr sz="2800" dirty="0"/>
              <a:t>&amp;</a:t>
            </a:r>
            <a:r>
              <a:rPr sz="2800" spc="-15" dirty="0"/>
              <a:t> </a:t>
            </a:r>
            <a:r>
              <a:rPr sz="2800" spc="-30" dirty="0"/>
              <a:t>Variance</a:t>
            </a:r>
            <a:r>
              <a:rPr sz="2800" spc="-15" dirty="0"/>
              <a:t> </a:t>
            </a:r>
            <a:r>
              <a:rPr sz="2800" spc="-5" dirty="0"/>
              <a:t>are</a:t>
            </a:r>
            <a:r>
              <a:rPr sz="2800" spc="-10" dirty="0"/>
              <a:t> </a:t>
            </a:r>
            <a:r>
              <a:rPr sz="2800" spc="-15" dirty="0"/>
              <a:t>effected?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179309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(Strong)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Yields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few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(Weak)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(low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148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Can</a:t>
            </a:r>
            <a:r>
              <a:rPr sz="2800" spc="-10" dirty="0"/>
              <a:t> </a:t>
            </a:r>
            <a:r>
              <a:rPr sz="2800" spc="-5" dirty="0"/>
              <a:t>we</a:t>
            </a:r>
            <a:r>
              <a:rPr sz="2800" spc="-10" dirty="0"/>
              <a:t> </a:t>
            </a:r>
            <a:r>
              <a:rPr sz="2800" spc="-5" dirty="0"/>
              <a:t>turn</a:t>
            </a:r>
            <a:r>
              <a:rPr sz="2800" spc="-15" dirty="0"/>
              <a:t> </a:t>
            </a:r>
            <a:r>
              <a:rPr sz="2800" dirty="0"/>
              <a:t>a</a:t>
            </a:r>
            <a:r>
              <a:rPr sz="2800" spc="20" dirty="0"/>
              <a:t> </a:t>
            </a:r>
            <a:r>
              <a:rPr sz="2800" b="1" spc="-5" dirty="0">
                <a:latin typeface="Arial"/>
                <a:cs typeface="Arial"/>
              </a:rPr>
              <a:t>weak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spc="-5" dirty="0"/>
              <a:t>into</a:t>
            </a:r>
            <a:r>
              <a:rPr sz="2800" spc="-10" dirty="0"/>
              <a:t> </a:t>
            </a:r>
            <a:r>
              <a:rPr sz="2800" dirty="0"/>
              <a:t>a</a:t>
            </a:r>
            <a:r>
              <a:rPr sz="2800" spc="5" dirty="0"/>
              <a:t> </a:t>
            </a:r>
            <a:r>
              <a:rPr sz="2800" b="1" spc="-5" dirty="0">
                <a:latin typeface="Arial"/>
                <a:cs typeface="Arial"/>
              </a:rPr>
              <a:t>strong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spc="-5" dirty="0"/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0605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question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Kearns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Valiant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1988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64452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Solved in 1990 by Robert Schapire, then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graduate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student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MIT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“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The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Strength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of 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Weak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 Learnability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”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(details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beyond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scope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course)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1995,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Schapire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Freund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proposed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AdaBoost:</a:t>
            </a:r>
            <a:endParaRPr sz="1800">
              <a:latin typeface="Arial MT"/>
              <a:cs typeface="Arial MT"/>
            </a:endParaRPr>
          </a:p>
          <a:p>
            <a:pPr marL="379095" marR="5080">
              <a:lnSpc>
                <a:spcPct val="114599"/>
              </a:lnSpc>
            </a:pPr>
            <a:r>
              <a:rPr sz="1800" b="1" spc="-40" dirty="0">
                <a:solidFill>
                  <a:srgbClr val="1155CC"/>
                </a:solidFill>
                <a:latin typeface="Arial"/>
                <a:cs typeface="Arial"/>
              </a:rPr>
              <a:t>Turn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set of weak learners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(e.g.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simple rule of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thumbs)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into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strong </a:t>
            </a:r>
            <a:r>
              <a:rPr sz="1800" b="1" spc="-49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learner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21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Main</a:t>
            </a:r>
            <a:r>
              <a:rPr sz="2800" spc="-95" dirty="0"/>
              <a:t> </a:t>
            </a:r>
            <a:r>
              <a:rPr sz="2800" spc="-5" dirty="0"/>
              <a:t>Concept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530680"/>
            <a:ext cx="5594985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Focus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difficult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Iteratively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increase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Combine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results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voting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99" y="145187"/>
            <a:ext cx="8098650" cy="48531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0445"/>
            <a:ext cx="7883697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0445"/>
            <a:ext cx="7884159" cy="4991100"/>
            <a:chOff x="152400" y="100445"/>
            <a:chExt cx="7884159" cy="499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00445"/>
              <a:ext cx="78836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7124" y="1674324"/>
              <a:ext cx="2154555" cy="422275"/>
            </a:xfrm>
            <a:custGeom>
              <a:avLst/>
              <a:gdLst/>
              <a:ahLst/>
              <a:cxnLst/>
              <a:rect l="l" t="t" r="r" b="b"/>
              <a:pathLst>
                <a:path w="2154554" h="422275">
                  <a:moveTo>
                    <a:pt x="0" y="0"/>
                  </a:moveTo>
                  <a:lnTo>
                    <a:pt x="2153999" y="0"/>
                  </a:lnTo>
                  <a:lnTo>
                    <a:pt x="2153999" y="422099"/>
                  </a:lnTo>
                  <a:lnTo>
                    <a:pt x="0" y="422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85000" y="1740237"/>
            <a:ext cx="2499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Weighted</a:t>
            </a:r>
            <a:r>
              <a:rPr sz="14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error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j’th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58661" y="1823889"/>
            <a:ext cx="853440" cy="123189"/>
            <a:chOff x="5258661" y="1823889"/>
            <a:chExt cx="853440" cy="123189"/>
          </a:xfrm>
        </p:grpSpPr>
        <p:sp>
          <p:nvSpPr>
            <p:cNvPr id="7" name="object 7"/>
            <p:cNvSpPr/>
            <p:nvPr/>
          </p:nvSpPr>
          <p:spPr>
            <a:xfrm>
              <a:off x="5402624" y="1885375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3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661" y="1823889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18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Condorcet's</a:t>
            </a:r>
            <a:r>
              <a:rPr sz="2800" spc="-35" dirty="0"/>
              <a:t> </a:t>
            </a:r>
            <a:r>
              <a:rPr sz="2800" dirty="0"/>
              <a:t>Jury</a:t>
            </a:r>
            <a:r>
              <a:rPr sz="2800" spc="-85" dirty="0"/>
              <a:t> </a:t>
            </a:r>
            <a:r>
              <a:rPr sz="2800" spc="-5" dirty="0"/>
              <a:t>Theorem</a:t>
            </a:r>
            <a:r>
              <a:rPr sz="2800" spc="-35" dirty="0"/>
              <a:t> </a:t>
            </a:r>
            <a:r>
              <a:rPr sz="2800" dirty="0"/>
              <a:t>(1785)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829200" y="271650"/>
            <a:ext cx="3865879" cy="4719955"/>
            <a:chOff x="4829200" y="271650"/>
            <a:chExt cx="3865879" cy="47199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7075" y="271650"/>
              <a:ext cx="1641024" cy="919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200" y="1152475"/>
              <a:ext cx="3865260" cy="38386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75249" y="1176350"/>
            <a:ext cx="409892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9494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Assume odd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independent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voters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probability higher than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chance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probability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jury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majority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correct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increasing and asymptotically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reaches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0445"/>
            <a:ext cx="7884159" cy="4991100"/>
            <a:chOff x="152400" y="100445"/>
            <a:chExt cx="7884159" cy="49911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00445"/>
              <a:ext cx="78836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7124" y="1674324"/>
              <a:ext cx="2154555" cy="422275"/>
            </a:xfrm>
            <a:custGeom>
              <a:avLst/>
              <a:gdLst/>
              <a:ahLst/>
              <a:cxnLst/>
              <a:rect l="l" t="t" r="r" b="b"/>
              <a:pathLst>
                <a:path w="2154554" h="422275">
                  <a:moveTo>
                    <a:pt x="0" y="0"/>
                  </a:moveTo>
                  <a:lnTo>
                    <a:pt x="2153999" y="0"/>
                  </a:lnTo>
                  <a:lnTo>
                    <a:pt x="2153999" y="422099"/>
                  </a:lnTo>
                  <a:lnTo>
                    <a:pt x="0" y="422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404" y="2108552"/>
              <a:ext cx="4970780" cy="560070"/>
            </a:xfrm>
            <a:custGeom>
              <a:avLst/>
              <a:gdLst/>
              <a:ahLst/>
              <a:cxnLst/>
              <a:rect l="l" t="t" r="r" b="b"/>
              <a:pathLst>
                <a:path w="4970780" h="560069">
                  <a:moveTo>
                    <a:pt x="0" y="0"/>
                  </a:moveTo>
                  <a:lnTo>
                    <a:pt x="1560300" y="0"/>
                  </a:lnTo>
                  <a:lnTo>
                    <a:pt x="1560300" y="559499"/>
                  </a:lnTo>
                  <a:lnTo>
                    <a:pt x="0" y="559499"/>
                  </a:lnTo>
                  <a:lnTo>
                    <a:pt x="0" y="0"/>
                  </a:lnTo>
                  <a:close/>
                </a:path>
                <a:path w="4970780" h="560069">
                  <a:moveTo>
                    <a:pt x="4970570" y="273622"/>
                  </a:moveTo>
                  <a:lnTo>
                    <a:pt x="1731620" y="279321"/>
                  </a:lnTo>
                </a:path>
              </a:pathLst>
            </a:custGeom>
            <a:ln w="28574">
              <a:solidFill>
                <a:srgbClr val="336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061" y="2326387"/>
              <a:ext cx="158333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85000" y="1740237"/>
            <a:ext cx="249999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Weighted</a:t>
            </a:r>
            <a:r>
              <a:rPr sz="14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error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j’th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“Confidence”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j’th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8661" y="1823889"/>
            <a:ext cx="853440" cy="123189"/>
            <a:chOff x="5258661" y="1823889"/>
            <a:chExt cx="853440" cy="123189"/>
          </a:xfrm>
        </p:grpSpPr>
        <p:sp>
          <p:nvSpPr>
            <p:cNvPr id="9" name="object 9"/>
            <p:cNvSpPr/>
            <p:nvPr/>
          </p:nvSpPr>
          <p:spPr>
            <a:xfrm>
              <a:off x="5402624" y="1885375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3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8661" y="1823889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0445"/>
            <a:ext cx="7884159" cy="4991100"/>
            <a:chOff x="152400" y="100445"/>
            <a:chExt cx="7884159" cy="499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00445"/>
              <a:ext cx="78836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7124" y="1674324"/>
              <a:ext cx="2154555" cy="422275"/>
            </a:xfrm>
            <a:custGeom>
              <a:avLst/>
              <a:gdLst/>
              <a:ahLst/>
              <a:cxnLst/>
              <a:rect l="l" t="t" r="r" b="b"/>
              <a:pathLst>
                <a:path w="2154554" h="422275">
                  <a:moveTo>
                    <a:pt x="0" y="0"/>
                  </a:moveTo>
                  <a:lnTo>
                    <a:pt x="2153999" y="0"/>
                  </a:lnTo>
                  <a:lnTo>
                    <a:pt x="2153999" y="422099"/>
                  </a:lnTo>
                  <a:lnTo>
                    <a:pt x="0" y="422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404" y="2108552"/>
              <a:ext cx="1560830" cy="560070"/>
            </a:xfrm>
            <a:custGeom>
              <a:avLst/>
              <a:gdLst/>
              <a:ahLst/>
              <a:cxnLst/>
              <a:rect l="l" t="t" r="r" b="b"/>
              <a:pathLst>
                <a:path w="1560830" h="560069">
                  <a:moveTo>
                    <a:pt x="0" y="0"/>
                  </a:moveTo>
                  <a:lnTo>
                    <a:pt x="1560300" y="0"/>
                  </a:lnTo>
                  <a:lnTo>
                    <a:pt x="1560300" y="559499"/>
                  </a:lnTo>
                  <a:lnTo>
                    <a:pt x="0" y="559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36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3749" y="2732124"/>
              <a:ext cx="2831465" cy="598170"/>
            </a:xfrm>
            <a:custGeom>
              <a:avLst/>
              <a:gdLst/>
              <a:ahLst/>
              <a:cxnLst/>
              <a:rect l="l" t="t" r="r" b="b"/>
              <a:pathLst>
                <a:path w="2831465" h="598170">
                  <a:moveTo>
                    <a:pt x="0" y="0"/>
                  </a:moveTo>
                  <a:lnTo>
                    <a:pt x="2831399" y="0"/>
                  </a:lnTo>
                  <a:lnTo>
                    <a:pt x="2831399" y="597899"/>
                  </a:lnTo>
                  <a:lnTo>
                    <a:pt x="0" y="597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661" y="2969589"/>
              <a:ext cx="158251" cy="1229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73024" y="2382174"/>
              <a:ext cx="3239135" cy="5715"/>
            </a:xfrm>
            <a:custGeom>
              <a:avLst/>
              <a:gdLst/>
              <a:ahLst/>
              <a:cxnLst/>
              <a:rect l="l" t="t" r="r" b="b"/>
              <a:pathLst>
                <a:path w="3239135" h="5714">
                  <a:moveTo>
                    <a:pt x="3238950" y="0"/>
                  </a:moveTo>
                  <a:lnTo>
                    <a:pt x="0" y="5698"/>
                  </a:lnTo>
                </a:path>
              </a:pathLst>
            </a:custGeom>
            <a:ln w="28574">
              <a:solidFill>
                <a:srgbClr val="336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061" y="2326387"/>
              <a:ext cx="158333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43924" y="1740237"/>
            <a:ext cx="3283585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Weighted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error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j’th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453390">
              <a:lnSpc>
                <a:spcPct val="100000"/>
              </a:lnSpc>
            </a:pP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“Confidence”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j’th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77190" marR="5080" indent="-365125">
              <a:lnSpc>
                <a:spcPts val="1650"/>
              </a:lnSpc>
              <a:spcBef>
                <a:spcPts val="1095"/>
              </a:spcBef>
              <a:tabLst>
                <a:tab pos="333375" algn="l"/>
              </a:tabLst>
            </a:pPr>
            <a:r>
              <a:rPr sz="1400" u="heavy" dirty="0">
                <a:solidFill>
                  <a:srgbClr val="FFAB40"/>
                </a:solidFill>
                <a:uFill>
                  <a:solidFill>
                    <a:srgbClr val="FFAB4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FFAB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Update weights </a:t>
            </a:r>
            <a:r>
              <a:rPr sz="1400" dirty="0">
                <a:solidFill>
                  <a:srgbClr val="FFAB40"/>
                </a:solidFill>
                <a:latin typeface="Arial MT"/>
                <a:cs typeface="Arial MT"/>
              </a:rPr>
              <a:t>-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after normalization, </a:t>
            </a:r>
            <a:r>
              <a:rPr sz="1400" spc="-375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probabilities</a:t>
            </a:r>
            <a:r>
              <a:rPr sz="1400" spc="-10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AB40"/>
                </a:solidFill>
                <a:latin typeface="Arial MT"/>
                <a:cs typeface="Arial MT"/>
              </a:rPr>
              <a:t>sum</a:t>
            </a:r>
            <a:r>
              <a:rPr sz="1400" spc="-10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FFAB4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58661" y="1823889"/>
            <a:ext cx="853440" cy="123189"/>
            <a:chOff x="5258661" y="1823889"/>
            <a:chExt cx="853440" cy="123189"/>
          </a:xfrm>
        </p:grpSpPr>
        <p:sp>
          <p:nvSpPr>
            <p:cNvPr id="12" name="object 12"/>
            <p:cNvSpPr/>
            <p:nvPr/>
          </p:nvSpPr>
          <p:spPr>
            <a:xfrm>
              <a:off x="5402624" y="1885375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3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8661" y="1823889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200" y="1615225"/>
            <a:ext cx="2599599" cy="22696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200" y="1615225"/>
            <a:ext cx="2599599" cy="2269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419974" y="1764550"/>
            <a:ext cx="2202815" cy="1971675"/>
            <a:chOff x="6419974" y="1764550"/>
            <a:chExt cx="2202815" cy="19716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9974" y="1764550"/>
              <a:ext cx="2202574" cy="1971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725" y="1764550"/>
              <a:ext cx="327799" cy="598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975" y="1904425"/>
              <a:ext cx="471524" cy="598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0900" y="2222700"/>
              <a:ext cx="421649" cy="438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450" y="2363550"/>
              <a:ext cx="280174" cy="1372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6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Stump</a:t>
            </a:r>
            <a:r>
              <a:rPr sz="2800" spc="-90" dirty="0"/>
              <a:t> </a:t>
            </a:r>
            <a:r>
              <a:rPr sz="2800" spc="-5" dirty="0"/>
              <a:t>tree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62" y="1647837"/>
            <a:ext cx="2466974" cy="1847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573" y="1324775"/>
            <a:ext cx="2409373" cy="24939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9624" y="3452674"/>
            <a:ext cx="1038860" cy="44195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700" spc="-5" dirty="0">
                <a:latin typeface="Arial MT"/>
                <a:cs typeface="Arial MT"/>
              </a:rPr>
              <a:t>feature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2966" y="3889812"/>
            <a:ext cx="2077085" cy="708025"/>
            <a:chOff x="3482966" y="3889812"/>
            <a:chExt cx="2077085" cy="708025"/>
          </a:xfrm>
        </p:grpSpPr>
        <p:sp>
          <p:nvSpPr>
            <p:cNvPr id="7" name="object 7"/>
            <p:cNvSpPr/>
            <p:nvPr/>
          </p:nvSpPr>
          <p:spPr>
            <a:xfrm>
              <a:off x="3527165" y="3894575"/>
              <a:ext cx="641985" cy="288290"/>
            </a:xfrm>
            <a:custGeom>
              <a:avLst/>
              <a:gdLst/>
              <a:ahLst/>
              <a:cxnLst/>
              <a:rect l="l" t="t" r="r" b="b"/>
              <a:pathLst>
                <a:path w="641985" h="288289">
                  <a:moveTo>
                    <a:pt x="641759" y="0"/>
                  </a:moveTo>
                  <a:lnTo>
                    <a:pt x="0" y="28800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7728" y="416822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0" y="32051"/>
                  </a:moveTo>
                  <a:lnTo>
                    <a:pt x="32994" y="0"/>
                  </a:lnTo>
                  <a:lnTo>
                    <a:pt x="45877" y="28707"/>
                  </a:lnTo>
                  <a:lnTo>
                    <a:pt x="0" y="320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7728" y="416822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32994" y="0"/>
                  </a:moveTo>
                  <a:lnTo>
                    <a:pt x="0" y="32051"/>
                  </a:lnTo>
                  <a:lnTo>
                    <a:pt x="45877" y="28707"/>
                  </a:lnTo>
                  <a:lnTo>
                    <a:pt x="3299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8924" y="3894575"/>
              <a:ext cx="866775" cy="293370"/>
            </a:xfrm>
            <a:custGeom>
              <a:avLst/>
              <a:gdLst/>
              <a:ahLst/>
              <a:cxnLst/>
              <a:rect l="l" t="t" r="r" b="b"/>
              <a:pathLst>
                <a:path w="866775" h="293370">
                  <a:moveTo>
                    <a:pt x="0" y="0"/>
                  </a:moveTo>
                  <a:lnTo>
                    <a:pt x="866562" y="29308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0446" y="417276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6"/>
                  </a:moveTo>
                  <a:lnTo>
                    <a:pt x="10080" y="0"/>
                  </a:lnTo>
                  <a:lnTo>
                    <a:pt x="45987" y="28752"/>
                  </a:lnTo>
                  <a:lnTo>
                    <a:pt x="0" y="2980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0446" y="417276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6"/>
                  </a:moveTo>
                  <a:lnTo>
                    <a:pt x="45987" y="28752"/>
                  </a:lnTo>
                  <a:lnTo>
                    <a:pt x="10080" y="0"/>
                  </a:lnTo>
                  <a:lnTo>
                    <a:pt x="0" y="2980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4338" y="4205994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866148" y="386699"/>
                  </a:move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0"/>
                  </a:lnTo>
                  <a:lnTo>
                    <a:pt x="5064" y="39363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0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5" y="381635"/>
                  </a:lnTo>
                  <a:lnTo>
                    <a:pt x="866148" y="386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4338" y="4205994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0" y="64450"/>
                  </a:moveTo>
                  <a:lnTo>
                    <a:pt x="5064" y="39363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0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6" y="381635"/>
                  </a:lnTo>
                  <a:lnTo>
                    <a:pt x="866148" y="386699"/>
                  </a:ln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54477" y="4239387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Leaf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04987" y="4201238"/>
            <a:ext cx="940435" cy="396240"/>
            <a:chOff x="3004987" y="4201238"/>
            <a:chExt cx="940435" cy="396240"/>
          </a:xfrm>
        </p:grpSpPr>
        <p:sp>
          <p:nvSpPr>
            <p:cNvPr id="17" name="object 17"/>
            <p:cNvSpPr/>
            <p:nvPr/>
          </p:nvSpPr>
          <p:spPr>
            <a:xfrm>
              <a:off x="3009749" y="4206000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866148" y="386699"/>
                  </a:move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1"/>
                  </a:lnTo>
                  <a:lnTo>
                    <a:pt x="5064" y="39364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1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6" y="381635"/>
                  </a:lnTo>
                  <a:lnTo>
                    <a:pt x="866148" y="386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9750" y="4206000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0" y="64451"/>
                  </a:moveTo>
                  <a:lnTo>
                    <a:pt x="5064" y="39364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1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6" y="381635"/>
                  </a:lnTo>
                  <a:lnTo>
                    <a:pt x="866148" y="386699"/>
                  </a:ln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39889" y="4239394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Leaf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349" y="1151725"/>
            <a:ext cx="944999" cy="31051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322" y="1501925"/>
            <a:ext cx="2315249" cy="249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6548" y="4364050"/>
            <a:ext cx="2108650" cy="45764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349" y="1151725"/>
            <a:ext cx="932849" cy="3323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322" y="1501925"/>
            <a:ext cx="2363824" cy="249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3950" y="4117175"/>
            <a:ext cx="1743474" cy="64887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349" y="1151722"/>
            <a:ext cx="1447799" cy="3590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317" y="1501934"/>
            <a:ext cx="3294174" cy="249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6925" y="4223325"/>
            <a:ext cx="3194849" cy="72487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324" y="1151330"/>
            <a:ext cx="1447799" cy="3600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8825" y="1429125"/>
            <a:ext cx="3178125" cy="24569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85500" y="1146561"/>
            <a:ext cx="1496695" cy="3832225"/>
            <a:chOff x="2285500" y="1146561"/>
            <a:chExt cx="1496695" cy="38322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850" y="1146561"/>
              <a:ext cx="1447799" cy="3590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500" y="4555300"/>
              <a:ext cx="397879" cy="423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48437" y="1151353"/>
            <a:ext cx="3406140" cy="3324225"/>
            <a:chOff x="5548437" y="1151353"/>
            <a:chExt cx="3406140" cy="3324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5725" y="1622150"/>
              <a:ext cx="2148474" cy="18991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437" y="1151353"/>
              <a:ext cx="1257299" cy="33242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015725" y="1151330"/>
            <a:ext cx="1455420" cy="3877310"/>
            <a:chOff x="4015725" y="1151330"/>
            <a:chExt cx="1455420" cy="38773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25" y="1151330"/>
              <a:ext cx="1447799" cy="3600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5725" y="4596574"/>
              <a:ext cx="397874" cy="4316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285500" y="1146561"/>
            <a:ext cx="1496695" cy="3832225"/>
            <a:chOff x="2285500" y="1146561"/>
            <a:chExt cx="1496695" cy="383222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850" y="1146561"/>
              <a:ext cx="1447799" cy="3590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5500" y="4555300"/>
              <a:ext cx="397879" cy="423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18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Wisdom</a:t>
            </a:r>
            <a:r>
              <a:rPr sz="2800" spc="-40" dirty="0"/>
              <a:t> </a:t>
            </a:r>
            <a:r>
              <a:rPr sz="2800" spc="-5" dirty="0"/>
              <a:t>of</a:t>
            </a:r>
            <a:r>
              <a:rPr sz="2800" spc="-30" dirty="0"/>
              <a:t> </a:t>
            </a:r>
            <a:r>
              <a:rPr sz="2800" spc="-5" dirty="0"/>
              <a:t>the</a:t>
            </a:r>
            <a:r>
              <a:rPr sz="2800" spc="-40" dirty="0"/>
              <a:t> </a:t>
            </a:r>
            <a:r>
              <a:rPr sz="2800" spc="-5" dirty="0"/>
              <a:t>Crowd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03034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Francis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Galton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1906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livestock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fair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Guess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(1198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ponds)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~800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submitted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their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guess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Nobody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their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average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1197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pounds!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678" y="2015678"/>
            <a:ext cx="3161575" cy="2337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23350" y="987675"/>
            <a:ext cx="6746875" cy="4149725"/>
            <a:chOff x="623350" y="987675"/>
            <a:chExt cx="6746875" cy="4149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400" y="987675"/>
              <a:ext cx="5902399" cy="1429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324" y="2416850"/>
              <a:ext cx="3121274" cy="2719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50" y="1473192"/>
              <a:ext cx="968073" cy="425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34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Intuition</a:t>
            </a:r>
            <a:r>
              <a:rPr sz="2800" spc="-30" dirty="0"/>
              <a:t> </a:t>
            </a:r>
            <a:r>
              <a:rPr sz="2800" spc="-5" dirty="0"/>
              <a:t>about</a:t>
            </a:r>
            <a:r>
              <a:rPr sz="2800" spc="-25" dirty="0"/>
              <a:t> </a:t>
            </a:r>
            <a:r>
              <a:rPr sz="2800" spc="-5" dirty="0"/>
              <a:t>the</a:t>
            </a:r>
            <a:r>
              <a:rPr sz="2800" spc="-30" dirty="0"/>
              <a:t> </a:t>
            </a:r>
            <a:r>
              <a:rPr sz="2800" spc="-5" dirty="0"/>
              <a:t>weights</a:t>
            </a:r>
            <a:r>
              <a:rPr sz="2800" spc="-25" dirty="0"/>
              <a:t> </a:t>
            </a:r>
            <a:r>
              <a:rPr sz="2800" spc="-5" dirty="0"/>
              <a:t>update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357870" cy="299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larger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error,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less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 trust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smaller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its weight</a:t>
            </a:r>
            <a:endParaRPr sz="1800">
              <a:latin typeface="Arial MT"/>
              <a:cs typeface="Arial MT"/>
            </a:endParaRPr>
          </a:p>
          <a:p>
            <a:pPr marL="379095" marR="617220" indent="-367030">
              <a:lnSpc>
                <a:spcPct val="114599"/>
              </a:lnSpc>
              <a:spcBef>
                <a:spcPts val="97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 the error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&lt;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0.5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(just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better than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random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guess), then alpha is positive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just flip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predictions</a:t>
            </a:r>
            <a:endParaRPr sz="1800">
              <a:latin typeface="Arial MT"/>
              <a:cs typeface="Arial MT"/>
            </a:endParaRPr>
          </a:p>
          <a:p>
            <a:pPr marL="379095" marR="55880" indent="-367030">
              <a:lnSpc>
                <a:spcPct val="114599"/>
              </a:lnSpc>
              <a:spcBef>
                <a:spcPts val="97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 wrong 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specific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 *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h(x)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-1,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alpha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positive,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relative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misclassified samples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will increase while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relative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 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correctly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will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decrease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0.5,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don’t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flip, no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harm done.</a:t>
            </a:r>
            <a:r>
              <a:rPr sz="1800" spc="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Why?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Classifiers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exactly 0.5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rate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add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their weight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800" y="671775"/>
            <a:ext cx="6972299" cy="43148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913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Its</a:t>
            </a:r>
            <a:r>
              <a:rPr sz="2800" spc="-40" dirty="0"/>
              <a:t> </a:t>
            </a:r>
            <a:r>
              <a:rPr sz="2800" spc="-5" dirty="0"/>
              <a:t>empirically</a:t>
            </a:r>
            <a:r>
              <a:rPr sz="2800" spc="-35" dirty="0"/>
              <a:t> </a:t>
            </a:r>
            <a:r>
              <a:rPr sz="2800" dirty="0"/>
              <a:t>shown</a:t>
            </a:r>
            <a:r>
              <a:rPr sz="2800" spc="-30" dirty="0"/>
              <a:t> </a:t>
            </a:r>
            <a:r>
              <a:rPr sz="2800" spc="-5" dirty="0"/>
              <a:t>that: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122920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Bagging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reduce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AdaBoost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reduces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both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variance.</a:t>
            </a:r>
            <a:endParaRPr sz="1800">
              <a:latin typeface="Arial MT"/>
              <a:cs typeface="Arial MT"/>
            </a:endParaRPr>
          </a:p>
          <a:p>
            <a:pPr marL="379095" marR="5080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seems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bias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mostly reduced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early iterations, while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later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400" y="2571750"/>
            <a:ext cx="3830300" cy="2331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68875" y="3814038"/>
            <a:ext cx="14065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1594" marR="5080" indent="-4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Bagging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behavior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510" y="1347632"/>
            <a:ext cx="22618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Stacking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600" y="529375"/>
            <a:ext cx="1068674" cy="1068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9348" y="2209100"/>
            <a:ext cx="4243149" cy="26964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50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Mixture</a:t>
            </a:r>
            <a:r>
              <a:rPr sz="2800" spc="-50" dirty="0"/>
              <a:t> </a:t>
            </a:r>
            <a:r>
              <a:rPr sz="2800" spc="-5" dirty="0"/>
              <a:t>of</a:t>
            </a:r>
            <a:r>
              <a:rPr sz="2800" spc="-50" dirty="0"/>
              <a:t> </a:t>
            </a:r>
            <a:r>
              <a:rPr sz="2800" spc="-5" dirty="0"/>
              <a:t>experts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512" y="1063674"/>
            <a:ext cx="4752974" cy="3505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00" y="4586637"/>
            <a:ext cx="847725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Nowlan, S. </a:t>
            </a:r>
            <a:r>
              <a:rPr sz="1100" dirty="0">
                <a:latin typeface="Arial MT"/>
                <a:cs typeface="Arial MT"/>
              </a:rPr>
              <a:t>J. </a:t>
            </a:r>
            <a:r>
              <a:rPr sz="1100" spc="-5" dirty="0">
                <a:latin typeface="Arial MT"/>
                <a:cs typeface="Arial MT"/>
              </a:rPr>
              <a:t>and Hinton, G. E. </a:t>
            </a:r>
            <a:r>
              <a:rPr sz="1100" dirty="0">
                <a:latin typeface="Arial MT"/>
                <a:cs typeface="Arial MT"/>
              </a:rPr>
              <a:t>(1991) </a:t>
            </a:r>
            <a:r>
              <a:rPr sz="1100" spc="-5" dirty="0">
                <a:latin typeface="Arial MT"/>
                <a:cs typeface="Arial MT"/>
              </a:rPr>
              <a:t>Evaluation of Adaptive </a:t>
            </a:r>
            <a:r>
              <a:rPr sz="1100" dirty="0">
                <a:latin typeface="Arial MT"/>
                <a:cs typeface="Arial MT"/>
              </a:rPr>
              <a:t>Mixtures </a:t>
            </a:r>
            <a:r>
              <a:rPr sz="1100" spc="-5" dirty="0">
                <a:latin typeface="Arial MT"/>
                <a:cs typeface="Arial MT"/>
              </a:rPr>
              <a:t>of Competing Experts </a:t>
            </a:r>
            <a:r>
              <a:rPr sz="1100" i="1" spc="-5" dirty="0">
                <a:latin typeface="Arial"/>
                <a:cs typeface="Arial"/>
              </a:rPr>
              <a:t>Advances in Neural Information Processing 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Systems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3</a:t>
            </a:r>
            <a:r>
              <a:rPr sz="1100" spc="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28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Stacking</a:t>
            </a:r>
            <a:r>
              <a:rPr sz="2800" spc="-90" dirty="0"/>
              <a:t> </a:t>
            </a:r>
            <a:r>
              <a:rPr sz="2800" dirty="0"/>
              <a:t>models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25366"/>
            <a:ext cx="8520599" cy="3143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827144"/>
            <a:ext cx="45662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Wolpert,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David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H.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"Stacked generalization."</a:t>
            </a:r>
            <a:r>
              <a:rPr sz="100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i="1" spc="-5" dirty="0">
                <a:solidFill>
                  <a:srgbClr val="222222"/>
                </a:solidFill>
                <a:latin typeface="Arial"/>
                <a:cs typeface="Arial"/>
              </a:rPr>
              <a:t>Neural</a:t>
            </a:r>
            <a:r>
              <a:rPr sz="1000" i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2222"/>
                </a:solidFill>
                <a:latin typeface="Arial"/>
                <a:cs typeface="Arial"/>
              </a:rPr>
              <a:t>networks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5.2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(1992):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241-259.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7187" y="2089062"/>
            <a:ext cx="1291590" cy="1856739"/>
            <a:chOff x="3987187" y="2089062"/>
            <a:chExt cx="1291590" cy="1856739"/>
          </a:xfrm>
        </p:grpSpPr>
        <p:sp>
          <p:nvSpPr>
            <p:cNvPr id="3" name="object 3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12815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281599" y="0"/>
                  </a:lnTo>
                  <a:lnTo>
                    <a:pt x="12815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0" y="0"/>
                  </a:moveTo>
                  <a:lnTo>
                    <a:pt x="1281599" y="0"/>
                  </a:lnTo>
                  <a:lnTo>
                    <a:pt x="12815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7487" y="2089062"/>
            <a:ext cx="1521460" cy="1856739"/>
            <a:chOff x="1907487" y="2089062"/>
            <a:chExt cx="1521460" cy="1856739"/>
          </a:xfrm>
        </p:grpSpPr>
        <p:sp>
          <p:nvSpPr>
            <p:cNvPr id="6" name="object 6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15116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511699" y="0"/>
                  </a:lnTo>
                  <a:lnTo>
                    <a:pt x="15116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0" y="0"/>
                  </a:moveTo>
                  <a:lnTo>
                    <a:pt x="1511699" y="0"/>
                  </a:lnTo>
                  <a:lnTo>
                    <a:pt x="15116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63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Is</a:t>
            </a:r>
            <a:r>
              <a:rPr sz="2800" spc="-40" dirty="0"/>
              <a:t> </a:t>
            </a:r>
            <a:r>
              <a:rPr sz="2800" spc="-5" dirty="0"/>
              <a:t>there</a:t>
            </a:r>
            <a:r>
              <a:rPr sz="2800" spc="-40" dirty="0"/>
              <a:t> </a:t>
            </a:r>
            <a:r>
              <a:rPr sz="2800" dirty="0"/>
              <a:t>a</a:t>
            </a:r>
            <a:r>
              <a:rPr sz="2800" spc="-30" dirty="0"/>
              <a:t> </a:t>
            </a:r>
            <a:r>
              <a:rPr sz="2800" spc="-5" dirty="0"/>
              <a:t>Leakage?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108737" y="2369512"/>
            <a:ext cx="1117600" cy="1186180"/>
            <a:chOff x="108737" y="2369512"/>
            <a:chExt cx="1117600" cy="1186180"/>
          </a:xfrm>
        </p:grpSpPr>
        <p:sp>
          <p:nvSpPr>
            <p:cNvPr id="10" name="object 10"/>
            <p:cNvSpPr/>
            <p:nvPr/>
          </p:nvSpPr>
          <p:spPr>
            <a:xfrm>
              <a:off x="113500" y="2374275"/>
              <a:ext cx="1108075" cy="1176655"/>
            </a:xfrm>
            <a:custGeom>
              <a:avLst/>
              <a:gdLst/>
              <a:ahLst/>
              <a:cxnLst/>
              <a:rect l="l" t="t" r="r" b="b"/>
              <a:pathLst>
                <a:path w="1108075" h="1176654">
                  <a:moveTo>
                    <a:pt x="554024" y="1176449"/>
                  </a:moveTo>
                  <a:lnTo>
                    <a:pt x="484529" y="1174922"/>
                  </a:lnTo>
                  <a:lnTo>
                    <a:pt x="417609" y="1170461"/>
                  </a:lnTo>
                  <a:lnTo>
                    <a:pt x="353785" y="1163251"/>
                  </a:lnTo>
                  <a:lnTo>
                    <a:pt x="293575" y="1153476"/>
                  </a:lnTo>
                  <a:lnTo>
                    <a:pt x="237498" y="1141319"/>
                  </a:lnTo>
                  <a:lnTo>
                    <a:pt x="186074" y="1126965"/>
                  </a:lnTo>
                  <a:lnTo>
                    <a:pt x="139823" y="1110596"/>
                  </a:lnTo>
                  <a:lnTo>
                    <a:pt x="99262" y="1092396"/>
                  </a:lnTo>
                  <a:lnTo>
                    <a:pt x="64912" y="1072550"/>
                  </a:lnTo>
                  <a:lnTo>
                    <a:pt x="16920" y="1028653"/>
                  </a:lnTo>
                  <a:lnTo>
                    <a:pt x="0" y="980374"/>
                  </a:lnTo>
                  <a:lnTo>
                    <a:pt x="0" y="196074"/>
                  </a:lnTo>
                  <a:lnTo>
                    <a:pt x="16920" y="147796"/>
                  </a:lnTo>
                  <a:lnTo>
                    <a:pt x="64912" y="103899"/>
                  </a:lnTo>
                  <a:lnTo>
                    <a:pt x="99262" y="84053"/>
                  </a:lnTo>
                  <a:lnTo>
                    <a:pt x="139823" y="65853"/>
                  </a:lnTo>
                  <a:lnTo>
                    <a:pt x="186074" y="49484"/>
                  </a:lnTo>
                  <a:lnTo>
                    <a:pt x="237498" y="35130"/>
                  </a:lnTo>
                  <a:lnTo>
                    <a:pt x="293575" y="22973"/>
                  </a:lnTo>
                  <a:lnTo>
                    <a:pt x="353785" y="13198"/>
                  </a:lnTo>
                  <a:lnTo>
                    <a:pt x="417609" y="5988"/>
                  </a:lnTo>
                  <a:lnTo>
                    <a:pt x="484529" y="1527"/>
                  </a:lnTo>
                  <a:lnTo>
                    <a:pt x="554024" y="0"/>
                  </a:lnTo>
                  <a:lnTo>
                    <a:pt x="623520" y="1527"/>
                  </a:lnTo>
                  <a:lnTo>
                    <a:pt x="690440" y="5988"/>
                  </a:lnTo>
                  <a:lnTo>
                    <a:pt x="754264" y="13198"/>
                  </a:lnTo>
                  <a:lnTo>
                    <a:pt x="814474" y="22973"/>
                  </a:lnTo>
                  <a:lnTo>
                    <a:pt x="870551" y="35130"/>
                  </a:lnTo>
                  <a:lnTo>
                    <a:pt x="921975" y="49484"/>
                  </a:lnTo>
                  <a:lnTo>
                    <a:pt x="968226" y="65853"/>
                  </a:lnTo>
                  <a:lnTo>
                    <a:pt x="1008787" y="84053"/>
                  </a:lnTo>
                  <a:lnTo>
                    <a:pt x="1043137" y="103899"/>
                  </a:lnTo>
                  <a:lnTo>
                    <a:pt x="1091129" y="147796"/>
                  </a:lnTo>
                  <a:lnTo>
                    <a:pt x="1108049" y="196074"/>
                  </a:lnTo>
                  <a:lnTo>
                    <a:pt x="1108049" y="980374"/>
                  </a:lnTo>
                  <a:lnTo>
                    <a:pt x="1091129" y="1028653"/>
                  </a:lnTo>
                  <a:lnTo>
                    <a:pt x="1043137" y="1072550"/>
                  </a:lnTo>
                  <a:lnTo>
                    <a:pt x="1008787" y="1092396"/>
                  </a:lnTo>
                  <a:lnTo>
                    <a:pt x="968226" y="1110596"/>
                  </a:lnTo>
                  <a:lnTo>
                    <a:pt x="921975" y="1126965"/>
                  </a:lnTo>
                  <a:lnTo>
                    <a:pt x="870551" y="1141319"/>
                  </a:lnTo>
                  <a:lnTo>
                    <a:pt x="814474" y="1153476"/>
                  </a:lnTo>
                  <a:lnTo>
                    <a:pt x="754264" y="1163251"/>
                  </a:lnTo>
                  <a:lnTo>
                    <a:pt x="690440" y="1170461"/>
                  </a:lnTo>
                  <a:lnTo>
                    <a:pt x="623520" y="1174922"/>
                  </a:lnTo>
                  <a:lnTo>
                    <a:pt x="554024" y="117644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500" y="2374275"/>
              <a:ext cx="1108075" cy="1176655"/>
            </a:xfrm>
            <a:custGeom>
              <a:avLst/>
              <a:gdLst/>
              <a:ahLst/>
              <a:cxnLst/>
              <a:rect l="l" t="t" r="r" b="b"/>
              <a:pathLst>
                <a:path w="1108075" h="1176654">
                  <a:moveTo>
                    <a:pt x="1108049" y="196074"/>
                  </a:moveTo>
                  <a:lnTo>
                    <a:pt x="1103733" y="220670"/>
                  </a:lnTo>
                  <a:lnTo>
                    <a:pt x="1091129" y="244353"/>
                  </a:lnTo>
                  <a:lnTo>
                    <a:pt x="1043137" y="288250"/>
                  </a:lnTo>
                  <a:lnTo>
                    <a:pt x="1008787" y="308096"/>
                  </a:lnTo>
                  <a:lnTo>
                    <a:pt x="968226" y="326296"/>
                  </a:lnTo>
                  <a:lnTo>
                    <a:pt x="921975" y="342665"/>
                  </a:lnTo>
                  <a:lnTo>
                    <a:pt x="870551" y="357019"/>
                  </a:lnTo>
                  <a:lnTo>
                    <a:pt x="814474" y="369176"/>
                  </a:lnTo>
                  <a:lnTo>
                    <a:pt x="754264" y="378951"/>
                  </a:lnTo>
                  <a:lnTo>
                    <a:pt x="690440" y="386161"/>
                  </a:lnTo>
                  <a:lnTo>
                    <a:pt x="623520" y="390622"/>
                  </a:lnTo>
                  <a:lnTo>
                    <a:pt x="554024" y="392149"/>
                  </a:lnTo>
                  <a:lnTo>
                    <a:pt x="484529" y="390622"/>
                  </a:lnTo>
                  <a:lnTo>
                    <a:pt x="417609" y="386161"/>
                  </a:lnTo>
                  <a:lnTo>
                    <a:pt x="353785" y="378951"/>
                  </a:lnTo>
                  <a:lnTo>
                    <a:pt x="293575" y="369176"/>
                  </a:lnTo>
                  <a:lnTo>
                    <a:pt x="237498" y="357019"/>
                  </a:lnTo>
                  <a:lnTo>
                    <a:pt x="186074" y="342665"/>
                  </a:lnTo>
                  <a:lnTo>
                    <a:pt x="139823" y="326296"/>
                  </a:lnTo>
                  <a:lnTo>
                    <a:pt x="99262" y="308096"/>
                  </a:lnTo>
                  <a:lnTo>
                    <a:pt x="64912" y="288250"/>
                  </a:lnTo>
                  <a:lnTo>
                    <a:pt x="16920" y="244353"/>
                  </a:lnTo>
                  <a:lnTo>
                    <a:pt x="4316" y="220670"/>
                  </a:lnTo>
                  <a:lnTo>
                    <a:pt x="0" y="196074"/>
                  </a:lnTo>
                </a:path>
                <a:path w="1108075" h="1176654">
                  <a:moveTo>
                    <a:pt x="0" y="196074"/>
                  </a:moveTo>
                  <a:lnTo>
                    <a:pt x="4316" y="171479"/>
                  </a:lnTo>
                  <a:lnTo>
                    <a:pt x="16920" y="147796"/>
                  </a:lnTo>
                  <a:lnTo>
                    <a:pt x="64912" y="103899"/>
                  </a:lnTo>
                  <a:lnTo>
                    <a:pt x="99262" y="84053"/>
                  </a:lnTo>
                  <a:lnTo>
                    <a:pt x="139823" y="65853"/>
                  </a:lnTo>
                  <a:lnTo>
                    <a:pt x="186074" y="49484"/>
                  </a:lnTo>
                  <a:lnTo>
                    <a:pt x="237498" y="35130"/>
                  </a:lnTo>
                  <a:lnTo>
                    <a:pt x="293575" y="22973"/>
                  </a:lnTo>
                  <a:lnTo>
                    <a:pt x="353785" y="13198"/>
                  </a:lnTo>
                  <a:lnTo>
                    <a:pt x="417609" y="5988"/>
                  </a:lnTo>
                  <a:lnTo>
                    <a:pt x="484529" y="1527"/>
                  </a:lnTo>
                  <a:lnTo>
                    <a:pt x="554024" y="0"/>
                  </a:lnTo>
                  <a:lnTo>
                    <a:pt x="623520" y="1527"/>
                  </a:lnTo>
                  <a:lnTo>
                    <a:pt x="690440" y="5988"/>
                  </a:lnTo>
                  <a:lnTo>
                    <a:pt x="754264" y="13198"/>
                  </a:lnTo>
                  <a:lnTo>
                    <a:pt x="814474" y="22973"/>
                  </a:lnTo>
                  <a:lnTo>
                    <a:pt x="870551" y="35130"/>
                  </a:lnTo>
                  <a:lnTo>
                    <a:pt x="921975" y="49484"/>
                  </a:lnTo>
                  <a:lnTo>
                    <a:pt x="968226" y="65853"/>
                  </a:lnTo>
                  <a:lnTo>
                    <a:pt x="1008787" y="84053"/>
                  </a:lnTo>
                  <a:lnTo>
                    <a:pt x="1043137" y="103899"/>
                  </a:lnTo>
                  <a:lnTo>
                    <a:pt x="1091129" y="147796"/>
                  </a:lnTo>
                  <a:lnTo>
                    <a:pt x="1108049" y="196074"/>
                  </a:lnTo>
                  <a:lnTo>
                    <a:pt x="1108049" y="980374"/>
                  </a:lnTo>
                  <a:lnTo>
                    <a:pt x="1091129" y="1028653"/>
                  </a:lnTo>
                  <a:lnTo>
                    <a:pt x="1043137" y="1072550"/>
                  </a:lnTo>
                  <a:lnTo>
                    <a:pt x="1008787" y="1092396"/>
                  </a:lnTo>
                  <a:lnTo>
                    <a:pt x="968226" y="1110596"/>
                  </a:lnTo>
                  <a:lnTo>
                    <a:pt x="921975" y="1126965"/>
                  </a:lnTo>
                  <a:lnTo>
                    <a:pt x="870551" y="1141319"/>
                  </a:lnTo>
                  <a:lnTo>
                    <a:pt x="814474" y="1153476"/>
                  </a:lnTo>
                  <a:lnTo>
                    <a:pt x="754264" y="1163251"/>
                  </a:lnTo>
                  <a:lnTo>
                    <a:pt x="690440" y="1170461"/>
                  </a:lnTo>
                  <a:lnTo>
                    <a:pt x="623520" y="1174922"/>
                  </a:lnTo>
                  <a:lnTo>
                    <a:pt x="554024" y="1176449"/>
                  </a:lnTo>
                  <a:lnTo>
                    <a:pt x="484529" y="1174922"/>
                  </a:lnTo>
                  <a:lnTo>
                    <a:pt x="417609" y="1170461"/>
                  </a:lnTo>
                  <a:lnTo>
                    <a:pt x="353785" y="1163251"/>
                  </a:lnTo>
                  <a:lnTo>
                    <a:pt x="293575" y="1153476"/>
                  </a:lnTo>
                  <a:lnTo>
                    <a:pt x="237498" y="1141319"/>
                  </a:lnTo>
                  <a:lnTo>
                    <a:pt x="186074" y="1126965"/>
                  </a:lnTo>
                  <a:lnTo>
                    <a:pt x="139823" y="1110596"/>
                  </a:lnTo>
                  <a:lnTo>
                    <a:pt x="99262" y="1092396"/>
                  </a:lnTo>
                  <a:lnTo>
                    <a:pt x="64912" y="1072550"/>
                  </a:lnTo>
                  <a:lnTo>
                    <a:pt x="16920" y="1028653"/>
                  </a:lnTo>
                  <a:lnTo>
                    <a:pt x="0" y="980374"/>
                  </a:lnTo>
                  <a:lnTo>
                    <a:pt x="0" y="1960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525" y="2935950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5874" y="2374275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874" y="28686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874" y="33630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0087" y="2569837"/>
            <a:ext cx="1117600" cy="1076960"/>
            <a:chOff x="5880087" y="2569837"/>
            <a:chExt cx="1117600" cy="1076960"/>
          </a:xfrm>
        </p:grpSpPr>
        <p:sp>
          <p:nvSpPr>
            <p:cNvPr id="17" name="object 17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554024" y="1067024"/>
                  </a:move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1108049" y="177837"/>
                  </a:moveTo>
                  <a:lnTo>
                    <a:pt x="1103733" y="200145"/>
                  </a:lnTo>
                  <a:lnTo>
                    <a:pt x="1091129" y="221625"/>
                  </a:lnTo>
                  <a:lnTo>
                    <a:pt x="1043137" y="261439"/>
                  </a:lnTo>
                  <a:lnTo>
                    <a:pt x="1008787" y="279439"/>
                  </a:lnTo>
                  <a:lnTo>
                    <a:pt x="968226" y="295946"/>
                  </a:lnTo>
                  <a:lnTo>
                    <a:pt x="921975" y="310792"/>
                  </a:lnTo>
                  <a:lnTo>
                    <a:pt x="870551" y="323812"/>
                  </a:lnTo>
                  <a:lnTo>
                    <a:pt x="814475" y="334838"/>
                  </a:lnTo>
                  <a:lnTo>
                    <a:pt x="754265" y="343704"/>
                  </a:lnTo>
                  <a:lnTo>
                    <a:pt x="690440" y="350243"/>
                  </a:lnTo>
                  <a:lnTo>
                    <a:pt x="623520" y="354289"/>
                  </a:lnTo>
                  <a:lnTo>
                    <a:pt x="554024" y="355674"/>
                  </a:lnTo>
                  <a:lnTo>
                    <a:pt x="484529" y="354289"/>
                  </a:lnTo>
                  <a:lnTo>
                    <a:pt x="417609" y="350243"/>
                  </a:lnTo>
                  <a:lnTo>
                    <a:pt x="353785" y="343704"/>
                  </a:lnTo>
                  <a:lnTo>
                    <a:pt x="293574" y="334838"/>
                  </a:lnTo>
                  <a:lnTo>
                    <a:pt x="237498" y="323812"/>
                  </a:lnTo>
                  <a:lnTo>
                    <a:pt x="186074" y="310792"/>
                  </a:lnTo>
                  <a:lnTo>
                    <a:pt x="139823" y="295946"/>
                  </a:lnTo>
                  <a:lnTo>
                    <a:pt x="99262" y="279439"/>
                  </a:lnTo>
                  <a:lnTo>
                    <a:pt x="64912" y="261439"/>
                  </a:lnTo>
                  <a:lnTo>
                    <a:pt x="16920" y="221625"/>
                  </a:lnTo>
                  <a:lnTo>
                    <a:pt x="4316" y="200145"/>
                  </a:lnTo>
                  <a:lnTo>
                    <a:pt x="0" y="177837"/>
                  </a:lnTo>
                </a:path>
                <a:path w="1108075" h="1067435">
                  <a:moveTo>
                    <a:pt x="0" y="177837"/>
                  </a:moveTo>
                  <a:lnTo>
                    <a:pt x="4316" y="155529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57875" y="2967669"/>
            <a:ext cx="903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Predictions  as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200" y="2930250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650" y="2374275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4650" y="28686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50" y="33630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0037" y="2882487"/>
            <a:ext cx="393065" cy="303530"/>
            <a:chOff x="1370037" y="2882487"/>
            <a:chExt cx="393065" cy="303530"/>
          </a:xfrm>
        </p:grpSpPr>
        <p:sp>
          <p:nvSpPr>
            <p:cNvPr id="25" name="object 25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11637" y="2894812"/>
            <a:ext cx="393065" cy="303530"/>
            <a:chOff x="3511637" y="2894812"/>
            <a:chExt cx="393065" cy="303530"/>
          </a:xfrm>
        </p:grpSpPr>
        <p:sp>
          <p:nvSpPr>
            <p:cNvPr id="28" name="object 28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90287" y="1393962"/>
            <a:ext cx="4250690" cy="880110"/>
            <a:chOff x="590287" y="1393962"/>
            <a:chExt cx="4250690" cy="880110"/>
          </a:xfrm>
        </p:grpSpPr>
        <p:sp>
          <p:nvSpPr>
            <p:cNvPr id="31" name="object 31"/>
            <p:cNvSpPr/>
            <p:nvPr/>
          </p:nvSpPr>
          <p:spPr>
            <a:xfrm>
              <a:off x="595050" y="1398724"/>
              <a:ext cx="4241165" cy="870585"/>
            </a:xfrm>
            <a:custGeom>
              <a:avLst/>
              <a:gdLst/>
              <a:ahLst/>
              <a:cxnLst/>
              <a:rect l="l" t="t" r="r" b="b"/>
              <a:pathLst>
                <a:path w="4241165" h="870585">
                  <a:moveTo>
                    <a:pt x="217499" y="869999"/>
                  </a:moveTo>
                  <a:lnTo>
                    <a:pt x="0" y="869999"/>
                  </a:lnTo>
                  <a:lnTo>
                    <a:pt x="0" y="380624"/>
                  </a:lnTo>
                  <a:lnTo>
                    <a:pt x="2965" y="332880"/>
                  </a:lnTo>
                  <a:lnTo>
                    <a:pt x="11624" y="286905"/>
                  </a:lnTo>
                  <a:lnTo>
                    <a:pt x="25620" y="243056"/>
                  </a:lnTo>
                  <a:lnTo>
                    <a:pt x="44596" y="201691"/>
                  </a:lnTo>
                  <a:lnTo>
                    <a:pt x="68195" y="163165"/>
                  </a:lnTo>
                  <a:lnTo>
                    <a:pt x="96061" y="127836"/>
                  </a:lnTo>
                  <a:lnTo>
                    <a:pt x="127836" y="96061"/>
                  </a:lnTo>
                  <a:lnTo>
                    <a:pt x="163165" y="68195"/>
                  </a:lnTo>
                  <a:lnTo>
                    <a:pt x="201691" y="44596"/>
                  </a:lnTo>
                  <a:lnTo>
                    <a:pt x="243056" y="25620"/>
                  </a:lnTo>
                  <a:lnTo>
                    <a:pt x="286905" y="11624"/>
                  </a:lnTo>
                  <a:lnTo>
                    <a:pt x="332880" y="2965"/>
                  </a:lnTo>
                  <a:lnTo>
                    <a:pt x="380624" y="0"/>
                  </a:lnTo>
                  <a:lnTo>
                    <a:pt x="3751424" y="0"/>
                  </a:lnTo>
                  <a:lnTo>
                    <a:pt x="3801455" y="3300"/>
                  </a:lnTo>
                  <a:lnTo>
                    <a:pt x="3850205" y="13040"/>
                  </a:lnTo>
                  <a:lnTo>
                    <a:pt x="3897083" y="28973"/>
                  </a:lnTo>
                  <a:lnTo>
                    <a:pt x="3941497" y="50854"/>
                  </a:lnTo>
                  <a:lnTo>
                    <a:pt x="3982856" y="78439"/>
                  </a:lnTo>
                  <a:lnTo>
                    <a:pt x="4020567" y="111482"/>
                  </a:lnTo>
                  <a:lnTo>
                    <a:pt x="4053610" y="149193"/>
                  </a:lnTo>
                  <a:lnTo>
                    <a:pt x="4081195" y="190552"/>
                  </a:lnTo>
                  <a:lnTo>
                    <a:pt x="4094471" y="217499"/>
                  </a:lnTo>
                  <a:lnTo>
                    <a:pt x="380624" y="217499"/>
                  </a:lnTo>
                  <a:lnTo>
                    <a:pt x="337259" y="223326"/>
                  </a:lnTo>
                  <a:lnTo>
                    <a:pt x="298292" y="239771"/>
                  </a:lnTo>
                  <a:lnTo>
                    <a:pt x="265278" y="265278"/>
                  </a:lnTo>
                  <a:lnTo>
                    <a:pt x="239771" y="298292"/>
                  </a:lnTo>
                  <a:lnTo>
                    <a:pt x="223326" y="337259"/>
                  </a:lnTo>
                  <a:lnTo>
                    <a:pt x="217499" y="380624"/>
                  </a:lnTo>
                  <a:lnTo>
                    <a:pt x="217499" y="869999"/>
                  </a:lnTo>
                  <a:close/>
                </a:path>
                <a:path w="4241165" h="870585">
                  <a:moveTo>
                    <a:pt x="4132049" y="434999"/>
                  </a:moveTo>
                  <a:lnTo>
                    <a:pt x="3914549" y="434999"/>
                  </a:lnTo>
                  <a:lnTo>
                    <a:pt x="3914549" y="380624"/>
                  </a:lnTo>
                  <a:lnTo>
                    <a:pt x="3908722" y="337259"/>
                  </a:lnTo>
                  <a:lnTo>
                    <a:pt x="3892278" y="298292"/>
                  </a:lnTo>
                  <a:lnTo>
                    <a:pt x="3866771" y="265278"/>
                  </a:lnTo>
                  <a:lnTo>
                    <a:pt x="3833757" y="239771"/>
                  </a:lnTo>
                  <a:lnTo>
                    <a:pt x="3794790" y="223326"/>
                  </a:lnTo>
                  <a:lnTo>
                    <a:pt x="3751424" y="217499"/>
                  </a:lnTo>
                  <a:lnTo>
                    <a:pt x="4094471" y="217499"/>
                  </a:lnTo>
                  <a:lnTo>
                    <a:pt x="4103076" y="234966"/>
                  </a:lnTo>
                  <a:lnTo>
                    <a:pt x="4119009" y="281843"/>
                  </a:lnTo>
                  <a:lnTo>
                    <a:pt x="4128749" y="330594"/>
                  </a:lnTo>
                  <a:lnTo>
                    <a:pt x="4132049" y="380624"/>
                  </a:lnTo>
                  <a:lnTo>
                    <a:pt x="4132049" y="434999"/>
                  </a:lnTo>
                  <a:close/>
                </a:path>
                <a:path w="4241165" h="870585">
                  <a:moveTo>
                    <a:pt x="4023299" y="652499"/>
                  </a:moveTo>
                  <a:lnTo>
                    <a:pt x="3805799" y="434999"/>
                  </a:lnTo>
                  <a:lnTo>
                    <a:pt x="4240799" y="434999"/>
                  </a:lnTo>
                  <a:lnTo>
                    <a:pt x="4023299" y="652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050" y="1398724"/>
              <a:ext cx="4241165" cy="870585"/>
            </a:xfrm>
            <a:custGeom>
              <a:avLst/>
              <a:gdLst/>
              <a:ahLst/>
              <a:cxnLst/>
              <a:rect l="l" t="t" r="r" b="b"/>
              <a:pathLst>
                <a:path w="4241165" h="870585">
                  <a:moveTo>
                    <a:pt x="0" y="869999"/>
                  </a:moveTo>
                  <a:lnTo>
                    <a:pt x="0" y="380624"/>
                  </a:lnTo>
                  <a:lnTo>
                    <a:pt x="2965" y="332880"/>
                  </a:lnTo>
                  <a:lnTo>
                    <a:pt x="11624" y="286905"/>
                  </a:lnTo>
                  <a:lnTo>
                    <a:pt x="25620" y="243056"/>
                  </a:lnTo>
                  <a:lnTo>
                    <a:pt x="44596" y="201691"/>
                  </a:lnTo>
                  <a:lnTo>
                    <a:pt x="68195" y="163165"/>
                  </a:lnTo>
                  <a:lnTo>
                    <a:pt x="96061" y="127836"/>
                  </a:lnTo>
                  <a:lnTo>
                    <a:pt x="127836" y="96061"/>
                  </a:lnTo>
                  <a:lnTo>
                    <a:pt x="163165" y="68195"/>
                  </a:lnTo>
                  <a:lnTo>
                    <a:pt x="201691" y="44596"/>
                  </a:lnTo>
                  <a:lnTo>
                    <a:pt x="243056" y="25620"/>
                  </a:lnTo>
                  <a:lnTo>
                    <a:pt x="286905" y="11624"/>
                  </a:lnTo>
                  <a:lnTo>
                    <a:pt x="332880" y="2965"/>
                  </a:lnTo>
                  <a:lnTo>
                    <a:pt x="380624" y="0"/>
                  </a:lnTo>
                  <a:lnTo>
                    <a:pt x="3751424" y="0"/>
                  </a:lnTo>
                  <a:lnTo>
                    <a:pt x="3801455" y="3300"/>
                  </a:lnTo>
                  <a:lnTo>
                    <a:pt x="3850205" y="13040"/>
                  </a:lnTo>
                  <a:lnTo>
                    <a:pt x="3897083" y="28973"/>
                  </a:lnTo>
                  <a:lnTo>
                    <a:pt x="3941497" y="50854"/>
                  </a:lnTo>
                  <a:lnTo>
                    <a:pt x="3982856" y="78439"/>
                  </a:lnTo>
                  <a:lnTo>
                    <a:pt x="4020567" y="111482"/>
                  </a:lnTo>
                  <a:lnTo>
                    <a:pt x="4053610" y="149193"/>
                  </a:lnTo>
                  <a:lnTo>
                    <a:pt x="4081195" y="190552"/>
                  </a:lnTo>
                  <a:lnTo>
                    <a:pt x="4103076" y="234966"/>
                  </a:lnTo>
                  <a:lnTo>
                    <a:pt x="4119009" y="281843"/>
                  </a:lnTo>
                  <a:lnTo>
                    <a:pt x="4128749" y="330594"/>
                  </a:lnTo>
                  <a:lnTo>
                    <a:pt x="4132049" y="380624"/>
                  </a:lnTo>
                  <a:lnTo>
                    <a:pt x="4132049" y="434999"/>
                  </a:lnTo>
                  <a:lnTo>
                    <a:pt x="4240799" y="434999"/>
                  </a:lnTo>
                  <a:lnTo>
                    <a:pt x="4023299" y="652499"/>
                  </a:lnTo>
                  <a:lnTo>
                    <a:pt x="3805799" y="434999"/>
                  </a:lnTo>
                  <a:lnTo>
                    <a:pt x="3914549" y="434999"/>
                  </a:lnTo>
                  <a:lnTo>
                    <a:pt x="3914549" y="380624"/>
                  </a:lnTo>
                  <a:lnTo>
                    <a:pt x="3908723" y="337259"/>
                  </a:lnTo>
                  <a:lnTo>
                    <a:pt x="3892278" y="298292"/>
                  </a:lnTo>
                  <a:lnTo>
                    <a:pt x="3866771" y="265278"/>
                  </a:lnTo>
                  <a:lnTo>
                    <a:pt x="3833757" y="239771"/>
                  </a:lnTo>
                  <a:lnTo>
                    <a:pt x="3794790" y="223326"/>
                  </a:lnTo>
                  <a:lnTo>
                    <a:pt x="3751424" y="217499"/>
                  </a:lnTo>
                  <a:lnTo>
                    <a:pt x="380624" y="217499"/>
                  </a:lnTo>
                  <a:lnTo>
                    <a:pt x="337259" y="223326"/>
                  </a:lnTo>
                  <a:lnTo>
                    <a:pt x="298292" y="239771"/>
                  </a:lnTo>
                  <a:lnTo>
                    <a:pt x="265278" y="265278"/>
                  </a:lnTo>
                  <a:lnTo>
                    <a:pt x="239771" y="298292"/>
                  </a:lnTo>
                  <a:lnTo>
                    <a:pt x="223326" y="337259"/>
                  </a:lnTo>
                  <a:lnTo>
                    <a:pt x="217499" y="380624"/>
                  </a:lnTo>
                  <a:lnTo>
                    <a:pt x="217499" y="869999"/>
                  </a:lnTo>
                  <a:lnTo>
                    <a:pt x="0" y="869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56084" y="1394812"/>
            <a:ext cx="1477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ensemble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82887" y="2956374"/>
            <a:ext cx="393065" cy="303530"/>
            <a:chOff x="5382887" y="2956374"/>
            <a:chExt cx="393065" cy="303530"/>
          </a:xfrm>
        </p:grpSpPr>
        <p:sp>
          <p:nvSpPr>
            <p:cNvPr id="35" name="object 35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170012" y="2956349"/>
            <a:ext cx="393065" cy="303530"/>
            <a:chOff x="7170012" y="2956349"/>
            <a:chExt cx="393065" cy="303530"/>
          </a:xfrm>
        </p:grpSpPr>
        <p:sp>
          <p:nvSpPr>
            <p:cNvPr id="38" name="object 38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7187" y="2089062"/>
            <a:ext cx="1291590" cy="1856739"/>
            <a:chOff x="3987187" y="2089062"/>
            <a:chExt cx="1291590" cy="1856739"/>
          </a:xfrm>
        </p:grpSpPr>
        <p:sp>
          <p:nvSpPr>
            <p:cNvPr id="3" name="object 3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12815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281599" y="0"/>
                  </a:lnTo>
                  <a:lnTo>
                    <a:pt x="12815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0" y="0"/>
                  </a:moveTo>
                  <a:lnTo>
                    <a:pt x="1281599" y="0"/>
                  </a:lnTo>
                  <a:lnTo>
                    <a:pt x="12815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7487" y="2089062"/>
            <a:ext cx="1521460" cy="1856739"/>
            <a:chOff x="1907487" y="2089062"/>
            <a:chExt cx="1521460" cy="1856739"/>
          </a:xfrm>
        </p:grpSpPr>
        <p:sp>
          <p:nvSpPr>
            <p:cNvPr id="6" name="object 6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15116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511699" y="0"/>
                  </a:lnTo>
                  <a:lnTo>
                    <a:pt x="15116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0" y="0"/>
                  </a:moveTo>
                  <a:lnTo>
                    <a:pt x="1511699" y="0"/>
                  </a:lnTo>
                  <a:lnTo>
                    <a:pt x="15116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3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Is</a:t>
            </a:r>
            <a:r>
              <a:rPr sz="2800" spc="-35" dirty="0"/>
              <a:t> </a:t>
            </a:r>
            <a:r>
              <a:rPr sz="2800" spc="-5" dirty="0"/>
              <a:t>there</a:t>
            </a:r>
            <a:r>
              <a:rPr sz="2800" spc="-30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spc="-5" dirty="0"/>
              <a:t>Leakage?</a:t>
            </a:r>
            <a:r>
              <a:rPr sz="2800" spc="-75" dirty="0"/>
              <a:t> </a:t>
            </a:r>
            <a:r>
              <a:rPr sz="2800" spc="-90" dirty="0"/>
              <a:t>Yes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122387" y="2433703"/>
            <a:ext cx="1117600" cy="1167130"/>
            <a:chOff x="122387" y="2433703"/>
            <a:chExt cx="1117600" cy="1167130"/>
          </a:xfrm>
        </p:grpSpPr>
        <p:sp>
          <p:nvSpPr>
            <p:cNvPr id="10" name="object 10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554024" y="1157524"/>
                  </a:move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1108049" y="192920"/>
                  </a:moveTo>
                  <a:lnTo>
                    <a:pt x="1103733" y="217120"/>
                  </a:lnTo>
                  <a:lnTo>
                    <a:pt x="1091129" y="240422"/>
                  </a:lnTo>
                  <a:lnTo>
                    <a:pt x="1043137" y="283613"/>
                  </a:lnTo>
                  <a:lnTo>
                    <a:pt x="1008787" y="303140"/>
                  </a:lnTo>
                  <a:lnTo>
                    <a:pt x="968226" y="321047"/>
                  </a:lnTo>
                  <a:lnTo>
                    <a:pt x="921975" y="337152"/>
                  </a:lnTo>
                  <a:lnTo>
                    <a:pt x="870551" y="351276"/>
                  </a:lnTo>
                  <a:lnTo>
                    <a:pt x="814474" y="363237"/>
                  </a:lnTo>
                  <a:lnTo>
                    <a:pt x="754264" y="372855"/>
                  </a:lnTo>
                  <a:lnTo>
                    <a:pt x="690440" y="379949"/>
                  </a:lnTo>
                  <a:lnTo>
                    <a:pt x="623520" y="384338"/>
                  </a:lnTo>
                  <a:lnTo>
                    <a:pt x="554024" y="385841"/>
                  </a:lnTo>
                  <a:lnTo>
                    <a:pt x="484529" y="384338"/>
                  </a:lnTo>
                  <a:lnTo>
                    <a:pt x="417609" y="379949"/>
                  </a:lnTo>
                  <a:lnTo>
                    <a:pt x="353785" y="372855"/>
                  </a:lnTo>
                  <a:lnTo>
                    <a:pt x="293575" y="363237"/>
                  </a:lnTo>
                  <a:lnTo>
                    <a:pt x="237498" y="351276"/>
                  </a:lnTo>
                  <a:lnTo>
                    <a:pt x="186074" y="337152"/>
                  </a:lnTo>
                  <a:lnTo>
                    <a:pt x="139823" y="321047"/>
                  </a:lnTo>
                  <a:lnTo>
                    <a:pt x="99262" y="303140"/>
                  </a:lnTo>
                  <a:lnTo>
                    <a:pt x="64912" y="283613"/>
                  </a:lnTo>
                  <a:lnTo>
                    <a:pt x="16920" y="240422"/>
                  </a:lnTo>
                  <a:lnTo>
                    <a:pt x="4316" y="217120"/>
                  </a:lnTo>
                  <a:lnTo>
                    <a:pt x="0" y="192920"/>
                  </a:lnTo>
                </a:path>
                <a:path w="1108075" h="1157604">
                  <a:moveTo>
                    <a:pt x="0" y="192920"/>
                  </a:moveTo>
                  <a:lnTo>
                    <a:pt x="4316" y="168721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175" y="2989102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5874" y="2374275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874" y="28686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874" y="33630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0087" y="2569837"/>
            <a:ext cx="1117600" cy="1076960"/>
            <a:chOff x="5880087" y="2569837"/>
            <a:chExt cx="1117600" cy="1076960"/>
          </a:xfrm>
        </p:grpSpPr>
        <p:sp>
          <p:nvSpPr>
            <p:cNvPr id="17" name="object 17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554024" y="1067024"/>
                  </a:move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1108049" y="177837"/>
                  </a:moveTo>
                  <a:lnTo>
                    <a:pt x="1103733" y="200145"/>
                  </a:lnTo>
                  <a:lnTo>
                    <a:pt x="1091129" y="221625"/>
                  </a:lnTo>
                  <a:lnTo>
                    <a:pt x="1043137" y="261439"/>
                  </a:lnTo>
                  <a:lnTo>
                    <a:pt x="1008787" y="279439"/>
                  </a:lnTo>
                  <a:lnTo>
                    <a:pt x="968226" y="295946"/>
                  </a:lnTo>
                  <a:lnTo>
                    <a:pt x="921975" y="310792"/>
                  </a:lnTo>
                  <a:lnTo>
                    <a:pt x="870551" y="323812"/>
                  </a:lnTo>
                  <a:lnTo>
                    <a:pt x="814475" y="334838"/>
                  </a:lnTo>
                  <a:lnTo>
                    <a:pt x="754265" y="343704"/>
                  </a:lnTo>
                  <a:lnTo>
                    <a:pt x="690440" y="350243"/>
                  </a:lnTo>
                  <a:lnTo>
                    <a:pt x="623520" y="354289"/>
                  </a:lnTo>
                  <a:lnTo>
                    <a:pt x="554024" y="355674"/>
                  </a:lnTo>
                  <a:lnTo>
                    <a:pt x="484529" y="354289"/>
                  </a:lnTo>
                  <a:lnTo>
                    <a:pt x="417609" y="350243"/>
                  </a:lnTo>
                  <a:lnTo>
                    <a:pt x="353785" y="343704"/>
                  </a:lnTo>
                  <a:lnTo>
                    <a:pt x="293574" y="334838"/>
                  </a:lnTo>
                  <a:lnTo>
                    <a:pt x="237498" y="323812"/>
                  </a:lnTo>
                  <a:lnTo>
                    <a:pt x="186074" y="310792"/>
                  </a:lnTo>
                  <a:lnTo>
                    <a:pt x="139823" y="295946"/>
                  </a:lnTo>
                  <a:lnTo>
                    <a:pt x="99262" y="279439"/>
                  </a:lnTo>
                  <a:lnTo>
                    <a:pt x="64912" y="261439"/>
                  </a:lnTo>
                  <a:lnTo>
                    <a:pt x="16920" y="221625"/>
                  </a:lnTo>
                  <a:lnTo>
                    <a:pt x="4316" y="200145"/>
                  </a:lnTo>
                  <a:lnTo>
                    <a:pt x="0" y="177837"/>
                  </a:lnTo>
                </a:path>
                <a:path w="1108075" h="1067435">
                  <a:moveTo>
                    <a:pt x="0" y="177837"/>
                  </a:moveTo>
                  <a:lnTo>
                    <a:pt x="4316" y="155529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57875" y="2967669"/>
            <a:ext cx="903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Predictions  as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200" y="2930250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650" y="2374275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4650" y="28686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50" y="33630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0037" y="2882487"/>
            <a:ext cx="393065" cy="303530"/>
            <a:chOff x="1370037" y="2882487"/>
            <a:chExt cx="393065" cy="303530"/>
          </a:xfrm>
        </p:grpSpPr>
        <p:sp>
          <p:nvSpPr>
            <p:cNvPr id="25" name="object 25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11637" y="2894812"/>
            <a:ext cx="393065" cy="303530"/>
            <a:chOff x="3511637" y="2894812"/>
            <a:chExt cx="393065" cy="303530"/>
          </a:xfrm>
        </p:grpSpPr>
        <p:sp>
          <p:nvSpPr>
            <p:cNvPr id="28" name="object 28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382887" y="2956374"/>
            <a:ext cx="393065" cy="303530"/>
            <a:chOff x="5382887" y="2956374"/>
            <a:chExt cx="393065" cy="303530"/>
          </a:xfrm>
        </p:grpSpPr>
        <p:sp>
          <p:nvSpPr>
            <p:cNvPr id="31" name="object 31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170012" y="2956349"/>
            <a:ext cx="393065" cy="303530"/>
            <a:chOff x="7170012" y="2956349"/>
            <a:chExt cx="393065" cy="303530"/>
          </a:xfrm>
        </p:grpSpPr>
        <p:sp>
          <p:nvSpPr>
            <p:cNvPr id="34" name="object 34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8737" y="4105937"/>
            <a:ext cx="1117600" cy="834390"/>
            <a:chOff x="108737" y="4105937"/>
            <a:chExt cx="1117600" cy="834390"/>
          </a:xfrm>
        </p:grpSpPr>
        <p:sp>
          <p:nvSpPr>
            <p:cNvPr id="37" name="object 37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554024" y="824499"/>
                  </a:move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lnTo>
                    <a:pt x="37292" y="87750"/>
                  </a:lnTo>
                  <a:lnTo>
                    <a:pt x="99262" y="58907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1108049" y="137416"/>
                  </a:moveTo>
                  <a:lnTo>
                    <a:pt x="1103733" y="154653"/>
                  </a:lnTo>
                  <a:lnTo>
                    <a:pt x="1091129" y="171252"/>
                  </a:lnTo>
                  <a:lnTo>
                    <a:pt x="1043137" y="202016"/>
                  </a:lnTo>
                  <a:lnTo>
                    <a:pt x="968226" y="228680"/>
                  </a:lnTo>
                  <a:lnTo>
                    <a:pt x="921975" y="240152"/>
                  </a:lnTo>
                  <a:lnTo>
                    <a:pt x="870551" y="250212"/>
                  </a:lnTo>
                  <a:lnTo>
                    <a:pt x="814474" y="258732"/>
                  </a:lnTo>
                  <a:lnTo>
                    <a:pt x="754264" y="265583"/>
                  </a:lnTo>
                  <a:lnTo>
                    <a:pt x="690440" y="270636"/>
                  </a:lnTo>
                  <a:lnTo>
                    <a:pt x="623520" y="273762"/>
                  </a:lnTo>
                  <a:lnTo>
                    <a:pt x="554024" y="274833"/>
                  </a:lnTo>
                  <a:lnTo>
                    <a:pt x="484529" y="273762"/>
                  </a:lnTo>
                  <a:lnTo>
                    <a:pt x="417609" y="270636"/>
                  </a:lnTo>
                  <a:lnTo>
                    <a:pt x="353785" y="265583"/>
                  </a:lnTo>
                  <a:lnTo>
                    <a:pt x="293575" y="258732"/>
                  </a:lnTo>
                  <a:lnTo>
                    <a:pt x="237498" y="250212"/>
                  </a:lnTo>
                  <a:lnTo>
                    <a:pt x="186074" y="240152"/>
                  </a:lnTo>
                  <a:lnTo>
                    <a:pt x="139823" y="228680"/>
                  </a:lnTo>
                  <a:lnTo>
                    <a:pt x="99262" y="215925"/>
                  </a:lnTo>
                  <a:lnTo>
                    <a:pt x="37292" y="187082"/>
                  </a:lnTo>
                  <a:lnTo>
                    <a:pt x="4316" y="154653"/>
                  </a:lnTo>
                  <a:lnTo>
                    <a:pt x="0" y="137416"/>
                  </a:lnTo>
                </a:path>
                <a:path w="1108075" h="824864">
                  <a:moveTo>
                    <a:pt x="0" y="137416"/>
                  </a:moveTo>
                  <a:lnTo>
                    <a:pt x="4316" y="120179"/>
                  </a:lnTo>
                  <a:lnTo>
                    <a:pt x="16920" y="103581"/>
                  </a:lnTo>
                  <a:lnTo>
                    <a:pt x="64912" y="72816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6525" y="4467071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20%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70037" y="4003337"/>
            <a:ext cx="3320415" cy="748665"/>
            <a:chOff x="1370037" y="4003337"/>
            <a:chExt cx="3320415" cy="748665"/>
          </a:xfrm>
        </p:grpSpPr>
        <p:sp>
          <p:nvSpPr>
            <p:cNvPr id="41" name="object 41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3218174" y="738599"/>
                  </a:moveTo>
                  <a:lnTo>
                    <a:pt x="0" y="738599"/>
                  </a:lnTo>
                  <a:lnTo>
                    <a:pt x="0" y="553949"/>
                  </a:ln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0" y="553949"/>
                  </a:move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lnTo>
                    <a:pt x="0" y="738599"/>
                  </a:lnTo>
                  <a:lnTo>
                    <a:pt x="0" y="553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7824" y="4529788"/>
            <a:ext cx="1477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ensemble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7187" y="1725687"/>
            <a:ext cx="1291590" cy="2219960"/>
            <a:chOff x="3987187" y="1725687"/>
            <a:chExt cx="1291590" cy="2219960"/>
          </a:xfrm>
        </p:grpSpPr>
        <p:sp>
          <p:nvSpPr>
            <p:cNvPr id="3" name="object 3"/>
            <p:cNvSpPr/>
            <p:nvPr/>
          </p:nvSpPr>
          <p:spPr>
            <a:xfrm>
              <a:off x="3991950" y="1730449"/>
              <a:ext cx="1282065" cy="2210435"/>
            </a:xfrm>
            <a:custGeom>
              <a:avLst/>
              <a:gdLst/>
              <a:ahLst/>
              <a:cxnLst/>
              <a:rect l="l" t="t" r="r" b="b"/>
              <a:pathLst>
                <a:path w="1282064" h="2210435">
                  <a:moveTo>
                    <a:pt x="1281599" y="2210099"/>
                  </a:moveTo>
                  <a:lnTo>
                    <a:pt x="0" y="2210099"/>
                  </a:lnTo>
                  <a:lnTo>
                    <a:pt x="0" y="0"/>
                  </a:lnTo>
                  <a:lnTo>
                    <a:pt x="1281599" y="0"/>
                  </a:lnTo>
                  <a:lnTo>
                    <a:pt x="1281599" y="2210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1950" y="1730449"/>
              <a:ext cx="1282065" cy="2210435"/>
            </a:xfrm>
            <a:custGeom>
              <a:avLst/>
              <a:gdLst/>
              <a:ahLst/>
              <a:cxnLst/>
              <a:rect l="l" t="t" r="r" b="b"/>
              <a:pathLst>
                <a:path w="1282064" h="2210435">
                  <a:moveTo>
                    <a:pt x="0" y="0"/>
                  </a:moveTo>
                  <a:lnTo>
                    <a:pt x="1281599" y="0"/>
                  </a:lnTo>
                  <a:lnTo>
                    <a:pt x="1281599" y="2210099"/>
                  </a:lnTo>
                  <a:lnTo>
                    <a:pt x="0" y="2210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7487" y="2089062"/>
            <a:ext cx="1521460" cy="1856739"/>
            <a:chOff x="1907487" y="2089062"/>
            <a:chExt cx="1521460" cy="1856739"/>
          </a:xfrm>
        </p:grpSpPr>
        <p:sp>
          <p:nvSpPr>
            <p:cNvPr id="6" name="object 6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15116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511699" y="0"/>
                  </a:lnTo>
                  <a:lnTo>
                    <a:pt x="15116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0" y="0"/>
                  </a:moveTo>
                  <a:lnTo>
                    <a:pt x="1511699" y="0"/>
                  </a:lnTo>
                  <a:lnTo>
                    <a:pt x="15116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662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Improve</a:t>
            </a:r>
            <a:r>
              <a:rPr sz="2800" spc="-40" dirty="0"/>
              <a:t> </a:t>
            </a:r>
            <a:r>
              <a:rPr sz="2800" spc="-5" dirty="0"/>
              <a:t>with</a:t>
            </a:r>
            <a:r>
              <a:rPr sz="2800" spc="-35" dirty="0"/>
              <a:t> </a:t>
            </a:r>
            <a:r>
              <a:rPr sz="2800" dirty="0"/>
              <a:t>context</a:t>
            </a:r>
            <a:r>
              <a:rPr sz="2800" spc="-30" dirty="0"/>
              <a:t> </a:t>
            </a:r>
            <a:r>
              <a:rPr sz="2800" spc="-5" dirty="0"/>
              <a:t>features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122387" y="2433703"/>
            <a:ext cx="1117600" cy="1167130"/>
            <a:chOff x="122387" y="2433703"/>
            <a:chExt cx="1117600" cy="1167130"/>
          </a:xfrm>
        </p:grpSpPr>
        <p:sp>
          <p:nvSpPr>
            <p:cNvPr id="10" name="object 10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554024" y="1157524"/>
                  </a:move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1108049" y="192920"/>
                  </a:moveTo>
                  <a:lnTo>
                    <a:pt x="1103733" y="217120"/>
                  </a:lnTo>
                  <a:lnTo>
                    <a:pt x="1091129" y="240422"/>
                  </a:lnTo>
                  <a:lnTo>
                    <a:pt x="1043137" y="283613"/>
                  </a:lnTo>
                  <a:lnTo>
                    <a:pt x="1008787" y="303140"/>
                  </a:lnTo>
                  <a:lnTo>
                    <a:pt x="968226" y="321047"/>
                  </a:lnTo>
                  <a:lnTo>
                    <a:pt x="921975" y="337152"/>
                  </a:lnTo>
                  <a:lnTo>
                    <a:pt x="870551" y="351276"/>
                  </a:lnTo>
                  <a:lnTo>
                    <a:pt x="814474" y="363237"/>
                  </a:lnTo>
                  <a:lnTo>
                    <a:pt x="754264" y="372855"/>
                  </a:lnTo>
                  <a:lnTo>
                    <a:pt x="690440" y="379949"/>
                  </a:lnTo>
                  <a:lnTo>
                    <a:pt x="623520" y="384338"/>
                  </a:lnTo>
                  <a:lnTo>
                    <a:pt x="554024" y="385841"/>
                  </a:lnTo>
                  <a:lnTo>
                    <a:pt x="484529" y="384338"/>
                  </a:lnTo>
                  <a:lnTo>
                    <a:pt x="417609" y="379949"/>
                  </a:lnTo>
                  <a:lnTo>
                    <a:pt x="353785" y="372855"/>
                  </a:lnTo>
                  <a:lnTo>
                    <a:pt x="293575" y="363237"/>
                  </a:lnTo>
                  <a:lnTo>
                    <a:pt x="237498" y="351276"/>
                  </a:lnTo>
                  <a:lnTo>
                    <a:pt x="186074" y="337152"/>
                  </a:lnTo>
                  <a:lnTo>
                    <a:pt x="139823" y="321047"/>
                  </a:lnTo>
                  <a:lnTo>
                    <a:pt x="99262" y="303140"/>
                  </a:lnTo>
                  <a:lnTo>
                    <a:pt x="64912" y="283613"/>
                  </a:lnTo>
                  <a:lnTo>
                    <a:pt x="16920" y="240422"/>
                  </a:lnTo>
                  <a:lnTo>
                    <a:pt x="4316" y="217120"/>
                  </a:lnTo>
                  <a:lnTo>
                    <a:pt x="0" y="192920"/>
                  </a:lnTo>
                </a:path>
                <a:path w="1108075" h="1157604">
                  <a:moveTo>
                    <a:pt x="0" y="192920"/>
                  </a:moveTo>
                  <a:lnTo>
                    <a:pt x="4316" y="168721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175" y="2989102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5874" y="2374275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874" y="28686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874" y="33630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0087" y="2569837"/>
            <a:ext cx="1117600" cy="1076960"/>
            <a:chOff x="5880087" y="2569837"/>
            <a:chExt cx="1117600" cy="1076960"/>
          </a:xfrm>
        </p:grpSpPr>
        <p:sp>
          <p:nvSpPr>
            <p:cNvPr id="17" name="object 17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554024" y="1067024"/>
                  </a:move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1108049" y="177837"/>
                  </a:moveTo>
                  <a:lnTo>
                    <a:pt x="1103733" y="200145"/>
                  </a:lnTo>
                  <a:lnTo>
                    <a:pt x="1091129" y="221625"/>
                  </a:lnTo>
                  <a:lnTo>
                    <a:pt x="1043137" y="261439"/>
                  </a:lnTo>
                  <a:lnTo>
                    <a:pt x="1008787" y="279439"/>
                  </a:lnTo>
                  <a:lnTo>
                    <a:pt x="968226" y="295946"/>
                  </a:lnTo>
                  <a:lnTo>
                    <a:pt x="921975" y="310792"/>
                  </a:lnTo>
                  <a:lnTo>
                    <a:pt x="870551" y="323812"/>
                  </a:lnTo>
                  <a:lnTo>
                    <a:pt x="814475" y="334838"/>
                  </a:lnTo>
                  <a:lnTo>
                    <a:pt x="754265" y="343704"/>
                  </a:lnTo>
                  <a:lnTo>
                    <a:pt x="690440" y="350243"/>
                  </a:lnTo>
                  <a:lnTo>
                    <a:pt x="623520" y="354289"/>
                  </a:lnTo>
                  <a:lnTo>
                    <a:pt x="554024" y="355674"/>
                  </a:lnTo>
                  <a:lnTo>
                    <a:pt x="484529" y="354289"/>
                  </a:lnTo>
                  <a:lnTo>
                    <a:pt x="417609" y="350243"/>
                  </a:lnTo>
                  <a:lnTo>
                    <a:pt x="353785" y="343704"/>
                  </a:lnTo>
                  <a:lnTo>
                    <a:pt x="293574" y="334838"/>
                  </a:lnTo>
                  <a:lnTo>
                    <a:pt x="237498" y="323812"/>
                  </a:lnTo>
                  <a:lnTo>
                    <a:pt x="186074" y="310792"/>
                  </a:lnTo>
                  <a:lnTo>
                    <a:pt x="139823" y="295946"/>
                  </a:lnTo>
                  <a:lnTo>
                    <a:pt x="99262" y="279439"/>
                  </a:lnTo>
                  <a:lnTo>
                    <a:pt x="64912" y="261439"/>
                  </a:lnTo>
                  <a:lnTo>
                    <a:pt x="16920" y="221625"/>
                  </a:lnTo>
                  <a:lnTo>
                    <a:pt x="4316" y="200145"/>
                  </a:lnTo>
                  <a:lnTo>
                    <a:pt x="0" y="177837"/>
                  </a:lnTo>
                </a:path>
                <a:path w="1108075" h="1067435">
                  <a:moveTo>
                    <a:pt x="0" y="177837"/>
                  </a:moveTo>
                  <a:lnTo>
                    <a:pt x="4316" y="155529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57875" y="2967669"/>
            <a:ext cx="903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Predictions  as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200" y="2930250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650" y="2374275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4650" y="28686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50" y="33630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0037" y="2882487"/>
            <a:ext cx="393065" cy="303530"/>
            <a:chOff x="1370037" y="2882487"/>
            <a:chExt cx="393065" cy="303530"/>
          </a:xfrm>
        </p:grpSpPr>
        <p:sp>
          <p:nvSpPr>
            <p:cNvPr id="25" name="object 25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11637" y="2894812"/>
            <a:ext cx="393065" cy="303530"/>
            <a:chOff x="3511637" y="2894812"/>
            <a:chExt cx="393065" cy="303530"/>
          </a:xfrm>
        </p:grpSpPr>
        <p:sp>
          <p:nvSpPr>
            <p:cNvPr id="28" name="object 28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382887" y="2956374"/>
            <a:ext cx="393065" cy="303530"/>
            <a:chOff x="5382887" y="2956374"/>
            <a:chExt cx="393065" cy="303530"/>
          </a:xfrm>
        </p:grpSpPr>
        <p:sp>
          <p:nvSpPr>
            <p:cNvPr id="31" name="object 31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170012" y="2956349"/>
            <a:ext cx="393065" cy="303530"/>
            <a:chOff x="7170012" y="2956349"/>
            <a:chExt cx="393065" cy="303530"/>
          </a:xfrm>
        </p:grpSpPr>
        <p:sp>
          <p:nvSpPr>
            <p:cNvPr id="34" name="object 34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8737" y="4105937"/>
            <a:ext cx="1117600" cy="834390"/>
            <a:chOff x="108737" y="4105937"/>
            <a:chExt cx="1117600" cy="834390"/>
          </a:xfrm>
        </p:grpSpPr>
        <p:sp>
          <p:nvSpPr>
            <p:cNvPr id="37" name="object 37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554024" y="824499"/>
                  </a:move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lnTo>
                    <a:pt x="37292" y="87750"/>
                  </a:lnTo>
                  <a:lnTo>
                    <a:pt x="99262" y="58907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1108049" y="137416"/>
                  </a:moveTo>
                  <a:lnTo>
                    <a:pt x="1103733" y="154653"/>
                  </a:lnTo>
                  <a:lnTo>
                    <a:pt x="1091129" y="171252"/>
                  </a:lnTo>
                  <a:lnTo>
                    <a:pt x="1043137" y="202016"/>
                  </a:lnTo>
                  <a:lnTo>
                    <a:pt x="968226" y="228680"/>
                  </a:lnTo>
                  <a:lnTo>
                    <a:pt x="921975" y="240152"/>
                  </a:lnTo>
                  <a:lnTo>
                    <a:pt x="870551" y="250212"/>
                  </a:lnTo>
                  <a:lnTo>
                    <a:pt x="814474" y="258732"/>
                  </a:lnTo>
                  <a:lnTo>
                    <a:pt x="754264" y="265583"/>
                  </a:lnTo>
                  <a:lnTo>
                    <a:pt x="690440" y="270636"/>
                  </a:lnTo>
                  <a:lnTo>
                    <a:pt x="623520" y="273762"/>
                  </a:lnTo>
                  <a:lnTo>
                    <a:pt x="554024" y="274833"/>
                  </a:lnTo>
                  <a:lnTo>
                    <a:pt x="484529" y="273762"/>
                  </a:lnTo>
                  <a:lnTo>
                    <a:pt x="417609" y="270636"/>
                  </a:lnTo>
                  <a:lnTo>
                    <a:pt x="353785" y="265583"/>
                  </a:lnTo>
                  <a:lnTo>
                    <a:pt x="293575" y="258732"/>
                  </a:lnTo>
                  <a:lnTo>
                    <a:pt x="237498" y="250212"/>
                  </a:lnTo>
                  <a:lnTo>
                    <a:pt x="186074" y="240152"/>
                  </a:lnTo>
                  <a:lnTo>
                    <a:pt x="139823" y="228680"/>
                  </a:lnTo>
                  <a:lnTo>
                    <a:pt x="99262" y="215925"/>
                  </a:lnTo>
                  <a:lnTo>
                    <a:pt x="37292" y="187082"/>
                  </a:lnTo>
                  <a:lnTo>
                    <a:pt x="4316" y="154653"/>
                  </a:lnTo>
                  <a:lnTo>
                    <a:pt x="0" y="137416"/>
                  </a:lnTo>
                </a:path>
                <a:path w="1108075" h="824864">
                  <a:moveTo>
                    <a:pt x="0" y="137416"/>
                  </a:moveTo>
                  <a:lnTo>
                    <a:pt x="4316" y="120179"/>
                  </a:lnTo>
                  <a:lnTo>
                    <a:pt x="16920" y="103581"/>
                  </a:lnTo>
                  <a:lnTo>
                    <a:pt x="64912" y="72816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6525" y="4467071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20%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70037" y="4003337"/>
            <a:ext cx="3320415" cy="748665"/>
            <a:chOff x="1370037" y="4003337"/>
            <a:chExt cx="3320415" cy="748665"/>
          </a:xfrm>
        </p:grpSpPr>
        <p:sp>
          <p:nvSpPr>
            <p:cNvPr id="41" name="object 41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3218174" y="738599"/>
                  </a:moveTo>
                  <a:lnTo>
                    <a:pt x="0" y="738599"/>
                  </a:lnTo>
                  <a:lnTo>
                    <a:pt x="0" y="553949"/>
                  </a:ln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0" y="553949"/>
                  </a:move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lnTo>
                    <a:pt x="0" y="738599"/>
                  </a:lnTo>
                  <a:lnTo>
                    <a:pt x="0" y="553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7824" y="4529788"/>
            <a:ext cx="1477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ensemble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14650" y="18798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64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Back</a:t>
            </a:r>
            <a:r>
              <a:rPr sz="2800" spc="-40" dirty="0"/>
              <a:t> </a:t>
            </a:r>
            <a:r>
              <a:rPr sz="2800" spc="-5" dirty="0"/>
              <a:t>to</a:t>
            </a:r>
            <a:r>
              <a:rPr sz="2800" spc="-35" dirty="0"/>
              <a:t> </a:t>
            </a:r>
            <a:r>
              <a:rPr sz="2800" spc="-5" dirty="0"/>
              <a:t>our</a:t>
            </a:r>
            <a:r>
              <a:rPr sz="2800" spc="-30" dirty="0"/>
              <a:t> </a:t>
            </a:r>
            <a:r>
              <a:rPr sz="2800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99338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Robust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Overfitting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Ensemble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 perform like the best train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likely 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robust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stable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for unseen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Big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suitable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ensembles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divide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 marL="12700" marR="93345">
              <a:lnSpc>
                <a:spcPct val="114599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Small 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technique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uncover and understand better data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distribution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22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Behavior</a:t>
            </a:r>
            <a:r>
              <a:rPr sz="2800" spc="-50" dirty="0"/>
              <a:t> </a:t>
            </a:r>
            <a:r>
              <a:rPr sz="2800" spc="-10" dirty="0"/>
              <a:t>Knowledge</a:t>
            </a:r>
            <a:r>
              <a:rPr sz="2800" spc="-45" dirty="0"/>
              <a:t> </a:t>
            </a:r>
            <a:r>
              <a:rPr sz="2800" dirty="0"/>
              <a:t>space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62308"/>
            <a:ext cx="7962900" cy="21621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training: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separately</a:t>
            </a:r>
            <a:endParaRPr sz="1400">
              <a:latin typeface="Arial MT"/>
              <a:cs typeface="Arial MT"/>
            </a:endParaRPr>
          </a:p>
          <a:p>
            <a:pPr marL="889000" marR="5080" lvl="1" indent="-377190">
              <a:lnSpc>
                <a:spcPct val="116100"/>
              </a:lnSpc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For each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classification combination count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how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many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times each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classifier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was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correct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save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it in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lookup table</a:t>
            </a:r>
            <a:endParaRPr sz="14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prediction: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Perict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endParaRPr sz="14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lookup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table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prediction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combination</a:t>
            </a:r>
            <a:endParaRPr sz="1400">
              <a:latin typeface="Arial MT"/>
              <a:cs typeface="Arial MT"/>
            </a:endParaRPr>
          </a:p>
          <a:p>
            <a:pPr marL="889000" lvl="1" indent="-36766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best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22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Behavior</a:t>
            </a:r>
            <a:r>
              <a:rPr sz="2800" spc="-50" dirty="0"/>
              <a:t> </a:t>
            </a:r>
            <a:r>
              <a:rPr sz="2800" spc="-10" dirty="0"/>
              <a:t>Knowledge</a:t>
            </a:r>
            <a:r>
              <a:rPr sz="2800" spc="-45" dirty="0"/>
              <a:t> </a:t>
            </a:r>
            <a:r>
              <a:rPr sz="2800" dirty="0"/>
              <a:t>space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250" y="1152475"/>
            <a:ext cx="6764549" cy="381274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550" y="618977"/>
            <a:ext cx="6124374" cy="419797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75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Stacking</a:t>
            </a:r>
            <a:r>
              <a:rPr sz="2800" spc="-50" dirty="0"/>
              <a:t> </a:t>
            </a:r>
            <a:r>
              <a:rPr sz="2800" spc="-5" dirty="0"/>
              <a:t>best</a:t>
            </a:r>
            <a:r>
              <a:rPr sz="2800" spc="-45" dirty="0"/>
              <a:t> </a:t>
            </a:r>
            <a:r>
              <a:rPr sz="2800" spc="-5" dirty="0"/>
              <a:t>practices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171513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Dependency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Diversify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75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Stacking</a:t>
            </a:r>
            <a:r>
              <a:rPr sz="2800" spc="-50" dirty="0"/>
              <a:t> </a:t>
            </a:r>
            <a:r>
              <a:rPr sz="2800" spc="-5" dirty="0"/>
              <a:t>best</a:t>
            </a:r>
            <a:r>
              <a:rPr sz="2800" spc="-45" dirty="0"/>
              <a:t> </a:t>
            </a:r>
            <a:r>
              <a:rPr sz="2800" spc="-5" dirty="0"/>
              <a:t>practices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646938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Dependency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separate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Aggregate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stacked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Diversify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or/and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4612" y="1642312"/>
          <a:ext cx="7362825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Bagging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Boosing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AdaBoost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Stacking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Dependency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Aggregate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Estimator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0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Methods</a:t>
            </a:r>
            <a:r>
              <a:rPr sz="2800" spc="-90" dirty="0"/>
              <a:t> </a:t>
            </a:r>
            <a:r>
              <a:rPr sz="2800" spc="-5" dirty="0"/>
              <a:t>Comparison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100" y="1114912"/>
            <a:ext cx="480499" cy="48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270" y="1114920"/>
            <a:ext cx="603024" cy="603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9425" y="1247075"/>
            <a:ext cx="581025" cy="339090"/>
            <a:chOff x="2679425" y="1247075"/>
            <a:chExt cx="581025" cy="3390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25" y="1247075"/>
              <a:ext cx="326433" cy="338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470" y="1247075"/>
              <a:ext cx="326433" cy="33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91" y="124707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4612" y="1642312"/>
          <a:ext cx="7362825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Bagging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Boosing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AdaBoost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Stacking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space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Weights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Dependency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Independent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Dependant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Aggregate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Equal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Weighted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Estimator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Complex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0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Methods</a:t>
            </a:r>
            <a:r>
              <a:rPr sz="2800" spc="-90" dirty="0"/>
              <a:t> </a:t>
            </a:r>
            <a:r>
              <a:rPr sz="2800" spc="-5" dirty="0"/>
              <a:t>Comparison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100" y="1114912"/>
            <a:ext cx="480499" cy="48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270" y="1114920"/>
            <a:ext cx="603024" cy="603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9425" y="1247075"/>
            <a:ext cx="581025" cy="339090"/>
            <a:chOff x="2679425" y="1247075"/>
            <a:chExt cx="581025" cy="3390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25" y="1247075"/>
              <a:ext cx="326433" cy="338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470" y="1247075"/>
              <a:ext cx="326433" cy="33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91" y="124707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4612" y="1642312"/>
          <a:ext cx="7362825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Bagging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Boosing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AdaBoost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Stacking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space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Weights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Dependency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Independent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Dependant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Aggregate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Equal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Weighted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Estimator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Complex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0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Methods</a:t>
            </a:r>
            <a:r>
              <a:rPr sz="2800" spc="-90" dirty="0"/>
              <a:t> </a:t>
            </a:r>
            <a:r>
              <a:rPr sz="2800" spc="-5" dirty="0"/>
              <a:t>Comparison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100" y="1114912"/>
            <a:ext cx="480499" cy="48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270" y="1114920"/>
            <a:ext cx="603024" cy="603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9425" y="1247075"/>
            <a:ext cx="581025" cy="339090"/>
            <a:chOff x="2679425" y="1247075"/>
            <a:chExt cx="581025" cy="3390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25" y="1247075"/>
              <a:ext cx="326433" cy="338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470" y="1247075"/>
              <a:ext cx="326433" cy="33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91" y="124707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44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8336280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539">
              <a:lnSpc>
                <a:spcPct val="114599"/>
              </a:lnSpc>
              <a:spcBef>
                <a:spcPts val="100"/>
              </a:spcBef>
            </a:pP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“Two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heads are better than none. One hundred heads are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so </a:t>
            </a:r>
            <a:r>
              <a:rPr sz="2400" i="1" spc="-6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much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better than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one”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Dearg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Doom,</a:t>
            </a:r>
            <a:r>
              <a:rPr sz="12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Tain,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Horslips,</a:t>
            </a:r>
            <a:r>
              <a:rPr sz="12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1973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“Great</a:t>
            </a:r>
            <a:r>
              <a:rPr sz="2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minds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think</a:t>
            </a:r>
            <a:r>
              <a:rPr sz="2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alike,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clever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minds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think</a:t>
            </a:r>
            <a:r>
              <a:rPr sz="2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together”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L.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Zoref,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Arial MT"/>
                <a:cs typeface="Arial MT"/>
              </a:rPr>
              <a:t>2011.</a:t>
            </a:r>
            <a:endParaRPr sz="12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8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specialised.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might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 idea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only the best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them for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 at hand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2553" y="2264536"/>
            <a:ext cx="83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End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950" y="1152475"/>
            <a:ext cx="3638549" cy="3200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262" y="1114375"/>
            <a:ext cx="3629024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19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Netflix</a:t>
            </a:r>
            <a:r>
              <a:rPr sz="2800" spc="-90" dirty="0"/>
              <a:t> </a:t>
            </a:r>
            <a:r>
              <a:rPr sz="2800" spc="-5" dirty="0"/>
              <a:t>Prize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75691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Task: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movie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Goal: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10%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100M+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Ratings,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480K+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17K+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movies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Competitors: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20K+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teams,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150+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Prize: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1,000,000$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1562" y="2474125"/>
            <a:ext cx="3590924" cy="2419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220" y="2924948"/>
            <a:ext cx="3590924" cy="2026851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774" y="3049585"/>
            <a:ext cx="5173299" cy="19125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775" y="187325"/>
            <a:ext cx="5173299" cy="2709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499" y="3360592"/>
            <a:ext cx="10947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350" spc="-90" dirty="0">
                <a:solidFill>
                  <a:srgbClr val="333333"/>
                </a:solidFill>
                <a:latin typeface="Verdana"/>
                <a:cs typeface="Verdana"/>
              </a:rPr>
              <a:t>ehud</a:t>
            </a:r>
            <a:r>
              <a:rPr sz="1350" spc="-8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5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333333"/>
                </a:solidFill>
                <a:latin typeface="Verdana"/>
                <a:cs typeface="Verdana"/>
              </a:rPr>
              <a:t>K</a:t>
            </a:r>
            <a:r>
              <a:rPr sz="1350" spc="-1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350" spc="-100" dirty="0">
                <a:solidFill>
                  <a:srgbClr val="333333"/>
                </a:solidFill>
                <a:latin typeface="Verdana"/>
                <a:cs typeface="Verdana"/>
              </a:rPr>
              <a:t>ren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247" y="2341225"/>
            <a:ext cx="3206115" cy="1492250"/>
            <a:chOff x="185247" y="2341225"/>
            <a:chExt cx="3206115" cy="14922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247" y="2341225"/>
              <a:ext cx="1494150" cy="14916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3849" y="3376325"/>
              <a:ext cx="1839595" cy="153670"/>
            </a:xfrm>
            <a:custGeom>
              <a:avLst/>
              <a:gdLst/>
              <a:ahLst/>
              <a:cxnLst/>
              <a:rect l="l" t="t" r="r" b="b"/>
              <a:pathLst>
                <a:path w="1839595" h="153670">
                  <a:moveTo>
                    <a:pt x="0" y="0"/>
                  </a:moveTo>
                  <a:lnTo>
                    <a:pt x="1839047" y="1533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1590" y="351399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6"/>
                  </a:moveTo>
                  <a:lnTo>
                    <a:pt x="2614" y="0"/>
                  </a:lnTo>
                  <a:lnTo>
                    <a:pt x="44383" y="19270"/>
                  </a:lnTo>
                  <a:lnTo>
                    <a:pt x="0" y="313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1590" y="351399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6"/>
                  </a:moveTo>
                  <a:lnTo>
                    <a:pt x="44383" y="19270"/>
                  </a:lnTo>
                  <a:lnTo>
                    <a:pt x="2614" y="0"/>
                  </a:lnTo>
                  <a:lnTo>
                    <a:pt x="0" y="313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5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Key</a:t>
            </a:r>
            <a:r>
              <a:rPr sz="2800" spc="-30" dirty="0"/>
              <a:t> </a:t>
            </a:r>
            <a:r>
              <a:rPr sz="2800" spc="-5" dirty="0"/>
              <a:t>elements</a:t>
            </a:r>
            <a:r>
              <a:rPr sz="2800" spc="-20" dirty="0"/>
              <a:t> </a:t>
            </a:r>
            <a:r>
              <a:rPr sz="2800" spc="-5" dirty="0"/>
              <a:t>in</a:t>
            </a:r>
            <a:r>
              <a:rPr sz="2800" spc="-25" dirty="0"/>
              <a:t> </a:t>
            </a:r>
            <a:r>
              <a:rPr sz="2800" spc="-5" dirty="0"/>
              <a:t>ensemble</a:t>
            </a:r>
            <a:r>
              <a:rPr sz="2800" spc="-20" dirty="0"/>
              <a:t> </a:t>
            </a:r>
            <a:r>
              <a:rPr sz="2800" spc="-5" dirty="0"/>
              <a:t>learning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1925" y="1170207"/>
            <a:ext cx="7611745" cy="2440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Diversity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person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should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private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interpretations.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 MT"/>
              <a:buChar char="○"/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Independence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People's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opinions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aren't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determined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opinions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those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around them.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 MT"/>
              <a:buChar char="○"/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Aggregation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mechanism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exists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turning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private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judgments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collective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decision.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75" y="1290129"/>
            <a:ext cx="526775" cy="526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3040300"/>
            <a:ext cx="470449" cy="470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101299"/>
            <a:ext cx="470449" cy="470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45888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Diversity</a:t>
            </a:r>
            <a:r>
              <a:rPr sz="2800" spc="-50" dirty="0"/>
              <a:t> </a:t>
            </a:r>
            <a:r>
              <a:rPr sz="2800" spc="-5" dirty="0"/>
              <a:t>of</a:t>
            </a:r>
            <a:r>
              <a:rPr sz="2800" spc="-45" dirty="0"/>
              <a:t> </a:t>
            </a:r>
            <a:r>
              <a:rPr sz="2800" spc="-5" dirty="0"/>
              <a:t>opinion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82255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Manipulate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Manipulate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Manipulate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representation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Partition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search space 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 estimator is trained 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search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subspace.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9224" y="488023"/>
            <a:ext cx="664449" cy="66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1947</Words>
  <Application>Microsoft Office PowerPoint</Application>
  <PresentationFormat>On-screen Show (16:9)</PresentationFormat>
  <Paragraphs>356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MT</vt:lpstr>
      <vt:lpstr>Calibri</vt:lpstr>
      <vt:lpstr>Times New Roman</vt:lpstr>
      <vt:lpstr>Verdana</vt:lpstr>
      <vt:lpstr>Office Theme</vt:lpstr>
      <vt:lpstr>PowerPoint Presentation</vt:lpstr>
      <vt:lpstr>Ensemble Learning?</vt:lpstr>
      <vt:lpstr>Condorcet's Jury Theorem (1785) as Motivation</vt:lpstr>
      <vt:lpstr>Condorcet's Jury Theorem (1785)</vt:lpstr>
      <vt:lpstr>Wisdom of the Crowd</vt:lpstr>
      <vt:lpstr>Back to our models</vt:lpstr>
      <vt:lpstr>PowerPoint Presentation</vt:lpstr>
      <vt:lpstr>Key elements in ensemble learning</vt:lpstr>
      <vt:lpstr>Diversity of opinion</vt:lpstr>
      <vt:lpstr>Measuring the Diversity</vt:lpstr>
      <vt:lpstr>Cohen's Kappa Statistics</vt:lpstr>
      <vt:lpstr>Dependency</vt:lpstr>
      <vt:lpstr>Aggregation - Output combination</vt:lpstr>
      <vt:lpstr>Bagging</vt:lpstr>
      <vt:lpstr>Bagging Bootstrap Aggregating</vt:lpstr>
      <vt:lpstr>Bagging - main concepts</vt:lpstr>
      <vt:lpstr>Bagging Variants</vt:lpstr>
      <vt:lpstr>Random Forest Trees Bagging</vt:lpstr>
      <vt:lpstr>PowerPoint Presentation</vt:lpstr>
      <vt:lpstr>PowerPoint Presentation</vt:lpstr>
      <vt:lpstr>Why Decision Trees?</vt:lpstr>
      <vt:lpstr>Why Not Decision Trees?</vt:lpstr>
      <vt:lpstr>PowerPoint Presentation</vt:lpstr>
      <vt:lpstr>Rotation Forest</vt:lpstr>
      <vt:lpstr>Principal Components Analysis</vt:lpstr>
      <vt:lpstr>PowerPoint Presentation</vt:lpstr>
      <vt:lpstr>PowerPoint Presentation</vt:lpstr>
      <vt:lpstr>Comparing between ensembles</vt:lpstr>
      <vt:lpstr>PowerPoint Presentation</vt:lpstr>
      <vt:lpstr>Boosting</vt:lpstr>
      <vt:lpstr>What are weak learner and strong learner?</vt:lpstr>
      <vt:lpstr>How Bias &amp; Variance are effected?</vt:lpstr>
      <vt:lpstr>How Bias &amp; Variance are effected?</vt:lpstr>
      <vt:lpstr>How Bias &amp; Variance are effected?</vt:lpstr>
      <vt:lpstr>Can we turn a weak learner into a strong learner?</vt:lpstr>
      <vt:lpstr>Main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AdaBoost: Toy Example</vt:lpstr>
      <vt:lpstr>AdaBoost: Toy Example</vt:lpstr>
      <vt:lpstr>Stump tree</vt:lpstr>
      <vt:lpstr>AdaBoost: Toy Example</vt:lpstr>
      <vt:lpstr>AdaBoost: Toy Example</vt:lpstr>
      <vt:lpstr>AdaBoost: Toy Example</vt:lpstr>
      <vt:lpstr>AdaBoost: Toy Example</vt:lpstr>
      <vt:lpstr>AdaBoost: Toy Example</vt:lpstr>
      <vt:lpstr>AdaBoost: Toy Example</vt:lpstr>
      <vt:lpstr>Intuition about the weights update</vt:lpstr>
      <vt:lpstr>PowerPoint Presentation</vt:lpstr>
      <vt:lpstr>Its empirically shown that:</vt:lpstr>
      <vt:lpstr>Stacking</vt:lpstr>
      <vt:lpstr>Mixture of experts</vt:lpstr>
      <vt:lpstr>Stacking models</vt:lpstr>
      <vt:lpstr>Is there a Leakage?</vt:lpstr>
      <vt:lpstr>Is there a Leakage? Yes</vt:lpstr>
      <vt:lpstr>Improve with context features</vt:lpstr>
      <vt:lpstr>Behavior Knowledge space</vt:lpstr>
      <vt:lpstr>Behavior Knowledge space</vt:lpstr>
      <vt:lpstr>PowerPoint Presentation</vt:lpstr>
      <vt:lpstr>Stacking best practices</vt:lpstr>
      <vt:lpstr>Stacking best practices</vt:lpstr>
      <vt:lpstr>Methods Comparison</vt:lpstr>
      <vt:lpstr>Methods Comparison</vt:lpstr>
      <vt:lpstr>Methods Comparison</vt:lpstr>
      <vt:lpstr>Summary</vt:lpstr>
      <vt:lpstr>PowerPoint Presentation</vt:lpstr>
      <vt:lpstr>Netflix Prize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 21-22</dc:title>
  <dc:creator>Shua Friedman</dc:creator>
  <cp:lastModifiedBy>Yehoshua Friedman</cp:lastModifiedBy>
  <cp:revision>2</cp:revision>
  <dcterms:created xsi:type="dcterms:W3CDTF">2021-12-28T14:29:06Z</dcterms:created>
  <dcterms:modified xsi:type="dcterms:W3CDTF">2022-01-06T10:06:35Z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