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470" autoAdjust="0"/>
  </p:normalViewPr>
  <p:slideViewPr>
    <p:cSldViewPr>
      <p:cViewPr varScale="1">
        <p:scale>
          <a:sx n="74" d="100"/>
          <a:sy n="74" d="100"/>
        </p:scale>
        <p:origin x="185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E6EAF97-420A-42C8-BCC8-57E9620A751C}" type="datetimeFigureOut">
              <a:rPr lang="en-US" smtClean="0"/>
              <a:t>12/9/2021</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AC0C94A5-7F0C-425A-8909-E8C0D081A454}" type="slidenum">
              <a:rPr lang="en-US" smtClean="0"/>
              <a:t>‹#›</a:t>
            </a:fld>
            <a:endParaRPr lang="en-US"/>
          </a:p>
        </p:txBody>
      </p:sp>
    </p:spTree>
    <p:extLst>
      <p:ext uri="{BB962C8B-B14F-4D97-AF65-F5344CB8AC3E}">
        <p14:creationId xmlns:p14="http://schemas.microsoft.com/office/powerpoint/2010/main" val="2203440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constructor is a custom initiation of a class.</a:t>
            </a:r>
          </a:p>
          <a:p>
            <a:endParaRPr lang="en-US" dirty="0"/>
          </a:p>
          <a:p>
            <a:r>
              <a:rPr lang="en-US" dirty="0"/>
              <a:t>(In python, you don’t need the __del__ constructor. In C++ though it is needed, to free up memory).</a:t>
            </a:r>
          </a:p>
        </p:txBody>
      </p:sp>
      <p:sp>
        <p:nvSpPr>
          <p:cNvPr id="4" name="Slide Number Placeholder 3"/>
          <p:cNvSpPr>
            <a:spLocks noGrp="1"/>
          </p:cNvSpPr>
          <p:nvPr>
            <p:ph type="sldNum" sz="quarter" idx="5"/>
          </p:nvPr>
        </p:nvSpPr>
        <p:spPr/>
        <p:txBody>
          <a:bodyPr/>
          <a:lstStyle/>
          <a:p>
            <a:fld id="{AC0C94A5-7F0C-425A-8909-E8C0D081A454}" type="slidenum">
              <a:rPr lang="en-US" smtClean="0"/>
              <a:t>5</a:t>
            </a:fld>
            <a:endParaRPr lang="en-US"/>
          </a:p>
        </p:txBody>
      </p:sp>
    </p:spTree>
    <p:extLst>
      <p:ext uri="{BB962C8B-B14F-4D97-AF65-F5344CB8AC3E}">
        <p14:creationId xmlns:p14="http://schemas.microsoft.com/office/powerpoint/2010/main" val="65093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0C94A5-7F0C-425A-8909-E8C0D081A454}" type="slidenum">
              <a:rPr lang="en-US" smtClean="0"/>
              <a:t>8</a:t>
            </a:fld>
            <a:endParaRPr lang="en-US"/>
          </a:p>
        </p:txBody>
      </p:sp>
    </p:spTree>
    <p:extLst>
      <p:ext uri="{BB962C8B-B14F-4D97-AF65-F5344CB8AC3E}">
        <p14:creationId xmlns:p14="http://schemas.microsoft.com/office/powerpoint/2010/main" val="3853486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members for a class: A form and an object</a:t>
            </a:r>
          </a:p>
          <a:p>
            <a:endParaRPr lang="en-US" dirty="0"/>
          </a:p>
          <a:p>
            <a:r>
              <a:rPr lang="en-US" dirty="0"/>
              <a:t>A form is when we define a variable outside the </a:t>
            </a:r>
            <a:r>
              <a:rPr lang="en-US" dirty="0" err="1"/>
              <a:t>init</a:t>
            </a:r>
            <a:r>
              <a:rPr lang="en-US" dirty="0"/>
              <a:t> function (I = 123). This is a fixed variable which will not change within my class.</a:t>
            </a:r>
          </a:p>
          <a:p>
            <a:r>
              <a:rPr lang="en-US" dirty="0"/>
              <a:t>An object is created after the </a:t>
            </a:r>
            <a:r>
              <a:rPr lang="en-US" dirty="0" err="1"/>
              <a:t>init</a:t>
            </a:r>
            <a:r>
              <a:rPr lang="en-US" dirty="0"/>
              <a:t> function.</a:t>
            </a:r>
          </a:p>
          <a:p>
            <a:endParaRPr lang="en-US" dirty="0"/>
          </a:p>
        </p:txBody>
      </p:sp>
      <p:sp>
        <p:nvSpPr>
          <p:cNvPr id="4" name="Slide Number Placeholder 3"/>
          <p:cNvSpPr>
            <a:spLocks noGrp="1"/>
          </p:cNvSpPr>
          <p:nvPr>
            <p:ph type="sldNum" sz="quarter" idx="5"/>
          </p:nvPr>
        </p:nvSpPr>
        <p:spPr/>
        <p:txBody>
          <a:bodyPr/>
          <a:lstStyle/>
          <a:p>
            <a:fld id="{AC0C94A5-7F0C-425A-8909-E8C0D081A454}" type="slidenum">
              <a:rPr lang="en-US" smtClean="0"/>
              <a:t>9</a:t>
            </a:fld>
            <a:endParaRPr lang="en-US"/>
          </a:p>
        </p:txBody>
      </p:sp>
    </p:spTree>
    <p:extLst>
      <p:ext uri="{BB962C8B-B14F-4D97-AF65-F5344CB8AC3E}">
        <p14:creationId xmlns:p14="http://schemas.microsoft.com/office/powerpoint/2010/main" val="1720466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Inheritance is one of the great things about OOP.</a:t>
            </a:r>
          </a:p>
          <a:p>
            <a:endParaRPr lang="en-US" dirty="0"/>
          </a:p>
          <a:p>
            <a:r>
              <a:rPr lang="en-US" dirty="0"/>
              <a:t>We have the class ‘Person’, with a function that says ‘I can speak’. We want to build other classes. However, we don’t want to reimplement for all of them the function ‘Speak’– we want Man and woman to ‘Inherit’ the function ‘Speak’. </a:t>
            </a:r>
          </a:p>
          <a:p>
            <a:r>
              <a:rPr lang="en-US" dirty="0"/>
              <a:t>So in the Man class, we place ‘Person’ in it, to have Man inherit the functionality of ‘Person’.</a:t>
            </a:r>
          </a:p>
        </p:txBody>
      </p:sp>
      <p:sp>
        <p:nvSpPr>
          <p:cNvPr id="4" name="Slide Number Placeholder 3"/>
          <p:cNvSpPr>
            <a:spLocks noGrp="1"/>
          </p:cNvSpPr>
          <p:nvPr>
            <p:ph type="sldNum" sz="quarter" idx="5"/>
          </p:nvPr>
        </p:nvSpPr>
        <p:spPr/>
        <p:txBody>
          <a:bodyPr/>
          <a:lstStyle/>
          <a:p>
            <a:fld id="{AC0C94A5-7F0C-425A-8909-E8C0D081A454}" type="slidenum">
              <a:rPr lang="en-US" smtClean="0"/>
              <a:t>10</a:t>
            </a:fld>
            <a:endParaRPr lang="en-US"/>
          </a:p>
        </p:txBody>
      </p:sp>
    </p:spTree>
    <p:extLst>
      <p:ext uri="{BB962C8B-B14F-4D97-AF65-F5344CB8AC3E}">
        <p14:creationId xmlns:p14="http://schemas.microsoft.com/office/powerpoint/2010/main" val="717213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how there are two ‘A’s. In class A, it prints the large A, and in class B, it prints the small ‘a’.</a:t>
            </a:r>
          </a:p>
          <a:p>
            <a:endParaRPr lang="en-US" dirty="0"/>
          </a:p>
          <a:p>
            <a:r>
              <a:rPr lang="en-US" dirty="0"/>
              <a:t>The inheritance inherits from left to right. However, proper coding says to not create functions with the same names to avoid this.</a:t>
            </a:r>
          </a:p>
        </p:txBody>
      </p:sp>
      <p:sp>
        <p:nvSpPr>
          <p:cNvPr id="4" name="Slide Number Placeholder 3"/>
          <p:cNvSpPr>
            <a:spLocks noGrp="1"/>
          </p:cNvSpPr>
          <p:nvPr>
            <p:ph type="sldNum" sz="quarter" idx="5"/>
          </p:nvPr>
        </p:nvSpPr>
        <p:spPr/>
        <p:txBody>
          <a:bodyPr/>
          <a:lstStyle/>
          <a:p>
            <a:fld id="{AC0C94A5-7F0C-425A-8909-E8C0D081A454}" type="slidenum">
              <a:rPr lang="en-US" smtClean="0"/>
              <a:t>12</a:t>
            </a:fld>
            <a:endParaRPr lang="en-US"/>
          </a:p>
        </p:txBody>
      </p:sp>
    </p:spTree>
    <p:extLst>
      <p:ext uri="{BB962C8B-B14F-4D97-AF65-F5344CB8AC3E}">
        <p14:creationId xmlns:p14="http://schemas.microsoft.com/office/powerpoint/2010/main" val="1456360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0C94A5-7F0C-425A-8909-E8C0D081A454}" type="slidenum">
              <a:rPr lang="en-US" smtClean="0"/>
              <a:t>13</a:t>
            </a:fld>
            <a:endParaRPr lang="en-US"/>
          </a:p>
        </p:txBody>
      </p:sp>
    </p:spTree>
    <p:extLst>
      <p:ext uri="{BB962C8B-B14F-4D97-AF65-F5344CB8AC3E}">
        <p14:creationId xmlns:p14="http://schemas.microsoft.com/office/powerpoint/2010/main" val="1751718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default in Python is that all attributes are public. If you want a variable to be private, it requires the underscore underneath to prevent access from the outside (see example).</a:t>
            </a:r>
          </a:p>
          <a:p>
            <a:endParaRPr lang="en-US" dirty="0"/>
          </a:p>
          <a:p>
            <a:r>
              <a:rPr lang="en-US" dirty="0"/>
              <a:t>This is used for example, that you know that you only want this function used within your function, and you don’t want anyone to be able to access it outside the class.</a:t>
            </a:r>
          </a:p>
        </p:txBody>
      </p:sp>
      <p:sp>
        <p:nvSpPr>
          <p:cNvPr id="4" name="Slide Number Placeholder 3"/>
          <p:cNvSpPr>
            <a:spLocks noGrp="1"/>
          </p:cNvSpPr>
          <p:nvPr>
            <p:ph type="sldNum" sz="quarter" idx="5"/>
          </p:nvPr>
        </p:nvSpPr>
        <p:spPr/>
        <p:txBody>
          <a:bodyPr/>
          <a:lstStyle/>
          <a:p>
            <a:fld id="{AC0C94A5-7F0C-425A-8909-E8C0D081A454}" type="slidenum">
              <a:rPr lang="en-US" smtClean="0"/>
              <a:t>14</a:t>
            </a:fld>
            <a:endParaRPr lang="en-US"/>
          </a:p>
        </p:txBody>
      </p:sp>
    </p:spTree>
    <p:extLst>
      <p:ext uri="{BB962C8B-B14F-4D97-AF65-F5344CB8AC3E}">
        <p14:creationId xmlns:p14="http://schemas.microsoft.com/office/powerpoint/2010/main" val="1007098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0C94A5-7F0C-425A-8909-E8C0D081A454}" type="slidenum">
              <a:rPr lang="en-US" smtClean="0"/>
              <a:t>18</a:t>
            </a:fld>
            <a:endParaRPr lang="en-US"/>
          </a:p>
        </p:txBody>
      </p:sp>
    </p:spTree>
    <p:extLst>
      <p:ext uri="{BB962C8B-B14F-4D97-AF65-F5344CB8AC3E}">
        <p14:creationId xmlns:p14="http://schemas.microsoft.com/office/powerpoint/2010/main" val="1435830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see how the…</a:t>
            </a:r>
          </a:p>
          <a:p>
            <a:endParaRPr lang="en-US" dirty="0"/>
          </a:p>
          <a:p>
            <a:r>
              <a:rPr lang="en-US" dirty="0"/>
              <a:t>Now we want to implement each specific animal, which all inherit from the class ‘Animal’. If we call </a:t>
            </a:r>
            <a:r>
              <a:rPr lang="en-US" dirty="0" err="1"/>
              <a:t>Dog.maknoise</a:t>
            </a:r>
            <a:r>
              <a:rPr lang="en-US" dirty="0"/>
              <a:t>, it will create ‘woof’– this overrides the function which was in the base class ‘Animal’.</a:t>
            </a:r>
          </a:p>
          <a:p>
            <a:endParaRPr lang="en-US" dirty="0"/>
          </a:p>
          <a:p>
            <a:r>
              <a:rPr lang="en-US" dirty="0"/>
              <a:t>You can pass to the function a class, who’s base has an attribute. So you can do a for loop, throw in Dog cat and lion, and they will all print their name.</a:t>
            </a:r>
          </a:p>
        </p:txBody>
      </p:sp>
      <p:sp>
        <p:nvSpPr>
          <p:cNvPr id="4" name="Slide Number Placeholder 3"/>
          <p:cNvSpPr>
            <a:spLocks noGrp="1"/>
          </p:cNvSpPr>
          <p:nvPr>
            <p:ph type="sldNum" sz="quarter" idx="5"/>
          </p:nvPr>
        </p:nvSpPr>
        <p:spPr/>
        <p:txBody>
          <a:bodyPr/>
          <a:lstStyle/>
          <a:p>
            <a:fld id="{AC0C94A5-7F0C-425A-8909-E8C0D081A454}" type="slidenum">
              <a:rPr lang="en-US" smtClean="0"/>
              <a:t>20</a:t>
            </a:fld>
            <a:endParaRPr lang="en-US"/>
          </a:p>
        </p:txBody>
      </p:sp>
    </p:spTree>
    <p:extLst>
      <p:ext uri="{BB962C8B-B14F-4D97-AF65-F5344CB8AC3E}">
        <p14:creationId xmlns:p14="http://schemas.microsoft.com/office/powerpoint/2010/main" val="697344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rgbClr val="2E5796"/>
                </a:solidFill>
                <a:latin typeface="Palatino Linotype"/>
                <a:cs typeface="Palatino Linotype"/>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Palatino Linotype"/>
                <a:cs typeface="Palatino Linotyp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rgbClr val="2E5796"/>
                </a:solidFill>
                <a:latin typeface="Palatino Linotype"/>
                <a:cs typeface="Palatino Linotype"/>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6858000"/>
          </a:xfrm>
          <a:prstGeom prst="rect">
            <a:avLst/>
          </a:prstGeom>
        </p:spPr>
      </p:pic>
      <p:pic>
        <p:nvPicPr>
          <p:cNvPr id="17" name="bg object 17"/>
          <p:cNvPicPr/>
          <p:nvPr/>
        </p:nvPicPr>
        <p:blipFill>
          <a:blip r:embed="rId3" cstate="print"/>
          <a:stretch>
            <a:fillRect/>
          </a:stretch>
        </p:blipFill>
        <p:spPr>
          <a:xfrm>
            <a:off x="8457818" y="6499377"/>
            <a:ext cx="84708" cy="84772"/>
          </a:xfrm>
          <a:prstGeom prst="rect">
            <a:avLst/>
          </a:prstGeom>
        </p:spPr>
      </p:pic>
      <p:pic>
        <p:nvPicPr>
          <p:cNvPr id="18" name="bg object 18"/>
          <p:cNvPicPr/>
          <p:nvPr/>
        </p:nvPicPr>
        <p:blipFill>
          <a:blip r:embed="rId4" cstate="print"/>
          <a:stretch>
            <a:fillRect/>
          </a:stretch>
        </p:blipFill>
        <p:spPr>
          <a:xfrm>
            <a:off x="569125" y="6499377"/>
            <a:ext cx="84759" cy="84772"/>
          </a:xfrm>
          <a:prstGeom prst="rect">
            <a:avLst/>
          </a:prstGeom>
        </p:spPr>
      </p:pic>
      <p:pic>
        <p:nvPicPr>
          <p:cNvPr id="19" name="bg object 19"/>
          <p:cNvPicPr/>
          <p:nvPr/>
        </p:nvPicPr>
        <p:blipFill>
          <a:blip r:embed="rId5" cstate="print"/>
          <a:stretch>
            <a:fillRect/>
          </a:stretch>
        </p:blipFill>
        <p:spPr>
          <a:xfrm>
            <a:off x="213359" y="289559"/>
            <a:ext cx="8741664" cy="1158240"/>
          </a:xfrm>
          <a:prstGeom prst="rect">
            <a:avLst/>
          </a:prstGeom>
        </p:spPr>
      </p:pic>
      <p:sp>
        <p:nvSpPr>
          <p:cNvPr id="2" name="Holder 2"/>
          <p:cNvSpPr>
            <a:spLocks noGrp="1"/>
          </p:cNvSpPr>
          <p:nvPr>
            <p:ph type="title"/>
          </p:nvPr>
        </p:nvSpPr>
        <p:spPr/>
        <p:txBody>
          <a:bodyPr lIns="0" tIns="0" rIns="0" bIns="0"/>
          <a:lstStyle>
            <a:lvl1pPr>
              <a:defRPr sz="5400" b="0" i="0">
                <a:solidFill>
                  <a:srgbClr val="2E5796"/>
                </a:solidFill>
                <a:latin typeface="Palatino Linotype"/>
                <a:cs typeface="Palatino Linotype"/>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6858000"/>
          </a:xfrm>
          <a:prstGeom prst="rect">
            <a:avLst/>
          </a:prstGeom>
        </p:spPr>
      </p:pic>
      <p:pic>
        <p:nvPicPr>
          <p:cNvPr id="17" name="bg object 17"/>
          <p:cNvPicPr/>
          <p:nvPr/>
        </p:nvPicPr>
        <p:blipFill>
          <a:blip r:embed="rId8" cstate="print"/>
          <a:stretch>
            <a:fillRect/>
          </a:stretch>
        </p:blipFill>
        <p:spPr>
          <a:xfrm>
            <a:off x="8457818" y="6499377"/>
            <a:ext cx="84708" cy="84772"/>
          </a:xfrm>
          <a:prstGeom prst="rect">
            <a:avLst/>
          </a:prstGeom>
        </p:spPr>
      </p:pic>
      <p:pic>
        <p:nvPicPr>
          <p:cNvPr id="18" name="bg object 18"/>
          <p:cNvPicPr/>
          <p:nvPr/>
        </p:nvPicPr>
        <p:blipFill>
          <a:blip r:embed="rId9" cstate="print"/>
          <a:stretch>
            <a:fillRect/>
          </a:stretch>
        </p:blipFill>
        <p:spPr>
          <a:xfrm>
            <a:off x="569125" y="6499377"/>
            <a:ext cx="84759" cy="84772"/>
          </a:xfrm>
          <a:prstGeom prst="rect">
            <a:avLst/>
          </a:prstGeom>
        </p:spPr>
      </p:pic>
      <p:sp>
        <p:nvSpPr>
          <p:cNvPr id="2" name="Holder 2"/>
          <p:cNvSpPr>
            <a:spLocks noGrp="1"/>
          </p:cNvSpPr>
          <p:nvPr>
            <p:ph type="title"/>
          </p:nvPr>
        </p:nvSpPr>
        <p:spPr>
          <a:xfrm>
            <a:off x="2836925" y="414985"/>
            <a:ext cx="3470148" cy="848994"/>
          </a:xfrm>
          <a:prstGeom prst="rect">
            <a:avLst/>
          </a:prstGeom>
        </p:spPr>
        <p:txBody>
          <a:bodyPr wrap="square" lIns="0" tIns="0" rIns="0" bIns="0">
            <a:spAutoFit/>
          </a:bodyPr>
          <a:lstStyle>
            <a:lvl1pPr>
              <a:defRPr sz="5400" b="0" i="0">
                <a:solidFill>
                  <a:srgbClr val="2E5796"/>
                </a:solidFill>
                <a:latin typeface="Palatino Linotype"/>
                <a:cs typeface="Palatino Linotype"/>
              </a:defRPr>
            </a:lvl1pPr>
          </a:lstStyle>
          <a:p>
            <a:endParaRPr/>
          </a:p>
        </p:txBody>
      </p:sp>
      <p:sp>
        <p:nvSpPr>
          <p:cNvPr id="3" name="Holder 3"/>
          <p:cNvSpPr>
            <a:spLocks noGrp="1"/>
          </p:cNvSpPr>
          <p:nvPr>
            <p:ph type="body" idx="1"/>
          </p:nvPr>
        </p:nvSpPr>
        <p:spPr>
          <a:xfrm>
            <a:off x="536244" y="1612468"/>
            <a:ext cx="8077834" cy="1635760"/>
          </a:xfrm>
          <a:prstGeom prst="rect">
            <a:avLst/>
          </a:prstGeom>
        </p:spPr>
        <p:txBody>
          <a:bodyPr wrap="square" lIns="0" tIns="0" rIns="0" bIns="0">
            <a:spAutoFit/>
          </a:bodyPr>
          <a:lstStyle>
            <a:lvl1pPr>
              <a:defRPr sz="2400" b="0" i="0">
                <a:solidFill>
                  <a:schemeClr val="tx1"/>
                </a:solidFill>
                <a:latin typeface="Palatino Linotype"/>
                <a:cs typeface="Palatino Linotype"/>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12/9/2021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49.png"/><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36319" y="734568"/>
            <a:ext cx="7367270" cy="2115820"/>
            <a:chOff x="1036319" y="734568"/>
            <a:chExt cx="7367270" cy="2115820"/>
          </a:xfrm>
        </p:grpSpPr>
        <p:pic>
          <p:nvPicPr>
            <p:cNvPr id="3" name="object 3"/>
            <p:cNvPicPr/>
            <p:nvPr/>
          </p:nvPicPr>
          <p:blipFill>
            <a:blip r:embed="rId2" cstate="print"/>
            <a:stretch>
              <a:fillRect/>
            </a:stretch>
          </p:blipFill>
          <p:spPr>
            <a:xfrm>
              <a:off x="1036319" y="734568"/>
              <a:ext cx="2557272" cy="1383791"/>
            </a:xfrm>
            <a:prstGeom prst="rect">
              <a:avLst/>
            </a:prstGeom>
          </p:spPr>
        </p:pic>
        <p:pic>
          <p:nvPicPr>
            <p:cNvPr id="4" name="object 4"/>
            <p:cNvPicPr/>
            <p:nvPr/>
          </p:nvPicPr>
          <p:blipFill>
            <a:blip r:embed="rId3" cstate="print"/>
            <a:stretch>
              <a:fillRect/>
            </a:stretch>
          </p:blipFill>
          <p:spPr>
            <a:xfrm>
              <a:off x="2758440" y="734568"/>
              <a:ext cx="1039367" cy="1383791"/>
            </a:xfrm>
            <a:prstGeom prst="rect">
              <a:avLst/>
            </a:prstGeom>
          </p:spPr>
        </p:pic>
        <p:pic>
          <p:nvPicPr>
            <p:cNvPr id="5" name="object 5"/>
            <p:cNvPicPr/>
            <p:nvPr/>
          </p:nvPicPr>
          <p:blipFill>
            <a:blip r:embed="rId4" cstate="print"/>
            <a:stretch>
              <a:fillRect/>
            </a:stretch>
          </p:blipFill>
          <p:spPr>
            <a:xfrm>
              <a:off x="2962655" y="734568"/>
              <a:ext cx="5440680" cy="1383791"/>
            </a:xfrm>
            <a:prstGeom prst="rect">
              <a:avLst/>
            </a:prstGeom>
          </p:spPr>
        </p:pic>
        <p:pic>
          <p:nvPicPr>
            <p:cNvPr id="6" name="object 6"/>
            <p:cNvPicPr/>
            <p:nvPr/>
          </p:nvPicPr>
          <p:blipFill>
            <a:blip r:embed="rId5" cstate="print"/>
            <a:stretch>
              <a:fillRect/>
            </a:stretch>
          </p:blipFill>
          <p:spPr>
            <a:xfrm>
              <a:off x="2554223" y="1466087"/>
              <a:ext cx="4172712" cy="1383791"/>
            </a:xfrm>
            <a:prstGeom prst="rect">
              <a:avLst/>
            </a:prstGeom>
          </p:spPr>
        </p:pic>
      </p:grpSp>
      <p:sp>
        <p:nvSpPr>
          <p:cNvPr id="7" name="object 7"/>
          <p:cNvSpPr txBox="1">
            <a:spLocks noGrp="1"/>
          </p:cNvSpPr>
          <p:nvPr>
            <p:ph type="title"/>
          </p:nvPr>
        </p:nvSpPr>
        <p:spPr>
          <a:xfrm>
            <a:off x="1442085" y="890091"/>
            <a:ext cx="6405245" cy="1489710"/>
          </a:xfrm>
          <a:prstGeom prst="rect">
            <a:avLst/>
          </a:prstGeom>
        </p:spPr>
        <p:txBody>
          <a:bodyPr vert="horz" wrap="square" lIns="0" tIns="12700" rIns="0" bIns="0" rtlCol="0">
            <a:spAutoFit/>
          </a:bodyPr>
          <a:lstStyle/>
          <a:p>
            <a:pPr marL="1530985" marR="5080" indent="-1518285">
              <a:lnSpc>
                <a:spcPct val="100000"/>
              </a:lnSpc>
              <a:spcBef>
                <a:spcPts val="100"/>
              </a:spcBef>
            </a:pPr>
            <a:r>
              <a:rPr sz="4800" spc="-5" dirty="0"/>
              <a:t>Object-Oriented </a:t>
            </a:r>
            <a:r>
              <a:rPr sz="4800" dirty="0"/>
              <a:t>Design </a:t>
            </a:r>
            <a:r>
              <a:rPr sz="4800" spc="-1190" dirty="0"/>
              <a:t> </a:t>
            </a:r>
            <a:r>
              <a:rPr sz="4800" dirty="0"/>
              <a:t>with</a:t>
            </a:r>
            <a:r>
              <a:rPr sz="4800" spc="-10" dirty="0"/>
              <a:t> </a:t>
            </a:r>
            <a:r>
              <a:rPr sz="4800" spc="-5" dirty="0"/>
              <a:t>Python</a:t>
            </a:r>
            <a:endParaRPr sz="4800"/>
          </a:p>
        </p:txBody>
      </p:sp>
      <p:sp>
        <p:nvSpPr>
          <p:cNvPr id="8" name="object 8"/>
          <p:cNvSpPr txBox="1"/>
          <p:nvPr/>
        </p:nvSpPr>
        <p:spPr>
          <a:xfrm>
            <a:off x="1713357" y="3787281"/>
            <a:ext cx="5638165" cy="2075180"/>
          </a:xfrm>
          <a:prstGeom prst="rect">
            <a:avLst/>
          </a:prstGeom>
        </p:spPr>
        <p:txBody>
          <a:bodyPr vert="horz" wrap="square" lIns="0" tIns="12700" rIns="0" bIns="0" rtlCol="0">
            <a:spAutoFit/>
          </a:bodyPr>
          <a:lstStyle/>
          <a:p>
            <a:pPr marL="12065" marR="5080" algn="ctr">
              <a:lnSpc>
                <a:spcPct val="120000"/>
              </a:lnSpc>
              <a:spcBef>
                <a:spcPts val="100"/>
              </a:spcBef>
            </a:pPr>
            <a:r>
              <a:rPr sz="2800" spc="5" dirty="0">
                <a:solidFill>
                  <a:srgbClr val="404040"/>
                </a:solidFill>
                <a:latin typeface="Palatino Linotype"/>
                <a:cs typeface="Palatino Linotype"/>
              </a:rPr>
              <a:t>C</a:t>
            </a:r>
            <a:r>
              <a:rPr sz="2800" spc="-10" dirty="0">
                <a:solidFill>
                  <a:srgbClr val="404040"/>
                </a:solidFill>
                <a:latin typeface="Palatino Linotype"/>
                <a:cs typeface="Palatino Linotype"/>
              </a:rPr>
              <a:t>S</a:t>
            </a:r>
            <a:r>
              <a:rPr sz="2800" spc="5" dirty="0">
                <a:solidFill>
                  <a:srgbClr val="404040"/>
                </a:solidFill>
                <a:latin typeface="Palatino Linotype"/>
                <a:cs typeface="Palatino Linotype"/>
              </a:rPr>
              <a:t>CI</a:t>
            </a:r>
            <a:r>
              <a:rPr sz="2800" spc="-10" dirty="0">
                <a:solidFill>
                  <a:srgbClr val="404040"/>
                </a:solidFill>
                <a:latin typeface="Palatino Linotype"/>
                <a:cs typeface="Palatino Linotype"/>
              </a:rPr>
              <a:t> </a:t>
            </a:r>
            <a:r>
              <a:rPr sz="2800" spc="5" dirty="0">
                <a:solidFill>
                  <a:srgbClr val="404040"/>
                </a:solidFill>
                <a:latin typeface="Palatino Linotype"/>
                <a:cs typeface="Palatino Linotype"/>
              </a:rPr>
              <a:t>5</a:t>
            </a:r>
            <a:r>
              <a:rPr sz="2800" spc="15" dirty="0">
                <a:solidFill>
                  <a:srgbClr val="404040"/>
                </a:solidFill>
                <a:latin typeface="Palatino Linotype"/>
                <a:cs typeface="Palatino Linotype"/>
              </a:rPr>
              <a:t>4</a:t>
            </a:r>
            <a:r>
              <a:rPr sz="2800" spc="10" dirty="0">
                <a:solidFill>
                  <a:srgbClr val="404040"/>
                </a:solidFill>
                <a:latin typeface="Palatino Linotype"/>
                <a:cs typeface="Palatino Linotype"/>
              </a:rPr>
              <a:t>48</a:t>
            </a:r>
            <a:r>
              <a:rPr sz="2800" dirty="0">
                <a:solidFill>
                  <a:srgbClr val="404040"/>
                </a:solidFill>
                <a:latin typeface="Palatino Linotype"/>
                <a:cs typeface="Palatino Linotype"/>
              </a:rPr>
              <a:t>:</a:t>
            </a:r>
            <a:r>
              <a:rPr sz="2800" spc="-60" dirty="0">
                <a:solidFill>
                  <a:srgbClr val="404040"/>
                </a:solidFill>
                <a:latin typeface="Palatino Linotype"/>
                <a:cs typeface="Palatino Linotype"/>
              </a:rPr>
              <a:t> </a:t>
            </a:r>
            <a:r>
              <a:rPr sz="2800" dirty="0">
                <a:solidFill>
                  <a:srgbClr val="404040"/>
                </a:solidFill>
                <a:latin typeface="Palatino Linotype"/>
                <a:cs typeface="Palatino Linotype"/>
              </a:rPr>
              <a:t>Object</a:t>
            </a:r>
            <a:r>
              <a:rPr sz="2800" spc="-25" dirty="0">
                <a:solidFill>
                  <a:srgbClr val="404040"/>
                </a:solidFill>
                <a:latin typeface="Palatino Linotype"/>
                <a:cs typeface="Palatino Linotype"/>
              </a:rPr>
              <a:t> </a:t>
            </a:r>
            <a:r>
              <a:rPr sz="2800" spc="5" dirty="0">
                <a:solidFill>
                  <a:srgbClr val="404040"/>
                </a:solidFill>
                <a:latin typeface="Palatino Linotype"/>
                <a:cs typeface="Palatino Linotype"/>
              </a:rPr>
              <a:t>–</a:t>
            </a:r>
            <a:r>
              <a:rPr sz="2800" spc="-15" dirty="0">
                <a:solidFill>
                  <a:srgbClr val="404040"/>
                </a:solidFill>
                <a:latin typeface="Palatino Linotype"/>
                <a:cs typeface="Palatino Linotype"/>
              </a:rPr>
              <a:t> </a:t>
            </a:r>
            <a:r>
              <a:rPr sz="2800" dirty="0">
                <a:solidFill>
                  <a:srgbClr val="404040"/>
                </a:solidFill>
                <a:latin typeface="Palatino Linotype"/>
                <a:cs typeface="Palatino Linotype"/>
              </a:rPr>
              <a:t>Or</a:t>
            </a:r>
            <a:r>
              <a:rPr sz="2800" spc="-10" dirty="0">
                <a:solidFill>
                  <a:srgbClr val="404040"/>
                </a:solidFill>
                <a:latin typeface="Palatino Linotype"/>
                <a:cs typeface="Palatino Linotype"/>
              </a:rPr>
              <a:t>i</a:t>
            </a:r>
            <a:r>
              <a:rPr sz="2800" spc="5" dirty="0">
                <a:solidFill>
                  <a:srgbClr val="404040"/>
                </a:solidFill>
                <a:latin typeface="Palatino Linotype"/>
                <a:cs typeface="Palatino Linotype"/>
              </a:rPr>
              <a:t>en</a:t>
            </a:r>
            <a:r>
              <a:rPr sz="2800" spc="-15" dirty="0">
                <a:solidFill>
                  <a:srgbClr val="404040"/>
                </a:solidFill>
                <a:latin typeface="Palatino Linotype"/>
                <a:cs typeface="Palatino Linotype"/>
              </a:rPr>
              <a:t>t</a:t>
            </a:r>
            <a:r>
              <a:rPr sz="2800" spc="5" dirty="0">
                <a:solidFill>
                  <a:srgbClr val="404040"/>
                </a:solidFill>
                <a:latin typeface="Palatino Linotype"/>
                <a:cs typeface="Palatino Linotype"/>
              </a:rPr>
              <a:t>ed</a:t>
            </a:r>
            <a:r>
              <a:rPr sz="2800" spc="-140" dirty="0">
                <a:solidFill>
                  <a:srgbClr val="404040"/>
                </a:solidFill>
                <a:latin typeface="Palatino Linotype"/>
                <a:cs typeface="Palatino Linotype"/>
              </a:rPr>
              <a:t> </a:t>
            </a:r>
            <a:r>
              <a:rPr sz="2800" spc="5" dirty="0">
                <a:solidFill>
                  <a:srgbClr val="404040"/>
                </a:solidFill>
                <a:latin typeface="Palatino Linotype"/>
                <a:cs typeface="Palatino Linotype"/>
              </a:rPr>
              <a:t>A</a:t>
            </a:r>
            <a:r>
              <a:rPr sz="2800" spc="-170" dirty="0">
                <a:solidFill>
                  <a:srgbClr val="404040"/>
                </a:solidFill>
                <a:latin typeface="Palatino Linotype"/>
                <a:cs typeface="Palatino Linotype"/>
              </a:rPr>
              <a:t> </a:t>
            </a:r>
            <a:r>
              <a:rPr sz="2800" spc="5" dirty="0">
                <a:solidFill>
                  <a:srgbClr val="404040"/>
                </a:solidFill>
                <a:latin typeface="Palatino Linotype"/>
                <a:cs typeface="Palatino Linotype"/>
              </a:rPr>
              <a:t>&amp;</a:t>
            </a:r>
            <a:r>
              <a:rPr sz="2800" spc="-10" dirty="0">
                <a:solidFill>
                  <a:srgbClr val="404040"/>
                </a:solidFill>
                <a:latin typeface="Palatino Linotype"/>
                <a:cs typeface="Palatino Linotype"/>
              </a:rPr>
              <a:t> </a:t>
            </a:r>
            <a:r>
              <a:rPr sz="2800" dirty="0">
                <a:solidFill>
                  <a:srgbClr val="404040"/>
                </a:solidFill>
                <a:latin typeface="Palatino Linotype"/>
                <a:cs typeface="Palatino Linotype"/>
              </a:rPr>
              <a:t>D  Presentation</a:t>
            </a:r>
            <a:endParaRPr sz="2800">
              <a:latin typeface="Palatino Linotype"/>
              <a:cs typeface="Palatino Linotype"/>
            </a:endParaRPr>
          </a:p>
          <a:p>
            <a:pPr>
              <a:lnSpc>
                <a:spcPct val="100000"/>
              </a:lnSpc>
              <a:spcBef>
                <a:spcPts val="50"/>
              </a:spcBef>
            </a:pPr>
            <a:endParaRPr sz="3450">
              <a:latin typeface="Palatino Linotype"/>
              <a:cs typeface="Palatino Linotype"/>
            </a:endParaRPr>
          </a:p>
          <a:p>
            <a:pPr marL="3175" algn="ctr">
              <a:lnSpc>
                <a:spcPct val="100000"/>
              </a:lnSpc>
              <a:spcBef>
                <a:spcPts val="5"/>
              </a:spcBef>
            </a:pPr>
            <a:r>
              <a:rPr sz="2800" spc="-65" dirty="0">
                <a:solidFill>
                  <a:srgbClr val="404040"/>
                </a:solidFill>
                <a:latin typeface="Palatino Linotype"/>
                <a:cs typeface="Palatino Linotype"/>
              </a:rPr>
              <a:t>Yang</a:t>
            </a:r>
            <a:r>
              <a:rPr sz="2800" spc="-70" dirty="0">
                <a:solidFill>
                  <a:srgbClr val="404040"/>
                </a:solidFill>
                <a:latin typeface="Palatino Linotype"/>
                <a:cs typeface="Palatino Linotype"/>
              </a:rPr>
              <a:t> </a:t>
            </a:r>
            <a:r>
              <a:rPr sz="2800" spc="-5" dirty="0">
                <a:solidFill>
                  <a:srgbClr val="404040"/>
                </a:solidFill>
                <a:latin typeface="Palatino Linotype"/>
                <a:cs typeface="Palatino Linotype"/>
              </a:rPr>
              <a:t>Li</a:t>
            </a:r>
            <a:endParaRPr sz="2800">
              <a:latin typeface="Palatino Linotype"/>
              <a:cs typeface="Palatino Linotype"/>
            </a:endParaRPr>
          </a:p>
        </p:txBody>
      </p:sp>
      <p:pic>
        <p:nvPicPr>
          <p:cNvPr id="9" name="object 9"/>
          <p:cNvPicPr/>
          <p:nvPr/>
        </p:nvPicPr>
        <p:blipFill>
          <a:blip r:embed="rId6" cstate="print"/>
          <a:stretch>
            <a:fillRect/>
          </a:stretch>
        </p:blipFill>
        <p:spPr>
          <a:xfrm>
            <a:off x="3665728" y="2924936"/>
            <a:ext cx="2009775" cy="6762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2389632" y="502919"/>
            <a:ext cx="4361688" cy="1548384"/>
          </a:xfrm>
          <a:prstGeom prst="rect">
            <a:avLst/>
          </a:prstGeom>
        </p:spPr>
      </p:pic>
      <p:sp>
        <p:nvSpPr>
          <p:cNvPr id="3" name="object 3"/>
          <p:cNvSpPr txBox="1">
            <a:spLocks noGrp="1"/>
          </p:cNvSpPr>
          <p:nvPr>
            <p:ph type="title"/>
          </p:nvPr>
        </p:nvSpPr>
        <p:spPr>
          <a:xfrm>
            <a:off x="2844800" y="674623"/>
            <a:ext cx="3453129" cy="848360"/>
          </a:xfrm>
          <a:prstGeom prst="rect">
            <a:avLst/>
          </a:prstGeom>
        </p:spPr>
        <p:txBody>
          <a:bodyPr vert="horz" wrap="square" lIns="0" tIns="12700" rIns="0" bIns="0" rtlCol="0">
            <a:spAutoFit/>
          </a:bodyPr>
          <a:lstStyle/>
          <a:p>
            <a:pPr marL="12700">
              <a:lnSpc>
                <a:spcPct val="100000"/>
              </a:lnSpc>
              <a:spcBef>
                <a:spcPts val="100"/>
              </a:spcBef>
            </a:pPr>
            <a:r>
              <a:rPr dirty="0"/>
              <a:t>Inheritance</a:t>
            </a:r>
          </a:p>
        </p:txBody>
      </p:sp>
      <p:pic>
        <p:nvPicPr>
          <p:cNvPr id="4" name="object 4"/>
          <p:cNvPicPr/>
          <p:nvPr/>
        </p:nvPicPr>
        <p:blipFill>
          <a:blip r:embed="rId4" cstate="print"/>
          <a:stretch>
            <a:fillRect/>
          </a:stretch>
        </p:blipFill>
        <p:spPr>
          <a:xfrm>
            <a:off x="613016" y="1833117"/>
            <a:ext cx="3267075" cy="3152774"/>
          </a:xfrm>
          <a:prstGeom prst="rect">
            <a:avLst/>
          </a:prstGeom>
        </p:spPr>
      </p:pic>
      <p:pic>
        <p:nvPicPr>
          <p:cNvPr id="5" name="object 5"/>
          <p:cNvPicPr/>
          <p:nvPr/>
        </p:nvPicPr>
        <p:blipFill>
          <a:blip r:embed="rId5" cstate="print"/>
          <a:stretch>
            <a:fillRect/>
          </a:stretch>
        </p:blipFill>
        <p:spPr>
          <a:xfrm>
            <a:off x="613016" y="5204142"/>
            <a:ext cx="1552575" cy="619125"/>
          </a:xfrm>
          <a:prstGeom prst="rect">
            <a:avLst/>
          </a:prstGeom>
        </p:spPr>
      </p:pic>
      <p:sp>
        <p:nvSpPr>
          <p:cNvPr id="6" name="object 6"/>
          <p:cNvSpPr txBox="1"/>
          <p:nvPr/>
        </p:nvSpPr>
        <p:spPr>
          <a:xfrm>
            <a:off x="4364228" y="1791461"/>
            <a:ext cx="4405630" cy="4416425"/>
          </a:xfrm>
          <a:prstGeom prst="rect">
            <a:avLst/>
          </a:prstGeom>
        </p:spPr>
        <p:txBody>
          <a:bodyPr vert="horz" wrap="square" lIns="0" tIns="12700" rIns="0" bIns="0" rtlCol="0">
            <a:spAutoFit/>
          </a:bodyPr>
          <a:lstStyle/>
          <a:p>
            <a:pPr marL="12700">
              <a:lnSpc>
                <a:spcPct val="100000"/>
              </a:lnSpc>
              <a:spcBef>
                <a:spcPts val="100"/>
              </a:spcBef>
            </a:pPr>
            <a:r>
              <a:rPr sz="1800" dirty="0">
                <a:latin typeface="Palatino Linotype"/>
                <a:cs typeface="Palatino Linotype"/>
              </a:rPr>
              <a:t>Inheritance</a:t>
            </a:r>
            <a:r>
              <a:rPr sz="1800" spc="-35" dirty="0">
                <a:latin typeface="Palatino Linotype"/>
                <a:cs typeface="Palatino Linotype"/>
              </a:rPr>
              <a:t> </a:t>
            </a:r>
            <a:r>
              <a:rPr sz="1800" dirty="0">
                <a:latin typeface="Palatino Linotype"/>
                <a:cs typeface="Palatino Linotype"/>
              </a:rPr>
              <a:t>in</a:t>
            </a:r>
            <a:r>
              <a:rPr sz="1800" spc="-5" dirty="0">
                <a:latin typeface="Palatino Linotype"/>
                <a:cs typeface="Palatino Linotype"/>
              </a:rPr>
              <a:t> </a:t>
            </a:r>
            <a:r>
              <a:rPr sz="1800" spc="-10" dirty="0">
                <a:latin typeface="Palatino Linotype"/>
                <a:cs typeface="Palatino Linotype"/>
              </a:rPr>
              <a:t>Python</a:t>
            </a:r>
            <a:r>
              <a:rPr sz="1800" spc="25" dirty="0">
                <a:latin typeface="Palatino Linotype"/>
                <a:cs typeface="Palatino Linotype"/>
              </a:rPr>
              <a:t> </a:t>
            </a:r>
            <a:r>
              <a:rPr sz="1800" dirty="0">
                <a:latin typeface="Palatino Linotype"/>
                <a:cs typeface="Palatino Linotype"/>
              </a:rPr>
              <a:t>is</a:t>
            </a:r>
            <a:r>
              <a:rPr sz="1800" spc="-30" dirty="0">
                <a:latin typeface="Palatino Linotype"/>
                <a:cs typeface="Palatino Linotype"/>
              </a:rPr>
              <a:t> </a:t>
            </a:r>
            <a:r>
              <a:rPr sz="1800" spc="-5" dirty="0">
                <a:latin typeface="Palatino Linotype"/>
                <a:cs typeface="Palatino Linotype"/>
              </a:rPr>
              <a:t>simple,</a:t>
            </a:r>
            <a:endParaRPr sz="1800">
              <a:latin typeface="Palatino Linotype"/>
              <a:cs typeface="Palatino Linotype"/>
            </a:endParaRPr>
          </a:p>
          <a:p>
            <a:pPr marL="12700">
              <a:lnSpc>
                <a:spcPct val="100000"/>
              </a:lnSpc>
            </a:pPr>
            <a:r>
              <a:rPr sz="1800" spc="-5" dirty="0">
                <a:latin typeface="Palatino Linotype"/>
                <a:cs typeface="Palatino Linotype"/>
              </a:rPr>
              <a:t>Just</a:t>
            </a:r>
            <a:r>
              <a:rPr sz="1800" spc="-15" dirty="0">
                <a:latin typeface="Palatino Linotype"/>
                <a:cs typeface="Palatino Linotype"/>
              </a:rPr>
              <a:t> </a:t>
            </a:r>
            <a:r>
              <a:rPr sz="1800" dirty="0">
                <a:latin typeface="Palatino Linotype"/>
                <a:cs typeface="Palatino Linotype"/>
              </a:rPr>
              <a:t>like</a:t>
            </a:r>
            <a:r>
              <a:rPr sz="1800" spc="-20" dirty="0">
                <a:latin typeface="Palatino Linotype"/>
                <a:cs typeface="Palatino Linotype"/>
              </a:rPr>
              <a:t> </a:t>
            </a:r>
            <a:r>
              <a:rPr sz="1800" spc="-75" dirty="0">
                <a:latin typeface="Palatino Linotype"/>
                <a:cs typeface="Palatino Linotype"/>
              </a:rPr>
              <a:t>JAVA,</a:t>
            </a:r>
            <a:r>
              <a:rPr sz="1800" spc="5" dirty="0">
                <a:latin typeface="Palatino Linotype"/>
                <a:cs typeface="Palatino Linotype"/>
              </a:rPr>
              <a:t> </a:t>
            </a:r>
            <a:r>
              <a:rPr sz="1800" spc="-5" dirty="0">
                <a:latin typeface="Palatino Linotype"/>
                <a:cs typeface="Palatino Linotype"/>
              </a:rPr>
              <a:t>subclass</a:t>
            </a:r>
            <a:r>
              <a:rPr sz="1800" spc="5" dirty="0">
                <a:latin typeface="Palatino Linotype"/>
                <a:cs typeface="Palatino Linotype"/>
              </a:rPr>
              <a:t> </a:t>
            </a:r>
            <a:r>
              <a:rPr sz="1800" dirty="0">
                <a:latin typeface="Palatino Linotype"/>
                <a:cs typeface="Palatino Linotype"/>
              </a:rPr>
              <a:t>can</a:t>
            </a:r>
            <a:r>
              <a:rPr sz="1800" spc="5" dirty="0">
                <a:latin typeface="Palatino Linotype"/>
                <a:cs typeface="Palatino Linotype"/>
              </a:rPr>
              <a:t> </a:t>
            </a:r>
            <a:r>
              <a:rPr sz="1800" spc="-10" dirty="0">
                <a:latin typeface="Palatino Linotype"/>
                <a:cs typeface="Palatino Linotype"/>
              </a:rPr>
              <a:t>invoke</a:t>
            </a:r>
            <a:endParaRPr sz="1800">
              <a:latin typeface="Palatino Linotype"/>
              <a:cs typeface="Palatino Linotype"/>
            </a:endParaRPr>
          </a:p>
          <a:p>
            <a:pPr marL="12700">
              <a:lnSpc>
                <a:spcPct val="100000"/>
              </a:lnSpc>
            </a:pPr>
            <a:r>
              <a:rPr sz="1800" spc="-10" dirty="0">
                <a:latin typeface="Palatino Linotype"/>
                <a:cs typeface="Palatino Linotype"/>
              </a:rPr>
              <a:t>Attributes</a:t>
            </a:r>
            <a:r>
              <a:rPr sz="1800" spc="45" dirty="0">
                <a:latin typeface="Palatino Linotype"/>
                <a:cs typeface="Palatino Linotype"/>
              </a:rPr>
              <a:t> </a:t>
            </a:r>
            <a:r>
              <a:rPr sz="1800" spc="5" dirty="0">
                <a:latin typeface="Palatino Linotype"/>
                <a:cs typeface="Palatino Linotype"/>
              </a:rPr>
              <a:t>and</a:t>
            </a:r>
            <a:r>
              <a:rPr sz="1800" spc="-15" dirty="0">
                <a:latin typeface="Palatino Linotype"/>
                <a:cs typeface="Palatino Linotype"/>
              </a:rPr>
              <a:t> </a:t>
            </a:r>
            <a:r>
              <a:rPr sz="1800" spc="-10" dirty="0">
                <a:latin typeface="Palatino Linotype"/>
                <a:cs typeface="Palatino Linotype"/>
              </a:rPr>
              <a:t>methods</a:t>
            </a:r>
            <a:r>
              <a:rPr sz="1800" spc="5" dirty="0">
                <a:latin typeface="Palatino Linotype"/>
                <a:cs typeface="Palatino Linotype"/>
              </a:rPr>
              <a:t> </a:t>
            </a:r>
            <a:r>
              <a:rPr sz="1800" dirty="0">
                <a:latin typeface="Palatino Linotype"/>
                <a:cs typeface="Palatino Linotype"/>
              </a:rPr>
              <a:t>in</a:t>
            </a:r>
            <a:r>
              <a:rPr sz="1800" spc="5" dirty="0">
                <a:latin typeface="Palatino Linotype"/>
                <a:cs typeface="Palatino Linotype"/>
              </a:rPr>
              <a:t> </a:t>
            </a:r>
            <a:r>
              <a:rPr sz="1800" dirty="0">
                <a:latin typeface="Palatino Linotype"/>
                <a:cs typeface="Palatino Linotype"/>
              </a:rPr>
              <a:t>superclass.</a:t>
            </a:r>
            <a:endParaRPr sz="1800">
              <a:latin typeface="Palatino Linotype"/>
              <a:cs typeface="Palatino Linotype"/>
            </a:endParaRPr>
          </a:p>
          <a:p>
            <a:pPr>
              <a:lnSpc>
                <a:spcPct val="100000"/>
              </a:lnSpc>
              <a:spcBef>
                <a:spcPts val="5"/>
              </a:spcBef>
            </a:pPr>
            <a:endParaRPr sz="1600">
              <a:latin typeface="Palatino Linotype"/>
              <a:cs typeface="Palatino Linotype"/>
            </a:endParaRPr>
          </a:p>
          <a:p>
            <a:pPr marL="12700" marR="153670">
              <a:lnSpc>
                <a:spcPct val="100000"/>
              </a:lnSpc>
            </a:pPr>
            <a:r>
              <a:rPr sz="1800" spc="-5" dirty="0">
                <a:latin typeface="Palatino Linotype"/>
                <a:cs typeface="Palatino Linotype"/>
              </a:rPr>
              <a:t>From</a:t>
            </a:r>
            <a:r>
              <a:rPr sz="1800" spc="-10" dirty="0">
                <a:latin typeface="Palatino Linotype"/>
                <a:cs typeface="Palatino Linotype"/>
              </a:rPr>
              <a:t> </a:t>
            </a:r>
            <a:r>
              <a:rPr sz="1800" spc="-5" dirty="0">
                <a:latin typeface="Palatino Linotype"/>
                <a:cs typeface="Palatino Linotype"/>
              </a:rPr>
              <a:t>the</a:t>
            </a:r>
            <a:r>
              <a:rPr sz="1800" dirty="0">
                <a:latin typeface="Palatino Linotype"/>
                <a:cs typeface="Palatino Linotype"/>
              </a:rPr>
              <a:t> </a:t>
            </a:r>
            <a:r>
              <a:rPr sz="1800" spc="-5" dirty="0">
                <a:latin typeface="Palatino Linotype"/>
                <a:cs typeface="Palatino Linotype"/>
              </a:rPr>
              <a:t>example,</a:t>
            </a:r>
            <a:r>
              <a:rPr sz="1800" spc="10" dirty="0">
                <a:latin typeface="Palatino Linotype"/>
                <a:cs typeface="Palatino Linotype"/>
              </a:rPr>
              <a:t> </a:t>
            </a:r>
            <a:r>
              <a:rPr sz="1800" b="1" spc="-5" dirty="0">
                <a:latin typeface="Palatino Linotype"/>
                <a:cs typeface="Palatino Linotype"/>
              </a:rPr>
              <a:t>Class</a:t>
            </a:r>
            <a:r>
              <a:rPr sz="1800" b="1" spc="-10" dirty="0">
                <a:latin typeface="Palatino Linotype"/>
                <a:cs typeface="Palatino Linotype"/>
              </a:rPr>
              <a:t> </a:t>
            </a:r>
            <a:r>
              <a:rPr sz="1800" b="1" dirty="0">
                <a:latin typeface="Palatino Linotype"/>
                <a:cs typeface="Palatino Linotype"/>
              </a:rPr>
              <a:t>Man</a:t>
            </a:r>
            <a:r>
              <a:rPr sz="1800" b="1" spc="-5" dirty="0">
                <a:latin typeface="Palatino Linotype"/>
                <a:cs typeface="Palatino Linotype"/>
              </a:rPr>
              <a:t> </a:t>
            </a:r>
            <a:r>
              <a:rPr sz="1800" dirty="0">
                <a:latin typeface="Palatino Linotype"/>
                <a:cs typeface="Palatino Linotype"/>
              </a:rPr>
              <a:t>inherits </a:t>
            </a:r>
            <a:r>
              <a:rPr sz="1800" spc="5" dirty="0">
                <a:latin typeface="Palatino Linotype"/>
                <a:cs typeface="Palatino Linotype"/>
              </a:rPr>
              <a:t> </a:t>
            </a:r>
            <a:r>
              <a:rPr sz="1800" b="1" spc="-5" dirty="0">
                <a:latin typeface="Palatino Linotype"/>
                <a:cs typeface="Palatino Linotype"/>
              </a:rPr>
              <a:t>Class </a:t>
            </a:r>
            <a:r>
              <a:rPr sz="1800" b="1" dirty="0">
                <a:latin typeface="Palatino Linotype"/>
                <a:cs typeface="Palatino Linotype"/>
              </a:rPr>
              <a:t>Person</a:t>
            </a:r>
            <a:r>
              <a:rPr sz="1800" dirty="0">
                <a:latin typeface="Palatino Linotype"/>
                <a:cs typeface="Palatino Linotype"/>
              </a:rPr>
              <a:t>, </a:t>
            </a:r>
            <a:r>
              <a:rPr sz="1800" spc="5" dirty="0">
                <a:latin typeface="Palatino Linotype"/>
                <a:cs typeface="Palatino Linotype"/>
              </a:rPr>
              <a:t>and </a:t>
            </a:r>
            <a:r>
              <a:rPr sz="1800" spc="-10" dirty="0">
                <a:latin typeface="Palatino Linotype"/>
                <a:cs typeface="Palatino Linotype"/>
              </a:rPr>
              <a:t>invoke </a:t>
            </a:r>
            <a:r>
              <a:rPr sz="1800" b="1" dirty="0">
                <a:latin typeface="Palatino Linotype"/>
                <a:cs typeface="Palatino Linotype"/>
              </a:rPr>
              <a:t>speak() </a:t>
            </a:r>
            <a:r>
              <a:rPr sz="1800" spc="-10" dirty="0">
                <a:latin typeface="Palatino Linotype"/>
                <a:cs typeface="Palatino Linotype"/>
              </a:rPr>
              <a:t>method </a:t>
            </a:r>
            <a:r>
              <a:rPr sz="1800" spc="-434" dirty="0">
                <a:latin typeface="Palatino Linotype"/>
                <a:cs typeface="Palatino Linotype"/>
              </a:rPr>
              <a:t> </a:t>
            </a:r>
            <a:r>
              <a:rPr sz="1800" spc="-5" dirty="0">
                <a:latin typeface="Palatino Linotype"/>
                <a:cs typeface="Palatino Linotype"/>
              </a:rPr>
              <a:t>In</a:t>
            </a:r>
            <a:r>
              <a:rPr sz="1800" spc="5" dirty="0">
                <a:latin typeface="Palatino Linotype"/>
                <a:cs typeface="Palatino Linotype"/>
              </a:rPr>
              <a:t> </a:t>
            </a:r>
            <a:r>
              <a:rPr sz="1800" b="1" spc="-5" dirty="0">
                <a:latin typeface="Palatino Linotype"/>
                <a:cs typeface="Palatino Linotype"/>
              </a:rPr>
              <a:t>Class</a:t>
            </a:r>
            <a:r>
              <a:rPr sz="1800" b="1" spc="-10" dirty="0">
                <a:latin typeface="Palatino Linotype"/>
                <a:cs typeface="Palatino Linotype"/>
              </a:rPr>
              <a:t> </a:t>
            </a:r>
            <a:r>
              <a:rPr sz="1800" b="1" spc="-5" dirty="0">
                <a:latin typeface="Palatino Linotype"/>
                <a:cs typeface="Palatino Linotype"/>
              </a:rPr>
              <a:t>Person</a:t>
            </a:r>
            <a:endParaRPr sz="1800">
              <a:latin typeface="Palatino Linotype"/>
              <a:cs typeface="Palatino Linotype"/>
            </a:endParaRPr>
          </a:p>
          <a:p>
            <a:pPr>
              <a:lnSpc>
                <a:spcPct val="100000"/>
              </a:lnSpc>
            </a:pPr>
            <a:endParaRPr sz="1600">
              <a:latin typeface="Palatino Linotype"/>
              <a:cs typeface="Palatino Linotype"/>
            </a:endParaRPr>
          </a:p>
          <a:p>
            <a:pPr marL="12700">
              <a:lnSpc>
                <a:spcPct val="100000"/>
              </a:lnSpc>
              <a:spcBef>
                <a:spcPts val="5"/>
              </a:spcBef>
            </a:pPr>
            <a:r>
              <a:rPr sz="1800" dirty="0">
                <a:latin typeface="Palatino Linotype"/>
                <a:cs typeface="Palatino Linotype"/>
              </a:rPr>
              <a:t>Inherit</a:t>
            </a:r>
            <a:r>
              <a:rPr sz="1800" spc="-50" dirty="0">
                <a:latin typeface="Palatino Linotype"/>
                <a:cs typeface="Palatino Linotype"/>
              </a:rPr>
              <a:t> </a:t>
            </a:r>
            <a:r>
              <a:rPr sz="1800" dirty="0">
                <a:latin typeface="Palatino Linotype"/>
                <a:cs typeface="Palatino Linotype"/>
              </a:rPr>
              <a:t>Syntax:</a:t>
            </a:r>
            <a:endParaRPr sz="1800">
              <a:latin typeface="Palatino Linotype"/>
              <a:cs typeface="Palatino Linotype"/>
            </a:endParaRPr>
          </a:p>
          <a:p>
            <a:pPr>
              <a:lnSpc>
                <a:spcPct val="100000"/>
              </a:lnSpc>
            </a:pPr>
            <a:endParaRPr sz="1600">
              <a:latin typeface="Palatino Linotype"/>
              <a:cs typeface="Palatino Linotype"/>
            </a:endParaRPr>
          </a:p>
          <a:p>
            <a:pPr marL="12700">
              <a:lnSpc>
                <a:spcPct val="100000"/>
              </a:lnSpc>
            </a:pPr>
            <a:r>
              <a:rPr sz="1800" dirty="0">
                <a:solidFill>
                  <a:srgbClr val="2E5796"/>
                </a:solidFill>
                <a:latin typeface="Palatino Linotype"/>
                <a:cs typeface="Palatino Linotype"/>
              </a:rPr>
              <a:t>class</a:t>
            </a:r>
            <a:r>
              <a:rPr sz="1800" spc="-20" dirty="0">
                <a:solidFill>
                  <a:srgbClr val="2E5796"/>
                </a:solidFill>
                <a:latin typeface="Palatino Linotype"/>
                <a:cs typeface="Palatino Linotype"/>
              </a:rPr>
              <a:t> </a:t>
            </a:r>
            <a:r>
              <a:rPr sz="1800" spc="-5" dirty="0">
                <a:solidFill>
                  <a:srgbClr val="2E5796"/>
                </a:solidFill>
                <a:latin typeface="Palatino Linotype"/>
                <a:cs typeface="Palatino Linotype"/>
              </a:rPr>
              <a:t>subclass(superclass):</a:t>
            </a:r>
            <a:endParaRPr sz="1800">
              <a:latin typeface="Palatino Linotype"/>
              <a:cs typeface="Palatino Linotype"/>
            </a:endParaRPr>
          </a:p>
          <a:p>
            <a:pPr marL="927100">
              <a:lnSpc>
                <a:spcPct val="100000"/>
              </a:lnSpc>
              <a:spcBef>
                <a:spcPts val="5"/>
              </a:spcBef>
            </a:pPr>
            <a:r>
              <a:rPr sz="1800" dirty="0">
                <a:solidFill>
                  <a:srgbClr val="2E5796"/>
                </a:solidFill>
                <a:latin typeface="Palatino Linotype"/>
                <a:cs typeface="Palatino Linotype"/>
              </a:rPr>
              <a:t>…</a:t>
            </a:r>
            <a:endParaRPr sz="1800">
              <a:latin typeface="Palatino Linotype"/>
              <a:cs typeface="Palatino Linotype"/>
            </a:endParaRPr>
          </a:p>
          <a:p>
            <a:pPr marL="927100">
              <a:lnSpc>
                <a:spcPct val="100000"/>
              </a:lnSpc>
            </a:pPr>
            <a:r>
              <a:rPr sz="1800" dirty="0">
                <a:solidFill>
                  <a:srgbClr val="2E5796"/>
                </a:solidFill>
                <a:latin typeface="Palatino Linotype"/>
                <a:cs typeface="Palatino Linotype"/>
              </a:rPr>
              <a:t>…</a:t>
            </a:r>
            <a:endParaRPr sz="1800">
              <a:latin typeface="Palatino Linotype"/>
              <a:cs typeface="Palatino Linotype"/>
            </a:endParaRPr>
          </a:p>
          <a:p>
            <a:pPr>
              <a:lnSpc>
                <a:spcPct val="100000"/>
              </a:lnSpc>
            </a:pPr>
            <a:endParaRPr sz="1600">
              <a:latin typeface="Palatino Linotype"/>
              <a:cs typeface="Palatino Linotype"/>
            </a:endParaRPr>
          </a:p>
          <a:p>
            <a:pPr marL="12700">
              <a:lnSpc>
                <a:spcPct val="100000"/>
              </a:lnSpc>
              <a:spcBef>
                <a:spcPts val="5"/>
              </a:spcBef>
            </a:pPr>
            <a:r>
              <a:rPr sz="1800" spc="-5" dirty="0">
                <a:latin typeface="Palatino Linotype"/>
                <a:cs typeface="Palatino Linotype"/>
              </a:rPr>
              <a:t>In</a:t>
            </a:r>
            <a:r>
              <a:rPr sz="1800" dirty="0">
                <a:latin typeface="Palatino Linotype"/>
                <a:cs typeface="Palatino Linotype"/>
              </a:rPr>
              <a:t> </a:t>
            </a:r>
            <a:r>
              <a:rPr sz="1800" spc="-5" dirty="0">
                <a:latin typeface="Palatino Linotype"/>
                <a:cs typeface="Palatino Linotype"/>
              </a:rPr>
              <a:t>Python,</a:t>
            </a:r>
            <a:r>
              <a:rPr sz="1800" spc="25" dirty="0">
                <a:latin typeface="Palatino Linotype"/>
                <a:cs typeface="Palatino Linotype"/>
              </a:rPr>
              <a:t> </a:t>
            </a:r>
            <a:r>
              <a:rPr sz="1800" dirty="0">
                <a:latin typeface="Palatino Linotype"/>
                <a:cs typeface="Palatino Linotype"/>
              </a:rPr>
              <a:t>it</a:t>
            </a:r>
            <a:r>
              <a:rPr sz="1800" spc="-15" dirty="0">
                <a:latin typeface="Palatino Linotype"/>
                <a:cs typeface="Palatino Linotype"/>
              </a:rPr>
              <a:t> </a:t>
            </a:r>
            <a:r>
              <a:rPr sz="1800" spc="-10" dirty="0">
                <a:latin typeface="Palatino Linotype"/>
                <a:cs typeface="Palatino Linotype"/>
              </a:rPr>
              <a:t>supports</a:t>
            </a:r>
            <a:r>
              <a:rPr sz="1800" spc="25" dirty="0">
                <a:latin typeface="Palatino Linotype"/>
                <a:cs typeface="Palatino Linotype"/>
              </a:rPr>
              <a:t> </a:t>
            </a:r>
            <a:r>
              <a:rPr sz="1800" spc="-5" dirty="0">
                <a:latin typeface="Palatino Linotype"/>
                <a:cs typeface="Palatino Linotype"/>
              </a:rPr>
              <a:t>multiple</a:t>
            </a:r>
            <a:r>
              <a:rPr sz="1800" spc="25" dirty="0">
                <a:latin typeface="Palatino Linotype"/>
                <a:cs typeface="Palatino Linotype"/>
              </a:rPr>
              <a:t> </a:t>
            </a:r>
            <a:r>
              <a:rPr sz="1800" dirty="0">
                <a:latin typeface="Palatino Linotype"/>
                <a:cs typeface="Palatino Linotype"/>
              </a:rPr>
              <a:t>inheritance,</a:t>
            </a:r>
            <a:endParaRPr sz="1800">
              <a:latin typeface="Palatino Linotype"/>
              <a:cs typeface="Palatino Linotype"/>
            </a:endParaRPr>
          </a:p>
          <a:p>
            <a:pPr marL="12700">
              <a:lnSpc>
                <a:spcPct val="100000"/>
              </a:lnSpc>
            </a:pPr>
            <a:r>
              <a:rPr sz="1800" spc="-5" dirty="0">
                <a:latin typeface="Palatino Linotype"/>
                <a:cs typeface="Palatino Linotype"/>
              </a:rPr>
              <a:t>In</a:t>
            </a:r>
            <a:r>
              <a:rPr sz="1800" spc="5" dirty="0">
                <a:latin typeface="Palatino Linotype"/>
                <a:cs typeface="Palatino Linotype"/>
              </a:rPr>
              <a:t> </a:t>
            </a:r>
            <a:r>
              <a:rPr sz="1800" spc="-5" dirty="0">
                <a:latin typeface="Palatino Linotype"/>
                <a:cs typeface="Palatino Linotype"/>
              </a:rPr>
              <a:t>the</a:t>
            </a:r>
            <a:r>
              <a:rPr sz="1800" dirty="0">
                <a:latin typeface="Palatino Linotype"/>
                <a:cs typeface="Palatino Linotype"/>
              </a:rPr>
              <a:t> next</a:t>
            </a:r>
            <a:r>
              <a:rPr sz="1800" spc="-35" dirty="0">
                <a:latin typeface="Palatino Linotype"/>
                <a:cs typeface="Palatino Linotype"/>
              </a:rPr>
              <a:t> </a:t>
            </a:r>
            <a:r>
              <a:rPr sz="1800" dirty="0">
                <a:latin typeface="Palatino Linotype"/>
                <a:cs typeface="Palatino Linotype"/>
              </a:rPr>
              <a:t>slide,</a:t>
            </a:r>
            <a:r>
              <a:rPr sz="1800" spc="-20" dirty="0">
                <a:latin typeface="Palatino Linotype"/>
                <a:cs typeface="Palatino Linotype"/>
              </a:rPr>
              <a:t> </a:t>
            </a:r>
            <a:r>
              <a:rPr sz="1800" dirty="0">
                <a:latin typeface="Palatino Linotype"/>
                <a:cs typeface="Palatino Linotype"/>
              </a:rPr>
              <a:t>it</a:t>
            </a:r>
            <a:r>
              <a:rPr sz="1800" spc="-10" dirty="0">
                <a:latin typeface="Palatino Linotype"/>
                <a:cs typeface="Palatino Linotype"/>
              </a:rPr>
              <a:t> </a:t>
            </a:r>
            <a:r>
              <a:rPr sz="1800" dirty="0">
                <a:latin typeface="Palatino Linotype"/>
                <a:cs typeface="Palatino Linotype"/>
              </a:rPr>
              <a:t>will</a:t>
            </a:r>
            <a:r>
              <a:rPr sz="1800" spc="-20" dirty="0">
                <a:latin typeface="Palatino Linotype"/>
                <a:cs typeface="Palatino Linotype"/>
              </a:rPr>
              <a:t> </a:t>
            </a:r>
            <a:r>
              <a:rPr sz="1800" spc="-10" dirty="0">
                <a:latin typeface="Palatino Linotype"/>
                <a:cs typeface="Palatino Linotype"/>
              </a:rPr>
              <a:t>be</a:t>
            </a:r>
            <a:r>
              <a:rPr sz="1800" spc="25" dirty="0">
                <a:latin typeface="Palatino Linotype"/>
                <a:cs typeface="Palatino Linotype"/>
              </a:rPr>
              <a:t> </a:t>
            </a:r>
            <a:r>
              <a:rPr sz="1800" spc="-5" dirty="0">
                <a:latin typeface="Palatino Linotype"/>
                <a:cs typeface="Palatino Linotype"/>
              </a:rPr>
              <a:t>introduced.</a:t>
            </a:r>
            <a:endParaRPr sz="1800">
              <a:latin typeface="Palatino Linotype"/>
              <a:cs typeface="Palatino Linotyp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90600" y="502919"/>
            <a:ext cx="7162800" cy="1548384"/>
          </a:xfrm>
          <a:prstGeom prst="rect">
            <a:avLst/>
          </a:prstGeom>
        </p:spPr>
      </p:pic>
      <p:sp>
        <p:nvSpPr>
          <p:cNvPr id="3" name="object 3"/>
          <p:cNvSpPr txBox="1">
            <a:spLocks noGrp="1"/>
          </p:cNvSpPr>
          <p:nvPr>
            <p:ph type="title"/>
          </p:nvPr>
        </p:nvSpPr>
        <p:spPr>
          <a:xfrm>
            <a:off x="1445513" y="674623"/>
            <a:ext cx="6254750" cy="848360"/>
          </a:xfrm>
          <a:prstGeom prst="rect">
            <a:avLst/>
          </a:prstGeom>
        </p:spPr>
        <p:txBody>
          <a:bodyPr vert="horz" wrap="square" lIns="0" tIns="12700" rIns="0" bIns="0" rtlCol="0">
            <a:spAutoFit/>
          </a:bodyPr>
          <a:lstStyle/>
          <a:p>
            <a:pPr marL="12700">
              <a:lnSpc>
                <a:spcPct val="100000"/>
              </a:lnSpc>
              <a:spcBef>
                <a:spcPts val="100"/>
              </a:spcBef>
            </a:pPr>
            <a:r>
              <a:rPr spc="-10" dirty="0"/>
              <a:t>Multiple</a:t>
            </a:r>
            <a:r>
              <a:rPr dirty="0"/>
              <a:t> Inheritance</a:t>
            </a:r>
          </a:p>
        </p:txBody>
      </p:sp>
      <p:sp>
        <p:nvSpPr>
          <p:cNvPr id="4" name="object 4"/>
          <p:cNvSpPr txBox="1"/>
          <p:nvPr/>
        </p:nvSpPr>
        <p:spPr>
          <a:xfrm>
            <a:off x="536244" y="1554556"/>
            <a:ext cx="8027670" cy="4448175"/>
          </a:xfrm>
          <a:prstGeom prst="rect">
            <a:avLst/>
          </a:prstGeom>
        </p:spPr>
        <p:txBody>
          <a:bodyPr vert="horz" wrap="square" lIns="0" tIns="13970" rIns="0" bIns="0" rtlCol="0">
            <a:spAutoFit/>
          </a:bodyPr>
          <a:lstStyle/>
          <a:p>
            <a:pPr marL="356870" indent="-344805">
              <a:lnSpc>
                <a:spcPct val="100000"/>
              </a:lnSpc>
              <a:spcBef>
                <a:spcPts val="110"/>
              </a:spcBef>
              <a:buFont typeface="Arial MT"/>
              <a:buChar char="•"/>
              <a:tabLst>
                <a:tab pos="356870" algn="l"/>
                <a:tab pos="357505" algn="l"/>
              </a:tabLst>
            </a:pPr>
            <a:r>
              <a:rPr sz="2200" dirty="0">
                <a:latin typeface="Palatino Linotype"/>
                <a:cs typeface="Palatino Linotype"/>
              </a:rPr>
              <a:t>Python</a:t>
            </a:r>
            <a:r>
              <a:rPr sz="2200" spc="-75" dirty="0">
                <a:latin typeface="Palatino Linotype"/>
                <a:cs typeface="Palatino Linotype"/>
              </a:rPr>
              <a:t> </a:t>
            </a:r>
            <a:r>
              <a:rPr sz="2200" dirty="0">
                <a:latin typeface="Palatino Linotype"/>
                <a:cs typeface="Palatino Linotype"/>
              </a:rPr>
              <a:t>supports </a:t>
            </a:r>
            <a:r>
              <a:rPr sz="2200" spc="5" dirty="0">
                <a:latin typeface="Palatino Linotype"/>
                <a:cs typeface="Palatino Linotype"/>
              </a:rPr>
              <a:t>a</a:t>
            </a:r>
            <a:r>
              <a:rPr sz="2200" dirty="0">
                <a:latin typeface="Palatino Linotype"/>
                <a:cs typeface="Palatino Linotype"/>
              </a:rPr>
              <a:t> </a:t>
            </a:r>
            <a:r>
              <a:rPr sz="2200" spc="5" dirty="0">
                <a:latin typeface="Palatino Linotype"/>
                <a:cs typeface="Palatino Linotype"/>
              </a:rPr>
              <a:t>limited</a:t>
            </a:r>
            <a:r>
              <a:rPr sz="2200" spc="-85" dirty="0">
                <a:latin typeface="Palatino Linotype"/>
                <a:cs typeface="Palatino Linotype"/>
              </a:rPr>
              <a:t> </a:t>
            </a:r>
            <a:r>
              <a:rPr sz="2200" spc="5" dirty="0">
                <a:latin typeface="Palatino Linotype"/>
                <a:cs typeface="Palatino Linotype"/>
              </a:rPr>
              <a:t>form</a:t>
            </a:r>
            <a:r>
              <a:rPr sz="2200" spc="-35" dirty="0">
                <a:latin typeface="Palatino Linotype"/>
                <a:cs typeface="Palatino Linotype"/>
              </a:rPr>
              <a:t> </a:t>
            </a:r>
            <a:r>
              <a:rPr sz="2200" spc="-5" dirty="0">
                <a:latin typeface="Palatino Linotype"/>
                <a:cs typeface="Palatino Linotype"/>
              </a:rPr>
              <a:t>of</a:t>
            </a:r>
            <a:r>
              <a:rPr sz="2200" spc="-20" dirty="0">
                <a:latin typeface="Palatino Linotype"/>
                <a:cs typeface="Palatino Linotype"/>
              </a:rPr>
              <a:t> </a:t>
            </a:r>
            <a:r>
              <a:rPr sz="2200" dirty="0">
                <a:latin typeface="Palatino Linotype"/>
                <a:cs typeface="Palatino Linotype"/>
              </a:rPr>
              <a:t>multiple</a:t>
            </a:r>
            <a:r>
              <a:rPr sz="2200" spc="-55" dirty="0">
                <a:latin typeface="Palatino Linotype"/>
                <a:cs typeface="Palatino Linotype"/>
              </a:rPr>
              <a:t> </a:t>
            </a:r>
            <a:r>
              <a:rPr sz="2200" dirty="0">
                <a:latin typeface="Palatino Linotype"/>
                <a:cs typeface="Palatino Linotype"/>
              </a:rPr>
              <a:t>inheritance.</a:t>
            </a:r>
          </a:p>
          <a:p>
            <a:pPr marL="356870" indent="-344805">
              <a:lnSpc>
                <a:spcPct val="100000"/>
              </a:lnSpc>
              <a:buFont typeface="Arial MT"/>
              <a:buChar char="•"/>
              <a:tabLst>
                <a:tab pos="356870" algn="l"/>
                <a:tab pos="357505" algn="l"/>
              </a:tabLst>
            </a:pPr>
            <a:r>
              <a:rPr sz="2200" spc="5" dirty="0">
                <a:latin typeface="Palatino Linotype"/>
                <a:cs typeface="Palatino Linotype"/>
              </a:rPr>
              <a:t>A</a:t>
            </a:r>
            <a:r>
              <a:rPr sz="2200" spc="-135" dirty="0">
                <a:latin typeface="Palatino Linotype"/>
                <a:cs typeface="Palatino Linotype"/>
              </a:rPr>
              <a:t> </a:t>
            </a:r>
            <a:r>
              <a:rPr sz="2200" dirty="0">
                <a:latin typeface="Palatino Linotype"/>
                <a:cs typeface="Palatino Linotype"/>
              </a:rPr>
              <a:t>class</a:t>
            </a:r>
            <a:r>
              <a:rPr sz="2200" spc="-25" dirty="0">
                <a:latin typeface="Palatino Linotype"/>
                <a:cs typeface="Palatino Linotype"/>
              </a:rPr>
              <a:t> </a:t>
            </a:r>
            <a:r>
              <a:rPr sz="2200" spc="5" dirty="0">
                <a:latin typeface="Palatino Linotype"/>
                <a:cs typeface="Palatino Linotype"/>
              </a:rPr>
              <a:t>definition</a:t>
            </a:r>
            <a:r>
              <a:rPr sz="2200" spc="-90" dirty="0">
                <a:latin typeface="Palatino Linotype"/>
                <a:cs typeface="Palatino Linotype"/>
              </a:rPr>
              <a:t> </a:t>
            </a:r>
            <a:r>
              <a:rPr sz="2200" dirty="0">
                <a:latin typeface="Palatino Linotype"/>
                <a:cs typeface="Palatino Linotype"/>
              </a:rPr>
              <a:t>with</a:t>
            </a:r>
            <a:r>
              <a:rPr sz="2200" spc="-40" dirty="0">
                <a:latin typeface="Palatino Linotype"/>
                <a:cs typeface="Palatino Linotype"/>
              </a:rPr>
              <a:t> </a:t>
            </a:r>
            <a:r>
              <a:rPr sz="2200" dirty="0">
                <a:latin typeface="Palatino Linotype"/>
                <a:cs typeface="Palatino Linotype"/>
              </a:rPr>
              <a:t>multiple</a:t>
            </a:r>
            <a:r>
              <a:rPr sz="2200" spc="-25" dirty="0">
                <a:latin typeface="Palatino Linotype"/>
                <a:cs typeface="Palatino Linotype"/>
              </a:rPr>
              <a:t> </a:t>
            </a:r>
            <a:r>
              <a:rPr sz="2200" dirty="0">
                <a:latin typeface="Palatino Linotype"/>
                <a:cs typeface="Palatino Linotype"/>
              </a:rPr>
              <a:t>base</a:t>
            </a:r>
            <a:r>
              <a:rPr sz="2200" spc="-25" dirty="0">
                <a:latin typeface="Palatino Linotype"/>
                <a:cs typeface="Palatino Linotype"/>
              </a:rPr>
              <a:t> </a:t>
            </a:r>
            <a:r>
              <a:rPr sz="2200" spc="5" dirty="0">
                <a:latin typeface="Palatino Linotype"/>
                <a:cs typeface="Palatino Linotype"/>
              </a:rPr>
              <a:t>classes</a:t>
            </a:r>
            <a:r>
              <a:rPr sz="2200" spc="-75" dirty="0">
                <a:latin typeface="Palatino Linotype"/>
                <a:cs typeface="Palatino Linotype"/>
              </a:rPr>
              <a:t> </a:t>
            </a:r>
            <a:r>
              <a:rPr sz="2200" dirty="0">
                <a:latin typeface="Palatino Linotype"/>
                <a:cs typeface="Palatino Linotype"/>
              </a:rPr>
              <a:t>looks as follows:</a:t>
            </a:r>
          </a:p>
          <a:p>
            <a:pPr>
              <a:lnSpc>
                <a:spcPct val="100000"/>
              </a:lnSpc>
              <a:spcBef>
                <a:spcPts val="5"/>
              </a:spcBef>
              <a:buFont typeface="Arial MT"/>
              <a:buChar char="•"/>
            </a:pPr>
            <a:endParaRPr sz="1950" dirty="0">
              <a:latin typeface="Palatino Linotype"/>
              <a:cs typeface="Palatino Linotype"/>
            </a:endParaRPr>
          </a:p>
          <a:p>
            <a:pPr marL="927100">
              <a:lnSpc>
                <a:spcPct val="100000"/>
              </a:lnSpc>
            </a:pPr>
            <a:r>
              <a:rPr sz="2300" dirty="0">
                <a:solidFill>
                  <a:srgbClr val="2E5796"/>
                </a:solidFill>
                <a:latin typeface="Palatino Linotype"/>
                <a:cs typeface="Palatino Linotype"/>
              </a:rPr>
              <a:t>class</a:t>
            </a:r>
            <a:r>
              <a:rPr sz="2300" spc="-10" dirty="0">
                <a:solidFill>
                  <a:srgbClr val="2E5796"/>
                </a:solidFill>
                <a:latin typeface="Palatino Linotype"/>
                <a:cs typeface="Palatino Linotype"/>
              </a:rPr>
              <a:t> </a:t>
            </a:r>
            <a:r>
              <a:rPr sz="2300" spc="-5" dirty="0">
                <a:solidFill>
                  <a:srgbClr val="2E5796"/>
                </a:solidFill>
                <a:latin typeface="Palatino Linotype"/>
                <a:cs typeface="Palatino Linotype"/>
              </a:rPr>
              <a:t>DerivedClass(Base1,</a:t>
            </a:r>
            <a:r>
              <a:rPr sz="2300" spc="-65" dirty="0">
                <a:solidFill>
                  <a:srgbClr val="2E5796"/>
                </a:solidFill>
                <a:latin typeface="Palatino Linotype"/>
                <a:cs typeface="Palatino Linotype"/>
              </a:rPr>
              <a:t> </a:t>
            </a:r>
            <a:r>
              <a:rPr sz="2300" dirty="0">
                <a:solidFill>
                  <a:srgbClr val="2E5796"/>
                </a:solidFill>
                <a:latin typeface="Palatino Linotype"/>
                <a:cs typeface="Palatino Linotype"/>
              </a:rPr>
              <a:t>Base2,</a:t>
            </a:r>
            <a:r>
              <a:rPr sz="2300" spc="-40" dirty="0">
                <a:solidFill>
                  <a:srgbClr val="2E5796"/>
                </a:solidFill>
                <a:latin typeface="Palatino Linotype"/>
                <a:cs typeface="Palatino Linotype"/>
              </a:rPr>
              <a:t> </a:t>
            </a:r>
            <a:r>
              <a:rPr sz="2300" dirty="0">
                <a:solidFill>
                  <a:srgbClr val="2E5796"/>
                </a:solidFill>
                <a:latin typeface="Palatino Linotype"/>
                <a:cs typeface="Palatino Linotype"/>
              </a:rPr>
              <a:t>Base3</a:t>
            </a:r>
            <a:r>
              <a:rPr sz="2300" spc="-20" dirty="0">
                <a:solidFill>
                  <a:srgbClr val="2E5796"/>
                </a:solidFill>
                <a:latin typeface="Palatino Linotype"/>
                <a:cs typeface="Palatino Linotype"/>
              </a:rPr>
              <a:t> </a:t>
            </a:r>
            <a:r>
              <a:rPr sz="2300" dirty="0">
                <a:solidFill>
                  <a:srgbClr val="2E5796"/>
                </a:solidFill>
                <a:latin typeface="Palatino Linotype"/>
                <a:cs typeface="Palatino Linotype"/>
              </a:rPr>
              <a:t>…)</a:t>
            </a:r>
            <a:endParaRPr sz="2300" dirty="0">
              <a:latin typeface="Palatino Linotype"/>
              <a:cs typeface="Palatino Linotype"/>
            </a:endParaRPr>
          </a:p>
          <a:p>
            <a:pPr marL="1841500">
              <a:lnSpc>
                <a:spcPct val="100000"/>
              </a:lnSpc>
              <a:spcBef>
                <a:spcPts val="5"/>
              </a:spcBef>
            </a:pPr>
            <a:r>
              <a:rPr sz="2300" dirty="0">
                <a:solidFill>
                  <a:srgbClr val="2E5796"/>
                </a:solidFill>
                <a:latin typeface="Palatino Linotype"/>
                <a:cs typeface="Palatino Linotype"/>
              </a:rPr>
              <a:t>&lt;statement-1&gt;</a:t>
            </a:r>
            <a:endParaRPr sz="2300" dirty="0">
              <a:latin typeface="Palatino Linotype"/>
              <a:cs typeface="Palatino Linotype"/>
            </a:endParaRPr>
          </a:p>
          <a:p>
            <a:pPr marL="1841500">
              <a:lnSpc>
                <a:spcPct val="100000"/>
              </a:lnSpc>
            </a:pPr>
            <a:r>
              <a:rPr sz="2300" dirty="0">
                <a:solidFill>
                  <a:srgbClr val="2E5796"/>
                </a:solidFill>
                <a:latin typeface="Palatino Linotype"/>
                <a:cs typeface="Palatino Linotype"/>
              </a:rPr>
              <a:t>&lt;statement-2&gt;</a:t>
            </a:r>
            <a:endParaRPr sz="2300" dirty="0">
              <a:latin typeface="Palatino Linotype"/>
              <a:cs typeface="Palatino Linotype"/>
            </a:endParaRPr>
          </a:p>
          <a:p>
            <a:pPr marL="1841500">
              <a:lnSpc>
                <a:spcPct val="100000"/>
              </a:lnSpc>
            </a:pPr>
            <a:r>
              <a:rPr sz="2300" spc="5" dirty="0">
                <a:solidFill>
                  <a:srgbClr val="2E5796"/>
                </a:solidFill>
                <a:latin typeface="Palatino Linotype"/>
                <a:cs typeface="Palatino Linotype"/>
              </a:rPr>
              <a:t>…</a:t>
            </a:r>
            <a:endParaRPr sz="2300" dirty="0">
              <a:latin typeface="Palatino Linotype"/>
              <a:cs typeface="Palatino Linotype"/>
            </a:endParaRPr>
          </a:p>
          <a:p>
            <a:pPr>
              <a:lnSpc>
                <a:spcPct val="100000"/>
              </a:lnSpc>
              <a:spcBef>
                <a:spcPts val="5"/>
              </a:spcBef>
            </a:pPr>
            <a:endParaRPr sz="2350" dirty="0">
              <a:latin typeface="Palatino Linotype"/>
              <a:cs typeface="Palatino Linotype"/>
            </a:endParaRPr>
          </a:p>
          <a:p>
            <a:pPr marL="356870" marR="5080" indent="-344805">
              <a:lnSpc>
                <a:spcPct val="80000"/>
              </a:lnSpc>
              <a:buFont typeface="Arial MT"/>
              <a:buChar char="•"/>
              <a:tabLst>
                <a:tab pos="356870" algn="l"/>
                <a:tab pos="357505" algn="l"/>
              </a:tabLst>
            </a:pPr>
            <a:r>
              <a:rPr sz="2200" dirty="0">
                <a:latin typeface="Palatino Linotype"/>
                <a:cs typeface="Palatino Linotype"/>
              </a:rPr>
              <a:t>The only rule </a:t>
            </a:r>
            <a:r>
              <a:rPr sz="2200" spc="5" dirty="0">
                <a:latin typeface="Palatino Linotype"/>
                <a:cs typeface="Palatino Linotype"/>
              </a:rPr>
              <a:t>necessary </a:t>
            </a:r>
            <a:r>
              <a:rPr sz="2200" dirty="0">
                <a:latin typeface="Palatino Linotype"/>
                <a:cs typeface="Palatino Linotype"/>
              </a:rPr>
              <a:t>to explain the semantics is the </a:t>
            </a:r>
            <a:r>
              <a:rPr sz="2200" spc="5" dirty="0">
                <a:latin typeface="Palatino Linotype"/>
                <a:cs typeface="Palatino Linotype"/>
              </a:rPr>
              <a:t> </a:t>
            </a:r>
            <a:r>
              <a:rPr sz="2200" dirty="0">
                <a:latin typeface="Palatino Linotype"/>
                <a:cs typeface="Palatino Linotype"/>
              </a:rPr>
              <a:t>resolution rule </a:t>
            </a:r>
            <a:r>
              <a:rPr sz="2200" spc="5" dirty="0">
                <a:latin typeface="Palatino Linotype"/>
                <a:cs typeface="Palatino Linotype"/>
              </a:rPr>
              <a:t>used for </a:t>
            </a:r>
            <a:r>
              <a:rPr sz="2200" dirty="0">
                <a:latin typeface="Palatino Linotype"/>
                <a:cs typeface="Palatino Linotype"/>
              </a:rPr>
              <a:t>class attribute references. This </a:t>
            </a:r>
            <a:r>
              <a:rPr sz="2200" spc="-5" dirty="0">
                <a:latin typeface="Palatino Linotype"/>
                <a:cs typeface="Palatino Linotype"/>
              </a:rPr>
              <a:t>is </a:t>
            </a:r>
            <a:r>
              <a:rPr sz="2200" dirty="0">
                <a:latin typeface="Palatino Linotype"/>
                <a:cs typeface="Palatino Linotype"/>
              </a:rPr>
              <a:t> depth-first, left-to-right. Thus, if an attribute is </a:t>
            </a:r>
            <a:r>
              <a:rPr sz="2200" spc="5" dirty="0">
                <a:latin typeface="Palatino Linotype"/>
                <a:cs typeface="Palatino Linotype"/>
              </a:rPr>
              <a:t>not </a:t>
            </a:r>
            <a:r>
              <a:rPr sz="2200" dirty="0">
                <a:latin typeface="Palatino Linotype"/>
                <a:cs typeface="Palatino Linotype"/>
              </a:rPr>
              <a:t>found in </a:t>
            </a:r>
            <a:r>
              <a:rPr sz="2200" spc="5" dirty="0">
                <a:latin typeface="Palatino Linotype"/>
                <a:cs typeface="Palatino Linotype"/>
              </a:rPr>
              <a:t> </a:t>
            </a:r>
            <a:r>
              <a:rPr sz="2200" dirty="0">
                <a:solidFill>
                  <a:srgbClr val="2E5796"/>
                </a:solidFill>
                <a:latin typeface="Palatino Linotype"/>
                <a:cs typeface="Palatino Linotype"/>
              </a:rPr>
              <a:t>DerivedClass</a:t>
            </a:r>
            <a:r>
              <a:rPr sz="2200" dirty="0">
                <a:latin typeface="Palatino Linotype"/>
                <a:cs typeface="Palatino Linotype"/>
              </a:rPr>
              <a:t>, it is </a:t>
            </a:r>
            <a:r>
              <a:rPr sz="2200" spc="5" dirty="0">
                <a:latin typeface="Palatino Linotype"/>
                <a:cs typeface="Palatino Linotype"/>
              </a:rPr>
              <a:t>searched </a:t>
            </a:r>
            <a:r>
              <a:rPr sz="2200" dirty="0">
                <a:latin typeface="Palatino Linotype"/>
                <a:cs typeface="Palatino Linotype"/>
              </a:rPr>
              <a:t>in </a:t>
            </a:r>
            <a:r>
              <a:rPr sz="2200" spc="5" dirty="0">
                <a:solidFill>
                  <a:srgbClr val="2E5796"/>
                </a:solidFill>
                <a:latin typeface="Palatino Linotype"/>
                <a:cs typeface="Palatino Linotype"/>
              </a:rPr>
              <a:t>Base1</a:t>
            </a:r>
            <a:r>
              <a:rPr sz="2200" spc="5" dirty="0">
                <a:latin typeface="Palatino Linotype"/>
                <a:cs typeface="Palatino Linotype"/>
              </a:rPr>
              <a:t>, then </a:t>
            </a:r>
            <a:r>
              <a:rPr sz="2200" dirty="0">
                <a:latin typeface="Palatino Linotype"/>
                <a:cs typeface="Palatino Linotype"/>
              </a:rPr>
              <a:t>recursively in the </a:t>
            </a:r>
            <a:r>
              <a:rPr sz="2200" spc="5" dirty="0">
                <a:latin typeface="Palatino Linotype"/>
                <a:cs typeface="Palatino Linotype"/>
              </a:rPr>
              <a:t> classes</a:t>
            </a:r>
            <a:r>
              <a:rPr sz="2200" spc="-55" dirty="0">
                <a:latin typeface="Palatino Linotype"/>
                <a:cs typeface="Palatino Linotype"/>
              </a:rPr>
              <a:t> </a:t>
            </a:r>
            <a:r>
              <a:rPr sz="2200" dirty="0">
                <a:latin typeface="Palatino Linotype"/>
                <a:cs typeface="Palatino Linotype"/>
              </a:rPr>
              <a:t>of</a:t>
            </a:r>
            <a:r>
              <a:rPr sz="2200" spc="10" dirty="0">
                <a:latin typeface="Palatino Linotype"/>
                <a:cs typeface="Palatino Linotype"/>
              </a:rPr>
              <a:t> </a:t>
            </a:r>
            <a:r>
              <a:rPr sz="2200" spc="5" dirty="0">
                <a:solidFill>
                  <a:srgbClr val="2E5796"/>
                </a:solidFill>
                <a:latin typeface="Palatino Linotype"/>
                <a:cs typeface="Palatino Linotype"/>
              </a:rPr>
              <a:t>Base1</a:t>
            </a:r>
            <a:r>
              <a:rPr sz="2200" spc="5" dirty="0">
                <a:latin typeface="Palatino Linotype"/>
                <a:cs typeface="Palatino Linotype"/>
              </a:rPr>
              <a:t>,</a:t>
            </a:r>
            <a:r>
              <a:rPr sz="2200" spc="-50" dirty="0">
                <a:latin typeface="Palatino Linotype"/>
                <a:cs typeface="Palatino Linotype"/>
              </a:rPr>
              <a:t> </a:t>
            </a:r>
            <a:r>
              <a:rPr sz="2200" spc="5" dirty="0">
                <a:latin typeface="Palatino Linotype"/>
                <a:cs typeface="Palatino Linotype"/>
              </a:rPr>
              <a:t>and</a:t>
            </a:r>
            <a:r>
              <a:rPr sz="2200" spc="-30" dirty="0">
                <a:latin typeface="Palatino Linotype"/>
                <a:cs typeface="Palatino Linotype"/>
              </a:rPr>
              <a:t> </a:t>
            </a:r>
            <a:r>
              <a:rPr sz="2200" spc="5" dirty="0">
                <a:latin typeface="Palatino Linotype"/>
                <a:cs typeface="Palatino Linotype"/>
              </a:rPr>
              <a:t>only</a:t>
            </a:r>
            <a:r>
              <a:rPr sz="2200" spc="-30" dirty="0">
                <a:latin typeface="Palatino Linotype"/>
                <a:cs typeface="Palatino Linotype"/>
              </a:rPr>
              <a:t> </a:t>
            </a:r>
            <a:r>
              <a:rPr sz="2200" dirty="0">
                <a:latin typeface="Palatino Linotype"/>
                <a:cs typeface="Palatino Linotype"/>
              </a:rPr>
              <a:t>if</a:t>
            </a:r>
            <a:r>
              <a:rPr sz="2200" spc="-15" dirty="0">
                <a:latin typeface="Palatino Linotype"/>
                <a:cs typeface="Palatino Linotype"/>
              </a:rPr>
              <a:t> </a:t>
            </a:r>
            <a:r>
              <a:rPr sz="2200" dirty="0">
                <a:latin typeface="Palatino Linotype"/>
                <a:cs typeface="Palatino Linotype"/>
              </a:rPr>
              <a:t>it</a:t>
            </a:r>
            <a:r>
              <a:rPr sz="2200" spc="-20" dirty="0">
                <a:latin typeface="Palatino Linotype"/>
                <a:cs typeface="Palatino Linotype"/>
              </a:rPr>
              <a:t> </a:t>
            </a:r>
            <a:r>
              <a:rPr sz="2200" dirty="0">
                <a:latin typeface="Palatino Linotype"/>
                <a:cs typeface="Palatino Linotype"/>
              </a:rPr>
              <a:t>is </a:t>
            </a:r>
            <a:r>
              <a:rPr sz="2200" spc="5" dirty="0">
                <a:latin typeface="Palatino Linotype"/>
                <a:cs typeface="Palatino Linotype"/>
              </a:rPr>
              <a:t>not</a:t>
            </a:r>
            <a:r>
              <a:rPr sz="2200" spc="-30" dirty="0">
                <a:latin typeface="Palatino Linotype"/>
                <a:cs typeface="Palatino Linotype"/>
              </a:rPr>
              <a:t> </a:t>
            </a:r>
            <a:r>
              <a:rPr sz="2200" dirty="0">
                <a:latin typeface="Palatino Linotype"/>
                <a:cs typeface="Palatino Linotype"/>
              </a:rPr>
              <a:t>found</a:t>
            </a:r>
            <a:r>
              <a:rPr sz="2200" spc="-30" dirty="0">
                <a:latin typeface="Palatino Linotype"/>
                <a:cs typeface="Palatino Linotype"/>
              </a:rPr>
              <a:t> </a:t>
            </a:r>
            <a:r>
              <a:rPr sz="2200" spc="5" dirty="0">
                <a:latin typeface="Palatino Linotype"/>
                <a:cs typeface="Palatino Linotype"/>
              </a:rPr>
              <a:t>there,</a:t>
            </a:r>
            <a:r>
              <a:rPr sz="2200" spc="-100" dirty="0">
                <a:latin typeface="Palatino Linotype"/>
                <a:cs typeface="Palatino Linotype"/>
              </a:rPr>
              <a:t> </a:t>
            </a:r>
            <a:r>
              <a:rPr sz="2200" dirty="0">
                <a:latin typeface="Palatino Linotype"/>
                <a:cs typeface="Palatino Linotype"/>
              </a:rPr>
              <a:t>it </a:t>
            </a:r>
            <a:r>
              <a:rPr sz="2200" spc="5" dirty="0">
                <a:latin typeface="Palatino Linotype"/>
                <a:cs typeface="Palatino Linotype"/>
              </a:rPr>
              <a:t>is</a:t>
            </a:r>
            <a:r>
              <a:rPr sz="2200" spc="-25" dirty="0">
                <a:latin typeface="Palatino Linotype"/>
                <a:cs typeface="Palatino Linotype"/>
              </a:rPr>
              <a:t> </a:t>
            </a:r>
            <a:r>
              <a:rPr sz="2200" spc="5" dirty="0">
                <a:latin typeface="Palatino Linotype"/>
                <a:cs typeface="Palatino Linotype"/>
              </a:rPr>
              <a:t>searched </a:t>
            </a:r>
            <a:r>
              <a:rPr sz="2200" spc="-535" dirty="0">
                <a:latin typeface="Palatino Linotype"/>
                <a:cs typeface="Palatino Linotype"/>
              </a:rPr>
              <a:t> </a:t>
            </a:r>
            <a:r>
              <a:rPr sz="2200" dirty="0">
                <a:latin typeface="Palatino Linotype"/>
                <a:cs typeface="Palatino Linotype"/>
              </a:rPr>
              <a:t>in</a:t>
            </a:r>
            <a:r>
              <a:rPr sz="2200" spc="-20" dirty="0">
                <a:latin typeface="Palatino Linotype"/>
                <a:cs typeface="Palatino Linotype"/>
              </a:rPr>
              <a:t> </a:t>
            </a:r>
            <a:r>
              <a:rPr sz="2200" spc="5" dirty="0">
                <a:latin typeface="Palatino Linotype"/>
                <a:cs typeface="Palatino Linotype"/>
              </a:rPr>
              <a:t>Base2,</a:t>
            </a:r>
            <a:r>
              <a:rPr sz="2200" spc="-50" dirty="0">
                <a:latin typeface="Palatino Linotype"/>
                <a:cs typeface="Palatino Linotype"/>
              </a:rPr>
              <a:t> </a:t>
            </a:r>
            <a:r>
              <a:rPr sz="2200" spc="5" dirty="0">
                <a:latin typeface="Palatino Linotype"/>
                <a:cs typeface="Palatino Linotype"/>
              </a:rPr>
              <a:t>and</a:t>
            </a:r>
            <a:r>
              <a:rPr sz="2200" spc="-30" dirty="0">
                <a:latin typeface="Palatino Linotype"/>
                <a:cs typeface="Palatino Linotype"/>
              </a:rPr>
              <a:t> </a:t>
            </a:r>
            <a:r>
              <a:rPr sz="2200" spc="5" dirty="0">
                <a:latin typeface="Palatino Linotype"/>
                <a:cs typeface="Palatino Linotype"/>
              </a:rPr>
              <a:t>so</a:t>
            </a:r>
            <a:r>
              <a:rPr sz="2200" spc="-10" dirty="0">
                <a:latin typeface="Palatino Linotype"/>
                <a:cs typeface="Palatino Linotype"/>
              </a:rPr>
              <a:t> </a:t>
            </a:r>
            <a:r>
              <a:rPr sz="2200" dirty="0">
                <a:latin typeface="Palatino Linotype"/>
                <a:cs typeface="Palatino Linotype"/>
              </a:rPr>
              <a:t>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618744" y="496823"/>
            <a:ext cx="7927848" cy="1045463"/>
          </a:xfrm>
          <a:prstGeom prst="rect">
            <a:avLst/>
          </a:prstGeom>
        </p:spPr>
      </p:pic>
      <p:sp>
        <p:nvSpPr>
          <p:cNvPr id="3" name="object 3"/>
          <p:cNvSpPr txBox="1">
            <a:spLocks noGrp="1"/>
          </p:cNvSpPr>
          <p:nvPr>
            <p:ph type="title"/>
          </p:nvPr>
        </p:nvSpPr>
        <p:spPr>
          <a:xfrm>
            <a:off x="922121" y="611835"/>
            <a:ext cx="7319009" cy="574675"/>
          </a:xfrm>
          <a:prstGeom prst="rect">
            <a:avLst/>
          </a:prstGeom>
        </p:spPr>
        <p:txBody>
          <a:bodyPr vert="horz" wrap="square" lIns="0" tIns="12700" rIns="0" bIns="0" rtlCol="0">
            <a:spAutoFit/>
          </a:bodyPr>
          <a:lstStyle/>
          <a:p>
            <a:pPr marL="12700">
              <a:lnSpc>
                <a:spcPct val="100000"/>
              </a:lnSpc>
              <a:spcBef>
                <a:spcPts val="100"/>
              </a:spcBef>
            </a:pPr>
            <a:r>
              <a:rPr sz="3600" dirty="0"/>
              <a:t>An</a:t>
            </a:r>
            <a:r>
              <a:rPr sz="3600" spc="-5" dirty="0"/>
              <a:t> Example </a:t>
            </a:r>
            <a:r>
              <a:rPr sz="3600" dirty="0"/>
              <a:t>of</a:t>
            </a:r>
            <a:r>
              <a:rPr sz="3600" spc="-5" dirty="0"/>
              <a:t> </a:t>
            </a:r>
            <a:r>
              <a:rPr sz="3600" dirty="0"/>
              <a:t>Multiple </a:t>
            </a:r>
            <a:r>
              <a:rPr sz="3600" spc="-5" dirty="0"/>
              <a:t>Inheritance</a:t>
            </a:r>
            <a:endParaRPr sz="3600"/>
          </a:p>
        </p:txBody>
      </p:sp>
      <p:pic>
        <p:nvPicPr>
          <p:cNvPr id="4" name="object 4"/>
          <p:cNvPicPr/>
          <p:nvPr/>
        </p:nvPicPr>
        <p:blipFill>
          <a:blip r:embed="rId4" cstate="print"/>
          <a:stretch>
            <a:fillRect/>
          </a:stretch>
        </p:blipFill>
        <p:spPr>
          <a:xfrm>
            <a:off x="5220080" y="1642910"/>
            <a:ext cx="2878708" cy="4248531"/>
          </a:xfrm>
          <a:prstGeom prst="rect">
            <a:avLst/>
          </a:prstGeom>
        </p:spPr>
      </p:pic>
      <p:sp>
        <p:nvSpPr>
          <p:cNvPr id="5" name="object 5"/>
          <p:cNvSpPr txBox="1"/>
          <p:nvPr/>
        </p:nvSpPr>
        <p:spPr>
          <a:xfrm>
            <a:off x="1122680" y="1719452"/>
            <a:ext cx="3505200" cy="3378835"/>
          </a:xfrm>
          <a:prstGeom prst="rect">
            <a:avLst/>
          </a:prstGeom>
        </p:spPr>
        <p:txBody>
          <a:bodyPr vert="horz" wrap="square" lIns="0" tIns="11430" rIns="0" bIns="0" rtlCol="0">
            <a:spAutoFit/>
          </a:bodyPr>
          <a:lstStyle/>
          <a:p>
            <a:pPr marL="12700" marR="5080">
              <a:lnSpc>
                <a:spcPct val="100000"/>
              </a:lnSpc>
              <a:spcBef>
                <a:spcPts val="90"/>
              </a:spcBef>
            </a:pPr>
            <a:r>
              <a:rPr sz="2000" spc="-10" dirty="0">
                <a:latin typeface="Palatino Linotype"/>
                <a:cs typeface="Palatino Linotype"/>
              </a:rPr>
              <a:t>C</a:t>
            </a:r>
            <a:r>
              <a:rPr sz="2000" spc="5" dirty="0">
                <a:latin typeface="Palatino Linotype"/>
                <a:cs typeface="Palatino Linotype"/>
              </a:rPr>
              <a:t> </a:t>
            </a:r>
            <a:r>
              <a:rPr sz="2000" spc="-20" dirty="0">
                <a:latin typeface="Palatino Linotype"/>
                <a:cs typeface="Palatino Linotype"/>
              </a:rPr>
              <a:t>m</a:t>
            </a:r>
            <a:r>
              <a:rPr sz="2000" spc="-10" dirty="0">
                <a:latin typeface="Palatino Linotype"/>
                <a:cs typeface="Palatino Linotype"/>
              </a:rPr>
              <a:t>u</a:t>
            </a:r>
            <a:r>
              <a:rPr sz="2000" spc="10" dirty="0">
                <a:latin typeface="Palatino Linotype"/>
                <a:cs typeface="Palatino Linotype"/>
              </a:rPr>
              <a:t>l</a:t>
            </a:r>
            <a:r>
              <a:rPr sz="2000" spc="-10" dirty="0">
                <a:latin typeface="Palatino Linotype"/>
                <a:cs typeface="Palatino Linotype"/>
              </a:rPr>
              <a:t>t</a:t>
            </a:r>
            <a:r>
              <a:rPr sz="2000" spc="10" dirty="0">
                <a:latin typeface="Palatino Linotype"/>
                <a:cs typeface="Palatino Linotype"/>
              </a:rPr>
              <a:t>i</a:t>
            </a:r>
            <a:r>
              <a:rPr sz="2000" spc="-10" dirty="0">
                <a:latin typeface="Palatino Linotype"/>
                <a:cs typeface="Palatino Linotype"/>
              </a:rPr>
              <a:t>p</a:t>
            </a:r>
            <a:r>
              <a:rPr sz="2000" spc="15" dirty="0">
                <a:latin typeface="Palatino Linotype"/>
                <a:cs typeface="Palatino Linotype"/>
              </a:rPr>
              <a:t>l</a:t>
            </a:r>
            <a:r>
              <a:rPr sz="2000" spc="10" dirty="0">
                <a:latin typeface="Palatino Linotype"/>
                <a:cs typeface="Palatino Linotype"/>
              </a:rPr>
              <a:t>e</a:t>
            </a:r>
            <a:r>
              <a:rPr sz="2000" dirty="0">
                <a:latin typeface="Palatino Linotype"/>
                <a:cs typeface="Palatino Linotype"/>
              </a:rPr>
              <a:t>-</a:t>
            </a:r>
            <a:r>
              <a:rPr sz="2000" spc="10" dirty="0">
                <a:latin typeface="Palatino Linotype"/>
                <a:cs typeface="Palatino Linotype"/>
              </a:rPr>
              <a:t>i</a:t>
            </a:r>
            <a:r>
              <a:rPr sz="2000" spc="-15" dirty="0">
                <a:latin typeface="Palatino Linotype"/>
                <a:cs typeface="Palatino Linotype"/>
              </a:rPr>
              <a:t>nh</a:t>
            </a:r>
            <a:r>
              <a:rPr sz="2000" spc="-5" dirty="0">
                <a:latin typeface="Palatino Linotype"/>
                <a:cs typeface="Palatino Linotype"/>
              </a:rPr>
              <a:t>e</a:t>
            </a:r>
            <a:r>
              <a:rPr sz="2000" spc="5" dirty="0">
                <a:latin typeface="Palatino Linotype"/>
                <a:cs typeface="Palatino Linotype"/>
              </a:rPr>
              <a:t>r</a:t>
            </a:r>
            <a:r>
              <a:rPr sz="2000" spc="10" dirty="0">
                <a:latin typeface="Palatino Linotype"/>
                <a:cs typeface="Palatino Linotype"/>
              </a:rPr>
              <a:t>i</a:t>
            </a:r>
            <a:r>
              <a:rPr sz="2000" spc="-5" dirty="0">
                <a:latin typeface="Palatino Linotype"/>
                <a:cs typeface="Palatino Linotype"/>
              </a:rPr>
              <a:t>t</a:t>
            </a:r>
            <a:r>
              <a:rPr sz="2000" spc="-120" dirty="0">
                <a:latin typeface="Palatino Linotype"/>
                <a:cs typeface="Palatino Linotype"/>
              </a:rPr>
              <a:t> </a:t>
            </a:r>
            <a:r>
              <a:rPr sz="2000" spc="-10" dirty="0">
                <a:latin typeface="Palatino Linotype"/>
                <a:cs typeface="Palatino Linotype"/>
              </a:rPr>
              <a:t>A</a:t>
            </a:r>
            <a:r>
              <a:rPr sz="2000" spc="-110" dirty="0">
                <a:latin typeface="Palatino Linotype"/>
                <a:cs typeface="Palatino Linotype"/>
              </a:rPr>
              <a:t> </a:t>
            </a:r>
            <a:r>
              <a:rPr sz="2000" spc="-20" dirty="0">
                <a:latin typeface="Palatino Linotype"/>
                <a:cs typeface="Palatino Linotype"/>
              </a:rPr>
              <a:t>a</a:t>
            </a:r>
            <a:r>
              <a:rPr sz="2000" spc="-15" dirty="0">
                <a:latin typeface="Palatino Linotype"/>
                <a:cs typeface="Palatino Linotype"/>
              </a:rPr>
              <a:t>n</a:t>
            </a:r>
            <a:r>
              <a:rPr sz="2000" spc="-5" dirty="0">
                <a:latin typeface="Palatino Linotype"/>
                <a:cs typeface="Palatino Linotype"/>
              </a:rPr>
              <a:t>d</a:t>
            </a:r>
            <a:r>
              <a:rPr sz="2000" spc="30" dirty="0">
                <a:latin typeface="Palatino Linotype"/>
                <a:cs typeface="Palatino Linotype"/>
              </a:rPr>
              <a:t> </a:t>
            </a:r>
            <a:r>
              <a:rPr sz="2000" spc="-5" dirty="0">
                <a:latin typeface="Palatino Linotype"/>
                <a:cs typeface="Palatino Linotype"/>
              </a:rPr>
              <a:t>B,</a:t>
            </a:r>
            <a:r>
              <a:rPr sz="2000" spc="-20" dirty="0">
                <a:latin typeface="Palatino Linotype"/>
                <a:cs typeface="Palatino Linotype"/>
              </a:rPr>
              <a:t> </a:t>
            </a:r>
            <a:r>
              <a:rPr sz="2000" spc="-30" dirty="0">
                <a:latin typeface="Palatino Linotype"/>
                <a:cs typeface="Palatino Linotype"/>
              </a:rPr>
              <a:t>b</a:t>
            </a:r>
            <a:r>
              <a:rPr sz="2000" spc="-10" dirty="0">
                <a:latin typeface="Palatino Linotype"/>
                <a:cs typeface="Palatino Linotype"/>
              </a:rPr>
              <a:t>ut  </a:t>
            </a:r>
            <a:r>
              <a:rPr sz="2000" spc="-5" dirty="0">
                <a:latin typeface="Palatino Linotype"/>
                <a:cs typeface="Palatino Linotype"/>
              </a:rPr>
              <a:t>since </a:t>
            </a:r>
            <a:r>
              <a:rPr sz="2000" spc="-10" dirty="0">
                <a:latin typeface="Palatino Linotype"/>
                <a:cs typeface="Palatino Linotype"/>
              </a:rPr>
              <a:t>A </a:t>
            </a:r>
            <a:r>
              <a:rPr sz="2000" dirty="0">
                <a:latin typeface="Palatino Linotype"/>
                <a:cs typeface="Palatino Linotype"/>
              </a:rPr>
              <a:t>is in </a:t>
            </a:r>
            <a:r>
              <a:rPr sz="2000" spc="-10" dirty="0">
                <a:latin typeface="Palatino Linotype"/>
                <a:cs typeface="Palatino Linotype"/>
              </a:rPr>
              <a:t>the </a:t>
            </a:r>
            <a:r>
              <a:rPr sz="2000" dirty="0">
                <a:latin typeface="Palatino Linotype"/>
                <a:cs typeface="Palatino Linotype"/>
              </a:rPr>
              <a:t>left of</a:t>
            </a:r>
            <a:r>
              <a:rPr sz="2000" spc="5" dirty="0">
                <a:latin typeface="Palatino Linotype"/>
                <a:cs typeface="Palatino Linotype"/>
              </a:rPr>
              <a:t> </a:t>
            </a:r>
            <a:r>
              <a:rPr sz="2000" spc="-5" dirty="0">
                <a:latin typeface="Palatino Linotype"/>
                <a:cs typeface="Palatino Linotype"/>
              </a:rPr>
              <a:t>B, so </a:t>
            </a:r>
            <a:r>
              <a:rPr sz="2000" spc="-10" dirty="0">
                <a:latin typeface="Palatino Linotype"/>
                <a:cs typeface="Palatino Linotype"/>
              </a:rPr>
              <a:t>C </a:t>
            </a:r>
            <a:r>
              <a:rPr sz="2000" spc="-5" dirty="0">
                <a:latin typeface="Palatino Linotype"/>
                <a:cs typeface="Palatino Linotype"/>
              </a:rPr>
              <a:t> </a:t>
            </a:r>
            <a:r>
              <a:rPr sz="2000" spc="10" dirty="0">
                <a:latin typeface="Palatino Linotype"/>
                <a:cs typeface="Palatino Linotype"/>
              </a:rPr>
              <a:t>i</a:t>
            </a:r>
            <a:r>
              <a:rPr sz="2000" spc="-15" dirty="0">
                <a:latin typeface="Palatino Linotype"/>
                <a:cs typeface="Palatino Linotype"/>
              </a:rPr>
              <a:t>nh</a:t>
            </a:r>
            <a:r>
              <a:rPr sz="2000" spc="-5" dirty="0">
                <a:latin typeface="Palatino Linotype"/>
                <a:cs typeface="Palatino Linotype"/>
              </a:rPr>
              <a:t>e</a:t>
            </a:r>
            <a:r>
              <a:rPr sz="2000" dirty="0">
                <a:latin typeface="Palatino Linotype"/>
                <a:cs typeface="Palatino Linotype"/>
              </a:rPr>
              <a:t>r</a:t>
            </a:r>
            <a:r>
              <a:rPr sz="2000" spc="10" dirty="0">
                <a:latin typeface="Palatino Linotype"/>
                <a:cs typeface="Palatino Linotype"/>
              </a:rPr>
              <a:t>i</a:t>
            </a:r>
            <a:r>
              <a:rPr sz="2000" spc="-5" dirty="0">
                <a:latin typeface="Palatino Linotype"/>
                <a:cs typeface="Palatino Linotype"/>
              </a:rPr>
              <a:t>t</a:t>
            </a:r>
            <a:r>
              <a:rPr sz="2000" spc="-70" dirty="0">
                <a:latin typeface="Palatino Linotype"/>
                <a:cs typeface="Palatino Linotype"/>
              </a:rPr>
              <a:t> </a:t>
            </a:r>
            <a:r>
              <a:rPr sz="2000" spc="-5" dirty="0">
                <a:latin typeface="Palatino Linotype"/>
                <a:cs typeface="Palatino Linotype"/>
              </a:rPr>
              <a:t>A</a:t>
            </a:r>
            <a:r>
              <a:rPr sz="2000" spc="-135" dirty="0">
                <a:latin typeface="Palatino Linotype"/>
                <a:cs typeface="Palatino Linotype"/>
              </a:rPr>
              <a:t> </a:t>
            </a:r>
            <a:r>
              <a:rPr sz="2000" spc="-20" dirty="0">
                <a:latin typeface="Palatino Linotype"/>
                <a:cs typeface="Palatino Linotype"/>
              </a:rPr>
              <a:t>a</a:t>
            </a:r>
            <a:r>
              <a:rPr sz="2000" spc="-15" dirty="0">
                <a:latin typeface="Palatino Linotype"/>
                <a:cs typeface="Palatino Linotype"/>
              </a:rPr>
              <a:t>n</a:t>
            </a:r>
            <a:r>
              <a:rPr sz="2000" spc="-5" dirty="0">
                <a:latin typeface="Palatino Linotype"/>
                <a:cs typeface="Palatino Linotype"/>
              </a:rPr>
              <a:t>d</a:t>
            </a:r>
            <a:r>
              <a:rPr sz="2000" spc="30" dirty="0">
                <a:latin typeface="Palatino Linotype"/>
                <a:cs typeface="Palatino Linotype"/>
              </a:rPr>
              <a:t> </a:t>
            </a:r>
            <a:r>
              <a:rPr sz="2000" spc="10" dirty="0">
                <a:latin typeface="Palatino Linotype"/>
                <a:cs typeface="Palatino Linotype"/>
              </a:rPr>
              <a:t>i</a:t>
            </a:r>
            <a:r>
              <a:rPr sz="2000" spc="-15" dirty="0">
                <a:latin typeface="Palatino Linotype"/>
                <a:cs typeface="Palatino Linotype"/>
              </a:rPr>
              <a:t>n</a:t>
            </a:r>
            <a:r>
              <a:rPr sz="2000" spc="-55" dirty="0">
                <a:latin typeface="Palatino Linotype"/>
                <a:cs typeface="Palatino Linotype"/>
              </a:rPr>
              <a:t>v</a:t>
            </a:r>
            <a:r>
              <a:rPr sz="2000" spc="5" dirty="0">
                <a:latin typeface="Palatino Linotype"/>
                <a:cs typeface="Palatino Linotype"/>
              </a:rPr>
              <a:t>o</a:t>
            </a:r>
            <a:r>
              <a:rPr sz="2000" spc="-10" dirty="0">
                <a:latin typeface="Palatino Linotype"/>
                <a:cs typeface="Palatino Linotype"/>
              </a:rPr>
              <a:t>k</a:t>
            </a:r>
            <a:r>
              <a:rPr sz="2000" spc="-5" dirty="0">
                <a:latin typeface="Palatino Linotype"/>
                <a:cs typeface="Palatino Linotype"/>
              </a:rPr>
              <a:t>e</a:t>
            </a:r>
            <a:r>
              <a:rPr sz="2000" spc="-70" dirty="0">
                <a:latin typeface="Palatino Linotype"/>
                <a:cs typeface="Palatino Linotype"/>
              </a:rPr>
              <a:t> </a:t>
            </a:r>
            <a:r>
              <a:rPr sz="2000" dirty="0">
                <a:latin typeface="Palatino Linotype"/>
                <a:cs typeface="Palatino Linotype"/>
              </a:rPr>
              <a:t>A</a:t>
            </a:r>
            <a:r>
              <a:rPr sz="2000" spc="-5" dirty="0">
                <a:latin typeface="Palatino Linotype"/>
                <a:cs typeface="Palatino Linotype"/>
              </a:rPr>
              <a:t>.</a:t>
            </a:r>
            <a:r>
              <a:rPr sz="2000" spc="5" dirty="0">
                <a:latin typeface="Palatino Linotype"/>
                <a:cs typeface="Palatino Linotype"/>
              </a:rPr>
              <a:t>A</a:t>
            </a:r>
            <a:r>
              <a:rPr sz="2000" dirty="0">
                <a:latin typeface="Palatino Linotype"/>
                <a:cs typeface="Palatino Linotype"/>
              </a:rPr>
              <a:t>(</a:t>
            </a:r>
            <a:r>
              <a:rPr sz="2000" spc="-5" dirty="0">
                <a:latin typeface="Palatino Linotype"/>
                <a:cs typeface="Palatino Linotype"/>
              </a:rPr>
              <a:t>)  according</a:t>
            </a:r>
            <a:r>
              <a:rPr sz="2000" spc="-15" dirty="0">
                <a:latin typeface="Palatino Linotype"/>
                <a:cs typeface="Palatino Linotype"/>
              </a:rPr>
              <a:t> </a:t>
            </a:r>
            <a:r>
              <a:rPr sz="2000" spc="-10" dirty="0">
                <a:latin typeface="Palatino Linotype"/>
                <a:cs typeface="Palatino Linotype"/>
              </a:rPr>
              <a:t>to the</a:t>
            </a:r>
            <a:r>
              <a:rPr sz="2000" spc="25" dirty="0">
                <a:latin typeface="Palatino Linotype"/>
                <a:cs typeface="Palatino Linotype"/>
              </a:rPr>
              <a:t> </a:t>
            </a:r>
            <a:r>
              <a:rPr sz="2000" dirty="0">
                <a:latin typeface="Palatino Linotype"/>
                <a:cs typeface="Palatino Linotype"/>
              </a:rPr>
              <a:t>left-to-right </a:t>
            </a:r>
            <a:r>
              <a:rPr sz="2000" spc="5" dirty="0">
                <a:latin typeface="Palatino Linotype"/>
                <a:cs typeface="Palatino Linotype"/>
              </a:rPr>
              <a:t> </a:t>
            </a:r>
            <a:r>
              <a:rPr sz="2000" spc="-10" dirty="0">
                <a:latin typeface="Palatino Linotype"/>
                <a:cs typeface="Palatino Linotype"/>
              </a:rPr>
              <a:t>sequence.</a:t>
            </a:r>
            <a:endParaRPr sz="2000">
              <a:latin typeface="Palatino Linotype"/>
              <a:cs typeface="Palatino Linotype"/>
            </a:endParaRPr>
          </a:p>
          <a:p>
            <a:pPr>
              <a:lnSpc>
                <a:spcPct val="100000"/>
              </a:lnSpc>
              <a:spcBef>
                <a:spcPts val="45"/>
              </a:spcBef>
            </a:pPr>
            <a:endParaRPr sz="1750">
              <a:latin typeface="Palatino Linotype"/>
              <a:cs typeface="Palatino Linotype"/>
            </a:endParaRPr>
          </a:p>
          <a:p>
            <a:pPr marL="12700" marR="240029">
              <a:lnSpc>
                <a:spcPct val="100000"/>
              </a:lnSpc>
            </a:pPr>
            <a:r>
              <a:rPr sz="2000" spc="-80" dirty="0">
                <a:latin typeface="Palatino Linotype"/>
                <a:cs typeface="Palatino Linotype"/>
              </a:rPr>
              <a:t>To </a:t>
            </a:r>
            <a:r>
              <a:rPr sz="2000" spc="-5" dirty="0">
                <a:latin typeface="Palatino Linotype"/>
                <a:cs typeface="Palatino Linotype"/>
              </a:rPr>
              <a:t>implement </a:t>
            </a:r>
            <a:r>
              <a:rPr sz="2000" dirty="0">
                <a:latin typeface="Palatino Linotype"/>
                <a:cs typeface="Palatino Linotype"/>
              </a:rPr>
              <a:t>C.B(), </a:t>
            </a:r>
            <a:r>
              <a:rPr sz="2000" spc="-5" dirty="0">
                <a:latin typeface="Palatino Linotype"/>
                <a:cs typeface="Palatino Linotype"/>
              </a:rPr>
              <a:t>class A </a:t>
            </a:r>
            <a:r>
              <a:rPr sz="2000" dirty="0">
                <a:latin typeface="Palatino Linotype"/>
                <a:cs typeface="Palatino Linotype"/>
              </a:rPr>
              <a:t> </a:t>
            </a:r>
            <a:r>
              <a:rPr sz="2000" spc="-5" dirty="0">
                <a:latin typeface="Palatino Linotype"/>
                <a:cs typeface="Palatino Linotype"/>
              </a:rPr>
              <a:t>does</a:t>
            </a:r>
            <a:r>
              <a:rPr sz="2000" spc="-15" dirty="0">
                <a:latin typeface="Palatino Linotype"/>
                <a:cs typeface="Palatino Linotype"/>
              </a:rPr>
              <a:t> </a:t>
            </a:r>
            <a:r>
              <a:rPr sz="2000" spc="-5" dirty="0">
                <a:latin typeface="Palatino Linotype"/>
                <a:cs typeface="Palatino Linotype"/>
              </a:rPr>
              <a:t>not</a:t>
            </a:r>
            <a:r>
              <a:rPr sz="2000" spc="-35" dirty="0">
                <a:latin typeface="Palatino Linotype"/>
                <a:cs typeface="Palatino Linotype"/>
              </a:rPr>
              <a:t> </a:t>
            </a:r>
            <a:r>
              <a:rPr sz="2000" spc="-25" dirty="0">
                <a:latin typeface="Palatino Linotype"/>
                <a:cs typeface="Palatino Linotype"/>
              </a:rPr>
              <a:t>have</a:t>
            </a:r>
            <a:r>
              <a:rPr sz="2000" spc="45" dirty="0">
                <a:latin typeface="Palatino Linotype"/>
                <a:cs typeface="Palatino Linotype"/>
              </a:rPr>
              <a:t> </a:t>
            </a:r>
            <a:r>
              <a:rPr sz="2000" spc="-5" dirty="0">
                <a:latin typeface="Palatino Linotype"/>
                <a:cs typeface="Palatino Linotype"/>
              </a:rPr>
              <a:t>B()</a:t>
            </a:r>
            <a:r>
              <a:rPr sz="2000" spc="-25" dirty="0">
                <a:latin typeface="Palatino Linotype"/>
                <a:cs typeface="Palatino Linotype"/>
              </a:rPr>
              <a:t> </a:t>
            </a:r>
            <a:r>
              <a:rPr sz="2000" spc="-5" dirty="0">
                <a:latin typeface="Palatino Linotype"/>
                <a:cs typeface="Palatino Linotype"/>
              </a:rPr>
              <a:t>method,</a:t>
            </a:r>
            <a:r>
              <a:rPr sz="2000" spc="-10" dirty="0">
                <a:latin typeface="Palatino Linotype"/>
                <a:cs typeface="Palatino Linotype"/>
              </a:rPr>
              <a:t> </a:t>
            </a:r>
            <a:r>
              <a:rPr sz="2000" spc="-5" dirty="0">
                <a:latin typeface="Palatino Linotype"/>
                <a:cs typeface="Palatino Linotype"/>
              </a:rPr>
              <a:t>so </a:t>
            </a:r>
            <a:r>
              <a:rPr sz="2000" spc="-484" dirty="0">
                <a:latin typeface="Palatino Linotype"/>
                <a:cs typeface="Palatino Linotype"/>
              </a:rPr>
              <a:t> </a:t>
            </a:r>
            <a:r>
              <a:rPr sz="2000" spc="-10" dirty="0">
                <a:latin typeface="Palatino Linotype"/>
                <a:cs typeface="Palatino Linotype"/>
              </a:rPr>
              <a:t>C </a:t>
            </a:r>
            <a:r>
              <a:rPr sz="2000" spc="-5" dirty="0">
                <a:latin typeface="Palatino Linotype"/>
                <a:cs typeface="Palatino Linotype"/>
              </a:rPr>
              <a:t>inherit B </a:t>
            </a:r>
            <a:r>
              <a:rPr sz="2000" dirty="0">
                <a:latin typeface="Palatino Linotype"/>
                <a:cs typeface="Palatino Linotype"/>
              </a:rPr>
              <a:t>for </a:t>
            </a:r>
            <a:r>
              <a:rPr sz="2000" spc="-10" dirty="0">
                <a:latin typeface="Palatino Linotype"/>
                <a:cs typeface="Palatino Linotype"/>
              </a:rPr>
              <a:t>the </a:t>
            </a:r>
            <a:r>
              <a:rPr sz="2000" spc="-5" dirty="0">
                <a:latin typeface="Palatino Linotype"/>
                <a:cs typeface="Palatino Linotype"/>
              </a:rPr>
              <a:t>second </a:t>
            </a:r>
            <a:r>
              <a:rPr sz="2000" dirty="0">
                <a:latin typeface="Palatino Linotype"/>
                <a:cs typeface="Palatino Linotype"/>
              </a:rPr>
              <a:t> </a:t>
            </a:r>
            <a:r>
              <a:rPr sz="2000" spc="-25" dirty="0">
                <a:latin typeface="Palatino Linotype"/>
                <a:cs typeface="Palatino Linotype"/>
              </a:rPr>
              <a:t>priority. </a:t>
            </a:r>
            <a:r>
              <a:rPr sz="2000" spc="-5" dirty="0">
                <a:latin typeface="Palatino Linotype"/>
                <a:cs typeface="Palatino Linotype"/>
              </a:rPr>
              <a:t>So C.B() actually </a:t>
            </a:r>
            <a:r>
              <a:rPr sz="2000" dirty="0">
                <a:latin typeface="Palatino Linotype"/>
                <a:cs typeface="Palatino Linotype"/>
              </a:rPr>
              <a:t> </a:t>
            </a:r>
            <a:r>
              <a:rPr sz="2000" spc="-15" dirty="0">
                <a:latin typeface="Palatino Linotype"/>
                <a:cs typeface="Palatino Linotype"/>
              </a:rPr>
              <a:t>invokes</a:t>
            </a:r>
            <a:r>
              <a:rPr sz="2000" spc="-10" dirty="0">
                <a:latin typeface="Palatino Linotype"/>
                <a:cs typeface="Palatino Linotype"/>
              </a:rPr>
              <a:t> </a:t>
            </a:r>
            <a:r>
              <a:rPr sz="2000" spc="-5" dirty="0">
                <a:latin typeface="Palatino Linotype"/>
                <a:cs typeface="Palatino Linotype"/>
              </a:rPr>
              <a:t>B()</a:t>
            </a:r>
            <a:r>
              <a:rPr sz="2000" spc="-15" dirty="0">
                <a:latin typeface="Palatino Linotype"/>
                <a:cs typeface="Palatino Linotype"/>
              </a:rPr>
              <a:t> </a:t>
            </a:r>
            <a:r>
              <a:rPr sz="2000" dirty="0">
                <a:latin typeface="Palatino Linotype"/>
                <a:cs typeface="Palatino Linotype"/>
              </a:rPr>
              <a:t>in</a:t>
            </a:r>
            <a:r>
              <a:rPr sz="2000" spc="-10" dirty="0">
                <a:latin typeface="Palatino Linotype"/>
                <a:cs typeface="Palatino Linotype"/>
              </a:rPr>
              <a:t> </a:t>
            </a:r>
            <a:r>
              <a:rPr sz="2000" spc="-5" dirty="0">
                <a:latin typeface="Palatino Linotype"/>
                <a:cs typeface="Palatino Linotype"/>
              </a:rPr>
              <a:t>class</a:t>
            </a:r>
            <a:r>
              <a:rPr sz="2000" spc="10" dirty="0">
                <a:latin typeface="Palatino Linotype"/>
                <a:cs typeface="Palatino Linotype"/>
              </a:rPr>
              <a:t> </a:t>
            </a:r>
            <a:r>
              <a:rPr sz="2000" spc="-5" dirty="0">
                <a:latin typeface="Palatino Linotype"/>
                <a:cs typeface="Palatino Linotype"/>
              </a:rPr>
              <a:t>B.</a:t>
            </a:r>
            <a:endParaRPr sz="2000">
              <a:latin typeface="Palatino Linotype"/>
              <a:cs typeface="Palatino Linotyp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3182111" y="502919"/>
            <a:ext cx="2776728" cy="1548384"/>
          </a:xfrm>
          <a:prstGeom prst="rect">
            <a:avLst/>
          </a:prstGeom>
        </p:spPr>
      </p:pic>
      <p:sp>
        <p:nvSpPr>
          <p:cNvPr id="3" name="object 3"/>
          <p:cNvSpPr txBox="1">
            <a:spLocks noGrp="1"/>
          </p:cNvSpPr>
          <p:nvPr>
            <p:ph type="title"/>
          </p:nvPr>
        </p:nvSpPr>
        <p:spPr>
          <a:xfrm>
            <a:off x="3637534" y="674623"/>
            <a:ext cx="1867535" cy="848360"/>
          </a:xfrm>
          <a:prstGeom prst="rect">
            <a:avLst/>
          </a:prstGeom>
        </p:spPr>
        <p:txBody>
          <a:bodyPr vert="horz" wrap="square" lIns="0" tIns="12700" rIns="0" bIns="0" rtlCol="0">
            <a:spAutoFit/>
          </a:bodyPr>
          <a:lstStyle/>
          <a:p>
            <a:pPr marL="12700">
              <a:lnSpc>
                <a:spcPct val="100000"/>
              </a:lnSpc>
              <a:spcBef>
                <a:spcPts val="100"/>
              </a:spcBef>
            </a:pPr>
            <a:r>
              <a:rPr dirty="0"/>
              <a:t>“Sel</a:t>
            </a:r>
            <a:r>
              <a:rPr spc="310" dirty="0"/>
              <a:t>f</a:t>
            </a:r>
            <a:r>
              <a:rPr dirty="0"/>
              <a:t>”</a:t>
            </a:r>
          </a:p>
        </p:txBody>
      </p:sp>
      <p:sp>
        <p:nvSpPr>
          <p:cNvPr id="4" name="object 4"/>
          <p:cNvSpPr txBox="1"/>
          <p:nvPr/>
        </p:nvSpPr>
        <p:spPr>
          <a:xfrm>
            <a:off x="536244" y="1612468"/>
            <a:ext cx="7250430" cy="757555"/>
          </a:xfrm>
          <a:prstGeom prst="rect">
            <a:avLst/>
          </a:prstGeom>
        </p:spPr>
        <p:txBody>
          <a:bodyPr vert="horz" wrap="square" lIns="0" tIns="12700" rIns="0" bIns="0" rtlCol="0">
            <a:spAutoFit/>
          </a:bodyPr>
          <a:lstStyle/>
          <a:p>
            <a:pPr marL="356870" indent="-344805">
              <a:lnSpc>
                <a:spcPct val="100000"/>
              </a:lnSpc>
              <a:spcBef>
                <a:spcPts val="100"/>
              </a:spcBef>
              <a:buFont typeface="Arial MT"/>
              <a:buChar char="•"/>
              <a:tabLst>
                <a:tab pos="356870" algn="l"/>
                <a:tab pos="357505" algn="l"/>
              </a:tabLst>
            </a:pPr>
            <a:r>
              <a:rPr sz="2400" spc="20" dirty="0">
                <a:solidFill>
                  <a:srgbClr val="404040"/>
                </a:solidFill>
                <a:latin typeface="Palatino Linotype"/>
                <a:cs typeface="Palatino Linotype"/>
              </a:rPr>
              <a:t>“Self”</a:t>
            </a:r>
            <a:r>
              <a:rPr sz="2400" dirty="0">
                <a:solidFill>
                  <a:srgbClr val="404040"/>
                </a:solidFill>
                <a:latin typeface="Palatino Linotype"/>
                <a:cs typeface="Palatino Linotype"/>
              </a:rPr>
              <a:t> </a:t>
            </a:r>
            <a:r>
              <a:rPr sz="2400" spc="-15" dirty="0">
                <a:solidFill>
                  <a:srgbClr val="404040"/>
                </a:solidFill>
                <a:latin typeface="Palatino Linotype"/>
                <a:cs typeface="Palatino Linotype"/>
              </a:rPr>
              <a:t>in</a:t>
            </a:r>
            <a:r>
              <a:rPr sz="2400" spc="10" dirty="0">
                <a:solidFill>
                  <a:srgbClr val="404040"/>
                </a:solidFill>
                <a:latin typeface="Palatino Linotype"/>
                <a:cs typeface="Palatino Linotype"/>
              </a:rPr>
              <a:t> </a:t>
            </a:r>
            <a:r>
              <a:rPr sz="2400" spc="-5" dirty="0">
                <a:solidFill>
                  <a:srgbClr val="404040"/>
                </a:solidFill>
                <a:latin typeface="Palatino Linotype"/>
                <a:cs typeface="Palatino Linotype"/>
              </a:rPr>
              <a:t>Python</a:t>
            </a:r>
            <a:r>
              <a:rPr sz="2400" spc="15" dirty="0">
                <a:solidFill>
                  <a:srgbClr val="404040"/>
                </a:solidFill>
                <a:latin typeface="Palatino Linotype"/>
                <a:cs typeface="Palatino Linotype"/>
              </a:rPr>
              <a:t> </a:t>
            </a:r>
            <a:r>
              <a:rPr sz="2400" spc="-15" dirty="0">
                <a:solidFill>
                  <a:srgbClr val="404040"/>
                </a:solidFill>
                <a:latin typeface="Palatino Linotype"/>
                <a:cs typeface="Palatino Linotype"/>
              </a:rPr>
              <a:t>is</a:t>
            </a:r>
            <a:r>
              <a:rPr sz="2400" spc="10" dirty="0">
                <a:solidFill>
                  <a:srgbClr val="404040"/>
                </a:solidFill>
                <a:latin typeface="Palatino Linotype"/>
                <a:cs typeface="Palatino Linotype"/>
              </a:rPr>
              <a:t> </a:t>
            </a:r>
            <a:r>
              <a:rPr sz="2400" spc="-10" dirty="0">
                <a:solidFill>
                  <a:srgbClr val="404040"/>
                </a:solidFill>
                <a:latin typeface="Palatino Linotype"/>
                <a:cs typeface="Palatino Linotype"/>
              </a:rPr>
              <a:t>like</a:t>
            </a:r>
            <a:r>
              <a:rPr sz="2400" spc="20" dirty="0">
                <a:solidFill>
                  <a:srgbClr val="404040"/>
                </a:solidFill>
                <a:latin typeface="Palatino Linotype"/>
                <a:cs typeface="Palatino Linotype"/>
              </a:rPr>
              <a:t> </a:t>
            </a:r>
            <a:r>
              <a:rPr sz="2400" dirty="0">
                <a:solidFill>
                  <a:srgbClr val="404040"/>
                </a:solidFill>
                <a:latin typeface="Palatino Linotype"/>
                <a:cs typeface="Palatino Linotype"/>
              </a:rPr>
              <a:t>the </a:t>
            </a:r>
            <a:r>
              <a:rPr sz="2400" spc="-10" dirty="0">
                <a:solidFill>
                  <a:srgbClr val="404040"/>
                </a:solidFill>
                <a:latin typeface="Palatino Linotype"/>
                <a:cs typeface="Palatino Linotype"/>
              </a:rPr>
              <a:t>pointer</a:t>
            </a:r>
            <a:r>
              <a:rPr sz="2400" spc="35" dirty="0">
                <a:solidFill>
                  <a:srgbClr val="404040"/>
                </a:solidFill>
                <a:latin typeface="Palatino Linotype"/>
                <a:cs typeface="Palatino Linotype"/>
              </a:rPr>
              <a:t> </a:t>
            </a:r>
            <a:r>
              <a:rPr sz="2400" spc="-10" dirty="0">
                <a:solidFill>
                  <a:srgbClr val="404040"/>
                </a:solidFill>
                <a:latin typeface="Palatino Linotype"/>
                <a:cs typeface="Palatino Linotype"/>
              </a:rPr>
              <a:t>“this”</a:t>
            </a:r>
            <a:r>
              <a:rPr sz="2400" spc="15" dirty="0">
                <a:solidFill>
                  <a:srgbClr val="404040"/>
                </a:solidFill>
                <a:latin typeface="Palatino Linotype"/>
                <a:cs typeface="Palatino Linotype"/>
              </a:rPr>
              <a:t> </a:t>
            </a:r>
            <a:r>
              <a:rPr sz="2400" spc="-15" dirty="0">
                <a:solidFill>
                  <a:srgbClr val="404040"/>
                </a:solidFill>
                <a:latin typeface="Palatino Linotype"/>
                <a:cs typeface="Palatino Linotype"/>
              </a:rPr>
              <a:t>in</a:t>
            </a:r>
            <a:r>
              <a:rPr sz="2400" spc="35" dirty="0">
                <a:solidFill>
                  <a:srgbClr val="404040"/>
                </a:solidFill>
                <a:latin typeface="Palatino Linotype"/>
                <a:cs typeface="Palatino Linotype"/>
              </a:rPr>
              <a:t> </a:t>
            </a:r>
            <a:r>
              <a:rPr sz="2400" dirty="0">
                <a:solidFill>
                  <a:srgbClr val="404040"/>
                </a:solidFill>
                <a:latin typeface="Palatino Linotype"/>
                <a:cs typeface="Palatino Linotype"/>
              </a:rPr>
              <a:t>C++.</a:t>
            </a:r>
            <a:r>
              <a:rPr sz="2400" spc="-30" dirty="0">
                <a:solidFill>
                  <a:srgbClr val="404040"/>
                </a:solidFill>
                <a:latin typeface="Palatino Linotype"/>
                <a:cs typeface="Palatino Linotype"/>
              </a:rPr>
              <a:t> </a:t>
            </a:r>
            <a:r>
              <a:rPr sz="2400" dirty="0">
                <a:solidFill>
                  <a:srgbClr val="404040"/>
                </a:solidFill>
                <a:latin typeface="Palatino Linotype"/>
                <a:cs typeface="Palatino Linotype"/>
              </a:rPr>
              <a:t>In</a:t>
            </a:r>
            <a:endParaRPr sz="2400">
              <a:latin typeface="Palatino Linotype"/>
              <a:cs typeface="Palatino Linotype"/>
            </a:endParaRPr>
          </a:p>
          <a:p>
            <a:pPr marL="356870">
              <a:lnSpc>
                <a:spcPct val="100000"/>
              </a:lnSpc>
            </a:pPr>
            <a:r>
              <a:rPr sz="2400" spc="-5" dirty="0">
                <a:solidFill>
                  <a:srgbClr val="404040"/>
                </a:solidFill>
                <a:latin typeface="Palatino Linotype"/>
                <a:cs typeface="Palatino Linotype"/>
              </a:rPr>
              <a:t>Python,</a:t>
            </a:r>
            <a:r>
              <a:rPr sz="2400" spc="-10" dirty="0">
                <a:solidFill>
                  <a:srgbClr val="404040"/>
                </a:solidFill>
                <a:latin typeface="Palatino Linotype"/>
                <a:cs typeface="Palatino Linotype"/>
              </a:rPr>
              <a:t> functions</a:t>
            </a:r>
            <a:r>
              <a:rPr sz="2400" spc="55" dirty="0">
                <a:solidFill>
                  <a:srgbClr val="404040"/>
                </a:solidFill>
                <a:latin typeface="Palatino Linotype"/>
                <a:cs typeface="Palatino Linotype"/>
              </a:rPr>
              <a:t> </a:t>
            </a:r>
            <a:r>
              <a:rPr sz="2400" spc="-15" dirty="0">
                <a:solidFill>
                  <a:srgbClr val="404040"/>
                </a:solidFill>
                <a:latin typeface="Palatino Linotype"/>
                <a:cs typeface="Palatino Linotype"/>
              </a:rPr>
              <a:t>in</a:t>
            </a:r>
            <a:r>
              <a:rPr sz="2400" spc="10" dirty="0">
                <a:solidFill>
                  <a:srgbClr val="404040"/>
                </a:solidFill>
                <a:latin typeface="Palatino Linotype"/>
                <a:cs typeface="Palatino Linotype"/>
              </a:rPr>
              <a:t> </a:t>
            </a:r>
            <a:r>
              <a:rPr sz="2400" spc="-5" dirty="0">
                <a:solidFill>
                  <a:srgbClr val="404040"/>
                </a:solidFill>
                <a:latin typeface="Palatino Linotype"/>
                <a:cs typeface="Palatino Linotype"/>
              </a:rPr>
              <a:t>class</a:t>
            </a:r>
            <a:r>
              <a:rPr sz="2400" spc="10" dirty="0">
                <a:solidFill>
                  <a:srgbClr val="404040"/>
                </a:solidFill>
                <a:latin typeface="Palatino Linotype"/>
                <a:cs typeface="Palatino Linotype"/>
              </a:rPr>
              <a:t> </a:t>
            </a:r>
            <a:r>
              <a:rPr sz="2400" spc="-5" dirty="0">
                <a:solidFill>
                  <a:srgbClr val="404040"/>
                </a:solidFill>
                <a:latin typeface="Palatino Linotype"/>
                <a:cs typeface="Palatino Linotype"/>
              </a:rPr>
              <a:t>access </a:t>
            </a:r>
            <a:r>
              <a:rPr sz="2400" dirty="0">
                <a:solidFill>
                  <a:srgbClr val="404040"/>
                </a:solidFill>
                <a:latin typeface="Palatino Linotype"/>
                <a:cs typeface="Palatino Linotype"/>
              </a:rPr>
              <a:t>data </a:t>
            </a:r>
            <a:r>
              <a:rPr sz="2400" spc="-10" dirty="0">
                <a:solidFill>
                  <a:srgbClr val="404040"/>
                </a:solidFill>
                <a:latin typeface="Palatino Linotype"/>
                <a:cs typeface="Palatino Linotype"/>
              </a:rPr>
              <a:t>via</a:t>
            </a:r>
            <a:r>
              <a:rPr sz="2400" spc="-5" dirty="0">
                <a:solidFill>
                  <a:srgbClr val="404040"/>
                </a:solidFill>
                <a:latin typeface="Palatino Linotype"/>
                <a:cs typeface="Palatino Linotype"/>
              </a:rPr>
              <a:t> </a:t>
            </a:r>
            <a:r>
              <a:rPr sz="2400" spc="15" dirty="0">
                <a:solidFill>
                  <a:srgbClr val="404040"/>
                </a:solidFill>
                <a:latin typeface="Palatino Linotype"/>
                <a:cs typeface="Palatino Linotype"/>
              </a:rPr>
              <a:t>“self”.</a:t>
            </a:r>
            <a:endParaRPr sz="2400">
              <a:latin typeface="Palatino Linotype"/>
              <a:cs typeface="Palatino Linotype"/>
            </a:endParaRPr>
          </a:p>
        </p:txBody>
      </p:sp>
      <p:sp>
        <p:nvSpPr>
          <p:cNvPr id="5" name="object 5"/>
          <p:cNvSpPr txBox="1"/>
          <p:nvPr/>
        </p:nvSpPr>
        <p:spPr>
          <a:xfrm>
            <a:off x="536244" y="5052136"/>
            <a:ext cx="7575550" cy="757555"/>
          </a:xfrm>
          <a:prstGeom prst="rect">
            <a:avLst/>
          </a:prstGeom>
        </p:spPr>
        <p:txBody>
          <a:bodyPr vert="horz" wrap="square" lIns="0" tIns="12700" rIns="0" bIns="0" rtlCol="0">
            <a:spAutoFit/>
          </a:bodyPr>
          <a:lstStyle/>
          <a:p>
            <a:pPr marL="356870" indent="-344805">
              <a:lnSpc>
                <a:spcPct val="100000"/>
              </a:lnSpc>
              <a:spcBef>
                <a:spcPts val="100"/>
              </a:spcBef>
              <a:buFont typeface="Arial MT"/>
              <a:buChar char="•"/>
              <a:tabLst>
                <a:tab pos="356870" algn="l"/>
                <a:tab pos="357505" algn="l"/>
              </a:tabLst>
            </a:pPr>
            <a:r>
              <a:rPr sz="2400" spc="20" dirty="0">
                <a:solidFill>
                  <a:srgbClr val="404040"/>
                </a:solidFill>
                <a:latin typeface="Palatino Linotype"/>
                <a:cs typeface="Palatino Linotype"/>
              </a:rPr>
              <a:t>“Self”</a:t>
            </a:r>
            <a:r>
              <a:rPr sz="2400" dirty="0">
                <a:solidFill>
                  <a:srgbClr val="404040"/>
                </a:solidFill>
                <a:latin typeface="Palatino Linotype"/>
                <a:cs typeface="Palatino Linotype"/>
              </a:rPr>
              <a:t> </a:t>
            </a:r>
            <a:r>
              <a:rPr sz="2400" spc="-15" dirty="0">
                <a:solidFill>
                  <a:srgbClr val="404040"/>
                </a:solidFill>
                <a:latin typeface="Palatino Linotype"/>
                <a:cs typeface="Palatino Linotype"/>
              </a:rPr>
              <a:t>in</a:t>
            </a:r>
            <a:r>
              <a:rPr sz="2400" spc="10" dirty="0">
                <a:solidFill>
                  <a:srgbClr val="404040"/>
                </a:solidFill>
                <a:latin typeface="Palatino Linotype"/>
                <a:cs typeface="Palatino Linotype"/>
              </a:rPr>
              <a:t> </a:t>
            </a:r>
            <a:r>
              <a:rPr sz="2400" spc="-5" dirty="0">
                <a:solidFill>
                  <a:srgbClr val="404040"/>
                </a:solidFill>
                <a:latin typeface="Palatino Linotype"/>
                <a:cs typeface="Palatino Linotype"/>
              </a:rPr>
              <a:t>Python</a:t>
            </a:r>
            <a:r>
              <a:rPr sz="2400" spc="15" dirty="0">
                <a:solidFill>
                  <a:srgbClr val="404040"/>
                </a:solidFill>
                <a:latin typeface="Palatino Linotype"/>
                <a:cs typeface="Palatino Linotype"/>
              </a:rPr>
              <a:t> </a:t>
            </a:r>
            <a:r>
              <a:rPr sz="2400" spc="-10" dirty="0">
                <a:solidFill>
                  <a:srgbClr val="404040"/>
                </a:solidFill>
                <a:latin typeface="Palatino Linotype"/>
                <a:cs typeface="Palatino Linotype"/>
              </a:rPr>
              <a:t>works </a:t>
            </a:r>
            <a:r>
              <a:rPr sz="2400" dirty="0">
                <a:solidFill>
                  <a:srgbClr val="404040"/>
                </a:solidFill>
                <a:latin typeface="Palatino Linotype"/>
                <a:cs typeface="Palatino Linotype"/>
              </a:rPr>
              <a:t>as</a:t>
            </a:r>
            <a:r>
              <a:rPr sz="2400" spc="-10" dirty="0">
                <a:solidFill>
                  <a:srgbClr val="404040"/>
                </a:solidFill>
                <a:latin typeface="Palatino Linotype"/>
                <a:cs typeface="Palatino Linotype"/>
              </a:rPr>
              <a:t> </a:t>
            </a:r>
            <a:r>
              <a:rPr sz="2400" dirty="0">
                <a:solidFill>
                  <a:srgbClr val="404040"/>
                </a:solidFill>
                <a:latin typeface="Palatino Linotype"/>
                <a:cs typeface="Palatino Linotype"/>
              </a:rPr>
              <a:t>a </a:t>
            </a:r>
            <a:r>
              <a:rPr sz="2400" spc="-15" dirty="0">
                <a:solidFill>
                  <a:srgbClr val="404040"/>
                </a:solidFill>
                <a:latin typeface="Palatino Linotype"/>
                <a:cs typeface="Palatino Linotype"/>
              </a:rPr>
              <a:t>variable</a:t>
            </a:r>
            <a:r>
              <a:rPr sz="2400" dirty="0">
                <a:solidFill>
                  <a:srgbClr val="404040"/>
                </a:solidFill>
                <a:latin typeface="Palatino Linotype"/>
                <a:cs typeface="Palatino Linotype"/>
              </a:rPr>
              <a:t> of </a:t>
            </a:r>
            <a:r>
              <a:rPr sz="2400" spc="-10" dirty="0">
                <a:solidFill>
                  <a:srgbClr val="404040"/>
                </a:solidFill>
                <a:latin typeface="Palatino Linotype"/>
                <a:cs typeface="Palatino Linotype"/>
              </a:rPr>
              <a:t>function</a:t>
            </a:r>
            <a:r>
              <a:rPr sz="2400" spc="60" dirty="0">
                <a:solidFill>
                  <a:srgbClr val="404040"/>
                </a:solidFill>
                <a:latin typeface="Palatino Linotype"/>
                <a:cs typeface="Palatino Linotype"/>
              </a:rPr>
              <a:t> </a:t>
            </a:r>
            <a:r>
              <a:rPr sz="2400" spc="-10" dirty="0">
                <a:solidFill>
                  <a:srgbClr val="404040"/>
                </a:solidFill>
                <a:latin typeface="Palatino Linotype"/>
                <a:cs typeface="Palatino Linotype"/>
              </a:rPr>
              <a:t>but</a:t>
            </a:r>
            <a:r>
              <a:rPr sz="2400" spc="10" dirty="0">
                <a:solidFill>
                  <a:srgbClr val="404040"/>
                </a:solidFill>
                <a:latin typeface="Palatino Linotype"/>
                <a:cs typeface="Palatino Linotype"/>
              </a:rPr>
              <a:t> </a:t>
            </a:r>
            <a:r>
              <a:rPr sz="2400" spc="-15" dirty="0">
                <a:solidFill>
                  <a:srgbClr val="404040"/>
                </a:solidFill>
                <a:latin typeface="Palatino Linotype"/>
                <a:cs typeface="Palatino Linotype"/>
              </a:rPr>
              <a:t>it</a:t>
            </a:r>
            <a:endParaRPr sz="2400">
              <a:latin typeface="Palatino Linotype"/>
              <a:cs typeface="Palatino Linotype"/>
            </a:endParaRPr>
          </a:p>
          <a:p>
            <a:pPr marL="356870">
              <a:lnSpc>
                <a:spcPct val="100000"/>
              </a:lnSpc>
            </a:pPr>
            <a:r>
              <a:rPr sz="2400" spc="-50" dirty="0">
                <a:solidFill>
                  <a:srgbClr val="404040"/>
                </a:solidFill>
                <a:latin typeface="Palatino Linotype"/>
                <a:cs typeface="Palatino Linotype"/>
              </a:rPr>
              <a:t>won’t</a:t>
            </a:r>
            <a:r>
              <a:rPr sz="2400" spc="-15" dirty="0">
                <a:solidFill>
                  <a:srgbClr val="404040"/>
                </a:solidFill>
                <a:latin typeface="Palatino Linotype"/>
                <a:cs typeface="Palatino Linotype"/>
              </a:rPr>
              <a:t> invoke</a:t>
            </a:r>
            <a:r>
              <a:rPr sz="2400" spc="5" dirty="0">
                <a:solidFill>
                  <a:srgbClr val="404040"/>
                </a:solidFill>
                <a:latin typeface="Palatino Linotype"/>
                <a:cs typeface="Palatino Linotype"/>
              </a:rPr>
              <a:t> </a:t>
            </a:r>
            <a:r>
              <a:rPr sz="2400" dirty="0">
                <a:solidFill>
                  <a:srgbClr val="404040"/>
                </a:solidFill>
                <a:latin typeface="Palatino Linotype"/>
                <a:cs typeface="Palatino Linotype"/>
              </a:rPr>
              <a:t>data.</a:t>
            </a:r>
            <a:endParaRPr sz="2400">
              <a:latin typeface="Palatino Linotype"/>
              <a:cs typeface="Palatino Linotype"/>
            </a:endParaRPr>
          </a:p>
        </p:txBody>
      </p:sp>
      <p:pic>
        <p:nvPicPr>
          <p:cNvPr id="6" name="object 6"/>
          <p:cNvPicPr/>
          <p:nvPr/>
        </p:nvPicPr>
        <p:blipFill>
          <a:blip r:embed="rId4" cstate="print"/>
          <a:stretch>
            <a:fillRect/>
          </a:stretch>
        </p:blipFill>
        <p:spPr>
          <a:xfrm>
            <a:off x="2483739" y="2481452"/>
            <a:ext cx="3867530" cy="223431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69976" y="271272"/>
            <a:ext cx="8028940" cy="1271270"/>
            <a:chOff x="569976" y="271272"/>
            <a:chExt cx="8028940" cy="1271270"/>
          </a:xfrm>
        </p:grpSpPr>
        <p:pic>
          <p:nvPicPr>
            <p:cNvPr id="3" name="object 3"/>
            <p:cNvPicPr/>
            <p:nvPr/>
          </p:nvPicPr>
          <p:blipFill>
            <a:blip r:embed="rId3" cstate="print"/>
            <a:stretch>
              <a:fillRect/>
            </a:stretch>
          </p:blipFill>
          <p:spPr>
            <a:xfrm>
              <a:off x="569976" y="332232"/>
              <a:ext cx="3913632" cy="1164336"/>
            </a:xfrm>
            <a:prstGeom prst="rect">
              <a:avLst/>
            </a:prstGeom>
          </p:spPr>
        </p:pic>
        <p:pic>
          <p:nvPicPr>
            <p:cNvPr id="4" name="object 4"/>
            <p:cNvPicPr/>
            <p:nvPr/>
          </p:nvPicPr>
          <p:blipFill>
            <a:blip r:embed="rId4" cstate="print"/>
            <a:stretch>
              <a:fillRect/>
            </a:stretch>
          </p:blipFill>
          <p:spPr>
            <a:xfrm>
              <a:off x="3877055" y="271272"/>
              <a:ext cx="1048512" cy="1271015"/>
            </a:xfrm>
            <a:prstGeom prst="rect">
              <a:avLst/>
            </a:prstGeom>
          </p:spPr>
        </p:pic>
        <p:pic>
          <p:nvPicPr>
            <p:cNvPr id="5" name="object 5"/>
            <p:cNvPicPr/>
            <p:nvPr/>
          </p:nvPicPr>
          <p:blipFill>
            <a:blip r:embed="rId5" cstate="print"/>
            <a:stretch>
              <a:fillRect/>
            </a:stretch>
          </p:blipFill>
          <p:spPr>
            <a:xfrm>
              <a:off x="4328160" y="332232"/>
              <a:ext cx="4270247" cy="1164336"/>
            </a:xfrm>
            <a:prstGeom prst="rect">
              <a:avLst/>
            </a:prstGeom>
          </p:spPr>
        </p:pic>
      </p:grpSp>
      <p:sp>
        <p:nvSpPr>
          <p:cNvPr id="6" name="object 6"/>
          <p:cNvSpPr txBox="1">
            <a:spLocks noGrp="1"/>
          </p:cNvSpPr>
          <p:nvPr>
            <p:ph type="title"/>
          </p:nvPr>
        </p:nvSpPr>
        <p:spPr>
          <a:xfrm>
            <a:off x="909929" y="411937"/>
            <a:ext cx="7346950" cy="695325"/>
          </a:xfrm>
          <a:prstGeom prst="rect">
            <a:avLst/>
          </a:prstGeom>
        </p:spPr>
        <p:txBody>
          <a:bodyPr vert="horz" wrap="square" lIns="0" tIns="12065" rIns="0" bIns="0" rtlCol="0">
            <a:spAutoFit/>
          </a:bodyPr>
          <a:lstStyle/>
          <a:p>
            <a:pPr marL="12700">
              <a:lnSpc>
                <a:spcPct val="100000"/>
              </a:lnSpc>
              <a:spcBef>
                <a:spcPts val="95"/>
              </a:spcBef>
            </a:pPr>
            <a:r>
              <a:rPr sz="4000" dirty="0"/>
              <a:t>Encapsulation</a:t>
            </a:r>
            <a:r>
              <a:rPr sz="4000" spc="35" dirty="0"/>
              <a:t> </a:t>
            </a:r>
            <a:r>
              <a:rPr sz="4400" spc="-5" dirty="0"/>
              <a:t>–</a:t>
            </a:r>
            <a:r>
              <a:rPr sz="4400" spc="15" dirty="0"/>
              <a:t> </a:t>
            </a:r>
            <a:r>
              <a:rPr sz="4000" dirty="0"/>
              <a:t>Accessibility</a:t>
            </a:r>
            <a:r>
              <a:rPr sz="4000" spc="-85" dirty="0"/>
              <a:t> </a:t>
            </a:r>
            <a:r>
              <a:rPr sz="4000" spc="5" dirty="0"/>
              <a:t>(1)</a:t>
            </a:r>
            <a:endParaRPr sz="4000"/>
          </a:p>
        </p:txBody>
      </p:sp>
      <p:sp>
        <p:nvSpPr>
          <p:cNvPr id="7" name="object 7"/>
          <p:cNvSpPr txBox="1"/>
          <p:nvPr/>
        </p:nvSpPr>
        <p:spPr>
          <a:xfrm>
            <a:off x="536244" y="2051684"/>
            <a:ext cx="8072755" cy="3172460"/>
          </a:xfrm>
          <a:prstGeom prst="rect">
            <a:avLst/>
          </a:prstGeom>
        </p:spPr>
        <p:txBody>
          <a:bodyPr vert="horz" wrap="square" lIns="0" tIns="12700" rIns="0" bIns="0" rtlCol="0">
            <a:spAutoFit/>
          </a:bodyPr>
          <a:lstStyle/>
          <a:p>
            <a:pPr marL="356870" marR="5080" indent="-344805">
              <a:lnSpc>
                <a:spcPct val="100000"/>
              </a:lnSpc>
              <a:spcBef>
                <a:spcPts val="100"/>
              </a:spcBef>
              <a:buFont typeface="Arial MT"/>
              <a:buChar char="•"/>
              <a:tabLst>
                <a:tab pos="356870" algn="l"/>
                <a:tab pos="357505" algn="l"/>
              </a:tabLst>
            </a:pPr>
            <a:r>
              <a:rPr sz="2400" dirty="0">
                <a:latin typeface="Palatino Linotype"/>
                <a:cs typeface="Palatino Linotype"/>
              </a:rPr>
              <a:t>In </a:t>
            </a:r>
            <a:r>
              <a:rPr sz="2400" spc="-5" dirty="0">
                <a:latin typeface="Palatino Linotype"/>
                <a:cs typeface="Palatino Linotype"/>
              </a:rPr>
              <a:t>Python,</a:t>
            </a:r>
            <a:r>
              <a:rPr sz="2400" spc="20" dirty="0">
                <a:latin typeface="Palatino Linotype"/>
                <a:cs typeface="Palatino Linotype"/>
              </a:rPr>
              <a:t> </a:t>
            </a:r>
            <a:r>
              <a:rPr sz="2400" dirty="0">
                <a:latin typeface="Palatino Linotype"/>
                <a:cs typeface="Palatino Linotype"/>
              </a:rPr>
              <a:t>there</a:t>
            </a:r>
            <a:r>
              <a:rPr sz="2400" spc="-25" dirty="0">
                <a:latin typeface="Palatino Linotype"/>
                <a:cs typeface="Palatino Linotype"/>
              </a:rPr>
              <a:t> </a:t>
            </a:r>
            <a:r>
              <a:rPr sz="2400" spc="-15" dirty="0">
                <a:latin typeface="Palatino Linotype"/>
                <a:cs typeface="Palatino Linotype"/>
              </a:rPr>
              <a:t>is</a:t>
            </a:r>
            <a:r>
              <a:rPr sz="2400" spc="10" dirty="0">
                <a:latin typeface="Palatino Linotype"/>
                <a:cs typeface="Palatino Linotype"/>
              </a:rPr>
              <a:t> </a:t>
            </a:r>
            <a:r>
              <a:rPr sz="2400" spc="-5" dirty="0">
                <a:latin typeface="Palatino Linotype"/>
                <a:cs typeface="Palatino Linotype"/>
              </a:rPr>
              <a:t>no keywords</a:t>
            </a:r>
            <a:r>
              <a:rPr sz="2400" spc="-15" dirty="0">
                <a:latin typeface="Palatino Linotype"/>
                <a:cs typeface="Palatino Linotype"/>
              </a:rPr>
              <a:t> </a:t>
            </a:r>
            <a:r>
              <a:rPr sz="2400" spc="-10" dirty="0">
                <a:latin typeface="Palatino Linotype"/>
                <a:cs typeface="Palatino Linotype"/>
              </a:rPr>
              <a:t>like</a:t>
            </a:r>
            <a:r>
              <a:rPr sz="2400" spc="20" dirty="0">
                <a:latin typeface="Palatino Linotype"/>
                <a:cs typeface="Palatino Linotype"/>
              </a:rPr>
              <a:t> </a:t>
            </a:r>
            <a:r>
              <a:rPr sz="2400" spc="-10" dirty="0">
                <a:latin typeface="Palatino Linotype"/>
                <a:cs typeface="Palatino Linotype"/>
              </a:rPr>
              <a:t>‘public’,</a:t>
            </a:r>
            <a:r>
              <a:rPr sz="2400" spc="25" dirty="0">
                <a:latin typeface="Palatino Linotype"/>
                <a:cs typeface="Palatino Linotype"/>
              </a:rPr>
              <a:t> </a:t>
            </a:r>
            <a:r>
              <a:rPr sz="2400" dirty="0">
                <a:latin typeface="Palatino Linotype"/>
                <a:cs typeface="Palatino Linotype"/>
              </a:rPr>
              <a:t>‘protected’ </a:t>
            </a:r>
            <a:r>
              <a:rPr sz="2400" spc="5" dirty="0">
                <a:latin typeface="Palatino Linotype"/>
                <a:cs typeface="Palatino Linotype"/>
              </a:rPr>
              <a:t> </a:t>
            </a:r>
            <a:r>
              <a:rPr sz="2400" dirty="0">
                <a:latin typeface="Palatino Linotype"/>
                <a:cs typeface="Palatino Linotype"/>
              </a:rPr>
              <a:t>and</a:t>
            </a:r>
            <a:r>
              <a:rPr sz="2400" spc="-10" dirty="0">
                <a:latin typeface="Palatino Linotype"/>
                <a:cs typeface="Palatino Linotype"/>
              </a:rPr>
              <a:t> </a:t>
            </a:r>
            <a:r>
              <a:rPr sz="2400" dirty="0">
                <a:latin typeface="Palatino Linotype"/>
                <a:cs typeface="Palatino Linotype"/>
              </a:rPr>
              <a:t>‘p</a:t>
            </a:r>
            <a:r>
              <a:rPr sz="2400" spc="10" dirty="0">
                <a:latin typeface="Palatino Linotype"/>
                <a:cs typeface="Palatino Linotype"/>
              </a:rPr>
              <a:t>r</a:t>
            </a:r>
            <a:r>
              <a:rPr sz="2400" spc="-30" dirty="0">
                <a:latin typeface="Palatino Linotype"/>
                <a:cs typeface="Palatino Linotype"/>
              </a:rPr>
              <a:t>i</a:t>
            </a:r>
            <a:r>
              <a:rPr sz="2400" spc="-60" dirty="0">
                <a:latin typeface="Palatino Linotype"/>
                <a:cs typeface="Palatino Linotype"/>
              </a:rPr>
              <a:t>v</a:t>
            </a:r>
            <a:r>
              <a:rPr sz="2400" dirty="0">
                <a:latin typeface="Palatino Linotype"/>
                <a:cs typeface="Palatino Linotype"/>
              </a:rPr>
              <a:t>a</a:t>
            </a:r>
            <a:r>
              <a:rPr sz="2400" spc="5" dirty="0">
                <a:latin typeface="Palatino Linotype"/>
                <a:cs typeface="Palatino Linotype"/>
              </a:rPr>
              <a:t>t</a:t>
            </a:r>
            <a:r>
              <a:rPr sz="2400" spc="10" dirty="0">
                <a:latin typeface="Palatino Linotype"/>
                <a:cs typeface="Palatino Linotype"/>
              </a:rPr>
              <a:t>e</a:t>
            </a:r>
            <a:r>
              <a:rPr sz="2400" dirty="0">
                <a:latin typeface="Palatino Linotype"/>
                <a:cs typeface="Palatino Linotype"/>
              </a:rPr>
              <a:t>’</a:t>
            </a:r>
            <a:r>
              <a:rPr sz="2400" spc="-165" dirty="0">
                <a:latin typeface="Palatino Linotype"/>
                <a:cs typeface="Palatino Linotype"/>
              </a:rPr>
              <a:t> </a:t>
            </a:r>
            <a:r>
              <a:rPr sz="2400" spc="5" dirty="0">
                <a:latin typeface="Palatino Linotype"/>
                <a:cs typeface="Palatino Linotype"/>
              </a:rPr>
              <a:t>t</a:t>
            </a:r>
            <a:r>
              <a:rPr sz="2400" dirty="0">
                <a:latin typeface="Palatino Linotype"/>
                <a:cs typeface="Palatino Linotype"/>
              </a:rPr>
              <a:t>o</a:t>
            </a:r>
            <a:r>
              <a:rPr sz="2400" spc="-20" dirty="0">
                <a:latin typeface="Palatino Linotype"/>
                <a:cs typeface="Palatino Linotype"/>
              </a:rPr>
              <a:t> </a:t>
            </a:r>
            <a:r>
              <a:rPr sz="2400" dirty="0">
                <a:latin typeface="Palatino Linotype"/>
                <a:cs typeface="Palatino Linotype"/>
              </a:rPr>
              <a:t>de</a:t>
            </a:r>
            <a:r>
              <a:rPr sz="2400" spc="-10" dirty="0">
                <a:latin typeface="Palatino Linotype"/>
                <a:cs typeface="Palatino Linotype"/>
              </a:rPr>
              <a:t>f</a:t>
            </a:r>
            <a:r>
              <a:rPr sz="2400" spc="-30" dirty="0">
                <a:latin typeface="Palatino Linotype"/>
                <a:cs typeface="Palatino Linotype"/>
              </a:rPr>
              <a:t>i</a:t>
            </a:r>
            <a:r>
              <a:rPr sz="2400" spc="-5" dirty="0">
                <a:latin typeface="Palatino Linotype"/>
                <a:cs typeface="Palatino Linotype"/>
              </a:rPr>
              <a:t>n</a:t>
            </a:r>
            <a:r>
              <a:rPr sz="2400" dirty="0">
                <a:latin typeface="Palatino Linotype"/>
                <a:cs typeface="Palatino Linotype"/>
              </a:rPr>
              <a:t>e</a:t>
            </a:r>
            <a:r>
              <a:rPr sz="2400" spc="40" dirty="0">
                <a:latin typeface="Palatino Linotype"/>
                <a:cs typeface="Palatino Linotype"/>
              </a:rPr>
              <a:t> </a:t>
            </a:r>
            <a:r>
              <a:rPr sz="2400" spc="5" dirty="0">
                <a:latin typeface="Palatino Linotype"/>
                <a:cs typeface="Palatino Linotype"/>
              </a:rPr>
              <a:t>t</a:t>
            </a:r>
            <a:r>
              <a:rPr sz="2400" spc="-5" dirty="0">
                <a:latin typeface="Palatino Linotype"/>
                <a:cs typeface="Palatino Linotype"/>
              </a:rPr>
              <a:t>h</a:t>
            </a:r>
            <a:r>
              <a:rPr sz="2400" dirty="0">
                <a:latin typeface="Palatino Linotype"/>
                <a:cs typeface="Palatino Linotype"/>
              </a:rPr>
              <a:t>e</a:t>
            </a:r>
            <a:r>
              <a:rPr sz="2400" spc="-5" dirty="0">
                <a:latin typeface="Palatino Linotype"/>
                <a:cs typeface="Palatino Linotype"/>
              </a:rPr>
              <a:t> </a:t>
            </a:r>
            <a:r>
              <a:rPr sz="2400" dirty="0">
                <a:latin typeface="Palatino Linotype"/>
                <a:cs typeface="Palatino Linotype"/>
              </a:rPr>
              <a:t>a</a:t>
            </a:r>
            <a:r>
              <a:rPr sz="2400" spc="-15" dirty="0">
                <a:latin typeface="Palatino Linotype"/>
                <a:cs typeface="Palatino Linotype"/>
              </a:rPr>
              <a:t>c</a:t>
            </a:r>
            <a:r>
              <a:rPr sz="2400" spc="-10" dirty="0">
                <a:latin typeface="Palatino Linotype"/>
                <a:cs typeface="Palatino Linotype"/>
              </a:rPr>
              <a:t>c</a:t>
            </a:r>
            <a:r>
              <a:rPr sz="2400" dirty="0">
                <a:latin typeface="Palatino Linotype"/>
                <a:cs typeface="Palatino Linotype"/>
              </a:rPr>
              <a:t>es</a:t>
            </a:r>
            <a:r>
              <a:rPr sz="2400" spc="-20" dirty="0">
                <a:latin typeface="Palatino Linotype"/>
                <a:cs typeface="Palatino Linotype"/>
              </a:rPr>
              <a:t>s</a:t>
            </a:r>
            <a:r>
              <a:rPr sz="2400" spc="-30" dirty="0">
                <a:latin typeface="Palatino Linotype"/>
                <a:cs typeface="Palatino Linotype"/>
              </a:rPr>
              <a:t>i</a:t>
            </a:r>
            <a:r>
              <a:rPr sz="2400" spc="-5" dirty="0">
                <a:latin typeface="Palatino Linotype"/>
                <a:cs typeface="Palatino Linotype"/>
              </a:rPr>
              <a:t>b</a:t>
            </a:r>
            <a:r>
              <a:rPr sz="2400" spc="-35" dirty="0">
                <a:latin typeface="Palatino Linotype"/>
                <a:cs typeface="Palatino Linotype"/>
              </a:rPr>
              <a:t>i</a:t>
            </a:r>
            <a:r>
              <a:rPr sz="2400" dirty="0">
                <a:latin typeface="Palatino Linotype"/>
                <a:cs typeface="Palatino Linotype"/>
              </a:rPr>
              <a:t>l</a:t>
            </a:r>
            <a:r>
              <a:rPr sz="2400" spc="-30" dirty="0">
                <a:latin typeface="Palatino Linotype"/>
                <a:cs typeface="Palatino Linotype"/>
              </a:rPr>
              <a:t>i</a:t>
            </a:r>
            <a:r>
              <a:rPr sz="2400" spc="5" dirty="0">
                <a:latin typeface="Palatino Linotype"/>
                <a:cs typeface="Palatino Linotype"/>
              </a:rPr>
              <a:t>t</a:t>
            </a:r>
            <a:r>
              <a:rPr sz="2400" spc="-254" dirty="0">
                <a:latin typeface="Palatino Linotype"/>
                <a:cs typeface="Palatino Linotype"/>
              </a:rPr>
              <a:t>y</a:t>
            </a:r>
            <a:r>
              <a:rPr sz="2400" dirty="0">
                <a:latin typeface="Palatino Linotype"/>
                <a:cs typeface="Palatino Linotype"/>
              </a:rPr>
              <a:t>.</a:t>
            </a:r>
            <a:r>
              <a:rPr sz="2400" spc="114" dirty="0">
                <a:latin typeface="Palatino Linotype"/>
                <a:cs typeface="Palatino Linotype"/>
              </a:rPr>
              <a:t> </a:t>
            </a:r>
            <a:r>
              <a:rPr sz="2400" dirty="0">
                <a:latin typeface="Palatino Linotype"/>
                <a:cs typeface="Palatino Linotype"/>
              </a:rPr>
              <a:t>In </a:t>
            </a:r>
            <a:r>
              <a:rPr sz="2400" spc="5" dirty="0">
                <a:latin typeface="Palatino Linotype"/>
                <a:cs typeface="Palatino Linotype"/>
              </a:rPr>
              <a:t>ot</a:t>
            </a:r>
            <a:r>
              <a:rPr sz="2400" spc="-5" dirty="0">
                <a:latin typeface="Palatino Linotype"/>
                <a:cs typeface="Palatino Linotype"/>
              </a:rPr>
              <a:t>he</a:t>
            </a:r>
            <a:r>
              <a:rPr sz="2400" dirty="0">
                <a:latin typeface="Palatino Linotype"/>
                <a:cs typeface="Palatino Linotype"/>
              </a:rPr>
              <a:t>r</a:t>
            </a:r>
            <a:r>
              <a:rPr sz="2400" spc="5" dirty="0">
                <a:latin typeface="Palatino Linotype"/>
                <a:cs typeface="Palatino Linotype"/>
              </a:rPr>
              <a:t> </a:t>
            </a:r>
            <a:r>
              <a:rPr sz="2400" spc="-60" dirty="0">
                <a:latin typeface="Palatino Linotype"/>
                <a:cs typeface="Palatino Linotype"/>
              </a:rPr>
              <a:t>w</a:t>
            </a:r>
            <a:r>
              <a:rPr sz="2400" spc="5" dirty="0">
                <a:latin typeface="Palatino Linotype"/>
                <a:cs typeface="Palatino Linotype"/>
              </a:rPr>
              <a:t>or</a:t>
            </a:r>
            <a:r>
              <a:rPr sz="2400" dirty="0">
                <a:latin typeface="Palatino Linotype"/>
                <a:cs typeface="Palatino Linotype"/>
              </a:rPr>
              <a:t>d</a:t>
            </a:r>
            <a:r>
              <a:rPr sz="2400" spc="-15" dirty="0">
                <a:latin typeface="Palatino Linotype"/>
                <a:cs typeface="Palatino Linotype"/>
              </a:rPr>
              <a:t>s</a:t>
            </a:r>
            <a:r>
              <a:rPr sz="2400" dirty="0">
                <a:latin typeface="Palatino Linotype"/>
                <a:cs typeface="Palatino Linotype"/>
              </a:rPr>
              <a:t>, In  </a:t>
            </a:r>
            <a:r>
              <a:rPr sz="2400" spc="-5" dirty="0">
                <a:latin typeface="Palatino Linotype"/>
                <a:cs typeface="Palatino Linotype"/>
              </a:rPr>
              <a:t>Python, </a:t>
            </a:r>
            <a:r>
              <a:rPr sz="2400" spc="-15" dirty="0">
                <a:latin typeface="Palatino Linotype"/>
                <a:cs typeface="Palatino Linotype"/>
              </a:rPr>
              <a:t>it</a:t>
            </a:r>
            <a:r>
              <a:rPr sz="2400" spc="25" dirty="0">
                <a:latin typeface="Palatino Linotype"/>
                <a:cs typeface="Palatino Linotype"/>
              </a:rPr>
              <a:t> </a:t>
            </a:r>
            <a:r>
              <a:rPr sz="2400" spc="-10" dirty="0">
                <a:latin typeface="Palatino Linotype"/>
                <a:cs typeface="Palatino Linotype"/>
              </a:rPr>
              <a:t>acquiesce</a:t>
            </a:r>
            <a:r>
              <a:rPr sz="2400" spc="70" dirty="0">
                <a:latin typeface="Palatino Linotype"/>
                <a:cs typeface="Palatino Linotype"/>
              </a:rPr>
              <a:t> </a:t>
            </a:r>
            <a:r>
              <a:rPr sz="2400" spc="-5" dirty="0">
                <a:latin typeface="Palatino Linotype"/>
                <a:cs typeface="Palatino Linotype"/>
              </a:rPr>
              <a:t>that </a:t>
            </a:r>
            <a:r>
              <a:rPr sz="2400" dirty="0">
                <a:latin typeface="Palatino Linotype"/>
                <a:cs typeface="Palatino Linotype"/>
              </a:rPr>
              <a:t>all </a:t>
            </a:r>
            <a:r>
              <a:rPr sz="2400" spc="-5" dirty="0">
                <a:latin typeface="Palatino Linotype"/>
                <a:cs typeface="Palatino Linotype"/>
              </a:rPr>
              <a:t>attributes</a:t>
            </a:r>
            <a:r>
              <a:rPr sz="2400" spc="10" dirty="0">
                <a:latin typeface="Palatino Linotype"/>
                <a:cs typeface="Palatino Linotype"/>
              </a:rPr>
              <a:t> </a:t>
            </a:r>
            <a:r>
              <a:rPr sz="2400" dirty="0">
                <a:latin typeface="Palatino Linotype"/>
                <a:cs typeface="Palatino Linotype"/>
              </a:rPr>
              <a:t>are</a:t>
            </a:r>
            <a:r>
              <a:rPr sz="2400" spc="-25" dirty="0">
                <a:latin typeface="Palatino Linotype"/>
                <a:cs typeface="Palatino Linotype"/>
              </a:rPr>
              <a:t> </a:t>
            </a:r>
            <a:r>
              <a:rPr sz="2400" spc="-15" dirty="0">
                <a:latin typeface="Palatino Linotype"/>
                <a:cs typeface="Palatino Linotype"/>
              </a:rPr>
              <a:t>public.</a:t>
            </a:r>
            <a:endParaRPr sz="2400" dirty="0">
              <a:latin typeface="Palatino Linotype"/>
              <a:cs typeface="Palatino Linotype"/>
            </a:endParaRPr>
          </a:p>
          <a:p>
            <a:pPr>
              <a:lnSpc>
                <a:spcPct val="100000"/>
              </a:lnSpc>
              <a:spcBef>
                <a:spcPts val="55"/>
              </a:spcBef>
              <a:buFont typeface="Arial MT"/>
              <a:buChar char="•"/>
            </a:pPr>
            <a:endParaRPr sz="2950" dirty="0">
              <a:latin typeface="Palatino Linotype"/>
              <a:cs typeface="Palatino Linotype"/>
            </a:endParaRPr>
          </a:p>
          <a:p>
            <a:pPr marL="356870" indent="-344805">
              <a:lnSpc>
                <a:spcPct val="100000"/>
              </a:lnSpc>
              <a:spcBef>
                <a:spcPts val="5"/>
              </a:spcBef>
              <a:buFont typeface="Arial MT"/>
              <a:buChar char="•"/>
              <a:tabLst>
                <a:tab pos="356870" algn="l"/>
                <a:tab pos="357505" algn="l"/>
              </a:tabLst>
            </a:pPr>
            <a:r>
              <a:rPr sz="2400" spc="-5" dirty="0">
                <a:latin typeface="Palatino Linotype"/>
                <a:cs typeface="Palatino Linotype"/>
              </a:rPr>
              <a:t>But</a:t>
            </a:r>
            <a:r>
              <a:rPr sz="2400" spc="5" dirty="0">
                <a:latin typeface="Palatino Linotype"/>
                <a:cs typeface="Palatino Linotype"/>
              </a:rPr>
              <a:t> </a:t>
            </a:r>
            <a:r>
              <a:rPr sz="2400" spc="-5" dirty="0">
                <a:latin typeface="Palatino Linotype"/>
                <a:cs typeface="Palatino Linotype"/>
              </a:rPr>
              <a:t>there</a:t>
            </a:r>
            <a:r>
              <a:rPr sz="2400" spc="5" dirty="0">
                <a:latin typeface="Palatino Linotype"/>
                <a:cs typeface="Palatino Linotype"/>
              </a:rPr>
              <a:t> </a:t>
            </a:r>
            <a:r>
              <a:rPr sz="2400" spc="-15" dirty="0">
                <a:latin typeface="Palatino Linotype"/>
                <a:cs typeface="Palatino Linotype"/>
              </a:rPr>
              <a:t>is</a:t>
            </a:r>
            <a:r>
              <a:rPr sz="2400" spc="10" dirty="0">
                <a:latin typeface="Palatino Linotype"/>
                <a:cs typeface="Palatino Linotype"/>
              </a:rPr>
              <a:t> </a:t>
            </a:r>
            <a:r>
              <a:rPr sz="2400" dirty="0">
                <a:latin typeface="Palatino Linotype"/>
                <a:cs typeface="Palatino Linotype"/>
              </a:rPr>
              <a:t>a </a:t>
            </a:r>
            <a:r>
              <a:rPr sz="2400" spc="-5" dirty="0">
                <a:latin typeface="Palatino Linotype"/>
                <a:cs typeface="Palatino Linotype"/>
              </a:rPr>
              <a:t>method</a:t>
            </a:r>
            <a:r>
              <a:rPr sz="2400" dirty="0">
                <a:latin typeface="Palatino Linotype"/>
                <a:cs typeface="Palatino Linotype"/>
              </a:rPr>
              <a:t> </a:t>
            </a:r>
            <a:r>
              <a:rPr sz="2400" spc="-15" dirty="0">
                <a:latin typeface="Palatino Linotype"/>
                <a:cs typeface="Palatino Linotype"/>
              </a:rPr>
              <a:t>in</a:t>
            </a:r>
            <a:r>
              <a:rPr sz="2400" spc="35" dirty="0">
                <a:latin typeface="Palatino Linotype"/>
                <a:cs typeface="Palatino Linotype"/>
              </a:rPr>
              <a:t> </a:t>
            </a:r>
            <a:r>
              <a:rPr sz="2400" spc="-5" dirty="0">
                <a:latin typeface="Palatino Linotype"/>
                <a:cs typeface="Palatino Linotype"/>
              </a:rPr>
              <a:t>Python</a:t>
            </a:r>
            <a:r>
              <a:rPr sz="2400" dirty="0">
                <a:latin typeface="Palatino Linotype"/>
                <a:cs typeface="Palatino Linotype"/>
              </a:rPr>
              <a:t> </a:t>
            </a:r>
            <a:r>
              <a:rPr sz="2400" spc="-5" dirty="0">
                <a:latin typeface="Palatino Linotype"/>
                <a:cs typeface="Palatino Linotype"/>
              </a:rPr>
              <a:t>to</a:t>
            </a:r>
            <a:r>
              <a:rPr sz="2400" spc="10" dirty="0">
                <a:latin typeface="Palatino Linotype"/>
                <a:cs typeface="Palatino Linotype"/>
              </a:rPr>
              <a:t> </a:t>
            </a:r>
            <a:r>
              <a:rPr sz="2400" spc="-10" dirty="0">
                <a:latin typeface="Palatino Linotype"/>
                <a:cs typeface="Palatino Linotype"/>
              </a:rPr>
              <a:t>define</a:t>
            </a:r>
            <a:r>
              <a:rPr sz="2400" spc="15" dirty="0">
                <a:latin typeface="Palatino Linotype"/>
                <a:cs typeface="Palatino Linotype"/>
              </a:rPr>
              <a:t> </a:t>
            </a:r>
            <a:r>
              <a:rPr sz="2400" spc="-15" dirty="0">
                <a:latin typeface="Palatino Linotype"/>
                <a:cs typeface="Palatino Linotype"/>
              </a:rPr>
              <a:t>Private:</a:t>
            </a:r>
            <a:endParaRPr sz="2400" dirty="0">
              <a:latin typeface="Palatino Linotype"/>
              <a:cs typeface="Palatino Linotype"/>
            </a:endParaRPr>
          </a:p>
          <a:p>
            <a:pPr marL="927100" marR="138430">
              <a:lnSpc>
                <a:spcPct val="100000"/>
              </a:lnSpc>
              <a:spcBef>
                <a:spcPts val="575"/>
              </a:spcBef>
              <a:tabLst>
                <a:tab pos="2066925" algn="l"/>
              </a:tabLst>
            </a:pPr>
            <a:r>
              <a:rPr sz="2400" dirty="0">
                <a:latin typeface="Palatino Linotype"/>
                <a:cs typeface="Palatino Linotype"/>
              </a:rPr>
              <a:t>Add</a:t>
            </a:r>
            <a:r>
              <a:rPr sz="2400" spc="-25" dirty="0">
                <a:latin typeface="Palatino Linotype"/>
                <a:cs typeface="Palatino Linotype"/>
              </a:rPr>
              <a:t> </a:t>
            </a:r>
            <a:r>
              <a:rPr sz="2400" dirty="0">
                <a:latin typeface="Palatino Linotype"/>
                <a:cs typeface="Palatino Linotype"/>
              </a:rPr>
              <a:t>“</a:t>
            </a:r>
            <a:r>
              <a:rPr sz="2400" u="heavy" dirty="0">
                <a:uFill>
                  <a:solidFill>
                    <a:srgbClr val="000000"/>
                  </a:solidFill>
                </a:uFill>
                <a:latin typeface="Times New Roman"/>
                <a:cs typeface="Times New Roman"/>
              </a:rPr>
              <a:t>	</a:t>
            </a:r>
            <a:r>
              <a:rPr sz="2400" dirty="0">
                <a:latin typeface="Palatino Linotype"/>
                <a:cs typeface="Palatino Linotype"/>
              </a:rPr>
              <a:t>”</a:t>
            </a:r>
            <a:r>
              <a:rPr sz="2400" spc="-5" dirty="0">
                <a:latin typeface="Palatino Linotype"/>
                <a:cs typeface="Palatino Linotype"/>
              </a:rPr>
              <a:t> </a:t>
            </a:r>
            <a:r>
              <a:rPr sz="2400" spc="-15" dirty="0">
                <a:latin typeface="Palatino Linotype"/>
                <a:cs typeface="Palatino Linotype"/>
              </a:rPr>
              <a:t>in</a:t>
            </a:r>
            <a:r>
              <a:rPr sz="2400" spc="35" dirty="0">
                <a:latin typeface="Palatino Linotype"/>
                <a:cs typeface="Palatino Linotype"/>
              </a:rPr>
              <a:t> </a:t>
            </a:r>
            <a:r>
              <a:rPr sz="2400" dirty="0">
                <a:latin typeface="Palatino Linotype"/>
                <a:cs typeface="Palatino Linotype"/>
              </a:rPr>
              <a:t>front</a:t>
            </a:r>
            <a:r>
              <a:rPr sz="2400" spc="-10" dirty="0">
                <a:latin typeface="Palatino Linotype"/>
                <a:cs typeface="Palatino Linotype"/>
              </a:rPr>
              <a:t> </a:t>
            </a:r>
            <a:r>
              <a:rPr sz="2400" spc="5" dirty="0">
                <a:latin typeface="Palatino Linotype"/>
                <a:cs typeface="Palatino Linotype"/>
              </a:rPr>
              <a:t>of</a:t>
            </a:r>
            <a:r>
              <a:rPr sz="2400" dirty="0">
                <a:latin typeface="Palatino Linotype"/>
                <a:cs typeface="Palatino Linotype"/>
              </a:rPr>
              <a:t> </a:t>
            </a:r>
            <a:r>
              <a:rPr sz="2400" spc="-5" dirty="0">
                <a:latin typeface="Palatino Linotype"/>
                <a:cs typeface="Palatino Linotype"/>
              </a:rPr>
              <a:t>the</a:t>
            </a:r>
            <a:r>
              <a:rPr sz="2400" spc="-10" dirty="0">
                <a:latin typeface="Palatino Linotype"/>
                <a:cs typeface="Palatino Linotype"/>
              </a:rPr>
              <a:t> </a:t>
            </a:r>
            <a:r>
              <a:rPr sz="2400" spc="-15" dirty="0">
                <a:latin typeface="Palatino Linotype"/>
                <a:cs typeface="Palatino Linotype"/>
              </a:rPr>
              <a:t>variable</a:t>
            </a:r>
            <a:r>
              <a:rPr sz="2400" spc="-10" dirty="0">
                <a:latin typeface="Palatino Linotype"/>
                <a:cs typeface="Palatino Linotype"/>
              </a:rPr>
              <a:t> </a:t>
            </a:r>
            <a:r>
              <a:rPr sz="2400" dirty="0">
                <a:latin typeface="Palatino Linotype"/>
                <a:cs typeface="Palatino Linotype"/>
              </a:rPr>
              <a:t>and</a:t>
            </a:r>
            <a:r>
              <a:rPr sz="2400" spc="5" dirty="0">
                <a:latin typeface="Palatino Linotype"/>
                <a:cs typeface="Palatino Linotype"/>
              </a:rPr>
              <a:t> </a:t>
            </a:r>
            <a:r>
              <a:rPr sz="2400" spc="-10" dirty="0">
                <a:latin typeface="Palatino Linotype"/>
                <a:cs typeface="Palatino Linotype"/>
              </a:rPr>
              <a:t>function</a:t>
            </a:r>
            <a:r>
              <a:rPr sz="2400" spc="40" dirty="0">
                <a:latin typeface="Palatino Linotype"/>
                <a:cs typeface="Palatino Linotype"/>
              </a:rPr>
              <a:t> </a:t>
            </a:r>
            <a:r>
              <a:rPr sz="2400" spc="-10" dirty="0">
                <a:latin typeface="Palatino Linotype"/>
                <a:cs typeface="Palatino Linotype"/>
              </a:rPr>
              <a:t>name </a:t>
            </a:r>
            <a:r>
              <a:rPr sz="2400" spc="-585" dirty="0">
                <a:latin typeface="Palatino Linotype"/>
                <a:cs typeface="Palatino Linotype"/>
              </a:rPr>
              <a:t> </a:t>
            </a:r>
            <a:r>
              <a:rPr sz="2400" spc="-5" dirty="0">
                <a:latin typeface="Palatino Linotype"/>
                <a:cs typeface="Palatino Linotype"/>
              </a:rPr>
              <a:t>can</a:t>
            </a:r>
            <a:r>
              <a:rPr sz="2400" spc="10" dirty="0">
                <a:latin typeface="Palatino Linotype"/>
                <a:cs typeface="Palatino Linotype"/>
              </a:rPr>
              <a:t> </a:t>
            </a:r>
            <a:r>
              <a:rPr sz="2400" spc="-10" dirty="0">
                <a:latin typeface="Palatino Linotype"/>
                <a:cs typeface="Palatino Linotype"/>
              </a:rPr>
              <a:t>hide</a:t>
            </a:r>
            <a:r>
              <a:rPr sz="2400" spc="15" dirty="0">
                <a:latin typeface="Palatino Linotype"/>
                <a:cs typeface="Palatino Linotype"/>
              </a:rPr>
              <a:t> </a:t>
            </a:r>
            <a:r>
              <a:rPr sz="2400" dirty="0">
                <a:latin typeface="Palatino Linotype"/>
                <a:cs typeface="Palatino Linotype"/>
              </a:rPr>
              <a:t>them</a:t>
            </a:r>
            <a:r>
              <a:rPr sz="2400" spc="5" dirty="0">
                <a:latin typeface="Palatino Linotype"/>
                <a:cs typeface="Palatino Linotype"/>
              </a:rPr>
              <a:t> </a:t>
            </a:r>
            <a:r>
              <a:rPr sz="2400" spc="-5" dirty="0">
                <a:latin typeface="Palatino Linotype"/>
                <a:cs typeface="Palatino Linotype"/>
              </a:rPr>
              <a:t>when</a:t>
            </a:r>
            <a:r>
              <a:rPr sz="2400" spc="-20" dirty="0">
                <a:latin typeface="Palatino Linotype"/>
                <a:cs typeface="Palatino Linotype"/>
              </a:rPr>
              <a:t> </a:t>
            </a:r>
            <a:r>
              <a:rPr sz="2400" spc="-10" dirty="0">
                <a:latin typeface="Palatino Linotype"/>
                <a:cs typeface="Palatino Linotype"/>
              </a:rPr>
              <a:t>accessing</a:t>
            </a:r>
            <a:r>
              <a:rPr sz="2400" spc="70" dirty="0">
                <a:latin typeface="Palatino Linotype"/>
                <a:cs typeface="Palatino Linotype"/>
              </a:rPr>
              <a:t> </a:t>
            </a:r>
            <a:r>
              <a:rPr sz="2400" dirty="0">
                <a:latin typeface="Palatino Linotype"/>
                <a:cs typeface="Palatino Linotype"/>
              </a:rPr>
              <a:t>them</a:t>
            </a:r>
            <a:r>
              <a:rPr sz="2400" spc="-20" dirty="0">
                <a:latin typeface="Palatino Linotype"/>
                <a:cs typeface="Palatino Linotype"/>
              </a:rPr>
              <a:t> </a:t>
            </a:r>
            <a:r>
              <a:rPr sz="2400" dirty="0">
                <a:latin typeface="Palatino Linotype"/>
                <a:cs typeface="Palatino Linotype"/>
              </a:rPr>
              <a:t>from</a:t>
            </a:r>
            <a:r>
              <a:rPr sz="2400" spc="-10" dirty="0">
                <a:latin typeface="Palatino Linotype"/>
                <a:cs typeface="Palatino Linotype"/>
              </a:rPr>
              <a:t> </a:t>
            </a:r>
            <a:r>
              <a:rPr sz="2400" spc="-5" dirty="0">
                <a:latin typeface="Palatino Linotype"/>
                <a:cs typeface="Palatino Linotype"/>
              </a:rPr>
              <a:t>out</a:t>
            </a:r>
            <a:r>
              <a:rPr sz="2400" dirty="0">
                <a:latin typeface="Palatino Linotype"/>
                <a:cs typeface="Palatino Linotype"/>
              </a:rPr>
              <a:t> of </a:t>
            </a:r>
            <a:r>
              <a:rPr sz="2400" spc="5" dirty="0">
                <a:latin typeface="Palatino Linotype"/>
                <a:cs typeface="Palatino Linotype"/>
              </a:rPr>
              <a:t> </a:t>
            </a:r>
            <a:r>
              <a:rPr sz="2400" spc="-10" dirty="0">
                <a:latin typeface="Palatino Linotype"/>
                <a:cs typeface="Palatino Linotype"/>
              </a:rPr>
              <a:t>class.</a:t>
            </a:r>
            <a:endParaRPr sz="2400" dirty="0">
              <a:latin typeface="Palatino Linotype"/>
              <a:cs typeface="Palatino Linotyp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85800" y="70103"/>
            <a:ext cx="7793735" cy="1548384"/>
          </a:xfrm>
          <a:prstGeom prst="rect">
            <a:avLst/>
          </a:prstGeom>
        </p:spPr>
      </p:pic>
      <p:sp>
        <p:nvSpPr>
          <p:cNvPr id="3" name="object 3"/>
          <p:cNvSpPr txBox="1">
            <a:spLocks noGrp="1"/>
          </p:cNvSpPr>
          <p:nvPr>
            <p:ph type="title"/>
          </p:nvPr>
        </p:nvSpPr>
        <p:spPr>
          <a:xfrm>
            <a:off x="1138529" y="242138"/>
            <a:ext cx="6884670" cy="848994"/>
          </a:xfrm>
          <a:prstGeom prst="rect">
            <a:avLst/>
          </a:prstGeom>
        </p:spPr>
        <p:txBody>
          <a:bodyPr vert="horz" wrap="square" lIns="0" tIns="12700" rIns="0" bIns="0" rtlCol="0">
            <a:spAutoFit/>
          </a:bodyPr>
          <a:lstStyle/>
          <a:p>
            <a:pPr marL="12700">
              <a:lnSpc>
                <a:spcPct val="100000"/>
              </a:lnSpc>
              <a:spcBef>
                <a:spcPts val="100"/>
              </a:spcBef>
            </a:pPr>
            <a:r>
              <a:rPr dirty="0"/>
              <a:t>An</a:t>
            </a:r>
            <a:r>
              <a:rPr spc="-20" dirty="0"/>
              <a:t> </a:t>
            </a:r>
            <a:r>
              <a:rPr spc="-10" dirty="0"/>
              <a:t>Example</a:t>
            </a:r>
            <a:r>
              <a:rPr spc="-20" dirty="0"/>
              <a:t> </a:t>
            </a:r>
            <a:r>
              <a:rPr spc="5" dirty="0"/>
              <a:t>of</a:t>
            </a:r>
            <a:r>
              <a:rPr spc="-15" dirty="0"/>
              <a:t> </a:t>
            </a:r>
            <a:r>
              <a:rPr spc="-25" dirty="0"/>
              <a:t>Private</a:t>
            </a:r>
          </a:p>
        </p:txBody>
      </p:sp>
      <p:grpSp>
        <p:nvGrpSpPr>
          <p:cNvPr id="4" name="object 4"/>
          <p:cNvGrpSpPr/>
          <p:nvPr/>
        </p:nvGrpSpPr>
        <p:grpSpPr>
          <a:xfrm>
            <a:off x="1115618" y="1484757"/>
            <a:ext cx="4752975" cy="2343150"/>
            <a:chOff x="1115618" y="1484757"/>
            <a:chExt cx="4752975" cy="2343150"/>
          </a:xfrm>
        </p:grpSpPr>
        <p:pic>
          <p:nvPicPr>
            <p:cNvPr id="5" name="object 5"/>
            <p:cNvPicPr/>
            <p:nvPr/>
          </p:nvPicPr>
          <p:blipFill>
            <a:blip r:embed="rId3" cstate="print"/>
            <a:stretch>
              <a:fillRect/>
            </a:stretch>
          </p:blipFill>
          <p:spPr>
            <a:xfrm>
              <a:off x="1115618" y="1484757"/>
              <a:ext cx="3695700" cy="2343150"/>
            </a:xfrm>
            <a:prstGeom prst="rect">
              <a:avLst/>
            </a:prstGeom>
          </p:spPr>
        </p:pic>
        <p:sp>
          <p:nvSpPr>
            <p:cNvPr id="6" name="object 6"/>
            <p:cNvSpPr/>
            <p:nvPr/>
          </p:nvSpPr>
          <p:spPr>
            <a:xfrm>
              <a:off x="3779901" y="2153157"/>
              <a:ext cx="2088514" cy="1183640"/>
            </a:xfrm>
            <a:custGeom>
              <a:avLst/>
              <a:gdLst/>
              <a:ahLst/>
              <a:cxnLst/>
              <a:rect l="l" t="t" r="r" b="b"/>
              <a:pathLst>
                <a:path w="2088514" h="1183639">
                  <a:moveTo>
                    <a:pt x="1559814" y="1131824"/>
                  </a:moveTo>
                  <a:lnTo>
                    <a:pt x="1548917" y="1125474"/>
                  </a:lnTo>
                  <a:lnTo>
                    <a:pt x="1471168" y="1080135"/>
                  </a:lnTo>
                  <a:lnTo>
                    <a:pt x="1467358" y="1081151"/>
                  </a:lnTo>
                  <a:lnTo>
                    <a:pt x="1463802" y="1087247"/>
                  </a:lnTo>
                  <a:lnTo>
                    <a:pt x="1464818" y="1091057"/>
                  </a:lnTo>
                  <a:lnTo>
                    <a:pt x="1523796" y="1125474"/>
                  </a:lnTo>
                  <a:lnTo>
                    <a:pt x="0" y="1125474"/>
                  </a:lnTo>
                  <a:lnTo>
                    <a:pt x="0" y="1138174"/>
                  </a:lnTo>
                  <a:lnTo>
                    <a:pt x="1523796" y="1138174"/>
                  </a:lnTo>
                  <a:lnTo>
                    <a:pt x="1464818" y="1172591"/>
                  </a:lnTo>
                  <a:lnTo>
                    <a:pt x="1463802" y="1176401"/>
                  </a:lnTo>
                  <a:lnTo>
                    <a:pt x="1467358" y="1182497"/>
                  </a:lnTo>
                  <a:lnTo>
                    <a:pt x="1471168" y="1183513"/>
                  </a:lnTo>
                  <a:lnTo>
                    <a:pt x="1548917" y="1138174"/>
                  </a:lnTo>
                  <a:lnTo>
                    <a:pt x="1559814" y="1131824"/>
                  </a:lnTo>
                  <a:close/>
                </a:path>
                <a:path w="2088514" h="1183639">
                  <a:moveTo>
                    <a:pt x="1944243" y="51689"/>
                  </a:moveTo>
                  <a:lnTo>
                    <a:pt x="1933346" y="45339"/>
                  </a:lnTo>
                  <a:lnTo>
                    <a:pt x="1855597" y="0"/>
                  </a:lnTo>
                  <a:lnTo>
                    <a:pt x="1851787" y="1016"/>
                  </a:lnTo>
                  <a:lnTo>
                    <a:pt x="1848231" y="7112"/>
                  </a:lnTo>
                  <a:lnTo>
                    <a:pt x="1849247" y="10922"/>
                  </a:lnTo>
                  <a:lnTo>
                    <a:pt x="1908225" y="45339"/>
                  </a:lnTo>
                  <a:lnTo>
                    <a:pt x="360045" y="45339"/>
                  </a:lnTo>
                  <a:lnTo>
                    <a:pt x="360045" y="58039"/>
                  </a:lnTo>
                  <a:lnTo>
                    <a:pt x="1908225" y="58039"/>
                  </a:lnTo>
                  <a:lnTo>
                    <a:pt x="1849247" y="92456"/>
                  </a:lnTo>
                  <a:lnTo>
                    <a:pt x="1848231" y="96266"/>
                  </a:lnTo>
                  <a:lnTo>
                    <a:pt x="1851787" y="102362"/>
                  </a:lnTo>
                  <a:lnTo>
                    <a:pt x="1855597" y="103378"/>
                  </a:lnTo>
                  <a:lnTo>
                    <a:pt x="1933346" y="58039"/>
                  </a:lnTo>
                  <a:lnTo>
                    <a:pt x="1944243" y="51689"/>
                  </a:lnTo>
                  <a:close/>
                </a:path>
                <a:path w="2088514" h="1183639">
                  <a:moveTo>
                    <a:pt x="2088261" y="555752"/>
                  </a:moveTo>
                  <a:lnTo>
                    <a:pt x="2018665" y="485013"/>
                  </a:lnTo>
                  <a:lnTo>
                    <a:pt x="2016379" y="482600"/>
                  </a:lnTo>
                  <a:lnTo>
                    <a:pt x="2012315" y="482600"/>
                  </a:lnTo>
                  <a:lnTo>
                    <a:pt x="2009648" y="485140"/>
                  </a:lnTo>
                  <a:lnTo>
                    <a:pt x="2007362" y="487426"/>
                  </a:lnTo>
                  <a:lnTo>
                    <a:pt x="2007235" y="491490"/>
                  </a:lnTo>
                  <a:lnTo>
                    <a:pt x="2009775" y="494030"/>
                  </a:lnTo>
                  <a:lnTo>
                    <a:pt x="2055215" y="540232"/>
                  </a:lnTo>
                  <a:lnTo>
                    <a:pt x="1033145" y="261620"/>
                  </a:lnTo>
                  <a:lnTo>
                    <a:pt x="1029716" y="273812"/>
                  </a:lnTo>
                  <a:lnTo>
                    <a:pt x="2051862" y="552411"/>
                  </a:lnTo>
                  <a:lnTo>
                    <a:pt x="1985899" y="570103"/>
                  </a:lnTo>
                  <a:lnTo>
                    <a:pt x="1983867" y="573532"/>
                  </a:lnTo>
                  <a:lnTo>
                    <a:pt x="1985645" y="580390"/>
                  </a:lnTo>
                  <a:lnTo>
                    <a:pt x="1989201" y="582295"/>
                  </a:lnTo>
                  <a:lnTo>
                    <a:pt x="2077821" y="558546"/>
                  </a:lnTo>
                  <a:lnTo>
                    <a:pt x="2088261" y="555752"/>
                  </a:lnTo>
                  <a:close/>
                </a:path>
              </a:pathLst>
            </a:custGeom>
            <a:solidFill>
              <a:srgbClr val="5C71B1"/>
            </a:solidFill>
          </p:spPr>
          <p:txBody>
            <a:bodyPr wrap="square" lIns="0" tIns="0" rIns="0" bIns="0" rtlCol="0"/>
            <a:lstStyle/>
            <a:p>
              <a:endParaRPr/>
            </a:p>
          </p:txBody>
        </p:sp>
      </p:grpSp>
      <p:grpSp>
        <p:nvGrpSpPr>
          <p:cNvPr id="7" name="object 7"/>
          <p:cNvGrpSpPr/>
          <p:nvPr/>
        </p:nvGrpSpPr>
        <p:grpSpPr>
          <a:xfrm>
            <a:off x="1115618" y="3933050"/>
            <a:ext cx="6219825" cy="2305050"/>
            <a:chOff x="1115618" y="3933050"/>
            <a:chExt cx="6219825" cy="2305050"/>
          </a:xfrm>
        </p:grpSpPr>
        <p:pic>
          <p:nvPicPr>
            <p:cNvPr id="8" name="object 8"/>
            <p:cNvPicPr/>
            <p:nvPr/>
          </p:nvPicPr>
          <p:blipFill>
            <a:blip r:embed="rId4" cstate="print"/>
            <a:stretch>
              <a:fillRect/>
            </a:stretch>
          </p:blipFill>
          <p:spPr>
            <a:xfrm>
              <a:off x="1115618" y="3933050"/>
              <a:ext cx="6219825" cy="2305050"/>
            </a:xfrm>
            <a:prstGeom prst="rect">
              <a:avLst/>
            </a:prstGeom>
          </p:spPr>
        </p:pic>
        <p:sp>
          <p:nvSpPr>
            <p:cNvPr id="9" name="object 9"/>
            <p:cNvSpPr/>
            <p:nvPr/>
          </p:nvSpPr>
          <p:spPr>
            <a:xfrm>
              <a:off x="2051685" y="3953382"/>
              <a:ext cx="1152525" cy="103505"/>
            </a:xfrm>
            <a:custGeom>
              <a:avLst/>
              <a:gdLst/>
              <a:ahLst/>
              <a:cxnLst/>
              <a:rect l="l" t="t" r="r" b="b"/>
              <a:pathLst>
                <a:path w="1152525" h="103504">
                  <a:moveTo>
                    <a:pt x="1127034" y="51689"/>
                  </a:moveTo>
                  <a:lnTo>
                    <a:pt x="1057147" y="92456"/>
                  </a:lnTo>
                  <a:lnTo>
                    <a:pt x="1056132" y="96266"/>
                  </a:lnTo>
                  <a:lnTo>
                    <a:pt x="1059688" y="102362"/>
                  </a:lnTo>
                  <a:lnTo>
                    <a:pt x="1063497" y="103378"/>
                  </a:lnTo>
                  <a:lnTo>
                    <a:pt x="1141253" y="58039"/>
                  </a:lnTo>
                  <a:lnTo>
                    <a:pt x="1139570" y="58039"/>
                  </a:lnTo>
                  <a:lnTo>
                    <a:pt x="1139570" y="57150"/>
                  </a:lnTo>
                  <a:lnTo>
                    <a:pt x="1136395" y="57150"/>
                  </a:lnTo>
                  <a:lnTo>
                    <a:pt x="1127034" y="51689"/>
                  </a:lnTo>
                  <a:close/>
                </a:path>
                <a:path w="1152525" h="103504">
                  <a:moveTo>
                    <a:pt x="1116148" y="45339"/>
                  </a:moveTo>
                  <a:lnTo>
                    <a:pt x="0" y="45339"/>
                  </a:lnTo>
                  <a:lnTo>
                    <a:pt x="0" y="58039"/>
                  </a:lnTo>
                  <a:lnTo>
                    <a:pt x="1116148" y="58039"/>
                  </a:lnTo>
                  <a:lnTo>
                    <a:pt x="1127034" y="51689"/>
                  </a:lnTo>
                  <a:lnTo>
                    <a:pt x="1116148" y="45339"/>
                  </a:lnTo>
                  <a:close/>
                </a:path>
                <a:path w="1152525" h="103504">
                  <a:moveTo>
                    <a:pt x="1141253" y="45339"/>
                  </a:moveTo>
                  <a:lnTo>
                    <a:pt x="1139570" y="45339"/>
                  </a:lnTo>
                  <a:lnTo>
                    <a:pt x="1139570" y="58039"/>
                  </a:lnTo>
                  <a:lnTo>
                    <a:pt x="1141253" y="58039"/>
                  </a:lnTo>
                  <a:lnTo>
                    <a:pt x="1152144" y="51689"/>
                  </a:lnTo>
                  <a:lnTo>
                    <a:pt x="1141253" y="45339"/>
                  </a:lnTo>
                  <a:close/>
                </a:path>
                <a:path w="1152525" h="103504">
                  <a:moveTo>
                    <a:pt x="1136395" y="46228"/>
                  </a:moveTo>
                  <a:lnTo>
                    <a:pt x="1127034" y="51689"/>
                  </a:lnTo>
                  <a:lnTo>
                    <a:pt x="1136395" y="57150"/>
                  </a:lnTo>
                  <a:lnTo>
                    <a:pt x="1136395" y="46228"/>
                  </a:lnTo>
                  <a:close/>
                </a:path>
                <a:path w="1152525" h="103504">
                  <a:moveTo>
                    <a:pt x="1139570" y="46228"/>
                  </a:moveTo>
                  <a:lnTo>
                    <a:pt x="1136395" y="46228"/>
                  </a:lnTo>
                  <a:lnTo>
                    <a:pt x="1136395" y="57150"/>
                  </a:lnTo>
                  <a:lnTo>
                    <a:pt x="1139570" y="57150"/>
                  </a:lnTo>
                  <a:lnTo>
                    <a:pt x="1139570" y="46228"/>
                  </a:lnTo>
                  <a:close/>
                </a:path>
                <a:path w="1152525" h="103504">
                  <a:moveTo>
                    <a:pt x="1063497" y="0"/>
                  </a:moveTo>
                  <a:lnTo>
                    <a:pt x="1059688" y="1016"/>
                  </a:lnTo>
                  <a:lnTo>
                    <a:pt x="1056132" y="7112"/>
                  </a:lnTo>
                  <a:lnTo>
                    <a:pt x="1057147" y="10922"/>
                  </a:lnTo>
                  <a:lnTo>
                    <a:pt x="1127034" y="51689"/>
                  </a:lnTo>
                  <a:lnTo>
                    <a:pt x="1136395" y="46228"/>
                  </a:lnTo>
                  <a:lnTo>
                    <a:pt x="1139570" y="46228"/>
                  </a:lnTo>
                  <a:lnTo>
                    <a:pt x="1139570" y="45339"/>
                  </a:lnTo>
                  <a:lnTo>
                    <a:pt x="1141253" y="45339"/>
                  </a:lnTo>
                  <a:lnTo>
                    <a:pt x="1063497" y="0"/>
                  </a:lnTo>
                  <a:close/>
                </a:path>
              </a:pathLst>
            </a:custGeom>
            <a:solidFill>
              <a:srgbClr val="5C71B1"/>
            </a:solidFill>
          </p:spPr>
          <p:txBody>
            <a:bodyPr wrap="square" lIns="0" tIns="0" rIns="0" bIns="0" rtlCol="0"/>
            <a:lstStyle/>
            <a:p>
              <a:endParaRPr/>
            </a:p>
          </p:txBody>
        </p:sp>
      </p:grpSp>
      <p:sp>
        <p:nvSpPr>
          <p:cNvPr id="10" name="object 10"/>
          <p:cNvSpPr txBox="1"/>
          <p:nvPr/>
        </p:nvSpPr>
        <p:spPr>
          <a:xfrm>
            <a:off x="3499865" y="2079447"/>
            <a:ext cx="5245100" cy="2533015"/>
          </a:xfrm>
          <a:prstGeom prst="rect">
            <a:avLst/>
          </a:prstGeom>
        </p:spPr>
        <p:txBody>
          <a:bodyPr vert="horz" wrap="square" lIns="0" tIns="12700" rIns="0" bIns="0" rtlCol="0">
            <a:spAutoFit/>
          </a:bodyPr>
          <a:lstStyle/>
          <a:p>
            <a:pPr marL="2461260">
              <a:lnSpc>
                <a:spcPct val="100000"/>
              </a:lnSpc>
              <a:spcBef>
                <a:spcPts val="100"/>
              </a:spcBef>
            </a:pPr>
            <a:r>
              <a:rPr sz="1800" spc="-5" dirty="0">
                <a:latin typeface="Palatino Linotype"/>
                <a:cs typeface="Palatino Linotype"/>
              </a:rPr>
              <a:t>Public</a:t>
            </a:r>
            <a:r>
              <a:rPr sz="1800" spc="-15" dirty="0">
                <a:latin typeface="Palatino Linotype"/>
                <a:cs typeface="Palatino Linotype"/>
              </a:rPr>
              <a:t> </a:t>
            </a:r>
            <a:r>
              <a:rPr sz="1800" spc="-10" dirty="0">
                <a:latin typeface="Palatino Linotype"/>
                <a:cs typeface="Palatino Linotype"/>
              </a:rPr>
              <a:t>variable</a:t>
            </a:r>
            <a:endParaRPr sz="1800">
              <a:latin typeface="Palatino Linotype"/>
              <a:cs typeface="Palatino Linotype"/>
            </a:endParaRPr>
          </a:p>
          <a:p>
            <a:pPr>
              <a:lnSpc>
                <a:spcPct val="100000"/>
              </a:lnSpc>
              <a:spcBef>
                <a:spcPts val="55"/>
              </a:spcBef>
            </a:pPr>
            <a:endParaRPr sz="1300">
              <a:latin typeface="Palatino Linotype"/>
              <a:cs typeface="Palatino Linotype"/>
            </a:endParaRPr>
          </a:p>
          <a:p>
            <a:pPr marL="2605405">
              <a:lnSpc>
                <a:spcPct val="100000"/>
              </a:lnSpc>
            </a:pPr>
            <a:r>
              <a:rPr sz="1800" spc="-10" dirty="0">
                <a:latin typeface="Palatino Linotype"/>
                <a:cs typeface="Palatino Linotype"/>
              </a:rPr>
              <a:t>Private</a:t>
            </a:r>
            <a:r>
              <a:rPr sz="1800" spc="-25" dirty="0">
                <a:latin typeface="Palatino Linotype"/>
                <a:cs typeface="Palatino Linotype"/>
              </a:rPr>
              <a:t> </a:t>
            </a:r>
            <a:r>
              <a:rPr sz="1800" spc="-10" dirty="0">
                <a:latin typeface="Palatino Linotype"/>
                <a:cs typeface="Palatino Linotype"/>
              </a:rPr>
              <a:t>variable</a:t>
            </a:r>
            <a:endParaRPr sz="1800">
              <a:latin typeface="Palatino Linotype"/>
              <a:cs typeface="Palatino Linotype"/>
            </a:endParaRPr>
          </a:p>
          <a:p>
            <a:pPr>
              <a:lnSpc>
                <a:spcPct val="100000"/>
              </a:lnSpc>
              <a:spcBef>
                <a:spcPts val="55"/>
              </a:spcBef>
            </a:pPr>
            <a:endParaRPr sz="1300">
              <a:latin typeface="Palatino Linotype"/>
              <a:cs typeface="Palatino Linotype"/>
            </a:endParaRPr>
          </a:p>
          <a:p>
            <a:pPr marL="2101215">
              <a:lnSpc>
                <a:spcPct val="100000"/>
              </a:lnSpc>
            </a:pPr>
            <a:r>
              <a:rPr sz="1800" spc="-10" dirty="0">
                <a:latin typeface="Palatino Linotype"/>
                <a:cs typeface="Palatino Linotype"/>
              </a:rPr>
              <a:t>Invoke</a:t>
            </a:r>
            <a:r>
              <a:rPr sz="1800" spc="10" dirty="0">
                <a:latin typeface="Palatino Linotype"/>
                <a:cs typeface="Palatino Linotype"/>
              </a:rPr>
              <a:t> </a:t>
            </a:r>
            <a:r>
              <a:rPr sz="1800" spc="-10" dirty="0">
                <a:latin typeface="Palatino Linotype"/>
                <a:cs typeface="Palatino Linotype"/>
              </a:rPr>
              <a:t>private</a:t>
            </a:r>
            <a:r>
              <a:rPr sz="1800" spc="-35" dirty="0">
                <a:latin typeface="Palatino Linotype"/>
                <a:cs typeface="Palatino Linotype"/>
              </a:rPr>
              <a:t> </a:t>
            </a:r>
            <a:r>
              <a:rPr sz="1800" spc="-10" dirty="0">
                <a:latin typeface="Palatino Linotype"/>
                <a:cs typeface="Palatino Linotype"/>
              </a:rPr>
              <a:t>variable</a:t>
            </a:r>
            <a:r>
              <a:rPr sz="1800" spc="-25" dirty="0">
                <a:latin typeface="Palatino Linotype"/>
                <a:cs typeface="Palatino Linotype"/>
              </a:rPr>
              <a:t> </a:t>
            </a:r>
            <a:r>
              <a:rPr sz="1800" dirty="0">
                <a:latin typeface="Palatino Linotype"/>
                <a:cs typeface="Palatino Linotype"/>
              </a:rPr>
              <a:t>in</a:t>
            </a:r>
            <a:r>
              <a:rPr sz="1800" spc="-5" dirty="0">
                <a:latin typeface="Palatino Linotype"/>
                <a:cs typeface="Palatino Linotype"/>
              </a:rPr>
              <a:t> </a:t>
            </a:r>
            <a:r>
              <a:rPr sz="1800" dirty="0">
                <a:latin typeface="Palatino Linotype"/>
                <a:cs typeface="Palatino Linotype"/>
              </a:rPr>
              <a:t>class</a:t>
            </a:r>
            <a:endParaRPr sz="1800">
              <a:latin typeface="Palatino Linotype"/>
              <a:cs typeface="Palatino Linotype"/>
            </a:endParaRPr>
          </a:p>
          <a:p>
            <a:pPr>
              <a:lnSpc>
                <a:spcPct val="100000"/>
              </a:lnSpc>
              <a:spcBef>
                <a:spcPts val="30"/>
              </a:spcBef>
            </a:pPr>
            <a:endParaRPr sz="1750">
              <a:latin typeface="Palatino Linotype"/>
              <a:cs typeface="Palatino Linotype"/>
            </a:endParaRPr>
          </a:p>
          <a:p>
            <a:pPr marL="156845" marR="880744" indent="-144145">
              <a:lnSpc>
                <a:spcPct val="167900"/>
              </a:lnSpc>
            </a:pPr>
            <a:r>
              <a:rPr sz="1800" spc="-5" dirty="0">
                <a:latin typeface="Palatino Linotype"/>
                <a:cs typeface="Palatino Linotype"/>
              </a:rPr>
              <a:t>Access</a:t>
            </a:r>
            <a:r>
              <a:rPr sz="1800" dirty="0">
                <a:latin typeface="Palatino Linotype"/>
                <a:cs typeface="Palatino Linotype"/>
              </a:rPr>
              <a:t> </a:t>
            </a:r>
            <a:r>
              <a:rPr sz="1800" spc="-5" dirty="0">
                <a:latin typeface="Palatino Linotype"/>
                <a:cs typeface="Palatino Linotype"/>
              </a:rPr>
              <a:t>public</a:t>
            </a:r>
            <a:r>
              <a:rPr sz="1800" spc="15" dirty="0">
                <a:latin typeface="Palatino Linotype"/>
                <a:cs typeface="Palatino Linotype"/>
              </a:rPr>
              <a:t> </a:t>
            </a:r>
            <a:r>
              <a:rPr sz="1800" spc="-10" dirty="0">
                <a:latin typeface="Palatino Linotype"/>
                <a:cs typeface="Palatino Linotype"/>
              </a:rPr>
              <a:t>variable</a:t>
            </a:r>
            <a:r>
              <a:rPr sz="1800" spc="-15" dirty="0">
                <a:latin typeface="Palatino Linotype"/>
                <a:cs typeface="Palatino Linotype"/>
              </a:rPr>
              <a:t> out</a:t>
            </a:r>
            <a:r>
              <a:rPr sz="1800" spc="40" dirty="0">
                <a:latin typeface="Palatino Linotype"/>
                <a:cs typeface="Palatino Linotype"/>
              </a:rPr>
              <a:t> </a:t>
            </a:r>
            <a:r>
              <a:rPr sz="1800" spc="-15" dirty="0">
                <a:latin typeface="Palatino Linotype"/>
                <a:cs typeface="Palatino Linotype"/>
              </a:rPr>
              <a:t>of</a:t>
            </a:r>
            <a:r>
              <a:rPr sz="1800" spc="25" dirty="0">
                <a:latin typeface="Palatino Linotype"/>
                <a:cs typeface="Palatino Linotype"/>
              </a:rPr>
              <a:t> </a:t>
            </a:r>
            <a:r>
              <a:rPr sz="1800" dirty="0">
                <a:latin typeface="Palatino Linotype"/>
                <a:cs typeface="Palatino Linotype"/>
              </a:rPr>
              <a:t>class,</a:t>
            </a:r>
            <a:r>
              <a:rPr sz="1800" spc="-15" dirty="0">
                <a:latin typeface="Palatino Linotype"/>
                <a:cs typeface="Palatino Linotype"/>
              </a:rPr>
              <a:t> </a:t>
            </a:r>
            <a:r>
              <a:rPr sz="1800" spc="-5" dirty="0">
                <a:latin typeface="Palatino Linotype"/>
                <a:cs typeface="Palatino Linotype"/>
              </a:rPr>
              <a:t>succeed </a:t>
            </a:r>
            <a:r>
              <a:rPr sz="1800" spc="-434" dirty="0">
                <a:latin typeface="Palatino Linotype"/>
                <a:cs typeface="Palatino Linotype"/>
              </a:rPr>
              <a:t> </a:t>
            </a:r>
            <a:r>
              <a:rPr sz="1800" spc="-5" dirty="0">
                <a:latin typeface="Palatino Linotype"/>
                <a:cs typeface="Palatino Linotype"/>
              </a:rPr>
              <a:t>Access</a:t>
            </a:r>
            <a:r>
              <a:rPr sz="1800" dirty="0">
                <a:latin typeface="Palatino Linotype"/>
                <a:cs typeface="Palatino Linotype"/>
              </a:rPr>
              <a:t> </a:t>
            </a:r>
            <a:r>
              <a:rPr sz="1800" spc="-10" dirty="0">
                <a:latin typeface="Palatino Linotype"/>
                <a:cs typeface="Palatino Linotype"/>
              </a:rPr>
              <a:t>private</a:t>
            </a:r>
            <a:r>
              <a:rPr sz="1800" dirty="0">
                <a:latin typeface="Palatino Linotype"/>
                <a:cs typeface="Palatino Linotype"/>
              </a:rPr>
              <a:t> </a:t>
            </a:r>
            <a:r>
              <a:rPr sz="1800" spc="-10" dirty="0">
                <a:latin typeface="Palatino Linotype"/>
                <a:cs typeface="Palatino Linotype"/>
              </a:rPr>
              <a:t>variable</a:t>
            </a:r>
            <a:r>
              <a:rPr sz="1800" spc="-15" dirty="0">
                <a:latin typeface="Palatino Linotype"/>
                <a:cs typeface="Palatino Linotype"/>
              </a:rPr>
              <a:t> our</a:t>
            </a:r>
            <a:r>
              <a:rPr sz="1800" spc="25" dirty="0">
                <a:latin typeface="Palatino Linotype"/>
                <a:cs typeface="Palatino Linotype"/>
              </a:rPr>
              <a:t> </a:t>
            </a:r>
            <a:r>
              <a:rPr sz="1800" spc="-15" dirty="0">
                <a:latin typeface="Palatino Linotype"/>
                <a:cs typeface="Palatino Linotype"/>
              </a:rPr>
              <a:t>of</a:t>
            </a:r>
            <a:r>
              <a:rPr sz="1800" spc="25" dirty="0">
                <a:latin typeface="Palatino Linotype"/>
                <a:cs typeface="Palatino Linotype"/>
              </a:rPr>
              <a:t> </a:t>
            </a:r>
            <a:r>
              <a:rPr sz="1800" dirty="0">
                <a:latin typeface="Palatino Linotype"/>
                <a:cs typeface="Palatino Linotype"/>
              </a:rPr>
              <a:t>class,</a:t>
            </a:r>
            <a:r>
              <a:rPr sz="1800" spc="-40" dirty="0">
                <a:latin typeface="Palatino Linotype"/>
                <a:cs typeface="Palatino Linotype"/>
              </a:rPr>
              <a:t> </a:t>
            </a:r>
            <a:r>
              <a:rPr sz="1800" dirty="0">
                <a:latin typeface="Palatino Linotype"/>
                <a:cs typeface="Palatino Linotype"/>
              </a:rPr>
              <a:t>fail</a:t>
            </a:r>
            <a:endParaRPr sz="1800">
              <a:latin typeface="Palatino Linotype"/>
              <a:cs typeface="Palatino Linotype"/>
            </a:endParaRPr>
          </a:p>
        </p:txBody>
      </p:sp>
      <p:sp>
        <p:nvSpPr>
          <p:cNvPr id="11" name="object 11"/>
          <p:cNvSpPr/>
          <p:nvPr/>
        </p:nvSpPr>
        <p:spPr>
          <a:xfrm>
            <a:off x="2267712" y="4426076"/>
            <a:ext cx="4084320" cy="1358900"/>
          </a:xfrm>
          <a:custGeom>
            <a:avLst/>
            <a:gdLst/>
            <a:ahLst/>
            <a:cxnLst/>
            <a:rect l="l" t="t" r="r" b="b"/>
            <a:pathLst>
              <a:path w="4084320" h="1358900">
                <a:moveTo>
                  <a:pt x="1152144" y="51689"/>
                </a:moveTo>
                <a:lnTo>
                  <a:pt x="1141247" y="45339"/>
                </a:lnTo>
                <a:lnTo>
                  <a:pt x="1063498" y="0"/>
                </a:lnTo>
                <a:lnTo>
                  <a:pt x="1059688" y="1016"/>
                </a:lnTo>
                <a:lnTo>
                  <a:pt x="1056132" y="7112"/>
                </a:lnTo>
                <a:lnTo>
                  <a:pt x="1057148" y="10922"/>
                </a:lnTo>
                <a:lnTo>
                  <a:pt x="1116126" y="45339"/>
                </a:lnTo>
                <a:lnTo>
                  <a:pt x="0" y="45339"/>
                </a:lnTo>
                <a:lnTo>
                  <a:pt x="0" y="58039"/>
                </a:lnTo>
                <a:lnTo>
                  <a:pt x="1116126" y="58039"/>
                </a:lnTo>
                <a:lnTo>
                  <a:pt x="1057148" y="92456"/>
                </a:lnTo>
                <a:lnTo>
                  <a:pt x="1056132" y="96266"/>
                </a:lnTo>
                <a:lnTo>
                  <a:pt x="1059688" y="102362"/>
                </a:lnTo>
                <a:lnTo>
                  <a:pt x="1063498" y="103378"/>
                </a:lnTo>
                <a:lnTo>
                  <a:pt x="1141247" y="58039"/>
                </a:lnTo>
                <a:lnTo>
                  <a:pt x="1152144" y="51689"/>
                </a:lnTo>
                <a:close/>
              </a:path>
              <a:path w="4084320" h="1358900">
                <a:moveTo>
                  <a:pt x="1343025" y="1307185"/>
                </a:moveTo>
                <a:lnTo>
                  <a:pt x="1332115" y="1300822"/>
                </a:lnTo>
                <a:lnTo>
                  <a:pt x="864108" y="1300822"/>
                </a:lnTo>
                <a:lnTo>
                  <a:pt x="864108" y="1313522"/>
                </a:lnTo>
                <a:lnTo>
                  <a:pt x="1332141" y="1313522"/>
                </a:lnTo>
                <a:lnTo>
                  <a:pt x="1343025" y="1307185"/>
                </a:lnTo>
                <a:close/>
              </a:path>
              <a:path w="4084320" h="1358900">
                <a:moveTo>
                  <a:pt x="1368171" y="1307172"/>
                </a:moveTo>
                <a:lnTo>
                  <a:pt x="1357274" y="1300822"/>
                </a:lnTo>
                <a:lnTo>
                  <a:pt x="1279525" y="1255471"/>
                </a:lnTo>
                <a:lnTo>
                  <a:pt x="1275715" y="1256499"/>
                </a:lnTo>
                <a:lnTo>
                  <a:pt x="1272159" y="1262557"/>
                </a:lnTo>
                <a:lnTo>
                  <a:pt x="1273175" y="1266444"/>
                </a:lnTo>
                <a:lnTo>
                  <a:pt x="1332115" y="1300822"/>
                </a:lnTo>
                <a:lnTo>
                  <a:pt x="1343025" y="1307172"/>
                </a:lnTo>
                <a:lnTo>
                  <a:pt x="1352423" y="1301699"/>
                </a:lnTo>
                <a:lnTo>
                  <a:pt x="1343025" y="1307185"/>
                </a:lnTo>
                <a:lnTo>
                  <a:pt x="1273175" y="1347914"/>
                </a:lnTo>
                <a:lnTo>
                  <a:pt x="1272159" y="1351800"/>
                </a:lnTo>
                <a:lnTo>
                  <a:pt x="1275715" y="1357858"/>
                </a:lnTo>
                <a:lnTo>
                  <a:pt x="1279525" y="1358874"/>
                </a:lnTo>
                <a:lnTo>
                  <a:pt x="1357274" y="1313522"/>
                </a:lnTo>
                <a:lnTo>
                  <a:pt x="1368171" y="1307172"/>
                </a:lnTo>
                <a:close/>
              </a:path>
              <a:path w="4084320" h="1358900">
                <a:moveTo>
                  <a:pt x="4084193" y="324993"/>
                </a:moveTo>
                <a:lnTo>
                  <a:pt x="4039832" y="248920"/>
                </a:lnTo>
                <a:lnTo>
                  <a:pt x="4032504" y="236347"/>
                </a:lnTo>
                <a:lnTo>
                  <a:pt x="3980815" y="324993"/>
                </a:lnTo>
                <a:lnTo>
                  <a:pt x="3981831" y="328803"/>
                </a:lnTo>
                <a:lnTo>
                  <a:pt x="3984879" y="330581"/>
                </a:lnTo>
                <a:lnTo>
                  <a:pt x="3987800" y="332359"/>
                </a:lnTo>
                <a:lnTo>
                  <a:pt x="3991737" y="331343"/>
                </a:lnTo>
                <a:lnTo>
                  <a:pt x="4026154" y="272351"/>
                </a:lnTo>
                <a:lnTo>
                  <a:pt x="4026154" y="947166"/>
                </a:lnTo>
                <a:lnTo>
                  <a:pt x="4038854" y="947166"/>
                </a:lnTo>
                <a:lnTo>
                  <a:pt x="4038854" y="272351"/>
                </a:lnTo>
                <a:lnTo>
                  <a:pt x="4073271" y="331343"/>
                </a:lnTo>
                <a:lnTo>
                  <a:pt x="4077081" y="332359"/>
                </a:lnTo>
                <a:lnTo>
                  <a:pt x="4083177" y="328803"/>
                </a:lnTo>
                <a:lnTo>
                  <a:pt x="4084193" y="324993"/>
                </a:lnTo>
                <a:close/>
              </a:path>
            </a:pathLst>
          </a:custGeom>
          <a:solidFill>
            <a:srgbClr val="5C71B1"/>
          </a:solidFill>
        </p:spPr>
        <p:txBody>
          <a:bodyPr wrap="square" lIns="0" tIns="0" rIns="0" bIns="0" rtlCol="0"/>
          <a:lstStyle/>
          <a:p>
            <a:endParaRPr/>
          </a:p>
        </p:txBody>
      </p:sp>
      <p:sp>
        <p:nvSpPr>
          <p:cNvPr id="12" name="object 12"/>
          <p:cNvSpPr txBox="1"/>
          <p:nvPr/>
        </p:nvSpPr>
        <p:spPr>
          <a:xfrm>
            <a:off x="3860038" y="5609335"/>
            <a:ext cx="5000625" cy="849630"/>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Palatino Linotype"/>
                <a:cs typeface="Palatino Linotype"/>
              </a:rPr>
              <a:t>Access</a:t>
            </a:r>
            <a:r>
              <a:rPr sz="1800" spc="5" dirty="0">
                <a:latin typeface="Palatino Linotype"/>
                <a:cs typeface="Palatino Linotype"/>
              </a:rPr>
              <a:t> </a:t>
            </a:r>
            <a:r>
              <a:rPr sz="1800" spc="-5" dirty="0">
                <a:latin typeface="Palatino Linotype"/>
                <a:cs typeface="Palatino Linotype"/>
              </a:rPr>
              <a:t>public</a:t>
            </a:r>
            <a:r>
              <a:rPr sz="1800" spc="15" dirty="0">
                <a:latin typeface="Palatino Linotype"/>
                <a:cs typeface="Palatino Linotype"/>
              </a:rPr>
              <a:t> </a:t>
            </a:r>
            <a:r>
              <a:rPr sz="1800" spc="-10" dirty="0">
                <a:latin typeface="Palatino Linotype"/>
                <a:cs typeface="Palatino Linotype"/>
              </a:rPr>
              <a:t>function</a:t>
            </a:r>
            <a:r>
              <a:rPr sz="1800" spc="55" dirty="0">
                <a:latin typeface="Palatino Linotype"/>
                <a:cs typeface="Palatino Linotype"/>
              </a:rPr>
              <a:t> </a:t>
            </a:r>
            <a:r>
              <a:rPr sz="1800" spc="-10" dirty="0">
                <a:latin typeface="Palatino Linotype"/>
                <a:cs typeface="Palatino Linotype"/>
              </a:rPr>
              <a:t>but</a:t>
            </a:r>
            <a:r>
              <a:rPr sz="1800" spc="15" dirty="0">
                <a:latin typeface="Palatino Linotype"/>
                <a:cs typeface="Palatino Linotype"/>
              </a:rPr>
              <a:t> </a:t>
            </a:r>
            <a:r>
              <a:rPr sz="1800" spc="-5" dirty="0">
                <a:latin typeface="Palatino Linotype"/>
                <a:cs typeface="Palatino Linotype"/>
              </a:rPr>
              <a:t>this</a:t>
            </a:r>
            <a:r>
              <a:rPr sz="1800" spc="5" dirty="0">
                <a:latin typeface="Palatino Linotype"/>
                <a:cs typeface="Palatino Linotype"/>
              </a:rPr>
              <a:t> </a:t>
            </a:r>
            <a:r>
              <a:rPr sz="1800" spc="-5" dirty="0">
                <a:latin typeface="Palatino Linotype"/>
                <a:cs typeface="Palatino Linotype"/>
              </a:rPr>
              <a:t>function</a:t>
            </a:r>
            <a:r>
              <a:rPr sz="1800" spc="35" dirty="0">
                <a:latin typeface="Palatino Linotype"/>
                <a:cs typeface="Palatino Linotype"/>
              </a:rPr>
              <a:t> </a:t>
            </a:r>
            <a:r>
              <a:rPr sz="1800" spc="-5" dirty="0">
                <a:latin typeface="Palatino Linotype"/>
                <a:cs typeface="Palatino Linotype"/>
              </a:rPr>
              <a:t>access </a:t>
            </a:r>
            <a:r>
              <a:rPr sz="1800" dirty="0">
                <a:latin typeface="Palatino Linotype"/>
                <a:cs typeface="Palatino Linotype"/>
              </a:rPr>
              <a:t> </a:t>
            </a:r>
            <a:r>
              <a:rPr sz="1800" spc="-10" dirty="0">
                <a:latin typeface="Palatino Linotype"/>
                <a:cs typeface="Palatino Linotype"/>
              </a:rPr>
              <a:t>Private variable </a:t>
            </a:r>
            <a:r>
              <a:rPr sz="1800" spc="5" dirty="0">
                <a:latin typeface="Palatino Linotype"/>
                <a:cs typeface="Palatino Linotype"/>
              </a:rPr>
              <a:t>__B </a:t>
            </a:r>
            <a:r>
              <a:rPr sz="1800" spc="-5" dirty="0">
                <a:latin typeface="Palatino Linotype"/>
                <a:cs typeface="Palatino Linotype"/>
              </a:rPr>
              <a:t>successfully </a:t>
            </a:r>
            <a:r>
              <a:rPr sz="1800" dirty="0">
                <a:latin typeface="Palatino Linotype"/>
                <a:cs typeface="Palatino Linotype"/>
              </a:rPr>
              <a:t>since </a:t>
            </a:r>
            <a:r>
              <a:rPr sz="1800" spc="-5" dirty="0">
                <a:latin typeface="Palatino Linotype"/>
                <a:cs typeface="Palatino Linotype"/>
              </a:rPr>
              <a:t>they </a:t>
            </a:r>
            <a:r>
              <a:rPr sz="1800" spc="5" dirty="0">
                <a:latin typeface="Palatino Linotype"/>
                <a:cs typeface="Palatino Linotype"/>
              </a:rPr>
              <a:t>are </a:t>
            </a:r>
            <a:r>
              <a:rPr sz="1800" dirty="0">
                <a:latin typeface="Palatino Linotype"/>
                <a:cs typeface="Palatino Linotype"/>
              </a:rPr>
              <a:t>in </a:t>
            </a:r>
            <a:r>
              <a:rPr sz="1800" spc="-434" dirty="0">
                <a:latin typeface="Palatino Linotype"/>
                <a:cs typeface="Palatino Linotype"/>
              </a:rPr>
              <a:t> </a:t>
            </a:r>
            <a:r>
              <a:rPr sz="1800" spc="-5" dirty="0">
                <a:latin typeface="Palatino Linotype"/>
                <a:cs typeface="Palatino Linotype"/>
              </a:rPr>
              <a:t>the </a:t>
            </a:r>
            <a:r>
              <a:rPr sz="1800" dirty="0">
                <a:latin typeface="Palatino Linotype"/>
                <a:cs typeface="Palatino Linotype"/>
              </a:rPr>
              <a:t>same</a:t>
            </a:r>
            <a:r>
              <a:rPr sz="1800" spc="-20" dirty="0">
                <a:latin typeface="Palatino Linotype"/>
                <a:cs typeface="Palatino Linotype"/>
              </a:rPr>
              <a:t> </a:t>
            </a:r>
            <a:r>
              <a:rPr sz="1800" dirty="0">
                <a:latin typeface="Palatino Linotype"/>
                <a:cs typeface="Palatino Linotype"/>
              </a:rPr>
              <a:t>class.</a:t>
            </a:r>
            <a:endParaRPr sz="1800">
              <a:latin typeface="Palatino Linotype"/>
              <a:cs typeface="Palatino Linotyp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6551" y="405384"/>
            <a:ext cx="7955280" cy="1158240"/>
            <a:chOff x="606551" y="405384"/>
            <a:chExt cx="7955280" cy="1158240"/>
          </a:xfrm>
        </p:grpSpPr>
        <p:pic>
          <p:nvPicPr>
            <p:cNvPr id="3" name="object 3"/>
            <p:cNvPicPr/>
            <p:nvPr/>
          </p:nvPicPr>
          <p:blipFill>
            <a:blip r:embed="rId2" cstate="print"/>
            <a:stretch>
              <a:fillRect/>
            </a:stretch>
          </p:blipFill>
          <p:spPr>
            <a:xfrm>
              <a:off x="606551" y="405384"/>
              <a:ext cx="4026408" cy="1158239"/>
            </a:xfrm>
            <a:prstGeom prst="rect">
              <a:avLst/>
            </a:prstGeom>
          </p:spPr>
        </p:pic>
        <p:pic>
          <p:nvPicPr>
            <p:cNvPr id="4" name="object 4"/>
            <p:cNvPicPr/>
            <p:nvPr/>
          </p:nvPicPr>
          <p:blipFill>
            <a:blip r:embed="rId3" cstate="print"/>
            <a:stretch>
              <a:fillRect/>
            </a:stretch>
          </p:blipFill>
          <p:spPr>
            <a:xfrm>
              <a:off x="3931919" y="405384"/>
              <a:ext cx="957072" cy="1158239"/>
            </a:xfrm>
            <a:prstGeom prst="rect">
              <a:avLst/>
            </a:prstGeom>
          </p:spPr>
        </p:pic>
        <p:pic>
          <p:nvPicPr>
            <p:cNvPr id="5" name="object 5"/>
            <p:cNvPicPr/>
            <p:nvPr/>
          </p:nvPicPr>
          <p:blipFill>
            <a:blip r:embed="rId4" cstate="print"/>
            <a:stretch>
              <a:fillRect/>
            </a:stretch>
          </p:blipFill>
          <p:spPr>
            <a:xfrm>
              <a:off x="4294631" y="405384"/>
              <a:ext cx="4267200" cy="1158239"/>
            </a:xfrm>
            <a:prstGeom prst="rect">
              <a:avLst/>
            </a:prstGeom>
          </p:spPr>
        </p:pic>
      </p:grpSp>
      <p:sp>
        <p:nvSpPr>
          <p:cNvPr id="6" name="object 6"/>
          <p:cNvSpPr txBox="1">
            <a:spLocks noGrp="1"/>
          </p:cNvSpPr>
          <p:nvPr>
            <p:ph type="title"/>
          </p:nvPr>
        </p:nvSpPr>
        <p:spPr>
          <a:xfrm>
            <a:off x="943457" y="532587"/>
            <a:ext cx="7279640" cy="636905"/>
          </a:xfrm>
          <a:prstGeom prst="rect">
            <a:avLst/>
          </a:prstGeom>
        </p:spPr>
        <p:txBody>
          <a:bodyPr vert="horz" wrap="square" lIns="0" tIns="13970" rIns="0" bIns="0" rtlCol="0">
            <a:spAutoFit/>
          </a:bodyPr>
          <a:lstStyle/>
          <a:p>
            <a:pPr marL="12700">
              <a:lnSpc>
                <a:spcPct val="100000"/>
              </a:lnSpc>
              <a:spcBef>
                <a:spcPts val="110"/>
              </a:spcBef>
            </a:pPr>
            <a:r>
              <a:rPr sz="4000" dirty="0"/>
              <a:t>Encapsulation</a:t>
            </a:r>
            <a:r>
              <a:rPr sz="4000" spc="-65" dirty="0"/>
              <a:t> </a:t>
            </a:r>
            <a:r>
              <a:rPr sz="4000" spc="5" dirty="0"/>
              <a:t>–</a:t>
            </a:r>
            <a:r>
              <a:rPr sz="4000" spc="-145" dirty="0"/>
              <a:t> </a:t>
            </a:r>
            <a:r>
              <a:rPr sz="4000" dirty="0"/>
              <a:t>Accessibility</a:t>
            </a:r>
            <a:r>
              <a:rPr sz="4000" spc="-65" dirty="0"/>
              <a:t> </a:t>
            </a:r>
            <a:r>
              <a:rPr sz="4000" spc="5" dirty="0"/>
              <a:t>(2)</a:t>
            </a:r>
            <a:endParaRPr sz="4000"/>
          </a:p>
        </p:txBody>
      </p:sp>
      <p:sp>
        <p:nvSpPr>
          <p:cNvPr id="7" name="object 7"/>
          <p:cNvSpPr txBox="1">
            <a:spLocks noGrp="1"/>
          </p:cNvSpPr>
          <p:nvPr>
            <p:ph type="body" idx="1"/>
          </p:nvPr>
        </p:nvSpPr>
        <p:spPr>
          <a:prstGeom prst="rect">
            <a:avLst/>
          </a:prstGeom>
        </p:spPr>
        <p:txBody>
          <a:bodyPr vert="horz" wrap="square" lIns="0" tIns="12700" rIns="0" bIns="0" rtlCol="0">
            <a:spAutoFit/>
          </a:bodyPr>
          <a:lstStyle/>
          <a:p>
            <a:pPr marL="356870" indent="-344805">
              <a:lnSpc>
                <a:spcPct val="100000"/>
              </a:lnSpc>
              <a:spcBef>
                <a:spcPts val="100"/>
              </a:spcBef>
              <a:buFont typeface="Arial MT"/>
              <a:buChar char="•"/>
              <a:tabLst>
                <a:tab pos="356870" algn="l"/>
                <a:tab pos="357505" algn="l"/>
                <a:tab pos="5048885" algn="l"/>
              </a:tabLst>
            </a:pPr>
            <a:r>
              <a:rPr spc="-30" dirty="0"/>
              <a:t>Actually,</a:t>
            </a:r>
            <a:r>
              <a:rPr spc="400" dirty="0"/>
              <a:t> </a:t>
            </a:r>
            <a:r>
              <a:rPr dirty="0"/>
              <a:t>the</a:t>
            </a:r>
            <a:r>
              <a:rPr spc="400" dirty="0"/>
              <a:t> </a:t>
            </a:r>
            <a:r>
              <a:rPr spc="-15" dirty="0"/>
              <a:t>private</a:t>
            </a:r>
            <a:r>
              <a:rPr spc="409" dirty="0"/>
              <a:t> </a:t>
            </a:r>
            <a:r>
              <a:rPr spc="-10" dirty="0"/>
              <a:t>accessibility	</a:t>
            </a:r>
            <a:r>
              <a:rPr spc="-5" dirty="0"/>
              <a:t>method</a:t>
            </a:r>
            <a:r>
              <a:rPr spc="375" dirty="0"/>
              <a:t> </a:t>
            </a:r>
            <a:r>
              <a:rPr spc="-15" dirty="0"/>
              <a:t>is</a:t>
            </a:r>
            <a:r>
              <a:rPr spc="380" dirty="0"/>
              <a:t> </a:t>
            </a:r>
            <a:r>
              <a:rPr spc="-5" dirty="0"/>
              <a:t>just</a:t>
            </a:r>
            <a:r>
              <a:rPr spc="380" dirty="0"/>
              <a:t> </a:t>
            </a:r>
            <a:r>
              <a:rPr dirty="0"/>
              <a:t>a</a:t>
            </a:r>
            <a:r>
              <a:rPr spc="365" dirty="0"/>
              <a:t> </a:t>
            </a:r>
            <a:r>
              <a:rPr dirty="0"/>
              <a:t>rule,</a:t>
            </a:r>
          </a:p>
          <a:p>
            <a:pPr marL="356870">
              <a:lnSpc>
                <a:spcPct val="100000"/>
              </a:lnSpc>
            </a:pPr>
            <a:r>
              <a:rPr spc="-5" dirty="0"/>
              <a:t>not</a:t>
            </a:r>
            <a:r>
              <a:rPr dirty="0"/>
              <a:t> the</a:t>
            </a:r>
            <a:r>
              <a:rPr spc="-10" dirty="0"/>
              <a:t> limitation</a:t>
            </a:r>
            <a:r>
              <a:rPr spc="85" dirty="0"/>
              <a:t> </a:t>
            </a:r>
            <a:r>
              <a:rPr dirty="0"/>
              <a:t>of</a:t>
            </a:r>
            <a:r>
              <a:rPr spc="-20" dirty="0"/>
              <a:t> compiler.</a:t>
            </a:r>
          </a:p>
          <a:p>
            <a:pPr>
              <a:lnSpc>
                <a:spcPct val="100000"/>
              </a:lnSpc>
              <a:spcBef>
                <a:spcPts val="55"/>
              </a:spcBef>
            </a:pPr>
            <a:endParaRPr sz="2950"/>
          </a:p>
          <a:p>
            <a:pPr marL="356870" indent="-344805">
              <a:lnSpc>
                <a:spcPct val="100000"/>
              </a:lnSpc>
              <a:spcBef>
                <a:spcPts val="5"/>
              </a:spcBef>
              <a:buFont typeface="Arial MT"/>
              <a:buChar char="•"/>
              <a:tabLst>
                <a:tab pos="356870" algn="l"/>
                <a:tab pos="357505" algn="l"/>
                <a:tab pos="6982459" algn="l"/>
              </a:tabLst>
            </a:pPr>
            <a:r>
              <a:rPr dirty="0"/>
              <a:t>Its</a:t>
            </a:r>
            <a:r>
              <a:rPr spc="65" dirty="0"/>
              <a:t> </a:t>
            </a:r>
            <a:r>
              <a:rPr spc="-5" dirty="0"/>
              <a:t>fact</a:t>
            </a:r>
            <a:r>
              <a:rPr spc="85" dirty="0"/>
              <a:t> </a:t>
            </a:r>
            <a:r>
              <a:rPr spc="-15" dirty="0"/>
              <a:t>is</a:t>
            </a:r>
            <a:r>
              <a:rPr spc="65" dirty="0"/>
              <a:t> </a:t>
            </a:r>
            <a:r>
              <a:rPr dirty="0"/>
              <a:t>to</a:t>
            </a:r>
            <a:r>
              <a:rPr spc="85" dirty="0"/>
              <a:t> </a:t>
            </a:r>
            <a:r>
              <a:rPr spc="-5" dirty="0"/>
              <a:t>change</a:t>
            </a:r>
            <a:r>
              <a:rPr spc="85" dirty="0"/>
              <a:t> </a:t>
            </a:r>
            <a:r>
              <a:rPr dirty="0"/>
              <a:t>name</a:t>
            </a:r>
            <a:r>
              <a:rPr spc="75" dirty="0"/>
              <a:t> </a:t>
            </a:r>
            <a:r>
              <a:rPr dirty="0"/>
              <a:t>of</a:t>
            </a:r>
            <a:r>
              <a:rPr spc="65" dirty="0"/>
              <a:t> </a:t>
            </a:r>
            <a:r>
              <a:rPr spc="-15" dirty="0"/>
              <a:t>private</a:t>
            </a:r>
            <a:r>
              <a:rPr spc="85" dirty="0"/>
              <a:t> </a:t>
            </a:r>
            <a:r>
              <a:rPr spc="-10" dirty="0"/>
              <a:t>name</a:t>
            </a:r>
            <a:r>
              <a:rPr spc="85" dirty="0"/>
              <a:t> </a:t>
            </a:r>
            <a:r>
              <a:rPr dirty="0"/>
              <a:t>like</a:t>
            </a:r>
            <a:r>
              <a:rPr u="heavy" dirty="0">
                <a:uFill>
                  <a:solidFill>
                    <a:srgbClr val="000000"/>
                  </a:solidFill>
                </a:uFill>
              </a:rPr>
              <a:t>	</a:t>
            </a:r>
            <a:r>
              <a:rPr spc="-15" dirty="0"/>
              <a:t>variable</a:t>
            </a:r>
          </a:p>
        </p:txBody>
      </p:sp>
      <p:sp>
        <p:nvSpPr>
          <p:cNvPr id="8" name="object 8"/>
          <p:cNvSpPr txBox="1"/>
          <p:nvPr/>
        </p:nvSpPr>
        <p:spPr>
          <a:xfrm>
            <a:off x="4569967" y="3222752"/>
            <a:ext cx="4039870" cy="757555"/>
          </a:xfrm>
          <a:prstGeom prst="rect">
            <a:avLst/>
          </a:prstGeom>
        </p:spPr>
        <p:txBody>
          <a:bodyPr vert="horz" wrap="square" lIns="0" tIns="12700" rIns="0" bIns="0" rtlCol="0">
            <a:spAutoFit/>
          </a:bodyPr>
          <a:lstStyle/>
          <a:p>
            <a:pPr marL="12700" marR="5080" indent="115570">
              <a:lnSpc>
                <a:spcPct val="100000"/>
              </a:lnSpc>
              <a:spcBef>
                <a:spcPts val="100"/>
              </a:spcBef>
              <a:tabLst>
                <a:tab pos="628015" algn="l"/>
                <a:tab pos="1308100" algn="l"/>
                <a:tab pos="2118995" algn="l"/>
                <a:tab pos="2223135" algn="l"/>
                <a:tab pos="3333115" algn="l"/>
                <a:tab pos="3735704" algn="l"/>
              </a:tabLst>
            </a:pPr>
            <a:r>
              <a:rPr sz="2400" dirty="0">
                <a:latin typeface="Palatino Linotype"/>
                <a:cs typeface="Palatino Linotype"/>
              </a:rPr>
              <a:t>_Cla</a:t>
            </a:r>
            <a:r>
              <a:rPr sz="2400" spc="-10" dirty="0">
                <a:latin typeface="Palatino Linotype"/>
                <a:cs typeface="Palatino Linotype"/>
              </a:rPr>
              <a:t>ss</a:t>
            </a:r>
            <a:r>
              <a:rPr sz="2400" spc="-5" dirty="0">
                <a:latin typeface="Palatino Linotype"/>
                <a:cs typeface="Palatino Linotype"/>
              </a:rPr>
              <a:t>Na</a:t>
            </a:r>
            <a:r>
              <a:rPr sz="2400" spc="-10" dirty="0">
                <a:latin typeface="Palatino Linotype"/>
                <a:cs typeface="Palatino Linotype"/>
              </a:rPr>
              <a:t>m</a:t>
            </a:r>
            <a:r>
              <a:rPr sz="2400" spc="5" dirty="0">
                <a:latin typeface="Palatino Linotype"/>
                <a:cs typeface="Palatino Linotype"/>
              </a:rPr>
              <a:t>e</a:t>
            </a:r>
            <a:r>
              <a:rPr sz="2400" u="heavy" dirty="0">
                <a:uFill>
                  <a:solidFill>
                    <a:srgbClr val="000000"/>
                  </a:solidFill>
                </a:uFill>
                <a:latin typeface="Palatino Linotype"/>
                <a:cs typeface="Palatino Linotype"/>
              </a:rPr>
              <a:t> 	</a:t>
            </a:r>
            <a:r>
              <a:rPr sz="2400" spc="-60" dirty="0">
                <a:latin typeface="Palatino Linotype"/>
                <a:cs typeface="Palatino Linotype"/>
              </a:rPr>
              <a:t>v</a:t>
            </a:r>
            <a:r>
              <a:rPr sz="2400" dirty="0">
                <a:latin typeface="Palatino Linotype"/>
                <a:cs typeface="Palatino Linotype"/>
              </a:rPr>
              <a:t>a</a:t>
            </a:r>
            <a:r>
              <a:rPr sz="2400" spc="5" dirty="0">
                <a:latin typeface="Palatino Linotype"/>
                <a:cs typeface="Palatino Linotype"/>
              </a:rPr>
              <a:t>r</a:t>
            </a:r>
            <a:r>
              <a:rPr sz="2400" spc="-30" dirty="0">
                <a:latin typeface="Palatino Linotype"/>
                <a:cs typeface="Palatino Linotype"/>
              </a:rPr>
              <a:t>i</a:t>
            </a:r>
            <a:r>
              <a:rPr sz="2400" dirty="0">
                <a:latin typeface="Palatino Linotype"/>
                <a:cs typeface="Palatino Linotype"/>
              </a:rPr>
              <a:t>a</a:t>
            </a:r>
            <a:r>
              <a:rPr sz="2400" spc="-10" dirty="0">
                <a:latin typeface="Palatino Linotype"/>
                <a:cs typeface="Palatino Linotype"/>
              </a:rPr>
              <a:t>b</a:t>
            </a:r>
            <a:r>
              <a:rPr sz="2400" dirty="0">
                <a:latin typeface="Palatino Linotype"/>
                <a:cs typeface="Palatino Linotype"/>
              </a:rPr>
              <a:t>le		</a:t>
            </a:r>
            <a:r>
              <a:rPr sz="2400" spc="5" dirty="0">
                <a:latin typeface="Palatino Linotype"/>
                <a:cs typeface="Palatino Linotype"/>
              </a:rPr>
              <a:t>or  </a:t>
            </a:r>
            <a:r>
              <a:rPr sz="2400" spc="10" dirty="0">
                <a:latin typeface="Palatino Linotype"/>
                <a:cs typeface="Palatino Linotype"/>
              </a:rPr>
              <a:t>S</a:t>
            </a:r>
            <a:r>
              <a:rPr sz="2400" dirty="0">
                <a:latin typeface="Palatino Linotype"/>
                <a:cs typeface="Palatino Linotype"/>
              </a:rPr>
              <a:t>o	</a:t>
            </a:r>
            <a:r>
              <a:rPr sz="2400" spc="-60" dirty="0">
                <a:latin typeface="Palatino Linotype"/>
                <a:cs typeface="Palatino Linotype"/>
              </a:rPr>
              <a:t>w</a:t>
            </a:r>
            <a:r>
              <a:rPr sz="2400" dirty="0">
                <a:latin typeface="Palatino Linotype"/>
                <a:cs typeface="Palatino Linotype"/>
              </a:rPr>
              <a:t>e	</a:t>
            </a:r>
            <a:r>
              <a:rPr sz="2400" spc="-10" dirty="0">
                <a:latin typeface="Palatino Linotype"/>
                <a:cs typeface="Palatino Linotype"/>
              </a:rPr>
              <a:t>c</a:t>
            </a:r>
            <a:r>
              <a:rPr sz="2400" dirty="0">
                <a:latin typeface="Palatino Linotype"/>
                <a:cs typeface="Palatino Linotype"/>
              </a:rPr>
              <a:t>a</a:t>
            </a:r>
            <a:r>
              <a:rPr sz="2400" spc="-10" dirty="0">
                <a:latin typeface="Palatino Linotype"/>
                <a:cs typeface="Palatino Linotype"/>
              </a:rPr>
              <a:t>n</a:t>
            </a:r>
            <a:r>
              <a:rPr sz="2400" spc="-165" dirty="0">
                <a:latin typeface="Palatino Linotype"/>
                <a:cs typeface="Palatino Linotype"/>
              </a:rPr>
              <a:t>’</a:t>
            </a:r>
            <a:r>
              <a:rPr sz="2400" dirty="0">
                <a:latin typeface="Palatino Linotype"/>
                <a:cs typeface="Palatino Linotype"/>
              </a:rPr>
              <a:t>t		a</a:t>
            </a:r>
            <a:r>
              <a:rPr sz="2400" spc="-15" dirty="0">
                <a:latin typeface="Palatino Linotype"/>
                <a:cs typeface="Palatino Linotype"/>
              </a:rPr>
              <a:t>c</a:t>
            </a:r>
            <a:r>
              <a:rPr sz="2400" spc="-10" dirty="0">
                <a:latin typeface="Palatino Linotype"/>
                <a:cs typeface="Palatino Linotype"/>
              </a:rPr>
              <a:t>c</a:t>
            </a:r>
            <a:r>
              <a:rPr sz="2400" dirty="0">
                <a:latin typeface="Palatino Linotype"/>
                <a:cs typeface="Palatino Linotype"/>
              </a:rPr>
              <a:t>e</a:t>
            </a:r>
            <a:r>
              <a:rPr sz="2400" spc="-10" dirty="0">
                <a:latin typeface="Palatino Linotype"/>
                <a:cs typeface="Palatino Linotype"/>
              </a:rPr>
              <a:t>s</a:t>
            </a:r>
            <a:r>
              <a:rPr sz="2400" dirty="0">
                <a:latin typeface="Palatino Linotype"/>
                <a:cs typeface="Palatino Linotype"/>
              </a:rPr>
              <a:t>s	</a:t>
            </a:r>
            <a:r>
              <a:rPr sz="2400" spc="5" dirty="0">
                <a:latin typeface="Palatino Linotype"/>
                <a:cs typeface="Palatino Linotype"/>
              </a:rPr>
              <a:t>t</a:t>
            </a:r>
            <a:r>
              <a:rPr sz="2400" spc="-5" dirty="0">
                <a:latin typeface="Palatino Linotype"/>
                <a:cs typeface="Palatino Linotype"/>
              </a:rPr>
              <a:t>hem</a:t>
            </a:r>
            <a:endParaRPr sz="2400">
              <a:latin typeface="Palatino Linotype"/>
              <a:cs typeface="Palatino Linotype"/>
            </a:endParaRPr>
          </a:p>
        </p:txBody>
      </p:sp>
      <p:sp>
        <p:nvSpPr>
          <p:cNvPr id="9" name="object 9"/>
          <p:cNvSpPr txBox="1"/>
          <p:nvPr/>
        </p:nvSpPr>
        <p:spPr>
          <a:xfrm>
            <a:off x="880668" y="3222752"/>
            <a:ext cx="3428365" cy="1123315"/>
          </a:xfrm>
          <a:prstGeom prst="rect">
            <a:avLst/>
          </a:prstGeom>
        </p:spPr>
        <p:txBody>
          <a:bodyPr vert="horz" wrap="square" lIns="0" tIns="12700" rIns="0" bIns="0" rtlCol="0">
            <a:spAutoFit/>
          </a:bodyPr>
          <a:lstStyle/>
          <a:p>
            <a:pPr marL="12700">
              <a:lnSpc>
                <a:spcPct val="100000"/>
              </a:lnSpc>
              <a:spcBef>
                <a:spcPts val="100"/>
              </a:spcBef>
              <a:tabLst>
                <a:tab pos="838835" algn="l"/>
                <a:tab pos="1143635" algn="l"/>
                <a:tab pos="3009265" algn="l"/>
              </a:tabLst>
            </a:pPr>
            <a:r>
              <a:rPr sz="2400" dirty="0">
                <a:latin typeface="Palatino Linotype"/>
                <a:cs typeface="Palatino Linotype"/>
              </a:rPr>
              <a:t>or	</a:t>
            </a:r>
            <a:r>
              <a:rPr sz="2400" u="heavy" dirty="0">
                <a:uFill>
                  <a:solidFill>
                    <a:srgbClr val="000000"/>
                  </a:solidFill>
                </a:uFill>
                <a:latin typeface="Palatino Linotype"/>
                <a:cs typeface="Palatino Linotype"/>
              </a:rPr>
              <a:t> 	</a:t>
            </a:r>
            <a:r>
              <a:rPr sz="2400" spc="-5" dirty="0">
                <a:latin typeface="Palatino Linotype"/>
                <a:cs typeface="Palatino Linotype"/>
              </a:rPr>
              <a:t>function()	</a:t>
            </a:r>
            <a:r>
              <a:rPr sz="2400" spc="30" dirty="0">
                <a:latin typeface="Palatino Linotype"/>
                <a:cs typeface="Palatino Linotype"/>
              </a:rPr>
              <a:t>to</a:t>
            </a:r>
            <a:endParaRPr sz="2400">
              <a:latin typeface="Palatino Linotype"/>
              <a:cs typeface="Palatino Linotype"/>
            </a:endParaRPr>
          </a:p>
          <a:p>
            <a:pPr marL="12700">
              <a:lnSpc>
                <a:spcPct val="100000"/>
              </a:lnSpc>
              <a:tabLst>
                <a:tab pos="2005964" algn="l"/>
              </a:tabLst>
            </a:pPr>
            <a:r>
              <a:rPr sz="2400" spc="-5" dirty="0">
                <a:latin typeface="Palatino Linotype"/>
                <a:cs typeface="Palatino Linotype"/>
              </a:rPr>
              <a:t>_ClassName</a:t>
            </a:r>
            <a:r>
              <a:rPr sz="2400" u="heavy" spc="-5" dirty="0">
                <a:uFill>
                  <a:solidFill>
                    <a:srgbClr val="000000"/>
                  </a:solidFill>
                </a:uFill>
                <a:latin typeface="Palatino Linotype"/>
                <a:cs typeface="Palatino Linotype"/>
              </a:rPr>
              <a:t>	</a:t>
            </a:r>
            <a:r>
              <a:rPr sz="2400" spc="-5" dirty="0">
                <a:latin typeface="Palatino Linotype"/>
                <a:cs typeface="Palatino Linotype"/>
              </a:rPr>
              <a:t>function().</a:t>
            </a:r>
            <a:endParaRPr sz="2400">
              <a:latin typeface="Palatino Linotype"/>
              <a:cs typeface="Palatino Linotype"/>
            </a:endParaRPr>
          </a:p>
          <a:p>
            <a:pPr marL="12700">
              <a:lnSpc>
                <a:spcPct val="100000"/>
              </a:lnSpc>
            </a:pPr>
            <a:r>
              <a:rPr sz="2400" spc="-10" dirty="0">
                <a:latin typeface="Palatino Linotype"/>
                <a:cs typeface="Palatino Linotype"/>
              </a:rPr>
              <a:t>because</a:t>
            </a:r>
            <a:r>
              <a:rPr sz="2400" spc="10" dirty="0">
                <a:latin typeface="Palatino Linotype"/>
                <a:cs typeface="Palatino Linotype"/>
              </a:rPr>
              <a:t> </a:t>
            </a:r>
            <a:r>
              <a:rPr sz="2400" dirty="0">
                <a:latin typeface="Palatino Linotype"/>
                <a:cs typeface="Palatino Linotype"/>
              </a:rPr>
              <a:t>of</a:t>
            </a:r>
            <a:r>
              <a:rPr sz="2400" spc="-25" dirty="0">
                <a:latin typeface="Palatino Linotype"/>
                <a:cs typeface="Palatino Linotype"/>
              </a:rPr>
              <a:t> </a:t>
            </a:r>
            <a:r>
              <a:rPr sz="2400" spc="-5" dirty="0">
                <a:latin typeface="Palatino Linotype"/>
                <a:cs typeface="Palatino Linotype"/>
              </a:rPr>
              <a:t>wrong names.</a:t>
            </a:r>
            <a:endParaRPr sz="2400">
              <a:latin typeface="Palatino Linotype"/>
              <a:cs typeface="Palatino Linotype"/>
            </a:endParaRPr>
          </a:p>
        </p:txBody>
      </p:sp>
      <p:sp>
        <p:nvSpPr>
          <p:cNvPr id="10" name="object 10"/>
          <p:cNvSpPr txBox="1"/>
          <p:nvPr/>
        </p:nvSpPr>
        <p:spPr>
          <a:xfrm>
            <a:off x="536244" y="4832730"/>
            <a:ext cx="8077200" cy="1123315"/>
          </a:xfrm>
          <a:prstGeom prst="rect">
            <a:avLst/>
          </a:prstGeom>
        </p:spPr>
        <p:txBody>
          <a:bodyPr vert="horz" wrap="square" lIns="0" tIns="12700" rIns="0" bIns="0" rtlCol="0">
            <a:spAutoFit/>
          </a:bodyPr>
          <a:lstStyle/>
          <a:p>
            <a:pPr marL="356870" marR="5080" indent="-344805" algn="just">
              <a:lnSpc>
                <a:spcPct val="100000"/>
              </a:lnSpc>
              <a:spcBef>
                <a:spcPts val="100"/>
              </a:spcBef>
              <a:buFont typeface="Arial MT"/>
              <a:buChar char="•"/>
              <a:tabLst>
                <a:tab pos="433705" algn="l"/>
              </a:tabLst>
            </a:pPr>
            <a:r>
              <a:rPr dirty="0"/>
              <a:t>	</a:t>
            </a:r>
            <a:r>
              <a:rPr sz="2400" spc="-85" dirty="0">
                <a:latin typeface="Palatino Linotype"/>
                <a:cs typeface="Palatino Linotype"/>
              </a:rPr>
              <a:t>We </a:t>
            </a:r>
            <a:r>
              <a:rPr sz="2400" spc="-10" dirty="0">
                <a:latin typeface="Palatino Linotype"/>
                <a:cs typeface="Palatino Linotype"/>
              </a:rPr>
              <a:t>even </a:t>
            </a:r>
            <a:r>
              <a:rPr sz="2400" spc="-5" dirty="0">
                <a:latin typeface="Palatino Linotype"/>
                <a:cs typeface="Palatino Linotype"/>
              </a:rPr>
              <a:t>can </a:t>
            </a:r>
            <a:r>
              <a:rPr sz="2400" spc="-10" dirty="0">
                <a:latin typeface="Palatino Linotype"/>
                <a:cs typeface="Palatino Linotype"/>
              </a:rPr>
              <a:t>use </a:t>
            </a:r>
            <a:r>
              <a:rPr sz="2400" dirty="0">
                <a:latin typeface="Palatino Linotype"/>
                <a:cs typeface="Palatino Linotype"/>
              </a:rPr>
              <a:t>the </a:t>
            </a:r>
            <a:r>
              <a:rPr sz="2400" spc="-10" dirty="0">
                <a:latin typeface="Palatino Linotype"/>
                <a:cs typeface="Palatino Linotype"/>
              </a:rPr>
              <a:t>special </a:t>
            </a:r>
            <a:r>
              <a:rPr sz="2400" spc="-5" dirty="0">
                <a:latin typeface="Palatino Linotype"/>
                <a:cs typeface="Palatino Linotype"/>
              </a:rPr>
              <a:t>syntax </a:t>
            </a:r>
            <a:r>
              <a:rPr sz="2400" dirty="0">
                <a:latin typeface="Palatino Linotype"/>
                <a:cs typeface="Palatino Linotype"/>
              </a:rPr>
              <a:t>to </a:t>
            </a:r>
            <a:r>
              <a:rPr sz="2400" spc="-5" dirty="0">
                <a:latin typeface="Palatino Linotype"/>
                <a:cs typeface="Palatino Linotype"/>
              </a:rPr>
              <a:t>access </a:t>
            </a:r>
            <a:r>
              <a:rPr sz="2400" dirty="0">
                <a:latin typeface="Palatino Linotype"/>
                <a:cs typeface="Palatino Linotype"/>
              </a:rPr>
              <a:t>the </a:t>
            </a:r>
            <a:r>
              <a:rPr sz="2400" spc="-15" dirty="0">
                <a:latin typeface="Palatino Linotype"/>
                <a:cs typeface="Palatino Linotype"/>
              </a:rPr>
              <a:t>private </a:t>
            </a:r>
            <a:r>
              <a:rPr sz="2400" spc="-10" dirty="0">
                <a:latin typeface="Palatino Linotype"/>
                <a:cs typeface="Palatino Linotype"/>
              </a:rPr>
              <a:t> </a:t>
            </a:r>
            <a:r>
              <a:rPr sz="2400" dirty="0">
                <a:latin typeface="Palatino Linotype"/>
                <a:cs typeface="Palatino Linotype"/>
              </a:rPr>
              <a:t>data</a:t>
            </a:r>
            <a:r>
              <a:rPr sz="2400" spc="5" dirty="0">
                <a:latin typeface="Palatino Linotype"/>
                <a:cs typeface="Palatino Linotype"/>
              </a:rPr>
              <a:t> </a:t>
            </a:r>
            <a:r>
              <a:rPr sz="2400" dirty="0">
                <a:latin typeface="Palatino Linotype"/>
                <a:cs typeface="Palatino Linotype"/>
              </a:rPr>
              <a:t>or</a:t>
            </a:r>
            <a:r>
              <a:rPr sz="2400" spc="5" dirty="0">
                <a:latin typeface="Palatino Linotype"/>
                <a:cs typeface="Palatino Linotype"/>
              </a:rPr>
              <a:t> </a:t>
            </a:r>
            <a:r>
              <a:rPr sz="2400" spc="-5" dirty="0">
                <a:latin typeface="Palatino Linotype"/>
                <a:cs typeface="Palatino Linotype"/>
              </a:rPr>
              <a:t>methods.</a:t>
            </a:r>
            <a:r>
              <a:rPr sz="2400" dirty="0">
                <a:latin typeface="Palatino Linotype"/>
                <a:cs typeface="Palatino Linotype"/>
              </a:rPr>
              <a:t> </a:t>
            </a:r>
            <a:r>
              <a:rPr sz="2400" spc="5" dirty="0">
                <a:latin typeface="Palatino Linotype"/>
                <a:cs typeface="Palatino Linotype"/>
              </a:rPr>
              <a:t>The</a:t>
            </a:r>
            <a:r>
              <a:rPr sz="2400" spc="10" dirty="0">
                <a:latin typeface="Palatino Linotype"/>
                <a:cs typeface="Palatino Linotype"/>
              </a:rPr>
              <a:t> </a:t>
            </a:r>
            <a:r>
              <a:rPr sz="2400" spc="-5" dirty="0">
                <a:latin typeface="Palatino Linotype"/>
                <a:cs typeface="Palatino Linotype"/>
              </a:rPr>
              <a:t>syntax</a:t>
            </a:r>
            <a:r>
              <a:rPr sz="2400" dirty="0">
                <a:latin typeface="Palatino Linotype"/>
                <a:cs typeface="Palatino Linotype"/>
              </a:rPr>
              <a:t> </a:t>
            </a:r>
            <a:r>
              <a:rPr sz="2400" spc="-15" dirty="0">
                <a:latin typeface="Palatino Linotype"/>
                <a:cs typeface="Palatino Linotype"/>
              </a:rPr>
              <a:t>is</a:t>
            </a:r>
            <a:r>
              <a:rPr sz="2400" spc="-10" dirty="0">
                <a:latin typeface="Palatino Linotype"/>
                <a:cs typeface="Palatino Linotype"/>
              </a:rPr>
              <a:t> </a:t>
            </a:r>
            <a:r>
              <a:rPr sz="2400" dirty="0">
                <a:latin typeface="Palatino Linotype"/>
                <a:cs typeface="Palatino Linotype"/>
              </a:rPr>
              <a:t>actually</a:t>
            </a:r>
            <a:r>
              <a:rPr sz="2400" spc="5" dirty="0">
                <a:latin typeface="Palatino Linotype"/>
                <a:cs typeface="Palatino Linotype"/>
              </a:rPr>
              <a:t> </a:t>
            </a:r>
            <a:r>
              <a:rPr sz="2400" spc="-10" dirty="0">
                <a:latin typeface="Palatino Linotype"/>
                <a:cs typeface="Palatino Linotype"/>
              </a:rPr>
              <a:t>its</a:t>
            </a:r>
            <a:r>
              <a:rPr sz="2400" spc="580" dirty="0">
                <a:latin typeface="Palatino Linotype"/>
                <a:cs typeface="Palatino Linotype"/>
              </a:rPr>
              <a:t> </a:t>
            </a:r>
            <a:r>
              <a:rPr sz="2400" spc="-5" dirty="0">
                <a:latin typeface="Palatino Linotype"/>
                <a:cs typeface="Palatino Linotype"/>
              </a:rPr>
              <a:t>changed </a:t>
            </a:r>
            <a:r>
              <a:rPr sz="2400" dirty="0">
                <a:latin typeface="Palatino Linotype"/>
                <a:cs typeface="Palatino Linotype"/>
              </a:rPr>
              <a:t> </a:t>
            </a:r>
            <a:r>
              <a:rPr sz="2400" spc="-5" dirty="0">
                <a:latin typeface="Palatino Linotype"/>
                <a:cs typeface="Palatino Linotype"/>
              </a:rPr>
              <a:t>name.</a:t>
            </a:r>
            <a:r>
              <a:rPr sz="2400" spc="15" dirty="0">
                <a:latin typeface="Palatino Linotype"/>
                <a:cs typeface="Palatino Linotype"/>
              </a:rPr>
              <a:t> </a:t>
            </a:r>
            <a:r>
              <a:rPr sz="2400" dirty="0">
                <a:latin typeface="Palatino Linotype"/>
                <a:cs typeface="Palatino Linotype"/>
              </a:rPr>
              <a:t>Refer</a:t>
            </a:r>
            <a:r>
              <a:rPr sz="2400" spc="-20" dirty="0">
                <a:latin typeface="Palatino Linotype"/>
                <a:cs typeface="Palatino Linotype"/>
              </a:rPr>
              <a:t> </a:t>
            </a:r>
            <a:r>
              <a:rPr sz="2400" dirty="0">
                <a:latin typeface="Palatino Linotype"/>
                <a:cs typeface="Palatino Linotype"/>
              </a:rPr>
              <a:t>to</a:t>
            </a:r>
            <a:r>
              <a:rPr sz="2400" spc="5" dirty="0">
                <a:latin typeface="Palatino Linotype"/>
                <a:cs typeface="Palatino Linotype"/>
              </a:rPr>
              <a:t> </a:t>
            </a:r>
            <a:r>
              <a:rPr sz="2400" dirty="0">
                <a:latin typeface="Palatino Linotype"/>
                <a:cs typeface="Palatino Linotype"/>
              </a:rPr>
              <a:t>the</a:t>
            </a:r>
            <a:r>
              <a:rPr sz="2400" spc="-5" dirty="0">
                <a:latin typeface="Palatino Linotype"/>
                <a:cs typeface="Palatino Linotype"/>
              </a:rPr>
              <a:t> following</a:t>
            </a:r>
            <a:r>
              <a:rPr sz="2400" spc="35" dirty="0">
                <a:latin typeface="Palatino Linotype"/>
                <a:cs typeface="Palatino Linotype"/>
              </a:rPr>
              <a:t> </a:t>
            </a:r>
            <a:r>
              <a:rPr sz="2400" spc="-5" dirty="0">
                <a:latin typeface="Palatino Linotype"/>
                <a:cs typeface="Palatino Linotype"/>
              </a:rPr>
              <a:t>example </a:t>
            </a:r>
            <a:r>
              <a:rPr sz="2400" spc="-15" dirty="0">
                <a:latin typeface="Palatino Linotype"/>
                <a:cs typeface="Palatino Linotype"/>
              </a:rPr>
              <a:t>in</a:t>
            </a:r>
            <a:r>
              <a:rPr sz="2400" spc="35" dirty="0">
                <a:latin typeface="Palatino Linotype"/>
                <a:cs typeface="Palatino Linotype"/>
              </a:rPr>
              <a:t> </a:t>
            </a:r>
            <a:r>
              <a:rPr sz="2400" dirty="0">
                <a:latin typeface="Palatino Linotype"/>
                <a:cs typeface="Palatino Linotype"/>
              </a:rPr>
              <a:t>the </a:t>
            </a:r>
            <a:r>
              <a:rPr sz="2400" spc="-5" dirty="0">
                <a:latin typeface="Palatino Linotype"/>
                <a:cs typeface="Palatino Linotype"/>
              </a:rPr>
              <a:t>next</a:t>
            </a:r>
            <a:r>
              <a:rPr sz="2400" spc="5" dirty="0">
                <a:latin typeface="Palatino Linotype"/>
                <a:cs typeface="Palatino Linotype"/>
              </a:rPr>
              <a:t> </a:t>
            </a:r>
            <a:r>
              <a:rPr sz="2400" spc="-10" dirty="0">
                <a:latin typeface="Palatino Linotype"/>
                <a:cs typeface="Palatino Linotype"/>
              </a:rPr>
              <a:t>slide.</a:t>
            </a:r>
            <a:endParaRPr sz="2400">
              <a:latin typeface="Palatino Linotype"/>
              <a:cs typeface="Palatino Linotyp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3400" y="316991"/>
            <a:ext cx="8077200" cy="1158239"/>
          </a:xfrm>
          <a:prstGeom prst="rect">
            <a:avLst/>
          </a:prstGeom>
        </p:spPr>
      </p:pic>
      <p:sp>
        <p:nvSpPr>
          <p:cNvPr id="3" name="object 3"/>
          <p:cNvSpPr txBox="1">
            <a:spLocks noGrp="1"/>
          </p:cNvSpPr>
          <p:nvPr>
            <p:ph type="title"/>
          </p:nvPr>
        </p:nvSpPr>
        <p:spPr>
          <a:xfrm>
            <a:off x="872134" y="444449"/>
            <a:ext cx="7403465" cy="636905"/>
          </a:xfrm>
          <a:prstGeom prst="rect">
            <a:avLst/>
          </a:prstGeom>
        </p:spPr>
        <p:txBody>
          <a:bodyPr vert="horz" wrap="square" lIns="0" tIns="13970" rIns="0" bIns="0" rtlCol="0">
            <a:spAutoFit/>
          </a:bodyPr>
          <a:lstStyle/>
          <a:p>
            <a:pPr marL="12700">
              <a:lnSpc>
                <a:spcPct val="100000"/>
              </a:lnSpc>
              <a:spcBef>
                <a:spcPts val="110"/>
              </a:spcBef>
            </a:pPr>
            <a:r>
              <a:rPr sz="4000" spc="5" dirty="0"/>
              <a:t>An</a:t>
            </a:r>
            <a:r>
              <a:rPr sz="4000" spc="-45" dirty="0"/>
              <a:t> </a:t>
            </a:r>
            <a:r>
              <a:rPr sz="4000" dirty="0"/>
              <a:t>example</a:t>
            </a:r>
            <a:r>
              <a:rPr sz="4000" spc="-55" dirty="0"/>
              <a:t> </a:t>
            </a:r>
            <a:r>
              <a:rPr sz="4000" dirty="0"/>
              <a:t>of</a:t>
            </a:r>
            <a:r>
              <a:rPr sz="4000" spc="-150" dirty="0"/>
              <a:t> </a:t>
            </a:r>
            <a:r>
              <a:rPr sz="4000" spc="5" dirty="0"/>
              <a:t>Accessing</a:t>
            </a:r>
            <a:r>
              <a:rPr sz="4000" spc="-60" dirty="0"/>
              <a:t> </a:t>
            </a:r>
            <a:r>
              <a:rPr sz="4000" spc="-10" dirty="0"/>
              <a:t>Private</a:t>
            </a:r>
            <a:endParaRPr sz="4000"/>
          </a:p>
        </p:txBody>
      </p:sp>
      <p:grpSp>
        <p:nvGrpSpPr>
          <p:cNvPr id="4" name="object 4"/>
          <p:cNvGrpSpPr/>
          <p:nvPr/>
        </p:nvGrpSpPr>
        <p:grpSpPr>
          <a:xfrm>
            <a:off x="893914" y="1916810"/>
            <a:ext cx="4182745" cy="1085850"/>
            <a:chOff x="893914" y="1916810"/>
            <a:chExt cx="4182745" cy="1085850"/>
          </a:xfrm>
        </p:grpSpPr>
        <p:pic>
          <p:nvPicPr>
            <p:cNvPr id="5" name="object 5"/>
            <p:cNvPicPr/>
            <p:nvPr/>
          </p:nvPicPr>
          <p:blipFill>
            <a:blip r:embed="rId3" cstate="print"/>
            <a:stretch>
              <a:fillRect/>
            </a:stretch>
          </p:blipFill>
          <p:spPr>
            <a:xfrm>
              <a:off x="893914" y="1916810"/>
              <a:ext cx="3952875" cy="1085850"/>
            </a:xfrm>
            <a:prstGeom prst="rect">
              <a:avLst/>
            </a:prstGeom>
          </p:spPr>
        </p:pic>
        <p:sp>
          <p:nvSpPr>
            <p:cNvPr id="6" name="object 6"/>
            <p:cNvSpPr/>
            <p:nvPr/>
          </p:nvSpPr>
          <p:spPr>
            <a:xfrm>
              <a:off x="3851910" y="2153157"/>
              <a:ext cx="1224280" cy="535940"/>
            </a:xfrm>
            <a:custGeom>
              <a:avLst/>
              <a:gdLst/>
              <a:ahLst/>
              <a:cxnLst/>
              <a:rect l="l" t="t" r="r" b="b"/>
              <a:pathLst>
                <a:path w="1224279" h="535939">
                  <a:moveTo>
                    <a:pt x="1080135" y="51689"/>
                  </a:moveTo>
                  <a:lnTo>
                    <a:pt x="1069238" y="45339"/>
                  </a:lnTo>
                  <a:lnTo>
                    <a:pt x="991489" y="0"/>
                  </a:lnTo>
                  <a:lnTo>
                    <a:pt x="987679" y="1016"/>
                  </a:lnTo>
                  <a:lnTo>
                    <a:pt x="984123" y="7112"/>
                  </a:lnTo>
                  <a:lnTo>
                    <a:pt x="985139" y="10922"/>
                  </a:lnTo>
                  <a:lnTo>
                    <a:pt x="1044117" y="45339"/>
                  </a:lnTo>
                  <a:lnTo>
                    <a:pt x="0" y="45339"/>
                  </a:lnTo>
                  <a:lnTo>
                    <a:pt x="0" y="58039"/>
                  </a:lnTo>
                  <a:lnTo>
                    <a:pt x="1044117" y="58039"/>
                  </a:lnTo>
                  <a:lnTo>
                    <a:pt x="985139" y="92456"/>
                  </a:lnTo>
                  <a:lnTo>
                    <a:pt x="984123" y="96266"/>
                  </a:lnTo>
                  <a:lnTo>
                    <a:pt x="987679" y="102362"/>
                  </a:lnTo>
                  <a:lnTo>
                    <a:pt x="991489" y="103378"/>
                  </a:lnTo>
                  <a:lnTo>
                    <a:pt x="1069238" y="58039"/>
                  </a:lnTo>
                  <a:lnTo>
                    <a:pt x="1080135" y="51689"/>
                  </a:lnTo>
                  <a:close/>
                </a:path>
                <a:path w="1224279" h="535939">
                  <a:moveTo>
                    <a:pt x="1224153" y="483743"/>
                  </a:moveTo>
                  <a:lnTo>
                    <a:pt x="1213256" y="477393"/>
                  </a:lnTo>
                  <a:lnTo>
                    <a:pt x="1135507" y="432054"/>
                  </a:lnTo>
                  <a:lnTo>
                    <a:pt x="1131697" y="433070"/>
                  </a:lnTo>
                  <a:lnTo>
                    <a:pt x="1128141" y="439166"/>
                  </a:lnTo>
                  <a:lnTo>
                    <a:pt x="1129157" y="442976"/>
                  </a:lnTo>
                  <a:lnTo>
                    <a:pt x="1188135" y="477393"/>
                  </a:lnTo>
                  <a:lnTo>
                    <a:pt x="385318" y="477393"/>
                  </a:lnTo>
                  <a:lnTo>
                    <a:pt x="385318" y="490093"/>
                  </a:lnTo>
                  <a:lnTo>
                    <a:pt x="1188135" y="490093"/>
                  </a:lnTo>
                  <a:lnTo>
                    <a:pt x="1129157" y="524510"/>
                  </a:lnTo>
                  <a:lnTo>
                    <a:pt x="1128141" y="528320"/>
                  </a:lnTo>
                  <a:lnTo>
                    <a:pt x="1131697" y="534416"/>
                  </a:lnTo>
                  <a:lnTo>
                    <a:pt x="1135507" y="535432"/>
                  </a:lnTo>
                  <a:lnTo>
                    <a:pt x="1213256" y="490093"/>
                  </a:lnTo>
                  <a:lnTo>
                    <a:pt x="1224153" y="483743"/>
                  </a:lnTo>
                  <a:close/>
                </a:path>
              </a:pathLst>
            </a:custGeom>
            <a:solidFill>
              <a:srgbClr val="5C71B1"/>
            </a:solidFill>
          </p:spPr>
          <p:txBody>
            <a:bodyPr wrap="square" lIns="0" tIns="0" rIns="0" bIns="0" rtlCol="0"/>
            <a:lstStyle/>
            <a:p>
              <a:endParaRPr/>
            </a:p>
          </p:txBody>
        </p:sp>
      </p:grpSp>
      <p:grpSp>
        <p:nvGrpSpPr>
          <p:cNvPr id="7" name="object 7"/>
          <p:cNvGrpSpPr/>
          <p:nvPr/>
        </p:nvGrpSpPr>
        <p:grpSpPr>
          <a:xfrm>
            <a:off x="893914" y="3717035"/>
            <a:ext cx="6686550" cy="2105025"/>
            <a:chOff x="893914" y="3717035"/>
            <a:chExt cx="6686550" cy="2105025"/>
          </a:xfrm>
        </p:grpSpPr>
        <p:pic>
          <p:nvPicPr>
            <p:cNvPr id="8" name="object 8"/>
            <p:cNvPicPr/>
            <p:nvPr/>
          </p:nvPicPr>
          <p:blipFill>
            <a:blip r:embed="rId4" cstate="print"/>
            <a:stretch>
              <a:fillRect/>
            </a:stretch>
          </p:blipFill>
          <p:spPr>
            <a:xfrm>
              <a:off x="893914" y="3717035"/>
              <a:ext cx="6686550" cy="2105025"/>
            </a:xfrm>
            <a:prstGeom prst="rect">
              <a:avLst/>
            </a:prstGeom>
          </p:spPr>
        </p:pic>
        <p:sp>
          <p:nvSpPr>
            <p:cNvPr id="9" name="object 9"/>
            <p:cNvSpPr/>
            <p:nvPr/>
          </p:nvSpPr>
          <p:spPr>
            <a:xfrm>
              <a:off x="3275838" y="3737355"/>
              <a:ext cx="1231900" cy="1816735"/>
            </a:xfrm>
            <a:custGeom>
              <a:avLst/>
              <a:gdLst/>
              <a:ahLst/>
              <a:cxnLst/>
              <a:rect l="l" t="t" r="r" b="b"/>
              <a:pathLst>
                <a:path w="1231900" h="1816735">
                  <a:moveTo>
                    <a:pt x="864108" y="51689"/>
                  </a:moveTo>
                  <a:lnTo>
                    <a:pt x="853211" y="45339"/>
                  </a:lnTo>
                  <a:lnTo>
                    <a:pt x="775462" y="0"/>
                  </a:lnTo>
                  <a:lnTo>
                    <a:pt x="771652" y="1016"/>
                  </a:lnTo>
                  <a:lnTo>
                    <a:pt x="768096" y="7112"/>
                  </a:lnTo>
                  <a:lnTo>
                    <a:pt x="769112" y="10922"/>
                  </a:lnTo>
                  <a:lnTo>
                    <a:pt x="828090" y="45339"/>
                  </a:lnTo>
                  <a:lnTo>
                    <a:pt x="0" y="45339"/>
                  </a:lnTo>
                  <a:lnTo>
                    <a:pt x="0" y="58039"/>
                  </a:lnTo>
                  <a:lnTo>
                    <a:pt x="828090" y="58039"/>
                  </a:lnTo>
                  <a:lnTo>
                    <a:pt x="769112" y="92456"/>
                  </a:lnTo>
                  <a:lnTo>
                    <a:pt x="768096" y="96266"/>
                  </a:lnTo>
                  <a:lnTo>
                    <a:pt x="771652" y="102362"/>
                  </a:lnTo>
                  <a:lnTo>
                    <a:pt x="775462" y="103378"/>
                  </a:lnTo>
                  <a:lnTo>
                    <a:pt x="853211" y="58039"/>
                  </a:lnTo>
                  <a:lnTo>
                    <a:pt x="864108" y="51689"/>
                  </a:lnTo>
                  <a:close/>
                </a:path>
                <a:path w="1231900" h="1816735">
                  <a:moveTo>
                    <a:pt x="961390" y="483743"/>
                  </a:moveTo>
                  <a:lnTo>
                    <a:pt x="950493" y="477393"/>
                  </a:lnTo>
                  <a:lnTo>
                    <a:pt x="872744" y="432054"/>
                  </a:lnTo>
                  <a:lnTo>
                    <a:pt x="868807" y="433070"/>
                  </a:lnTo>
                  <a:lnTo>
                    <a:pt x="867029" y="436118"/>
                  </a:lnTo>
                  <a:lnTo>
                    <a:pt x="865378" y="439166"/>
                  </a:lnTo>
                  <a:lnTo>
                    <a:pt x="866394" y="442976"/>
                  </a:lnTo>
                  <a:lnTo>
                    <a:pt x="869315" y="444754"/>
                  </a:lnTo>
                  <a:lnTo>
                    <a:pt x="925245" y="477393"/>
                  </a:lnTo>
                  <a:lnTo>
                    <a:pt x="144018" y="477393"/>
                  </a:lnTo>
                  <a:lnTo>
                    <a:pt x="144018" y="490093"/>
                  </a:lnTo>
                  <a:lnTo>
                    <a:pt x="925245" y="490093"/>
                  </a:lnTo>
                  <a:lnTo>
                    <a:pt x="869315" y="522732"/>
                  </a:lnTo>
                  <a:lnTo>
                    <a:pt x="866394" y="524510"/>
                  </a:lnTo>
                  <a:lnTo>
                    <a:pt x="865378" y="528320"/>
                  </a:lnTo>
                  <a:lnTo>
                    <a:pt x="867029" y="531368"/>
                  </a:lnTo>
                  <a:lnTo>
                    <a:pt x="868807" y="534416"/>
                  </a:lnTo>
                  <a:lnTo>
                    <a:pt x="872744" y="535432"/>
                  </a:lnTo>
                  <a:lnTo>
                    <a:pt x="950493" y="490093"/>
                  </a:lnTo>
                  <a:lnTo>
                    <a:pt x="961390" y="483743"/>
                  </a:lnTo>
                  <a:close/>
                </a:path>
                <a:path w="1231900" h="1816735">
                  <a:moveTo>
                    <a:pt x="1231392" y="1765046"/>
                  </a:moveTo>
                  <a:lnTo>
                    <a:pt x="1220520" y="1758696"/>
                  </a:lnTo>
                  <a:lnTo>
                    <a:pt x="1142746" y="1713230"/>
                  </a:lnTo>
                  <a:lnTo>
                    <a:pt x="1138936" y="1714246"/>
                  </a:lnTo>
                  <a:lnTo>
                    <a:pt x="1135380" y="1720342"/>
                  </a:lnTo>
                  <a:lnTo>
                    <a:pt x="1136396" y="1724279"/>
                  </a:lnTo>
                  <a:lnTo>
                    <a:pt x="1195387" y="1758696"/>
                  </a:lnTo>
                  <a:lnTo>
                    <a:pt x="691261" y="1758696"/>
                  </a:lnTo>
                  <a:lnTo>
                    <a:pt x="691261" y="1771396"/>
                  </a:lnTo>
                  <a:lnTo>
                    <a:pt x="1195171" y="1771396"/>
                  </a:lnTo>
                  <a:lnTo>
                    <a:pt x="1136396" y="1805686"/>
                  </a:lnTo>
                  <a:lnTo>
                    <a:pt x="1135380" y="1809623"/>
                  </a:lnTo>
                  <a:lnTo>
                    <a:pt x="1138936" y="1815719"/>
                  </a:lnTo>
                  <a:lnTo>
                    <a:pt x="1142746" y="1816735"/>
                  </a:lnTo>
                  <a:lnTo>
                    <a:pt x="1220495" y="1771396"/>
                  </a:lnTo>
                  <a:lnTo>
                    <a:pt x="1231392" y="1765046"/>
                  </a:lnTo>
                  <a:close/>
                </a:path>
              </a:pathLst>
            </a:custGeom>
            <a:solidFill>
              <a:srgbClr val="5C71B1"/>
            </a:solidFill>
          </p:spPr>
          <p:txBody>
            <a:bodyPr wrap="square" lIns="0" tIns="0" rIns="0" bIns="0" rtlCol="0"/>
            <a:lstStyle/>
            <a:p>
              <a:endParaRPr/>
            </a:p>
          </p:txBody>
        </p:sp>
      </p:grpSp>
      <p:sp>
        <p:nvSpPr>
          <p:cNvPr id="10" name="object 10"/>
          <p:cNvSpPr txBox="1"/>
          <p:nvPr/>
        </p:nvSpPr>
        <p:spPr>
          <a:xfrm>
            <a:off x="5156708" y="2007489"/>
            <a:ext cx="2514600" cy="771525"/>
          </a:xfrm>
          <a:prstGeom prst="rect">
            <a:avLst/>
          </a:prstGeom>
        </p:spPr>
        <p:txBody>
          <a:bodyPr vert="horz" wrap="square" lIns="0" tIns="12700" rIns="0" bIns="0" rtlCol="0">
            <a:spAutoFit/>
          </a:bodyPr>
          <a:lstStyle/>
          <a:p>
            <a:pPr marL="12700">
              <a:lnSpc>
                <a:spcPct val="100000"/>
              </a:lnSpc>
              <a:spcBef>
                <a:spcPts val="100"/>
              </a:spcBef>
            </a:pPr>
            <a:r>
              <a:rPr sz="1800" dirty="0">
                <a:latin typeface="Palatino Linotype"/>
                <a:cs typeface="Palatino Linotype"/>
              </a:rPr>
              <a:t>Define</a:t>
            </a:r>
            <a:r>
              <a:rPr sz="1800" spc="-45" dirty="0">
                <a:latin typeface="Palatino Linotype"/>
                <a:cs typeface="Palatino Linotype"/>
              </a:rPr>
              <a:t> </a:t>
            </a:r>
            <a:r>
              <a:rPr sz="1800" spc="-5" dirty="0">
                <a:latin typeface="Palatino Linotype"/>
                <a:cs typeface="Palatino Linotype"/>
              </a:rPr>
              <a:t>public</a:t>
            </a:r>
            <a:r>
              <a:rPr sz="1800" spc="-10" dirty="0">
                <a:latin typeface="Palatino Linotype"/>
                <a:cs typeface="Palatino Linotype"/>
              </a:rPr>
              <a:t> </a:t>
            </a:r>
            <a:r>
              <a:rPr sz="1800" spc="-5" dirty="0">
                <a:latin typeface="Palatino Linotype"/>
                <a:cs typeface="Palatino Linotype"/>
              </a:rPr>
              <a:t>function</a:t>
            </a:r>
            <a:endParaRPr sz="1800">
              <a:latin typeface="Palatino Linotype"/>
              <a:cs typeface="Palatino Linotype"/>
            </a:endParaRPr>
          </a:p>
          <a:p>
            <a:pPr marL="156210">
              <a:lnSpc>
                <a:spcPct val="100000"/>
              </a:lnSpc>
              <a:spcBef>
                <a:spcPts val="1550"/>
              </a:spcBef>
            </a:pPr>
            <a:r>
              <a:rPr sz="1800" dirty="0">
                <a:latin typeface="Palatino Linotype"/>
                <a:cs typeface="Palatino Linotype"/>
              </a:rPr>
              <a:t>Define</a:t>
            </a:r>
            <a:r>
              <a:rPr sz="1800" spc="-55" dirty="0">
                <a:latin typeface="Palatino Linotype"/>
                <a:cs typeface="Palatino Linotype"/>
              </a:rPr>
              <a:t> </a:t>
            </a:r>
            <a:r>
              <a:rPr sz="1800" spc="-10" dirty="0">
                <a:latin typeface="Palatino Linotype"/>
                <a:cs typeface="Palatino Linotype"/>
              </a:rPr>
              <a:t>private</a:t>
            </a:r>
            <a:r>
              <a:rPr sz="1800" spc="-30" dirty="0">
                <a:latin typeface="Palatino Linotype"/>
                <a:cs typeface="Palatino Linotype"/>
              </a:rPr>
              <a:t> </a:t>
            </a:r>
            <a:r>
              <a:rPr sz="1800" spc="-5" dirty="0">
                <a:latin typeface="Palatino Linotype"/>
                <a:cs typeface="Palatino Linotype"/>
              </a:rPr>
              <a:t>function</a:t>
            </a:r>
            <a:endParaRPr sz="1800">
              <a:latin typeface="Palatino Linotype"/>
              <a:cs typeface="Palatino Linotype"/>
            </a:endParaRPr>
          </a:p>
        </p:txBody>
      </p:sp>
      <p:sp>
        <p:nvSpPr>
          <p:cNvPr id="11" name="object 11"/>
          <p:cNvSpPr txBox="1"/>
          <p:nvPr/>
        </p:nvSpPr>
        <p:spPr>
          <a:xfrm>
            <a:off x="4472432" y="3592448"/>
            <a:ext cx="2976880" cy="763905"/>
          </a:xfrm>
          <a:prstGeom prst="rect">
            <a:avLst/>
          </a:prstGeom>
        </p:spPr>
        <p:txBody>
          <a:bodyPr vert="horz" wrap="square" lIns="0" tIns="12700" rIns="0" bIns="0" rtlCol="0">
            <a:spAutoFit/>
          </a:bodyPr>
          <a:lstStyle/>
          <a:p>
            <a:pPr marL="12700">
              <a:lnSpc>
                <a:spcPct val="100000"/>
              </a:lnSpc>
              <a:spcBef>
                <a:spcPts val="100"/>
              </a:spcBef>
            </a:pPr>
            <a:r>
              <a:rPr sz="1800" spc="-5" dirty="0">
                <a:latin typeface="Palatino Linotype"/>
                <a:cs typeface="Palatino Linotype"/>
              </a:rPr>
              <a:t>Access</a:t>
            </a:r>
            <a:r>
              <a:rPr sz="1800" spc="-25" dirty="0">
                <a:latin typeface="Palatino Linotype"/>
                <a:cs typeface="Palatino Linotype"/>
              </a:rPr>
              <a:t> </a:t>
            </a:r>
            <a:r>
              <a:rPr sz="1800" spc="-5" dirty="0">
                <a:latin typeface="Palatino Linotype"/>
                <a:cs typeface="Palatino Linotype"/>
              </a:rPr>
              <a:t>public function</a:t>
            </a:r>
            <a:endParaRPr sz="1800">
              <a:latin typeface="Palatino Linotype"/>
              <a:cs typeface="Palatino Linotype"/>
            </a:endParaRPr>
          </a:p>
          <a:p>
            <a:pPr marL="82550">
              <a:lnSpc>
                <a:spcPct val="100000"/>
              </a:lnSpc>
              <a:spcBef>
                <a:spcPts val="1490"/>
              </a:spcBef>
            </a:pPr>
            <a:r>
              <a:rPr sz="1800" spc="-25" dirty="0">
                <a:latin typeface="Palatino Linotype"/>
                <a:cs typeface="Palatino Linotype"/>
              </a:rPr>
              <a:t>Can’t</a:t>
            </a:r>
            <a:r>
              <a:rPr sz="1800" spc="-45" dirty="0">
                <a:latin typeface="Palatino Linotype"/>
                <a:cs typeface="Palatino Linotype"/>
              </a:rPr>
              <a:t> </a:t>
            </a:r>
            <a:r>
              <a:rPr sz="1800" spc="-5" dirty="0">
                <a:latin typeface="Palatino Linotype"/>
                <a:cs typeface="Palatino Linotype"/>
              </a:rPr>
              <a:t>access</a:t>
            </a:r>
            <a:r>
              <a:rPr sz="1800" spc="-10" dirty="0">
                <a:latin typeface="Palatino Linotype"/>
                <a:cs typeface="Palatino Linotype"/>
              </a:rPr>
              <a:t> private</a:t>
            </a:r>
            <a:r>
              <a:rPr sz="1800" spc="-35" dirty="0">
                <a:latin typeface="Palatino Linotype"/>
                <a:cs typeface="Palatino Linotype"/>
              </a:rPr>
              <a:t> </a:t>
            </a:r>
            <a:r>
              <a:rPr sz="1800" spc="-5" dirty="0">
                <a:latin typeface="Palatino Linotype"/>
                <a:cs typeface="Palatino Linotype"/>
              </a:rPr>
              <a:t>function</a:t>
            </a:r>
            <a:endParaRPr sz="1800">
              <a:latin typeface="Palatino Linotype"/>
              <a:cs typeface="Palatino Linotype"/>
            </a:endParaRPr>
          </a:p>
        </p:txBody>
      </p:sp>
      <p:sp>
        <p:nvSpPr>
          <p:cNvPr id="12" name="object 12"/>
          <p:cNvSpPr txBox="1"/>
          <p:nvPr/>
        </p:nvSpPr>
        <p:spPr>
          <a:xfrm>
            <a:off x="4736972" y="5393232"/>
            <a:ext cx="4286885"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Palatino Linotype"/>
                <a:cs typeface="Palatino Linotype"/>
              </a:rPr>
              <a:t>Access</a:t>
            </a:r>
            <a:r>
              <a:rPr sz="1800" dirty="0">
                <a:latin typeface="Palatino Linotype"/>
                <a:cs typeface="Palatino Linotype"/>
              </a:rPr>
              <a:t> </a:t>
            </a:r>
            <a:r>
              <a:rPr sz="1800" spc="-10" dirty="0">
                <a:latin typeface="Palatino Linotype"/>
                <a:cs typeface="Palatino Linotype"/>
              </a:rPr>
              <a:t>private</a:t>
            </a:r>
            <a:r>
              <a:rPr sz="1800" dirty="0">
                <a:latin typeface="Palatino Linotype"/>
                <a:cs typeface="Palatino Linotype"/>
              </a:rPr>
              <a:t> </a:t>
            </a:r>
            <a:r>
              <a:rPr sz="1800" spc="-10" dirty="0">
                <a:latin typeface="Palatino Linotype"/>
                <a:cs typeface="Palatino Linotype"/>
              </a:rPr>
              <a:t>function</a:t>
            </a:r>
            <a:r>
              <a:rPr sz="1800" spc="25" dirty="0">
                <a:latin typeface="Palatino Linotype"/>
                <a:cs typeface="Palatino Linotype"/>
              </a:rPr>
              <a:t> </a:t>
            </a:r>
            <a:r>
              <a:rPr sz="1800" spc="-5" dirty="0">
                <a:latin typeface="Palatino Linotype"/>
                <a:cs typeface="Palatino Linotype"/>
              </a:rPr>
              <a:t>via</a:t>
            </a:r>
            <a:r>
              <a:rPr sz="1800" spc="5" dirty="0">
                <a:latin typeface="Palatino Linotype"/>
                <a:cs typeface="Palatino Linotype"/>
              </a:rPr>
              <a:t> </a:t>
            </a:r>
            <a:r>
              <a:rPr sz="1800" dirty="0">
                <a:latin typeface="Palatino Linotype"/>
                <a:cs typeface="Palatino Linotype"/>
              </a:rPr>
              <a:t>changed</a:t>
            </a:r>
            <a:r>
              <a:rPr sz="1800" spc="-40" dirty="0">
                <a:latin typeface="Palatino Linotype"/>
                <a:cs typeface="Palatino Linotype"/>
              </a:rPr>
              <a:t> </a:t>
            </a:r>
            <a:r>
              <a:rPr sz="1800" dirty="0">
                <a:latin typeface="Palatino Linotype"/>
                <a:cs typeface="Palatino Linotype"/>
              </a:rPr>
              <a:t>name</a:t>
            </a:r>
            <a:endParaRPr sz="1800">
              <a:latin typeface="Palatino Linotype"/>
              <a:cs typeface="Palatino Linotyp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1853183" y="502919"/>
            <a:ext cx="5437632" cy="1548384"/>
          </a:xfrm>
          <a:prstGeom prst="rect">
            <a:avLst/>
          </a:prstGeom>
        </p:spPr>
      </p:pic>
      <p:sp>
        <p:nvSpPr>
          <p:cNvPr id="3" name="object 3"/>
          <p:cNvSpPr txBox="1">
            <a:spLocks noGrp="1"/>
          </p:cNvSpPr>
          <p:nvPr>
            <p:ph type="title"/>
          </p:nvPr>
        </p:nvSpPr>
        <p:spPr>
          <a:xfrm>
            <a:off x="2308351" y="674623"/>
            <a:ext cx="4530725" cy="848360"/>
          </a:xfrm>
          <a:prstGeom prst="rect">
            <a:avLst/>
          </a:prstGeom>
        </p:spPr>
        <p:txBody>
          <a:bodyPr vert="horz" wrap="square" lIns="0" tIns="12700" rIns="0" bIns="0" rtlCol="0">
            <a:spAutoFit/>
          </a:bodyPr>
          <a:lstStyle/>
          <a:p>
            <a:pPr marL="12700">
              <a:lnSpc>
                <a:spcPct val="100000"/>
              </a:lnSpc>
              <a:spcBef>
                <a:spcPts val="100"/>
              </a:spcBef>
            </a:pPr>
            <a:r>
              <a:rPr spc="-20" dirty="0"/>
              <a:t>Polymorphism</a:t>
            </a:r>
          </a:p>
        </p:txBody>
      </p:sp>
      <p:sp>
        <p:nvSpPr>
          <p:cNvPr id="4" name="object 4"/>
          <p:cNvSpPr txBox="1"/>
          <p:nvPr/>
        </p:nvSpPr>
        <p:spPr>
          <a:xfrm>
            <a:off x="536244" y="1612468"/>
            <a:ext cx="8053705" cy="2877820"/>
          </a:xfrm>
          <a:prstGeom prst="rect">
            <a:avLst/>
          </a:prstGeom>
        </p:spPr>
        <p:txBody>
          <a:bodyPr vert="horz" wrap="square" lIns="0" tIns="12700" rIns="0" bIns="0" rtlCol="0">
            <a:spAutoFit/>
          </a:bodyPr>
          <a:lstStyle/>
          <a:p>
            <a:pPr marL="356870" marR="142875" indent="-344805">
              <a:lnSpc>
                <a:spcPct val="100000"/>
              </a:lnSpc>
              <a:spcBef>
                <a:spcPts val="100"/>
              </a:spcBef>
              <a:buFont typeface="Arial MT"/>
              <a:buChar char="•"/>
              <a:tabLst>
                <a:tab pos="356870" algn="l"/>
                <a:tab pos="357505" algn="l"/>
              </a:tabLst>
            </a:pPr>
            <a:r>
              <a:rPr sz="2400" spc="-10" dirty="0">
                <a:solidFill>
                  <a:srgbClr val="404040"/>
                </a:solidFill>
                <a:latin typeface="Palatino Linotype"/>
                <a:cs typeface="Palatino Linotype"/>
              </a:rPr>
              <a:t>Polymorphism</a:t>
            </a:r>
            <a:r>
              <a:rPr sz="2400" spc="30" dirty="0">
                <a:solidFill>
                  <a:srgbClr val="404040"/>
                </a:solidFill>
                <a:latin typeface="Palatino Linotype"/>
                <a:cs typeface="Palatino Linotype"/>
              </a:rPr>
              <a:t> </a:t>
            </a:r>
            <a:r>
              <a:rPr sz="2400" spc="-15" dirty="0">
                <a:solidFill>
                  <a:srgbClr val="404040"/>
                </a:solidFill>
                <a:latin typeface="Palatino Linotype"/>
                <a:cs typeface="Palatino Linotype"/>
              </a:rPr>
              <a:t>is</a:t>
            </a:r>
            <a:r>
              <a:rPr sz="2400" spc="5" dirty="0">
                <a:solidFill>
                  <a:srgbClr val="404040"/>
                </a:solidFill>
                <a:latin typeface="Palatino Linotype"/>
                <a:cs typeface="Palatino Linotype"/>
              </a:rPr>
              <a:t> </a:t>
            </a:r>
            <a:r>
              <a:rPr sz="2400" dirty="0">
                <a:solidFill>
                  <a:srgbClr val="404040"/>
                </a:solidFill>
                <a:latin typeface="Palatino Linotype"/>
                <a:cs typeface="Palatino Linotype"/>
              </a:rPr>
              <a:t>an</a:t>
            </a:r>
            <a:r>
              <a:rPr sz="2400" spc="-15" dirty="0">
                <a:solidFill>
                  <a:srgbClr val="404040"/>
                </a:solidFill>
                <a:latin typeface="Palatino Linotype"/>
                <a:cs typeface="Palatino Linotype"/>
              </a:rPr>
              <a:t> </a:t>
            </a:r>
            <a:r>
              <a:rPr sz="2400" spc="-5" dirty="0">
                <a:solidFill>
                  <a:srgbClr val="404040"/>
                </a:solidFill>
                <a:latin typeface="Palatino Linotype"/>
                <a:cs typeface="Palatino Linotype"/>
              </a:rPr>
              <a:t>important</a:t>
            </a:r>
            <a:r>
              <a:rPr sz="2400" spc="25" dirty="0">
                <a:solidFill>
                  <a:srgbClr val="404040"/>
                </a:solidFill>
                <a:latin typeface="Palatino Linotype"/>
                <a:cs typeface="Palatino Linotype"/>
              </a:rPr>
              <a:t> </a:t>
            </a:r>
            <a:r>
              <a:rPr sz="2400" spc="-10" dirty="0">
                <a:solidFill>
                  <a:srgbClr val="404040"/>
                </a:solidFill>
                <a:latin typeface="Palatino Linotype"/>
                <a:cs typeface="Palatino Linotype"/>
              </a:rPr>
              <a:t>definition</a:t>
            </a:r>
            <a:r>
              <a:rPr sz="2400" spc="80" dirty="0">
                <a:solidFill>
                  <a:srgbClr val="404040"/>
                </a:solidFill>
                <a:latin typeface="Palatino Linotype"/>
                <a:cs typeface="Palatino Linotype"/>
              </a:rPr>
              <a:t> </a:t>
            </a:r>
            <a:r>
              <a:rPr sz="2400" spc="-15" dirty="0">
                <a:solidFill>
                  <a:srgbClr val="404040"/>
                </a:solidFill>
                <a:latin typeface="Palatino Linotype"/>
                <a:cs typeface="Palatino Linotype"/>
              </a:rPr>
              <a:t>in</a:t>
            </a:r>
            <a:r>
              <a:rPr sz="2400" spc="30" dirty="0">
                <a:solidFill>
                  <a:srgbClr val="404040"/>
                </a:solidFill>
                <a:latin typeface="Palatino Linotype"/>
                <a:cs typeface="Palatino Linotype"/>
              </a:rPr>
              <a:t> </a:t>
            </a:r>
            <a:r>
              <a:rPr sz="2400" spc="-80" dirty="0">
                <a:solidFill>
                  <a:srgbClr val="404040"/>
                </a:solidFill>
                <a:latin typeface="Palatino Linotype"/>
                <a:cs typeface="Palatino Linotype"/>
              </a:rPr>
              <a:t>OOP. </a:t>
            </a:r>
            <a:r>
              <a:rPr sz="2400" spc="-75" dirty="0">
                <a:solidFill>
                  <a:srgbClr val="404040"/>
                </a:solidFill>
                <a:latin typeface="Palatino Linotype"/>
                <a:cs typeface="Palatino Linotype"/>
              </a:rPr>
              <a:t> </a:t>
            </a:r>
            <a:r>
              <a:rPr sz="2400" spc="-25" dirty="0">
                <a:solidFill>
                  <a:srgbClr val="404040"/>
                </a:solidFill>
                <a:latin typeface="Palatino Linotype"/>
                <a:cs typeface="Palatino Linotype"/>
              </a:rPr>
              <a:t>Absolutely,</a:t>
            </a:r>
            <a:r>
              <a:rPr sz="2400" spc="-10" dirty="0">
                <a:solidFill>
                  <a:srgbClr val="404040"/>
                </a:solidFill>
                <a:latin typeface="Palatino Linotype"/>
                <a:cs typeface="Palatino Linotype"/>
              </a:rPr>
              <a:t> </a:t>
            </a:r>
            <a:r>
              <a:rPr sz="2400" spc="-30" dirty="0">
                <a:solidFill>
                  <a:srgbClr val="404040"/>
                </a:solidFill>
                <a:latin typeface="Palatino Linotype"/>
                <a:cs typeface="Palatino Linotype"/>
              </a:rPr>
              <a:t>we</a:t>
            </a:r>
            <a:r>
              <a:rPr sz="2400" spc="-5" dirty="0">
                <a:solidFill>
                  <a:srgbClr val="404040"/>
                </a:solidFill>
                <a:latin typeface="Palatino Linotype"/>
                <a:cs typeface="Palatino Linotype"/>
              </a:rPr>
              <a:t> </a:t>
            </a:r>
            <a:r>
              <a:rPr sz="2400" dirty="0">
                <a:solidFill>
                  <a:srgbClr val="404040"/>
                </a:solidFill>
                <a:latin typeface="Palatino Linotype"/>
                <a:cs typeface="Palatino Linotype"/>
              </a:rPr>
              <a:t>can</a:t>
            </a:r>
            <a:r>
              <a:rPr sz="2400" spc="5" dirty="0">
                <a:solidFill>
                  <a:srgbClr val="404040"/>
                </a:solidFill>
                <a:latin typeface="Palatino Linotype"/>
                <a:cs typeface="Palatino Linotype"/>
              </a:rPr>
              <a:t> </a:t>
            </a:r>
            <a:r>
              <a:rPr sz="2400" spc="-5" dirty="0">
                <a:solidFill>
                  <a:srgbClr val="404040"/>
                </a:solidFill>
                <a:latin typeface="Palatino Linotype"/>
                <a:cs typeface="Palatino Linotype"/>
              </a:rPr>
              <a:t>realize</a:t>
            </a:r>
            <a:r>
              <a:rPr sz="2400" spc="15" dirty="0">
                <a:solidFill>
                  <a:srgbClr val="404040"/>
                </a:solidFill>
                <a:latin typeface="Palatino Linotype"/>
                <a:cs typeface="Palatino Linotype"/>
              </a:rPr>
              <a:t> </a:t>
            </a:r>
            <a:r>
              <a:rPr sz="2400" spc="-5" dirty="0">
                <a:solidFill>
                  <a:srgbClr val="404040"/>
                </a:solidFill>
                <a:latin typeface="Palatino Linotype"/>
                <a:cs typeface="Palatino Linotype"/>
              </a:rPr>
              <a:t>polymorphism</a:t>
            </a:r>
            <a:r>
              <a:rPr sz="2400" spc="5" dirty="0">
                <a:solidFill>
                  <a:srgbClr val="404040"/>
                </a:solidFill>
                <a:latin typeface="Palatino Linotype"/>
                <a:cs typeface="Palatino Linotype"/>
              </a:rPr>
              <a:t> </a:t>
            </a:r>
            <a:r>
              <a:rPr sz="2400" spc="-15" dirty="0">
                <a:solidFill>
                  <a:srgbClr val="404040"/>
                </a:solidFill>
                <a:latin typeface="Palatino Linotype"/>
                <a:cs typeface="Palatino Linotype"/>
              </a:rPr>
              <a:t>in</a:t>
            </a:r>
            <a:r>
              <a:rPr sz="2400" spc="35" dirty="0">
                <a:solidFill>
                  <a:srgbClr val="404040"/>
                </a:solidFill>
                <a:latin typeface="Palatino Linotype"/>
                <a:cs typeface="Palatino Linotype"/>
              </a:rPr>
              <a:t> </a:t>
            </a:r>
            <a:r>
              <a:rPr sz="2400" spc="-5" dirty="0">
                <a:solidFill>
                  <a:srgbClr val="404040"/>
                </a:solidFill>
                <a:latin typeface="Palatino Linotype"/>
                <a:cs typeface="Palatino Linotype"/>
              </a:rPr>
              <a:t>Python</a:t>
            </a:r>
            <a:r>
              <a:rPr sz="2400" spc="-10" dirty="0">
                <a:solidFill>
                  <a:srgbClr val="404040"/>
                </a:solidFill>
                <a:latin typeface="Palatino Linotype"/>
                <a:cs typeface="Palatino Linotype"/>
              </a:rPr>
              <a:t> </a:t>
            </a:r>
            <a:r>
              <a:rPr sz="2400" spc="-5" dirty="0">
                <a:solidFill>
                  <a:srgbClr val="404040"/>
                </a:solidFill>
                <a:latin typeface="Palatino Linotype"/>
                <a:cs typeface="Palatino Linotype"/>
              </a:rPr>
              <a:t>just </a:t>
            </a:r>
            <a:r>
              <a:rPr sz="2400" spc="-585" dirty="0">
                <a:solidFill>
                  <a:srgbClr val="404040"/>
                </a:solidFill>
                <a:latin typeface="Palatino Linotype"/>
                <a:cs typeface="Palatino Linotype"/>
              </a:rPr>
              <a:t> </a:t>
            </a:r>
            <a:r>
              <a:rPr sz="2400" spc="-10" dirty="0">
                <a:solidFill>
                  <a:srgbClr val="404040"/>
                </a:solidFill>
                <a:latin typeface="Palatino Linotype"/>
                <a:cs typeface="Palatino Linotype"/>
              </a:rPr>
              <a:t>like</a:t>
            </a:r>
            <a:r>
              <a:rPr sz="2400" spc="15" dirty="0">
                <a:solidFill>
                  <a:srgbClr val="404040"/>
                </a:solidFill>
                <a:latin typeface="Palatino Linotype"/>
                <a:cs typeface="Palatino Linotype"/>
              </a:rPr>
              <a:t> </a:t>
            </a:r>
            <a:r>
              <a:rPr sz="2400" spc="-15" dirty="0">
                <a:solidFill>
                  <a:srgbClr val="404040"/>
                </a:solidFill>
                <a:latin typeface="Palatino Linotype"/>
                <a:cs typeface="Palatino Linotype"/>
              </a:rPr>
              <a:t>in</a:t>
            </a:r>
            <a:r>
              <a:rPr sz="2400" spc="5" dirty="0">
                <a:solidFill>
                  <a:srgbClr val="404040"/>
                </a:solidFill>
                <a:latin typeface="Palatino Linotype"/>
                <a:cs typeface="Palatino Linotype"/>
              </a:rPr>
              <a:t> </a:t>
            </a:r>
            <a:r>
              <a:rPr sz="2400" spc="-100" dirty="0">
                <a:solidFill>
                  <a:srgbClr val="404040"/>
                </a:solidFill>
                <a:latin typeface="Palatino Linotype"/>
                <a:cs typeface="Palatino Linotype"/>
              </a:rPr>
              <a:t>JAVA.</a:t>
            </a:r>
            <a:r>
              <a:rPr sz="2400" spc="25" dirty="0">
                <a:solidFill>
                  <a:srgbClr val="404040"/>
                </a:solidFill>
                <a:latin typeface="Palatino Linotype"/>
                <a:cs typeface="Palatino Linotype"/>
              </a:rPr>
              <a:t> </a:t>
            </a:r>
            <a:r>
              <a:rPr sz="2400" dirty="0">
                <a:solidFill>
                  <a:srgbClr val="404040"/>
                </a:solidFill>
                <a:latin typeface="Palatino Linotype"/>
                <a:cs typeface="Palatino Linotype"/>
              </a:rPr>
              <a:t>I</a:t>
            </a:r>
            <a:r>
              <a:rPr sz="2400" spc="-5" dirty="0">
                <a:solidFill>
                  <a:srgbClr val="404040"/>
                </a:solidFill>
                <a:latin typeface="Palatino Linotype"/>
                <a:cs typeface="Palatino Linotype"/>
              </a:rPr>
              <a:t> call</a:t>
            </a:r>
            <a:r>
              <a:rPr sz="2400" spc="15" dirty="0">
                <a:solidFill>
                  <a:srgbClr val="404040"/>
                </a:solidFill>
                <a:latin typeface="Palatino Linotype"/>
                <a:cs typeface="Palatino Linotype"/>
              </a:rPr>
              <a:t> </a:t>
            </a:r>
            <a:r>
              <a:rPr sz="2400" spc="-15" dirty="0">
                <a:solidFill>
                  <a:srgbClr val="404040"/>
                </a:solidFill>
                <a:latin typeface="Palatino Linotype"/>
                <a:cs typeface="Palatino Linotype"/>
              </a:rPr>
              <a:t>it</a:t>
            </a:r>
            <a:r>
              <a:rPr sz="2400" spc="20" dirty="0">
                <a:solidFill>
                  <a:srgbClr val="404040"/>
                </a:solidFill>
                <a:latin typeface="Palatino Linotype"/>
                <a:cs typeface="Palatino Linotype"/>
              </a:rPr>
              <a:t> </a:t>
            </a:r>
            <a:r>
              <a:rPr sz="2400" spc="-5" dirty="0">
                <a:solidFill>
                  <a:srgbClr val="404040"/>
                </a:solidFill>
                <a:latin typeface="Palatino Linotype"/>
                <a:cs typeface="Palatino Linotype"/>
              </a:rPr>
              <a:t>“traditional</a:t>
            </a:r>
            <a:r>
              <a:rPr sz="2400" spc="15" dirty="0">
                <a:solidFill>
                  <a:srgbClr val="404040"/>
                </a:solidFill>
                <a:latin typeface="Palatino Linotype"/>
                <a:cs typeface="Palatino Linotype"/>
              </a:rPr>
              <a:t> </a:t>
            </a:r>
            <a:r>
              <a:rPr sz="2400" spc="-5" dirty="0">
                <a:solidFill>
                  <a:srgbClr val="404040"/>
                </a:solidFill>
                <a:latin typeface="Palatino Linotype"/>
                <a:cs typeface="Palatino Linotype"/>
              </a:rPr>
              <a:t>polymorphism”</a:t>
            </a:r>
            <a:endParaRPr sz="2400">
              <a:latin typeface="Palatino Linotype"/>
              <a:cs typeface="Palatino Linotype"/>
            </a:endParaRPr>
          </a:p>
          <a:p>
            <a:pPr marL="356870" marR="5080" indent="-344805">
              <a:lnSpc>
                <a:spcPct val="100000"/>
              </a:lnSpc>
              <a:spcBef>
                <a:spcPts val="580"/>
              </a:spcBef>
              <a:buFont typeface="Arial MT"/>
              <a:buChar char="•"/>
              <a:tabLst>
                <a:tab pos="356870" algn="l"/>
                <a:tab pos="357505" algn="l"/>
              </a:tabLst>
            </a:pPr>
            <a:r>
              <a:rPr sz="2400" dirty="0">
                <a:solidFill>
                  <a:srgbClr val="404040"/>
                </a:solidFill>
                <a:latin typeface="Palatino Linotype"/>
                <a:cs typeface="Palatino Linotype"/>
              </a:rPr>
              <a:t>In</a:t>
            </a:r>
            <a:r>
              <a:rPr sz="2400" spc="-5" dirty="0">
                <a:solidFill>
                  <a:srgbClr val="404040"/>
                </a:solidFill>
                <a:latin typeface="Palatino Linotype"/>
                <a:cs typeface="Palatino Linotype"/>
              </a:rPr>
              <a:t> </a:t>
            </a:r>
            <a:r>
              <a:rPr sz="2400" dirty="0">
                <a:solidFill>
                  <a:srgbClr val="404040"/>
                </a:solidFill>
                <a:latin typeface="Palatino Linotype"/>
                <a:cs typeface="Palatino Linotype"/>
              </a:rPr>
              <a:t>the</a:t>
            </a:r>
            <a:r>
              <a:rPr sz="2400" spc="-5" dirty="0">
                <a:solidFill>
                  <a:srgbClr val="404040"/>
                </a:solidFill>
                <a:latin typeface="Palatino Linotype"/>
                <a:cs typeface="Palatino Linotype"/>
              </a:rPr>
              <a:t> next</a:t>
            </a:r>
            <a:r>
              <a:rPr sz="2400" dirty="0">
                <a:solidFill>
                  <a:srgbClr val="404040"/>
                </a:solidFill>
                <a:latin typeface="Palatino Linotype"/>
                <a:cs typeface="Palatino Linotype"/>
              </a:rPr>
              <a:t> </a:t>
            </a:r>
            <a:r>
              <a:rPr sz="2400" spc="-10" dirty="0">
                <a:solidFill>
                  <a:srgbClr val="404040"/>
                </a:solidFill>
                <a:latin typeface="Palatino Linotype"/>
                <a:cs typeface="Palatino Linotype"/>
              </a:rPr>
              <a:t>slide,</a:t>
            </a:r>
            <a:r>
              <a:rPr sz="2400" spc="20" dirty="0">
                <a:solidFill>
                  <a:srgbClr val="404040"/>
                </a:solidFill>
                <a:latin typeface="Palatino Linotype"/>
                <a:cs typeface="Palatino Linotype"/>
              </a:rPr>
              <a:t> </a:t>
            </a:r>
            <a:r>
              <a:rPr sz="2400" dirty="0">
                <a:solidFill>
                  <a:srgbClr val="404040"/>
                </a:solidFill>
                <a:latin typeface="Palatino Linotype"/>
                <a:cs typeface="Palatino Linotype"/>
              </a:rPr>
              <a:t>there</a:t>
            </a:r>
            <a:r>
              <a:rPr sz="2400" spc="-5" dirty="0">
                <a:solidFill>
                  <a:srgbClr val="404040"/>
                </a:solidFill>
                <a:latin typeface="Palatino Linotype"/>
                <a:cs typeface="Palatino Linotype"/>
              </a:rPr>
              <a:t> </a:t>
            </a:r>
            <a:r>
              <a:rPr sz="2400" spc="-15" dirty="0">
                <a:solidFill>
                  <a:srgbClr val="404040"/>
                </a:solidFill>
                <a:latin typeface="Palatino Linotype"/>
                <a:cs typeface="Palatino Linotype"/>
              </a:rPr>
              <a:t>is</a:t>
            </a:r>
            <a:r>
              <a:rPr sz="2400" spc="10" dirty="0">
                <a:solidFill>
                  <a:srgbClr val="404040"/>
                </a:solidFill>
                <a:latin typeface="Palatino Linotype"/>
                <a:cs typeface="Palatino Linotype"/>
              </a:rPr>
              <a:t> </a:t>
            </a:r>
            <a:r>
              <a:rPr sz="2400" dirty="0">
                <a:solidFill>
                  <a:srgbClr val="404040"/>
                </a:solidFill>
                <a:latin typeface="Palatino Linotype"/>
                <a:cs typeface="Palatino Linotype"/>
              </a:rPr>
              <a:t>an</a:t>
            </a:r>
            <a:r>
              <a:rPr sz="2400" spc="10" dirty="0">
                <a:solidFill>
                  <a:srgbClr val="404040"/>
                </a:solidFill>
                <a:latin typeface="Palatino Linotype"/>
                <a:cs typeface="Palatino Linotype"/>
              </a:rPr>
              <a:t> </a:t>
            </a:r>
            <a:r>
              <a:rPr sz="2400" spc="-5" dirty="0">
                <a:solidFill>
                  <a:srgbClr val="404040"/>
                </a:solidFill>
                <a:latin typeface="Palatino Linotype"/>
                <a:cs typeface="Palatino Linotype"/>
              </a:rPr>
              <a:t>example </a:t>
            </a:r>
            <a:r>
              <a:rPr sz="2400" dirty="0">
                <a:solidFill>
                  <a:srgbClr val="404040"/>
                </a:solidFill>
                <a:latin typeface="Palatino Linotype"/>
                <a:cs typeface="Palatino Linotype"/>
              </a:rPr>
              <a:t>of</a:t>
            </a:r>
            <a:r>
              <a:rPr sz="2400" spc="-5" dirty="0">
                <a:solidFill>
                  <a:srgbClr val="404040"/>
                </a:solidFill>
                <a:latin typeface="Palatino Linotype"/>
                <a:cs typeface="Palatino Linotype"/>
              </a:rPr>
              <a:t> polymorphism</a:t>
            </a:r>
            <a:r>
              <a:rPr sz="2400" spc="15" dirty="0">
                <a:solidFill>
                  <a:srgbClr val="404040"/>
                </a:solidFill>
                <a:latin typeface="Palatino Linotype"/>
                <a:cs typeface="Palatino Linotype"/>
              </a:rPr>
              <a:t> </a:t>
            </a:r>
            <a:r>
              <a:rPr sz="2400" spc="-15" dirty="0">
                <a:solidFill>
                  <a:srgbClr val="404040"/>
                </a:solidFill>
                <a:latin typeface="Palatino Linotype"/>
                <a:cs typeface="Palatino Linotype"/>
              </a:rPr>
              <a:t>in </a:t>
            </a:r>
            <a:r>
              <a:rPr sz="2400" spc="-585" dirty="0">
                <a:solidFill>
                  <a:srgbClr val="404040"/>
                </a:solidFill>
                <a:latin typeface="Palatino Linotype"/>
                <a:cs typeface="Palatino Linotype"/>
              </a:rPr>
              <a:t> </a:t>
            </a:r>
            <a:r>
              <a:rPr sz="2400" spc="-5" dirty="0">
                <a:solidFill>
                  <a:srgbClr val="404040"/>
                </a:solidFill>
                <a:latin typeface="Palatino Linotype"/>
                <a:cs typeface="Palatino Linotype"/>
              </a:rPr>
              <a:t>Python.</a:t>
            </a:r>
            <a:endParaRPr sz="2400">
              <a:latin typeface="Palatino Linotype"/>
              <a:cs typeface="Palatino Linotype"/>
            </a:endParaRPr>
          </a:p>
          <a:p>
            <a:pPr marL="356870" indent="-344805">
              <a:lnSpc>
                <a:spcPct val="100000"/>
              </a:lnSpc>
              <a:spcBef>
                <a:spcPts val="580"/>
              </a:spcBef>
              <a:buFont typeface="Arial MT"/>
              <a:buChar char="•"/>
              <a:tabLst>
                <a:tab pos="356870" algn="l"/>
                <a:tab pos="357505" algn="l"/>
              </a:tabLst>
            </a:pPr>
            <a:r>
              <a:rPr sz="2400" spc="-5" dirty="0">
                <a:solidFill>
                  <a:srgbClr val="404040"/>
                </a:solidFill>
                <a:latin typeface="Palatino Linotype"/>
                <a:cs typeface="Palatino Linotype"/>
              </a:rPr>
              <a:t>But</a:t>
            </a:r>
            <a:r>
              <a:rPr sz="2400" spc="-20" dirty="0">
                <a:solidFill>
                  <a:srgbClr val="404040"/>
                </a:solidFill>
                <a:latin typeface="Palatino Linotype"/>
                <a:cs typeface="Palatino Linotype"/>
              </a:rPr>
              <a:t> </a:t>
            </a:r>
            <a:r>
              <a:rPr sz="2400" spc="-15" dirty="0">
                <a:solidFill>
                  <a:srgbClr val="404040"/>
                </a:solidFill>
                <a:latin typeface="Palatino Linotype"/>
                <a:cs typeface="Palatino Linotype"/>
              </a:rPr>
              <a:t>in</a:t>
            </a:r>
            <a:r>
              <a:rPr sz="2400" spc="15" dirty="0">
                <a:solidFill>
                  <a:srgbClr val="404040"/>
                </a:solidFill>
                <a:latin typeface="Palatino Linotype"/>
                <a:cs typeface="Palatino Linotype"/>
              </a:rPr>
              <a:t> </a:t>
            </a:r>
            <a:r>
              <a:rPr sz="2400" spc="-5" dirty="0">
                <a:solidFill>
                  <a:srgbClr val="404040"/>
                </a:solidFill>
                <a:latin typeface="Palatino Linotype"/>
                <a:cs typeface="Palatino Linotype"/>
              </a:rPr>
              <a:t>Python,</a:t>
            </a:r>
            <a:endParaRPr sz="2400">
              <a:latin typeface="Palatino Linotype"/>
              <a:cs typeface="Palatino Linotype"/>
            </a:endParaRPr>
          </a:p>
          <a:p>
            <a:pPr marL="1003300">
              <a:lnSpc>
                <a:spcPct val="100000"/>
              </a:lnSpc>
              <a:spcBef>
                <a:spcPts val="655"/>
              </a:spcBef>
            </a:pPr>
            <a:r>
              <a:rPr sz="2800" b="1" spc="-5" dirty="0">
                <a:solidFill>
                  <a:srgbClr val="2E5796"/>
                </a:solidFill>
                <a:latin typeface="Palatino Linotype"/>
                <a:cs typeface="Palatino Linotype"/>
              </a:rPr>
              <a:t>Only</a:t>
            </a:r>
            <a:r>
              <a:rPr sz="2800" b="1" spc="10" dirty="0">
                <a:solidFill>
                  <a:srgbClr val="2E5796"/>
                </a:solidFill>
                <a:latin typeface="Palatino Linotype"/>
                <a:cs typeface="Palatino Linotype"/>
              </a:rPr>
              <a:t> </a:t>
            </a:r>
            <a:r>
              <a:rPr sz="2800" b="1" dirty="0">
                <a:solidFill>
                  <a:srgbClr val="2E5796"/>
                </a:solidFill>
                <a:latin typeface="Palatino Linotype"/>
                <a:cs typeface="Palatino Linotype"/>
              </a:rPr>
              <a:t>traditional</a:t>
            </a:r>
            <a:r>
              <a:rPr sz="2800" b="1" spc="-35" dirty="0">
                <a:solidFill>
                  <a:srgbClr val="2E5796"/>
                </a:solidFill>
                <a:latin typeface="Palatino Linotype"/>
                <a:cs typeface="Palatino Linotype"/>
              </a:rPr>
              <a:t> </a:t>
            </a:r>
            <a:r>
              <a:rPr sz="2800" b="1" spc="-5" dirty="0">
                <a:solidFill>
                  <a:srgbClr val="2E5796"/>
                </a:solidFill>
                <a:latin typeface="Palatino Linotype"/>
                <a:cs typeface="Palatino Linotype"/>
              </a:rPr>
              <a:t>polymorphism</a:t>
            </a:r>
            <a:r>
              <a:rPr sz="2800" b="1" dirty="0">
                <a:solidFill>
                  <a:srgbClr val="2E5796"/>
                </a:solidFill>
                <a:latin typeface="Palatino Linotype"/>
                <a:cs typeface="Palatino Linotype"/>
              </a:rPr>
              <a:t> </a:t>
            </a:r>
            <a:r>
              <a:rPr sz="2800" b="1" spc="5" dirty="0">
                <a:solidFill>
                  <a:srgbClr val="2E5796"/>
                </a:solidFill>
                <a:latin typeface="Palatino Linotype"/>
                <a:cs typeface="Palatino Linotype"/>
              </a:rPr>
              <a:t>exist?</a:t>
            </a:r>
            <a:endParaRPr sz="2800">
              <a:latin typeface="Palatino Linotype"/>
              <a:cs typeface="Palatino Linotype"/>
            </a:endParaRPr>
          </a:p>
        </p:txBody>
      </p:sp>
      <p:pic>
        <p:nvPicPr>
          <p:cNvPr id="5" name="object 5"/>
          <p:cNvPicPr/>
          <p:nvPr/>
        </p:nvPicPr>
        <p:blipFill>
          <a:blip r:embed="rId4" cstate="print"/>
          <a:stretch>
            <a:fillRect/>
          </a:stretch>
        </p:blipFill>
        <p:spPr>
          <a:xfrm>
            <a:off x="6129528" y="5062728"/>
            <a:ext cx="1280159" cy="5181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2063" y="448055"/>
            <a:ext cx="8116824" cy="932688"/>
          </a:xfrm>
          <a:prstGeom prst="rect">
            <a:avLst/>
          </a:prstGeom>
        </p:spPr>
      </p:pic>
      <p:sp>
        <p:nvSpPr>
          <p:cNvPr id="3" name="object 3"/>
          <p:cNvSpPr txBox="1">
            <a:spLocks noGrp="1"/>
          </p:cNvSpPr>
          <p:nvPr>
            <p:ph type="title"/>
          </p:nvPr>
        </p:nvSpPr>
        <p:spPr>
          <a:xfrm>
            <a:off x="783742" y="548081"/>
            <a:ext cx="7571740" cy="512445"/>
          </a:xfrm>
          <a:prstGeom prst="rect">
            <a:avLst/>
          </a:prstGeom>
        </p:spPr>
        <p:txBody>
          <a:bodyPr vert="horz" wrap="square" lIns="0" tIns="12065" rIns="0" bIns="0" rtlCol="0">
            <a:spAutoFit/>
          </a:bodyPr>
          <a:lstStyle/>
          <a:p>
            <a:pPr marL="12700">
              <a:lnSpc>
                <a:spcPct val="100000"/>
              </a:lnSpc>
              <a:spcBef>
                <a:spcPts val="95"/>
              </a:spcBef>
            </a:pPr>
            <a:r>
              <a:rPr sz="3200" spc="-5" dirty="0"/>
              <a:t>Compare</a:t>
            </a:r>
            <a:r>
              <a:rPr sz="3200" spc="-110" dirty="0"/>
              <a:t> </a:t>
            </a:r>
            <a:r>
              <a:rPr sz="3200" spc="-5" dirty="0"/>
              <a:t>Accessibility</a:t>
            </a:r>
            <a:r>
              <a:rPr sz="3200" spc="90" dirty="0"/>
              <a:t> </a:t>
            </a:r>
            <a:r>
              <a:rPr sz="3200" spc="-5" dirty="0"/>
              <a:t>of</a:t>
            </a:r>
            <a:r>
              <a:rPr sz="3200" spc="-15" dirty="0"/>
              <a:t> Python</a:t>
            </a:r>
            <a:r>
              <a:rPr sz="3200" spc="45" dirty="0"/>
              <a:t> </a:t>
            </a:r>
            <a:r>
              <a:rPr sz="3200" spc="-5" dirty="0"/>
              <a:t>and </a:t>
            </a:r>
            <a:r>
              <a:rPr sz="3200" spc="-30" dirty="0"/>
              <a:t>Java</a:t>
            </a:r>
            <a:endParaRPr sz="3200"/>
          </a:p>
        </p:txBody>
      </p:sp>
      <p:sp>
        <p:nvSpPr>
          <p:cNvPr id="4" name="object 4"/>
          <p:cNvSpPr txBox="1"/>
          <p:nvPr/>
        </p:nvSpPr>
        <p:spPr>
          <a:xfrm>
            <a:off x="536244" y="1612468"/>
            <a:ext cx="7886065" cy="3099435"/>
          </a:xfrm>
          <a:prstGeom prst="rect">
            <a:avLst/>
          </a:prstGeom>
        </p:spPr>
        <p:txBody>
          <a:bodyPr vert="horz" wrap="square" lIns="0" tIns="12700" rIns="0" bIns="0" rtlCol="0">
            <a:spAutoFit/>
          </a:bodyPr>
          <a:lstStyle/>
          <a:p>
            <a:pPr marL="344170" marR="5080" indent="-344170" algn="r">
              <a:lnSpc>
                <a:spcPct val="100000"/>
              </a:lnSpc>
              <a:spcBef>
                <a:spcPts val="100"/>
              </a:spcBef>
              <a:buFont typeface="Arial MT"/>
              <a:buChar char="•"/>
              <a:tabLst>
                <a:tab pos="344170" algn="l"/>
                <a:tab pos="344805" algn="l"/>
              </a:tabLst>
            </a:pPr>
            <a:r>
              <a:rPr sz="2400" spc="-20" dirty="0">
                <a:solidFill>
                  <a:srgbClr val="404040"/>
                </a:solidFill>
                <a:latin typeface="Palatino Linotype"/>
                <a:cs typeface="Palatino Linotype"/>
              </a:rPr>
              <a:t>Java</a:t>
            </a:r>
            <a:r>
              <a:rPr sz="2400" dirty="0">
                <a:solidFill>
                  <a:srgbClr val="404040"/>
                </a:solidFill>
                <a:latin typeface="Palatino Linotype"/>
                <a:cs typeface="Palatino Linotype"/>
              </a:rPr>
              <a:t> </a:t>
            </a:r>
            <a:r>
              <a:rPr sz="2400" spc="-15" dirty="0">
                <a:solidFill>
                  <a:srgbClr val="404040"/>
                </a:solidFill>
                <a:latin typeface="Palatino Linotype"/>
                <a:cs typeface="Palatino Linotype"/>
              </a:rPr>
              <a:t>is</a:t>
            </a:r>
            <a:r>
              <a:rPr sz="2400" spc="10" dirty="0">
                <a:solidFill>
                  <a:srgbClr val="404040"/>
                </a:solidFill>
                <a:latin typeface="Palatino Linotype"/>
                <a:cs typeface="Palatino Linotype"/>
              </a:rPr>
              <a:t> </a:t>
            </a:r>
            <a:r>
              <a:rPr sz="2400" dirty="0">
                <a:solidFill>
                  <a:srgbClr val="404040"/>
                </a:solidFill>
                <a:latin typeface="Palatino Linotype"/>
                <a:cs typeface="Palatino Linotype"/>
              </a:rPr>
              <a:t>a </a:t>
            </a:r>
            <a:r>
              <a:rPr sz="2400" spc="-10" dirty="0">
                <a:solidFill>
                  <a:srgbClr val="404040"/>
                </a:solidFill>
                <a:latin typeface="Palatino Linotype"/>
                <a:cs typeface="Palatino Linotype"/>
              </a:rPr>
              <a:t>static</a:t>
            </a:r>
            <a:r>
              <a:rPr sz="2400" spc="35" dirty="0">
                <a:solidFill>
                  <a:srgbClr val="404040"/>
                </a:solidFill>
                <a:latin typeface="Palatino Linotype"/>
                <a:cs typeface="Palatino Linotype"/>
              </a:rPr>
              <a:t> </a:t>
            </a:r>
            <a:r>
              <a:rPr sz="2400" spc="-5" dirty="0">
                <a:solidFill>
                  <a:srgbClr val="404040"/>
                </a:solidFill>
                <a:latin typeface="Palatino Linotype"/>
                <a:cs typeface="Palatino Linotype"/>
              </a:rPr>
              <a:t>and</a:t>
            </a:r>
            <a:r>
              <a:rPr sz="2400" spc="5" dirty="0">
                <a:solidFill>
                  <a:srgbClr val="404040"/>
                </a:solidFill>
                <a:latin typeface="Palatino Linotype"/>
                <a:cs typeface="Palatino Linotype"/>
              </a:rPr>
              <a:t> </a:t>
            </a:r>
            <a:r>
              <a:rPr sz="2400" dirty="0">
                <a:solidFill>
                  <a:srgbClr val="404040"/>
                </a:solidFill>
                <a:latin typeface="Palatino Linotype"/>
                <a:cs typeface="Palatino Linotype"/>
              </a:rPr>
              <a:t>strong</a:t>
            </a:r>
            <a:r>
              <a:rPr sz="2400" spc="-25" dirty="0">
                <a:solidFill>
                  <a:srgbClr val="404040"/>
                </a:solidFill>
                <a:latin typeface="Palatino Linotype"/>
                <a:cs typeface="Palatino Linotype"/>
              </a:rPr>
              <a:t> </a:t>
            </a:r>
            <a:r>
              <a:rPr sz="2400" dirty="0">
                <a:solidFill>
                  <a:srgbClr val="404040"/>
                </a:solidFill>
                <a:latin typeface="Palatino Linotype"/>
                <a:cs typeface="Palatino Linotype"/>
              </a:rPr>
              <a:t>type</a:t>
            </a:r>
            <a:r>
              <a:rPr sz="2400" spc="-30" dirty="0">
                <a:solidFill>
                  <a:srgbClr val="404040"/>
                </a:solidFill>
                <a:latin typeface="Palatino Linotype"/>
                <a:cs typeface="Palatino Linotype"/>
              </a:rPr>
              <a:t> </a:t>
            </a:r>
            <a:r>
              <a:rPr sz="2400" spc="-10" dirty="0">
                <a:solidFill>
                  <a:srgbClr val="404040"/>
                </a:solidFill>
                <a:latin typeface="Palatino Linotype"/>
                <a:cs typeface="Palatino Linotype"/>
              </a:rPr>
              <a:t>definition</a:t>
            </a:r>
            <a:r>
              <a:rPr sz="2400" spc="85" dirty="0">
                <a:solidFill>
                  <a:srgbClr val="404040"/>
                </a:solidFill>
                <a:latin typeface="Palatino Linotype"/>
                <a:cs typeface="Palatino Linotype"/>
              </a:rPr>
              <a:t> </a:t>
            </a:r>
            <a:r>
              <a:rPr sz="2400" spc="-5" dirty="0">
                <a:solidFill>
                  <a:srgbClr val="404040"/>
                </a:solidFill>
                <a:latin typeface="Palatino Linotype"/>
                <a:cs typeface="Palatino Linotype"/>
              </a:rPr>
              <a:t>language.</a:t>
            </a:r>
            <a:r>
              <a:rPr sz="2400" spc="15" dirty="0">
                <a:solidFill>
                  <a:srgbClr val="404040"/>
                </a:solidFill>
                <a:latin typeface="Palatino Linotype"/>
                <a:cs typeface="Palatino Linotype"/>
              </a:rPr>
              <a:t> </a:t>
            </a:r>
            <a:r>
              <a:rPr sz="2400" spc="-20" dirty="0">
                <a:solidFill>
                  <a:srgbClr val="404040"/>
                </a:solidFill>
                <a:latin typeface="Palatino Linotype"/>
                <a:cs typeface="Palatino Linotype"/>
              </a:rPr>
              <a:t>Java</a:t>
            </a:r>
            <a:endParaRPr sz="2400">
              <a:latin typeface="Palatino Linotype"/>
              <a:cs typeface="Palatino Linotype"/>
            </a:endParaRPr>
          </a:p>
          <a:p>
            <a:pPr marR="19685" algn="r">
              <a:lnSpc>
                <a:spcPct val="100000"/>
              </a:lnSpc>
            </a:pPr>
            <a:r>
              <a:rPr sz="2400" spc="-5" dirty="0">
                <a:solidFill>
                  <a:srgbClr val="404040"/>
                </a:solidFill>
                <a:latin typeface="Palatino Linotype"/>
                <a:cs typeface="Palatino Linotype"/>
              </a:rPr>
              <a:t>has</a:t>
            </a:r>
            <a:r>
              <a:rPr sz="2400" spc="5" dirty="0">
                <a:solidFill>
                  <a:srgbClr val="404040"/>
                </a:solidFill>
                <a:latin typeface="Palatino Linotype"/>
                <a:cs typeface="Palatino Linotype"/>
              </a:rPr>
              <a:t> </a:t>
            </a:r>
            <a:r>
              <a:rPr sz="2400" spc="-10" dirty="0">
                <a:solidFill>
                  <a:srgbClr val="404040"/>
                </a:solidFill>
                <a:latin typeface="Palatino Linotype"/>
                <a:cs typeface="Palatino Linotype"/>
              </a:rPr>
              <a:t>strict</a:t>
            </a:r>
            <a:r>
              <a:rPr sz="2400" spc="10" dirty="0">
                <a:solidFill>
                  <a:srgbClr val="404040"/>
                </a:solidFill>
                <a:latin typeface="Palatino Linotype"/>
                <a:cs typeface="Palatino Linotype"/>
              </a:rPr>
              <a:t> </a:t>
            </a:r>
            <a:r>
              <a:rPr sz="2400" spc="-10" dirty="0">
                <a:solidFill>
                  <a:srgbClr val="404040"/>
                </a:solidFill>
                <a:latin typeface="Palatino Linotype"/>
                <a:cs typeface="Palatino Linotype"/>
              </a:rPr>
              <a:t>definition</a:t>
            </a:r>
            <a:r>
              <a:rPr sz="2400" spc="90" dirty="0">
                <a:solidFill>
                  <a:srgbClr val="404040"/>
                </a:solidFill>
                <a:latin typeface="Palatino Linotype"/>
                <a:cs typeface="Palatino Linotype"/>
              </a:rPr>
              <a:t> </a:t>
            </a:r>
            <a:r>
              <a:rPr sz="2400" dirty="0">
                <a:solidFill>
                  <a:srgbClr val="404040"/>
                </a:solidFill>
                <a:latin typeface="Palatino Linotype"/>
                <a:cs typeface="Palatino Linotype"/>
              </a:rPr>
              <a:t>of </a:t>
            </a:r>
            <a:r>
              <a:rPr sz="2400" spc="-15" dirty="0">
                <a:solidFill>
                  <a:srgbClr val="404040"/>
                </a:solidFill>
                <a:latin typeface="Palatino Linotype"/>
                <a:cs typeface="Palatino Linotype"/>
              </a:rPr>
              <a:t>accessibility</a:t>
            </a:r>
            <a:r>
              <a:rPr sz="2400" spc="105" dirty="0">
                <a:solidFill>
                  <a:srgbClr val="404040"/>
                </a:solidFill>
                <a:latin typeface="Palatino Linotype"/>
                <a:cs typeface="Palatino Linotype"/>
              </a:rPr>
              <a:t> </a:t>
            </a:r>
            <a:r>
              <a:rPr sz="2400" dirty="0">
                <a:solidFill>
                  <a:srgbClr val="404040"/>
                </a:solidFill>
                <a:latin typeface="Palatino Linotype"/>
                <a:cs typeface="Palatino Linotype"/>
              </a:rPr>
              <a:t>type </a:t>
            </a:r>
            <a:r>
              <a:rPr sz="2400" spc="-10" dirty="0">
                <a:solidFill>
                  <a:srgbClr val="404040"/>
                </a:solidFill>
                <a:latin typeface="Palatino Linotype"/>
                <a:cs typeface="Palatino Linotype"/>
              </a:rPr>
              <a:t>with</a:t>
            </a:r>
            <a:r>
              <a:rPr sz="2400" spc="20" dirty="0">
                <a:solidFill>
                  <a:srgbClr val="404040"/>
                </a:solidFill>
                <a:latin typeface="Palatino Linotype"/>
                <a:cs typeface="Palatino Linotype"/>
              </a:rPr>
              <a:t> </a:t>
            </a:r>
            <a:r>
              <a:rPr sz="2400" spc="-10" dirty="0">
                <a:solidFill>
                  <a:srgbClr val="404040"/>
                </a:solidFill>
                <a:latin typeface="Palatino Linotype"/>
                <a:cs typeface="Palatino Linotype"/>
              </a:rPr>
              <a:t>keywords.</a:t>
            </a:r>
            <a:endParaRPr sz="2400">
              <a:latin typeface="Palatino Linotype"/>
              <a:cs typeface="Palatino Linotype"/>
            </a:endParaRPr>
          </a:p>
          <a:p>
            <a:pPr marL="356870" marR="254000" indent="-344805">
              <a:lnSpc>
                <a:spcPct val="100000"/>
              </a:lnSpc>
              <a:spcBef>
                <a:spcPts val="580"/>
              </a:spcBef>
              <a:buFont typeface="Arial MT"/>
              <a:buChar char="•"/>
              <a:tabLst>
                <a:tab pos="356870" algn="l"/>
                <a:tab pos="357505" algn="l"/>
              </a:tabLst>
            </a:pPr>
            <a:r>
              <a:rPr sz="2400" spc="-10" dirty="0">
                <a:solidFill>
                  <a:srgbClr val="404040"/>
                </a:solidFill>
                <a:latin typeface="Palatino Linotype"/>
                <a:cs typeface="Palatino Linotype"/>
              </a:rPr>
              <a:t>While</a:t>
            </a:r>
            <a:r>
              <a:rPr sz="2400" spc="40" dirty="0">
                <a:solidFill>
                  <a:srgbClr val="404040"/>
                </a:solidFill>
                <a:latin typeface="Palatino Linotype"/>
                <a:cs typeface="Palatino Linotype"/>
              </a:rPr>
              <a:t> </a:t>
            </a:r>
            <a:r>
              <a:rPr sz="2400" spc="-5" dirty="0">
                <a:solidFill>
                  <a:srgbClr val="404040"/>
                </a:solidFill>
                <a:latin typeface="Palatino Linotype"/>
                <a:cs typeface="Palatino Linotype"/>
              </a:rPr>
              <a:t>Python</a:t>
            </a:r>
            <a:r>
              <a:rPr sz="2400" dirty="0">
                <a:solidFill>
                  <a:srgbClr val="404040"/>
                </a:solidFill>
                <a:latin typeface="Palatino Linotype"/>
                <a:cs typeface="Palatino Linotype"/>
              </a:rPr>
              <a:t> </a:t>
            </a:r>
            <a:r>
              <a:rPr sz="2400" spc="-20" dirty="0">
                <a:solidFill>
                  <a:srgbClr val="404040"/>
                </a:solidFill>
                <a:latin typeface="Palatino Linotype"/>
                <a:cs typeface="Palatino Linotype"/>
              </a:rPr>
              <a:t>is</a:t>
            </a:r>
            <a:r>
              <a:rPr sz="2400" spc="10" dirty="0">
                <a:solidFill>
                  <a:srgbClr val="404040"/>
                </a:solidFill>
                <a:latin typeface="Palatino Linotype"/>
                <a:cs typeface="Palatino Linotype"/>
              </a:rPr>
              <a:t> </a:t>
            </a:r>
            <a:r>
              <a:rPr sz="2400" dirty="0">
                <a:solidFill>
                  <a:srgbClr val="404040"/>
                </a:solidFill>
                <a:latin typeface="Palatino Linotype"/>
                <a:cs typeface="Palatino Linotype"/>
              </a:rPr>
              <a:t>a</a:t>
            </a:r>
            <a:r>
              <a:rPr sz="2400" spc="5" dirty="0">
                <a:solidFill>
                  <a:srgbClr val="404040"/>
                </a:solidFill>
                <a:latin typeface="Palatino Linotype"/>
                <a:cs typeface="Palatino Linotype"/>
              </a:rPr>
              <a:t> </a:t>
            </a:r>
            <a:r>
              <a:rPr sz="2400" spc="-10" dirty="0">
                <a:solidFill>
                  <a:srgbClr val="404040"/>
                </a:solidFill>
                <a:latin typeface="Palatino Linotype"/>
                <a:cs typeface="Palatino Linotype"/>
              </a:rPr>
              <a:t>dynamic</a:t>
            </a:r>
            <a:r>
              <a:rPr sz="2400" spc="35" dirty="0">
                <a:solidFill>
                  <a:srgbClr val="404040"/>
                </a:solidFill>
                <a:latin typeface="Palatino Linotype"/>
                <a:cs typeface="Palatino Linotype"/>
              </a:rPr>
              <a:t> </a:t>
            </a:r>
            <a:r>
              <a:rPr sz="2400" spc="-5" dirty="0">
                <a:solidFill>
                  <a:srgbClr val="404040"/>
                </a:solidFill>
                <a:latin typeface="Palatino Linotype"/>
                <a:cs typeface="Palatino Linotype"/>
              </a:rPr>
              <a:t>and</a:t>
            </a:r>
            <a:r>
              <a:rPr sz="2400" spc="15" dirty="0">
                <a:solidFill>
                  <a:srgbClr val="404040"/>
                </a:solidFill>
                <a:latin typeface="Palatino Linotype"/>
                <a:cs typeface="Palatino Linotype"/>
              </a:rPr>
              <a:t> </a:t>
            </a:r>
            <a:r>
              <a:rPr sz="2400" spc="-15" dirty="0">
                <a:solidFill>
                  <a:srgbClr val="404040"/>
                </a:solidFill>
                <a:latin typeface="Palatino Linotype"/>
                <a:cs typeface="Palatino Linotype"/>
              </a:rPr>
              <a:t>weak</a:t>
            </a:r>
            <a:r>
              <a:rPr sz="2400" spc="10" dirty="0">
                <a:solidFill>
                  <a:srgbClr val="404040"/>
                </a:solidFill>
                <a:latin typeface="Palatino Linotype"/>
                <a:cs typeface="Palatino Linotype"/>
              </a:rPr>
              <a:t> </a:t>
            </a:r>
            <a:r>
              <a:rPr sz="2400" spc="-5" dirty="0">
                <a:solidFill>
                  <a:srgbClr val="404040"/>
                </a:solidFill>
                <a:latin typeface="Palatino Linotype"/>
                <a:cs typeface="Palatino Linotype"/>
              </a:rPr>
              <a:t>type</a:t>
            </a:r>
            <a:r>
              <a:rPr sz="2400" spc="-30" dirty="0">
                <a:solidFill>
                  <a:srgbClr val="404040"/>
                </a:solidFill>
                <a:latin typeface="Palatino Linotype"/>
                <a:cs typeface="Palatino Linotype"/>
              </a:rPr>
              <a:t> </a:t>
            </a:r>
            <a:r>
              <a:rPr sz="2400" spc="-10" dirty="0">
                <a:solidFill>
                  <a:srgbClr val="404040"/>
                </a:solidFill>
                <a:latin typeface="Palatino Linotype"/>
                <a:cs typeface="Palatino Linotype"/>
              </a:rPr>
              <a:t>definition </a:t>
            </a:r>
            <a:r>
              <a:rPr sz="2400" spc="-5" dirty="0">
                <a:solidFill>
                  <a:srgbClr val="404040"/>
                </a:solidFill>
                <a:latin typeface="Palatino Linotype"/>
                <a:cs typeface="Palatino Linotype"/>
              </a:rPr>
              <a:t> language.</a:t>
            </a:r>
            <a:r>
              <a:rPr sz="2400" spc="5" dirty="0">
                <a:solidFill>
                  <a:srgbClr val="404040"/>
                </a:solidFill>
                <a:latin typeface="Palatino Linotype"/>
                <a:cs typeface="Palatino Linotype"/>
              </a:rPr>
              <a:t> </a:t>
            </a:r>
            <a:r>
              <a:rPr sz="2400" spc="-5" dirty="0">
                <a:solidFill>
                  <a:srgbClr val="404040"/>
                </a:solidFill>
                <a:latin typeface="Palatino Linotype"/>
                <a:cs typeface="Palatino Linotype"/>
              </a:rPr>
              <a:t>Python</a:t>
            </a:r>
            <a:r>
              <a:rPr sz="2400" spc="30" dirty="0">
                <a:solidFill>
                  <a:srgbClr val="404040"/>
                </a:solidFill>
                <a:latin typeface="Palatino Linotype"/>
                <a:cs typeface="Palatino Linotype"/>
              </a:rPr>
              <a:t> </a:t>
            </a:r>
            <a:r>
              <a:rPr sz="2400" spc="-10" dirty="0">
                <a:solidFill>
                  <a:srgbClr val="404040"/>
                </a:solidFill>
                <a:latin typeface="Palatino Linotype"/>
                <a:cs typeface="Palatino Linotype"/>
              </a:rPr>
              <a:t>acquiesces</a:t>
            </a:r>
            <a:r>
              <a:rPr sz="2400" spc="45" dirty="0">
                <a:solidFill>
                  <a:srgbClr val="404040"/>
                </a:solidFill>
                <a:latin typeface="Palatino Linotype"/>
                <a:cs typeface="Palatino Linotype"/>
              </a:rPr>
              <a:t> </a:t>
            </a:r>
            <a:r>
              <a:rPr sz="2400" dirty="0">
                <a:solidFill>
                  <a:srgbClr val="404040"/>
                </a:solidFill>
                <a:latin typeface="Palatino Linotype"/>
                <a:cs typeface="Palatino Linotype"/>
              </a:rPr>
              <a:t>all</a:t>
            </a:r>
            <a:r>
              <a:rPr sz="2400" spc="25" dirty="0">
                <a:solidFill>
                  <a:srgbClr val="404040"/>
                </a:solidFill>
                <a:latin typeface="Palatino Linotype"/>
                <a:cs typeface="Palatino Linotype"/>
              </a:rPr>
              <a:t> </a:t>
            </a:r>
            <a:r>
              <a:rPr sz="2400" dirty="0">
                <a:solidFill>
                  <a:srgbClr val="404040"/>
                </a:solidFill>
                <a:latin typeface="Palatino Linotype"/>
                <a:cs typeface="Palatino Linotype"/>
              </a:rPr>
              <a:t>the</a:t>
            </a:r>
            <a:r>
              <a:rPr sz="2400" spc="5" dirty="0">
                <a:solidFill>
                  <a:srgbClr val="404040"/>
                </a:solidFill>
                <a:latin typeface="Palatino Linotype"/>
                <a:cs typeface="Palatino Linotype"/>
              </a:rPr>
              <a:t> </a:t>
            </a:r>
            <a:r>
              <a:rPr sz="2400" spc="-15" dirty="0">
                <a:solidFill>
                  <a:srgbClr val="404040"/>
                </a:solidFill>
                <a:latin typeface="Palatino Linotype"/>
                <a:cs typeface="Palatino Linotype"/>
              </a:rPr>
              <a:t>accessibility</a:t>
            </a:r>
            <a:r>
              <a:rPr sz="2400" spc="110" dirty="0">
                <a:solidFill>
                  <a:srgbClr val="404040"/>
                </a:solidFill>
                <a:latin typeface="Palatino Linotype"/>
                <a:cs typeface="Palatino Linotype"/>
              </a:rPr>
              <a:t> </a:t>
            </a:r>
            <a:r>
              <a:rPr sz="2400" spc="-5" dirty="0">
                <a:solidFill>
                  <a:srgbClr val="404040"/>
                </a:solidFill>
                <a:latin typeface="Palatino Linotype"/>
                <a:cs typeface="Palatino Linotype"/>
              </a:rPr>
              <a:t>types </a:t>
            </a:r>
            <a:r>
              <a:rPr sz="2400" spc="-585" dirty="0">
                <a:solidFill>
                  <a:srgbClr val="404040"/>
                </a:solidFill>
                <a:latin typeface="Palatino Linotype"/>
                <a:cs typeface="Palatino Linotype"/>
              </a:rPr>
              <a:t> </a:t>
            </a:r>
            <a:r>
              <a:rPr sz="2400" dirty="0">
                <a:solidFill>
                  <a:srgbClr val="404040"/>
                </a:solidFill>
                <a:latin typeface="Palatino Linotype"/>
                <a:cs typeface="Palatino Linotype"/>
              </a:rPr>
              <a:t>are </a:t>
            </a:r>
            <a:r>
              <a:rPr sz="2400" spc="-10" dirty="0">
                <a:solidFill>
                  <a:srgbClr val="404040"/>
                </a:solidFill>
                <a:latin typeface="Palatino Linotype"/>
                <a:cs typeface="Palatino Linotype"/>
              </a:rPr>
              <a:t>public</a:t>
            </a:r>
            <a:r>
              <a:rPr sz="2400" spc="35" dirty="0">
                <a:solidFill>
                  <a:srgbClr val="404040"/>
                </a:solidFill>
                <a:latin typeface="Palatino Linotype"/>
                <a:cs typeface="Palatino Linotype"/>
              </a:rPr>
              <a:t> </a:t>
            </a:r>
            <a:r>
              <a:rPr sz="2400" spc="-5" dirty="0">
                <a:solidFill>
                  <a:srgbClr val="404040"/>
                </a:solidFill>
                <a:latin typeface="Palatino Linotype"/>
                <a:cs typeface="Palatino Linotype"/>
              </a:rPr>
              <a:t>except</a:t>
            </a:r>
            <a:r>
              <a:rPr sz="2400" spc="-15" dirty="0">
                <a:solidFill>
                  <a:srgbClr val="404040"/>
                </a:solidFill>
                <a:latin typeface="Palatino Linotype"/>
                <a:cs typeface="Palatino Linotype"/>
              </a:rPr>
              <a:t> </a:t>
            </a:r>
            <a:r>
              <a:rPr sz="2400" dirty="0">
                <a:solidFill>
                  <a:srgbClr val="404040"/>
                </a:solidFill>
                <a:latin typeface="Palatino Linotype"/>
                <a:cs typeface="Palatino Linotype"/>
              </a:rPr>
              <a:t>for</a:t>
            </a:r>
            <a:r>
              <a:rPr sz="2400" spc="10" dirty="0">
                <a:solidFill>
                  <a:srgbClr val="404040"/>
                </a:solidFill>
                <a:latin typeface="Palatino Linotype"/>
                <a:cs typeface="Palatino Linotype"/>
              </a:rPr>
              <a:t> </a:t>
            </a:r>
            <a:r>
              <a:rPr sz="2400" spc="-10" dirty="0">
                <a:solidFill>
                  <a:srgbClr val="404040"/>
                </a:solidFill>
                <a:latin typeface="Palatino Linotype"/>
                <a:cs typeface="Palatino Linotype"/>
              </a:rPr>
              <a:t>supporting</a:t>
            </a:r>
            <a:r>
              <a:rPr sz="2400" spc="-5" dirty="0">
                <a:solidFill>
                  <a:srgbClr val="404040"/>
                </a:solidFill>
                <a:latin typeface="Palatino Linotype"/>
                <a:cs typeface="Palatino Linotype"/>
              </a:rPr>
              <a:t> </a:t>
            </a:r>
            <a:r>
              <a:rPr sz="2400" dirty="0">
                <a:solidFill>
                  <a:srgbClr val="404040"/>
                </a:solidFill>
                <a:latin typeface="Palatino Linotype"/>
                <a:cs typeface="Palatino Linotype"/>
              </a:rPr>
              <a:t>a</a:t>
            </a:r>
            <a:r>
              <a:rPr sz="2400" spc="5" dirty="0">
                <a:solidFill>
                  <a:srgbClr val="404040"/>
                </a:solidFill>
                <a:latin typeface="Palatino Linotype"/>
                <a:cs typeface="Palatino Linotype"/>
              </a:rPr>
              <a:t> </a:t>
            </a:r>
            <a:r>
              <a:rPr sz="2400" spc="-5" dirty="0">
                <a:solidFill>
                  <a:srgbClr val="404040"/>
                </a:solidFill>
                <a:latin typeface="Palatino Linotype"/>
                <a:cs typeface="Palatino Linotype"/>
              </a:rPr>
              <a:t>method</a:t>
            </a:r>
            <a:r>
              <a:rPr sz="2400" spc="20" dirty="0">
                <a:solidFill>
                  <a:srgbClr val="404040"/>
                </a:solidFill>
                <a:latin typeface="Palatino Linotype"/>
                <a:cs typeface="Palatino Linotype"/>
              </a:rPr>
              <a:t> </a:t>
            </a:r>
            <a:r>
              <a:rPr sz="2400" dirty="0">
                <a:solidFill>
                  <a:srgbClr val="404040"/>
                </a:solidFill>
                <a:latin typeface="Palatino Linotype"/>
                <a:cs typeface="Palatino Linotype"/>
              </a:rPr>
              <a:t>to</a:t>
            </a:r>
            <a:r>
              <a:rPr sz="2400" spc="-20" dirty="0">
                <a:solidFill>
                  <a:srgbClr val="404040"/>
                </a:solidFill>
                <a:latin typeface="Palatino Linotype"/>
                <a:cs typeface="Palatino Linotype"/>
              </a:rPr>
              <a:t> </a:t>
            </a:r>
            <a:r>
              <a:rPr sz="2400" spc="-5" dirty="0">
                <a:solidFill>
                  <a:srgbClr val="404040"/>
                </a:solidFill>
                <a:latin typeface="Palatino Linotype"/>
                <a:cs typeface="Palatino Linotype"/>
              </a:rPr>
              <a:t>realize </a:t>
            </a:r>
            <a:r>
              <a:rPr sz="2400" dirty="0">
                <a:solidFill>
                  <a:srgbClr val="404040"/>
                </a:solidFill>
                <a:latin typeface="Palatino Linotype"/>
                <a:cs typeface="Palatino Linotype"/>
              </a:rPr>
              <a:t> </a:t>
            </a:r>
            <a:r>
              <a:rPr sz="2400" spc="-15" dirty="0">
                <a:solidFill>
                  <a:srgbClr val="404040"/>
                </a:solidFill>
                <a:latin typeface="Palatino Linotype"/>
                <a:cs typeface="Palatino Linotype"/>
              </a:rPr>
              <a:t>private</a:t>
            </a:r>
            <a:r>
              <a:rPr sz="2400" spc="-5" dirty="0">
                <a:solidFill>
                  <a:srgbClr val="404040"/>
                </a:solidFill>
                <a:latin typeface="Palatino Linotype"/>
                <a:cs typeface="Palatino Linotype"/>
              </a:rPr>
              <a:t> </a:t>
            </a:r>
            <a:r>
              <a:rPr sz="2400" spc="-15" dirty="0">
                <a:solidFill>
                  <a:srgbClr val="404040"/>
                </a:solidFill>
                <a:latin typeface="Palatino Linotype"/>
                <a:cs typeface="Palatino Linotype"/>
              </a:rPr>
              <a:t>accessibility</a:t>
            </a:r>
            <a:r>
              <a:rPr sz="2400" spc="100" dirty="0">
                <a:solidFill>
                  <a:srgbClr val="404040"/>
                </a:solidFill>
                <a:latin typeface="Palatino Linotype"/>
                <a:cs typeface="Palatino Linotype"/>
              </a:rPr>
              <a:t> </a:t>
            </a:r>
            <a:r>
              <a:rPr sz="2400" spc="-30" dirty="0">
                <a:solidFill>
                  <a:srgbClr val="404040"/>
                </a:solidFill>
                <a:latin typeface="Palatino Linotype"/>
                <a:cs typeface="Palatino Linotype"/>
              </a:rPr>
              <a:t>virtually.</a:t>
            </a:r>
            <a:endParaRPr sz="2400">
              <a:latin typeface="Palatino Linotype"/>
              <a:cs typeface="Palatino Linotype"/>
            </a:endParaRPr>
          </a:p>
          <a:p>
            <a:pPr marL="356870" marR="217804" indent="-344805">
              <a:lnSpc>
                <a:spcPct val="100000"/>
              </a:lnSpc>
              <a:spcBef>
                <a:spcPts val="580"/>
              </a:spcBef>
              <a:buFont typeface="Arial MT"/>
              <a:buChar char="•"/>
              <a:tabLst>
                <a:tab pos="356870" algn="l"/>
                <a:tab pos="357505" algn="l"/>
              </a:tabLst>
            </a:pPr>
            <a:r>
              <a:rPr sz="2400" dirty="0">
                <a:solidFill>
                  <a:srgbClr val="404040"/>
                </a:solidFill>
                <a:latin typeface="Palatino Linotype"/>
                <a:cs typeface="Palatino Linotype"/>
              </a:rPr>
              <a:t>Someone</a:t>
            </a:r>
            <a:r>
              <a:rPr sz="2400" spc="-5" dirty="0">
                <a:solidFill>
                  <a:srgbClr val="404040"/>
                </a:solidFill>
                <a:latin typeface="Palatino Linotype"/>
                <a:cs typeface="Palatino Linotype"/>
              </a:rPr>
              <a:t> </a:t>
            </a:r>
            <a:r>
              <a:rPr sz="2400" spc="-10" dirty="0">
                <a:solidFill>
                  <a:srgbClr val="404040"/>
                </a:solidFill>
                <a:latin typeface="Palatino Linotype"/>
                <a:cs typeface="Palatino Linotype"/>
              </a:rPr>
              <a:t>think</a:t>
            </a:r>
            <a:r>
              <a:rPr sz="2400" spc="25" dirty="0">
                <a:solidFill>
                  <a:srgbClr val="404040"/>
                </a:solidFill>
                <a:latin typeface="Palatino Linotype"/>
                <a:cs typeface="Palatino Linotype"/>
              </a:rPr>
              <a:t> </a:t>
            </a:r>
            <a:r>
              <a:rPr sz="2400" spc="-5" dirty="0">
                <a:solidFill>
                  <a:srgbClr val="404040"/>
                </a:solidFill>
                <a:latin typeface="Palatino Linotype"/>
                <a:cs typeface="Palatino Linotype"/>
              </a:rPr>
              <a:t>Python violates</a:t>
            </a:r>
            <a:r>
              <a:rPr sz="2400" spc="10" dirty="0">
                <a:solidFill>
                  <a:srgbClr val="404040"/>
                </a:solidFill>
                <a:latin typeface="Palatino Linotype"/>
                <a:cs typeface="Palatino Linotype"/>
              </a:rPr>
              <a:t> </a:t>
            </a:r>
            <a:r>
              <a:rPr sz="2400" dirty="0">
                <a:solidFill>
                  <a:srgbClr val="404040"/>
                </a:solidFill>
                <a:latin typeface="Palatino Linotype"/>
                <a:cs typeface="Palatino Linotype"/>
              </a:rPr>
              <a:t>the</a:t>
            </a:r>
            <a:r>
              <a:rPr sz="2400" spc="-5" dirty="0">
                <a:solidFill>
                  <a:srgbClr val="404040"/>
                </a:solidFill>
                <a:latin typeface="Palatino Linotype"/>
                <a:cs typeface="Palatino Linotype"/>
              </a:rPr>
              <a:t> requirement</a:t>
            </a:r>
            <a:r>
              <a:rPr sz="2400" spc="20" dirty="0">
                <a:solidFill>
                  <a:srgbClr val="404040"/>
                </a:solidFill>
                <a:latin typeface="Palatino Linotype"/>
                <a:cs typeface="Palatino Linotype"/>
              </a:rPr>
              <a:t> </a:t>
            </a:r>
            <a:r>
              <a:rPr sz="2400" dirty="0">
                <a:solidFill>
                  <a:srgbClr val="404040"/>
                </a:solidFill>
                <a:latin typeface="Palatino Linotype"/>
                <a:cs typeface="Palatino Linotype"/>
              </a:rPr>
              <a:t>of </a:t>
            </a:r>
            <a:r>
              <a:rPr sz="2400" spc="5" dirty="0">
                <a:solidFill>
                  <a:srgbClr val="404040"/>
                </a:solidFill>
                <a:latin typeface="Palatino Linotype"/>
                <a:cs typeface="Palatino Linotype"/>
              </a:rPr>
              <a:t> </a:t>
            </a:r>
            <a:r>
              <a:rPr sz="2400" spc="-5" dirty="0">
                <a:solidFill>
                  <a:srgbClr val="404040"/>
                </a:solidFill>
                <a:latin typeface="Palatino Linotype"/>
                <a:cs typeface="Palatino Linotype"/>
              </a:rPr>
              <a:t>encapsulation.</a:t>
            </a:r>
            <a:r>
              <a:rPr sz="2400" spc="30" dirty="0">
                <a:solidFill>
                  <a:srgbClr val="404040"/>
                </a:solidFill>
                <a:latin typeface="Palatino Linotype"/>
                <a:cs typeface="Palatino Linotype"/>
              </a:rPr>
              <a:t> </a:t>
            </a:r>
            <a:r>
              <a:rPr sz="2400" spc="-5" dirty="0">
                <a:solidFill>
                  <a:srgbClr val="404040"/>
                </a:solidFill>
                <a:latin typeface="Palatino Linotype"/>
                <a:cs typeface="Palatino Linotype"/>
              </a:rPr>
              <a:t>But</a:t>
            </a:r>
            <a:r>
              <a:rPr sz="2400" spc="5" dirty="0">
                <a:solidFill>
                  <a:srgbClr val="404040"/>
                </a:solidFill>
                <a:latin typeface="Palatino Linotype"/>
                <a:cs typeface="Palatino Linotype"/>
              </a:rPr>
              <a:t> </a:t>
            </a:r>
            <a:r>
              <a:rPr sz="2400" spc="-10" dirty="0">
                <a:solidFill>
                  <a:srgbClr val="404040"/>
                </a:solidFill>
                <a:latin typeface="Palatino Linotype"/>
                <a:cs typeface="Palatino Linotype"/>
              </a:rPr>
              <a:t>its</a:t>
            </a:r>
            <a:r>
              <a:rPr sz="2400" spc="35" dirty="0">
                <a:solidFill>
                  <a:srgbClr val="404040"/>
                </a:solidFill>
                <a:latin typeface="Palatino Linotype"/>
                <a:cs typeface="Palatino Linotype"/>
              </a:rPr>
              <a:t> </a:t>
            </a:r>
            <a:r>
              <a:rPr sz="2400" spc="-10" dirty="0">
                <a:solidFill>
                  <a:srgbClr val="404040"/>
                </a:solidFill>
                <a:latin typeface="Palatino Linotype"/>
                <a:cs typeface="Palatino Linotype"/>
              </a:rPr>
              <a:t>aim</a:t>
            </a:r>
            <a:r>
              <a:rPr sz="2400" spc="5" dirty="0">
                <a:solidFill>
                  <a:srgbClr val="404040"/>
                </a:solidFill>
                <a:latin typeface="Palatino Linotype"/>
                <a:cs typeface="Palatino Linotype"/>
              </a:rPr>
              <a:t> </a:t>
            </a:r>
            <a:r>
              <a:rPr sz="2400" spc="-15" dirty="0">
                <a:solidFill>
                  <a:srgbClr val="404040"/>
                </a:solidFill>
                <a:latin typeface="Palatino Linotype"/>
                <a:cs typeface="Palatino Linotype"/>
              </a:rPr>
              <a:t>is</a:t>
            </a:r>
            <a:r>
              <a:rPr sz="2400" spc="35" dirty="0">
                <a:solidFill>
                  <a:srgbClr val="404040"/>
                </a:solidFill>
                <a:latin typeface="Palatino Linotype"/>
                <a:cs typeface="Palatino Linotype"/>
              </a:rPr>
              <a:t> </a:t>
            </a:r>
            <a:r>
              <a:rPr sz="2400" dirty="0">
                <a:solidFill>
                  <a:srgbClr val="404040"/>
                </a:solidFill>
                <a:latin typeface="Palatino Linotype"/>
                <a:cs typeface="Palatino Linotype"/>
              </a:rPr>
              <a:t>to</a:t>
            </a:r>
            <a:r>
              <a:rPr sz="2400" spc="-20" dirty="0">
                <a:solidFill>
                  <a:srgbClr val="404040"/>
                </a:solidFill>
                <a:latin typeface="Palatino Linotype"/>
                <a:cs typeface="Palatino Linotype"/>
              </a:rPr>
              <a:t> </a:t>
            </a:r>
            <a:r>
              <a:rPr sz="2400" spc="-5" dirty="0">
                <a:solidFill>
                  <a:srgbClr val="404040"/>
                </a:solidFill>
                <a:latin typeface="Palatino Linotype"/>
                <a:cs typeface="Palatino Linotype"/>
              </a:rPr>
              <a:t>make</a:t>
            </a:r>
            <a:r>
              <a:rPr sz="2400" dirty="0">
                <a:solidFill>
                  <a:srgbClr val="404040"/>
                </a:solidFill>
                <a:latin typeface="Palatino Linotype"/>
                <a:cs typeface="Palatino Linotype"/>
              </a:rPr>
              <a:t> </a:t>
            </a:r>
            <a:r>
              <a:rPr sz="2400" spc="-5" dirty="0">
                <a:solidFill>
                  <a:srgbClr val="404040"/>
                </a:solidFill>
                <a:latin typeface="Palatino Linotype"/>
                <a:cs typeface="Palatino Linotype"/>
              </a:rPr>
              <a:t>language</a:t>
            </a:r>
            <a:r>
              <a:rPr sz="2400" spc="25" dirty="0">
                <a:solidFill>
                  <a:srgbClr val="404040"/>
                </a:solidFill>
                <a:latin typeface="Palatino Linotype"/>
                <a:cs typeface="Palatino Linotype"/>
              </a:rPr>
              <a:t> </a:t>
            </a:r>
            <a:r>
              <a:rPr sz="2400" spc="-10" dirty="0">
                <a:solidFill>
                  <a:srgbClr val="404040"/>
                </a:solidFill>
                <a:latin typeface="Palatino Linotype"/>
                <a:cs typeface="Palatino Linotype"/>
              </a:rPr>
              <a:t>simple.</a:t>
            </a:r>
            <a:endParaRPr sz="2400">
              <a:latin typeface="Palatino Linotype"/>
              <a:cs typeface="Palatino Linotyp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612135" y="170687"/>
            <a:ext cx="3916679" cy="1548383"/>
          </a:xfrm>
          <a:prstGeom prst="rect">
            <a:avLst/>
          </a:prstGeom>
        </p:spPr>
      </p:pic>
      <p:sp>
        <p:nvSpPr>
          <p:cNvPr id="3" name="object 3"/>
          <p:cNvSpPr txBox="1">
            <a:spLocks noGrp="1"/>
          </p:cNvSpPr>
          <p:nvPr>
            <p:ph type="title"/>
          </p:nvPr>
        </p:nvSpPr>
        <p:spPr>
          <a:xfrm>
            <a:off x="3067557" y="342722"/>
            <a:ext cx="3007995" cy="848994"/>
          </a:xfrm>
          <a:prstGeom prst="rect">
            <a:avLst/>
          </a:prstGeom>
        </p:spPr>
        <p:txBody>
          <a:bodyPr vert="horz" wrap="square" lIns="0" tIns="12700" rIns="0" bIns="0" rtlCol="0">
            <a:spAutoFit/>
          </a:bodyPr>
          <a:lstStyle/>
          <a:p>
            <a:pPr marL="12700">
              <a:lnSpc>
                <a:spcPct val="100000"/>
              </a:lnSpc>
              <a:spcBef>
                <a:spcPts val="100"/>
              </a:spcBef>
            </a:pPr>
            <a:r>
              <a:rPr dirty="0"/>
              <a:t>Sum</a:t>
            </a:r>
            <a:r>
              <a:rPr spc="10" dirty="0"/>
              <a:t>m</a:t>
            </a:r>
            <a:r>
              <a:rPr dirty="0"/>
              <a:t>ary</a:t>
            </a:r>
          </a:p>
        </p:txBody>
      </p:sp>
      <p:sp>
        <p:nvSpPr>
          <p:cNvPr id="4" name="object 4"/>
          <p:cNvSpPr txBox="1"/>
          <p:nvPr/>
        </p:nvSpPr>
        <p:spPr>
          <a:xfrm>
            <a:off x="536244" y="1612468"/>
            <a:ext cx="8049895" cy="4273550"/>
          </a:xfrm>
          <a:prstGeom prst="rect">
            <a:avLst/>
          </a:prstGeom>
        </p:spPr>
        <p:txBody>
          <a:bodyPr vert="horz" wrap="square" lIns="0" tIns="12700" rIns="0" bIns="0" rtlCol="0">
            <a:spAutoFit/>
          </a:bodyPr>
          <a:lstStyle/>
          <a:p>
            <a:pPr marL="356870" marR="34290" indent="-344805">
              <a:lnSpc>
                <a:spcPct val="100000"/>
              </a:lnSpc>
              <a:spcBef>
                <a:spcPts val="100"/>
              </a:spcBef>
              <a:buFont typeface="Arial MT"/>
              <a:buChar char="•"/>
              <a:tabLst>
                <a:tab pos="356870" algn="l"/>
                <a:tab pos="357505" algn="l"/>
              </a:tabLst>
            </a:pPr>
            <a:r>
              <a:rPr sz="2400" spc="-15" dirty="0">
                <a:solidFill>
                  <a:srgbClr val="404040"/>
                </a:solidFill>
                <a:latin typeface="Palatino Linotype"/>
                <a:cs typeface="Palatino Linotype"/>
              </a:rPr>
              <a:t>This</a:t>
            </a:r>
            <a:r>
              <a:rPr sz="2400" spc="40" dirty="0">
                <a:solidFill>
                  <a:srgbClr val="404040"/>
                </a:solidFill>
                <a:latin typeface="Palatino Linotype"/>
                <a:cs typeface="Palatino Linotype"/>
              </a:rPr>
              <a:t> </a:t>
            </a:r>
            <a:r>
              <a:rPr sz="2400" spc="-5" dirty="0">
                <a:solidFill>
                  <a:srgbClr val="404040"/>
                </a:solidFill>
                <a:latin typeface="Palatino Linotype"/>
                <a:cs typeface="Palatino Linotype"/>
              </a:rPr>
              <a:t>presentation</a:t>
            </a:r>
            <a:r>
              <a:rPr sz="2400" spc="20" dirty="0">
                <a:solidFill>
                  <a:srgbClr val="404040"/>
                </a:solidFill>
                <a:latin typeface="Palatino Linotype"/>
                <a:cs typeface="Palatino Linotype"/>
              </a:rPr>
              <a:t> </a:t>
            </a:r>
            <a:r>
              <a:rPr sz="2400" spc="-10" dirty="0">
                <a:solidFill>
                  <a:srgbClr val="404040"/>
                </a:solidFill>
                <a:latin typeface="Palatino Linotype"/>
                <a:cs typeface="Palatino Linotype"/>
              </a:rPr>
              <a:t>assumes</a:t>
            </a:r>
            <a:r>
              <a:rPr sz="2400" spc="20" dirty="0">
                <a:solidFill>
                  <a:srgbClr val="404040"/>
                </a:solidFill>
                <a:latin typeface="Palatino Linotype"/>
                <a:cs typeface="Palatino Linotype"/>
              </a:rPr>
              <a:t> </a:t>
            </a:r>
            <a:r>
              <a:rPr sz="2400" spc="-10" dirty="0">
                <a:solidFill>
                  <a:srgbClr val="404040"/>
                </a:solidFill>
                <a:latin typeface="Palatino Linotype"/>
                <a:cs typeface="Palatino Linotype"/>
              </a:rPr>
              <a:t>audience</a:t>
            </a:r>
            <a:r>
              <a:rPr sz="2400" spc="55" dirty="0">
                <a:solidFill>
                  <a:srgbClr val="404040"/>
                </a:solidFill>
                <a:latin typeface="Palatino Linotype"/>
                <a:cs typeface="Palatino Linotype"/>
              </a:rPr>
              <a:t> </a:t>
            </a:r>
            <a:r>
              <a:rPr sz="2400" spc="-15" dirty="0">
                <a:solidFill>
                  <a:srgbClr val="404040"/>
                </a:solidFill>
                <a:latin typeface="Palatino Linotype"/>
                <a:cs typeface="Palatino Linotype"/>
              </a:rPr>
              <a:t>have</a:t>
            </a:r>
            <a:r>
              <a:rPr sz="2400" spc="10" dirty="0">
                <a:solidFill>
                  <a:srgbClr val="404040"/>
                </a:solidFill>
                <a:latin typeface="Palatino Linotype"/>
                <a:cs typeface="Palatino Linotype"/>
              </a:rPr>
              <a:t> </a:t>
            </a:r>
            <a:r>
              <a:rPr sz="2400" dirty="0">
                <a:solidFill>
                  <a:srgbClr val="404040"/>
                </a:solidFill>
                <a:latin typeface="Palatino Linotype"/>
                <a:cs typeface="Palatino Linotype"/>
              </a:rPr>
              <a:t>the</a:t>
            </a:r>
            <a:r>
              <a:rPr sz="2400" spc="10" dirty="0">
                <a:solidFill>
                  <a:srgbClr val="404040"/>
                </a:solidFill>
                <a:latin typeface="Palatino Linotype"/>
                <a:cs typeface="Palatino Linotype"/>
              </a:rPr>
              <a:t> </a:t>
            </a:r>
            <a:r>
              <a:rPr sz="2400" spc="-5" dirty="0">
                <a:solidFill>
                  <a:srgbClr val="404040"/>
                </a:solidFill>
                <a:latin typeface="Palatino Linotype"/>
                <a:cs typeface="Palatino Linotype"/>
              </a:rPr>
              <a:t>knowledge </a:t>
            </a:r>
            <a:r>
              <a:rPr sz="2400" spc="-585" dirty="0">
                <a:solidFill>
                  <a:srgbClr val="404040"/>
                </a:solidFill>
                <a:latin typeface="Palatino Linotype"/>
                <a:cs typeface="Palatino Linotype"/>
              </a:rPr>
              <a:t> </a:t>
            </a:r>
            <a:r>
              <a:rPr sz="2400" dirty="0">
                <a:solidFill>
                  <a:srgbClr val="404040"/>
                </a:solidFill>
                <a:latin typeface="Palatino Linotype"/>
                <a:cs typeface="Palatino Linotype"/>
              </a:rPr>
              <a:t>of </a:t>
            </a:r>
            <a:r>
              <a:rPr sz="2400" spc="-5" dirty="0">
                <a:solidFill>
                  <a:srgbClr val="404040"/>
                </a:solidFill>
                <a:latin typeface="Palatino Linotype"/>
                <a:cs typeface="Palatino Linotype"/>
              </a:rPr>
              <a:t>Object-Oriented </a:t>
            </a:r>
            <a:r>
              <a:rPr sz="2400" dirty="0">
                <a:solidFill>
                  <a:srgbClr val="404040"/>
                </a:solidFill>
                <a:latin typeface="Palatino Linotype"/>
                <a:cs typeface="Palatino Linotype"/>
              </a:rPr>
              <a:t>A &amp; D and </a:t>
            </a:r>
            <a:r>
              <a:rPr sz="2400" spc="-10" dirty="0">
                <a:solidFill>
                  <a:srgbClr val="404040"/>
                </a:solidFill>
                <a:latin typeface="Palatino Linotype"/>
                <a:cs typeface="Palatino Linotype"/>
              </a:rPr>
              <a:t>emphasize </a:t>
            </a:r>
            <a:r>
              <a:rPr sz="2400" dirty="0">
                <a:solidFill>
                  <a:srgbClr val="404040"/>
                </a:solidFill>
                <a:latin typeface="Palatino Linotype"/>
                <a:cs typeface="Palatino Linotype"/>
              </a:rPr>
              <a:t>on OOP </a:t>
            </a:r>
            <a:r>
              <a:rPr sz="2400" spc="5" dirty="0">
                <a:solidFill>
                  <a:srgbClr val="404040"/>
                </a:solidFill>
                <a:latin typeface="Palatino Linotype"/>
                <a:cs typeface="Palatino Linotype"/>
              </a:rPr>
              <a:t> </a:t>
            </a:r>
            <a:r>
              <a:rPr sz="2400" spc="-5" dirty="0">
                <a:solidFill>
                  <a:srgbClr val="404040"/>
                </a:solidFill>
                <a:latin typeface="Palatino Linotype"/>
                <a:cs typeface="Palatino Linotype"/>
              </a:rPr>
              <a:t>programming</a:t>
            </a:r>
            <a:r>
              <a:rPr sz="2400" spc="15" dirty="0">
                <a:solidFill>
                  <a:srgbClr val="404040"/>
                </a:solidFill>
                <a:latin typeface="Palatino Linotype"/>
                <a:cs typeface="Palatino Linotype"/>
              </a:rPr>
              <a:t> </a:t>
            </a:r>
            <a:r>
              <a:rPr sz="2400" spc="-10" dirty="0">
                <a:solidFill>
                  <a:srgbClr val="404040"/>
                </a:solidFill>
                <a:latin typeface="Palatino Linotype"/>
                <a:cs typeface="Palatino Linotype"/>
              </a:rPr>
              <a:t>with</a:t>
            </a:r>
            <a:r>
              <a:rPr sz="2400" spc="10" dirty="0">
                <a:solidFill>
                  <a:srgbClr val="404040"/>
                </a:solidFill>
                <a:latin typeface="Palatino Linotype"/>
                <a:cs typeface="Palatino Linotype"/>
              </a:rPr>
              <a:t> </a:t>
            </a:r>
            <a:r>
              <a:rPr sz="2400" spc="-5" dirty="0">
                <a:solidFill>
                  <a:srgbClr val="404040"/>
                </a:solidFill>
                <a:latin typeface="Palatino Linotype"/>
                <a:cs typeface="Palatino Linotype"/>
              </a:rPr>
              <a:t>python</a:t>
            </a:r>
            <a:endParaRPr sz="2400">
              <a:latin typeface="Palatino Linotype"/>
              <a:cs typeface="Palatino Linotype"/>
            </a:endParaRPr>
          </a:p>
          <a:p>
            <a:pPr marL="356870" marR="5080" indent="-344805">
              <a:lnSpc>
                <a:spcPct val="100000"/>
              </a:lnSpc>
              <a:spcBef>
                <a:spcPts val="580"/>
              </a:spcBef>
              <a:buFont typeface="Arial MT"/>
              <a:buChar char="•"/>
              <a:tabLst>
                <a:tab pos="356870" algn="l"/>
                <a:tab pos="357505" algn="l"/>
              </a:tabLst>
            </a:pPr>
            <a:r>
              <a:rPr sz="2400" spc="-5" dirty="0">
                <a:solidFill>
                  <a:srgbClr val="404040"/>
                </a:solidFill>
                <a:latin typeface="Palatino Linotype"/>
                <a:cs typeface="Palatino Linotype"/>
              </a:rPr>
              <a:t>Introduces</a:t>
            </a:r>
            <a:r>
              <a:rPr sz="2400" dirty="0">
                <a:solidFill>
                  <a:srgbClr val="404040"/>
                </a:solidFill>
                <a:latin typeface="Palatino Linotype"/>
                <a:cs typeface="Palatino Linotype"/>
              </a:rPr>
              <a:t> </a:t>
            </a:r>
            <a:r>
              <a:rPr sz="2400" spc="-40" dirty="0">
                <a:solidFill>
                  <a:srgbClr val="404040"/>
                </a:solidFill>
                <a:latin typeface="Palatino Linotype"/>
                <a:cs typeface="Palatino Linotype"/>
              </a:rPr>
              <a:t>Python’s</a:t>
            </a:r>
            <a:r>
              <a:rPr sz="2400" spc="-10" dirty="0">
                <a:solidFill>
                  <a:srgbClr val="404040"/>
                </a:solidFill>
                <a:latin typeface="Palatino Linotype"/>
                <a:cs typeface="Palatino Linotype"/>
              </a:rPr>
              <a:t> special</a:t>
            </a:r>
            <a:r>
              <a:rPr sz="2400" spc="40" dirty="0">
                <a:solidFill>
                  <a:srgbClr val="404040"/>
                </a:solidFill>
                <a:latin typeface="Palatino Linotype"/>
                <a:cs typeface="Palatino Linotype"/>
              </a:rPr>
              <a:t> </a:t>
            </a:r>
            <a:r>
              <a:rPr sz="2400" dirty="0">
                <a:solidFill>
                  <a:srgbClr val="404040"/>
                </a:solidFill>
                <a:latin typeface="Palatino Linotype"/>
                <a:cs typeface="Palatino Linotype"/>
              </a:rPr>
              <a:t>methods</a:t>
            </a:r>
            <a:r>
              <a:rPr sz="2400" spc="-15" dirty="0">
                <a:solidFill>
                  <a:srgbClr val="404040"/>
                </a:solidFill>
                <a:latin typeface="Palatino Linotype"/>
                <a:cs typeface="Palatino Linotype"/>
              </a:rPr>
              <a:t> </a:t>
            </a:r>
            <a:r>
              <a:rPr sz="2400" dirty="0">
                <a:solidFill>
                  <a:srgbClr val="404040"/>
                </a:solidFill>
                <a:latin typeface="Palatino Linotype"/>
                <a:cs typeface="Palatino Linotype"/>
              </a:rPr>
              <a:t>to</a:t>
            </a:r>
            <a:r>
              <a:rPr sz="2400" spc="5" dirty="0">
                <a:solidFill>
                  <a:srgbClr val="404040"/>
                </a:solidFill>
                <a:latin typeface="Palatino Linotype"/>
                <a:cs typeface="Palatino Linotype"/>
              </a:rPr>
              <a:t> </a:t>
            </a:r>
            <a:r>
              <a:rPr sz="2400" spc="-5" dirty="0">
                <a:solidFill>
                  <a:srgbClr val="404040"/>
                </a:solidFill>
                <a:latin typeface="Palatino Linotype"/>
                <a:cs typeface="Palatino Linotype"/>
              </a:rPr>
              <a:t>realize</a:t>
            </a:r>
            <a:r>
              <a:rPr sz="2400" spc="20" dirty="0">
                <a:solidFill>
                  <a:srgbClr val="404040"/>
                </a:solidFill>
                <a:latin typeface="Palatino Linotype"/>
                <a:cs typeface="Palatino Linotype"/>
              </a:rPr>
              <a:t> </a:t>
            </a:r>
            <a:r>
              <a:rPr sz="2400" spc="-5" dirty="0">
                <a:solidFill>
                  <a:srgbClr val="404040"/>
                </a:solidFill>
                <a:latin typeface="Palatino Linotype"/>
                <a:cs typeface="Palatino Linotype"/>
              </a:rPr>
              <a:t>class </a:t>
            </a:r>
            <a:r>
              <a:rPr sz="2400" dirty="0">
                <a:solidFill>
                  <a:srgbClr val="404040"/>
                </a:solidFill>
                <a:latin typeface="Palatino Linotype"/>
                <a:cs typeface="Palatino Linotype"/>
              </a:rPr>
              <a:t> </a:t>
            </a:r>
            <a:r>
              <a:rPr sz="2400" spc="-10" dirty="0">
                <a:solidFill>
                  <a:srgbClr val="404040"/>
                </a:solidFill>
                <a:latin typeface="Palatino Linotype"/>
                <a:cs typeface="Palatino Linotype"/>
              </a:rPr>
              <a:t>definition,</a:t>
            </a:r>
            <a:r>
              <a:rPr sz="2400" spc="95" dirty="0">
                <a:solidFill>
                  <a:srgbClr val="404040"/>
                </a:solidFill>
                <a:latin typeface="Palatino Linotype"/>
                <a:cs typeface="Palatino Linotype"/>
              </a:rPr>
              <a:t> </a:t>
            </a:r>
            <a:r>
              <a:rPr sz="2400" spc="-10" dirty="0">
                <a:solidFill>
                  <a:srgbClr val="404040"/>
                </a:solidFill>
                <a:latin typeface="Palatino Linotype"/>
                <a:cs typeface="Palatino Linotype"/>
              </a:rPr>
              <a:t>inheritance,</a:t>
            </a:r>
            <a:r>
              <a:rPr sz="2400" spc="80" dirty="0">
                <a:solidFill>
                  <a:srgbClr val="404040"/>
                </a:solidFill>
                <a:latin typeface="Palatino Linotype"/>
                <a:cs typeface="Palatino Linotype"/>
              </a:rPr>
              <a:t> </a:t>
            </a:r>
            <a:r>
              <a:rPr sz="2400" spc="-10" dirty="0">
                <a:solidFill>
                  <a:srgbClr val="404040"/>
                </a:solidFill>
                <a:latin typeface="Palatino Linotype"/>
                <a:cs typeface="Palatino Linotype"/>
              </a:rPr>
              <a:t>multiple</a:t>
            </a:r>
            <a:r>
              <a:rPr sz="2400" spc="55" dirty="0">
                <a:solidFill>
                  <a:srgbClr val="404040"/>
                </a:solidFill>
                <a:latin typeface="Palatino Linotype"/>
                <a:cs typeface="Palatino Linotype"/>
              </a:rPr>
              <a:t> </a:t>
            </a:r>
            <a:r>
              <a:rPr sz="2400" spc="-10" dirty="0">
                <a:solidFill>
                  <a:srgbClr val="404040"/>
                </a:solidFill>
                <a:latin typeface="Palatino Linotype"/>
                <a:cs typeface="Palatino Linotype"/>
              </a:rPr>
              <a:t>inheritance,</a:t>
            </a:r>
            <a:r>
              <a:rPr sz="2400" spc="125" dirty="0">
                <a:solidFill>
                  <a:srgbClr val="404040"/>
                </a:solidFill>
                <a:latin typeface="Palatino Linotype"/>
                <a:cs typeface="Palatino Linotype"/>
              </a:rPr>
              <a:t> </a:t>
            </a:r>
            <a:r>
              <a:rPr sz="2400" spc="-30" dirty="0">
                <a:solidFill>
                  <a:srgbClr val="404040"/>
                </a:solidFill>
                <a:latin typeface="Palatino Linotype"/>
                <a:cs typeface="Palatino Linotype"/>
              </a:rPr>
              <a:t>accessibility, </a:t>
            </a:r>
            <a:r>
              <a:rPr sz="2400" spc="-585" dirty="0">
                <a:solidFill>
                  <a:srgbClr val="404040"/>
                </a:solidFill>
                <a:latin typeface="Palatino Linotype"/>
                <a:cs typeface="Palatino Linotype"/>
              </a:rPr>
              <a:t> </a:t>
            </a:r>
            <a:r>
              <a:rPr sz="2400" spc="-5" dirty="0">
                <a:solidFill>
                  <a:srgbClr val="404040"/>
                </a:solidFill>
                <a:latin typeface="Palatino Linotype"/>
                <a:cs typeface="Palatino Linotype"/>
              </a:rPr>
              <a:t>polymorphism,</a:t>
            </a:r>
            <a:r>
              <a:rPr sz="2400" spc="10" dirty="0">
                <a:solidFill>
                  <a:srgbClr val="404040"/>
                </a:solidFill>
                <a:latin typeface="Palatino Linotype"/>
                <a:cs typeface="Palatino Linotype"/>
              </a:rPr>
              <a:t> </a:t>
            </a:r>
            <a:r>
              <a:rPr sz="2400" spc="-10" dirty="0">
                <a:solidFill>
                  <a:srgbClr val="404040"/>
                </a:solidFill>
                <a:latin typeface="Palatino Linotype"/>
                <a:cs typeface="Palatino Linotype"/>
              </a:rPr>
              <a:t>encapsulation.</a:t>
            </a:r>
            <a:endParaRPr sz="2400">
              <a:latin typeface="Palatino Linotype"/>
              <a:cs typeface="Palatino Linotype"/>
            </a:endParaRPr>
          </a:p>
          <a:p>
            <a:pPr marL="356870" marR="554355" indent="-344805">
              <a:lnSpc>
                <a:spcPct val="100000"/>
              </a:lnSpc>
              <a:spcBef>
                <a:spcPts val="580"/>
              </a:spcBef>
              <a:buFont typeface="Arial MT"/>
              <a:buChar char="•"/>
              <a:tabLst>
                <a:tab pos="356870" algn="l"/>
                <a:tab pos="357505" algn="l"/>
              </a:tabLst>
            </a:pPr>
            <a:r>
              <a:rPr sz="2400" spc="-15" dirty="0">
                <a:solidFill>
                  <a:srgbClr val="404040"/>
                </a:solidFill>
                <a:latin typeface="Palatino Linotype"/>
                <a:cs typeface="Palatino Linotype"/>
              </a:rPr>
              <a:t>This</a:t>
            </a:r>
            <a:r>
              <a:rPr sz="2400" spc="35" dirty="0">
                <a:solidFill>
                  <a:srgbClr val="404040"/>
                </a:solidFill>
                <a:latin typeface="Palatino Linotype"/>
                <a:cs typeface="Palatino Linotype"/>
              </a:rPr>
              <a:t> </a:t>
            </a:r>
            <a:r>
              <a:rPr sz="2400" spc="-5" dirty="0">
                <a:solidFill>
                  <a:srgbClr val="404040"/>
                </a:solidFill>
                <a:latin typeface="Palatino Linotype"/>
                <a:cs typeface="Palatino Linotype"/>
              </a:rPr>
              <a:t>presentation</a:t>
            </a:r>
            <a:r>
              <a:rPr sz="2400" spc="15" dirty="0">
                <a:solidFill>
                  <a:srgbClr val="404040"/>
                </a:solidFill>
                <a:latin typeface="Palatino Linotype"/>
                <a:cs typeface="Palatino Linotype"/>
              </a:rPr>
              <a:t> </a:t>
            </a:r>
            <a:r>
              <a:rPr sz="2400" spc="-10" dirty="0">
                <a:solidFill>
                  <a:srgbClr val="404040"/>
                </a:solidFill>
                <a:latin typeface="Palatino Linotype"/>
                <a:cs typeface="Palatino Linotype"/>
              </a:rPr>
              <a:t>indicates</a:t>
            </a:r>
            <a:r>
              <a:rPr sz="2400" spc="65" dirty="0">
                <a:solidFill>
                  <a:srgbClr val="404040"/>
                </a:solidFill>
                <a:latin typeface="Palatino Linotype"/>
                <a:cs typeface="Palatino Linotype"/>
              </a:rPr>
              <a:t> </a:t>
            </a:r>
            <a:r>
              <a:rPr sz="2400" dirty="0">
                <a:solidFill>
                  <a:srgbClr val="404040"/>
                </a:solidFill>
                <a:latin typeface="Palatino Linotype"/>
                <a:cs typeface="Palatino Linotype"/>
              </a:rPr>
              <a:t>the</a:t>
            </a:r>
            <a:r>
              <a:rPr sz="2400" spc="-5" dirty="0">
                <a:solidFill>
                  <a:srgbClr val="404040"/>
                </a:solidFill>
                <a:latin typeface="Palatino Linotype"/>
                <a:cs typeface="Palatino Linotype"/>
              </a:rPr>
              <a:t> </a:t>
            </a:r>
            <a:r>
              <a:rPr sz="2400" spc="-10" dirty="0">
                <a:solidFill>
                  <a:srgbClr val="404040"/>
                </a:solidFill>
                <a:latin typeface="Palatino Linotype"/>
                <a:cs typeface="Palatino Linotype"/>
              </a:rPr>
              <a:t>difference</a:t>
            </a:r>
            <a:r>
              <a:rPr sz="2400" spc="25" dirty="0">
                <a:solidFill>
                  <a:srgbClr val="404040"/>
                </a:solidFill>
                <a:latin typeface="Palatino Linotype"/>
                <a:cs typeface="Palatino Linotype"/>
              </a:rPr>
              <a:t> </a:t>
            </a:r>
            <a:r>
              <a:rPr sz="2400" dirty="0">
                <a:solidFill>
                  <a:srgbClr val="404040"/>
                </a:solidFill>
                <a:latin typeface="Palatino Linotype"/>
                <a:cs typeface="Palatino Linotype"/>
              </a:rPr>
              <a:t>of </a:t>
            </a:r>
            <a:r>
              <a:rPr sz="2400" spc="-5" dirty="0">
                <a:solidFill>
                  <a:srgbClr val="404040"/>
                </a:solidFill>
                <a:latin typeface="Palatino Linotype"/>
                <a:cs typeface="Palatino Linotype"/>
              </a:rPr>
              <a:t>how</a:t>
            </a:r>
            <a:r>
              <a:rPr sz="2400" spc="10" dirty="0">
                <a:solidFill>
                  <a:srgbClr val="404040"/>
                </a:solidFill>
                <a:latin typeface="Palatino Linotype"/>
                <a:cs typeface="Palatino Linotype"/>
              </a:rPr>
              <a:t> </a:t>
            </a:r>
            <a:r>
              <a:rPr sz="2400" dirty="0">
                <a:solidFill>
                  <a:srgbClr val="404040"/>
                </a:solidFill>
                <a:latin typeface="Palatino Linotype"/>
                <a:cs typeface="Palatino Linotype"/>
              </a:rPr>
              <a:t>to </a:t>
            </a:r>
            <a:r>
              <a:rPr sz="2400" spc="5" dirty="0">
                <a:solidFill>
                  <a:srgbClr val="404040"/>
                </a:solidFill>
                <a:latin typeface="Palatino Linotype"/>
                <a:cs typeface="Palatino Linotype"/>
              </a:rPr>
              <a:t> </a:t>
            </a:r>
            <a:r>
              <a:rPr sz="2400" spc="-5" dirty="0">
                <a:solidFill>
                  <a:srgbClr val="404040"/>
                </a:solidFill>
                <a:latin typeface="Palatino Linotype"/>
                <a:cs typeface="Palatino Linotype"/>
              </a:rPr>
              <a:t>realize </a:t>
            </a:r>
            <a:r>
              <a:rPr sz="2400" dirty="0">
                <a:solidFill>
                  <a:srgbClr val="404040"/>
                </a:solidFill>
                <a:latin typeface="Palatino Linotype"/>
                <a:cs typeface="Palatino Linotype"/>
              </a:rPr>
              <a:t>OOP </a:t>
            </a:r>
            <a:r>
              <a:rPr sz="2400" spc="-5" dirty="0">
                <a:solidFill>
                  <a:srgbClr val="404040"/>
                </a:solidFill>
                <a:latin typeface="Palatino Linotype"/>
                <a:cs typeface="Palatino Linotype"/>
              </a:rPr>
              <a:t>method </a:t>
            </a:r>
            <a:r>
              <a:rPr sz="2400" spc="-10" dirty="0">
                <a:solidFill>
                  <a:srgbClr val="404040"/>
                </a:solidFill>
                <a:latin typeface="Palatino Linotype"/>
                <a:cs typeface="Palatino Linotype"/>
              </a:rPr>
              <a:t>between </a:t>
            </a:r>
            <a:r>
              <a:rPr sz="2400" spc="-5" dirty="0">
                <a:solidFill>
                  <a:srgbClr val="404040"/>
                </a:solidFill>
                <a:latin typeface="Palatino Linotype"/>
                <a:cs typeface="Palatino Linotype"/>
              </a:rPr>
              <a:t>python and </a:t>
            </a:r>
            <a:r>
              <a:rPr sz="2400" dirty="0">
                <a:solidFill>
                  <a:srgbClr val="404040"/>
                </a:solidFill>
                <a:latin typeface="Palatino Linotype"/>
                <a:cs typeface="Palatino Linotype"/>
              </a:rPr>
              <a:t>other </a:t>
            </a:r>
            <a:r>
              <a:rPr sz="2400" spc="5" dirty="0">
                <a:solidFill>
                  <a:srgbClr val="404040"/>
                </a:solidFill>
                <a:latin typeface="Palatino Linotype"/>
                <a:cs typeface="Palatino Linotype"/>
              </a:rPr>
              <a:t>OOP </a:t>
            </a:r>
            <a:r>
              <a:rPr sz="2400" spc="-585" dirty="0">
                <a:solidFill>
                  <a:srgbClr val="404040"/>
                </a:solidFill>
                <a:latin typeface="Palatino Linotype"/>
                <a:cs typeface="Palatino Linotype"/>
              </a:rPr>
              <a:t> </a:t>
            </a:r>
            <a:r>
              <a:rPr sz="2400" spc="-5" dirty="0">
                <a:solidFill>
                  <a:srgbClr val="404040"/>
                </a:solidFill>
                <a:latin typeface="Palatino Linotype"/>
                <a:cs typeface="Palatino Linotype"/>
              </a:rPr>
              <a:t>language</a:t>
            </a:r>
            <a:endParaRPr sz="2400">
              <a:latin typeface="Palatino Linotype"/>
              <a:cs typeface="Palatino Linotype"/>
            </a:endParaRPr>
          </a:p>
          <a:p>
            <a:pPr marL="433070" indent="-421005">
              <a:lnSpc>
                <a:spcPct val="100000"/>
              </a:lnSpc>
              <a:spcBef>
                <a:spcPts val="580"/>
              </a:spcBef>
              <a:buFont typeface="Arial MT"/>
              <a:buChar char="•"/>
              <a:tabLst>
                <a:tab pos="433070" algn="l"/>
                <a:tab pos="433705" algn="l"/>
              </a:tabLst>
            </a:pPr>
            <a:r>
              <a:rPr sz="2400" spc="-5" dirty="0">
                <a:solidFill>
                  <a:srgbClr val="404040"/>
                </a:solidFill>
                <a:latin typeface="Palatino Linotype"/>
                <a:cs typeface="Palatino Linotype"/>
              </a:rPr>
              <a:t>Compare</a:t>
            </a:r>
            <a:r>
              <a:rPr sz="2400" spc="-20" dirty="0">
                <a:solidFill>
                  <a:srgbClr val="404040"/>
                </a:solidFill>
                <a:latin typeface="Palatino Linotype"/>
                <a:cs typeface="Palatino Linotype"/>
              </a:rPr>
              <a:t> </a:t>
            </a:r>
            <a:r>
              <a:rPr sz="2400" spc="-40" dirty="0">
                <a:solidFill>
                  <a:srgbClr val="404040"/>
                </a:solidFill>
                <a:latin typeface="Palatino Linotype"/>
                <a:cs typeface="Palatino Linotype"/>
              </a:rPr>
              <a:t>Python’s</a:t>
            </a:r>
            <a:r>
              <a:rPr sz="2400" spc="10" dirty="0">
                <a:solidFill>
                  <a:srgbClr val="404040"/>
                </a:solidFill>
                <a:latin typeface="Palatino Linotype"/>
                <a:cs typeface="Palatino Linotype"/>
              </a:rPr>
              <a:t> </a:t>
            </a:r>
            <a:r>
              <a:rPr sz="2400" dirty="0">
                <a:solidFill>
                  <a:srgbClr val="404040"/>
                </a:solidFill>
                <a:latin typeface="Palatino Linotype"/>
                <a:cs typeface="Palatino Linotype"/>
              </a:rPr>
              <a:t>OOP</a:t>
            </a:r>
            <a:r>
              <a:rPr sz="2400" spc="-85" dirty="0">
                <a:solidFill>
                  <a:srgbClr val="404040"/>
                </a:solidFill>
                <a:latin typeface="Palatino Linotype"/>
                <a:cs typeface="Palatino Linotype"/>
              </a:rPr>
              <a:t> </a:t>
            </a:r>
            <a:r>
              <a:rPr sz="2400" spc="-5" dirty="0">
                <a:solidFill>
                  <a:srgbClr val="404040"/>
                </a:solidFill>
                <a:latin typeface="Palatino Linotype"/>
                <a:cs typeface="Palatino Linotype"/>
              </a:rPr>
              <a:t>methods</a:t>
            </a:r>
            <a:r>
              <a:rPr sz="2400" spc="10" dirty="0">
                <a:solidFill>
                  <a:srgbClr val="404040"/>
                </a:solidFill>
                <a:latin typeface="Palatino Linotype"/>
                <a:cs typeface="Palatino Linotype"/>
              </a:rPr>
              <a:t> </a:t>
            </a:r>
            <a:r>
              <a:rPr sz="2400" spc="-10" dirty="0">
                <a:solidFill>
                  <a:srgbClr val="404040"/>
                </a:solidFill>
                <a:latin typeface="Palatino Linotype"/>
                <a:cs typeface="Palatino Linotype"/>
              </a:rPr>
              <a:t>with</a:t>
            </a:r>
            <a:r>
              <a:rPr sz="2400" spc="10" dirty="0">
                <a:solidFill>
                  <a:srgbClr val="404040"/>
                </a:solidFill>
                <a:latin typeface="Palatino Linotype"/>
                <a:cs typeface="Palatino Linotype"/>
              </a:rPr>
              <a:t> </a:t>
            </a:r>
            <a:r>
              <a:rPr sz="2400" dirty="0">
                <a:solidFill>
                  <a:srgbClr val="404040"/>
                </a:solidFill>
                <a:latin typeface="Palatino Linotype"/>
                <a:cs typeface="Palatino Linotype"/>
              </a:rPr>
              <a:t>other </a:t>
            </a:r>
            <a:r>
              <a:rPr sz="2400" spc="5" dirty="0">
                <a:solidFill>
                  <a:srgbClr val="404040"/>
                </a:solidFill>
                <a:latin typeface="Palatino Linotype"/>
                <a:cs typeface="Palatino Linotype"/>
              </a:rPr>
              <a:t>OOP</a:t>
            </a:r>
            <a:endParaRPr sz="2400">
              <a:latin typeface="Palatino Linotype"/>
              <a:cs typeface="Palatino Linotype"/>
            </a:endParaRPr>
          </a:p>
          <a:p>
            <a:pPr marL="356870">
              <a:lnSpc>
                <a:spcPct val="100000"/>
              </a:lnSpc>
              <a:spcBef>
                <a:spcPts val="25"/>
              </a:spcBef>
            </a:pPr>
            <a:r>
              <a:rPr sz="2400" spc="-5" dirty="0">
                <a:solidFill>
                  <a:srgbClr val="404040"/>
                </a:solidFill>
                <a:latin typeface="Palatino Linotype"/>
                <a:cs typeface="Palatino Linotype"/>
              </a:rPr>
              <a:t>languages.</a:t>
            </a:r>
            <a:r>
              <a:rPr sz="2400" spc="-75" dirty="0">
                <a:solidFill>
                  <a:srgbClr val="404040"/>
                </a:solidFill>
                <a:latin typeface="Palatino Linotype"/>
                <a:cs typeface="Palatino Linotype"/>
              </a:rPr>
              <a:t> </a:t>
            </a:r>
            <a:r>
              <a:rPr sz="2400" dirty="0">
                <a:solidFill>
                  <a:srgbClr val="404040"/>
                </a:solidFill>
                <a:latin typeface="Palatino Linotype"/>
                <a:cs typeface="Palatino Linotype"/>
              </a:rPr>
              <a:t>Analyze</a:t>
            </a:r>
            <a:r>
              <a:rPr sz="2400" spc="5" dirty="0">
                <a:solidFill>
                  <a:srgbClr val="404040"/>
                </a:solidFill>
                <a:latin typeface="Palatino Linotype"/>
                <a:cs typeface="Palatino Linotype"/>
              </a:rPr>
              <a:t> </a:t>
            </a:r>
            <a:r>
              <a:rPr sz="2400" spc="-10" dirty="0">
                <a:solidFill>
                  <a:srgbClr val="404040"/>
                </a:solidFill>
                <a:latin typeface="Palatino Linotype"/>
                <a:cs typeface="Palatino Linotype"/>
              </a:rPr>
              <a:t>their</a:t>
            </a:r>
            <a:r>
              <a:rPr sz="2400" spc="15" dirty="0">
                <a:solidFill>
                  <a:srgbClr val="404040"/>
                </a:solidFill>
                <a:latin typeface="Palatino Linotype"/>
                <a:cs typeface="Palatino Linotype"/>
              </a:rPr>
              <a:t> </a:t>
            </a:r>
            <a:r>
              <a:rPr sz="2400" spc="-10" dirty="0">
                <a:solidFill>
                  <a:srgbClr val="404040"/>
                </a:solidFill>
                <a:latin typeface="Palatino Linotype"/>
                <a:cs typeface="Palatino Linotype"/>
              </a:rPr>
              <a:t>advantages</a:t>
            </a:r>
            <a:r>
              <a:rPr sz="2400" spc="5" dirty="0">
                <a:solidFill>
                  <a:srgbClr val="404040"/>
                </a:solidFill>
                <a:latin typeface="Palatino Linotype"/>
                <a:cs typeface="Palatino Linotype"/>
              </a:rPr>
              <a:t> </a:t>
            </a:r>
            <a:r>
              <a:rPr sz="2400" spc="-5" dirty="0">
                <a:solidFill>
                  <a:srgbClr val="404040"/>
                </a:solidFill>
                <a:latin typeface="Palatino Linotype"/>
                <a:cs typeface="Palatino Linotype"/>
              </a:rPr>
              <a:t>and</a:t>
            </a:r>
            <a:r>
              <a:rPr sz="2400" spc="10" dirty="0">
                <a:solidFill>
                  <a:srgbClr val="404040"/>
                </a:solidFill>
                <a:latin typeface="Palatino Linotype"/>
                <a:cs typeface="Palatino Linotype"/>
              </a:rPr>
              <a:t> </a:t>
            </a:r>
            <a:r>
              <a:rPr sz="2400" spc="-10" dirty="0">
                <a:solidFill>
                  <a:srgbClr val="404040"/>
                </a:solidFill>
                <a:latin typeface="Palatino Linotype"/>
                <a:cs typeface="Palatino Linotype"/>
              </a:rPr>
              <a:t>disadvantages.</a:t>
            </a:r>
            <a:endParaRPr sz="2400">
              <a:latin typeface="Palatino Linotype"/>
              <a:cs typeface="Palatino Linotyp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0265" y="415874"/>
            <a:ext cx="8063865" cy="636905"/>
          </a:xfrm>
          <a:prstGeom prst="rect">
            <a:avLst/>
          </a:prstGeom>
        </p:spPr>
        <p:txBody>
          <a:bodyPr vert="horz" wrap="square" lIns="0" tIns="13970" rIns="0" bIns="0" rtlCol="0">
            <a:spAutoFit/>
          </a:bodyPr>
          <a:lstStyle/>
          <a:p>
            <a:pPr marL="12700">
              <a:lnSpc>
                <a:spcPct val="100000"/>
              </a:lnSpc>
              <a:spcBef>
                <a:spcPts val="110"/>
              </a:spcBef>
            </a:pPr>
            <a:r>
              <a:rPr sz="4000" spc="-30" dirty="0"/>
              <a:t>Traditional</a:t>
            </a:r>
            <a:r>
              <a:rPr sz="4000" spc="-90" dirty="0"/>
              <a:t> </a:t>
            </a:r>
            <a:r>
              <a:rPr sz="4000" spc="-10" dirty="0"/>
              <a:t>Polymorphism</a:t>
            </a:r>
            <a:r>
              <a:rPr sz="4000" spc="-65" dirty="0"/>
              <a:t> </a:t>
            </a:r>
            <a:r>
              <a:rPr sz="4000" dirty="0"/>
              <a:t>Example</a:t>
            </a:r>
            <a:endParaRPr sz="4000"/>
          </a:p>
        </p:txBody>
      </p:sp>
      <p:pic>
        <p:nvPicPr>
          <p:cNvPr id="3" name="object 3"/>
          <p:cNvPicPr/>
          <p:nvPr/>
        </p:nvPicPr>
        <p:blipFill>
          <a:blip r:embed="rId3" cstate="print"/>
          <a:stretch>
            <a:fillRect/>
          </a:stretch>
        </p:blipFill>
        <p:spPr>
          <a:xfrm>
            <a:off x="1979676" y="1604937"/>
            <a:ext cx="2406650" cy="4616450"/>
          </a:xfrm>
          <a:prstGeom prst="rect">
            <a:avLst/>
          </a:prstGeom>
        </p:spPr>
      </p:pic>
      <p:pic>
        <p:nvPicPr>
          <p:cNvPr id="4" name="object 4"/>
          <p:cNvPicPr/>
          <p:nvPr/>
        </p:nvPicPr>
        <p:blipFill>
          <a:blip r:embed="rId4" cstate="print"/>
          <a:stretch>
            <a:fillRect/>
          </a:stretch>
        </p:blipFill>
        <p:spPr>
          <a:xfrm>
            <a:off x="4847209" y="1604899"/>
            <a:ext cx="2376677" cy="2232279"/>
          </a:xfrm>
          <a:prstGeom prst="rect">
            <a:avLst/>
          </a:prstGeom>
        </p:spPr>
      </p:pic>
      <p:pic>
        <p:nvPicPr>
          <p:cNvPr id="5" name="object 5"/>
          <p:cNvPicPr/>
          <p:nvPr/>
        </p:nvPicPr>
        <p:blipFill>
          <a:blip r:embed="rId5" cstate="print"/>
          <a:stretch>
            <a:fillRect/>
          </a:stretch>
        </p:blipFill>
        <p:spPr>
          <a:xfrm>
            <a:off x="4860035" y="4135411"/>
            <a:ext cx="1419225" cy="20859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32231" y="490727"/>
            <a:ext cx="8357616" cy="932688"/>
          </a:xfrm>
          <a:prstGeom prst="rect">
            <a:avLst/>
          </a:prstGeom>
        </p:spPr>
      </p:pic>
      <p:sp>
        <p:nvSpPr>
          <p:cNvPr id="3" name="object 3"/>
          <p:cNvSpPr txBox="1">
            <a:spLocks noGrp="1"/>
          </p:cNvSpPr>
          <p:nvPr>
            <p:ph type="title"/>
          </p:nvPr>
        </p:nvSpPr>
        <p:spPr>
          <a:xfrm>
            <a:off x="602995" y="592074"/>
            <a:ext cx="7819390" cy="512445"/>
          </a:xfrm>
          <a:prstGeom prst="rect">
            <a:avLst/>
          </a:prstGeom>
        </p:spPr>
        <p:txBody>
          <a:bodyPr vert="horz" wrap="square" lIns="0" tIns="11430" rIns="0" bIns="0" rtlCol="0">
            <a:spAutoFit/>
          </a:bodyPr>
          <a:lstStyle/>
          <a:p>
            <a:pPr marL="12700">
              <a:lnSpc>
                <a:spcPct val="100000"/>
              </a:lnSpc>
              <a:spcBef>
                <a:spcPts val="90"/>
              </a:spcBef>
            </a:pPr>
            <a:r>
              <a:rPr sz="3200" spc="-10" dirty="0"/>
              <a:t>Everywhere</a:t>
            </a:r>
            <a:r>
              <a:rPr sz="3200" spc="10" dirty="0"/>
              <a:t> </a:t>
            </a:r>
            <a:r>
              <a:rPr sz="3200" spc="-10" dirty="0"/>
              <a:t>is</a:t>
            </a:r>
            <a:r>
              <a:rPr sz="3200" dirty="0"/>
              <a:t> </a:t>
            </a:r>
            <a:r>
              <a:rPr sz="3200" spc="-5" dirty="0"/>
              <a:t>polymorphism</a:t>
            </a:r>
            <a:r>
              <a:rPr sz="3200" spc="40" dirty="0"/>
              <a:t> </a:t>
            </a:r>
            <a:r>
              <a:rPr sz="3200" spc="-10" dirty="0"/>
              <a:t>in</a:t>
            </a:r>
            <a:r>
              <a:rPr sz="3200" dirty="0"/>
              <a:t> </a:t>
            </a:r>
            <a:r>
              <a:rPr sz="3200" spc="-10" dirty="0"/>
              <a:t>Python</a:t>
            </a:r>
            <a:r>
              <a:rPr sz="3200" spc="45" dirty="0"/>
              <a:t> </a:t>
            </a:r>
            <a:r>
              <a:rPr sz="3200" spc="-5" dirty="0"/>
              <a:t>(1)</a:t>
            </a:r>
            <a:endParaRPr sz="3200"/>
          </a:p>
        </p:txBody>
      </p:sp>
      <p:sp>
        <p:nvSpPr>
          <p:cNvPr id="4" name="object 4"/>
          <p:cNvSpPr txBox="1"/>
          <p:nvPr/>
        </p:nvSpPr>
        <p:spPr>
          <a:xfrm>
            <a:off x="546608" y="1353058"/>
            <a:ext cx="7879715" cy="1489710"/>
          </a:xfrm>
          <a:prstGeom prst="rect">
            <a:avLst/>
          </a:prstGeom>
        </p:spPr>
        <p:txBody>
          <a:bodyPr vert="horz" wrap="square" lIns="0" tIns="12700" rIns="0" bIns="0" rtlCol="0">
            <a:spAutoFit/>
          </a:bodyPr>
          <a:lstStyle/>
          <a:p>
            <a:pPr marL="356870" marR="5080" indent="-344805">
              <a:lnSpc>
                <a:spcPct val="100000"/>
              </a:lnSpc>
              <a:spcBef>
                <a:spcPts val="100"/>
              </a:spcBef>
              <a:buFont typeface="Arial MT"/>
              <a:buChar char="•"/>
              <a:tabLst>
                <a:tab pos="356870" algn="l"/>
                <a:tab pos="357505" algn="l"/>
              </a:tabLst>
            </a:pPr>
            <a:r>
              <a:rPr sz="2400" spc="-10" dirty="0">
                <a:latin typeface="Palatino Linotype"/>
                <a:cs typeface="Palatino Linotype"/>
              </a:rPr>
              <a:t>Since</a:t>
            </a:r>
            <a:r>
              <a:rPr sz="2400" spc="15" dirty="0">
                <a:latin typeface="Palatino Linotype"/>
                <a:cs typeface="Palatino Linotype"/>
              </a:rPr>
              <a:t> </a:t>
            </a:r>
            <a:r>
              <a:rPr sz="2400" spc="-5" dirty="0">
                <a:latin typeface="Palatino Linotype"/>
                <a:cs typeface="Palatino Linotype"/>
              </a:rPr>
              <a:t>Python</a:t>
            </a:r>
            <a:r>
              <a:rPr sz="2400" spc="20" dirty="0">
                <a:latin typeface="Palatino Linotype"/>
                <a:cs typeface="Palatino Linotype"/>
              </a:rPr>
              <a:t> </a:t>
            </a:r>
            <a:r>
              <a:rPr sz="2400" spc="-15" dirty="0">
                <a:latin typeface="Palatino Linotype"/>
                <a:cs typeface="Palatino Linotype"/>
              </a:rPr>
              <a:t>is</a:t>
            </a:r>
            <a:r>
              <a:rPr sz="2400" spc="10" dirty="0">
                <a:latin typeface="Palatino Linotype"/>
                <a:cs typeface="Palatino Linotype"/>
              </a:rPr>
              <a:t> </a:t>
            </a:r>
            <a:r>
              <a:rPr sz="2400" dirty="0">
                <a:latin typeface="Palatino Linotype"/>
                <a:cs typeface="Palatino Linotype"/>
              </a:rPr>
              <a:t>a</a:t>
            </a:r>
            <a:r>
              <a:rPr sz="2400" spc="-5" dirty="0">
                <a:latin typeface="Palatino Linotype"/>
                <a:cs typeface="Palatino Linotype"/>
              </a:rPr>
              <a:t> dynamic</a:t>
            </a:r>
            <a:r>
              <a:rPr sz="2400" spc="35" dirty="0">
                <a:latin typeface="Palatino Linotype"/>
                <a:cs typeface="Palatino Linotype"/>
              </a:rPr>
              <a:t> </a:t>
            </a:r>
            <a:r>
              <a:rPr sz="2400" spc="-5" dirty="0">
                <a:latin typeface="Palatino Linotype"/>
                <a:cs typeface="Palatino Linotype"/>
              </a:rPr>
              <a:t>programming</a:t>
            </a:r>
            <a:r>
              <a:rPr sz="2400" spc="25" dirty="0">
                <a:latin typeface="Palatino Linotype"/>
                <a:cs typeface="Palatino Linotype"/>
              </a:rPr>
              <a:t> </a:t>
            </a:r>
            <a:r>
              <a:rPr sz="2400" spc="-5" dirty="0">
                <a:latin typeface="Palatino Linotype"/>
                <a:cs typeface="Palatino Linotype"/>
              </a:rPr>
              <a:t>language,</a:t>
            </a:r>
            <a:r>
              <a:rPr sz="2400" dirty="0">
                <a:latin typeface="Palatino Linotype"/>
                <a:cs typeface="Palatino Linotype"/>
              </a:rPr>
              <a:t> </a:t>
            </a:r>
            <a:r>
              <a:rPr sz="2400" spc="-15" dirty="0">
                <a:latin typeface="Palatino Linotype"/>
                <a:cs typeface="Palatino Linotype"/>
              </a:rPr>
              <a:t>it </a:t>
            </a:r>
            <a:r>
              <a:rPr sz="2400" spc="-10" dirty="0">
                <a:latin typeface="Palatino Linotype"/>
                <a:cs typeface="Palatino Linotype"/>
              </a:rPr>
              <a:t> </a:t>
            </a:r>
            <a:r>
              <a:rPr sz="2400" spc="-5" dirty="0">
                <a:latin typeface="Palatino Linotype"/>
                <a:cs typeface="Palatino Linotype"/>
              </a:rPr>
              <a:t>means</a:t>
            </a:r>
            <a:r>
              <a:rPr sz="2400" spc="5" dirty="0">
                <a:latin typeface="Palatino Linotype"/>
                <a:cs typeface="Palatino Linotype"/>
              </a:rPr>
              <a:t> </a:t>
            </a:r>
            <a:r>
              <a:rPr sz="2400" spc="-5" dirty="0">
                <a:latin typeface="Palatino Linotype"/>
                <a:cs typeface="Palatino Linotype"/>
              </a:rPr>
              <a:t>Python</a:t>
            </a:r>
            <a:r>
              <a:rPr sz="2400" spc="5" dirty="0">
                <a:latin typeface="Palatino Linotype"/>
                <a:cs typeface="Palatino Linotype"/>
              </a:rPr>
              <a:t> </a:t>
            </a:r>
            <a:r>
              <a:rPr sz="2400" spc="-20" dirty="0">
                <a:latin typeface="Palatino Linotype"/>
                <a:cs typeface="Palatino Linotype"/>
              </a:rPr>
              <a:t>is</a:t>
            </a:r>
            <a:r>
              <a:rPr sz="2400" spc="40" dirty="0">
                <a:latin typeface="Palatino Linotype"/>
                <a:cs typeface="Palatino Linotype"/>
              </a:rPr>
              <a:t> </a:t>
            </a:r>
            <a:r>
              <a:rPr sz="2400" spc="-5" dirty="0">
                <a:latin typeface="Palatino Linotype"/>
                <a:cs typeface="Palatino Linotype"/>
              </a:rPr>
              <a:t>strongly</a:t>
            </a:r>
            <a:r>
              <a:rPr sz="2400" spc="-15" dirty="0">
                <a:latin typeface="Palatino Linotype"/>
                <a:cs typeface="Palatino Linotype"/>
              </a:rPr>
              <a:t> </a:t>
            </a:r>
            <a:r>
              <a:rPr sz="2400" dirty="0">
                <a:latin typeface="Palatino Linotype"/>
                <a:cs typeface="Palatino Linotype"/>
              </a:rPr>
              <a:t>typed</a:t>
            </a:r>
            <a:r>
              <a:rPr sz="2400" spc="-30" dirty="0">
                <a:latin typeface="Palatino Linotype"/>
                <a:cs typeface="Palatino Linotype"/>
              </a:rPr>
              <a:t> </a:t>
            </a:r>
            <a:r>
              <a:rPr sz="2400" dirty="0">
                <a:latin typeface="Palatino Linotype"/>
                <a:cs typeface="Palatino Linotype"/>
              </a:rPr>
              <a:t>as</a:t>
            </a:r>
            <a:r>
              <a:rPr sz="2400" spc="-15" dirty="0">
                <a:latin typeface="Palatino Linotype"/>
                <a:cs typeface="Palatino Linotype"/>
              </a:rPr>
              <a:t> </a:t>
            </a:r>
            <a:r>
              <a:rPr sz="2400" spc="-5" dirty="0">
                <a:latin typeface="Palatino Linotype"/>
                <a:cs typeface="Palatino Linotype"/>
              </a:rPr>
              <a:t>the</a:t>
            </a:r>
            <a:r>
              <a:rPr sz="2400" spc="5" dirty="0">
                <a:latin typeface="Palatino Linotype"/>
                <a:cs typeface="Palatino Linotype"/>
              </a:rPr>
              <a:t> </a:t>
            </a:r>
            <a:r>
              <a:rPr sz="2400" spc="-5" dirty="0">
                <a:latin typeface="Palatino Linotype"/>
                <a:cs typeface="Palatino Linotype"/>
              </a:rPr>
              <a:t>interpreter</a:t>
            </a:r>
            <a:r>
              <a:rPr sz="2400" spc="15" dirty="0">
                <a:latin typeface="Palatino Linotype"/>
                <a:cs typeface="Palatino Linotype"/>
              </a:rPr>
              <a:t> </a:t>
            </a:r>
            <a:r>
              <a:rPr sz="2400" dirty="0">
                <a:latin typeface="Palatino Linotype"/>
                <a:cs typeface="Palatino Linotype"/>
              </a:rPr>
              <a:t>keeps </a:t>
            </a:r>
            <a:r>
              <a:rPr sz="2400" spc="-585" dirty="0">
                <a:latin typeface="Palatino Linotype"/>
                <a:cs typeface="Palatino Linotype"/>
              </a:rPr>
              <a:t> </a:t>
            </a:r>
            <a:r>
              <a:rPr sz="2400" dirty="0">
                <a:latin typeface="Palatino Linotype"/>
                <a:cs typeface="Palatino Linotype"/>
              </a:rPr>
              <a:t>track</a:t>
            </a:r>
            <a:r>
              <a:rPr sz="2400" spc="-20" dirty="0">
                <a:latin typeface="Palatino Linotype"/>
                <a:cs typeface="Palatino Linotype"/>
              </a:rPr>
              <a:t> </a:t>
            </a:r>
            <a:r>
              <a:rPr sz="2400" dirty="0">
                <a:latin typeface="Palatino Linotype"/>
                <a:cs typeface="Palatino Linotype"/>
              </a:rPr>
              <a:t>of </a:t>
            </a:r>
            <a:r>
              <a:rPr sz="2400" spc="-5" dirty="0">
                <a:latin typeface="Palatino Linotype"/>
                <a:cs typeface="Palatino Linotype"/>
              </a:rPr>
              <a:t>all</a:t>
            </a:r>
            <a:r>
              <a:rPr sz="2400" spc="15" dirty="0">
                <a:latin typeface="Palatino Linotype"/>
                <a:cs typeface="Palatino Linotype"/>
              </a:rPr>
              <a:t> </a:t>
            </a:r>
            <a:r>
              <a:rPr sz="2400" spc="-15" dirty="0">
                <a:latin typeface="Palatino Linotype"/>
                <a:cs typeface="Palatino Linotype"/>
              </a:rPr>
              <a:t>variables</a:t>
            </a:r>
            <a:r>
              <a:rPr sz="2400" spc="10" dirty="0">
                <a:latin typeface="Palatino Linotype"/>
                <a:cs typeface="Palatino Linotype"/>
              </a:rPr>
              <a:t> </a:t>
            </a:r>
            <a:r>
              <a:rPr sz="2400" spc="-5" dirty="0">
                <a:latin typeface="Palatino Linotype"/>
                <a:cs typeface="Palatino Linotype"/>
              </a:rPr>
              <a:t>types.</a:t>
            </a:r>
            <a:r>
              <a:rPr sz="2400" spc="-20" dirty="0">
                <a:latin typeface="Palatino Linotype"/>
                <a:cs typeface="Palatino Linotype"/>
              </a:rPr>
              <a:t> </a:t>
            </a:r>
            <a:r>
              <a:rPr sz="2400" dirty="0">
                <a:latin typeface="Palatino Linotype"/>
                <a:cs typeface="Palatino Linotype"/>
              </a:rPr>
              <a:t>It</a:t>
            </a:r>
            <a:r>
              <a:rPr sz="2400" spc="10" dirty="0">
                <a:latin typeface="Palatino Linotype"/>
                <a:cs typeface="Palatino Linotype"/>
              </a:rPr>
              <a:t> </a:t>
            </a:r>
            <a:r>
              <a:rPr sz="2400" spc="-5" dirty="0">
                <a:latin typeface="Palatino Linotype"/>
                <a:cs typeface="Palatino Linotype"/>
              </a:rPr>
              <a:t>reflects</a:t>
            </a:r>
            <a:r>
              <a:rPr sz="2400" spc="-10" dirty="0">
                <a:latin typeface="Palatino Linotype"/>
                <a:cs typeface="Palatino Linotype"/>
              </a:rPr>
              <a:t> </a:t>
            </a:r>
            <a:r>
              <a:rPr sz="2400" dirty="0">
                <a:latin typeface="Palatino Linotype"/>
                <a:cs typeface="Palatino Linotype"/>
              </a:rPr>
              <a:t>the</a:t>
            </a:r>
            <a:r>
              <a:rPr sz="2400" spc="-5" dirty="0">
                <a:latin typeface="Palatino Linotype"/>
                <a:cs typeface="Palatino Linotype"/>
              </a:rPr>
              <a:t> polymorphism </a:t>
            </a:r>
            <a:r>
              <a:rPr sz="2400" spc="-585" dirty="0">
                <a:latin typeface="Palatino Linotype"/>
                <a:cs typeface="Palatino Linotype"/>
              </a:rPr>
              <a:t> </a:t>
            </a:r>
            <a:r>
              <a:rPr sz="2400" spc="-5" dirty="0">
                <a:latin typeface="Palatino Linotype"/>
                <a:cs typeface="Palatino Linotype"/>
              </a:rPr>
              <a:t>character</a:t>
            </a:r>
            <a:r>
              <a:rPr sz="2400" spc="5" dirty="0">
                <a:latin typeface="Palatino Linotype"/>
                <a:cs typeface="Palatino Linotype"/>
              </a:rPr>
              <a:t> </a:t>
            </a:r>
            <a:r>
              <a:rPr sz="2400" spc="-15" dirty="0">
                <a:latin typeface="Palatino Linotype"/>
                <a:cs typeface="Palatino Linotype"/>
              </a:rPr>
              <a:t>in</a:t>
            </a:r>
            <a:r>
              <a:rPr sz="2400" spc="10" dirty="0">
                <a:latin typeface="Palatino Linotype"/>
                <a:cs typeface="Palatino Linotype"/>
              </a:rPr>
              <a:t> </a:t>
            </a:r>
            <a:r>
              <a:rPr sz="2400" spc="-5" dirty="0">
                <a:latin typeface="Palatino Linotype"/>
                <a:cs typeface="Palatino Linotype"/>
              </a:rPr>
              <a:t>Python.</a:t>
            </a:r>
            <a:endParaRPr sz="2400">
              <a:latin typeface="Palatino Linotype"/>
              <a:cs typeface="Palatino Linotype"/>
            </a:endParaRPr>
          </a:p>
        </p:txBody>
      </p:sp>
      <p:grpSp>
        <p:nvGrpSpPr>
          <p:cNvPr id="5" name="object 5"/>
          <p:cNvGrpSpPr/>
          <p:nvPr/>
        </p:nvGrpSpPr>
        <p:grpSpPr>
          <a:xfrm>
            <a:off x="1003058" y="3486721"/>
            <a:ext cx="3629025" cy="1757045"/>
            <a:chOff x="1003058" y="3486721"/>
            <a:chExt cx="3629025" cy="1757045"/>
          </a:xfrm>
        </p:grpSpPr>
        <p:sp>
          <p:nvSpPr>
            <p:cNvPr id="6" name="object 6"/>
            <p:cNvSpPr/>
            <p:nvPr/>
          </p:nvSpPr>
          <p:spPr>
            <a:xfrm>
              <a:off x="1017346" y="3501009"/>
              <a:ext cx="3600450" cy="1728470"/>
            </a:xfrm>
            <a:custGeom>
              <a:avLst/>
              <a:gdLst/>
              <a:ahLst/>
              <a:cxnLst/>
              <a:rect l="l" t="t" r="r" b="b"/>
              <a:pathLst>
                <a:path w="3600450" h="1728470">
                  <a:moveTo>
                    <a:pt x="1800148" y="0"/>
                  </a:moveTo>
                  <a:lnTo>
                    <a:pt x="1736953" y="522"/>
                  </a:lnTo>
                  <a:lnTo>
                    <a:pt x="1674305" y="2078"/>
                  </a:lnTo>
                  <a:lnTo>
                    <a:pt x="1612239" y="4651"/>
                  </a:lnTo>
                  <a:lnTo>
                    <a:pt x="1550791" y="8223"/>
                  </a:lnTo>
                  <a:lnTo>
                    <a:pt x="1489997" y="12777"/>
                  </a:lnTo>
                  <a:lnTo>
                    <a:pt x="1429893" y="18296"/>
                  </a:lnTo>
                  <a:lnTo>
                    <a:pt x="1370514" y="24763"/>
                  </a:lnTo>
                  <a:lnTo>
                    <a:pt x="1311896" y="32161"/>
                  </a:lnTo>
                  <a:lnTo>
                    <a:pt x="1254074" y="40473"/>
                  </a:lnTo>
                  <a:lnTo>
                    <a:pt x="1197086" y="49681"/>
                  </a:lnTo>
                  <a:lnTo>
                    <a:pt x="1140965" y="59768"/>
                  </a:lnTo>
                  <a:lnTo>
                    <a:pt x="1085748" y="70718"/>
                  </a:lnTo>
                  <a:lnTo>
                    <a:pt x="1031471" y="82513"/>
                  </a:lnTo>
                  <a:lnTo>
                    <a:pt x="978169" y="95136"/>
                  </a:lnTo>
                  <a:lnTo>
                    <a:pt x="925877" y="108570"/>
                  </a:lnTo>
                  <a:lnTo>
                    <a:pt x="874633" y="122798"/>
                  </a:lnTo>
                  <a:lnTo>
                    <a:pt x="824471" y="137803"/>
                  </a:lnTo>
                  <a:lnTo>
                    <a:pt x="775427" y="153566"/>
                  </a:lnTo>
                  <a:lnTo>
                    <a:pt x="727536" y="170073"/>
                  </a:lnTo>
                  <a:lnTo>
                    <a:pt x="680836" y="187304"/>
                  </a:lnTo>
                  <a:lnTo>
                    <a:pt x="635360" y="205244"/>
                  </a:lnTo>
                  <a:lnTo>
                    <a:pt x="591145" y="223875"/>
                  </a:lnTo>
                  <a:lnTo>
                    <a:pt x="548227" y="243179"/>
                  </a:lnTo>
                  <a:lnTo>
                    <a:pt x="506641" y="263140"/>
                  </a:lnTo>
                  <a:lnTo>
                    <a:pt x="466423" y="283741"/>
                  </a:lnTo>
                  <a:lnTo>
                    <a:pt x="427609" y="304965"/>
                  </a:lnTo>
                  <a:lnTo>
                    <a:pt x="390234" y="326793"/>
                  </a:lnTo>
                  <a:lnTo>
                    <a:pt x="354335" y="349210"/>
                  </a:lnTo>
                  <a:lnTo>
                    <a:pt x="319946" y="372198"/>
                  </a:lnTo>
                  <a:lnTo>
                    <a:pt x="287104" y="395740"/>
                  </a:lnTo>
                  <a:lnTo>
                    <a:pt x="255843" y="419819"/>
                  </a:lnTo>
                  <a:lnTo>
                    <a:pt x="226201" y="444417"/>
                  </a:lnTo>
                  <a:lnTo>
                    <a:pt x="171914" y="495104"/>
                  </a:lnTo>
                  <a:lnTo>
                    <a:pt x="124526" y="547665"/>
                  </a:lnTo>
                  <a:lnTo>
                    <a:pt x="84324" y="601962"/>
                  </a:lnTo>
                  <a:lnTo>
                    <a:pt x="51594" y="657858"/>
                  </a:lnTo>
                  <a:lnTo>
                    <a:pt x="26621" y="715216"/>
                  </a:lnTo>
                  <a:lnTo>
                    <a:pt x="9690" y="773898"/>
                  </a:lnTo>
                  <a:lnTo>
                    <a:pt x="1088" y="833769"/>
                  </a:lnTo>
                  <a:lnTo>
                    <a:pt x="0" y="864107"/>
                  </a:lnTo>
                  <a:lnTo>
                    <a:pt x="1088" y="894446"/>
                  </a:lnTo>
                  <a:lnTo>
                    <a:pt x="9690" y="954317"/>
                  </a:lnTo>
                  <a:lnTo>
                    <a:pt x="26621" y="1012999"/>
                  </a:lnTo>
                  <a:lnTo>
                    <a:pt x="51594" y="1070357"/>
                  </a:lnTo>
                  <a:lnTo>
                    <a:pt x="84324" y="1126253"/>
                  </a:lnTo>
                  <a:lnTo>
                    <a:pt x="124526" y="1180550"/>
                  </a:lnTo>
                  <a:lnTo>
                    <a:pt x="171914" y="1233111"/>
                  </a:lnTo>
                  <a:lnTo>
                    <a:pt x="226201" y="1283798"/>
                  </a:lnTo>
                  <a:lnTo>
                    <a:pt x="255843" y="1308396"/>
                  </a:lnTo>
                  <a:lnTo>
                    <a:pt x="287104" y="1332475"/>
                  </a:lnTo>
                  <a:lnTo>
                    <a:pt x="319946" y="1356017"/>
                  </a:lnTo>
                  <a:lnTo>
                    <a:pt x="354335" y="1379005"/>
                  </a:lnTo>
                  <a:lnTo>
                    <a:pt x="390234" y="1401422"/>
                  </a:lnTo>
                  <a:lnTo>
                    <a:pt x="427609" y="1423250"/>
                  </a:lnTo>
                  <a:lnTo>
                    <a:pt x="466423" y="1444474"/>
                  </a:lnTo>
                  <a:lnTo>
                    <a:pt x="506641" y="1465075"/>
                  </a:lnTo>
                  <a:lnTo>
                    <a:pt x="548227" y="1485036"/>
                  </a:lnTo>
                  <a:lnTo>
                    <a:pt x="591145" y="1504340"/>
                  </a:lnTo>
                  <a:lnTo>
                    <a:pt x="635360" y="1522971"/>
                  </a:lnTo>
                  <a:lnTo>
                    <a:pt x="680836" y="1540911"/>
                  </a:lnTo>
                  <a:lnTo>
                    <a:pt x="727536" y="1558142"/>
                  </a:lnTo>
                  <a:lnTo>
                    <a:pt x="775427" y="1574649"/>
                  </a:lnTo>
                  <a:lnTo>
                    <a:pt x="824471" y="1590412"/>
                  </a:lnTo>
                  <a:lnTo>
                    <a:pt x="874633" y="1605417"/>
                  </a:lnTo>
                  <a:lnTo>
                    <a:pt x="925877" y="1619645"/>
                  </a:lnTo>
                  <a:lnTo>
                    <a:pt x="978169" y="1633079"/>
                  </a:lnTo>
                  <a:lnTo>
                    <a:pt x="1031471" y="1645702"/>
                  </a:lnTo>
                  <a:lnTo>
                    <a:pt x="1085748" y="1657497"/>
                  </a:lnTo>
                  <a:lnTo>
                    <a:pt x="1140965" y="1668447"/>
                  </a:lnTo>
                  <a:lnTo>
                    <a:pt x="1197086" y="1678534"/>
                  </a:lnTo>
                  <a:lnTo>
                    <a:pt x="1254074" y="1687742"/>
                  </a:lnTo>
                  <a:lnTo>
                    <a:pt x="1311896" y="1696054"/>
                  </a:lnTo>
                  <a:lnTo>
                    <a:pt x="1370514" y="1703452"/>
                  </a:lnTo>
                  <a:lnTo>
                    <a:pt x="1429893" y="1709919"/>
                  </a:lnTo>
                  <a:lnTo>
                    <a:pt x="1489997" y="1715438"/>
                  </a:lnTo>
                  <a:lnTo>
                    <a:pt x="1550791" y="1719992"/>
                  </a:lnTo>
                  <a:lnTo>
                    <a:pt x="1612239" y="1723564"/>
                  </a:lnTo>
                  <a:lnTo>
                    <a:pt x="1674305" y="1726137"/>
                  </a:lnTo>
                  <a:lnTo>
                    <a:pt x="1736953" y="1727693"/>
                  </a:lnTo>
                  <a:lnTo>
                    <a:pt x="1800148" y="1728215"/>
                  </a:lnTo>
                  <a:lnTo>
                    <a:pt x="1863351" y="1727693"/>
                  </a:lnTo>
                  <a:lnTo>
                    <a:pt x="1926007" y="1726137"/>
                  </a:lnTo>
                  <a:lnTo>
                    <a:pt x="1988080" y="1723564"/>
                  </a:lnTo>
                  <a:lnTo>
                    <a:pt x="2049535" y="1719992"/>
                  </a:lnTo>
                  <a:lnTo>
                    <a:pt x="2110335" y="1715438"/>
                  </a:lnTo>
                  <a:lnTo>
                    <a:pt x="2170444" y="1709919"/>
                  </a:lnTo>
                  <a:lnTo>
                    <a:pt x="2229829" y="1703452"/>
                  </a:lnTo>
                  <a:lnTo>
                    <a:pt x="2288452" y="1696054"/>
                  </a:lnTo>
                  <a:lnTo>
                    <a:pt x="2346277" y="1687742"/>
                  </a:lnTo>
                  <a:lnTo>
                    <a:pt x="2403270" y="1678534"/>
                  </a:lnTo>
                  <a:lnTo>
                    <a:pt x="2459395" y="1668447"/>
                  </a:lnTo>
                  <a:lnTo>
                    <a:pt x="2514615" y="1657497"/>
                  </a:lnTo>
                  <a:lnTo>
                    <a:pt x="2568895" y="1645702"/>
                  </a:lnTo>
                  <a:lnTo>
                    <a:pt x="2622200" y="1633079"/>
                  </a:lnTo>
                  <a:lnTo>
                    <a:pt x="2674494" y="1619645"/>
                  </a:lnTo>
                  <a:lnTo>
                    <a:pt x="2725741" y="1605417"/>
                  </a:lnTo>
                  <a:lnTo>
                    <a:pt x="2775905" y="1590412"/>
                  </a:lnTo>
                  <a:lnTo>
                    <a:pt x="2824950" y="1574649"/>
                  </a:lnTo>
                  <a:lnTo>
                    <a:pt x="2872842" y="1558142"/>
                  </a:lnTo>
                  <a:lnTo>
                    <a:pt x="2919544" y="1540911"/>
                  </a:lnTo>
                  <a:lnTo>
                    <a:pt x="2965021" y="1522971"/>
                  </a:lnTo>
                  <a:lnTo>
                    <a:pt x="3009236" y="1504340"/>
                  </a:lnTo>
                  <a:lnTo>
                    <a:pt x="3052155" y="1485036"/>
                  </a:lnTo>
                  <a:lnTo>
                    <a:pt x="3093741" y="1465075"/>
                  </a:lnTo>
                  <a:lnTo>
                    <a:pt x="3133959" y="1444474"/>
                  </a:lnTo>
                  <a:lnTo>
                    <a:pt x="3172774" y="1423250"/>
                  </a:lnTo>
                  <a:lnTo>
                    <a:pt x="3210148" y="1401422"/>
                  </a:lnTo>
                  <a:lnTo>
                    <a:pt x="3246048" y="1379005"/>
                  </a:lnTo>
                  <a:lnTo>
                    <a:pt x="3280436" y="1356017"/>
                  </a:lnTo>
                  <a:lnTo>
                    <a:pt x="3313278" y="1332475"/>
                  </a:lnTo>
                  <a:lnTo>
                    <a:pt x="3344538" y="1308396"/>
                  </a:lnTo>
                  <a:lnTo>
                    <a:pt x="3374180" y="1283798"/>
                  </a:lnTo>
                  <a:lnTo>
                    <a:pt x="3428466" y="1233111"/>
                  </a:lnTo>
                  <a:lnTo>
                    <a:pt x="3475852" y="1180550"/>
                  </a:lnTo>
                  <a:lnTo>
                    <a:pt x="3516053" y="1126253"/>
                  </a:lnTo>
                  <a:lnTo>
                    <a:pt x="3548781" y="1070357"/>
                  </a:lnTo>
                  <a:lnTo>
                    <a:pt x="3573754" y="1012999"/>
                  </a:lnTo>
                  <a:lnTo>
                    <a:pt x="3590683" y="954317"/>
                  </a:lnTo>
                  <a:lnTo>
                    <a:pt x="3599285" y="894446"/>
                  </a:lnTo>
                  <a:lnTo>
                    <a:pt x="3600373" y="864107"/>
                  </a:lnTo>
                  <a:lnTo>
                    <a:pt x="3599285" y="833769"/>
                  </a:lnTo>
                  <a:lnTo>
                    <a:pt x="3590683" y="773898"/>
                  </a:lnTo>
                  <a:lnTo>
                    <a:pt x="3573754" y="715216"/>
                  </a:lnTo>
                  <a:lnTo>
                    <a:pt x="3548781" y="657858"/>
                  </a:lnTo>
                  <a:lnTo>
                    <a:pt x="3516053" y="601962"/>
                  </a:lnTo>
                  <a:lnTo>
                    <a:pt x="3475852" y="547665"/>
                  </a:lnTo>
                  <a:lnTo>
                    <a:pt x="3428466" y="495104"/>
                  </a:lnTo>
                  <a:lnTo>
                    <a:pt x="3374180" y="444417"/>
                  </a:lnTo>
                  <a:lnTo>
                    <a:pt x="3344538" y="419819"/>
                  </a:lnTo>
                  <a:lnTo>
                    <a:pt x="3313278" y="395740"/>
                  </a:lnTo>
                  <a:lnTo>
                    <a:pt x="3280436" y="372198"/>
                  </a:lnTo>
                  <a:lnTo>
                    <a:pt x="3246048" y="349210"/>
                  </a:lnTo>
                  <a:lnTo>
                    <a:pt x="3210148" y="326793"/>
                  </a:lnTo>
                  <a:lnTo>
                    <a:pt x="3172774" y="304965"/>
                  </a:lnTo>
                  <a:lnTo>
                    <a:pt x="3133959" y="283741"/>
                  </a:lnTo>
                  <a:lnTo>
                    <a:pt x="3093741" y="263140"/>
                  </a:lnTo>
                  <a:lnTo>
                    <a:pt x="3052155" y="243179"/>
                  </a:lnTo>
                  <a:lnTo>
                    <a:pt x="3009236" y="223875"/>
                  </a:lnTo>
                  <a:lnTo>
                    <a:pt x="2965021" y="205244"/>
                  </a:lnTo>
                  <a:lnTo>
                    <a:pt x="2919544" y="187304"/>
                  </a:lnTo>
                  <a:lnTo>
                    <a:pt x="2872842" y="170073"/>
                  </a:lnTo>
                  <a:lnTo>
                    <a:pt x="2824950" y="153566"/>
                  </a:lnTo>
                  <a:lnTo>
                    <a:pt x="2775905" y="137803"/>
                  </a:lnTo>
                  <a:lnTo>
                    <a:pt x="2725741" y="122798"/>
                  </a:lnTo>
                  <a:lnTo>
                    <a:pt x="2674494" y="108570"/>
                  </a:lnTo>
                  <a:lnTo>
                    <a:pt x="2622200" y="95136"/>
                  </a:lnTo>
                  <a:lnTo>
                    <a:pt x="2568895" y="82513"/>
                  </a:lnTo>
                  <a:lnTo>
                    <a:pt x="2514615" y="70718"/>
                  </a:lnTo>
                  <a:lnTo>
                    <a:pt x="2459395" y="59768"/>
                  </a:lnTo>
                  <a:lnTo>
                    <a:pt x="2403270" y="49681"/>
                  </a:lnTo>
                  <a:lnTo>
                    <a:pt x="2346277" y="40473"/>
                  </a:lnTo>
                  <a:lnTo>
                    <a:pt x="2288452" y="32161"/>
                  </a:lnTo>
                  <a:lnTo>
                    <a:pt x="2229829" y="24763"/>
                  </a:lnTo>
                  <a:lnTo>
                    <a:pt x="2170444" y="18296"/>
                  </a:lnTo>
                  <a:lnTo>
                    <a:pt x="2110335" y="12777"/>
                  </a:lnTo>
                  <a:lnTo>
                    <a:pt x="2049535" y="8223"/>
                  </a:lnTo>
                  <a:lnTo>
                    <a:pt x="1988080" y="4651"/>
                  </a:lnTo>
                  <a:lnTo>
                    <a:pt x="1926007" y="2078"/>
                  </a:lnTo>
                  <a:lnTo>
                    <a:pt x="1863351" y="522"/>
                  </a:lnTo>
                  <a:lnTo>
                    <a:pt x="1800148" y="0"/>
                  </a:lnTo>
                  <a:close/>
                </a:path>
              </a:pathLst>
            </a:custGeom>
            <a:solidFill>
              <a:srgbClr val="5F76B4"/>
            </a:solidFill>
          </p:spPr>
          <p:txBody>
            <a:bodyPr wrap="square" lIns="0" tIns="0" rIns="0" bIns="0" rtlCol="0"/>
            <a:lstStyle/>
            <a:p>
              <a:endParaRPr/>
            </a:p>
          </p:txBody>
        </p:sp>
        <p:sp>
          <p:nvSpPr>
            <p:cNvPr id="7" name="object 7"/>
            <p:cNvSpPr/>
            <p:nvPr/>
          </p:nvSpPr>
          <p:spPr>
            <a:xfrm>
              <a:off x="1017346" y="3501009"/>
              <a:ext cx="3600450" cy="1728470"/>
            </a:xfrm>
            <a:custGeom>
              <a:avLst/>
              <a:gdLst/>
              <a:ahLst/>
              <a:cxnLst/>
              <a:rect l="l" t="t" r="r" b="b"/>
              <a:pathLst>
                <a:path w="3600450" h="1728470">
                  <a:moveTo>
                    <a:pt x="0" y="864107"/>
                  </a:moveTo>
                  <a:lnTo>
                    <a:pt x="4330" y="803694"/>
                  </a:lnTo>
                  <a:lnTo>
                    <a:pt x="17132" y="744400"/>
                  </a:lnTo>
                  <a:lnTo>
                    <a:pt x="38120" y="686362"/>
                  </a:lnTo>
                  <a:lnTo>
                    <a:pt x="67007" y="629718"/>
                  </a:lnTo>
                  <a:lnTo>
                    <a:pt x="103509" y="574605"/>
                  </a:lnTo>
                  <a:lnTo>
                    <a:pt x="147339" y="521159"/>
                  </a:lnTo>
                  <a:lnTo>
                    <a:pt x="198213" y="469518"/>
                  </a:lnTo>
                  <a:lnTo>
                    <a:pt x="255843" y="419819"/>
                  </a:lnTo>
                  <a:lnTo>
                    <a:pt x="287104" y="395740"/>
                  </a:lnTo>
                  <a:lnTo>
                    <a:pt x="319946" y="372198"/>
                  </a:lnTo>
                  <a:lnTo>
                    <a:pt x="354335" y="349210"/>
                  </a:lnTo>
                  <a:lnTo>
                    <a:pt x="390234" y="326793"/>
                  </a:lnTo>
                  <a:lnTo>
                    <a:pt x="427609" y="304965"/>
                  </a:lnTo>
                  <a:lnTo>
                    <a:pt x="466423" y="283741"/>
                  </a:lnTo>
                  <a:lnTo>
                    <a:pt x="506641" y="263140"/>
                  </a:lnTo>
                  <a:lnTo>
                    <a:pt x="548227" y="243179"/>
                  </a:lnTo>
                  <a:lnTo>
                    <a:pt x="591145" y="223875"/>
                  </a:lnTo>
                  <a:lnTo>
                    <a:pt x="635360" y="205244"/>
                  </a:lnTo>
                  <a:lnTo>
                    <a:pt x="680836" y="187304"/>
                  </a:lnTo>
                  <a:lnTo>
                    <a:pt x="727536" y="170073"/>
                  </a:lnTo>
                  <a:lnTo>
                    <a:pt x="775427" y="153566"/>
                  </a:lnTo>
                  <a:lnTo>
                    <a:pt x="824471" y="137803"/>
                  </a:lnTo>
                  <a:lnTo>
                    <a:pt x="874633" y="122798"/>
                  </a:lnTo>
                  <a:lnTo>
                    <a:pt x="925877" y="108570"/>
                  </a:lnTo>
                  <a:lnTo>
                    <a:pt x="978169" y="95136"/>
                  </a:lnTo>
                  <a:lnTo>
                    <a:pt x="1031471" y="82513"/>
                  </a:lnTo>
                  <a:lnTo>
                    <a:pt x="1085748" y="70718"/>
                  </a:lnTo>
                  <a:lnTo>
                    <a:pt x="1140965" y="59768"/>
                  </a:lnTo>
                  <a:lnTo>
                    <a:pt x="1197086" y="49681"/>
                  </a:lnTo>
                  <a:lnTo>
                    <a:pt x="1254074" y="40473"/>
                  </a:lnTo>
                  <a:lnTo>
                    <a:pt x="1311896" y="32161"/>
                  </a:lnTo>
                  <a:lnTo>
                    <a:pt x="1370514" y="24763"/>
                  </a:lnTo>
                  <a:lnTo>
                    <a:pt x="1429893" y="18296"/>
                  </a:lnTo>
                  <a:lnTo>
                    <a:pt x="1489997" y="12777"/>
                  </a:lnTo>
                  <a:lnTo>
                    <a:pt x="1550791" y="8223"/>
                  </a:lnTo>
                  <a:lnTo>
                    <a:pt x="1612239" y="4651"/>
                  </a:lnTo>
                  <a:lnTo>
                    <a:pt x="1674305" y="2078"/>
                  </a:lnTo>
                  <a:lnTo>
                    <a:pt x="1736953" y="522"/>
                  </a:lnTo>
                  <a:lnTo>
                    <a:pt x="1800148" y="0"/>
                  </a:lnTo>
                  <a:lnTo>
                    <a:pt x="1863351" y="522"/>
                  </a:lnTo>
                  <a:lnTo>
                    <a:pt x="1926007" y="2078"/>
                  </a:lnTo>
                  <a:lnTo>
                    <a:pt x="1988080" y="4651"/>
                  </a:lnTo>
                  <a:lnTo>
                    <a:pt x="2049535" y="8223"/>
                  </a:lnTo>
                  <a:lnTo>
                    <a:pt x="2110335" y="12777"/>
                  </a:lnTo>
                  <a:lnTo>
                    <a:pt x="2170444" y="18296"/>
                  </a:lnTo>
                  <a:lnTo>
                    <a:pt x="2229829" y="24763"/>
                  </a:lnTo>
                  <a:lnTo>
                    <a:pt x="2288452" y="32161"/>
                  </a:lnTo>
                  <a:lnTo>
                    <a:pt x="2346277" y="40473"/>
                  </a:lnTo>
                  <a:lnTo>
                    <a:pt x="2403270" y="49681"/>
                  </a:lnTo>
                  <a:lnTo>
                    <a:pt x="2459395" y="59768"/>
                  </a:lnTo>
                  <a:lnTo>
                    <a:pt x="2514615" y="70718"/>
                  </a:lnTo>
                  <a:lnTo>
                    <a:pt x="2568895" y="82513"/>
                  </a:lnTo>
                  <a:lnTo>
                    <a:pt x="2622200" y="95136"/>
                  </a:lnTo>
                  <a:lnTo>
                    <a:pt x="2674494" y="108570"/>
                  </a:lnTo>
                  <a:lnTo>
                    <a:pt x="2725741" y="122798"/>
                  </a:lnTo>
                  <a:lnTo>
                    <a:pt x="2775905" y="137803"/>
                  </a:lnTo>
                  <a:lnTo>
                    <a:pt x="2824950" y="153566"/>
                  </a:lnTo>
                  <a:lnTo>
                    <a:pt x="2872842" y="170073"/>
                  </a:lnTo>
                  <a:lnTo>
                    <a:pt x="2919544" y="187304"/>
                  </a:lnTo>
                  <a:lnTo>
                    <a:pt x="2965021" y="205244"/>
                  </a:lnTo>
                  <a:lnTo>
                    <a:pt x="3009236" y="223875"/>
                  </a:lnTo>
                  <a:lnTo>
                    <a:pt x="3052155" y="243179"/>
                  </a:lnTo>
                  <a:lnTo>
                    <a:pt x="3093741" y="263140"/>
                  </a:lnTo>
                  <a:lnTo>
                    <a:pt x="3133959" y="283741"/>
                  </a:lnTo>
                  <a:lnTo>
                    <a:pt x="3172774" y="304965"/>
                  </a:lnTo>
                  <a:lnTo>
                    <a:pt x="3210148" y="326793"/>
                  </a:lnTo>
                  <a:lnTo>
                    <a:pt x="3246048" y="349210"/>
                  </a:lnTo>
                  <a:lnTo>
                    <a:pt x="3280436" y="372198"/>
                  </a:lnTo>
                  <a:lnTo>
                    <a:pt x="3313278" y="395740"/>
                  </a:lnTo>
                  <a:lnTo>
                    <a:pt x="3344538" y="419819"/>
                  </a:lnTo>
                  <a:lnTo>
                    <a:pt x="3374180" y="444417"/>
                  </a:lnTo>
                  <a:lnTo>
                    <a:pt x="3428466" y="495104"/>
                  </a:lnTo>
                  <a:lnTo>
                    <a:pt x="3475852" y="547665"/>
                  </a:lnTo>
                  <a:lnTo>
                    <a:pt x="3516053" y="601962"/>
                  </a:lnTo>
                  <a:lnTo>
                    <a:pt x="3548781" y="657858"/>
                  </a:lnTo>
                  <a:lnTo>
                    <a:pt x="3573754" y="715216"/>
                  </a:lnTo>
                  <a:lnTo>
                    <a:pt x="3590683" y="773898"/>
                  </a:lnTo>
                  <a:lnTo>
                    <a:pt x="3599285" y="833769"/>
                  </a:lnTo>
                  <a:lnTo>
                    <a:pt x="3600373" y="864107"/>
                  </a:lnTo>
                  <a:lnTo>
                    <a:pt x="3599285" y="894446"/>
                  </a:lnTo>
                  <a:lnTo>
                    <a:pt x="3590683" y="954317"/>
                  </a:lnTo>
                  <a:lnTo>
                    <a:pt x="3573754" y="1012999"/>
                  </a:lnTo>
                  <a:lnTo>
                    <a:pt x="3548781" y="1070357"/>
                  </a:lnTo>
                  <a:lnTo>
                    <a:pt x="3516053" y="1126253"/>
                  </a:lnTo>
                  <a:lnTo>
                    <a:pt x="3475852" y="1180550"/>
                  </a:lnTo>
                  <a:lnTo>
                    <a:pt x="3428466" y="1233111"/>
                  </a:lnTo>
                  <a:lnTo>
                    <a:pt x="3374180" y="1283798"/>
                  </a:lnTo>
                  <a:lnTo>
                    <a:pt x="3344538" y="1308396"/>
                  </a:lnTo>
                  <a:lnTo>
                    <a:pt x="3313278" y="1332475"/>
                  </a:lnTo>
                  <a:lnTo>
                    <a:pt x="3280436" y="1356017"/>
                  </a:lnTo>
                  <a:lnTo>
                    <a:pt x="3246048" y="1379005"/>
                  </a:lnTo>
                  <a:lnTo>
                    <a:pt x="3210148" y="1401422"/>
                  </a:lnTo>
                  <a:lnTo>
                    <a:pt x="3172774" y="1423250"/>
                  </a:lnTo>
                  <a:lnTo>
                    <a:pt x="3133959" y="1444474"/>
                  </a:lnTo>
                  <a:lnTo>
                    <a:pt x="3093741" y="1465075"/>
                  </a:lnTo>
                  <a:lnTo>
                    <a:pt x="3052155" y="1485036"/>
                  </a:lnTo>
                  <a:lnTo>
                    <a:pt x="3009236" y="1504340"/>
                  </a:lnTo>
                  <a:lnTo>
                    <a:pt x="2965021" y="1522971"/>
                  </a:lnTo>
                  <a:lnTo>
                    <a:pt x="2919544" y="1540911"/>
                  </a:lnTo>
                  <a:lnTo>
                    <a:pt x="2872842" y="1558142"/>
                  </a:lnTo>
                  <a:lnTo>
                    <a:pt x="2824950" y="1574649"/>
                  </a:lnTo>
                  <a:lnTo>
                    <a:pt x="2775905" y="1590412"/>
                  </a:lnTo>
                  <a:lnTo>
                    <a:pt x="2725741" y="1605417"/>
                  </a:lnTo>
                  <a:lnTo>
                    <a:pt x="2674494" y="1619645"/>
                  </a:lnTo>
                  <a:lnTo>
                    <a:pt x="2622200" y="1633079"/>
                  </a:lnTo>
                  <a:lnTo>
                    <a:pt x="2568895" y="1645702"/>
                  </a:lnTo>
                  <a:lnTo>
                    <a:pt x="2514615" y="1657497"/>
                  </a:lnTo>
                  <a:lnTo>
                    <a:pt x="2459395" y="1668447"/>
                  </a:lnTo>
                  <a:lnTo>
                    <a:pt x="2403270" y="1678534"/>
                  </a:lnTo>
                  <a:lnTo>
                    <a:pt x="2346277" y="1687742"/>
                  </a:lnTo>
                  <a:lnTo>
                    <a:pt x="2288452" y="1696054"/>
                  </a:lnTo>
                  <a:lnTo>
                    <a:pt x="2229829" y="1703452"/>
                  </a:lnTo>
                  <a:lnTo>
                    <a:pt x="2170444" y="1709919"/>
                  </a:lnTo>
                  <a:lnTo>
                    <a:pt x="2110335" y="1715438"/>
                  </a:lnTo>
                  <a:lnTo>
                    <a:pt x="2049535" y="1719992"/>
                  </a:lnTo>
                  <a:lnTo>
                    <a:pt x="1988080" y="1723564"/>
                  </a:lnTo>
                  <a:lnTo>
                    <a:pt x="1926007" y="1726137"/>
                  </a:lnTo>
                  <a:lnTo>
                    <a:pt x="1863351" y="1727693"/>
                  </a:lnTo>
                  <a:lnTo>
                    <a:pt x="1800148" y="1728215"/>
                  </a:lnTo>
                  <a:lnTo>
                    <a:pt x="1736953" y="1727693"/>
                  </a:lnTo>
                  <a:lnTo>
                    <a:pt x="1674305" y="1726137"/>
                  </a:lnTo>
                  <a:lnTo>
                    <a:pt x="1612239" y="1723564"/>
                  </a:lnTo>
                  <a:lnTo>
                    <a:pt x="1550791" y="1719992"/>
                  </a:lnTo>
                  <a:lnTo>
                    <a:pt x="1489997" y="1715438"/>
                  </a:lnTo>
                  <a:lnTo>
                    <a:pt x="1429893" y="1709919"/>
                  </a:lnTo>
                  <a:lnTo>
                    <a:pt x="1370514" y="1703452"/>
                  </a:lnTo>
                  <a:lnTo>
                    <a:pt x="1311896" y="1696054"/>
                  </a:lnTo>
                  <a:lnTo>
                    <a:pt x="1254074" y="1687742"/>
                  </a:lnTo>
                  <a:lnTo>
                    <a:pt x="1197086" y="1678534"/>
                  </a:lnTo>
                  <a:lnTo>
                    <a:pt x="1140965" y="1668447"/>
                  </a:lnTo>
                  <a:lnTo>
                    <a:pt x="1085748" y="1657497"/>
                  </a:lnTo>
                  <a:lnTo>
                    <a:pt x="1031471" y="1645702"/>
                  </a:lnTo>
                  <a:lnTo>
                    <a:pt x="978169" y="1633079"/>
                  </a:lnTo>
                  <a:lnTo>
                    <a:pt x="925877" y="1619645"/>
                  </a:lnTo>
                  <a:lnTo>
                    <a:pt x="874633" y="1605417"/>
                  </a:lnTo>
                  <a:lnTo>
                    <a:pt x="824471" y="1590412"/>
                  </a:lnTo>
                  <a:lnTo>
                    <a:pt x="775427" y="1574649"/>
                  </a:lnTo>
                  <a:lnTo>
                    <a:pt x="727536" y="1558142"/>
                  </a:lnTo>
                  <a:lnTo>
                    <a:pt x="680836" y="1540911"/>
                  </a:lnTo>
                  <a:lnTo>
                    <a:pt x="635360" y="1522971"/>
                  </a:lnTo>
                  <a:lnTo>
                    <a:pt x="591145" y="1504340"/>
                  </a:lnTo>
                  <a:lnTo>
                    <a:pt x="548227" y="1485036"/>
                  </a:lnTo>
                  <a:lnTo>
                    <a:pt x="506641" y="1465075"/>
                  </a:lnTo>
                  <a:lnTo>
                    <a:pt x="466423" y="1444474"/>
                  </a:lnTo>
                  <a:lnTo>
                    <a:pt x="427609" y="1423250"/>
                  </a:lnTo>
                  <a:lnTo>
                    <a:pt x="390234" y="1401422"/>
                  </a:lnTo>
                  <a:lnTo>
                    <a:pt x="354335" y="1379005"/>
                  </a:lnTo>
                  <a:lnTo>
                    <a:pt x="319946" y="1356017"/>
                  </a:lnTo>
                  <a:lnTo>
                    <a:pt x="287104" y="1332475"/>
                  </a:lnTo>
                  <a:lnTo>
                    <a:pt x="255843" y="1308396"/>
                  </a:lnTo>
                  <a:lnTo>
                    <a:pt x="226201" y="1283798"/>
                  </a:lnTo>
                  <a:lnTo>
                    <a:pt x="171914" y="1233111"/>
                  </a:lnTo>
                  <a:lnTo>
                    <a:pt x="124526" y="1180550"/>
                  </a:lnTo>
                  <a:lnTo>
                    <a:pt x="84324" y="1126253"/>
                  </a:lnTo>
                  <a:lnTo>
                    <a:pt x="51594" y="1070357"/>
                  </a:lnTo>
                  <a:lnTo>
                    <a:pt x="26621" y="1012999"/>
                  </a:lnTo>
                  <a:lnTo>
                    <a:pt x="9690" y="954317"/>
                  </a:lnTo>
                  <a:lnTo>
                    <a:pt x="1088" y="894446"/>
                  </a:lnTo>
                  <a:lnTo>
                    <a:pt x="0" y="864107"/>
                  </a:lnTo>
                  <a:close/>
                </a:path>
              </a:pathLst>
            </a:custGeom>
            <a:ln w="28575">
              <a:solidFill>
                <a:srgbClr val="445483"/>
              </a:solidFill>
            </a:ln>
          </p:spPr>
          <p:txBody>
            <a:bodyPr wrap="square" lIns="0" tIns="0" rIns="0" bIns="0" rtlCol="0"/>
            <a:lstStyle/>
            <a:p>
              <a:endParaRPr/>
            </a:p>
          </p:txBody>
        </p:sp>
      </p:grpSp>
      <p:sp>
        <p:nvSpPr>
          <p:cNvPr id="8" name="object 8"/>
          <p:cNvSpPr txBox="1"/>
          <p:nvPr/>
        </p:nvSpPr>
        <p:spPr>
          <a:xfrm>
            <a:off x="1846833" y="3927475"/>
            <a:ext cx="193802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Palatino Linotype"/>
                <a:cs typeface="Palatino Linotype"/>
              </a:rPr>
              <a:t>Dynamic</a:t>
            </a:r>
            <a:r>
              <a:rPr sz="1800" spc="-80" dirty="0">
                <a:solidFill>
                  <a:srgbClr val="FFFFFF"/>
                </a:solidFill>
                <a:latin typeface="Palatino Linotype"/>
                <a:cs typeface="Palatino Linotype"/>
              </a:rPr>
              <a:t> </a:t>
            </a:r>
            <a:r>
              <a:rPr sz="1800" dirty="0">
                <a:solidFill>
                  <a:srgbClr val="FFFFFF"/>
                </a:solidFill>
                <a:latin typeface="Palatino Linotype"/>
                <a:cs typeface="Palatino Linotype"/>
              </a:rPr>
              <a:t>language</a:t>
            </a:r>
            <a:endParaRPr sz="1800">
              <a:latin typeface="Palatino Linotype"/>
              <a:cs typeface="Palatino Linotype"/>
            </a:endParaRPr>
          </a:p>
        </p:txBody>
      </p:sp>
      <p:sp>
        <p:nvSpPr>
          <p:cNvPr id="9" name="object 9"/>
          <p:cNvSpPr txBox="1"/>
          <p:nvPr/>
        </p:nvSpPr>
        <p:spPr>
          <a:xfrm>
            <a:off x="1743201" y="4476369"/>
            <a:ext cx="2148205"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FFFFFF"/>
                </a:solidFill>
                <a:latin typeface="Palatino Linotype"/>
                <a:cs typeface="Palatino Linotype"/>
              </a:rPr>
              <a:t>Track</a:t>
            </a:r>
            <a:r>
              <a:rPr sz="1800" spc="-65" dirty="0">
                <a:solidFill>
                  <a:srgbClr val="FFFFFF"/>
                </a:solidFill>
                <a:latin typeface="Palatino Linotype"/>
                <a:cs typeface="Palatino Linotype"/>
              </a:rPr>
              <a:t> </a:t>
            </a:r>
            <a:r>
              <a:rPr sz="1800" spc="-10" dirty="0">
                <a:solidFill>
                  <a:srgbClr val="FFFFFF"/>
                </a:solidFill>
                <a:latin typeface="Palatino Linotype"/>
                <a:cs typeface="Palatino Linotype"/>
              </a:rPr>
              <a:t>variables</a:t>
            </a:r>
            <a:r>
              <a:rPr sz="1800" spc="-35" dirty="0">
                <a:solidFill>
                  <a:srgbClr val="FFFFFF"/>
                </a:solidFill>
                <a:latin typeface="Palatino Linotype"/>
                <a:cs typeface="Palatino Linotype"/>
              </a:rPr>
              <a:t> </a:t>
            </a:r>
            <a:r>
              <a:rPr sz="1800" spc="-5" dirty="0">
                <a:solidFill>
                  <a:srgbClr val="FFFFFF"/>
                </a:solidFill>
                <a:latin typeface="Palatino Linotype"/>
                <a:cs typeface="Palatino Linotype"/>
              </a:rPr>
              <a:t>types</a:t>
            </a:r>
            <a:endParaRPr sz="1800">
              <a:latin typeface="Palatino Linotype"/>
              <a:cs typeface="Palatino Linotype"/>
            </a:endParaRPr>
          </a:p>
        </p:txBody>
      </p:sp>
      <p:grpSp>
        <p:nvGrpSpPr>
          <p:cNvPr id="10" name="object 10"/>
          <p:cNvGrpSpPr/>
          <p:nvPr/>
        </p:nvGrpSpPr>
        <p:grpSpPr>
          <a:xfrm>
            <a:off x="5781865" y="3738689"/>
            <a:ext cx="2534285" cy="1252855"/>
            <a:chOff x="5781865" y="3738689"/>
            <a:chExt cx="2534285" cy="1252855"/>
          </a:xfrm>
        </p:grpSpPr>
        <p:sp>
          <p:nvSpPr>
            <p:cNvPr id="11" name="object 11"/>
            <p:cNvSpPr/>
            <p:nvPr/>
          </p:nvSpPr>
          <p:spPr>
            <a:xfrm>
              <a:off x="5796153" y="3752977"/>
              <a:ext cx="2505710" cy="1224280"/>
            </a:xfrm>
            <a:custGeom>
              <a:avLst/>
              <a:gdLst/>
              <a:ahLst/>
              <a:cxnLst/>
              <a:rect l="l" t="t" r="r" b="b"/>
              <a:pathLst>
                <a:path w="2505709" h="1224279">
                  <a:moveTo>
                    <a:pt x="1252727" y="0"/>
                  </a:moveTo>
                  <a:lnTo>
                    <a:pt x="1190201" y="749"/>
                  </a:lnTo>
                  <a:lnTo>
                    <a:pt x="1128468" y="2973"/>
                  </a:lnTo>
                  <a:lnTo>
                    <a:pt x="1067601" y="6637"/>
                  </a:lnTo>
                  <a:lnTo>
                    <a:pt x="1007671" y="11705"/>
                  </a:lnTo>
                  <a:lnTo>
                    <a:pt x="948751" y="18144"/>
                  </a:lnTo>
                  <a:lnTo>
                    <a:pt x="890911" y="25917"/>
                  </a:lnTo>
                  <a:lnTo>
                    <a:pt x="834224" y="34990"/>
                  </a:lnTo>
                  <a:lnTo>
                    <a:pt x="778761" y="45327"/>
                  </a:lnTo>
                  <a:lnTo>
                    <a:pt x="724595" y="56894"/>
                  </a:lnTo>
                  <a:lnTo>
                    <a:pt x="671796" y="69655"/>
                  </a:lnTo>
                  <a:lnTo>
                    <a:pt x="620437" y="83575"/>
                  </a:lnTo>
                  <a:lnTo>
                    <a:pt x="570589" y="98619"/>
                  </a:lnTo>
                  <a:lnTo>
                    <a:pt x="522325" y="114753"/>
                  </a:lnTo>
                  <a:lnTo>
                    <a:pt x="475715" y="131941"/>
                  </a:lnTo>
                  <a:lnTo>
                    <a:pt x="430832" y="150148"/>
                  </a:lnTo>
                  <a:lnTo>
                    <a:pt x="387748" y="169338"/>
                  </a:lnTo>
                  <a:lnTo>
                    <a:pt x="346534" y="189478"/>
                  </a:lnTo>
                  <a:lnTo>
                    <a:pt x="307261" y="210531"/>
                  </a:lnTo>
                  <a:lnTo>
                    <a:pt x="270003" y="232463"/>
                  </a:lnTo>
                  <a:lnTo>
                    <a:pt x="234829" y="255239"/>
                  </a:lnTo>
                  <a:lnTo>
                    <a:pt x="201813" y="278824"/>
                  </a:lnTo>
                  <a:lnTo>
                    <a:pt x="171026" y="303181"/>
                  </a:lnTo>
                  <a:lnTo>
                    <a:pt x="116426" y="354077"/>
                  </a:lnTo>
                  <a:lnTo>
                    <a:pt x="71602" y="407647"/>
                  </a:lnTo>
                  <a:lnTo>
                    <a:pt x="37129" y="463608"/>
                  </a:lnTo>
                  <a:lnTo>
                    <a:pt x="13582" y="521682"/>
                  </a:lnTo>
                  <a:lnTo>
                    <a:pt x="1533" y="581588"/>
                  </a:lnTo>
                  <a:lnTo>
                    <a:pt x="0" y="612140"/>
                  </a:lnTo>
                  <a:lnTo>
                    <a:pt x="1533" y="642691"/>
                  </a:lnTo>
                  <a:lnTo>
                    <a:pt x="13582" y="702594"/>
                  </a:lnTo>
                  <a:lnTo>
                    <a:pt x="37129" y="760663"/>
                  </a:lnTo>
                  <a:lnTo>
                    <a:pt x="71602" y="816618"/>
                  </a:lnTo>
                  <a:lnTo>
                    <a:pt x="116426" y="870178"/>
                  </a:lnTo>
                  <a:lnTo>
                    <a:pt x="171026" y="921065"/>
                  </a:lnTo>
                  <a:lnTo>
                    <a:pt x="201813" y="945417"/>
                  </a:lnTo>
                  <a:lnTo>
                    <a:pt x="234829" y="968996"/>
                  </a:lnTo>
                  <a:lnTo>
                    <a:pt x="270003" y="991766"/>
                  </a:lnTo>
                  <a:lnTo>
                    <a:pt x="307261" y="1013693"/>
                  </a:lnTo>
                  <a:lnTo>
                    <a:pt x="346534" y="1034740"/>
                  </a:lnTo>
                  <a:lnTo>
                    <a:pt x="387748" y="1054874"/>
                  </a:lnTo>
                  <a:lnTo>
                    <a:pt x="430832" y="1074059"/>
                  </a:lnTo>
                  <a:lnTo>
                    <a:pt x="475715" y="1092260"/>
                  </a:lnTo>
                  <a:lnTo>
                    <a:pt x="522325" y="1109442"/>
                  </a:lnTo>
                  <a:lnTo>
                    <a:pt x="570589" y="1125571"/>
                  </a:lnTo>
                  <a:lnTo>
                    <a:pt x="620437" y="1140610"/>
                  </a:lnTo>
                  <a:lnTo>
                    <a:pt x="671796" y="1154525"/>
                  </a:lnTo>
                  <a:lnTo>
                    <a:pt x="724595" y="1167282"/>
                  </a:lnTo>
                  <a:lnTo>
                    <a:pt x="778761" y="1178844"/>
                  </a:lnTo>
                  <a:lnTo>
                    <a:pt x="834224" y="1189177"/>
                  </a:lnTo>
                  <a:lnTo>
                    <a:pt x="890911" y="1198246"/>
                  </a:lnTo>
                  <a:lnTo>
                    <a:pt x="948751" y="1206016"/>
                  </a:lnTo>
                  <a:lnTo>
                    <a:pt x="1007671" y="1212452"/>
                  </a:lnTo>
                  <a:lnTo>
                    <a:pt x="1067601" y="1217518"/>
                  </a:lnTo>
                  <a:lnTo>
                    <a:pt x="1128468" y="1221181"/>
                  </a:lnTo>
                  <a:lnTo>
                    <a:pt x="1190201" y="1223404"/>
                  </a:lnTo>
                  <a:lnTo>
                    <a:pt x="1252727" y="1224153"/>
                  </a:lnTo>
                  <a:lnTo>
                    <a:pt x="1315243" y="1223404"/>
                  </a:lnTo>
                  <a:lnTo>
                    <a:pt x="1376965" y="1221181"/>
                  </a:lnTo>
                  <a:lnTo>
                    <a:pt x="1437822" y="1217518"/>
                  </a:lnTo>
                  <a:lnTo>
                    <a:pt x="1497743" y="1212452"/>
                  </a:lnTo>
                  <a:lnTo>
                    <a:pt x="1556655" y="1206016"/>
                  </a:lnTo>
                  <a:lnTo>
                    <a:pt x="1614487" y="1198246"/>
                  </a:lnTo>
                  <a:lnTo>
                    <a:pt x="1671166" y="1189177"/>
                  </a:lnTo>
                  <a:lnTo>
                    <a:pt x="1726622" y="1178844"/>
                  </a:lnTo>
                  <a:lnTo>
                    <a:pt x="1780782" y="1167282"/>
                  </a:lnTo>
                  <a:lnTo>
                    <a:pt x="1833575" y="1154525"/>
                  </a:lnTo>
                  <a:lnTo>
                    <a:pt x="1884929" y="1140610"/>
                  </a:lnTo>
                  <a:lnTo>
                    <a:pt x="1934772" y="1125571"/>
                  </a:lnTo>
                  <a:lnTo>
                    <a:pt x="1983032" y="1109442"/>
                  </a:lnTo>
                  <a:lnTo>
                    <a:pt x="2029637" y="1092260"/>
                  </a:lnTo>
                  <a:lnTo>
                    <a:pt x="2074516" y="1074059"/>
                  </a:lnTo>
                  <a:lnTo>
                    <a:pt x="2117597" y="1054874"/>
                  </a:lnTo>
                  <a:lnTo>
                    <a:pt x="2158809" y="1034740"/>
                  </a:lnTo>
                  <a:lnTo>
                    <a:pt x="2198079" y="1013693"/>
                  </a:lnTo>
                  <a:lnTo>
                    <a:pt x="2235335" y="991766"/>
                  </a:lnTo>
                  <a:lnTo>
                    <a:pt x="2270506" y="968996"/>
                  </a:lnTo>
                  <a:lnTo>
                    <a:pt x="2303521" y="945417"/>
                  </a:lnTo>
                  <a:lnTo>
                    <a:pt x="2334307" y="921065"/>
                  </a:lnTo>
                  <a:lnTo>
                    <a:pt x="2388905" y="870178"/>
                  </a:lnTo>
                  <a:lnTo>
                    <a:pt x="2433727" y="816618"/>
                  </a:lnTo>
                  <a:lnTo>
                    <a:pt x="2468199" y="760663"/>
                  </a:lnTo>
                  <a:lnTo>
                    <a:pt x="2491747" y="702594"/>
                  </a:lnTo>
                  <a:lnTo>
                    <a:pt x="2503795" y="642691"/>
                  </a:lnTo>
                  <a:lnTo>
                    <a:pt x="2505329" y="612140"/>
                  </a:lnTo>
                  <a:lnTo>
                    <a:pt x="2503795" y="581588"/>
                  </a:lnTo>
                  <a:lnTo>
                    <a:pt x="2491747" y="521682"/>
                  </a:lnTo>
                  <a:lnTo>
                    <a:pt x="2468199" y="463608"/>
                  </a:lnTo>
                  <a:lnTo>
                    <a:pt x="2433727" y="407647"/>
                  </a:lnTo>
                  <a:lnTo>
                    <a:pt x="2388905" y="354077"/>
                  </a:lnTo>
                  <a:lnTo>
                    <a:pt x="2334307" y="303181"/>
                  </a:lnTo>
                  <a:lnTo>
                    <a:pt x="2303521" y="278824"/>
                  </a:lnTo>
                  <a:lnTo>
                    <a:pt x="2270506" y="255239"/>
                  </a:lnTo>
                  <a:lnTo>
                    <a:pt x="2235335" y="232463"/>
                  </a:lnTo>
                  <a:lnTo>
                    <a:pt x="2198079" y="210531"/>
                  </a:lnTo>
                  <a:lnTo>
                    <a:pt x="2158809" y="189478"/>
                  </a:lnTo>
                  <a:lnTo>
                    <a:pt x="2117597" y="169338"/>
                  </a:lnTo>
                  <a:lnTo>
                    <a:pt x="2074516" y="150148"/>
                  </a:lnTo>
                  <a:lnTo>
                    <a:pt x="2029637" y="131941"/>
                  </a:lnTo>
                  <a:lnTo>
                    <a:pt x="1983032" y="114753"/>
                  </a:lnTo>
                  <a:lnTo>
                    <a:pt x="1934772" y="98619"/>
                  </a:lnTo>
                  <a:lnTo>
                    <a:pt x="1884929" y="83575"/>
                  </a:lnTo>
                  <a:lnTo>
                    <a:pt x="1833575" y="69655"/>
                  </a:lnTo>
                  <a:lnTo>
                    <a:pt x="1780782" y="56894"/>
                  </a:lnTo>
                  <a:lnTo>
                    <a:pt x="1726622" y="45327"/>
                  </a:lnTo>
                  <a:lnTo>
                    <a:pt x="1671166" y="34990"/>
                  </a:lnTo>
                  <a:lnTo>
                    <a:pt x="1614487" y="25917"/>
                  </a:lnTo>
                  <a:lnTo>
                    <a:pt x="1556655" y="18144"/>
                  </a:lnTo>
                  <a:lnTo>
                    <a:pt x="1497743" y="11705"/>
                  </a:lnTo>
                  <a:lnTo>
                    <a:pt x="1437822" y="6637"/>
                  </a:lnTo>
                  <a:lnTo>
                    <a:pt x="1376965" y="2973"/>
                  </a:lnTo>
                  <a:lnTo>
                    <a:pt x="1315243" y="749"/>
                  </a:lnTo>
                  <a:lnTo>
                    <a:pt x="1252727" y="0"/>
                  </a:lnTo>
                  <a:close/>
                </a:path>
              </a:pathLst>
            </a:custGeom>
            <a:solidFill>
              <a:srgbClr val="5F76B4"/>
            </a:solidFill>
          </p:spPr>
          <p:txBody>
            <a:bodyPr wrap="square" lIns="0" tIns="0" rIns="0" bIns="0" rtlCol="0"/>
            <a:lstStyle/>
            <a:p>
              <a:endParaRPr/>
            </a:p>
          </p:txBody>
        </p:sp>
        <p:sp>
          <p:nvSpPr>
            <p:cNvPr id="12" name="object 12"/>
            <p:cNvSpPr/>
            <p:nvPr/>
          </p:nvSpPr>
          <p:spPr>
            <a:xfrm>
              <a:off x="5796153" y="3752977"/>
              <a:ext cx="2505710" cy="1224280"/>
            </a:xfrm>
            <a:custGeom>
              <a:avLst/>
              <a:gdLst/>
              <a:ahLst/>
              <a:cxnLst/>
              <a:rect l="l" t="t" r="r" b="b"/>
              <a:pathLst>
                <a:path w="2505709" h="1224279">
                  <a:moveTo>
                    <a:pt x="0" y="612140"/>
                  </a:moveTo>
                  <a:lnTo>
                    <a:pt x="6084" y="551424"/>
                  </a:lnTo>
                  <a:lnTo>
                    <a:pt x="23954" y="492399"/>
                  </a:lnTo>
                  <a:lnTo>
                    <a:pt x="53036" y="435346"/>
                  </a:lnTo>
                  <a:lnTo>
                    <a:pt x="92756" y="380545"/>
                  </a:lnTo>
                  <a:lnTo>
                    <a:pt x="142540" y="328278"/>
                  </a:lnTo>
                  <a:lnTo>
                    <a:pt x="201813" y="278824"/>
                  </a:lnTo>
                  <a:lnTo>
                    <a:pt x="234829" y="255239"/>
                  </a:lnTo>
                  <a:lnTo>
                    <a:pt x="270003" y="232463"/>
                  </a:lnTo>
                  <a:lnTo>
                    <a:pt x="307261" y="210531"/>
                  </a:lnTo>
                  <a:lnTo>
                    <a:pt x="346534" y="189478"/>
                  </a:lnTo>
                  <a:lnTo>
                    <a:pt x="387748" y="169338"/>
                  </a:lnTo>
                  <a:lnTo>
                    <a:pt x="430832" y="150148"/>
                  </a:lnTo>
                  <a:lnTo>
                    <a:pt x="475715" y="131941"/>
                  </a:lnTo>
                  <a:lnTo>
                    <a:pt x="522325" y="114753"/>
                  </a:lnTo>
                  <a:lnTo>
                    <a:pt x="570589" y="98619"/>
                  </a:lnTo>
                  <a:lnTo>
                    <a:pt x="620437" y="83575"/>
                  </a:lnTo>
                  <a:lnTo>
                    <a:pt x="671796" y="69655"/>
                  </a:lnTo>
                  <a:lnTo>
                    <a:pt x="724595" y="56894"/>
                  </a:lnTo>
                  <a:lnTo>
                    <a:pt x="778761" y="45327"/>
                  </a:lnTo>
                  <a:lnTo>
                    <a:pt x="834224" y="34990"/>
                  </a:lnTo>
                  <a:lnTo>
                    <a:pt x="890911" y="25917"/>
                  </a:lnTo>
                  <a:lnTo>
                    <a:pt x="948751" y="18144"/>
                  </a:lnTo>
                  <a:lnTo>
                    <a:pt x="1007671" y="11705"/>
                  </a:lnTo>
                  <a:lnTo>
                    <a:pt x="1067601" y="6637"/>
                  </a:lnTo>
                  <a:lnTo>
                    <a:pt x="1128468" y="2973"/>
                  </a:lnTo>
                  <a:lnTo>
                    <a:pt x="1190201" y="749"/>
                  </a:lnTo>
                  <a:lnTo>
                    <a:pt x="1252727" y="0"/>
                  </a:lnTo>
                  <a:lnTo>
                    <a:pt x="1315243" y="749"/>
                  </a:lnTo>
                  <a:lnTo>
                    <a:pt x="1376965" y="2973"/>
                  </a:lnTo>
                  <a:lnTo>
                    <a:pt x="1437822" y="6637"/>
                  </a:lnTo>
                  <a:lnTo>
                    <a:pt x="1497743" y="11705"/>
                  </a:lnTo>
                  <a:lnTo>
                    <a:pt x="1556655" y="18144"/>
                  </a:lnTo>
                  <a:lnTo>
                    <a:pt x="1614487" y="25917"/>
                  </a:lnTo>
                  <a:lnTo>
                    <a:pt x="1671166" y="34990"/>
                  </a:lnTo>
                  <a:lnTo>
                    <a:pt x="1726622" y="45327"/>
                  </a:lnTo>
                  <a:lnTo>
                    <a:pt x="1780782" y="56894"/>
                  </a:lnTo>
                  <a:lnTo>
                    <a:pt x="1833575" y="69655"/>
                  </a:lnTo>
                  <a:lnTo>
                    <a:pt x="1884929" y="83575"/>
                  </a:lnTo>
                  <a:lnTo>
                    <a:pt x="1934772" y="98619"/>
                  </a:lnTo>
                  <a:lnTo>
                    <a:pt x="1983032" y="114753"/>
                  </a:lnTo>
                  <a:lnTo>
                    <a:pt x="2029637" y="131941"/>
                  </a:lnTo>
                  <a:lnTo>
                    <a:pt x="2074516" y="150148"/>
                  </a:lnTo>
                  <a:lnTo>
                    <a:pt x="2117597" y="169338"/>
                  </a:lnTo>
                  <a:lnTo>
                    <a:pt x="2158809" y="189478"/>
                  </a:lnTo>
                  <a:lnTo>
                    <a:pt x="2198079" y="210531"/>
                  </a:lnTo>
                  <a:lnTo>
                    <a:pt x="2235335" y="232463"/>
                  </a:lnTo>
                  <a:lnTo>
                    <a:pt x="2270506" y="255239"/>
                  </a:lnTo>
                  <a:lnTo>
                    <a:pt x="2303521" y="278824"/>
                  </a:lnTo>
                  <a:lnTo>
                    <a:pt x="2334307" y="303181"/>
                  </a:lnTo>
                  <a:lnTo>
                    <a:pt x="2388905" y="354077"/>
                  </a:lnTo>
                  <a:lnTo>
                    <a:pt x="2433727" y="407647"/>
                  </a:lnTo>
                  <a:lnTo>
                    <a:pt x="2468199" y="463608"/>
                  </a:lnTo>
                  <a:lnTo>
                    <a:pt x="2491747" y="521682"/>
                  </a:lnTo>
                  <a:lnTo>
                    <a:pt x="2503795" y="581588"/>
                  </a:lnTo>
                  <a:lnTo>
                    <a:pt x="2505329" y="612140"/>
                  </a:lnTo>
                  <a:lnTo>
                    <a:pt x="2503795" y="642691"/>
                  </a:lnTo>
                  <a:lnTo>
                    <a:pt x="2491747" y="702594"/>
                  </a:lnTo>
                  <a:lnTo>
                    <a:pt x="2468199" y="760663"/>
                  </a:lnTo>
                  <a:lnTo>
                    <a:pt x="2433727" y="816618"/>
                  </a:lnTo>
                  <a:lnTo>
                    <a:pt x="2388905" y="870178"/>
                  </a:lnTo>
                  <a:lnTo>
                    <a:pt x="2334307" y="921065"/>
                  </a:lnTo>
                  <a:lnTo>
                    <a:pt x="2303521" y="945417"/>
                  </a:lnTo>
                  <a:lnTo>
                    <a:pt x="2270506" y="968996"/>
                  </a:lnTo>
                  <a:lnTo>
                    <a:pt x="2235335" y="991766"/>
                  </a:lnTo>
                  <a:lnTo>
                    <a:pt x="2198079" y="1013693"/>
                  </a:lnTo>
                  <a:lnTo>
                    <a:pt x="2158809" y="1034740"/>
                  </a:lnTo>
                  <a:lnTo>
                    <a:pt x="2117597" y="1054874"/>
                  </a:lnTo>
                  <a:lnTo>
                    <a:pt x="2074516" y="1074059"/>
                  </a:lnTo>
                  <a:lnTo>
                    <a:pt x="2029637" y="1092260"/>
                  </a:lnTo>
                  <a:lnTo>
                    <a:pt x="1983032" y="1109442"/>
                  </a:lnTo>
                  <a:lnTo>
                    <a:pt x="1934772" y="1125571"/>
                  </a:lnTo>
                  <a:lnTo>
                    <a:pt x="1884929" y="1140610"/>
                  </a:lnTo>
                  <a:lnTo>
                    <a:pt x="1833575" y="1154525"/>
                  </a:lnTo>
                  <a:lnTo>
                    <a:pt x="1780782" y="1167282"/>
                  </a:lnTo>
                  <a:lnTo>
                    <a:pt x="1726622" y="1178844"/>
                  </a:lnTo>
                  <a:lnTo>
                    <a:pt x="1671166" y="1189177"/>
                  </a:lnTo>
                  <a:lnTo>
                    <a:pt x="1614487" y="1198246"/>
                  </a:lnTo>
                  <a:lnTo>
                    <a:pt x="1556655" y="1206016"/>
                  </a:lnTo>
                  <a:lnTo>
                    <a:pt x="1497743" y="1212452"/>
                  </a:lnTo>
                  <a:lnTo>
                    <a:pt x="1437822" y="1217518"/>
                  </a:lnTo>
                  <a:lnTo>
                    <a:pt x="1376965" y="1221181"/>
                  </a:lnTo>
                  <a:lnTo>
                    <a:pt x="1315243" y="1223404"/>
                  </a:lnTo>
                  <a:lnTo>
                    <a:pt x="1252727" y="1224153"/>
                  </a:lnTo>
                  <a:lnTo>
                    <a:pt x="1190201" y="1223404"/>
                  </a:lnTo>
                  <a:lnTo>
                    <a:pt x="1128468" y="1221181"/>
                  </a:lnTo>
                  <a:lnTo>
                    <a:pt x="1067601" y="1217518"/>
                  </a:lnTo>
                  <a:lnTo>
                    <a:pt x="1007671" y="1212452"/>
                  </a:lnTo>
                  <a:lnTo>
                    <a:pt x="948751" y="1206016"/>
                  </a:lnTo>
                  <a:lnTo>
                    <a:pt x="890911" y="1198246"/>
                  </a:lnTo>
                  <a:lnTo>
                    <a:pt x="834224" y="1189177"/>
                  </a:lnTo>
                  <a:lnTo>
                    <a:pt x="778761" y="1178844"/>
                  </a:lnTo>
                  <a:lnTo>
                    <a:pt x="724595" y="1167282"/>
                  </a:lnTo>
                  <a:lnTo>
                    <a:pt x="671796" y="1154525"/>
                  </a:lnTo>
                  <a:lnTo>
                    <a:pt x="620437" y="1140610"/>
                  </a:lnTo>
                  <a:lnTo>
                    <a:pt x="570589" y="1125571"/>
                  </a:lnTo>
                  <a:lnTo>
                    <a:pt x="522325" y="1109442"/>
                  </a:lnTo>
                  <a:lnTo>
                    <a:pt x="475715" y="1092260"/>
                  </a:lnTo>
                  <a:lnTo>
                    <a:pt x="430832" y="1074059"/>
                  </a:lnTo>
                  <a:lnTo>
                    <a:pt x="387748" y="1054874"/>
                  </a:lnTo>
                  <a:lnTo>
                    <a:pt x="346534" y="1034740"/>
                  </a:lnTo>
                  <a:lnTo>
                    <a:pt x="307261" y="1013693"/>
                  </a:lnTo>
                  <a:lnTo>
                    <a:pt x="270003" y="991766"/>
                  </a:lnTo>
                  <a:lnTo>
                    <a:pt x="234829" y="968996"/>
                  </a:lnTo>
                  <a:lnTo>
                    <a:pt x="201813" y="945417"/>
                  </a:lnTo>
                  <a:lnTo>
                    <a:pt x="171026" y="921065"/>
                  </a:lnTo>
                  <a:lnTo>
                    <a:pt x="116426" y="870178"/>
                  </a:lnTo>
                  <a:lnTo>
                    <a:pt x="71602" y="816618"/>
                  </a:lnTo>
                  <a:lnTo>
                    <a:pt x="37129" y="760663"/>
                  </a:lnTo>
                  <a:lnTo>
                    <a:pt x="13582" y="702594"/>
                  </a:lnTo>
                  <a:lnTo>
                    <a:pt x="1533" y="642691"/>
                  </a:lnTo>
                  <a:lnTo>
                    <a:pt x="0" y="612140"/>
                  </a:lnTo>
                  <a:close/>
                </a:path>
              </a:pathLst>
            </a:custGeom>
            <a:ln w="28574">
              <a:solidFill>
                <a:srgbClr val="445483"/>
              </a:solidFill>
            </a:ln>
          </p:spPr>
          <p:txBody>
            <a:bodyPr wrap="square" lIns="0" tIns="0" rIns="0" bIns="0" rtlCol="0"/>
            <a:lstStyle/>
            <a:p>
              <a:endParaRPr/>
            </a:p>
          </p:txBody>
        </p:sp>
      </p:grpSp>
      <p:sp>
        <p:nvSpPr>
          <p:cNvPr id="13" name="object 13"/>
          <p:cNvSpPr txBox="1"/>
          <p:nvPr/>
        </p:nvSpPr>
        <p:spPr>
          <a:xfrm>
            <a:off x="6287261" y="4201744"/>
            <a:ext cx="1525270" cy="30035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Palatino Linotype"/>
                <a:cs typeface="Palatino Linotype"/>
              </a:rPr>
              <a:t>Polymorphism</a:t>
            </a:r>
            <a:endParaRPr sz="1800">
              <a:latin typeface="Palatino Linotype"/>
              <a:cs typeface="Palatino Linotype"/>
            </a:endParaRPr>
          </a:p>
        </p:txBody>
      </p:sp>
      <p:grpSp>
        <p:nvGrpSpPr>
          <p:cNvPr id="14" name="object 14"/>
          <p:cNvGrpSpPr/>
          <p:nvPr/>
        </p:nvGrpSpPr>
        <p:grpSpPr>
          <a:xfrm>
            <a:off x="4572000" y="4114800"/>
            <a:ext cx="1496695" cy="546100"/>
            <a:chOff x="4572000" y="4114800"/>
            <a:chExt cx="1496695" cy="546100"/>
          </a:xfrm>
        </p:grpSpPr>
        <p:pic>
          <p:nvPicPr>
            <p:cNvPr id="15" name="object 15"/>
            <p:cNvPicPr/>
            <p:nvPr/>
          </p:nvPicPr>
          <p:blipFill>
            <a:blip r:embed="rId3" cstate="print"/>
            <a:stretch>
              <a:fillRect/>
            </a:stretch>
          </p:blipFill>
          <p:spPr>
            <a:xfrm>
              <a:off x="4572000" y="4114800"/>
              <a:ext cx="1496568" cy="545592"/>
            </a:xfrm>
            <a:prstGeom prst="rect">
              <a:avLst/>
            </a:prstGeom>
          </p:spPr>
        </p:pic>
        <p:sp>
          <p:nvSpPr>
            <p:cNvPr id="16" name="object 16"/>
            <p:cNvSpPr/>
            <p:nvPr/>
          </p:nvSpPr>
          <p:spPr>
            <a:xfrm>
              <a:off x="4617719" y="4250977"/>
              <a:ext cx="1178560" cy="228600"/>
            </a:xfrm>
            <a:custGeom>
              <a:avLst/>
              <a:gdLst/>
              <a:ahLst/>
              <a:cxnLst/>
              <a:rect l="l" t="t" r="r" b="b"/>
              <a:pathLst>
                <a:path w="1178560" h="228600">
                  <a:moveTo>
                    <a:pt x="1077649" y="114139"/>
                  </a:moveTo>
                  <a:lnTo>
                    <a:pt x="962913" y="181068"/>
                  </a:lnTo>
                  <a:lnTo>
                    <a:pt x="955395" y="187791"/>
                  </a:lnTo>
                  <a:lnTo>
                    <a:pt x="951150" y="196562"/>
                  </a:lnTo>
                  <a:lnTo>
                    <a:pt x="950501" y="206285"/>
                  </a:lnTo>
                  <a:lnTo>
                    <a:pt x="953769" y="215866"/>
                  </a:lnTo>
                  <a:lnTo>
                    <a:pt x="960493" y="223367"/>
                  </a:lnTo>
                  <a:lnTo>
                    <a:pt x="969263" y="227582"/>
                  </a:lnTo>
                  <a:lnTo>
                    <a:pt x="978987" y="228224"/>
                  </a:lnTo>
                  <a:lnTo>
                    <a:pt x="988567" y="225010"/>
                  </a:lnTo>
                  <a:lnTo>
                    <a:pt x="1135033" y="139539"/>
                  </a:lnTo>
                  <a:lnTo>
                    <a:pt x="1128140" y="139539"/>
                  </a:lnTo>
                  <a:lnTo>
                    <a:pt x="1128140" y="136110"/>
                  </a:lnTo>
                  <a:lnTo>
                    <a:pt x="1115314" y="136110"/>
                  </a:lnTo>
                  <a:lnTo>
                    <a:pt x="1077649" y="114139"/>
                  </a:lnTo>
                  <a:close/>
                </a:path>
                <a:path w="1178560" h="228600">
                  <a:moveTo>
                    <a:pt x="1034106" y="88739"/>
                  </a:moveTo>
                  <a:lnTo>
                    <a:pt x="0" y="88739"/>
                  </a:lnTo>
                  <a:lnTo>
                    <a:pt x="0" y="139539"/>
                  </a:lnTo>
                  <a:lnTo>
                    <a:pt x="1034106" y="139539"/>
                  </a:lnTo>
                  <a:lnTo>
                    <a:pt x="1077649" y="114139"/>
                  </a:lnTo>
                  <a:lnTo>
                    <a:pt x="1034106" y="88739"/>
                  </a:lnTo>
                  <a:close/>
                </a:path>
                <a:path w="1178560" h="228600">
                  <a:moveTo>
                    <a:pt x="1135033" y="88739"/>
                  </a:moveTo>
                  <a:lnTo>
                    <a:pt x="1128140" y="88739"/>
                  </a:lnTo>
                  <a:lnTo>
                    <a:pt x="1128140" y="139539"/>
                  </a:lnTo>
                  <a:lnTo>
                    <a:pt x="1135033" y="139539"/>
                  </a:lnTo>
                  <a:lnTo>
                    <a:pt x="1178559" y="114139"/>
                  </a:lnTo>
                  <a:lnTo>
                    <a:pt x="1135033" y="88739"/>
                  </a:lnTo>
                  <a:close/>
                </a:path>
                <a:path w="1178560" h="228600">
                  <a:moveTo>
                    <a:pt x="1115314" y="92168"/>
                  </a:moveTo>
                  <a:lnTo>
                    <a:pt x="1077649" y="114139"/>
                  </a:lnTo>
                  <a:lnTo>
                    <a:pt x="1115314" y="136110"/>
                  </a:lnTo>
                  <a:lnTo>
                    <a:pt x="1115314" y="92168"/>
                  </a:lnTo>
                  <a:close/>
                </a:path>
                <a:path w="1178560" h="228600">
                  <a:moveTo>
                    <a:pt x="1128140" y="92168"/>
                  </a:moveTo>
                  <a:lnTo>
                    <a:pt x="1115314" y="92168"/>
                  </a:lnTo>
                  <a:lnTo>
                    <a:pt x="1115314" y="136110"/>
                  </a:lnTo>
                  <a:lnTo>
                    <a:pt x="1128140" y="136110"/>
                  </a:lnTo>
                  <a:lnTo>
                    <a:pt x="1128140" y="92168"/>
                  </a:lnTo>
                  <a:close/>
                </a:path>
                <a:path w="1178560" h="228600">
                  <a:moveTo>
                    <a:pt x="978987" y="0"/>
                  </a:moveTo>
                  <a:lnTo>
                    <a:pt x="969263" y="648"/>
                  </a:lnTo>
                  <a:lnTo>
                    <a:pt x="960493" y="4893"/>
                  </a:lnTo>
                  <a:lnTo>
                    <a:pt x="953769" y="12412"/>
                  </a:lnTo>
                  <a:lnTo>
                    <a:pt x="950501" y="21992"/>
                  </a:lnTo>
                  <a:lnTo>
                    <a:pt x="951150" y="31716"/>
                  </a:lnTo>
                  <a:lnTo>
                    <a:pt x="955395" y="40487"/>
                  </a:lnTo>
                  <a:lnTo>
                    <a:pt x="962913" y="47210"/>
                  </a:lnTo>
                  <a:lnTo>
                    <a:pt x="1077649" y="114139"/>
                  </a:lnTo>
                  <a:lnTo>
                    <a:pt x="1115314" y="92168"/>
                  </a:lnTo>
                  <a:lnTo>
                    <a:pt x="1128140" y="92168"/>
                  </a:lnTo>
                  <a:lnTo>
                    <a:pt x="1128140" y="88739"/>
                  </a:lnTo>
                  <a:lnTo>
                    <a:pt x="1135033" y="88739"/>
                  </a:lnTo>
                  <a:lnTo>
                    <a:pt x="988567" y="3268"/>
                  </a:lnTo>
                  <a:lnTo>
                    <a:pt x="978987" y="0"/>
                  </a:lnTo>
                  <a:close/>
                </a:path>
              </a:pathLst>
            </a:custGeom>
            <a:solidFill>
              <a:srgbClr val="758085"/>
            </a:solidFill>
          </p:spPr>
          <p:txBody>
            <a:bodyPr wrap="square" lIns="0" tIns="0" rIns="0" bIns="0" rtlCol="0"/>
            <a:lstStyle/>
            <a:p>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05384" y="420623"/>
            <a:ext cx="8357870" cy="932815"/>
            <a:chOff x="405384" y="420623"/>
            <a:chExt cx="8357870" cy="932815"/>
          </a:xfrm>
        </p:grpSpPr>
        <p:pic>
          <p:nvPicPr>
            <p:cNvPr id="3" name="object 3"/>
            <p:cNvPicPr/>
            <p:nvPr/>
          </p:nvPicPr>
          <p:blipFill>
            <a:blip r:embed="rId2" cstate="print"/>
            <a:stretch>
              <a:fillRect/>
            </a:stretch>
          </p:blipFill>
          <p:spPr>
            <a:xfrm>
              <a:off x="405384" y="420623"/>
              <a:ext cx="7885176" cy="932688"/>
            </a:xfrm>
            <a:prstGeom prst="rect">
              <a:avLst/>
            </a:prstGeom>
          </p:spPr>
        </p:pic>
        <p:pic>
          <p:nvPicPr>
            <p:cNvPr id="4" name="object 4"/>
            <p:cNvPicPr/>
            <p:nvPr/>
          </p:nvPicPr>
          <p:blipFill>
            <a:blip r:embed="rId3" cstate="print"/>
            <a:stretch>
              <a:fillRect/>
            </a:stretch>
          </p:blipFill>
          <p:spPr>
            <a:xfrm>
              <a:off x="7723631" y="420623"/>
              <a:ext cx="1039368" cy="932688"/>
            </a:xfrm>
            <a:prstGeom prst="rect">
              <a:avLst/>
            </a:prstGeom>
          </p:spPr>
        </p:pic>
      </p:grpSp>
      <p:sp>
        <p:nvSpPr>
          <p:cNvPr id="5" name="object 5"/>
          <p:cNvSpPr txBox="1">
            <a:spLocks noGrp="1"/>
          </p:cNvSpPr>
          <p:nvPr>
            <p:ph type="title"/>
          </p:nvPr>
        </p:nvSpPr>
        <p:spPr>
          <a:xfrm>
            <a:off x="675233" y="519506"/>
            <a:ext cx="7819390" cy="512445"/>
          </a:xfrm>
          <a:prstGeom prst="rect">
            <a:avLst/>
          </a:prstGeom>
        </p:spPr>
        <p:txBody>
          <a:bodyPr vert="horz" wrap="square" lIns="0" tIns="12065" rIns="0" bIns="0" rtlCol="0">
            <a:spAutoFit/>
          </a:bodyPr>
          <a:lstStyle/>
          <a:p>
            <a:pPr marL="12700">
              <a:lnSpc>
                <a:spcPct val="100000"/>
              </a:lnSpc>
              <a:spcBef>
                <a:spcPts val="95"/>
              </a:spcBef>
            </a:pPr>
            <a:r>
              <a:rPr sz="3200" spc="-10" dirty="0"/>
              <a:t>Everywhere</a:t>
            </a:r>
            <a:r>
              <a:rPr sz="3200" dirty="0"/>
              <a:t> </a:t>
            </a:r>
            <a:r>
              <a:rPr sz="3200" spc="-5" dirty="0"/>
              <a:t>is</a:t>
            </a:r>
            <a:r>
              <a:rPr sz="3200" spc="-10" dirty="0"/>
              <a:t> </a:t>
            </a:r>
            <a:r>
              <a:rPr sz="3200" spc="-5" dirty="0"/>
              <a:t>polymorphism</a:t>
            </a:r>
            <a:r>
              <a:rPr sz="3200" spc="25" dirty="0"/>
              <a:t> </a:t>
            </a:r>
            <a:r>
              <a:rPr sz="3200" spc="-5" dirty="0"/>
              <a:t>in</a:t>
            </a:r>
            <a:r>
              <a:rPr sz="3200" spc="-10" dirty="0"/>
              <a:t> Python</a:t>
            </a:r>
            <a:r>
              <a:rPr sz="3200" spc="90" dirty="0"/>
              <a:t> </a:t>
            </a:r>
            <a:r>
              <a:rPr sz="3200" spc="-5" dirty="0"/>
              <a:t>(2)</a:t>
            </a:r>
            <a:endParaRPr sz="3200"/>
          </a:p>
        </p:txBody>
      </p:sp>
      <p:sp>
        <p:nvSpPr>
          <p:cNvPr id="6" name="object 6"/>
          <p:cNvSpPr txBox="1"/>
          <p:nvPr/>
        </p:nvSpPr>
        <p:spPr>
          <a:xfrm>
            <a:off x="536244" y="1316482"/>
            <a:ext cx="7275195" cy="721360"/>
          </a:xfrm>
          <a:prstGeom prst="rect">
            <a:avLst/>
          </a:prstGeom>
        </p:spPr>
        <p:txBody>
          <a:bodyPr vert="horz" wrap="square" lIns="0" tIns="53975" rIns="0" bIns="0" rtlCol="0">
            <a:spAutoFit/>
          </a:bodyPr>
          <a:lstStyle/>
          <a:p>
            <a:pPr marL="356870" marR="5080" indent="-344805">
              <a:lnSpc>
                <a:spcPts val="2590"/>
              </a:lnSpc>
              <a:spcBef>
                <a:spcPts val="425"/>
              </a:spcBef>
              <a:buFont typeface="Arial MT"/>
              <a:buChar char="•"/>
              <a:tabLst>
                <a:tab pos="356870" algn="l"/>
                <a:tab pos="357505" algn="l"/>
              </a:tabLst>
            </a:pPr>
            <a:r>
              <a:rPr sz="2400" dirty="0">
                <a:solidFill>
                  <a:srgbClr val="404040"/>
                </a:solidFill>
                <a:latin typeface="Palatino Linotype"/>
                <a:cs typeface="Palatino Linotype"/>
              </a:rPr>
              <a:t>So, </a:t>
            </a:r>
            <a:r>
              <a:rPr sz="2400" spc="-15" dirty="0">
                <a:solidFill>
                  <a:srgbClr val="404040"/>
                </a:solidFill>
                <a:latin typeface="Palatino Linotype"/>
                <a:cs typeface="Palatino Linotype"/>
              </a:rPr>
              <a:t>in </a:t>
            </a:r>
            <a:r>
              <a:rPr sz="2400" spc="-5" dirty="0">
                <a:solidFill>
                  <a:srgbClr val="404040"/>
                </a:solidFill>
                <a:latin typeface="Palatino Linotype"/>
                <a:cs typeface="Palatino Linotype"/>
              </a:rPr>
              <a:t>Python, many </a:t>
            </a:r>
            <a:r>
              <a:rPr sz="2400" dirty="0">
                <a:solidFill>
                  <a:srgbClr val="404040"/>
                </a:solidFill>
                <a:latin typeface="Palatino Linotype"/>
                <a:cs typeface="Palatino Linotype"/>
              </a:rPr>
              <a:t>operators </a:t>
            </a:r>
            <a:r>
              <a:rPr sz="2400" spc="-15" dirty="0">
                <a:solidFill>
                  <a:srgbClr val="404040"/>
                </a:solidFill>
                <a:latin typeface="Palatino Linotype"/>
                <a:cs typeface="Palatino Linotype"/>
              </a:rPr>
              <a:t>have </a:t>
            </a:r>
            <a:r>
              <a:rPr sz="2400" dirty="0">
                <a:solidFill>
                  <a:srgbClr val="404040"/>
                </a:solidFill>
                <a:latin typeface="Palatino Linotype"/>
                <a:cs typeface="Palatino Linotype"/>
              </a:rPr>
              <a:t>the property of </a:t>
            </a:r>
            <a:r>
              <a:rPr sz="2400" spc="-585" dirty="0">
                <a:solidFill>
                  <a:srgbClr val="404040"/>
                </a:solidFill>
                <a:latin typeface="Palatino Linotype"/>
                <a:cs typeface="Palatino Linotype"/>
              </a:rPr>
              <a:t> </a:t>
            </a:r>
            <a:r>
              <a:rPr sz="2400" spc="-5" dirty="0">
                <a:solidFill>
                  <a:srgbClr val="404040"/>
                </a:solidFill>
                <a:latin typeface="Palatino Linotype"/>
                <a:cs typeface="Palatino Linotype"/>
              </a:rPr>
              <a:t>polymorphism.</a:t>
            </a:r>
            <a:r>
              <a:rPr sz="2400" spc="10" dirty="0">
                <a:solidFill>
                  <a:srgbClr val="404040"/>
                </a:solidFill>
                <a:latin typeface="Palatino Linotype"/>
                <a:cs typeface="Palatino Linotype"/>
              </a:rPr>
              <a:t> </a:t>
            </a:r>
            <a:r>
              <a:rPr sz="2400" spc="-10" dirty="0">
                <a:solidFill>
                  <a:srgbClr val="404040"/>
                </a:solidFill>
                <a:latin typeface="Palatino Linotype"/>
                <a:cs typeface="Palatino Linotype"/>
              </a:rPr>
              <a:t>Like</a:t>
            </a:r>
            <a:r>
              <a:rPr sz="2400" spc="15" dirty="0">
                <a:solidFill>
                  <a:srgbClr val="404040"/>
                </a:solidFill>
                <a:latin typeface="Palatino Linotype"/>
                <a:cs typeface="Palatino Linotype"/>
              </a:rPr>
              <a:t> </a:t>
            </a:r>
            <a:r>
              <a:rPr sz="2400" dirty="0">
                <a:solidFill>
                  <a:srgbClr val="404040"/>
                </a:solidFill>
                <a:latin typeface="Palatino Linotype"/>
                <a:cs typeface="Palatino Linotype"/>
              </a:rPr>
              <a:t>the </a:t>
            </a:r>
            <a:r>
              <a:rPr sz="2400" spc="-5" dirty="0">
                <a:solidFill>
                  <a:srgbClr val="404040"/>
                </a:solidFill>
                <a:latin typeface="Palatino Linotype"/>
                <a:cs typeface="Palatino Linotype"/>
              </a:rPr>
              <a:t>following</a:t>
            </a:r>
            <a:r>
              <a:rPr sz="2400" spc="40" dirty="0">
                <a:solidFill>
                  <a:srgbClr val="404040"/>
                </a:solidFill>
                <a:latin typeface="Palatino Linotype"/>
                <a:cs typeface="Palatino Linotype"/>
              </a:rPr>
              <a:t> </a:t>
            </a:r>
            <a:r>
              <a:rPr sz="2400" dirty="0">
                <a:solidFill>
                  <a:srgbClr val="404040"/>
                </a:solidFill>
                <a:latin typeface="Palatino Linotype"/>
                <a:cs typeface="Palatino Linotype"/>
              </a:rPr>
              <a:t>example:</a:t>
            </a:r>
            <a:endParaRPr sz="2400" dirty="0">
              <a:latin typeface="Palatino Linotype"/>
              <a:cs typeface="Palatino Linotype"/>
            </a:endParaRPr>
          </a:p>
        </p:txBody>
      </p:sp>
      <p:sp>
        <p:nvSpPr>
          <p:cNvPr id="7" name="object 7"/>
          <p:cNvSpPr txBox="1"/>
          <p:nvPr/>
        </p:nvSpPr>
        <p:spPr>
          <a:xfrm>
            <a:off x="536244" y="4463237"/>
            <a:ext cx="7665084" cy="1379855"/>
          </a:xfrm>
          <a:prstGeom prst="rect">
            <a:avLst/>
          </a:prstGeom>
        </p:spPr>
        <p:txBody>
          <a:bodyPr vert="horz" wrap="square" lIns="0" tIns="49530" rIns="0" bIns="0" rtlCol="0">
            <a:spAutoFit/>
          </a:bodyPr>
          <a:lstStyle/>
          <a:p>
            <a:pPr marL="356870" marR="5080" indent="-344805">
              <a:lnSpc>
                <a:spcPct val="90000"/>
              </a:lnSpc>
              <a:spcBef>
                <a:spcPts val="390"/>
              </a:spcBef>
              <a:buFont typeface="Arial MT"/>
              <a:buChar char="•"/>
              <a:tabLst>
                <a:tab pos="356870" algn="l"/>
                <a:tab pos="357505" algn="l"/>
              </a:tabLst>
            </a:pPr>
            <a:r>
              <a:rPr sz="2400" dirty="0">
                <a:solidFill>
                  <a:srgbClr val="404040"/>
                </a:solidFill>
                <a:latin typeface="Palatino Linotype"/>
                <a:cs typeface="Palatino Linotype"/>
              </a:rPr>
              <a:t>Looks</a:t>
            </a:r>
            <a:r>
              <a:rPr sz="2400" spc="-35" dirty="0">
                <a:solidFill>
                  <a:srgbClr val="404040"/>
                </a:solidFill>
                <a:latin typeface="Palatino Linotype"/>
                <a:cs typeface="Palatino Linotype"/>
              </a:rPr>
              <a:t> </a:t>
            </a:r>
            <a:r>
              <a:rPr sz="2400" spc="-10" dirty="0">
                <a:solidFill>
                  <a:srgbClr val="404040"/>
                </a:solidFill>
                <a:latin typeface="Palatino Linotype"/>
                <a:cs typeface="Palatino Linotype"/>
              </a:rPr>
              <a:t>stupid,</a:t>
            </a:r>
            <a:r>
              <a:rPr sz="2400" spc="40" dirty="0">
                <a:solidFill>
                  <a:srgbClr val="404040"/>
                </a:solidFill>
                <a:latin typeface="Palatino Linotype"/>
                <a:cs typeface="Palatino Linotype"/>
              </a:rPr>
              <a:t> </a:t>
            </a:r>
            <a:r>
              <a:rPr sz="2400" spc="-10" dirty="0">
                <a:solidFill>
                  <a:srgbClr val="404040"/>
                </a:solidFill>
                <a:latin typeface="Palatino Linotype"/>
                <a:cs typeface="Palatino Linotype"/>
              </a:rPr>
              <a:t>but</a:t>
            </a:r>
            <a:r>
              <a:rPr sz="2400" spc="5" dirty="0">
                <a:solidFill>
                  <a:srgbClr val="404040"/>
                </a:solidFill>
                <a:latin typeface="Palatino Linotype"/>
                <a:cs typeface="Palatino Linotype"/>
              </a:rPr>
              <a:t> </a:t>
            </a:r>
            <a:r>
              <a:rPr sz="2400" spc="-5" dirty="0">
                <a:solidFill>
                  <a:srgbClr val="404040"/>
                </a:solidFill>
                <a:latin typeface="Palatino Linotype"/>
                <a:cs typeface="Palatino Linotype"/>
              </a:rPr>
              <a:t>the</a:t>
            </a:r>
            <a:r>
              <a:rPr sz="2400" dirty="0">
                <a:solidFill>
                  <a:srgbClr val="404040"/>
                </a:solidFill>
                <a:latin typeface="Palatino Linotype"/>
                <a:cs typeface="Palatino Linotype"/>
              </a:rPr>
              <a:t> </a:t>
            </a:r>
            <a:r>
              <a:rPr sz="2400" spc="-5" dirty="0">
                <a:solidFill>
                  <a:srgbClr val="404040"/>
                </a:solidFill>
                <a:latin typeface="Palatino Linotype"/>
                <a:cs typeface="Palatino Linotype"/>
              </a:rPr>
              <a:t>key</a:t>
            </a:r>
            <a:r>
              <a:rPr sz="2400" spc="5" dirty="0">
                <a:solidFill>
                  <a:srgbClr val="404040"/>
                </a:solidFill>
                <a:latin typeface="Palatino Linotype"/>
                <a:cs typeface="Palatino Linotype"/>
              </a:rPr>
              <a:t> </a:t>
            </a:r>
            <a:r>
              <a:rPr sz="2400" spc="-15" dirty="0">
                <a:solidFill>
                  <a:srgbClr val="404040"/>
                </a:solidFill>
                <a:latin typeface="Palatino Linotype"/>
                <a:cs typeface="Palatino Linotype"/>
              </a:rPr>
              <a:t>is</a:t>
            </a:r>
            <a:r>
              <a:rPr sz="2400" spc="10" dirty="0">
                <a:solidFill>
                  <a:srgbClr val="404040"/>
                </a:solidFill>
                <a:latin typeface="Palatino Linotype"/>
                <a:cs typeface="Palatino Linotype"/>
              </a:rPr>
              <a:t> </a:t>
            </a:r>
            <a:r>
              <a:rPr sz="2400" spc="-5" dirty="0">
                <a:solidFill>
                  <a:srgbClr val="404040"/>
                </a:solidFill>
                <a:latin typeface="Palatino Linotype"/>
                <a:cs typeface="Palatino Linotype"/>
              </a:rPr>
              <a:t>that</a:t>
            </a:r>
            <a:r>
              <a:rPr sz="2400" spc="10" dirty="0">
                <a:solidFill>
                  <a:srgbClr val="404040"/>
                </a:solidFill>
                <a:latin typeface="Palatino Linotype"/>
                <a:cs typeface="Palatino Linotype"/>
              </a:rPr>
              <a:t> </a:t>
            </a:r>
            <a:r>
              <a:rPr sz="2400" spc="-10" dirty="0">
                <a:solidFill>
                  <a:srgbClr val="404040"/>
                </a:solidFill>
                <a:latin typeface="Palatino Linotype"/>
                <a:cs typeface="Palatino Linotype"/>
              </a:rPr>
              <a:t>variables</a:t>
            </a:r>
            <a:r>
              <a:rPr sz="2400" spc="10" dirty="0">
                <a:solidFill>
                  <a:srgbClr val="404040"/>
                </a:solidFill>
                <a:latin typeface="Palatino Linotype"/>
                <a:cs typeface="Palatino Linotype"/>
              </a:rPr>
              <a:t> </a:t>
            </a:r>
            <a:r>
              <a:rPr sz="2400" spc="-5" dirty="0">
                <a:solidFill>
                  <a:srgbClr val="404040"/>
                </a:solidFill>
                <a:latin typeface="Palatino Linotype"/>
                <a:cs typeface="Palatino Linotype"/>
              </a:rPr>
              <a:t>can</a:t>
            </a:r>
            <a:r>
              <a:rPr sz="2400" spc="-10" dirty="0">
                <a:solidFill>
                  <a:srgbClr val="404040"/>
                </a:solidFill>
                <a:latin typeface="Palatino Linotype"/>
                <a:cs typeface="Palatino Linotype"/>
              </a:rPr>
              <a:t> </a:t>
            </a:r>
            <a:r>
              <a:rPr sz="2400" spc="-5" dirty="0">
                <a:solidFill>
                  <a:srgbClr val="404040"/>
                </a:solidFill>
                <a:latin typeface="Palatino Linotype"/>
                <a:cs typeface="Palatino Linotype"/>
              </a:rPr>
              <a:t>support </a:t>
            </a:r>
            <a:r>
              <a:rPr sz="2400" spc="-585" dirty="0">
                <a:solidFill>
                  <a:srgbClr val="404040"/>
                </a:solidFill>
                <a:latin typeface="Palatino Linotype"/>
                <a:cs typeface="Palatino Linotype"/>
              </a:rPr>
              <a:t> </a:t>
            </a:r>
            <a:r>
              <a:rPr sz="2400" dirty="0">
                <a:solidFill>
                  <a:srgbClr val="404040"/>
                </a:solidFill>
                <a:latin typeface="Palatino Linotype"/>
                <a:cs typeface="Palatino Linotype"/>
              </a:rPr>
              <a:t>any </a:t>
            </a:r>
            <a:r>
              <a:rPr sz="2400" spc="10" dirty="0">
                <a:solidFill>
                  <a:srgbClr val="404040"/>
                </a:solidFill>
                <a:latin typeface="Palatino Linotype"/>
                <a:cs typeface="Palatino Linotype"/>
              </a:rPr>
              <a:t>o</a:t>
            </a:r>
            <a:r>
              <a:rPr sz="2400" spc="-5" dirty="0">
                <a:solidFill>
                  <a:srgbClr val="404040"/>
                </a:solidFill>
                <a:latin typeface="Palatino Linotype"/>
                <a:cs typeface="Palatino Linotype"/>
              </a:rPr>
              <a:t>b</a:t>
            </a:r>
            <a:r>
              <a:rPr sz="2400" dirty="0">
                <a:solidFill>
                  <a:srgbClr val="404040"/>
                </a:solidFill>
                <a:latin typeface="Palatino Linotype"/>
                <a:cs typeface="Palatino Linotype"/>
              </a:rPr>
              <a:t>jects</a:t>
            </a:r>
            <a:r>
              <a:rPr sz="2400" spc="-10" dirty="0">
                <a:solidFill>
                  <a:srgbClr val="404040"/>
                </a:solidFill>
                <a:latin typeface="Palatino Linotype"/>
                <a:cs typeface="Palatino Linotype"/>
              </a:rPr>
              <a:t> w</a:t>
            </a:r>
            <a:r>
              <a:rPr sz="2400" spc="-5" dirty="0">
                <a:solidFill>
                  <a:srgbClr val="404040"/>
                </a:solidFill>
                <a:latin typeface="Palatino Linotype"/>
                <a:cs typeface="Palatino Linotype"/>
              </a:rPr>
              <a:t>h</a:t>
            </a:r>
            <a:r>
              <a:rPr sz="2400" spc="-35" dirty="0">
                <a:solidFill>
                  <a:srgbClr val="404040"/>
                </a:solidFill>
                <a:latin typeface="Palatino Linotype"/>
                <a:cs typeface="Palatino Linotype"/>
              </a:rPr>
              <a:t>i</a:t>
            </a:r>
            <a:r>
              <a:rPr sz="2400" spc="-10" dirty="0">
                <a:solidFill>
                  <a:srgbClr val="404040"/>
                </a:solidFill>
                <a:latin typeface="Palatino Linotype"/>
                <a:cs typeface="Palatino Linotype"/>
              </a:rPr>
              <a:t>c</a:t>
            </a:r>
            <a:r>
              <a:rPr sz="2400" dirty="0">
                <a:solidFill>
                  <a:srgbClr val="404040"/>
                </a:solidFill>
                <a:latin typeface="Palatino Linotype"/>
                <a:cs typeface="Palatino Linotype"/>
              </a:rPr>
              <a:t>h</a:t>
            </a:r>
            <a:r>
              <a:rPr sz="2400" spc="40" dirty="0">
                <a:solidFill>
                  <a:srgbClr val="404040"/>
                </a:solidFill>
                <a:latin typeface="Palatino Linotype"/>
                <a:cs typeface="Palatino Linotype"/>
              </a:rPr>
              <a:t> </a:t>
            </a:r>
            <a:r>
              <a:rPr sz="2400" spc="-10" dirty="0">
                <a:solidFill>
                  <a:srgbClr val="404040"/>
                </a:solidFill>
                <a:latin typeface="Palatino Linotype"/>
                <a:cs typeface="Palatino Linotype"/>
              </a:rPr>
              <a:t>su</a:t>
            </a:r>
            <a:r>
              <a:rPr sz="2400" spc="-5" dirty="0">
                <a:solidFill>
                  <a:srgbClr val="404040"/>
                </a:solidFill>
                <a:latin typeface="Palatino Linotype"/>
                <a:cs typeface="Palatino Linotype"/>
              </a:rPr>
              <a:t>ppo</a:t>
            </a:r>
            <a:r>
              <a:rPr sz="2400" spc="10" dirty="0">
                <a:solidFill>
                  <a:srgbClr val="404040"/>
                </a:solidFill>
                <a:latin typeface="Palatino Linotype"/>
                <a:cs typeface="Palatino Linotype"/>
              </a:rPr>
              <a:t>r</a:t>
            </a:r>
            <a:r>
              <a:rPr sz="2400" dirty="0">
                <a:solidFill>
                  <a:srgbClr val="404040"/>
                </a:solidFill>
                <a:latin typeface="Palatino Linotype"/>
                <a:cs typeface="Palatino Linotype"/>
              </a:rPr>
              <a:t>t</a:t>
            </a:r>
            <a:r>
              <a:rPr sz="2400" spc="5" dirty="0">
                <a:solidFill>
                  <a:srgbClr val="404040"/>
                </a:solidFill>
                <a:latin typeface="Palatino Linotype"/>
                <a:cs typeface="Palatino Linotype"/>
              </a:rPr>
              <a:t> </a:t>
            </a:r>
            <a:r>
              <a:rPr sz="2400" dirty="0">
                <a:solidFill>
                  <a:srgbClr val="404040"/>
                </a:solidFill>
                <a:latin typeface="Palatino Linotype"/>
                <a:cs typeface="Palatino Linotype"/>
              </a:rPr>
              <a:t>‘add’</a:t>
            </a:r>
            <a:r>
              <a:rPr sz="2400" spc="-190" dirty="0">
                <a:solidFill>
                  <a:srgbClr val="404040"/>
                </a:solidFill>
                <a:latin typeface="Palatino Linotype"/>
                <a:cs typeface="Palatino Linotype"/>
              </a:rPr>
              <a:t> </a:t>
            </a:r>
            <a:r>
              <a:rPr sz="2400" spc="5" dirty="0">
                <a:solidFill>
                  <a:srgbClr val="404040"/>
                </a:solidFill>
                <a:latin typeface="Palatino Linotype"/>
                <a:cs typeface="Palatino Linotype"/>
              </a:rPr>
              <a:t>o</a:t>
            </a:r>
            <a:r>
              <a:rPr sz="2400" spc="-5" dirty="0">
                <a:solidFill>
                  <a:srgbClr val="404040"/>
                </a:solidFill>
                <a:latin typeface="Palatino Linotype"/>
                <a:cs typeface="Palatino Linotype"/>
              </a:rPr>
              <a:t>pe</a:t>
            </a:r>
            <a:r>
              <a:rPr sz="2400" spc="5" dirty="0">
                <a:solidFill>
                  <a:srgbClr val="404040"/>
                </a:solidFill>
                <a:latin typeface="Palatino Linotype"/>
                <a:cs typeface="Palatino Linotype"/>
              </a:rPr>
              <a:t>r</a:t>
            </a:r>
            <a:r>
              <a:rPr sz="2400" dirty="0">
                <a:solidFill>
                  <a:srgbClr val="404040"/>
                </a:solidFill>
                <a:latin typeface="Palatino Linotype"/>
                <a:cs typeface="Palatino Linotype"/>
              </a:rPr>
              <a:t>a</a:t>
            </a:r>
            <a:r>
              <a:rPr sz="2400" spc="5" dirty="0">
                <a:solidFill>
                  <a:srgbClr val="404040"/>
                </a:solidFill>
                <a:latin typeface="Palatino Linotype"/>
                <a:cs typeface="Palatino Linotype"/>
              </a:rPr>
              <a:t>t</a:t>
            </a:r>
            <a:r>
              <a:rPr sz="2400" spc="-30" dirty="0">
                <a:solidFill>
                  <a:srgbClr val="404040"/>
                </a:solidFill>
                <a:latin typeface="Palatino Linotype"/>
                <a:cs typeface="Palatino Linotype"/>
              </a:rPr>
              <a:t>i</a:t>
            </a:r>
            <a:r>
              <a:rPr sz="2400" spc="5" dirty="0">
                <a:solidFill>
                  <a:srgbClr val="404040"/>
                </a:solidFill>
                <a:latin typeface="Palatino Linotype"/>
                <a:cs typeface="Palatino Linotype"/>
              </a:rPr>
              <a:t>o</a:t>
            </a:r>
            <a:r>
              <a:rPr sz="2400" spc="-5" dirty="0">
                <a:solidFill>
                  <a:srgbClr val="404040"/>
                </a:solidFill>
                <a:latin typeface="Palatino Linotype"/>
                <a:cs typeface="Palatino Linotype"/>
              </a:rPr>
              <a:t>n</a:t>
            </a:r>
            <a:r>
              <a:rPr sz="2400" dirty="0">
                <a:solidFill>
                  <a:srgbClr val="404040"/>
                </a:solidFill>
                <a:latin typeface="Palatino Linotype"/>
                <a:cs typeface="Palatino Linotype"/>
              </a:rPr>
              <a:t>.</a:t>
            </a:r>
            <a:r>
              <a:rPr sz="2400" spc="-5" dirty="0">
                <a:solidFill>
                  <a:srgbClr val="404040"/>
                </a:solidFill>
                <a:latin typeface="Palatino Linotype"/>
                <a:cs typeface="Palatino Linotype"/>
              </a:rPr>
              <a:t> </a:t>
            </a:r>
            <a:r>
              <a:rPr sz="2400" spc="-10" dirty="0">
                <a:solidFill>
                  <a:srgbClr val="404040"/>
                </a:solidFill>
                <a:latin typeface="Palatino Linotype"/>
                <a:cs typeface="Palatino Linotype"/>
              </a:rPr>
              <a:t>N</a:t>
            </a:r>
            <a:r>
              <a:rPr sz="2400" spc="5" dirty="0">
                <a:solidFill>
                  <a:srgbClr val="404040"/>
                </a:solidFill>
                <a:latin typeface="Palatino Linotype"/>
                <a:cs typeface="Palatino Linotype"/>
              </a:rPr>
              <a:t>o</a:t>
            </a:r>
            <a:r>
              <a:rPr sz="2400" dirty="0">
                <a:solidFill>
                  <a:srgbClr val="404040"/>
                </a:solidFill>
                <a:latin typeface="Palatino Linotype"/>
                <a:cs typeface="Palatino Linotype"/>
              </a:rPr>
              <a:t>t</a:t>
            </a:r>
            <a:r>
              <a:rPr sz="2400" spc="5" dirty="0">
                <a:solidFill>
                  <a:srgbClr val="404040"/>
                </a:solidFill>
                <a:latin typeface="Palatino Linotype"/>
                <a:cs typeface="Palatino Linotype"/>
              </a:rPr>
              <a:t> o</a:t>
            </a:r>
            <a:r>
              <a:rPr sz="2400" spc="-5" dirty="0">
                <a:solidFill>
                  <a:srgbClr val="404040"/>
                </a:solidFill>
                <a:latin typeface="Palatino Linotype"/>
                <a:cs typeface="Palatino Linotype"/>
              </a:rPr>
              <a:t>n</a:t>
            </a:r>
            <a:r>
              <a:rPr sz="2400" spc="-10" dirty="0">
                <a:solidFill>
                  <a:srgbClr val="404040"/>
                </a:solidFill>
                <a:latin typeface="Palatino Linotype"/>
                <a:cs typeface="Palatino Linotype"/>
              </a:rPr>
              <a:t>l</a:t>
            </a:r>
            <a:r>
              <a:rPr sz="2400" dirty="0">
                <a:solidFill>
                  <a:srgbClr val="404040"/>
                </a:solidFill>
                <a:latin typeface="Palatino Linotype"/>
                <a:cs typeface="Palatino Linotype"/>
              </a:rPr>
              <a:t>y  </a:t>
            </a:r>
            <a:r>
              <a:rPr sz="2400" spc="-5" dirty="0">
                <a:solidFill>
                  <a:srgbClr val="404040"/>
                </a:solidFill>
                <a:latin typeface="Palatino Linotype"/>
                <a:cs typeface="Palatino Linotype"/>
              </a:rPr>
              <a:t>integer</a:t>
            </a:r>
            <a:r>
              <a:rPr sz="2400" spc="10" dirty="0">
                <a:solidFill>
                  <a:srgbClr val="404040"/>
                </a:solidFill>
                <a:latin typeface="Palatino Linotype"/>
                <a:cs typeface="Palatino Linotype"/>
              </a:rPr>
              <a:t> </a:t>
            </a:r>
            <a:r>
              <a:rPr sz="2400" spc="-10" dirty="0">
                <a:solidFill>
                  <a:srgbClr val="404040"/>
                </a:solidFill>
                <a:latin typeface="Palatino Linotype"/>
                <a:cs typeface="Palatino Linotype"/>
              </a:rPr>
              <a:t>but</a:t>
            </a:r>
            <a:r>
              <a:rPr sz="2400" spc="25" dirty="0">
                <a:solidFill>
                  <a:srgbClr val="404040"/>
                </a:solidFill>
                <a:latin typeface="Palatino Linotype"/>
                <a:cs typeface="Palatino Linotype"/>
              </a:rPr>
              <a:t> </a:t>
            </a:r>
            <a:r>
              <a:rPr sz="2400" spc="-5" dirty="0">
                <a:solidFill>
                  <a:srgbClr val="404040"/>
                </a:solidFill>
                <a:latin typeface="Palatino Linotype"/>
                <a:cs typeface="Palatino Linotype"/>
              </a:rPr>
              <a:t>also</a:t>
            </a:r>
            <a:r>
              <a:rPr sz="2400" spc="10" dirty="0">
                <a:solidFill>
                  <a:srgbClr val="404040"/>
                </a:solidFill>
                <a:latin typeface="Palatino Linotype"/>
                <a:cs typeface="Palatino Linotype"/>
              </a:rPr>
              <a:t> </a:t>
            </a:r>
            <a:r>
              <a:rPr sz="2400" spc="-10" dirty="0">
                <a:solidFill>
                  <a:srgbClr val="404040"/>
                </a:solidFill>
                <a:latin typeface="Palatino Linotype"/>
                <a:cs typeface="Palatino Linotype"/>
              </a:rPr>
              <a:t>string,</a:t>
            </a:r>
            <a:r>
              <a:rPr sz="2400" spc="20" dirty="0">
                <a:solidFill>
                  <a:srgbClr val="404040"/>
                </a:solidFill>
                <a:latin typeface="Palatino Linotype"/>
                <a:cs typeface="Palatino Linotype"/>
              </a:rPr>
              <a:t> </a:t>
            </a:r>
            <a:r>
              <a:rPr sz="2400" spc="-10" dirty="0">
                <a:solidFill>
                  <a:srgbClr val="404040"/>
                </a:solidFill>
                <a:latin typeface="Palatino Linotype"/>
                <a:cs typeface="Palatino Linotype"/>
              </a:rPr>
              <a:t>list,</a:t>
            </a:r>
            <a:r>
              <a:rPr sz="2400" spc="20" dirty="0">
                <a:solidFill>
                  <a:srgbClr val="404040"/>
                </a:solidFill>
                <a:latin typeface="Palatino Linotype"/>
                <a:cs typeface="Palatino Linotype"/>
              </a:rPr>
              <a:t> </a:t>
            </a:r>
            <a:r>
              <a:rPr sz="2400" spc="-5" dirty="0">
                <a:solidFill>
                  <a:srgbClr val="404040"/>
                </a:solidFill>
                <a:latin typeface="Palatino Linotype"/>
                <a:cs typeface="Palatino Linotype"/>
              </a:rPr>
              <a:t>tuple</a:t>
            </a:r>
            <a:r>
              <a:rPr sz="2400" dirty="0">
                <a:solidFill>
                  <a:srgbClr val="404040"/>
                </a:solidFill>
                <a:latin typeface="Palatino Linotype"/>
                <a:cs typeface="Palatino Linotype"/>
              </a:rPr>
              <a:t> </a:t>
            </a:r>
            <a:r>
              <a:rPr sz="2400" spc="-5" dirty="0">
                <a:solidFill>
                  <a:srgbClr val="404040"/>
                </a:solidFill>
                <a:latin typeface="Palatino Linotype"/>
                <a:cs typeface="Palatino Linotype"/>
              </a:rPr>
              <a:t>and</a:t>
            </a:r>
            <a:r>
              <a:rPr sz="2400" spc="15" dirty="0">
                <a:solidFill>
                  <a:srgbClr val="404040"/>
                </a:solidFill>
                <a:latin typeface="Palatino Linotype"/>
                <a:cs typeface="Palatino Linotype"/>
              </a:rPr>
              <a:t> </a:t>
            </a:r>
            <a:r>
              <a:rPr sz="2400" spc="-10" dirty="0">
                <a:solidFill>
                  <a:srgbClr val="404040"/>
                </a:solidFill>
                <a:latin typeface="Palatino Linotype"/>
                <a:cs typeface="Palatino Linotype"/>
              </a:rPr>
              <a:t>dictionary</a:t>
            </a:r>
            <a:r>
              <a:rPr sz="2400" spc="25" dirty="0">
                <a:solidFill>
                  <a:srgbClr val="404040"/>
                </a:solidFill>
                <a:latin typeface="Palatino Linotype"/>
                <a:cs typeface="Palatino Linotype"/>
              </a:rPr>
              <a:t> </a:t>
            </a:r>
            <a:r>
              <a:rPr sz="2400" spc="-5" dirty="0">
                <a:solidFill>
                  <a:srgbClr val="404040"/>
                </a:solidFill>
                <a:latin typeface="Palatino Linotype"/>
                <a:cs typeface="Palatino Linotype"/>
              </a:rPr>
              <a:t>can </a:t>
            </a:r>
            <a:r>
              <a:rPr sz="2400" dirty="0">
                <a:solidFill>
                  <a:srgbClr val="404040"/>
                </a:solidFill>
                <a:latin typeface="Palatino Linotype"/>
                <a:cs typeface="Palatino Linotype"/>
              </a:rPr>
              <a:t> </a:t>
            </a:r>
            <a:r>
              <a:rPr sz="2400" spc="5" dirty="0">
                <a:solidFill>
                  <a:srgbClr val="404040"/>
                </a:solidFill>
                <a:latin typeface="Palatino Linotype"/>
                <a:cs typeface="Palatino Linotype"/>
              </a:rPr>
              <a:t>r</a:t>
            </a:r>
            <a:r>
              <a:rPr sz="2400" dirty="0">
                <a:solidFill>
                  <a:srgbClr val="404040"/>
                </a:solidFill>
                <a:latin typeface="Palatino Linotype"/>
                <a:cs typeface="Palatino Linotype"/>
              </a:rPr>
              <a:t>eal</a:t>
            </a:r>
            <a:r>
              <a:rPr sz="2400" spc="-30" dirty="0">
                <a:solidFill>
                  <a:srgbClr val="404040"/>
                </a:solidFill>
                <a:latin typeface="Palatino Linotype"/>
                <a:cs typeface="Palatino Linotype"/>
              </a:rPr>
              <a:t>i</a:t>
            </a:r>
            <a:r>
              <a:rPr sz="2400" dirty="0">
                <a:solidFill>
                  <a:srgbClr val="404040"/>
                </a:solidFill>
                <a:latin typeface="Palatino Linotype"/>
                <a:cs typeface="Palatino Linotype"/>
              </a:rPr>
              <a:t>ze</a:t>
            </a:r>
            <a:r>
              <a:rPr sz="2400" spc="20" dirty="0">
                <a:solidFill>
                  <a:srgbClr val="404040"/>
                </a:solidFill>
                <a:latin typeface="Palatino Linotype"/>
                <a:cs typeface="Palatino Linotype"/>
              </a:rPr>
              <a:t> </a:t>
            </a:r>
            <a:r>
              <a:rPr sz="2400" spc="5" dirty="0">
                <a:solidFill>
                  <a:srgbClr val="404040"/>
                </a:solidFill>
                <a:latin typeface="Palatino Linotype"/>
                <a:cs typeface="Palatino Linotype"/>
              </a:rPr>
              <a:t>t</a:t>
            </a:r>
            <a:r>
              <a:rPr sz="2400" spc="-5" dirty="0">
                <a:solidFill>
                  <a:srgbClr val="404040"/>
                </a:solidFill>
                <a:latin typeface="Palatino Linotype"/>
                <a:cs typeface="Palatino Linotype"/>
              </a:rPr>
              <a:t>he</a:t>
            </a:r>
            <a:r>
              <a:rPr sz="2400" spc="-30" dirty="0">
                <a:solidFill>
                  <a:srgbClr val="404040"/>
                </a:solidFill>
                <a:latin typeface="Palatino Linotype"/>
                <a:cs typeface="Palatino Linotype"/>
              </a:rPr>
              <a:t>i</a:t>
            </a:r>
            <a:r>
              <a:rPr sz="2400" dirty="0">
                <a:solidFill>
                  <a:srgbClr val="404040"/>
                </a:solidFill>
                <a:latin typeface="Palatino Linotype"/>
                <a:cs typeface="Palatino Linotype"/>
              </a:rPr>
              <a:t>r</a:t>
            </a:r>
            <a:r>
              <a:rPr sz="2400" spc="30" dirty="0">
                <a:solidFill>
                  <a:srgbClr val="404040"/>
                </a:solidFill>
                <a:latin typeface="Palatino Linotype"/>
                <a:cs typeface="Palatino Linotype"/>
              </a:rPr>
              <a:t> </a:t>
            </a:r>
            <a:r>
              <a:rPr sz="2400" spc="5" dirty="0">
                <a:solidFill>
                  <a:srgbClr val="404040"/>
                </a:solidFill>
                <a:latin typeface="Palatino Linotype"/>
                <a:cs typeface="Palatino Linotype"/>
              </a:rPr>
              <a:t>r</a:t>
            </a:r>
            <a:r>
              <a:rPr sz="2400" dirty="0">
                <a:solidFill>
                  <a:srgbClr val="404040"/>
                </a:solidFill>
                <a:latin typeface="Palatino Linotype"/>
                <a:cs typeface="Palatino Linotype"/>
              </a:rPr>
              <a:t>ela</a:t>
            </a:r>
            <a:r>
              <a:rPr sz="2400" spc="5" dirty="0">
                <a:solidFill>
                  <a:srgbClr val="404040"/>
                </a:solidFill>
                <a:latin typeface="Palatino Linotype"/>
                <a:cs typeface="Palatino Linotype"/>
              </a:rPr>
              <a:t>t</a:t>
            </a:r>
            <a:r>
              <a:rPr sz="2400" spc="-30" dirty="0">
                <a:solidFill>
                  <a:srgbClr val="404040"/>
                </a:solidFill>
                <a:latin typeface="Palatino Linotype"/>
                <a:cs typeface="Palatino Linotype"/>
              </a:rPr>
              <a:t>i</a:t>
            </a:r>
            <a:r>
              <a:rPr sz="2400" spc="-40" dirty="0">
                <a:solidFill>
                  <a:srgbClr val="404040"/>
                </a:solidFill>
                <a:latin typeface="Palatino Linotype"/>
                <a:cs typeface="Palatino Linotype"/>
              </a:rPr>
              <a:t>v</a:t>
            </a:r>
            <a:r>
              <a:rPr sz="2400" dirty="0">
                <a:solidFill>
                  <a:srgbClr val="404040"/>
                </a:solidFill>
                <a:latin typeface="Palatino Linotype"/>
                <a:cs typeface="Palatino Linotype"/>
              </a:rPr>
              <a:t>e </a:t>
            </a:r>
            <a:r>
              <a:rPr sz="2400" spc="5" dirty="0">
                <a:solidFill>
                  <a:srgbClr val="404040"/>
                </a:solidFill>
                <a:latin typeface="Palatino Linotype"/>
                <a:cs typeface="Palatino Linotype"/>
              </a:rPr>
              <a:t>‘</a:t>
            </a:r>
            <a:r>
              <a:rPr sz="2400" dirty="0">
                <a:solidFill>
                  <a:srgbClr val="404040"/>
                </a:solidFill>
                <a:latin typeface="Palatino Linotype"/>
                <a:cs typeface="Palatino Linotype"/>
              </a:rPr>
              <a:t>add’</a:t>
            </a:r>
            <a:r>
              <a:rPr sz="2400" spc="-195" dirty="0">
                <a:solidFill>
                  <a:srgbClr val="404040"/>
                </a:solidFill>
                <a:latin typeface="Palatino Linotype"/>
                <a:cs typeface="Palatino Linotype"/>
              </a:rPr>
              <a:t> </a:t>
            </a:r>
            <a:r>
              <a:rPr sz="2400" spc="5" dirty="0">
                <a:solidFill>
                  <a:srgbClr val="404040"/>
                </a:solidFill>
                <a:latin typeface="Palatino Linotype"/>
                <a:cs typeface="Palatino Linotype"/>
              </a:rPr>
              <a:t>o</a:t>
            </a:r>
            <a:r>
              <a:rPr sz="2400" spc="-5" dirty="0">
                <a:solidFill>
                  <a:srgbClr val="404040"/>
                </a:solidFill>
                <a:latin typeface="Palatino Linotype"/>
                <a:cs typeface="Palatino Linotype"/>
              </a:rPr>
              <a:t>pe</a:t>
            </a:r>
            <a:r>
              <a:rPr sz="2400" spc="5" dirty="0">
                <a:solidFill>
                  <a:srgbClr val="404040"/>
                </a:solidFill>
                <a:latin typeface="Palatino Linotype"/>
                <a:cs typeface="Palatino Linotype"/>
              </a:rPr>
              <a:t>r</a:t>
            </a:r>
            <a:r>
              <a:rPr sz="2400" dirty="0">
                <a:solidFill>
                  <a:srgbClr val="404040"/>
                </a:solidFill>
                <a:latin typeface="Palatino Linotype"/>
                <a:cs typeface="Palatino Linotype"/>
              </a:rPr>
              <a:t>a</a:t>
            </a:r>
            <a:r>
              <a:rPr sz="2400" spc="5" dirty="0">
                <a:solidFill>
                  <a:srgbClr val="404040"/>
                </a:solidFill>
                <a:latin typeface="Palatino Linotype"/>
                <a:cs typeface="Palatino Linotype"/>
              </a:rPr>
              <a:t>t</a:t>
            </a:r>
            <a:r>
              <a:rPr sz="2400" spc="-30" dirty="0">
                <a:solidFill>
                  <a:srgbClr val="404040"/>
                </a:solidFill>
                <a:latin typeface="Palatino Linotype"/>
                <a:cs typeface="Palatino Linotype"/>
              </a:rPr>
              <a:t>i</a:t>
            </a:r>
            <a:r>
              <a:rPr sz="2400" spc="5" dirty="0">
                <a:solidFill>
                  <a:srgbClr val="404040"/>
                </a:solidFill>
                <a:latin typeface="Palatino Linotype"/>
                <a:cs typeface="Palatino Linotype"/>
              </a:rPr>
              <a:t>o</a:t>
            </a:r>
            <a:r>
              <a:rPr sz="2400" spc="-5" dirty="0">
                <a:solidFill>
                  <a:srgbClr val="404040"/>
                </a:solidFill>
                <a:latin typeface="Palatino Linotype"/>
                <a:cs typeface="Palatino Linotype"/>
              </a:rPr>
              <a:t>n.</a:t>
            </a:r>
            <a:endParaRPr sz="2400" dirty="0">
              <a:latin typeface="Palatino Linotype"/>
              <a:cs typeface="Palatino Linotype"/>
            </a:endParaRPr>
          </a:p>
        </p:txBody>
      </p:sp>
      <p:pic>
        <p:nvPicPr>
          <p:cNvPr id="8" name="object 8"/>
          <p:cNvPicPr/>
          <p:nvPr/>
        </p:nvPicPr>
        <p:blipFill>
          <a:blip r:embed="rId4" cstate="print"/>
          <a:stretch>
            <a:fillRect/>
          </a:stretch>
        </p:blipFill>
        <p:spPr>
          <a:xfrm>
            <a:off x="2684272" y="2132838"/>
            <a:ext cx="3485007" cy="230428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32231" y="347472"/>
            <a:ext cx="8357870" cy="932815"/>
            <a:chOff x="332231" y="347472"/>
            <a:chExt cx="8357870" cy="932815"/>
          </a:xfrm>
        </p:grpSpPr>
        <p:pic>
          <p:nvPicPr>
            <p:cNvPr id="3" name="object 3"/>
            <p:cNvPicPr/>
            <p:nvPr/>
          </p:nvPicPr>
          <p:blipFill>
            <a:blip r:embed="rId2" cstate="print"/>
            <a:stretch>
              <a:fillRect/>
            </a:stretch>
          </p:blipFill>
          <p:spPr>
            <a:xfrm>
              <a:off x="332231" y="347472"/>
              <a:ext cx="7885176" cy="932688"/>
            </a:xfrm>
            <a:prstGeom prst="rect">
              <a:avLst/>
            </a:prstGeom>
          </p:spPr>
        </p:pic>
        <p:pic>
          <p:nvPicPr>
            <p:cNvPr id="4" name="object 4"/>
            <p:cNvPicPr/>
            <p:nvPr/>
          </p:nvPicPr>
          <p:blipFill>
            <a:blip r:embed="rId3" cstate="print"/>
            <a:stretch>
              <a:fillRect/>
            </a:stretch>
          </p:blipFill>
          <p:spPr>
            <a:xfrm>
              <a:off x="7650479" y="347472"/>
              <a:ext cx="1039368" cy="932688"/>
            </a:xfrm>
            <a:prstGeom prst="rect">
              <a:avLst/>
            </a:prstGeom>
          </p:spPr>
        </p:pic>
      </p:grpSp>
      <p:sp>
        <p:nvSpPr>
          <p:cNvPr id="5" name="object 5"/>
          <p:cNvSpPr txBox="1">
            <a:spLocks noGrp="1"/>
          </p:cNvSpPr>
          <p:nvPr>
            <p:ph type="title"/>
          </p:nvPr>
        </p:nvSpPr>
        <p:spPr>
          <a:xfrm>
            <a:off x="602995" y="447497"/>
            <a:ext cx="7820025" cy="512445"/>
          </a:xfrm>
          <a:prstGeom prst="rect">
            <a:avLst/>
          </a:prstGeom>
        </p:spPr>
        <p:txBody>
          <a:bodyPr vert="horz" wrap="square" lIns="0" tIns="12065" rIns="0" bIns="0" rtlCol="0">
            <a:spAutoFit/>
          </a:bodyPr>
          <a:lstStyle/>
          <a:p>
            <a:pPr marL="12700">
              <a:lnSpc>
                <a:spcPct val="100000"/>
              </a:lnSpc>
              <a:spcBef>
                <a:spcPts val="95"/>
              </a:spcBef>
            </a:pPr>
            <a:r>
              <a:rPr sz="3200" spc="-10" dirty="0"/>
              <a:t>Everywhere</a:t>
            </a:r>
            <a:r>
              <a:rPr sz="3200" spc="10" dirty="0"/>
              <a:t> </a:t>
            </a:r>
            <a:r>
              <a:rPr sz="3200" spc="-5" dirty="0"/>
              <a:t>is</a:t>
            </a:r>
            <a:r>
              <a:rPr sz="3200" dirty="0"/>
              <a:t> </a:t>
            </a:r>
            <a:r>
              <a:rPr sz="3200" spc="-5" dirty="0"/>
              <a:t>polymorphism</a:t>
            </a:r>
            <a:r>
              <a:rPr sz="3200" spc="30" dirty="0"/>
              <a:t> </a:t>
            </a:r>
            <a:r>
              <a:rPr sz="3200" spc="-5" dirty="0"/>
              <a:t>in</a:t>
            </a:r>
            <a:r>
              <a:rPr sz="3200" dirty="0"/>
              <a:t> </a:t>
            </a:r>
            <a:r>
              <a:rPr sz="3200" spc="-10" dirty="0"/>
              <a:t>Python</a:t>
            </a:r>
            <a:r>
              <a:rPr sz="3200" spc="45" dirty="0"/>
              <a:t> </a:t>
            </a:r>
            <a:r>
              <a:rPr sz="3200" spc="-5" dirty="0"/>
              <a:t>(3)</a:t>
            </a:r>
            <a:endParaRPr sz="3200"/>
          </a:p>
        </p:txBody>
      </p:sp>
      <p:sp>
        <p:nvSpPr>
          <p:cNvPr id="6" name="object 6"/>
          <p:cNvSpPr txBox="1"/>
          <p:nvPr/>
        </p:nvSpPr>
        <p:spPr>
          <a:xfrm>
            <a:off x="546608" y="1316482"/>
            <a:ext cx="7173595" cy="721360"/>
          </a:xfrm>
          <a:prstGeom prst="rect">
            <a:avLst/>
          </a:prstGeom>
        </p:spPr>
        <p:txBody>
          <a:bodyPr vert="horz" wrap="square" lIns="0" tIns="53975" rIns="0" bIns="0" rtlCol="0">
            <a:spAutoFit/>
          </a:bodyPr>
          <a:lstStyle/>
          <a:p>
            <a:pPr marL="356870" marR="5080" indent="-344805">
              <a:lnSpc>
                <a:spcPts val="2590"/>
              </a:lnSpc>
              <a:spcBef>
                <a:spcPts val="425"/>
              </a:spcBef>
              <a:buFont typeface="Arial MT"/>
              <a:buChar char="•"/>
              <a:tabLst>
                <a:tab pos="356870" algn="l"/>
                <a:tab pos="357505" algn="l"/>
              </a:tabLst>
            </a:pPr>
            <a:r>
              <a:rPr sz="2400" dirty="0">
                <a:solidFill>
                  <a:srgbClr val="404040"/>
                </a:solidFill>
                <a:latin typeface="Palatino Linotype"/>
                <a:cs typeface="Palatino Linotype"/>
              </a:rPr>
              <a:t>Some</a:t>
            </a:r>
            <a:r>
              <a:rPr sz="2400" spc="-10" dirty="0">
                <a:solidFill>
                  <a:srgbClr val="404040"/>
                </a:solidFill>
                <a:latin typeface="Palatino Linotype"/>
                <a:cs typeface="Palatino Linotype"/>
              </a:rPr>
              <a:t> </a:t>
            </a:r>
            <a:r>
              <a:rPr sz="2400" spc="-5" dirty="0">
                <a:solidFill>
                  <a:srgbClr val="404040"/>
                </a:solidFill>
                <a:latin typeface="Palatino Linotype"/>
                <a:cs typeface="Palatino Linotype"/>
              </a:rPr>
              <a:t>methods</a:t>
            </a:r>
            <a:r>
              <a:rPr sz="2400" spc="-15" dirty="0">
                <a:solidFill>
                  <a:srgbClr val="404040"/>
                </a:solidFill>
                <a:latin typeface="Palatino Linotype"/>
                <a:cs typeface="Palatino Linotype"/>
              </a:rPr>
              <a:t> in</a:t>
            </a:r>
            <a:r>
              <a:rPr sz="2400" spc="35" dirty="0">
                <a:solidFill>
                  <a:srgbClr val="404040"/>
                </a:solidFill>
                <a:latin typeface="Palatino Linotype"/>
                <a:cs typeface="Palatino Linotype"/>
              </a:rPr>
              <a:t> </a:t>
            </a:r>
            <a:r>
              <a:rPr sz="2400" spc="-5" dirty="0">
                <a:solidFill>
                  <a:srgbClr val="404040"/>
                </a:solidFill>
                <a:latin typeface="Palatino Linotype"/>
                <a:cs typeface="Palatino Linotype"/>
              </a:rPr>
              <a:t>Python</a:t>
            </a:r>
            <a:r>
              <a:rPr sz="2400" spc="-10" dirty="0">
                <a:solidFill>
                  <a:srgbClr val="404040"/>
                </a:solidFill>
                <a:latin typeface="Palatino Linotype"/>
                <a:cs typeface="Palatino Linotype"/>
              </a:rPr>
              <a:t> </a:t>
            </a:r>
            <a:r>
              <a:rPr sz="2400" spc="-5" dirty="0">
                <a:solidFill>
                  <a:srgbClr val="404040"/>
                </a:solidFill>
                <a:latin typeface="Palatino Linotype"/>
                <a:cs typeface="Palatino Linotype"/>
              </a:rPr>
              <a:t>also</a:t>
            </a:r>
            <a:r>
              <a:rPr sz="2400" dirty="0">
                <a:solidFill>
                  <a:srgbClr val="404040"/>
                </a:solidFill>
                <a:latin typeface="Palatino Linotype"/>
                <a:cs typeface="Palatino Linotype"/>
              </a:rPr>
              <a:t> </a:t>
            </a:r>
            <a:r>
              <a:rPr sz="2400" spc="-15" dirty="0">
                <a:solidFill>
                  <a:srgbClr val="404040"/>
                </a:solidFill>
                <a:latin typeface="Palatino Linotype"/>
                <a:cs typeface="Palatino Linotype"/>
              </a:rPr>
              <a:t>have</a:t>
            </a:r>
            <a:r>
              <a:rPr sz="2400" spc="-5" dirty="0">
                <a:solidFill>
                  <a:srgbClr val="404040"/>
                </a:solidFill>
                <a:latin typeface="Palatino Linotype"/>
                <a:cs typeface="Palatino Linotype"/>
              </a:rPr>
              <a:t> polymorphism </a:t>
            </a:r>
            <a:r>
              <a:rPr sz="2400" spc="-585" dirty="0">
                <a:solidFill>
                  <a:srgbClr val="404040"/>
                </a:solidFill>
                <a:latin typeface="Palatino Linotype"/>
                <a:cs typeface="Palatino Linotype"/>
              </a:rPr>
              <a:t> </a:t>
            </a:r>
            <a:r>
              <a:rPr sz="2400" spc="-10" dirty="0">
                <a:solidFill>
                  <a:srgbClr val="404040"/>
                </a:solidFill>
                <a:latin typeface="Palatino Linotype"/>
                <a:cs typeface="Palatino Linotype"/>
              </a:rPr>
              <a:t>c</a:t>
            </a:r>
            <a:r>
              <a:rPr sz="2400" spc="-5" dirty="0">
                <a:solidFill>
                  <a:srgbClr val="404040"/>
                </a:solidFill>
                <a:latin typeface="Palatino Linotype"/>
                <a:cs typeface="Palatino Linotype"/>
              </a:rPr>
              <a:t>h</a:t>
            </a:r>
            <a:r>
              <a:rPr sz="2400" spc="-10" dirty="0">
                <a:solidFill>
                  <a:srgbClr val="404040"/>
                </a:solidFill>
                <a:latin typeface="Palatino Linotype"/>
                <a:cs typeface="Palatino Linotype"/>
              </a:rPr>
              <a:t>a</a:t>
            </a:r>
            <a:r>
              <a:rPr sz="2400" spc="5" dirty="0">
                <a:solidFill>
                  <a:srgbClr val="404040"/>
                </a:solidFill>
                <a:latin typeface="Palatino Linotype"/>
                <a:cs typeface="Palatino Linotype"/>
              </a:rPr>
              <a:t>r</a:t>
            </a:r>
            <a:r>
              <a:rPr sz="2400" dirty="0">
                <a:solidFill>
                  <a:srgbClr val="404040"/>
                </a:solidFill>
                <a:latin typeface="Palatino Linotype"/>
                <a:cs typeface="Palatino Linotype"/>
              </a:rPr>
              <a:t>a</a:t>
            </a:r>
            <a:r>
              <a:rPr sz="2400" spc="-15" dirty="0">
                <a:solidFill>
                  <a:srgbClr val="404040"/>
                </a:solidFill>
                <a:latin typeface="Palatino Linotype"/>
                <a:cs typeface="Palatino Linotype"/>
              </a:rPr>
              <a:t>c</a:t>
            </a:r>
            <a:r>
              <a:rPr sz="2400" spc="5" dirty="0">
                <a:solidFill>
                  <a:srgbClr val="404040"/>
                </a:solidFill>
                <a:latin typeface="Palatino Linotype"/>
                <a:cs typeface="Palatino Linotype"/>
              </a:rPr>
              <a:t>t</a:t>
            </a:r>
            <a:r>
              <a:rPr sz="2400" dirty="0">
                <a:solidFill>
                  <a:srgbClr val="404040"/>
                </a:solidFill>
                <a:latin typeface="Palatino Linotype"/>
                <a:cs typeface="Palatino Linotype"/>
              </a:rPr>
              <a:t>er</a:t>
            </a:r>
            <a:r>
              <a:rPr sz="2400" spc="10" dirty="0">
                <a:solidFill>
                  <a:srgbClr val="404040"/>
                </a:solidFill>
                <a:latin typeface="Palatino Linotype"/>
                <a:cs typeface="Palatino Linotype"/>
              </a:rPr>
              <a:t> </a:t>
            </a:r>
            <a:r>
              <a:rPr sz="2400" dirty="0">
                <a:solidFill>
                  <a:srgbClr val="404040"/>
                </a:solidFill>
                <a:latin typeface="Palatino Linotype"/>
                <a:cs typeface="Palatino Linotype"/>
              </a:rPr>
              <a:t>l</a:t>
            </a:r>
            <a:r>
              <a:rPr sz="2400" spc="-35" dirty="0">
                <a:solidFill>
                  <a:srgbClr val="404040"/>
                </a:solidFill>
                <a:latin typeface="Palatino Linotype"/>
                <a:cs typeface="Palatino Linotype"/>
              </a:rPr>
              <a:t>i</a:t>
            </a:r>
            <a:r>
              <a:rPr sz="2400" dirty="0">
                <a:solidFill>
                  <a:srgbClr val="404040"/>
                </a:solidFill>
                <a:latin typeface="Palatino Linotype"/>
                <a:cs typeface="Palatino Linotype"/>
              </a:rPr>
              <a:t>ke</a:t>
            </a:r>
            <a:r>
              <a:rPr sz="2400" spc="20" dirty="0">
                <a:solidFill>
                  <a:srgbClr val="404040"/>
                </a:solidFill>
                <a:latin typeface="Palatino Linotype"/>
                <a:cs typeface="Palatino Linotype"/>
              </a:rPr>
              <a:t> ‘</a:t>
            </a:r>
            <a:r>
              <a:rPr sz="2400" spc="5" dirty="0">
                <a:solidFill>
                  <a:srgbClr val="404040"/>
                </a:solidFill>
                <a:latin typeface="Palatino Linotype"/>
                <a:cs typeface="Palatino Linotype"/>
              </a:rPr>
              <a:t>r</a:t>
            </a:r>
            <a:r>
              <a:rPr sz="2400" dirty="0">
                <a:solidFill>
                  <a:srgbClr val="404040"/>
                </a:solidFill>
                <a:latin typeface="Palatino Linotype"/>
                <a:cs typeface="Palatino Linotype"/>
              </a:rPr>
              <a:t>ep</a:t>
            </a:r>
            <a:r>
              <a:rPr sz="2400" spc="155" dirty="0">
                <a:solidFill>
                  <a:srgbClr val="404040"/>
                </a:solidFill>
                <a:latin typeface="Palatino Linotype"/>
                <a:cs typeface="Palatino Linotype"/>
              </a:rPr>
              <a:t>r</a:t>
            </a:r>
            <a:r>
              <a:rPr sz="2400" dirty="0">
                <a:solidFill>
                  <a:srgbClr val="404040"/>
                </a:solidFill>
                <a:latin typeface="Palatino Linotype"/>
                <a:cs typeface="Palatino Linotype"/>
              </a:rPr>
              <a:t>’</a:t>
            </a:r>
            <a:r>
              <a:rPr sz="2400" spc="-215" dirty="0">
                <a:solidFill>
                  <a:srgbClr val="404040"/>
                </a:solidFill>
                <a:latin typeface="Palatino Linotype"/>
                <a:cs typeface="Palatino Linotype"/>
              </a:rPr>
              <a:t> </a:t>
            </a:r>
            <a:r>
              <a:rPr sz="2400" spc="-10" dirty="0">
                <a:solidFill>
                  <a:srgbClr val="404040"/>
                </a:solidFill>
                <a:latin typeface="Palatino Linotype"/>
                <a:cs typeface="Palatino Linotype"/>
              </a:rPr>
              <a:t>fu</a:t>
            </a:r>
            <a:r>
              <a:rPr sz="2400" spc="-5" dirty="0">
                <a:solidFill>
                  <a:srgbClr val="404040"/>
                </a:solidFill>
                <a:latin typeface="Palatino Linotype"/>
                <a:cs typeface="Palatino Linotype"/>
              </a:rPr>
              <a:t>n</a:t>
            </a:r>
            <a:r>
              <a:rPr sz="2400" spc="-20" dirty="0">
                <a:solidFill>
                  <a:srgbClr val="404040"/>
                </a:solidFill>
                <a:latin typeface="Palatino Linotype"/>
                <a:cs typeface="Palatino Linotype"/>
              </a:rPr>
              <a:t>c</a:t>
            </a:r>
            <a:r>
              <a:rPr sz="2400" spc="5" dirty="0">
                <a:solidFill>
                  <a:srgbClr val="404040"/>
                </a:solidFill>
                <a:latin typeface="Palatino Linotype"/>
                <a:cs typeface="Palatino Linotype"/>
              </a:rPr>
              <a:t>t</a:t>
            </a:r>
            <a:r>
              <a:rPr sz="2400" spc="-30" dirty="0">
                <a:solidFill>
                  <a:srgbClr val="404040"/>
                </a:solidFill>
                <a:latin typeface="Palatino Linotype"/>
                <a:cs typeface="Palatino Linotype"/>
              </a:rPr>
              <a:t>i</a:t>
            </a:r>
            <a:r>
              <a:rPr sz="2400" spc="5" dirty="0">
                <a:solidFill>
                  <a:srgbClr val="404040"/>
                </a:solidFill>
                <a:latin typeface="Palatino Linotype"/>
                <a:cs typeface="Palatino Linotype"/>
              </a:rPr>
              <a:t>o</a:t>
            </a:r>
            <a:r>
              <a:rPr sz="2400" spc="-5" dirty="0">
                <a:solidFill>
                  <a:srgbClr val="404040"/>
                </a:solidFill>
                <a:latin typeface="Palatino Linotype"/>
                <a:cs typeface="Palatino Linotype"/>
              </a:rPr>
              <a:t>n.</a:t>
            </a:r>
            <a:endParaRPr sz="2400">
              <a:latin typeface="Palatino Linotype"/>
              <a:cs typeface="Palatino Linotype"/>
            </a:endParaRPr>
          </a:p>
        </p:txBody>
      </p:sp>
      <p:sp>
        <p:nvSpPr>
          <p:cNvPr id="7" name="object 7"/>
          <p:cNvSpPr txBox="1"/>
          <p:nvPr/>
        </p:nvSpPr>
        <p:spPr>
          <a:xfrm>
            <a:off x="546608" y="4060952"/>
            <a:ext cx="7987030" cy="1379855"/>
          </a:xfrm>
          <a:prstGeom prst="rect">
            <a:avLst/>
          </a:prstGeom>
        </p:spPr>
        <p:txBody>
          <a:bodyPr vert="horz" wrap="square" lIns="0" tIns="48895" rIns="0" bIns="0" rtlCol="0">
            <a:spAutoFit/>
          </a:bodyPr>
          <a:lstStyle/>
          <a:p>
            <a:pPr marL="356870" marR="5080" indent="-344805">
              <a:lnSpc>
                <a:spcPct val="90100"/>
              </a:lnSpc>
              <a:spcBef>
                <a:spcPts val="385"/>
              </a:spcBef>
              <a:buFont typeface="Arial MT"/>
              <a:buChar char="•"/>
              <a:tabLst>
                <a:tab pos="356870" algn="l"/>
                <a:tab pos="357505" algn="l"/>
              </a:tabLst>
            </a:pPr>
            <a:r>
              <a:rPr sz="2400" dirty="0">
                <a:solidFill>
                  <a:srgbClr val="404040"/>
                </a:solidFill>
                <a:latin typeface="Palatino Linotype"/>
                <a:cs typeface="Palatino Linotype"/>
              </a:rPr>
              <a:t>For </a:t>
            </a:r>
            <a:r>
              <a:rPr sz="2400" spc="25" dirty="0">
                <a:solidFill>
                  <a:srgbClr val="404040"/>
                </a:solidFill>
                <a:latin typeface="Palatino Linotype"/>
                <a:cs typeface="Palatino Linotype"/>
              </a:rPr>
              <a:t>‘repr’ </a:t>
            </a:r>
            <a:r>
              <a:rPr sz="2400" dirty="0">
                <a:solidFill>
                  <a:srgbClr val="404040"/>
                </a:solidFill>
                <a:latin typeface="Palatino Linotype"/>
                <a:cs typeface="Palatino Linotype"/>
              </a:rPr>
              <a:t>method, </a:t>
            </a:r>
            <a:r>
              <a:rPr sz="2400" spc="-15" dirty="0">
                <a:solidFill>
                  <a:srgbClr val="404040"/>
                </a:solidFill>
                <a:latin typeface="Palatino Linotype"/>
                <a:cs typeface="Palatino Linotype"/>
              </a:rPr>
              <a:t>it </a:t>
            </a:r>
            <a:r>
              <a:rPr sz="2400" spc="-5" dirty="0">
                <a:solidFill>
                  <a:srgbClr val="404040"/>
                </a:solidFill>
                <a:latin typeface="Palatino Linotype"/>
                <a:cs typeface="Palatino Linotype"/>
              </a:rPr>
              <a:t>can transfer </a:t>
            </a:r>
            <a:r>
              <a:rPr sz="2400" dirty="0">
                <a:solidFill>
                  <a:srgbClr val="404040"/>
                </a:solidFill>
                <a:latin typeface="Palatino Linotype"/>
                <a:cs typeface="Palatino Linotype"/>
              </a:rPr>
              <a:t>any </a:t>
            </a:r>
            <a:r>
              <a:rPr sz="2400" spc="-10" dirty="0">
                <a:solidFill>
                  <a:srgbClr val="404040"/>
                </a:solidFill>
                <a:latin typeface="Palatino Linotype"/>
                <a:cs typeface="Palatino Linotype"/>
              </a:rPr>
              <a:t>kinds </a:t>
            </a:r>
            <a:r>
              <a:rPr sz="2400" dirty="0">
                <a:solidFill>
                  <a:srgbClr val="404040"/>
                </a:solidFill>
                <a:latin typeface="Palatino Linotype"/>
                <a:cs typeface="Palatino Linotype"/>
              </a:rPr>
              <a:t>of </a:t>
            </a:r>
            <a:r>
              <a:rPr sz="2400" spc="-5" dirty="0">
                <a:solidFill>
                  <a:srgbClr val="404040"/>
                </a:solidFill>
                <a:latin typeface="Palatino Linotype"/>
                <a:cs typeface="Palatino Linotype"/>
              </a:rPr>
              <a:t>data </a:t>
            </a:r>
            <a:r>
              <a:rPr sz="2400" dirty="0">
                <a:solidFill>
                  <a:srgbClr val="404040"/>
                </a:solidFill>
                <a:latin typeface="Palatino Linotype"/>
                <a:cs typeface="Palatino Linotype"/>
              </a:rPr>
              <a:t>to </a:t>
            </a:r>
            <a:r>
              <a:rPr sz="2400" spc="5" dirty="0">
                <a:solidFill>
                  <a:srgbClr val="404040"/>
                </a:solidFill>
                <a:latin typeface="Palatino Linotype"/>
                <a:cs typeface="Palatino Linotype"/>
              </a:rPr>
              <a:t> </a:t>
            </a:r>
            <a:r>
              <a:rPr sz="2400" spc="-5" dirty="0">
                <a:solidFill>
                  <a:srgbClr val="404040"/>
                </a:solidFill>
                <a:latin typeface="Palatino Linotype"/>
                <a:cs typeface="Palatino Linotype"/>
              </a:rPr>
              <a:t>string</a:t>
            </a:r>
            <a:r>
              <a:rPr sz="2400" spc="15" dirty="0">
                <a:solidFill>
                  <a:srgbClr val="404040"/>
                </a:solidFill>
                <a:latin typeface="Palatino Linotype"/>
                <a:cs typeface="Palatino Linotype"/>
              </a:rPr>
              <a:t> </a:t>
            </a:r>
            <a:r>
              <a:rPr sz="2400" dirty="0">
                <a:solidFill>
                  <a:srgbClr val="404040"/>
                </a:solidFill>
                <a:latin typeface="Palatino Linotype"/>
                <a:cs typeface="Palatino Linotype"/>
              </a:rPr>
              <a:t>type.</a:t>
            </a:r>
            <a:r>
              <a:rPr sz="2400" spc="-35" dirty="0">
                <a:solidFill>
                  <a:srgbClr val="404040"/>
                </a:solidFill>
                <a:latin typeface="Palatino Linotype"/>
                <a:cs typeface="Palatino Linotype"/>
              </a:rPr>
              <a:t> </a:t>
            </a:r>
            <a:r>
              <a:rPr sz="2400" dirty="0">
                <a:solidFill>
                  <a:srgbClr val="404040"/>
                </a:solidFill>
                <a:latin typeface="Palatino Linotype"/>
                <a:cs typeface="Palatino Linotype"/>
              </a:rPr>
              <a:t>In</a:t>
            </a:r>
            <a:r>
              <a:rPr sz="2400" spc="-5" dirty="0">
                <a:solidFill>
                  <a:srgbClr val="404040"/>
                </a:solidFill>
                <a:latin typeface="Palatino Linotype"/>
                <a:cs typeface="Palatino Linotype"/>
              </a:rPr>
              <a:t> </a:t>
            </a:r>
            <a:r>
              <a:rPr sz="2400" dirty="0">
                <a:solidFill>
                  <a:srgbClr val="404040"/>
                </a:solidFill>
                <a:latin typeface="Palatino Linotype"/>
                <a:cs typeface="Palatino Linotype"/>
              </a:rPr>
              <a:t>the</a:t>
            </a:r>
            <a:r>
              <a:rPr sz="2400" spc="-5" dirty="0">
                <a:solidFill>
                  <a:srgbClr val="404040"/>
                </a:solidFill>
                <a:latin typeface="Palatino Linotype"/>
                <a:cs typeface="Palatino Linotype"/>
              </a:rPr>
              <a:t> </a:t>
            </a:r>
            <a:r>
              <a:rPr sz="2400" spc="-10" dirty="0">
                <a:solidFill>
                  <a:srgbClr val="404040"/>
                </a:solidFill>
                <a:latin typeface="Palatino Linotype"/>
                <a:cs typeface="Palatino Linotype"/>
              </a:rPr>
              <a:t>above</a:t>
            </a:r>
            <a:r>
              <a:rPr sz="2400" spc="-5" dirty="0">
                <a:solidFill>
                  <a:srgbClr val="404040"/>
                </a:solidFill>
                <a:latin typeface="Palatino Linotype"/>
                <a:cs typeface="Palatino Linotype"/>
              </a:rPr>
              <a:t> example, </a:t>
            </a:r>
            <a:r>
              <a:rPr sz="2400" spc="-20" dirty="0">
                <a:solidFill>
                  <a:srgbClr val="404040"/>
                </a:solidFill>
                <a:latin typeface="Palatino Linotype"/>
                <a:cs typeface="Palatino Linotype"/>
              </a:rPr>
              <a:t>it</a:t>
            </a:r>
            <a:r>
              <a:rPr sz="2400" spc="20" dirty="0">
                <a:solidFill>
                  <a:srgbClr val="404040"/>
                </a:solidFill>
                <a:latin typeface="Palatino Linotype"/>
                <a:cs typeface="Palatino Linotype"/>
              </a:rPr>
              <a:t> </a:t>
            </a:r>
            <a:r>
              <a:rPr sz="2400" spc="-5" dirty="0">
                <a:solidFill>
                  <a:srgbClr val="404040"/>
                </a:solidFill>
                <a:latin typeface="Palatino Linotype"/>
                <a:cs typeface="Palatino Linotype"/>
              </a:rPr>
              <a:t>converts</a:t>
            </a:r>
            <a:r>
              <a:rPr sz="2400" spc="-35" dirty="0">
                <a:solidFill>
                  <a:srgbClr val="404040"/>
                </a:solidFill>
                <a:latin typeface="Palatino Linotype"/>
                <a:cs typeface="Palatino Linotype"/>
              </a:rPr>
              <a:t> </a:t>
            </a:r>
            <a:r>
              <a:rPr sz="2400" spc="-5" dirty="0">
                <a:solidFill>
                  <a:srgbClr val="404040"/>
                </a:solidFill>
                <a:latin typeface="Palatino Linotype"/>
                <a:cs typeface="Palatino Linotype"/>
              </a:rPr>
              <a:t>integer</a:t>
            </a:r>
            <a:r>
              <a:rPr sz="2400" spc="25" dirty="0">
                <a:solidFill>
                  <a:srgbClr val="404040"/>
                </a:solidFill>
                <a:latin typeface="Palatino Linotype"/>
                <a:cs typeface="Palatino Linotype"/>
              </a:rPr>
              <a:t> </a:t>
            </a:r>
            <a:r>
              <a:rPr sz="2400" dirty="0">
                <a:solidFill>
                  <a:srgbClr val="404040"/>
                </a:solidFill>
                <a:latin typeface="Palatino Linotype"/>
                <a:cs typeface="Palatino Linotype"/>
              </a:rPr>
              <a:t>123 </a:t>
            </a:r>
            <a:r>
              <a:rPr sz="2400" spc="-585" dirty="0">
                <a:solidFill>
                  <a:srgbClr val="404040"/>
                </a:solidFill>
                <a:latin typeface="Palatino Linotype"/>
                <a:cs typeface="Palatino Linotype"/>
              </a:rPr>
              <a:t> </a:t>
            </a:r>
            <a:r>
              <a:rPr sz="2400" spc="5" dirty="0">
                <a:solidFill>
                  <a:srgbClr val="404040"/>
                </a:solidFill>
                <a:latin typeface="Palatino Linotype"/>
                <a:cs typeface="Palatino Linotype"/>
              </a:rPr>
              <a:t>t</a:t>
            </a:r>
            <a:r>
              <a:rPr sz="2400" dirty="0">
                <a:solidFill>
                  <a:srgbClr val="404040"/>
                </a:solidFill>
                <a:latin typeface="Palatino Linotype"/>
                <a:cs typeface="Palatino Linotype"/>
              </a:rPr>
              <a:t>o</a:t>
            </a:r>
            <a:r>
              <a:rPr sz="2400" spc="5" dirty="0">
                <a:solidFill>
                  <a:srgbClr val="404040"/>
                </a:solidFill>
                <a:latin typeface="Palatino Linotype"/>
                <a:cs typeface="Palatino Linotype"/>
              </a:rPr>
              <a:t> </a:t>
            </a:r>
            <a:r>
              <a:rPr sz="2400" spc="-10" dirty="0">
                <a:solidFill>
                  <a:srgbClr val="404040"/>
                </a:solidFill>
                <a:latin typeface="Palatino Linotype"/>
                <a:cs typeface="Palatino Linotype"/>
              </a:rPr>
              <a:t>s</a:t>
            </a:r>
            <a:r>
              <a:rPr sz="2400" spc="5" dirty="0">
                <a:solidFill>
                  <a:srgbClr val="404040"/>
                </a:solidFill>
                <a:latin typeface="Palatino Linotype"/>
                <a:cs typeface="Palatino Linotype"/>
              </a:rPr>
              <a:t>tr</a:t>
            </a:r>
            <a:r>
              <a:rPr sz="2400" spc="-30" dirty="0">
                <a:solidFill>
                  <a:srgbClr val="404040"/>
                </a:solidFill>
                <a:latin typeface="Palatino Linotype"/>
                <a:cs typeface="Palatino Linotype"/>
              </a:rPr>
              <a:t>i</a:t>
            </a:r>
            <a:r>
              <a:rPr sz="2400" spc="-5" dirty="0">
                <a:solidFill>
                  <a:srgbClr val="404040"/>
                </a:solidFill>
                <a:latin typeface="Palatino Linotype"/>
                <a:cs typeface="Palatino Linotype"/>
              </a:rPr>
              <a:t>n</a:t>
            </a:r>
            <a:r>
              <a:rPr sz="2400" dirty="0">
                <a:solidFill>
                  <a:srgbClr val="404040"/>
                </a:solidFill>
                <a:latin typeface="Palatino Linotype"/>
                <a:cs typeface="Palatino Linotype"/>
              </a:rPr>
              <a:t>g</a:t>
            </a:r>
            <a:r>
              <a:rPr sz="2400" spc="-5" dirty="0">
                <a:solidFill>
                  <a:srgbClr val="404040"/>
                </a:solidFill>
                <a:latin typeface="Palatino Linotype"/>
                <a:cs typeface="Palatino Linotype"/>
              </a:rPr>
              <a:t> </a:t>
            </a:r>
            <a:r>
              <a:rPr sz="2400" spc="5" dirty="0">
                <a:solidFill>
                  <a:srgbClr val="404040"/>
                </a:solidFill>
                <a:latin typeface="Palatino Linotype"/>
                <a:cs typeface="Palatino Linotype"/>
              </a:rPr>
              <a:t>‘</a:t>
            </a:r>
            <a:r>
              <a:rPr sz="2400" dirty="0">
                <a:solidFill>
                  <a:srgbClr val="404040"/>
                </a:solidFill>
                <a:latin typeface="Palatino Linotype"/>
                <a:cs typeface="Palatino Linotype"/>
              </a:rPr>
              <a:t>123’</a:t>
            </a:r>
            <a:r>
              <a:rPr sz="2400" spc="-165" dirty="0">
                <a:solidFill>
                  <a:srgbClr val="404040"/>
                </a:solidFill>
                <a:latin typeface="Palatino Linotype"/>
                <a:cs typeface="Palatino Linotype"/>
              </a:rPr>
              <a:t> </a:t>
            </a:r>
            <a:r>
              <a:rPr sz="2400" dirty="0">
                <a:solidFill>
                  <a:srgbClr val="404040"/>
                </a:solidFill>
                <a:latin typeface="Palatino Linotype"/>
                <a:cs typeface="Palatino Linotype"/>
              </a:rPr>
              <a:t>and</a:t>
            </a:r>
            <a:r>
              <a:rPr sz="2400" spc="-10" dirty="0">
                <a:solidFill>
                  <a:srgbClr val="404040"/>
                </a:solidFill>
                <a:latin typeface="Palatino Linotype"/>
                <a:cs typeface="Palatino Linotype"/>
              </a:rPr>
              <a:t> </a:t>
            </a:r>
            <a:r>
              <a:rPr sz="2400" spc="-30" dirty="0">
                <a:solidFill>
                  <a:srgbClr val="404040"/>
                </a:solidFill>
                <a:latin typeface="Palatino Linotype"/>
                <a:cs typeface="Palatino Linotype"/>
              </a:rPr>
              <a:t>i</a:t>
            </a:r>
            <a:r>
              <a:rPr sz="2400" dirty="0">
                <a:solidFill>
                  <a:srgbClr val="404040"/>
                </a:solidFill>
                <a:latin typeface="Palatino Linotype"/>
                <a:cs typeface="Palatino Linotype"/>
              </a:rPr>
              <a:t>t</a:t>
            </a:r>
            <a:r>
              <a:rPr sz="2400" spc="25" dirty="0">
                <a:solidFill>
                  <a:srgbClr val="404040"/>
                </a:solidFill>
                <a:latin typeface="Palatino Linotype"/>
                <a:cs typeface="Palatino Linotype"/>
              </a:rPr>
              <a:t> </a:t>
            </a:r>
            <a:r>
              <a:rPr sz="2400" spc="-10" dirty="0">
                <a:solidFill>
                  <a:srgbClr val="404040"/>
                </a:solidFill>
                <a:latin typeface="Palatino Linotype"/>
                <a:cs typeface="Palatino Linotype"/>
              </a:rPr>
              <a:t>c</a:t>
            </a:r>
            <a:r>
              <a:rPr sz="2400" dirty="0">
                <a:solidFill>
                  <a:srgbClr val="404040"/>
                </a:solidFill>
                <a:latin typeface="Palatino Linotype"/>
                <a:cs typeface="Palatino Linotype"/>
              </a:rPr>
              <a:t>an</a:t>
            </a:r>
            <a:r>
              <a:rPr sz="2400" spc="15" dirty="0">
                <a:solidFill>
                  <a:srgbClr val="404040"/>
                </a:solidFill>
                <a:latin typeface="Palatino Linotype"/>
                <a:cs typeface="Palatino Linotype"/>
              </a:rPr>
              <a:t> </a:t>
            </a:r>
            <a:r>
              <a:rPr sz="2400" dirty="0">
                <a:solidFill>
                  <a:srgbClr val="404040"/>
                </a:solidFill>
                <a:latin typeface="Palatino Linotype"/>
                <a:cs typeface="Palatino Linotype"/>
              </a:rPr>
              <a:t>e</a:t>
            </a:r>
            <a:r>
              <a:rPr sz="2400" spc="-35" dirty="0">
                <a:solidFill>
                  <a:srgbClr val="404040"/>
                </a:solidFill>
                <a:latin typeface="Palatino Linotype"/>
                <a:cs typeface="Palatino Linotype"/>
              </a:rPr>
              <a:t>v</a:t>
            </a:r>
            <a:r>
              <a:rPr sz="2400" dirty="0">
                <a:solidFill>
                  <a:srgbClr val="404040"/>
                </a:solidFill>
                <a:latin typeface="Palatino Linotype"/>
                <a:cs typeface="Palatino Linotype"/>
              </a:rPr>
              <a:t>en</a:t>
            </a:r>
            <a:r>
              <a:rPr sz="2400" spc="-30" dirty="0">
                <a:solidFill>
                  <a:srgbClr val="404040"/>
                </a:solidFill>
                <a:latin typeface="Palatino Linotype"/>
                <a:cs typeface="Palatino Linotype"/>
              </a:rPr>
              <a:t> </a:t>
            </a:r>
            <a:r>
              <a:rPr sz="2400" dirty="0">
                <a:solidFill>
                  <a:srgbClr val="404040"/>
                </a:solidFill>
                <a:latin typeface="Palatino Linotype"/>
                <a:cs typeface="Palatino Linotype"/>
              </a:rPr>
              <a:t>added </a:t>
            </a:r>
            <a:r>
              <a:rPr sz="2400" spc="-5" dirty="0">
                <a:solidFill>
                  <a:srgbClr val="404040"/>
                </a:solidFill>
                <a:latin typeface="Palatino Linotype"/>
                <a:cs typeface="Palatino Linotype"/>
              </a:rPr>
              <a:t>t</a:t>
            </a:r>
            <a:r>
              <a:rPr sz="2400" dirty="0">
                <a:solidFill>
                  <a:srgbClr val="404040"/>
                </a:solidFill>
                <a:latin typeface="Palatino Linotype"/>
                <a:cs typeface="Palatino Linotype"/>
              </a:rPr>
              <a:t>o</a:t>
            </a:r>
            <a:r>
              <a:rPr sz="2400" spc="-15" dirty="0">
                <a:solidFill>
                  <a:srgbClr val="404040"/>
                </a:solidFill>
                <a:latin typeface="Palatino Linotype"/>
                <a:cs typeface="Palatino Linotype"/>
              </a:rPr>
              <a:t> </a:t>
            </a:r>
            <a:r>
              <a:rPr sz="2400" spc="-10" dirty="0">
                <a:solidFill>
                  <a:srgbClr val="404040"/>
                </a:solidFill>
                <a:latin typeface="Palatino Linotype"/>
                <a:cs typeface="Palatino Linotype"/>
              </a:rPr>
              <a:t>s</a:t>
            </a:r>
            <a:r>
              <a:rPr sz="2400" spc="5" dirty="0">
                <a:solidFill>
                  <a:srgbClr val="404040"/>
                </a:solidFill>
                <a:latin typeface="Palatino Linotype"/>
                <a:cs typeface="Palatino Linotype"/>
              </a:rPr>
              <a:t>tr</a:t>
            </a:r>
            <a:r>
              <a:rPr sz="2400" spc="-30" dirty="0">
                <a:solidFill>
                  <a:srgbClr val="404040"/>
                </a:solidFill>
                <a:latin typeface="Palatino Linotype"/>
                <a:cs typeface="Palatino Linotype"/>
              </a:rPr>
              <a:t>i</a:t>
            </a:r>
            <a:r>
              <a:rPr sz="2400" spc="-5" dirty="0">
                <a:solidFill>
                  <a:srgbClr val="404040"/>
                </a:solidFill>
                <a:latin typeface="Palatino Linotype"/>
                <a:cs typeface="Palatino Linotype"/>
              </a:rPr>
              <a:t>n</a:t>
            </a:r>
            <a:r>
              <a:rPr sz="2400" dirty="0">
                <a:solidFill>
                  <a:srgbClr val="404040"/>
                </a:solidFill>
                <a:latin typeface="Palatino Linotype"/>
                <a:cs typeface="Palatino Linotype"/>
              </a:rPr>
              <a:t>g</a:t>
            </a:r>
            <a:r>
              <a:rPr sz="2400" spc="25" dirty="0">
                <a:solidFill>
                  <a:srgbClr val="404040"/>
                </a:solidFill>
                <a:latin typeface="Palatino Linotype"/>
                <a:cs typeface="Palatino Linotype"/>
              </a:rPr>
              <a:t> </a:t>
            </a:r>
            <a:r>
              <a:rPr sz="2400" dirty="0">
                <a:solidFill>
                  <a:srgbClr val="404040"/>
                </a:solidFill>
                <a:latin typeface="Palatino Linotype"/>
                <a:cs typeface="Palatino Linotype"/>
              </a:rPr>
              <a:t>c</a:t>
            </a:r>
            <a:r>
              <a:rPr sz="2400" spc="10" dirty="0">
                <a:solidFill>
                  <a:srgbClr val="404040"/>
                </a:solidFill>
                <a:latin typeface="Palatino Linotype"/>
                <a:cs typeface="Palatino Linotype"/>
              </a:rPr>
              <a:t> </a:t>
            </a:r>
            <a:r>
              <a:rPr sz="2400" dirty="0">
                <a:solidFill>
                  <a:srgbClr val="404040"/>
                </a:solidFill>
                <a:latin typeface="Palatino Linotype"/>
                <a:cs typeface="Palatino Linotype"/>
              </a:rPr>
              <a:t>‘st</a:t>
            </a:r>
            <a:r>
              <a:rPr sz="2400" spc="10" dirty="0">
                <a:solidFill>
                  <a:srgbClr val="404040"/>
                </a:solidFill>
                <a:latin typeface="Palatino Linotype"/>
                <a:cs typeface="Palatino Linotype"/>
              </a:rPr>
              <a:t>r</a:t>
            </a:r>
            <a:r>
              <a:rPr sz="2400" spc="-30" dirty="0">
                <a:solidFill>
                  <a:srgbClr val="404040"/>
                </a:solidFill>
                <a:latin typeface="Palatino Linotype"/>
                <a:cs typeface="Palatino Linotype"/>
              </a:rPr>
              <a:t>i</a:t>
            </a:r>
            <a:r>
              <a:rPr sz="2400" spc="-5" dirty="0">
                <a:solidFill>
                  <a:srgbClr val="404040"/>
                </a:solidFill>
                <a:latin typeface="Palatino Linotype"/>
                <a:cs typeface="Palatino Linotype"/>
              </a:rPr>
              <a:t>ng</a:t>
            </a:r>
            <a:r>
              <a:rPr sz="2400" dirty="0">
                <a:solidFill>
                  <a:srgbClr val="404040"/>
                </a:solidFill>
                <a:latin typeface="Palatino Linotype"/>
                <a:cs typeface="Palatino Linotype"/>
              </a:rPr>
              <a:t>’</a:t>
            </a:r>
            <a:r>
              <a:rPr sz="2400" spc="-160" dirty="0">
                <a:solidFill>
                  <a:srgbClr val="404040"/>
                </a:solidFill>
                <a:latin typeface="Palatino Linotype"/>
                <a:cs typeface="Palatino Linotype"/>
              </a:rPr>
              <a:t> </a:t>
            </a:r>
            <a:r>
              <a:rPr sz="2400" spc="5" dirty="0">
                <a:solidFill>
                  <a:srgbClr val="404040"/>
                </a:solidFill>
                <a:latin typeface="Palatino Linotype"/>
                <a:cs typeface="Palatino Linotype"/>
              </a:rPr>
              <a:t>t</a:t>
            </a:r>
            <a:r>
              <a:rPr sz="2400" dirty="0">
                <a:solidFill>
                  <a:srgbClr val="404040"/>
                </a:solidFill>
                <a:latin typeface="Palatino Linotype"/>
                <a:cs typeface="Palatino Linotype"/>
              </a:rPr>
              <a:t>o  get</a:t>
            </a:r>
            <a:r>
              <a:rPr sz="2400" spc="-25" dirty="0">
                <a:solidFill>
                  <a:srgbClr val="404040"/>
                </a:solidFill>
                <a:latin typeface="Palatino Linotype"/>
                <a:cs typeface="Palatino Linotype"/>
              </a:rPr>
              <a:t> </a:t>
            </a:r>
            <a:r>
              <a:rPr sz="2400" spc="-5" dirty="0">
                <a:solidFill>
                  <a:srgbClr val="404040"/>
                </a:solidFill>
                <a:latin typeface="Palatino Linotype"/>
                <a:cs typeface="Palatino Linotype"/>
              </a:rPr>
              <a:t>‘123string’.</a:t>
            </a:r>
            <a:endParaRPr sz="2400">
              <a:latin typeface="Palatino Linotype"/>
              <a:cs typeface="Palatino Linotype"/>
            </a:endParaRPr>
          </a:p>
        </p:txBody>
      </p:sp>
      <p:pic>
        <p:nvPicPr>
          <p:cNvPr id="8" name="object 8"/>
          <p:cNvPicPr/>
          <p:nvPr/>
        </p:nvPicPr>
        <p:blipFill>
          <a:blip r:embed="rId4" cstate="print"/>
          <a:stretch>
            <a:fillRect/>
          </a:stretch>
        </p:blipFill>
        <p:spPr>
          <a:xfrm>
            <a:off x="3491865" y="2204973"/>
            <a:ext cx="2041143" cy="181825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6719" y="362711"/>
            <a:ext cx="8314944" cy="1158239"/>
          </a:xfrm>
          <a:prstGeom prst="rect">
            <a:avLst/>
          </a:prstGeom>
        </p:spPr>
      </p:pic>
      <p:sp>
        <p:nvSpPr>
          <p:cNvPr id="3" name="object 3"/>
          <p:cNvSpPr txBox="1">
            <a:spLocks noGrp="1"/>
          </p:cNvSpPr>
          <p:nvPr>
            <p:ph type="title"/>
          </p:nvPr>
        </p:nvSpPr>
        <p:spPr>
          <a:xfrm>
            <a:off x="763625" y="491185"/>
            <a:ext cx="7641590" cy="636905"/>
          </a:xfrm>
          <a:prstGeom prst="rect">
            <a:avLst/>
          </a:prstGeom>
        </p:spPr>
        <p:txBody>
          <a:bodyPr vert="horz" wrap="square" lIns="0" tIns="13970" rIns="0" bIns="0" rtlCol="0">
            <a:spAutoFit/>
          </a:bodyPr>
          <a:lstStyle/>
          <a:p>
            <a:pPr marL="12700">
              <a:lnSpc>
                <a:spcPct val="100000"/>
              </a:lnSpc>
              <a:spcBef>
                <a:spcPts val="110"/>
              </a:spcBef>
            </a:pPr>
            <a:r>
              <a:rPr sz="4000" spc="-70" dirty="0"/>
              <a:t>Avoid</a:t>
            </a:r>
            <a:r>
              <a:rPr sz="4000" spc="-45" dirty="0"/>
              <a:t> </a:t>
            </a:r>
            <a:r>
              <a:rPr sz="4000" dirty="0"/>
              <a:t>Destroying</a:t>
            </a:r>
            <a:r>
              <a:rPr sz="4000" spc="-70" dirty="0"/>
              <a:t> </a:t>
            </a:r>
            <a:r>
              <a:rPr sz="4000" spc="-10" dirty="0"/>
              <a:t>Polymorphism!</a:t>
            </a:r>
            <a:endParaRPr sz="4000"/>
          </a:p>
        </p:txBody>
      </p:sp>
      <p:sp>
        <p:nvSpPr>
          <p:cNvPr id="4" name="object 4"/>
          <p:cNvSpPr txBox="1"/>
          <p:nvPr/>
        </p:nvSpPr>
        <p:spPr>
          <a:xfrm>
            <a:off x="536244" y="1615516"/>
            <a:ext cx="8044815" cy="3811270"/>
          </a:xfrm>
          <a:prstGeom prst="rect">
            <a:avLst/>
          </a:prstGeom>
        </p:spPr>
        <p:txBody>
          <a:bodyPr vert="horz" wrap="square" lIns="0" tIns="13970" rIns="0" bIns="0" rtlCol="0">
            <a:spAutoFit/>
          </a:bodyPr>
          <a:lstStyle/>
          <a:p>
            <a:pPr marL="356870" marR="104775" indent="-344805">
              <a:lnSpc>
                <a:spcPct val="100000"/>
              </a:lnSpc>
              <a:spcBef>
                <a:spcPts val="110"/>
              </a:spcBef>
              <a:buFont typeface="Arial MT"/>
              <a:buChar char="•"/>
              <a:tabLst>
                <a:tab pos="356870" algn="l"/>
                <a:tab pos="357505" algn="l"/>
              </a:tabLst>
            </a:pPr>
            <a:r>
              <a:rPr sz="2200" spc="5" dirty="0">
                <a:solidFill>
                  <a:srgbClr val="585858"/>
                </a:solidFill>
                <a:latin typeface="Palatino Linotype"/>
                <a:cs typeface="Palatino Linotype"/>
              </a:rPr>
              <a:t>Many</a:t>
            </a:r>
            <a:r>
              <a:rPr sz="2200" spc="-50" dirty="0">
                <a:solidFill>
                  <a:srgbClr val="585858"/>
                </a:solidFill>
                <a:latin typeface="Palatino Linotype"/>
                <a:cs typeface="Palatino Linotype"/>
              </a:rPr>
              <a:t> </a:t>
            </a:r>
            <a:r>
              <a:rPr sz="2200" spc="5" dirty="0">
                <a:solidFill>
                  <a:srgbClr val="585858"/>
                </a:solidFill>
                <a:latin typeface="Palatino Linotype"/>
                <a:cs typeface="Palatino Linotype"/>
              </a:rPr>
              <a:t>operators</a:t>
            </a:r>
            <a:r>
              <a:rPr sz="2200" spc="-50" dirty="0">
                <a:solidFill>
                  <a:srgbClr val="585858"/>
                </a:solidFill>
                <a:latin typeface="Palatino Linotype"/>
                <a:cs typeface="Palatino Linotype"/>
              </a:rPr>
              <a:t> </a:t>
            </a:r>
            <a:r>
              <a:rPr sz="2200" spc="5" dirty="0">
                <a:solidFill>
                  <a:srgbClr val="585858"/>
                </a:solidFill>
                <a:latin typeface="Palatino Linotype"/>
                <a:cs typeface="Palatino Linotype"/>
              </a:rPr>
              <a:t>and</a:t>
            </a:r>
            <a:r>
              <a:rPr sz="2200" spc="-25" dirty="0">
                <a:solidFill>
                  <a:srgbClr val="585858"/>
                </a:solidFill>
                <a:latin typeface="Palatino Linotype"/>
                <a:cs typeface="Palatino Linotype"/>
              </a:rPr>
              <a:t> </a:t>
            </a:r>
            <a:r>
              <a:rPr sz="2200" dirty="0">
                <a:solidFill>
                  <a:srgbClr val="585858"/>
                </a:solidFill>
                <a:latin typeface="Palatino Linotype"/>
                <a:cs typeface="Palatino Linotype"/>
              </a:rPr>
              <a:t>functions</a:t>
            </a:r>
            <a:r>
              <a:rPr sz="2200" spc="-70" dirty="0">
                <a:solidFill>
                  <a:srgbClr val="585858"/>
                </a:solidFill>
                <a:latin typeface="Palatino Linotype"/>
                <a:cs typeface="Palatino Linotype"/>
              </a:rPr>
              <a:t> </a:t>
            </a:r>
            <a:r>
              <a:rPr sz="2200" dirty="0">
                <a:solidFill>
                  <a:srgbClr val="585858"/>
                </a:solidFill>
                <a:latin typeface="Palatino Linotype"/>
                <a:cs typeface="Palatino Linotype"/>
              </a:rPr>
              <a:t>in</a:t>
            </a:r>
            <a:r>
              <a:rPr sz="2200" spc="-15" dirty="0">
                <a:solidFill>
                  <a:srgbClr val="585858"/>
                </a:solidFill>
                <a:latin typeface="Palatino Linotype"/>
                <a:cs typeface="Palatino Linotype"/>
              </a:rPr>
              <a:t> </a:t>
            </a:r>
            <a:r>
              <a:rPr sz="2200" dirty="0">
                <a:solidFill>
                  <a:srgbClr val="585858"/>
                </a:solidFill>
                <a:latin typeface="Palatino Linotype"/>
                <a:cs typeface="Palatino Linotype"/>
              </a:rPr>
              <a:t>Python</a:t>
            </a:r>
            <a:r>
              <a:rPr sz="2200" spc="-65" dirty="0">
                <a:solidFill>
                  <a:srgbClr val="585858"/>
                </a:solidFill>
                <a:latin typeface="Palatino Linotype"/>
                <a:cs typeface="Palatino Linotype"/>
              </a:rPr>
              <a:t> </a:t>
            </a:r>
            <a:r>
              <a:rPr sz="2200" spc="5" dirty="0">
                <a:solidFill>
                  <a:srgbClr val="585858"/>
                </a:solidFill>
                <a:latin typeface="Palatino Linotype"/>
                <a:cs typeface="Palatino Linotype"/>
              </a:rPr>
              <a:t>are</a:t>
            </a:r>
            <a:r>
              <a:rPr sz="2200" spc="-30" dirty="0">
                <a:solidFill>
                  <a:srgbClr val="585858"/>
                </a:solidFill>
                <a:latin typeface="Palatino Linotype"/>
                <a:cs typeface="Palatino Linotype"/>
              </a:rPr>
              <a:t> </a:t>
            </a:r>
            <a:r>
              <a:rPr sz="2200" dirty="0">
                <a:solidFill>
                  <a:srgbClr val="585858"/>
                </a:solidFill>
                <a:latin typeface="Palatino Linotype"/>
                <a:cs typeface="Palatino Linotype"/>
              </a:rPr>
              <a:t>polymorphic.</a:t>
            </a:r>
            <a:r>
              <a:rPr sz="2200" spc="-15" dirty="0">
                <a:solidFill>
                  <a:srgbClr val="585858"/>
                </a:solidFill>
                <a:latin typeface="Palatino Linotype"/>
                <a:cs typeface="Palatino Linotype"/>
              </a:rPr>
              <a:t> </a:t>
            </a:r>
            <a:r>
              <a:rPr sz="2200" dirty="0">
                <a:solidFill>
                  <a:srgbClr val="585858"/>
                </a:solidFill>
                <a:latin typeface="Palatino Linotype"/>
                <a:cs typeface="Palatino Linotype"/>
              </a:rPr>
              <a:t>So </a:t>
            </a:r>
            <a:r>
              <a:rPr sz="2200" spc="-535" dirty="0">
                <a:solidFill>
                  <a:srgbClr val="585858"/>
                </a:solidFill>
                <a:latin typeface="Palatino Linotype"/>
                <a:cs typeface="Palatino Linotype"/>
              </a:rPr>
              <a:t> </a:t>
            </a:r>
            <a:r>
              <a:rPr sz="2200" dirty="0">
                <a:solidFill>
                  <a:srgbClr val="585858"/>
                </a:solidFill>
                <a:latin typeface="Palatino Linotype"/>
                <a:cs typeface="Palatino Linotype"/>
              </a:rPr>
              <a:t>as </a:t>
            </a:r>
            <a:r>
              <a:rPr sz="2200" spc="5" dirty="0">
                <a:solidFill>
                  <a:srgbClr val="585858"/>
                </a:solidFill>
                <a:latin typeface="Palatino Linotype"/>
                <a:cs typeface="Palatino Linotype"/>
              </a:rPr>
              <a:t>long </a:t>
            </a:r>
            <a:r>
              <a:rPr sz="2200" dirty="0">
                <a:solidFill>
                  <a:srgbClr val="585858"/>
                </a:solidFill>
                <a:latin typeface="Palatino Linotype"/>
                <a:cs typeface="Palatino Linotype"/>
              </a:rPr>
              <a:t>as </a:t>
            </a:r>
            <a:r>
              <a:rPr sz="2200" spc="-15" dirty="0">
                <a:solidFill>
                  <a:srgbClr val="585858"/>
                </a:solidFill>
                <a:latin typeface="Palatino Linotype"/>
                <a:cs typeface="Palatino Linotype"/>
              </a:rPr>
              <a:t>you </a:t>
            </a:r>
            <a:r>
              <a:rPr sz="2200" spc="-5" dirty="0">
                <a:solidFill>
                  <a:srgbClr val="585858"/>
                </a:solidFill>
                <a:latin typeface="Palatino Linotype"/>
                <a:cs typeface="Palatino Linotype"/>
              </a:rPr>
              <a:t>use </a:t>
            </a:r>
            <a:r>
              <a:rPr sz="2200" dirty="0">
                <a:solidFill>
                  <a:srgbClr val="585858"/>
                </a:solidFill>
                <a:latin typeface="Palatino Linotype"/>
                <a:cs typeface="Palatino Linotype"/>
              </a:rPr>
              <a:t>the polymorphic </a:t>
            </a:r>
            <a:r>
              <a:rPr sz="2200" spc="5" dirty="0">
                <a:solidFill>
                  <a:srgbClr val="585858"/>
                </a:solidFill>
                <a:latin typeface="Palatino Linotype"/>
                <a:cs typeface="Palatino Linotype"/>
              </a:rPr>
              <a:t>operators and </a:t>
            </a:r>
            <a:r>
              <a:rPr sz="2200" dirty="0">
                <a:solidFill>
                  <a:srgbClr val="585858"/>
                </a:solidFill>
                <a:latin typeface="Palatino Linotype"/>
                <a:cs typeface="Palatino Linotype"/>
              </a:rPr>
              <a:t>functions, </a:t>
            </a:r>
            <a:r>
              <a:rPr sz="2200" spc="5" dirty="0">
                <a:solidFill>
                  <a:srgbClr val="585858"/>
                </a:solidFill>
                <a:latin typeface="Palatino Linotype"/>
                <a:cs typeface="Palatino Linotype"/>
              </a:rPr>
              <a:t> </a:t>
            </a:r>
            <a:r>
              <a:rPr sz="2200" dirty="0">
                <a:solidFill>
                  <a:srgbClr val="585858"/>
                </a:solidFill>
                <a:latin typeface="Palatino Linotype"/>
                <a:cs typeface="Palatino Linotype"/>
              </a:rPr>
              <a:t>polymorphism</a:t>
            </a:r>
            <a:r>
              <a:rPr sz="2200" spc="-55" dirty="0">
                <a:solidFill>
                  <a:srgbClr val="585858"/>
                </a:solidFill>
                <a:latin typeface="Palatino Linotype"/>
                <a:cs typeface="Palatino Linotype"/>
              </a:rPr>
              <a:t> </a:t>
            </a:r>
            <a:r>
              <a:rPr sz="2200" spc="5" dirty="0">
                <a:solidFill>
                  <a:srgbClr val="585858"/>
                </a:solidFill>
                <a:latin typeface="Palatino Linotype"/>
                <a:cs typeface="Palatino Linotype"/>
              </a:rPr>
              <a:t>will</a:t>
            </a:r>
            <a:r>
              <a:rPr sz="2200" spc="-40" dirty="0">
                <a:solidFill>
                  <a:srgbClr val="585858"/>
                </a:solidFill>
                <a:latin typeface="Palatino Linotype"/>
                <a:cs typeface="Palatino Linotype"/>
              </a:rPr>
              <a:t> </a:t>
            </a:r>
            <a:r>
              <a:rPr sz="2200" dirty="0">
                <a:solidFill>
                  <a:srgbClr val="585858"/>
                </a:solidFill>
                <a:latin typeface="Palatino Linotype"/>
                <a:cs typeface="Palatino Linotype"/>
              </a:rPr>
              <a:t>exist</a:t>
            </a:r>
            <a:r>
              <a:rPr sz="2200" spc="-45" dirty="0">
                <a:solidFill>
                  <a:srgbClr val="585858"/>
                </a:solidFill>
                <a:latin typeface="Palatino Linotype"/>
                <a:cs typeface="Palatino Linotype"/>
              </a:rPr>
              <a:t> </a:t>
            </a:r>
            <a:r>
              <a:rPr sz="2200" dirty="0">
                <a:solidFill>
                  <a:srgbClr val="585858"/>
                </a:solidFill>
                <a:latin typeface="Palatino Linotype"/>
                <a:cs typeface="Palatino Linotype"/>
              </a:rPr>
              <a:t>even</a:t>
            </a:r>
            <a:r>
              <a:rPr sz="2200" spc="-65" dirty="0">
                <a:solidFill>
                  <a:srgbClr val="585858"/>
                </a:solidFill>
                <a:latin typeface="Palatino Linotype"/>
                <a:cs typeface="Palatino Linotype"/>
              </a:rPr>
              <a:t> </a:t>
            </a:r>
            <a:r>
              <a:rPr sz="2200" dirty="0">
                <a:solidFill>
                  <a:srgbClr val="585858"/>
                </a:solidFill>
                <a:latin typeface="Palatino Linotype"/>
                <a:cs typeface="Palatino Linotype"/>
              </a:rPr>
              <a:t>if</a:t>
            </a:r>
            <a:r>
              <a:rPr sz="2200" spc="-15" dirty="0">
                <a:solidFill>
                  <a:srgbClr val="585858"/>
                </a:solidFill>
                <a:latin typeface="Palatino Linotype"/>
                <a:cs typeface="Palatino Linotype"/>
              </a:rPr>
              <a:t> </a:t>
            </a:r>
            <a:r>
              <a:rPr sz="2200" spc="-20" dirty="0">
                <a:solidFill>
                  <a:srgbClr val="585858"/>
                </a:solidFill>
                <a:latin typeface="Palatino Linotype"/>
                <a:cs typeface="Palatino Linotype"/>
              </a:rPr>
              <a:t>you</a:t>
            </a:r>
            <a:r>
              <a:rPr sz="2200" spc="10" dirty="0">
                <a:solidFill>
                  <a:srgbClr val="585858"/>
                </a:solidFill>
                <a:latin typeface="Palatino Linotype"/>
                <a:cs typeface="Palatino Linotype"/>
              </a:rPr>
              <a:t> </a:t>
            </a:r>
            <a:r>
              <a:rPr sz="2200" spc="-25" dirty="0">
                <a:solidFill>
                  <a:srgbClr val="585858"/>
                </a:solidFill>
                <a:latin typeface="Palatino Linotype"/>
                <a:cs typeface="Palatino Linotype"/>
              </a:rPr>
              <a:t>don’t</a:t>
            </a:r>
            <a:r>
              <a:rPr sz="2200" spc="-45" dirty="0">
                <a:solidFill>
                  <a:srgbClr val="585858"/>
                </a:solidFill>
                <a:latin typeface="Palatino Linotype"/>
                <a:cs typeface="Palatino Linotype"/>
              </a:rPr>
              <a:t> </a:t>
            </a:r>
            <a:r>
              <a:rPr sz="2200" spc="-10" dirty="0">
                <a:solidFill>
                  <a:srgbClr val="585858"/>
                </a:solidFill>
                <a:latin typeface="Palatino Linotype"/>
                <a:cs typeface="Palatino Linotype"/>
              </a:rPr>
              <a:t>have</a:t>
            </a:r>
            <a:r>
              <a:rPr sz="2200" spc="-55" dirty="0">
                <a:solidFill>
                  <a:srgbClr val="585858"/>
                </a:solidFill>
                <a:latin typeface="Palatino Linotype"/>
                <a:cs typeface="Palatino Linotype"/>
              </a:rPr>
              <a:t> </a:t>
            </a:r>
            <a:r>
              <a:rPr sz="2200" dirty="0">
                <a:solidFill>
                  <a:srgbClr val="585858"/>
                </a:solidFill>
                <a:latin typeface="Palatino Linotype"/>
                <a:cs typeface="Palatino Linotype"/>
              </a:rPr>
              <a:t>this</a:t>
            </a:r>
            <a:r>
              <a:rPr sz="2200" spc="-20" dirty="0">
                <a:solidFill>
                  <a:srgbClr val="585858"/>
                </a:solidFill>
                <a:latin typeface="Palatino Linotype"/>
                <a:cs typeface="Palatino Linotype"/>
              </a:rPr>
              <a:t> </a:t>
            </a:r>
            <a:r>
              <a:rPr sz="2200" dirty="0">
                <a:solidFill>
                  <a:srgbClr val="585858"/>
                </a:solidFill>
                <a:latin typeface="Palatino Linotype"/>
                <a:cs typeface="Palatino Linotype"/>
              </a:rPr>
              <a:t>purpose.</a:t>
            </a:r>
            <a:endParaRPr sz="2200" dirty="0">
              <a:latin typeface="Palatino Linotype"/>
              <a:cs typeface="Palatino Linotype"/>
            </a:endParaRPr>
          </a:p>
          <a:p>
            <a:pPr marL="356870" marR="521334" indent="-344805">
              <a:lnSpc>
                <a:spcPct val="100000"/>
              </a:lnSpc>
              <a:spcBef>
                <a:spcPts val="1130"/>
              </a:spcBef>
              <a:buFont typeface="Arial MT"/>
              <a:buChar char="•"/>
              <a:tabLst>
                <a:tab pos="356870" algn="l"/>
                <a:tab pos="357505" algn="l"/>
              </a:tabLst>
            </a:pPr>
            <a:r>
              <a:rPr sz="2200" dirty="0">
                <a:solidFill>
                  <a:srgbClr val="585858"/>
                </a:solidFill>
                <a:latin typeface="Palatino Linotype"/>
                <a:cs typeface="Palatino Linotype"/>
              </a:rPr>
              <a:t>The </a:t>
            </a:r>
            <a:r>
              <a:rPr sz="2200" spc="5" dirty="0">
                <a:solidFill>
                  <a:srgbClr val="585858"/>
                </a:solidFill>
                <a:latin typeface="Palatino Linotype"/>
                <a:cs typeface="Palatino Linotype"/>
              </a:rPr>
              <a:t>only </a:t>
            </a:r>
            <a:r>
              <a:rPr sz="2200" spc="-10" dirty="0">
                <a:solidFill>
                  <a:srgbClr val="585858"/>
                </a:solidFill>
                <a:latin typeface="Palatino Linotype"/>
                <a:cs typeface="Palatino Linotype"/>
              </a:rPr>
              <a:t>way </a:t>
            </a:r>
            <a:r>
              <a:rPr sz="2200" dirty="0">
                <a:solidFill>
                  <a:srgbClr val="585858"/>
                </a:solidFill>
                <a:latin typeface="Palatino Linotype"/>
                <a:cs typeface="Palatino Linotype"/>
              </a:rPr>
              <a:t>to </a:t>
            </a:r>
            <a:r>
              <a:rPr sz="2200" spc="5" dirty="0">
                <a:solidFill>
                  <a:srgbClr val="585858"/>
                </a:solidFill>
                <a:latin typeface="Palatino Linotype"/>
                <a:cs typeface="Palatino Linotype"/>
              </a:rPr>
              <a:t>destroy </a:t>
            </a:r>
            <a:r>
              <a:rPr sz="2200" dirty="0">
                <a:solidFill>
                  <a:srgbClr val="585858"/>
                </a:solidFill>
                <a:latin typeface="Palatino Linotype"/>
                <a:cs typeface="Palatino Linotype"/>
              </a:rPr>
              <a:t>polymorphism is </a:t>
            </a:r>
            <a:r>
              <a:rPr sz="2200" spc="5" dirty="0">
                <a:solidFill>
                  <a:srgbClr val="585858"/>
                </a:solidFill>
                <a:latin typeface="Palatino Linotype"/>
                <a:cs typeface="Palatino Linotype"/>
              </a:rPr>
              <a:t>check </a:t>
            </a:r>
            <a:r>
              <a:rPr sz="2200" dirty="0">
                <a:solidFill>
                  <a:srgbClr val="585858"/>
                </a:solidFill>
                <a:latin typeface="Palatino Linotype"/>
                <a:cs typeface="Palatino Linotype"/>
              </a:rPr>
              <a:t>types </a:t>
            </a:r>
            <a:r>
              <a:rPr sz="2200" spc="-5" dirty="0">
                <a:solidFill>
                  <a:srgbClr val="585858"/>
                </a:solidFill>
                <a:latin typeface="Palatino Linotype"/>
                <a:cs typeface="Palatino Linotype"/>
              </a:rPr>
              <a:t>by </a:t>
            </a:r>
            <a:r>
              <a:rPr sz="2200" dirty="0">
                <a:solidFill>
                  <a:srgbClr val="585858"/>
                </a:solidFill>
                <a:latin typeface="Palatino Linotype"/>
                <a:cs typeface="Palatino Linotype"/>
              </a:rPr>
              <a:t> using</a:t>
            </a:r>
            <a:r>
              <a:rPr sz="2200" spc="-30" dirty="0">
                <a:solidFill>
                  <a:srgbClr val="585858"/>
                </a:solidFill>
                <a:latin typeface="Palatino Linotype"/>
                <a:cs typeface="Palatino Linotype"/>
              </a:rPr>
              <a:t> </a:t>
            </a:r>
            <a:r>
              <a:rPr sz="2200" dirty="0">
                <a:solidFill>
                  <a:srgbClr val="585858"/>
                </a:solidFill>
                <a:latin typeface="Palatino Linotype"/>
                <a:cs typeface="Palatino Linotype"/>
              </a:rPr>
              <a:t>functions</a:t>
            </a:r>
            <a:r>
              <a:rPr sz="2200" spc="-65" dirty="0">
                <a:solidFill>
                  <a:srgbClr val="585858"/>
                </a:solidFill>
                <a:latin typeface="Palatino Linotype"/>
                <a:cs typeface="Palatino Linotype"/>
              </a:rPr>
              <a:t> </a:t>
            </a:r>
            <a:r>
              <a:rPr sz="2200" dirty="0">
                <a:solidFill>
                  <a:srgbClr val="585858"/>
                </a:solidFill>
                <a:latin typeface="Palatino Linotype"/>
                <a:cs typeface="Palatino Linotype"/>
              </a:rPr>
              <a:t>like</a:t>
            </a:r>
            <a:r>
              <a:rPr sz="2200" spc="-30" dirty="0">
                <a:solidFill>
                  <a:srgbClr val="585858"/>
                </a:solidFill>
                <a:latin typeface="Palatino Linotype"/>
                <a:cs typeface="Palatino Linotype"/>
              </a:rPr>
              <a:t> </a:t>
            </a:r>
            <a:r>
              <a:rPr sz="2200" dirty="0">
                <a:solidFill>
                  <a:srgbClr val="585858"/>
                </a:solidFill>
                <a:latin typeface="Palatino Linotype"/>
                <a:cs typeface="Palatino Linotype"/>
              </a:rPr>
              <a:t>‘type’,</a:t>
            </a:r>
            <a:r>
              <a:rPr sz="2200" spc="-75" dirty="0">
                <a:solidFill>
                  <a:srgbClr val="585858"/>
                </a:solidFill>
                <a:latin typeface="Palatino Linotype"/>
                <a:cs typeface="Palatino Linotype"/>
              </a:rPr>
              <a:t> </a:t>
            </a:r>
            <a:r>
              <a:rPr sz="2200" spc="5" dirty="0">
                <a:solidFill>
                  <a:srgbClr val="585858"/>
                </a:solidFill>
                <a:latin typeface="Palatino Linotype"/>
                <a:cs typeface="Palatino Linotype"/>
              </a:rPr>
              <a:t>‘isinstance’</a:t>
            </a:r>
            <a:r>
              <a:rPr sz="2200" spc="-229" dirty="0">
                <a:solidFill>
                  <a:srgbClr val="585858"/>
                </a:solidFill>
                <a:latin typeface="Palatino Linotype"/>
                <a:cs typeface="Palatino Linotype"/>
              </a:rPr>
              <a:t> </a:t>
            </a:r>
            <a:r>
              <a:rPr sz="2200" spc="5" dirty="0">
                <a:solidFill>
                  <a:srgbClr val="585858"/>
                </a:solidFill>
                <a:latin typeface="Palatino Linotype"/>
                <a:cs typeface="Palatino Linotype"/>
              </a:rPr>
              <a:t>and ‘issubclass’</a:t>
            </a:r>
            <a:r>
              <a:rPr sz="2200" spc="-210" dirty="0">
                <a:solidFill>
                  <a:srgbClr val="585858"/>
                </a:solidFill>
                <a:latin typeface="Palatino Linotype"/>
                <a:cs typeface="Palatino Linotype"/>
              </a:rPr>
              <a:t> </a:t>
            </a:r>
            <a:r>
              <a:rPr sz="2200" dirty="0">
                <a:solidFill>
                  <a:srgbClr val="585858"/>
                </a:solidFill>
                <a:latin typeface="Palatino Linotype"/>
                <a:cs typeface="Palatino Linotype"/>
              </a:rPr>
              <a:t>etc.</a:t>
            </a:r>
            <a:endParaRPr sz="2200" dirty="0">
              <a:latin typeface="Palatino Linotype"/>
              <a:cs typeface="Palatino Linotype"/>
            </a:endParaRPr>
          </a:p>
          <a:p>
            <a:pPr marL="356870" marR="9525" indent="-344805">
              <a:lnSpc>
                <a:spcPct val="100000"/>
              </a:lnSpc>
              <a:spcBef>
                <a:spcPts val="1130"/>
              </a:spcBef>
              <a:buFont typeface="Arial MT"/>
              <a:buChar char="•"/>
              <a:tabLst>
                <a:tab pos="356870" algn="l"/>
                <a:tab pos="357505" algn="l"/>
              </a:tabLst>
            </a:pPr>
            <a:r>
              <a:rPr sz="2200" spc="-5" dirty="0">
                <a:solidFill>
                  <a:srgbClr val="585858"/>
                </a:solidFill>
                <a:latin typeface="Palatino Linotype"/>
                <a:cs typeface="Palatino Linotype"/>
              </a:rPr>
              <a:t>So</a:t>
            </a:r>
            <a:r>
              <a:rPr sz="2200" spc="5" dirty="0">
                <a:solidFill>
                  <a:srgbClr val="585858"/>
                </a:solidFill>
                <a:latin typeface="Palatino Linotype"/>
                <a:cs typeface="Palatino Linotype"/>
              </a:rPr>
              <a:t> </a:t>
            </a:r>
            <a:r>
              <a:rPr sz="2200" dirty="0">
                <a:solidFill>
                  <a:srgbClr val="585858"/>
                </a:solidFill>
                <a:latin typeface="Palatino Linotype"/>
                <a:cs typeface="Palatino Linotype"/>
              </a:rPr>
              <a:t>in</a:t>
            </a:r>
            <a:r>
              <a:rPr sz="2200" spc="-35" dirty="0">
                <a:solidFill>
                  <a:srgbClr val="585858"/>
                </a:solidFill>
                <a:latin typeface="Palatino Linotype"/>
                <a:cs typeface="Palatino Linotype"/>
              </a:rPr>
              <a:t> </a:t>
            </a:r>
            <a:r>
              <a:rPr sz="2200" dirty="0">
                <a:solidFill>
                  <a:srgbClr val="585858"/>
                </a:solidFill>
                <a:latin typeface="Palatino Linotype"/>
                <a:cs typeface="Palatino Linotype"/>
              </a:rPr>
              <a:t>the</a:t>
            </a:r>
            <a:r>
              <a:rPr sz="2200" spc="-25" dirty="0">
                <a:solidFill>
                  <a:srgbClr val="585858"/>
                </a:solidFill>
                <a:latin typeface="Palatino Linotype"/>
                <a:cs typeface="Palatino Linotype"/>
              </a:rPr>
              <a:t> </a:t>
            </a:r>
            <a:r>
              <a:rPr sz="2200" dirty="0">
                <a:solidFill>
                  <a:srgbClr val="585858"/>
                </a:solidFill>
                <a:latin typeface="Palatino Linotype"/>
                <a:cs typeface="Palatino Linotype"/>
              </a:rPr>
              <a:t>programming,</a:t>
            </a:r>
            <a:r>
              <a:rPr sz="2200" spc="-70" dirty="0">
                <a:solidFill>
                  <a:srgbClr val="585858"/>
                </a:solidFill>
                <a:latin typeface="Palatino Linotype"/>
                <a:cs typeface="Palatino Linotype"/>
              </a:rPr>
              <a:t> </a:t>
            </a:r>
            <a:r>
              <a:rPr sz="2200" spc="-20" dirty="0">
                <a:solidFill>
                  <a:srgbClr val="585858"/>
                </a:solidFill>
                <a:latin typeface="Palatino Linotype"/>
                <a:cs typeface="Palatino Linotype"/>
              </a:rPr>
              <a:t>we</a:t>
            </a:r>
            <a:r>
              <a:rPr sz="2200" dirty="0">
                <a:solidFill>
                  <a:srgbClr val="585858"/>
                </a:solidFill>
                <a:latin typeface="Palatino Linotype"/>
                <a:cs typeface="Palatino Linotype"/>
              </a:rPr>
              <a:t> should</a:t>
            </a:r>
            <a:r>
              <a:rPr sz="2200" spc="-20" dirty="0">
                <a:solidFill>
                  <a:srgbClr val="585858"/>
                </a:solidFill>
                <a:latin typeface="Palatino Linotype"/>
                <a:cs typeface="Palatino Linotype"/>
              </a:rPr>
              <a:t> </a:t>
            </a:r>
            <a:r>
              <a:rPr sz="2200" spc="-10" dirty="0">
                <a:solidFill>
                  <a:srgbClr val="585858"/>
                </a:solidFill>
                <a:latin typeface="Palatino Linotype"/>
                <a:cs typeface="Palatino Linotype"/>
              </a:rPr>
              <a:t>avoid</a:t>
            </a:r>
            <a:r>
              <a:rPr sz="2200" spc="-25" dirty="0">
                <a:solidFill>
                  <a:srgbClr val="585858"/>
                </a:solidFill>
                <a:latin typeface="Palatino Linotype"/>
                <a:cs typeface="Palatino Linotype"/>
              </a:rPr>
              <a:t> </a:t>
            </a:r>
            <a:r>
              <a:rPr sz="2200" dirty="0">
                <a:solidFill>
                  <a:srgbClr val="585858"/>
                </a:solidFill>
                <a:latin typeface="Palatino Linotype"/>
                <a:cs typeface="Palatino Linotype"/>
              </a:rPr>
              <a:t>using</a:t>
            </a:r>
            <a:r>
              <a:rPr sz="2200" spc="-20" dirty="0">
                <a:solidFill>
                  <a:srgbClr val="585858"/>
                </a:solidFill>
                <a:latin typeface="Palatino Linotype"/>
                <a:cs typeface="Palatino Linotype"/>
              </a:rPr>
              <a:t> </a:t>
            </a:r>
            <a:r>
              <a:rPr sz="2200" spc="5" dirty="0">
                <a:solidFill>
                  <a:srgbClr val="585858"/>
                </a:solidFill>
                <a:latin typeface="Palatino Linotype"/>
                <a:cs typeface="Palatino Linotype"/>
              </a:rPr>
              <a:t>these</a:t>
            </a:r>
            <a:r>
              <a:rPr sz="2200" spc="-50" dirty="0">
                <a:solidFill>
                  <a:srgbClr val="585858"/>
                </a:solidFill>
                <a:latin typeface="Palatino Linotype"/>
                <a:cs typeface="Palatino Linotype"/>
              </a:rPr>
              <a:t> </a:t>
            </a:r>
            <a:r>
              <a:rPr sz="2200" dirty="0">
                <a:solidFill>
                  <a:srgbClr val="585858"/>
                </a:solidFill>
                <a:latin typeface="Palatino Linotype"/>
                <a:cs typeface="Palatino Linotype"/>
              </a:rPr>
              <a:t>methods </a:t>
            </a:r>
            <a:r>
              <a:rPr sz="2200" spc="-535" dirty="0">
                <a:solidFill>
                  <a:srgbClr val="585858"/>
                </a:solidFill>
                <a:latin typeface="Palatino Linotype"/>
                <a:cs typeface="Palatino Linotype"/>
              </a:rPr>
              <a:t> </a:t>
            </a:r>
            <a:r>
              <a:rPr sz="2200" spc="5" dirty="0">
                <a:solidFill>
                  <a:srgbClr val="585858"/>
                </a:solidFill>
                <a:latin typeface="Palatino Linotype"/>
                <a:cs typeface="Palatino Linotype"/>
              </a:rPr>
              <a:t>which </a:t>
            </a:r>
            <a:r>
              <a:rPr sz="2200" dirty="0">
                <a:solidFill>
                  <a:srgbClr val="585858"/>
                </a:solidFill>
                <a:latin typeface="Palatino Linotype"/>
                <a:cs typeface="Palatino Linotype"/>
              </a:rPr>
              <a:t>might </a:t>
            </a:r>
            <a:r>
              <a:rPr sz="2200" spc="5" dirty="0">
                <a:solidFill>
                  <a:srgbClr val="585858"/>
                </a:solidFill>
                <a:latin typeface="Palatino Linotype"/>
                <a:cs typeface="Palatino Linotype"/>
              </a:rPr>
              <a:t>destroy </a:t>
            </a:r>
            <a:r>
              <a:rPr sz="2200" dirty="0">
                <a:solidFill>
                  <a:srgbClr val="585858"/>
                </a:solidFill>
                <a:latin typeface="Palatino Linotype"/>
                <a:cs typeface="Palatino Linotype"/>
              </a:rPr>
              <a:t>polymorphism </a:t>
            </a:r>
            <a:r>
              <a:rPr sz="2200" spc="5" dirty="0">
                <a:solidFill>
                  <a:srgbClr val="585858"/>
                </a:solidFill>
                <a:latin typeface="Palatino Linotype"/>
                <a:cs typeface="Palatino Linotype"/>
              </a:rPr>
              <a:t>except for </a:t>
            </a:r>
            <a:r>
              <a:rPr sz="2200" dirty="0">
                <a:solidFill>
                  <a:srgbClr val="585858"/>
                </a:solidFill>
                <a:latin typeface="Palatino Linotype"/>
                <a:cs typeface="Palatino Linotype"/>
              </a:rPr>
              <a:t>compiler </a:t>
            </a:r>
            <a:r>
              <a:rPr sz="2200" spc="5" dirty="0">
                <a:solidFill>
                  <a:srgbClr val="585858"/>
                </a:solidFill>
                <a:latin typeface="Palatino Linotype"/>
                <a:cs typeface="Palatino Linotype"/>
              </a:rPr>
              <a:t> design.</a:t>
            </a:r>
            <a:endParaRPr sz="2200" dirty="0">
              <a:latin typeface="Palatino Linotype"/>
              <a:cs typeface="Palatino Linotype"/>
            </a:endParaRPr>
          </a:p>
          <a:p>
            <a:pPr marL="356870" indent="-344805">
              <a:lnSpc>
                <a:spcPct val="100000"/>
              </a:lnSpc>
              <a:spcBef>
                <a:spcPts val="1135"/>
              </a:spcBef>
              <a:buFont typeface="Arial MT"/>
              <a:buChar char="•"/>
              <a:tabLst>
                <a:tab pos="356870" algn="l"/>
                <a:tab pos="357505" algn="l"/>
              </a:tabLst>
            </a:pPr>
            <a:r>
              <a:rPr sz="2200" dirty="0">
                <a:solidFill>
                  <a:srgbClr val="585858"/>
                </a:solidFill>
                <a:latin typeface="Palatino Linotype"/>
                <a:cs typeface="Palatino Linotype"/>
              </a:rPr>
              <a:t>The</a:t>
            </a:r>
            <a:r>
              <a:rPr sz="2200" spc="-35" dirty="0">
                <a:solidFill>
                  <a:srgbClr val="585858"/>
                </a:solidFill>
                <a:latin typeface="Palatino Linotype"/>
                <a:cs typeface="Palatino Linotype"/>
              </a:rPr>
              <a:t> </a:t>
            </a:r>
            <a:r>
              <a:rPr sz="2200" dirty="0">
                <a:solidFill>
                  <a:srgbClr val="585858"/>
                </a:solidFill>
                <a:latin typeface="Palatino Linotype"/>
                <a:cs typeface="Palatino Linotype"/>
              </a:rPr>
              <a:t>most</a:t>
            </a:r>
            <a:r>
              <a:rPr sz="2200" spc="-25" dirty="0">
                <a:solidFill>
                  <a:srgbClr val="585858"/>
                </a:solidFill>
                <a:latin typeface="Palatino Linotype"/>
                <a:cs typeface="Palatino Linotype"/>
              </a:rPr>
              <a:t> </a:t>
            </a:r>
            <a:r>
              <a:rPr sz="2200" dirty="0">
                <a:solidFill>
                  <a:srgbClr val="585858"/>
                </a:solidFill>
                <a:latin typeface="Palatino Linotype"/>
                <a:cs typeface="Palatino Linotype"/>
              </a:rPr>
              <a:t>important</a:t>
            </a:r>
            <a:r>
              <a:rPr sz="2200" spc="-55" dirty="0">
                <a:solidFill>
                  <a:srgbClr val="585858"/>
                </a:solidFill>
                <a:latin typeface="Palatino Linotype"/>
                <a:cs typeface="Palatino Linotype"/>
              </a:rPr>
              <a:t> </a:t>
            </a:r>
            <a:r>
              <a:rPr sz="2200" spc="5" dirty="0">
                <a:solidFill>
                  <a:srgbClr val="585858"/>
                </a:solidFill>
                <a:latin typeface="Palatino Linotype"/>
                <a:cs typeface="Palatino Linotype"/>
              </a:rPr>
              <a:t>thing</a:t>
            </a:r>
            <a:r>
              <a:rPr sz="2200" spc="-75" dirty="0">
                <a:solidFill>
                  <a:srgbClr val="585858"/>
                </a:solidFill>
                <a:latin typeface="Palatino Linotype"/>
                <a:cs typeface="Palatino Linotype"/>
              </a:rPr>
              <a:t> </a:t>
            </a:r>
            <a:r>
              <a:rPr sz="2200" dirty="0">
                <a:solidFill>
                  <a:srgbClr val="585858"/>
                </a:solidFill>
                <a:latin typeface="Palatino Linotype"/>
                <a:cs typeface="Palatino Linotype"/>
              </a:rPr>
              <a:t>is to</a:t>
            </a:r>
            <a:r>
              <a:rPr sz="2200" spc="-30" dirty="0">
                <a:solidFill>
                  <a:srgbClr val="585858"/>
                </a:solidFill>
                <a:latin typeface="Palatino Linotype"/>
                <a:cs typeface="Palatino Linotype"/>
              </a:rPr>
              <a:t> </a:t>
            </a:r>
            <a:r>
              <a:rPr sz="2200" spc="10" dirty="0">
                <a:solidFill>
                  <a:srgbClr val="585858"/>
                </a:solidFill>
                <a:latin typeface="Palatino Linotype"/>
                <a:cs typeface="Palatino Linotype"/>
              </a:rPr>
              <a:t>let</a:t>
            </a:r>
            <a:r>
              <a:rPr sz="2200" spc="-50" dirty="0">
                <a:solidFill>
                  <a:srgbClr val="585858"/>
                </a:solidFill>
                <a:latin typeface="Palatino Linotype"/>
                <a:cs typeface="Palatino Linotype"/>
              </a:rPr>
              <a:t> </a:t>
            </a:r>
            <a:r>
              <a:rPr sz="2200" spc="5" dirty="0">
                <a:solidFill>
                  <a:srgbClr val="585858"/>
                </a:solidFill>
                <a:latin typeface="Palatino Linotype"/>
                <a:cs typeface="Palatino Linotype"/>
              </a:rPr>
              <a:t>objects</a:t>
            </a:r>
            <a:r>
              <a:rPr sz="2200" spc="-70" dirty="0">
                <a:solidFill>
                  <a:srgbClr val="585858"/>
                </a:solidFill>
                <a:latin typeface="Palatino Linotype"/>
                <a:cs typeface="Palatino Linotype"/>
              </a:rPr>
              <a:t> </a:t>
            </a:r>
            <a:r>
              <a:rPr sz="2200" dirty="0">
                <a:solidFill>
                  <a:srgbClr val="585858"/>
                </a:solidFill>
                <a:latin typeface="Palatino Linotype"/>
                <a:cs typeface="Palatino Linotype"/>
              </a:rPr>
              <a:t>to</a:t>
            </a:r>
            <a:r>
              <a:rPr sz="2200" spc="-5" dirty="0">
                <a:solidFill>
                  <a:srgbClr val="585858"/>
                </a:solidFill>
                <a:latin typeface="Palatino Linotype"/>
                <a:cs typeface="Palatino Linotype"/>
              </a:rPr>
              <a:t> </a:t>
            </a:r>
            <a:r>
              <a:rPr sz="2200" spc="-10" dirty="0">
                <a:solidFill>
                  <a:srgbClr val="585858"/>
                </a:solidFill>
                <a:latin typeface="Palatino Linotype"/>
                <a:cs typeface="Palatino Linotype"/>
              </a:rPr>
              <a:t>work</a:t>
            </a:r>
            <a:r>
              <a:rPr sz="2200" spc="-30" dirty="0">
                <a:solidFill>
                  <a:srgbClr val="585858"/>
                </a:solidFill>
                <a:latin typeface="Palatino Linotype"/>
                <a:cs typeface="Palatino Linotype"/>
              </a:rPr>
              <a:t> </a:t>
            </a:r>
            <a:r>
              <a:rPr sz="2200" spc="5" dirty="0">
                <a:solidFill>
                  <a:srgbClr val="585858"/>
                </a:solidFill>
                <a:latin typeface="Palatino Linotype"/>
                <a:cs typeface="Palatino Linotype"/>
              </a:rPr>
              <a:t>according</a:t>
            </a:r>
            <a:r>
              <a:rPr sz="2200" spc="-55" dirty="0">
                <a:solidFill>
                  <a:srgbClr val="585858"/>
                </a:solidFill>
                <a:latin typeface="Palatino Linotype"/>
                <a:cs typeface="Palatino Linotype"/>
              </a:rPr>
              <a:t> </a:t>
            </a:r>
            <a:r>
              <a:rPr sz="2200" spc="-5" dirty="0">
                <a:solidFill>
                  <a:srgbClr val="585858"/>
                </a:solidFill>
                <a:latin typeface="Palatino Linotype"/>
                <a:cs typeface="Palatino Linotype"/>
              </a:rPr>
              <a:t>to</a:t>
            </a:r>
            <a:endParaRPr sz="2200" dirty="0">
              <a:latin typeface="Palatino Linotype"/>
              <a:cs typeface="Palatino Linotype"/>
            </a:endParaRPr>
          </a:p>
          <a:p>
            <a:pPr marL="356870">
              <a:lnSpc>
                <a:spcPct val="100000"/>
              </a:lnSpc>
            </a:pPr>
            <a:r>
              <a:rPr sz="2200" spc="-15" dirty="0">
                <a:solidFill>
                  <a:srgbClr val="585858"/>
                </a:solidFill>
                <a:latin typeface="Palatino Linotype"/>
                <a:cs typeface="Palatino Linotype"/>
              </a:rPr>
              <a:t>your</a:t>
            </a:r>
            <a:r>
              <a:rPr sz="2200" spc="15" dirty="0">
                <a:solidFill>
                  <a:srgbClr val="585858"/>
                </a:solidFill>
                <a:latin typeface="Palatino Linotype"/>
                <a:cs typeface="Palatino Linotype"/>
              </a:rPr>
              <a:t> </a:t>
            </a:r>
            <a:r>
              <a:rPr sz="2200" dirty="0">
                <a:solidFill>
                  <a:srgbClr val="585858"/>
                </a:solidFill>
                <a:latin typeface="Palatino Linotype"/>
                <a:cs typeface="Palatino Linotype"/>
              </a:rPr>
              <a:t>requirements</a:t>
            </a:r>
            <a:r>
              <a:rPr sz="2200" spc="-75" dirty="0">
                <a:solidFill>
                  <a:srgbClr val="585858"/>
                </a:solidFill>
                <a:latin typeface="Palatino Linotype"/>
                <a:cs typeface="Palatino Linotype"/>
              </a:rPr>
              <a:t> </a:t>
            </a:r>
            <a:r>
              <a:rPr sz="2200" spc="5" dirty="0">
                <a:solidFill>
                  <a:srgbClr val="585858"/>
                </a:solidFill>
                <a:latin typeface="Palatino Linotype"/>
                <a:cs typeface="Palatino Linotype"/>
              </a:rPr>
              <a:t>rather</a:t>
            </a:r>
            <a:r>
              <a:rPr sz="2200" spc="-75" dirty="0">
                <a:solidFill>
                  <a:srgbClr val="585858"/>
                </a:solidFill>
                <a:latin typeface="Palatino Linotype"/>
                <a:cs typeface="Palatino Linotype"/>
              </a:rPr>
              <a:t> </a:t>
            </a:r>
            <a:r>
              <a:rPr sz="2200" spc="5" dirty="0">
                <a:solidFill>
                  <a:srgbClr val="585858"/>
                </a:solidFill>
                <a:latin typeface="Palatino Linotype"/>
                <a:cs typeface="Palatino Linotype"/>
              </a:rPr>
              <a:t>than</a:t>
            </a:r>
            <a:r>
              <a:rPr sz="2200" spc="-40" dirty="0">
                <a:solidFill>
                  <a:srgbClr val="585858"/>
                </a:solidFill>
                <a:latin typeface="Palatino Linotype"/>
                <a:cs typeface="Palatino Linotype"/>
              </a:rPr>
              <a:t> </a:t>
            </a:r>
            <a:r>
              <a:rPr sz="2200" spc="5" dirty="0">
                <a:solidFill>
                  <a:srgbClr val="585858"/>
                </a:solidFill>
                <a:latin typeface="Palatino Linotype"/>
                <a:cs typeface="Palatino Linotype"/>
              </a:rPr>
              <a:t>mind</a:t>
            </a:r>
            <a:r>
              <a:rPr sz="2200" spc="-25" dirty="0">
                <a:solidFill>
                  <a:srgbClr val="585858"/>
                </a:solidFill>
                <a:latin typeface="Palatino Linotype"/>
                <a:cs typeface="Palatino Linotype"/>
              </a:rPr>
              <a:t> </a:t>
            </a:r>
            <a:r>
              <a:rPr sz="2200" dirty="0">
                <a:solidFill>
                  <a:srgbClr val="585858"/>
                </a:solidFill>
                <a:latin typeface="Palatino Linotype"/>
                <a:cs typeface="Palatino Linotype"/>
              </a:rPr>
              <a:t>if</a:t>
            </a:r>
            <a:r>
              <a:rPr sz="2200" spc="-15" dirty="0">
                <a:solidFill>
                  <a:srgbClr val="585858"/>
                </a:solidFill>
                <a:latin typeface="Palatino Linotype"/>
                <a:cs typeface="Palatino Linotype"/>
              </a:rPr>
              <a:t> </a:t>
            </a:r>
            <a:r>
              <a:rPr sz="2200" spc="5" dirty="0">
                <a:solidFill>
                  <a:srgbClr val="585858"/>
                </a:solidFill>
                <a:latin typeface="Palatino Linotype"/>
                <a:cs typeface="Palatino Linotype"/>
              </a:rPr>
              <a:t>they</a:t>
            </a:r>
            <a:r>
              <a:rPr sz="2200" spc="-75" dirty="0">
                <a:solidFill>
                  <a:srgbClr val="585858"/>
                </a:solidFill>
                <a:latin typeface="Palatino Linotype"/>
                <a:cs typeface="Palatino Linotype"/>
              </a:rPr>
              <a:t> </a:t>
            </a:r>
            <a:r>
              <a:rPr sz="2200" spc="-10" dirty="0">
                <a:solidFill>
                  <a:srgbClr val="585858"/>
                </a:solidFill>
                <a:latin typeface="Palatino Linotype"/>
                <a:cs typeface="Palatino Linotype"/>
              </a:rPr>
              <a:t>have</a:t>
            </a:r>
            <a:r>
              <a:rPr sz="2200" spc="-30" dirty="0">
                <a:solidFill>
                  <a:srgbClr val="585858"/>
                </a:solidFill>
                <a:latin typeface="Palatino Linotype"/>
                <a:cs typeface="Palatino Linotype"/>
              </a:rPr>
              <a:t> </a:t>
            </a:r>
            <a:r>
              <a:rPr sz="2200" spc="5" dirty="0">
                <a:solidFill>
                  <a:srgbClr val="585858"/>
                </a:solidFill>
                <a:latin typeface="Palatino Linotype"/>
                <a:cs typeface="Palatino Linotype"/>
              </a:rPr>
              <a:t>right</a:t>
            </a:r>
            <a:r>
              <a:rPr sz="2200" spc="-50" dirty="0">
                <a:solidFill>
                  <a:srgbClr val="585858"/>
                </a:solidFill>
                <a:latin typeface="Palatino Linotype"/>
                <a:cs typeface="Palatino Linotype"/>
              </a:rPr>
              <a:t> </a:t>
            </a:r>
            <a:r>
              <a:rPr sz="2200" dirty="0">
                <a:solidFill>
                  <a:srgbClr val="585858"/>
                </a:solidFill>
                <a:latin typeface="Palatino Linotype"/>
                <a:cs typeface="Palatino Linotype"/>
              </a:rPr>
              <a:t>types</a:t>
            </a:r>
            <a:endParaRPr sz="2200" dirty="0">
              <a:latin typeface="Palatino Linotype"/>
              <a:cs typeface="Palatino Linotyp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3736" y="277368"/>
            <a:ext cx="8799576" cy="1383791"/>
          </a:xfrm>
          <a:prstGeom prst="rect">
            <a:avLst/>
          </a:prstGeom>
        </p:spPr>
      </p:pic>
      <p:sp>
        <p:nvSpPr>
          <p:cNvPr id="3" name="object 3"/>
          <p:cNvSpPr txBox="1">
            <a:spLocks noGrp="1"/>
          </p:cNvSpPr>
          <p:nvPr>
            <p:ph type="title"/>
          </p:nvPr>
        </p:nvSpPr>
        <p:spPr>
          <a:xfrm>
            <a:off x="578002" y="432003"/>
            <a:ext cx="7992745" cy="757555"/>
          </a:xfrm>
          <a:prstGeom prst="rect">
            <a:avLst/>
          </a:prstGeom>
        </p:spPr>
        <p:txBody>
          <a:bodyPr vert="horz" wrap="square" lIns="0" tIns="12700" rIns="0" bIns="0" rtlCol="0">
            <a:spAutoFit/>
          </a:bodyPr>
          <a:lstStyle/>
          <a:p>
            <a:pPr marL="12700">
              <a:lnSpc>
                <a:spcPct val="100000"/>
              </a:lnSpc>
              <a:spcBef>
                <a:spcPts val="100"/>
              </a:spcBef>
            </a:pPr>
            <a:r>
              <a:rPr sz="4800" spc="-5" dirty="0"/>
              <a:t>How</a:t>
            </a:r>
            <a:r>
              <a:rPr sz="4800" spc="-15" dirty="0"/>
              <a:t> </a:t>
            </a:r>
            <a:r>
              <a:rPr sz="4800" spc="-5" dirty="0"/>
              <a:t>to</a:t>
            </a:r>
            <a:r>
              <a:rPr sz="4800" spc="-195" dirty="0"/>
              <a:t> </a:t>
            </a:r>
            <a:r>
              <a:rPr sz="4800" spc="5" dirty="0"/>
              <a:t>Affect</a:t>
            </a:r>
            <a:r>
              <a:rPr sz="4800" spc="-45" dirty="0"/>
              <a:t> </a:t>
            </a:r>
            <a:r>
              <a:rPr sz="4800" spc="-15" dirty="0"/>
              <a:t>Polymorphism</a:t>
            </a:r>
            <a:endParaRPr sz="4800"/>
          </a:p>
        </p:txBody>
      </p:sp>
      <p:grpSp>
        <p:nvGrpSpPr>
          <p:cNvPr id="4" name="object 4"/>
          <p:cNvGrpSpPr/>
          <p:nvPr/>
        </p:nvGrpSpPr>
        <p:grpSpPr>
          <a:xfrm>
            <a:off x="1158265" y="2118550"/>
            <a:ext cx="2477135" cy="1108710"/>
            <a:chOff x="1158265" y="2118550"/>
            <a:chExt cx="2477135" cy="1108710"/>
          </a:xfrm>
        </p:grpSpPr>
        <p:sp>
          <p:nvSpPr>
            <p:cNvPr id="5" name="object 5"/>
            <p:cNvSpPr/>
            <p:nvPr/>
          </p:nvSpPr>
          <p:spPr>
            <a:xfrm>
              <a:off x="1172552" y="2132838"/>
              <a:ext cx="2448560" cy="1080135"/>
            </a:xfrm>
            <a:custGeom>
              <a:avLst/>
              <a:gdLst/>
              <a:ahLst/>
              <a:cxnLst/>
              <a:rect l="l" t="t" r="r" b="b"/>
              <a:pathLst>
                <a:path w="2448560" h="1080135">
                  <a:moveTo>
                    <a:pt x="1224191" y="0"/>
                  </a:moveTo>
                  <a:lnTo>
                    <a:pt x="1159171" y="748"/>
                  </a:lnTo>
                  <a:lnTo>
                    <a:pt x="1095036" y="2969"/>
                  </a:lnTo>
                  <a:lnTo>
                    <a:pt x="1031869" y="6625"/>
                  </a:lnTo>
                  <a:lnTo>
                    <a:pt x="969757" y="11679"/>
                  </a:lnTo>
                  <a:lnTo>
                    <a:pt x="908782" y="18094"/>
                  </a:lnTo>
                  <a:lnTo>
                    <a:pt x="849030" y="25831"/>
                  </a:lnTo>
                  <a:lnTo>
                    <a:pt x="790585" y="34854"/>
                  </a:lnTo>
                  <a:lnTo>
                    <a:pt x="733533" y="45126"/>
                  </a:lnTo>
                  <a:lnTo>
                    <a:pt x="677956" y="56609"/>
                  </a:lnTo>
                  <a:lnTo>
                    <a:pt x="623941" y="69266"/>
                  </a:lnTo>
                  <a:lnTo>
                    <a:pt x="571571" y="83059"/>
                  </a:lnTo>
                  <a:lnTo>
                    <a:pt x="520932" y="97952"/>
                  </a:lnTo>
                  <a:lnTo>
                    <a:pt x="472107" y="113907"/>
                  </a:lnTo>
                  <a:lnTo>
                    <a:pt x="425182" y="130886"/>
                  </a:lnTo>
                  <a:lnTo>
                    <a:pt x="380240" y="148852"/>
                  </a:lnTo>
                  <a:lnTo>
                    <a:pt x="337367" y="167768"/>
                  </a:lnTo>
                  <a:lnTo>
                    <a:pt x="296647" y="187597"/>
                  </a:lnTo>
                  <a:lnTo>
                    <a:pt x="258164" y="208302"/>
                  </a:lnTo>
                  <a:lnTo>
                    <a:pt x="222004" y="229844"/>
                  </a:lnTo>
                  <a:lnTo>
                    <a:pt x="188251" y="252187"/>
                  </a:lnTo>
                  <a:lnTo>
                    <a:pt x="156989" y="275293"/>
                  </a:lnTo>
                  <a:lnTo>
                    <a:pt x="102277" y="323647"/>
                  </a:lnTo>
                  <a:lnTo>
                    <a:pt x="58545" y="374605"/>
                  </a:lnTo>
                  <a:lnTo>
                    <a:pt x="26471" y="427872"/>
                  </a:lnTo>
                  <a:lnTo>
                    <a:pt x="6730" y="483146"/>
                  </a:lnTo>
                  <a:lnTo>
                    <a:pt x="0" y="540131"/>
                  </a:lnTo>
                  <a:lnTo>
                    <a:pt x="1696" y="568806"/>
                  </a:lnTo>
                  <a:lnTo>
                    <a:pt x="15017" y="624951"/>
                  </a:lnTo>
                  <a:lnTo>
                    <a:pt x="41009" y="679240"/>
                  </a:lnTo>
                  <a:lnTo>
                    <a:pt x="78996" y="731374"/>
                  </a:lnTo>
                  <a:lnTo>
                    <a:pt x="128302" y="781054"/>
                  </a:lnTo>
                  <a:lnTo>
                    <a:pt x="188251" y="827981"/>
                  </a:lnTo>
                  <a:lnTo>
                    <a:pt x="222004" y="850319"/>
                  </a:lnTo>
                  <a:lnTo>
                    <a:pt x="258164" y="871857"/>
                  </a:lnTo>
                  <a:lnTo>
                    <a:pt x="296647" y="892558"/>
                  </a:lnTo>
                  <a:lnTo>
                    <a:pt x="337367" y="912383"/>
                  </a:lnTo>
                  <a:lnTo>
                    <a:pt x="380240" y="931296"/>
                  </a:lnTo>
                  <a:lnTo>
                    <a:pt x="425182" y="949260"/>
                  </a:lnTo>
                  <a:lnTo>
                    <a:pt x="472107" y="966237"/>
                  </a:lnTo>
                  <a:lnTo>
                    <a:pt x="520932" y="982189"/>
                  </a:lnTo>
                  <a:lnTo>
                    <a:pt x="571571" y="997080"/>
                  </a:lnTo>
                  <a:lnTo>
                    <a:pt x="623941" y="1010872"/>
                  </a:lnTo>
                  <a:lnTo>
                    <a:pt x="677956" y="1023528"/>
                  </a:lnTo>
                  <a:lnTo>
                    <a:pt x="733533" y="1035010"/>
                  </a:lnTo>
                  <a:lnTo>
                    <a:pt x="790585" y="1045281"/>
                  </a:lnTo>
                  <a:lnTo>
                    <a:pt x="849030" y="1054304"/>
                  </a:lnTo>
                  <a:lnTo>
                    <a:pt x="908782" y="1062041"/>
                  </a:lnTo>
                  <a:lnTo>
                    <a:pt x="969757" y="1068455"/>
                  </a:lnTo>
                  <a:lnTo>
                    <a:pt x="1031869" y="1073509"/>
                  </a:lnTo>
                  <a:lnTo>
                    <a:pt x="1095036" y="1077165"/>
                  </a:lnTo>
                  <a:lnTo>
                    <a:pt x="1159171" y="1079386"/>
                  </a:lnTo>
                  <a:lnTo>
                    <a:pt x="1224191" y="1080135"/>
                  </a:lnTo>
                  <a:lnTo>
                    <a:pt x="1289198" y="1079386"/>
                  </a:lnTo>
                  <a:lnTo>
                    <a:pt x="1353322" y="1077165"/>
                  </a:lnTo>
                  <a:lnTo>
                    <a:pt x="1416477" y="1073509"/>
                  </a:lnTo>
                  <a:lnTo>
                    <a:pt x="1478580" y="1068455"/>
                  </a:lnTo>
                  <a:lnTo>
                    <a:pt x="1539544" y="1062041"/>
                  </a:lnTo>
                  <a:lnTo>
                    <a:pt x="1599287" y="1054304"/>
                  </a:lnTo>
                  <a:lnTo>
                    <a:pt x="1657723" y="1045281"/>
                  </a:lnTo>
                  <a:lnTo>
                    <a:pt x="1714767" y="1035010"/>
                  </a:lnTo>
                  <a:lnTo>
                    <a:pt x="1770335" y="1023528"/>
                  </a:lnTo>
                  <a:lnTo>
                    <a:pt x="1824343" y="1010872"/>
                  </a:lnTo>
                  <a:lnTo>
                    <a:pt x="1876706" y="997080"/>
                  </a:lnTo>
                  <a:lnTo>
                    <a:pt x="1927339" y="982189"/>
                  </a:lnTo>
                  <a:lnTo>
                    <a:pt x="1976158" y="966237"/>
                  </a:lnTo>
                  <a:lnTo>
                    <a:pt x="2023077" y="949260"/>
                  </a:lnTo>
                  <a:lnTo>
                    <a:pt x="2068014" y="931296"/>
                  </a:lnTo>
                  <a:lnTo>
                    <a:pt x="2110882" y="912383"/>
                  </a:lnTo>
                  <a:lnTo>
                    <a:pt x="2151597" y="892558"/>
                  </a:lnTo>
                  <a:lnTo>
                    <a:pt x="2190076" y="871857"/>
                  </a:lnTo>
                  <a:lnTo>
                    <a:pt x="2226232" y="850319"/>
                  </a:lnTo>
                  <a:lnTo>
                    <a:pt x="2259982" y="827981"/>
                  </a:lnTo>
                  <a:lnTo>
                    <a:pt x="2291241" y="804880"/>
                  </a:lnTo>
                  <a:lnTo>
                    <a:pt x="2345948" y="756539"/>
                  </a:lnTo>
                  <a:lnTo>
                    <a:pt x="2389675" y="705595"/>
                  </a:lnTo>
                  <a:lnTo>
                    <a:pt x="2421747" y="652346"/>
                  </a:lnTo>
                  <a:lnTo>
                    <a:pt x="2441486" y="597092"/>
                  </a:lnTo>
                  <a:lnTo>
                    <a:pt x="2448217" y="540131"/>
                  </a:lnTo>
                  <a:lnTo>
                    <a:pt x="2446520" y="511443"/>
                  </a:lnTo>
                  <a:lnTo>
                    <a:pt x="2433201" y="455276"/>
                  </a:lnTo>
                  <a:lnTo>
                    <a:pt x="2407210" y="400969"/>
                  </a:lnTo>
                  <a:lnTo>
                    <a:pt x="2369226" y="348819"/>
                  </a:lnTo>
                  <a:lnTo>
                    <a:pt x="2319925" y="299125"/>
                  </a:lnTo>
                  <a:lnTo>
                    <a:pt x="2259982" y="252187"/>
                  </a:lnTo>
                  <a:lnTo>
                    <a:pt x="2226232" y="229844"/>
                  </a:lnTo>
                  <a:lnTo>
                    <a:pt x="2190076" y="208302"/>
                  </a:lnTo>
                  <a:lnTo>
                    <a:pt x="2151597" y="187597"/>
                  </a:lnTo>
                  <a:lnTo>
                    <a:pt x="2110882" y="167768"/>
                  </a:lnTo>
                  <a:lnTo>
                    <a:pt x="2068014" y="148852"/>
                  </a:lnTo>
                  <a:lnTo>
                    <a:pt x="2023077" y="130886"/>
                  </a:lnTo>
                  <a:lnTo>
                    <a:pt x="1976158" y="113907"/>
                  </a:lnTo>
                  <a:lnTo>
                    <a:pt x="1927339" y="97952"/>
                  </a:lnTo>
                  <a:lnTo>
                    <a:pt x="1876706" y="83059"/>
                  </a:lnTo>
                  <a:lnTo>
                    <a:pt x="1824343" y="69266"/>
                  </a:lnTo>
                  <a:lnTo>
                    <a:pt x="1770335" y="56609"/>
                  </a:lnTo>
                  <a:lnTo>
                    <a:pt x="1714767" y="45126"/>
                  </a:lnTo>
                  <a:lnTo>
                    <a:pt x="1657723" y="34854"/>
                  </a:lnTo>
                  <a:lnTo>
                    <a:pt x="1599287" y="25831"/>
                  </a:lnTo>
                  <a:lnTo>
                    <a:pt x="1539544" y="18094"/>
                  </a:lnTo>
                  <a:lnTo>
                    <a:pt x="1478580" y="11679"/>
                  </a:lnTo>
                  <a:lnTo>
                    <a:pt x="1416477" y="6625"/>
                  </a:lnTo>
                  <a:lnTo>
                    <a:pt x="1353322" y="2969"/>
                  </a:lnTo>
                  <a:lnTo>
                    <a:pt x="1289198" y="748"/>
                  </a:lnTo>
                  <a:lnTo>
                    <a:pt x="1224191" y="0"/>
                  </a:lnTo>
                  <a:close/>
                </a:path>
              </a:pathLst>
            </a:custGeom>
            <a:solidFill>
              <a:srgbClr val="5F76B4"/>
            </a:solidFill>
          </p:spPr>
          <p:txBody>
            <a:bodyPr wrap="square" lIns="0" tIns="0" rIns="0" bIns="0" rtlCol="0"/>
            <a:lstStyle/>
            <a:p>
              <a:endParaRPr/>
            </a:p>
          </p:txBody>
        </p:sp>
        <p:sp>
          <p:nvSpPr>
            <p:cNvPr id="6" name="object 6"/>
            <p:cNvSpPr/>
            <p:nvPr/>
          </p:nvSpPr>
          <p:spPr>
            <a:xfrm>
              <a:off x="1172552" y="2132838"/>
              <a:ext cx="2448560" cy="1080135"/>
            </a:xfrm>
            <a:custGeom>
              <a:avLst/>
              <a:gdLst/>
              <a:ahLst/>
              <a:cxnLst/>
              <a:rect l="l" t="t" r="r" b="b"/>
              <a:pathLst>
                <a:path w="2448560" h="1080135">
                  <a:moveTo>
                    <a:pt x="0" y="540131"/>
                  </a:moveTo>
                  <a:lnTo>
                    <a:pt x="6730" y="483146"/>
                  </a:lnTo>
                  <a:lnTo>
                    <a:pt x="26471" y="427872"/>
                  </a:lnTo>
                  <a:lnTo>
                    <a:pt x="58545" y="374605"/>
                  </a:lnTo>
                  <a:lnTo>
                    <a:pt x="102277" y="323647"/>
                  </a:lnTo>
                  <a:lnTo>
                    <a:pt x="156989" y="275293"/>
                  </a:lnTo>
                  <a:lnTo>
                    <a:pt x="188251" y="252187"/>
                  </a:lnTo>
                  <a:lnTo>
                    <a:pt x="222004" y="229844"/>
                  </a:lnTo>
                  <a:lnTo>
                    <a:pt x="258164" y="208302"/>
                  </a:lnTo>
                  <a:lnTo>
                    <a:pt x="296647" y="187597"/>
                  </a:lnTo>
                  <a:lnTo>
                    <a:pt x="337367" y="167768"/>
                  </a:lnTo>
                  <a:lnTo>
                    <a:pt x="380240" y="148852"/>
                  </a:lnTo>
                  <a:lnTo>
                    <a:pt x="425182" y="130886"/>
                  </a:lnTo>
                  <a:lnTo>
                    <a:pt x="472107" y="113907"/>
                  </a:lnTo>
                  <a:lnTo>
                    <a:pt x="520932" y="97952"/>
                  </a:lnTo>
                  <a:lnTo>
                    <a:pt x="571571" y="83059"/>
                  </a:lnTo>
                  <a:lnTo>
                    <a:pt x="623941" y="69266"/>
                  </a:lnTo>
                  <a:lnTo>
                    <a:pt x="677956" y="56609"/>
                  </a:lnTo>
                  <a:lnTo>
                    <a:pt x="733533" y="45126"/>
                  </a:lnTo>
                  <a:lnTo>
                    <a:pt x="790585" y="34854"/>
                  </a:lnTo>
                  <a:lnTo>
                    <a:pt x="849030" y="25831"/>
                  </a:lnTo>
                  <a:lnTo>
                    <a:pt x="908782" y="18094"/>
                  </a:lnTo>
                  <a:lnTo>
                    <a:pt x="969757" y="11679"/>
                  </a:lnTo>
                  <a:lnTo>
                    <a:pt x="1031869" y="6625"/>
                  </a:lnTo>
                  <a:lnTo>
                    <a:pt x="1095036" y="2969"/>
                  </a:lnTo>
                  <a:lnTo>
                    <a:pt x="1159171" y="748"/>
                  </a:lnTo>
                  <a:lnTo>
                    <a:pt x="1224191" y="0"/>
                  </a:lnTo>
                  <a:lnTo>
                    <a:pt x="1289198" y="748"/>
                  </a:lnTo>
                  <a:lnTo>
                    <a:pt x="1353322" y="2969"/>
                  </a:lnTo>
                  <a:lnTo>
                    <a:pt x="1416477" y="6625"/>
                  </a:lnTo>
                  <a:lnTo>
                    <a:pt x="1478580" y="11679"/>
                  </a:lnTo>
                  <a:lnTo>
                    <a:pt x="1539544" y="18094"/>
                  </a:lnTo>
                  <a:lnTo>
                    <a:pt x="1599287" y="25831"/>
                  </a:lnTo>
                  <a:lnTo>
                    <a:pt x="1657723" y="34854"/>
                  </a:lnTo>
                  <a:lnTo>
                    <a:pt x="1714767" y="45126"/>
                  </a:lnTo>
                  <a:lnTo>
                    <a:pt x="1770335" y="56609"/>
                  </a:lnTo>
                  <a:lnTo>
                    <a:pt x="1824343" y="69266"/>
                  </a:lnTo>
                  <a:lnTo>
                    <a:pt x="1876706" y="83059"/>
                  </a:lnTo>
                  <a:lnTo>
                    <a:pt x="1927339" y="97952"/>
                  </a:lnTo>
                  <a:lnTo>
                    <a:pt x="1976158" y="113907"/>
                  </a:lnTo>
                  <a:lnTo>
                    <a:pt x="2023077" y="130886"/>
                  </a:lnTo>
                  <a:lnTo>
                    <a:pt x="2068014" y="148852"/>
                  </a:lnTo>
                  <a:lnTo>
                    <a:pt x="2110882" y="167768"/>
                  </a:lnTo>
                  <a:lnTo>
                    <a:pt x="2151597" y="187597"/>
                  </a:lnTo>
                  <a:lnTo>
                    <a:pt x="2190076" y="208302"/>
                  </a:lnTo>
                  <a:lnTo>
                    <a:pt x="2226232" y="229844"/>
                  </a:lnTo>
                  <a:lnTo>
                    <a:pt x="2259982" y="252187"/>
                  </a:lnTo>
                  <a:lnTo>
                    <a:pt x="2291241" y="275293"/>
                  </a:lnTo>
                  <a:lnTo>
                    <a:pt x="2345948" y="323647"/>
                  </a:lnTo>
                  <a:lnTo>
                    <a:pt x="2389675" y="374605"/>
                  </a:lnTo>
                  <a:lnTo>
                    <a:pt x="2421747" y="427872"/>
                  </a:lnTo>
                  <a:lnTo>
                    <a:pt x="2441486" y="483146"/>
                  </a:lnTo>
                  <a:lnTo>
                    <a:pt x="2448217" y="540131"/>
                  </a:lnTo>
                  <a:lnTo>
                    <a:pt x="2446520" y="568806"/>
                  </a:lnTo>
                  <a:lnTo>
                    <a:pt x="2433201" y="624951"/>
                  </a:lnTo>
                  <a:lnTo>
                    <a:pt x="2407210" y="679240"/>
                  </a:lnTo>
                  <a:lnTo>
                    <a:pt x="2369226" y="731374"/>
                  </a:lnTo>
                  <a:lnTo>
                    <a:pt x="2319925" y="781054"/>
                  </a:lnTo>
                  <a:lnTo>
                    <a:pt x="2259982" y="827981"/>
                  </a:lnTo>
                  <a:lnTo>
                    <a:pt x="2226232" y="850319"/>
                  </a:lnTo>
                  <a:lnTo>
                    <a:pt x="2190076" y="871857"/>
                  </a:lnTo>
                  <a:lnTo>
                    <a:pt x="2151597" y="892558"/>
                  </a:lnTo>
                  <a:lnTo>
                    <a:pt x="2110882" y="912383"/>
                  </a:lnTo>
                  <a:lnTo>
                    <a:pt x="2068014" y="931296"/>
                  </a:lnTo>
                  <a:lnTo>
                    <a:pt x="2023077" y="949260"/>
                  </a:lnTo>
                  <a:lnTo>
                    <a:pt x="1976158" y="966237"/>
                  </a:lnTo>
                  <a:lnTo>
                    <a:pt x="1927339" y="982189"/>
                  </a:lnTo>
                  <a:lnTo>
                    <a:pt x="1876706" y="997080"/>
                  </a:lnTo>
                  <a:lnTo>
                    <a:pt x="1824343" y="1010872"/>
                  </a:lnTo>
                  <a:lnTo>
                    <a:pt x="1770335" y="1023528"/>
                  </a:lnTo>
                  <a:lnTo>
                    <a:pt x="1714767" y="1035010"/>
                  </a:lnTo>
                  <a:lnTo>
                    <a:pt x="1657723" y="1045281"/>
                  </a:lnTo>
                  <a:lnTo>
                    <a:pt x="1599287" y="1054304"/>
                  </a:lnTo>
                  <a:lnTo>
                    <a:pt x="1539544" y="1062041"/>
                  </a:lnTo>
                  <a:lnTo>
                    <a:pt x="1478580" y="1068455"/>
                  </a:lnTo>
                  <a:lnTo>
                    <a:pt x="1416477" y="1073509"/>
                  </a:lnTo>
                  <a:lnTo>
                    <a:pt x="1353322" y="1077165"/>
                  </a:lnTo>
                  <a:lnTo>
                    <a:pt x="1289198" y="1079386"/>
                  </a:lnTo>
                  <a:lnTo>
                    <a:pt x="1224191" y="1080135"/>
                  </a:lnTo>
                  <a:lnTo>
                    <a:pt x="1159171" y="1079386"/>
                  </a:lnTo>
                  <a:lnTo>
                    <a:pt x="1095036" y="1077165"/>
                  </a:lnTo>
                  <a:lnTo>
                    <a:pt x="1031869" y="1073509"/>
                  </a:lnTo>
                  <a:lnTo>
                    <a:pt x="969757" y="1068455"/>
                  </a:lnTo>
                  <a:lnTo>
                    <a:pt x="908782" y="1062041"/>
                  </a:lnTo>
                  <a:lnTo>
                    <a:pt x="849030" y="1054304"/>
                  </a:lnTo>
                  <a:lnTo>
                    <a:pt x="790585" y="1045281"/>
                  </a:lnTo>
                  <a:lnTo>
                    <a:pt x="733533" y="1035010"/>
                  </a:lnTo>
                  <a:lnTo>
                    <a:pt x="677956" y="1023528"/>
                  </a:lnTo>
                  <a:lnTo>
                    <a:pt x="623941" y="1010872"/>
                  </a:lnTo>
                  <a:lnTo>
                    <a:pt x="571571" y="997080"/>
                  </a:lnTo>
                  <a:lnTo>
                    <a:pt x="520932" y="982189"/>
                  </a:lnTo>
                  <a:lnTo>
                    <a:pt x="472107" y="966237"/>
                  </a:lnTo>
                  <a:lnTo>
                    <a:pt x="425182" y="949260"/>
                  </a:lnTo>
                  <a:lnTo>
                    <a:pt x="380240" y="931296"/>
                  </a:lnTo>
                  <a:lnTo>
                    <a:pt x="337367" y="912383"/>
                  </a:lnTo>
                  <a:lnTo>
                    <a:pt x="296647" y="892558"/>
                  </a:lnTo>
                  <a:lnTo>
                    <a:pt x="258164" y="871857"/>
                  </a:lnTo>
                  <a:lnTo>
                    <a:pt x="222004" y="850319"/>
                  </a:lnTo>
                  <a:lnTo>
                    <a:pt x="188251" y="827981"/>
                  </a:lnTo>
                  <a:lnTo>
                    <a:pt x="156989" y="804880"/>
                  </a:lnTo>
                  <a:lnTo>
                    <a:pt x="102277" y="756539"/>
                  </a:lnTo>
                  <a:lnTo>
                    <a:pt x="58545" y="705595"/>
                  </a:lnTo>
                  <a:lnTo>
                    <a:pt x="26471" y="652346"/>
                  </a:lnTo>
                  <a:lnTo>
                    <a:pt x="6730" y="597092"/>
                  </a:lnTo>
                  <a:lnTo>
                    <a:pt x="0" y="540131"/>
                  </a:lnTo>
                  <a:close/>
                </a:path>
              </a:pathLst>
            </a:custGeom>
            <a:ln w="28575">
              <a:solidFill>
                <a:srgbClr val="445483"/>
              </a:solidFill>
            </a:ln>
          </p:spPr>
          <p:txBody>
            <a:bodyPr wrap="square" lIns="0" tIns="0" rIns="0" bIns="0" rtlCol="0"/>
            <a:lstStyle/>
            <a:p>
              <a:endParaRPr/>
            </a:p>
          </p:txBody>
        </p:sp>
      </p:grpSp>
      <p:sp>
        <p:nvSpPr>
          <p:cNvPr id="7" name="object 7"/>
          <p:cNvSpPr txBox="1"/>
          <p:nvPr/>
        </p:nvSpPr>
        <p:spPr>
          <a:xfrm>
            <a:off x="1631695" y="2234565"/>
            <a:ext cx="1534160" cy="848994"/>
          </a:xfrm>
          <a:prstGeom prst="rect">
            <a:avLst/>
          </a:prstGeom>
        </p:spPr>
        <p:txBody>
          <a:bodyPr vert="horz" wrap="square" lIns="0" tIns="12700" rIns="0" bIns="0" rtlCol="0">
            <a:spAutoFit/>
          </a:bodyPr>
          <a:lstStyle/>
          <a:p>
            <a:pPr marL="12700" marR="5080" indent="-4445" algn="ctr">
              <a:lnSpc>
                <a:spcPct val="100000"/>
              </a:lnSpc>
              <a:spcBef>
                <a:spcPts val="100"/>
              </a:spcBef>
            </a:pPr>
            <a:r>
              <a:rPr sz="1800" spc="-10" dirty="0">
                <a:solidFill>
                  <a:srgbClr val="FFFFFF"/>
                </a:solidFill>
                <a:latin typeface="Palatino Linotype"/>
                <a:cs typeface="Palatino Linotype"/>
              </a:rPr>
              <a:t>Traditional </a:t>
            </a:r>
            <a:r>
              <a:rPr sz="1800" spc="-5" dirty="0">
                <a:solidFill>
                  <a:srgbClr val="FFFFFF"/>
                </a:solidFill>
                <a:latin typeface="Palatino Linotype"/>
                <a:cs typeface="Palatino Linotype"/>
              </a:rPr>
              <a:t> p</a:t>
            </a:r>
            <a:r>
              <a:rPr sz="1800" spc="-20" dirty="0">
                <a:solidFill>
                  <a:srgbClr val="FFFFFF"/>
                </a:solidFill>
                <a:latin typeface="Palatino Linotype"/>
                <a:cs typeface="Palatino Linotype"/>
              </a:rPr>
              <a:t>o</a:t>
            </a:r>
            <a:r>
              <a:rPr sz="1800" spc="5" dirty="0">
                <a:solidFill>
                  <a:srgbClr val="FFFFFF"/>
                </a:solidFill>
                <a:latin typeface="Palatino Linotype"/>
                <a:cs typeface="Palatino Linotype"/>
              </a:rPr>
              <a:t>ly</a:t>
            </a:r>
            <a:r>
              <a:rPr sz="1800" dirty="0">
                <a:solidFill>
                  <a:srgbClr val="FFFFFF"/>
                </a:solidFill>
                <a:latin typeface="Palatino Linotype"/>
                <a:cs typeface="Palatino Linotype"/>
              </a:rPr>
              <a:t>m</a:t>
            </a:r>
            <a:r>
              <a:rPr sz="1800" spc="-25" dirty="0">
                <a:solidFill>
                  <a:srgbClr val="FFFFFF"/>
                </a:solidFill>
                <a:latin typeface="Palatino Linotype"/>
                <a:cs typeface="Palatino Linotype"/>
              </a:rPr>
              <a:t>o</a:t>
            </a:r>
            <a:r>
              <a:rPr sz="1800" spc="5" dirty="0">
                <a:solidFill>
                  <a:srgbClr val="FFFFFF"/>
                </a:solidFill>
                <a:latin typeface="Palatino Linotype"/>
                <a:cs typeface="Palatino Linotype"/>
              </a:rPr>
              <a:t>r</a:t>
            </a:r>
            <a:r>
              <a:rPr sz="1800" spc="-5" dirty="0">
                <a:solidFill>
                  <a:srgbClr val="FFFFFF"/>
                </a:solidFill>
                <a:latin typeface="Palatino Linotype"/>
                <a:cs typeface="Palatino Linotype"/>
              </a:rPr>
              <a:t>p</a:t>
            </a:r>
            <a:r>
              <a:rPr sz="1800" spc="5" dirty="0">
                <a:solidFill>
                  <a:srgbClr val="FFFFFF"/>
                </a:solidFill>
                <a:latin typeface="Palatino Linotype"/>
                <a:cs typeface="Palatino Linotype"/>
              </a:rPr>
              <a:t>his</a:t>
            </a:r>
            <a:r>
              <a:rPr sz="1800" dirty="0">
                <a:solidFill>
                  <a:srgbClr val="FFFFFF"/>
                </a:solidFill>
                <a:latin typeface="Palatino Linotype"/>
                <a:cs typeface="Palatino Linotype"/>
              </a:rPr>
              <a:t>m  design</a:t>
            </a:r>
            <a:endParaRPr sz="1800">
              <a:latin typeface="Palatino Linotype"/>
              <a:cs typeface="Palatino Linotype"/>
            </a:endParaRPr>
          </a:p>
        </p:txBody>
      </p:sp>
      <p:grpSp>
        <p:nvGrpSpPr>
          <p:cNvPr id="8" name="object 8"/>
          <p:cNvGrpSpPr/>
          <p:nvPr/>
        </p:nvGrpSpPr>
        <p:grpSpPr>
          <a:xfrm>
            <a:off x="1161072" y="3414712"/>
            <a:ext cx="2477135" cy="1108710"/>
            <a:chOff x="1161072" y="3414712"/>
            <a:chExt cx="2477135" cy="1108710"/>
          </a:xfrm>
        </p:grpSpPr>
        <p:sp>
          <p:nvSpPr>
            <p:cNvPr id="9" name="object 9"/>
            <p:cNvSpPr/>
            <p:nvPr/>
          </p:nvSpPr>
          <p:spPr>
            <a:xfrm>
              <a:off x="1175359" y="3429000"/>
              <a:ext cx="2448560" cy="1080135"/>
            </a:xfrm>
            <a:custGeom>
              <a:avLst/>
              <a:gdLst/>
              <a:ahLst/>
              <a:cxnLst/>
              <a:rect l="l" t="t" r="r" b="b"/>
              <a:pathLst>
                <a:path w="2448560" h="1080135">
                  <a:moveTo>
                    <a:pt x="1224178" y="0"/>
                  </a:moveTo>
                  <a:lnTo>
                    <a:pt x="1159158" y="748"/>
                  </a:lnTo>
                  <a:lnTo>
                    <a:pt x="1095023" y="2969"/>
                  </a:lnTo>
                  <a:lnTo>
                    <a:pt x="1031857" y="6625"/>
                  </a:lnTo>
                  <a:lnTo>
                    <a:pt x="969745" y="11679"/>
                  </a:lnTo>
                  <a:lnTo>
                    <a:pt x="908770" y="18093"/>
                  </a:lnTo>
                  <a:lnTo>
                    <a:pt x="849019" y="25830"/>
                  </a:lnTo>
                  <a:lnTo>
                    <a:pt x="790574" y="34853"/>
                  </a:lnTo>
                  <a:lnTo>
                    <a:pt x="733522" y="45124"/>
                  </a:lnTo>
                  <a:lnTo>
                    <a:pt x="677946" y="56606"/>
                  </a:lnTo>
                  <a:lnTo>
                    <a:pt x="623932" y="69262"/>
                  </a:lnTo>
                  <a:lnTo>
                    <a:pt x="571562" y="83054"/>
                  </a:lnTo>
                  <a:lnTo>
                    <a:pt x="520923" y="97945"/>
                  </a:lnTo>
                  <a:lnTo>
                    <a:pt x="472099" y="113897"/>
                  </a:lnTo>
                  <a:lnTo>
                    <a:pt x="425174" y="130874"/>
                  </a:lnTo>
                  <a:lnTo>
                    <a:pt x="380233" y="148838"/>
                  </a:lnTo>
                  <a:lnTo>
                    <a:pt x="337361" y="167751"/>
                  </a:lnTo>
                  <a:lnTo>
                    <a:pt x="296641" y="187576"/>
                  </a:lnTo>
                  <a:lnTo>
                    <a:pt x="258160" y="208277"/>
                  </a:lnTo>
                  <a:lnTo>
                    <a:pt x="222000" y="229815"/>
                  </a:lnTo>
                  <a:lnTo>
                    <a:pt x="188247" y="252153"/>
                  </a:lnTo>
                  <a:lnTo>
                    <a:pt x="156985" y="275254"/>
                  </a:lnTo>
                  <a:lnTo>
                    <a:pt x="102275" y="323595"/>
                  </a:lnTo>
                  <a:lnTo>
                    <a:pt x="58544" y="374539"/>
                  </a:lnTo>
                  <a:lnTo>
                    <a:pt x="26470" y="427788"/>
                  </a:lnTo>
                  <a:lnTo>
                    <a:pt x="6730" y="483042"/>
                  </a:lnTo>
                  <a:lnTo>
                    <a:pt x="0" y="540004"/>
                  </a:lnTo>
                  <a:lnTo>
                    <a:pt x="1696" y="568691"/>
                  </a:lnTo>
                  <a:lnTo>
                    <a:pt x="15016" y="624858"/>
                  </a:lnTo>
                  <a:lnTo>
                    <a:pt x="41008" y="679165"/>
                  </a:lnTo>
                  <a:lnTo>
                    <a:pt x="78995" y="731315"/>
                  </a:lnTo>
                  <a:lnTo>
                    <a:pt x="128300" y="781009"/>
                  </a:lnTo>
                  <a:lnTo>
                    <a:pt x="188247" y="827947"/>
                  </a:lnTo>
                  <a:lnTo>
                    <a:pt x="222000" y="850290"/>
                  </a:lnTo>
                  <a:lnTo>
                    <a:pt x="258160" y="871832"/>
                  </a:lnTo>
                  <a:lnTo>
                    <a:pt x="296641" y="892537"/>
                  </a:lnTo>
                  <a:lnTo>
                    <a:pt x="337361" y="912366"/>
                  </a:lnTo>
                  <a:lnTo>
                    <a:pt x="380233" y="931282"/>
                  </a:lnTo>
                  <a:lnTo>
                    <a:pt x="425174" y="949248"/>
                  </a:lnTo>
                  <a:lnTo>
                    <a:pt x="472099" y="966227"/>
                  </a:lnTo>
                  <a:lnTo>
                    <a:pt x="520923" y="982182"/>
                  </a:lnTo>
                  <a:lnTo>
                    <a:pt x="571562" y="997075"/>
                  </a:lnTo>
                  <a:lnTo>
                    <a:pt x="623932" y="1010868"/>
                  </a:lnTo>
                  <a:lnTo>
                    <a:pt x="677946" y="1023525"/>
                  </a:lnTo>
                  <a:lnTo>
                    <a:pt x="733522" y="1035008"/>
                  </a:lnTo>
                  <a:lnTo>
                    <a:pt x="790574" y="1045280"/>
                  </a:lnTo>
                  <a:lnTo>
                    <a:pt x="849019" y="1054303"/>
                  </a:lnTo>
                  <a:lnTo>
                    <a:pt x="908770" y="1062040"/>
                  </a:lnTo>
                  <a:lnTo>
                    <a:pt x="969745" y="1068455"/>
                  </a:lnTo>
                  <a:lnTo>
                    <a:pt x="1031857" y="1073509"/>
                  </a:lnTo>
                  <a:lnTo>
                    <a:pt x="1095023" y="1077165"/>
                  </a:lnTo>
                  <a:lnTo>
                    <a:pt x="1159158" y="1079386"/>
                  </a:lnTo>
                  <a:lnTo>
                    <a:pt x="1224178" y="1080135"/>
                  </a:lnTo>
                  <a:lnTo>
                    <a:pt x="1289186" y="1079386"/>
                  </a:lnTo>
                  <a:lnTo>
                    <a:pt x="1353311" y="1077165"/>
                  </a:lnTo>
                  <a:lnTo>
                    <a:pt x="1416468" y="1073509"/>
                  </a:lnTo>
                  <a:lnTo>
                    <a:pt x="1478573" y="1068455"/>
                  </a:lnTo>
                  <a:lnTo>
                    <a:pt x="1539541" y="1062040"/>
                  </a:lnTo>
                  <a:lnTo>
                    <a:pt x="1599287" y="1054303"/>
                  </a:lnTo>
                  <a:lnTo>
                    <a:pt x="1657726" y="1045280"/>
                  </a:lnTo>
                  <a:lnTo>
                    <a:pt x="1714775" y="1035008"/>
                  </a:lnTo>
                  <a:lnTo>
                    <a:pt x="1770349" y="1023525"/>
                  </a:lnTo>
                  <a:lnTo>
                    <a:pt x="1824362" y="1010868"/>
                  </a:lnTo>
                  <a:lnTo>
                    <a:pt x="1876730" y="997075"/>
                  </a:lnTo>
                  <a:lnTo>
                    <a:pt x="1927369" y="982182"/>
                  </a:lnTo>
                  <a:lnTo>
                    <a:pt x="1976193" y="966227"/>
                  </a:lnTo>
                  <a:lnTo>
                    <a:pt x="2023119" y="949248"/>
                  </a:lnTo>
                  <a:lnTo>
                    <a:pt x="2068061" y="931282"/>
                  </a:lnTo>
                  <a:lnTo>
                    <a:pt x="2110936" y="912366"/>
                  </a:lnTo>
                  <a:lnTo>
                    <a:pt x="2151657" y="892537"/>
                  </a:lnTo>
                  <a:lnTo>
                    <a:pt x="2190142" y="871832"/>
                  </a:lnTo>
                  <a:lnTo>
                    <a:pt x="2226304" y="850290"/>
                  </a:lnTo>
                  <a:lnTo>
                    <a:pt x="2260060" y="827947"/>
                  </a:lnTo>
                  <a:lnTo>
                    <a:pt x="2291324" y="804841"/>
                  </a:lnTo>
                  <a:lnTo>
                    <a:pt x="2346041" y="756487"/>
                  </a:lnTo>
                  <a:lnTo>
                    <a:pt x="2389777" y="705529"/>
                  </a:lnTo>
                  <a:lnTo>
                    <a:pt x="2421856" y="652262"/>
                  </a:lnTo>
                  <a:lnTo>
                    <a:pt x="2441599" y="596988"/>
                  </a:lnTo>
                  <a:lnTo>
                    <a:pt x="2448331" y="540004"/>
                  </a:lnTo>
                  <a:lnTo>
                    <a:pt x="2446634" y="511328"/>
                  </a:lnTo>
                  <a:lnTo>
                    <a:pt x="2433312" y="455183"/>
                  </a:lnTo>
                  <a:lnTo>
                    <a:pt x="2407316" y="400894"/>
                  </a:lnTo>
                  <a:lnTo>
                    <a:pt x="2369324" y="348760"/>
                  </a:lnTo>
                  <a:lnTo>
                    <a:pt x="2320013" y="299080"/>
                  </a:lnTo>
                  <a:lnTo>
                    <a:pt x="2260060" y="252153"/>
                  </a:lnTo>
                  <a:lnTo>
                    <a:pt x="2226304" y="229815"/>
                  </a:lnTo>
                  <a:lnTo>
                    <a:pt x="2190142" y="208277"/>
                  </a:lnTo>
                  <a:lnTo>
                    <a:pt x="2151657" y="187576"/>
                  </a:lnTo>
                  <a:lnTo>
                    <a:pt x="2110936" y="167751"/>
                  </a:lnTo>
                  <a:lnTo>
                    <a:pt x="2068061" y="148838"/>
                  </a:lnTo>
                  <a:lnTo>
                    <a:pt x="2023119" y="130874"/>
                  </a:lnTo>
                  <a:lnTo>
                    <a:pt x="1976193" y="113897"/>
                  </a:lnTo>
                  <a:lnTo>
                    <a:pt x="1927369" y="97945"/>
                  </a:lnTo>
                  <a:lnTo>
                    <a:pt x="1876730" y="83054"/>
                  </a:lnTo>
                  <a:lnTo>
                    <a:pt x="1824362" y="69262"/>
                  </a:lnTo>
                  <a:lnTo>
                    <a:pt x="1770349" y="56606"/>
                  </a:lnTo>
                  <a:lnTo>
                    <a:pt x="1714775" y="45124"/>
                  </a:lnTo>
                  <a:lnTo>
                    <a:pt x="1657726" y="34853"/>
                  </a:lnTo>
                  <a:lnTo>
                    <a:pt x="1599287" y="25830"/>
                  </a:lnTo>
                  <a:lnTo>
                    <a:pt x="1539541" y="18093"/>
                  </a:lnTo>
                  <a:lnTo>
                    <a:pt x="1478573" y="11679"/>
                  </a:lnTo>
                  <a:lnTo>
                    <a:pt x="1416468" y="6625"/>
                  </a:lnTo>
                  <a:lnTo>
                    <a:pt x="1353311" y="2969"/>
                  </a:lnTo>
                  <a:lnTo>
                    <a:pt x="1289186" y="748"/>
                  </a:lnTo>
                  <a:lnTo>
                    <a:pt x="1224178" y="0"/>
                  </a:lnTo>
                  <a:close/>
                </a:path>
              </a:pathLst>
            </a:custGeom>
            <a:solidFill>
              <a:srgbClr val="5F76B4"/>
            </a:solidFill>
          </p:spPr>
          <p:txBody>
            <a:bodyPr wrap="square" lIns="0" tIns="0" rIns="0" bIns="0" rtlCol="0"/>
            <a:lstStyle/>
            <a:p>
              <a:endParaRPr/>
            </a:p>
          </p:txBody>
        </p:sp>
        <p:sp>
          <p:nvSpPr>
            <p:cNvPr id="10" name="object 10"/>
            <p:cNvSpPr/>
            <p:nvPr/>
          </p:nvSpPr>
          <p:spPr>
            <a:xfrm>
              <a:off x="1175359" y="3429000"/>
              <a:ext cx="2448560" cy="1080135"/>
            </a:xfrm>
            <a:custGeom>
              <a:avLst/>
              <a:gdLst/>
              <a:ahLst/>
              <a:cxnLst/>
              <a:rect l="l" t="t" r="r" b="b"/>
              <a:pathLst>
                <a:path w="2448560" h="1080135">
                  <a:moveTo>
                    <a:pt x="0" y="540004"/>
                  </a:moveTo>
                  <a:lnTo>
                    <a:pt x="6730" y="483042"/>
                  </a:lnTo>
                  <a:lnTo>
                    <a:pt x="26470" y="427788"/>
                  </a:lnTo>
                  <a:lnTo>
                    <a:pt x="58544" y="374539"/>
                  </a:lnTo>
                  <a:lnTo>
                    <a:pt x="102275" y="323595"/>
                  </a:lnTo>
                  <a:lnTo>
                    <a:pt x="156985" y="275254"/>
                  </a:lnTo>
                  <a:lnTo>
                    <a:pt x="188247" y="252153"/>
                  </a:lnTo>
                  <a:lnTo>
                    <a:pt x="222000" y="229815"/>
                  </a:lnTo>
                  <a:lnTo>
                    <a:pt x="258160" y="208277"/>
                  </a:lnTo>
                  <a:lnTo>
                    <a:pt x="296641" y="187576"/>
                  </a:lnTo>
                  <a:lnTo>
                    <a:pt x="337361" y="167751"/>
                  </a:lnTo>
                  <a:lnTo>
                    <a:pt x="380233" y="148838"/>
                  </a:lnTo>
                  <a:lnTo>
                    <a:pt x="425174" y="130874"/>
                  </a:lnTo>
                  <a:lnTo>
                    <a:pt x="472099" y="113897"/>
                  </a:lnTo>
                  <a:lnTo>
                    <a:pt x="520923" y="97945"/>
                  </a:lnTo>
                  <a:lnTo>
                    <a:pt x="571562" y="83054"/>
                  </a:lnTo>
                  <a:lnTo>
                    <a:pt x="623932" y="69262"/>
                  </a:lnTo>
                  <a:lnTo>
                    <a:pt x="677946" y="56606"/>
                  </a:lnTo>
                  <a:lnTo>
                    <a:pt x="733522" y="45124"/>
                  </a:lnTo>
                  <a:lnTo>
                    <a:pt x="790574" y="34853"/>
                  </a:lnTo>
                  <a:lnTo>
                    <a:pt x="849019" y="25830"/>
                  </a:lnTo>
                  <a:lnTo>
                    <a:pt x="908770" y="18093"/>
                  </a:lnTo>
                  <a:lnTo>
                    <a:pt x="969745" y="11679"/>
                  </a:lnTo>
                  <a:lnTo>
                    <a:pt x="1031857" y="6625"/>
                  </a:lnTo>
                  <a:lnTo>
                    <a:pt x="1095023" y="2969"/>
                  </a:lnTo>
                  <a:lnTo>
                    <a:pt x="1159158" y="748"/>
                  </a:lnTo>
                  <a:lnTo>
                    <a:pt x="1224178" y="0"/>
                  </a:lnTo>
                  <a:lnTo>
                    <a:pt x="1289186" y="748"/>
                  </a:lnTo>
                  <a:lnTo>
                    <a:pt x="1353311" y="2969"/>
                  </a:lnTo>
                  <a:lnTo>
                    <a:pt x="1416468" y="6625"/>
                  </a:lnTo>
                  <a:lnTo>
                    <a:pt x="1478573" y="11679"/>
                  </a:lnTo>
                  <a:lnTo>
                    <a:pt x="1539541" y="18093"/>
                  </a:lnTo>
                  <a:lnTo>
                    <a:pt x="1599287" y="25830"/>
                  </a:lnTo>
                  <a:lnTo>
                    <a:pt x="1657726" y="34853"/>
                  </a:lnTo>
                  <a:lnTo>
                    <a:pt x="1714775" y="45124"/>
                  </a:lnTo>
                  <a:lnTo>
                    <a:pt x="1770349" y="56606"/>
                  </a:lnTo>
                  <a:lnTo>
                    <a:pt x="1824362" y="69262"/>
                  </a:lnTo>
                  <a:lnTo>
                    <a:pt x="1876730" y="83054"/>
                  </a:lnTo>
                  <a:lnTo>
                    <a:pt x="1927369" y="97945"/>
                  </a:lnTo>
                  <a:lnTo>
                    <a:pt x="1976193" y="113897"/>
                  </a:lnTo>
                  <a:lnTo>
                    <a:pt x="2023119" y="130874"/>
                  </a:lnTo>
                  <a:lnTo>
                    <a:pt x="2068061" y="148838"/>
                  </a:lnTo>
                  <a:lnTo>
                    <a:pt x="2110936" y="167751"/>
                  </a:lnTo>
                  <a:lnTo>
                    <a:pt x="2151657" y="187576"/>
                  </a:lnTo>
                  <a:lnTo>
                    <a:pt x="2190142" y="208277"/>
                  </a:lnTo>
                  <a:lnTo>
                    <a:pt x="2226304" y="229815"/>
                  </a:lnTo>
                  <a:lnTo>
                    <a:pt x="2260060" y="252153"/>
                  </a:lnTo>
                  <a:lnTo>
                    <a:pt x="2291324" y="275254"/>
                  </a:lnTo>
                  <a:lnTo>
                    <a:pt x="2346041" y="323595"/>
                  </a:lnTo>
                  <a:lnTo>
                    <a:pt x="2389777" y="374539"/>
                  </a:lnTo>
                  <a:lnTo>
                    <a:pt x="2421856" y="427788"/>
                  </a:lnTo>
                  <a:lnTo>
                    <a:pt x="2441599" y="483042"/>
                  </a:lnTo>
                  <a:lnTo>
                    <a:pt x="2448331" y="540004"/>
                  </a:lnTo>
                  <a:lnTo>
                    <a:pt x="2446634" y="568691"/>
                  </a:lnTo>
                  <a:lnTo>
                    <a:pt x="2433312" y="624858"/>
                  </a:lnTo>
                  <a:lnTo>
                    <a:pt x="2407316" y="679165"/>
                  </a:lnTo>
                  <a:lnTo>
                    <a:pt x="2369324" y="731315"/>
                  </a:lnTo>
                  <a:lnTo>
                    <a:pt x="2320013" y="781009"/>
                  </a:lnTo>
                  <a:lnTo>
                    <a:pt x="2260060" y="827947"/>
                  </a:lnTo>
                  <a:lnTo>
                    <a:pt x="2226304" y="850290"/>
                  </a:lnTo>
                  <a:lnTo>
                    <a:pt x="2190142" y="871832"/>
                  </a:lnTo>
                  <a:lnTo>
                    <a:pt x="2151657" y="892537"/>
                  </a:lnTo>
                  <a:lnTo>
                    <a:pt x="2110936" y="912366"/>
                  </a:lnTo>
                  <a:lnTo>
                    <a:pt x="2068061" y="931282"/>
                  </a:lnTo>
                  <a:lnTo>
                    <a:pt x="2023119" y="949248"/>
                  </a:lnTo>
                  <a:lnTo>
                    <a:pt x="1976193" y="966227"/>
                  </a:lnTo>
                  <a:lnTo>
                    <a:pt x="1927369" y="982182"/>
                  </a:lnTo>
                  <a:lnTo>
                    <a:pt x="1876730" y="997075"/>
                  </a:lnTo>
                  <a:lnTo>
                    <a:pt x="1824362" y="1010868"/>
                  </a:lnTo>
                  <a:lnTo>
                    <a:pt x="1770349" y="1023525"/>
                  </a:lnTo>
                  <a:lnTo>
                    <a:pt x="1714775" y="1035008"/>
                  </a:lnTo>
                  <a:lnTo>
                    <a:pt x="1657726" y="1045280"/>
                  </a:lnTo>
                  <a:lnTo>
                    <a:pt x="1599287" y="1054303"/>
                  </a:lnTo>
                  <a:lnTo>
                    <a:pt x="1539541" y="1062040"/>
                  </a:lnTo>
                  <a:lnTo>
                    <a:pt x="1478573" y="1068455"/>
                  </a:lnTo>
                  <a:lnTo>
                    <a:pt x="1416468" y="1073509"/>
                  </a:lnTo>
                  <a:lnTo>
                    <a:pt x="1353311" y="1077165"/>
                  </a:lnTo>
                  <a:lnTo>
                    <a:pt x="1289186" y="1079386"/>
                  </a:lnTo>
                  <a:lnTo>
                    <a:pt x="1224178" y="1080135"/>
                  </a:lnTo>
                  <a:lnTo>
                    <a:pt x="1159158" y="1079386"/>
                  </a:lnTo>
                  <a:lnTo>
                    <a:pt x="1095023" y="1077165"/>
                  </a:lnTo>
                  <a:lnTo>
                    <a:pt x="1031857" y="1073509"/>
                  </a:lnTo>
                  <a:lnTo>
                    <a:pt x="969745" y="1068455"/>
                  </a:lnTo>
                  <a:lnTo>
                    <a:pt x="908770" y="1062040"/>
                  </a:lnTo>
                  <a:lnTo>
                    <a:pt x="849019" y="1054303"/>
                  </a:lnTo>
                  <a:lnTo>
                    <a:pt x="790574" y="1045280"/>
                  </a:lnTo>
                  <a:lnTo>
                    <a:pt x="733522" y="1035008"/>
                  </a:lnTo>
                  <a:lnTo>
                    <a:pt x="677946" y="1023525"/>
                  </a:lnTo>
                  <a:lnTo>
                    <a:pt x="623932" y="1010868"/>
                  </a:lnTo>
                  <a:lnTo>
                    <a:pt x="571562" y="997075"/>
                  </a:lnTo>
                  <a:lnTo>
                    <a:pt x="520923" y="982182"/>
                  </a:lnTo>
                  <a:lnTo>
                    <a:pt x="472099" y="966227"/>
                  </a:lnTo>
                  <a:lnTo>
                    <a:pt x="425174" y="949248"/>
                  </a:lnTo>
                  <a:lnTo>
                    <a:pt x="380233" y="931282"/>
                  </a:lnTo>
                  <a:lnTo>
                    <a:pt x="337361" y="912366"/>
                  </a:lnTo>
                  <a:lnTo>
                    <a:pt x="296641" y="892537"/>
                  </a:lnTo>
                  <a:lnTo>
                    <a:pt x="258160" y="871832"/>
                  </a:lnTo>
                  <a:lnTo>
                    <a:pt x="222000" y="850290"/>
                  </a:lnTo>
                  <a:lnTo>
                    <a:pt x="188247" y="827947"/>
                  </a:lnTo>
                  <a:lnTo>
                    <a:pt x="156985" y="804841"/>
                  </a:lnTo>
                  <a:lnTo>
                    <a:pt x="102275" y="756487"/>
                  </a:lnTo>
                  <a:lnTo>
                    <a:pt x="58544" y="705529"/>
                  </a:lnTo>
                  <a:lnTo>
                    <a:pt x="26470" y="652262"/>
                  </a:lnTo>
                  <a:lnTo>
                    <a:pt x="6730" y="596988"/>
                  </a:lnTo>
                  <a:lnTo>
                    <a:pt x="0" y="540004"/>
                  </a:lnTo>
                  <a:close/>
                </a:path>
              </a:pathLst>
            </a:custGeom>
            <a:ln w="28575">
              <a:solidFill>
                <a:srgbClr val="445483"/>
              </a:solidFill>
            </a:ln>
          </p:spPr>
          <p:txBody>
            <a:bodyPr wrap="square" lIns="0" tIns="0" rIns="0" bIns="0" rtlCol="0"/>
            <a:lstStyle/>
            <a:p>
              <a:endParaRPr/>
            </a:p>
          </p:txBody>
        </p:sp>
      </p:grpSp>
      <p:sp>
        <p:nvSpPr>
          <p:cNvPr id="11" name="object 11"/>
          <p:cNvSpPr txBox="1"/>
          <p:nvPr/>
        </p:nvSpPr>
        <p:spPr>
          <a:xfrm>
            <a:off x="1680464" y="3531234"/>
            <a:ext cx="1435100" cy="848994"/>
          </a:xfrm>
          <a:prstGeom prst="rect">
            <a:avLst/>
          </a:prstGeom>
        </p:spPr>
        <p:txBody>
          <a:bodyPr vert="horz" wrap="square" lIns="0" tIns="12700" rIns="0" bIns="0" rtlCol="0">
            <a:spAutoFit/>
          </a:bodyPr>
          <a:lstStyle/>
          <a:p>
            <a:pPr marL="12700" marR="5080" indent="635" algn="ctr">
              <a:lnSpc>
                <a:spcPct val="100000"/>
              </a:lnSpc>
              <a:spcBef>
                <a:spcPts val="100"/>
              </a:spcBef>
            </a:pPr>
            <a:r>
              <a:rPr sz="1800" spc="-15" dirty="0">
                <a:solidFill>
                  <a:srgbClr val="FFFFFF"/>
                </a:solidFill>
                <a:latin typeface="Palatino Linotype"/>
                <a:cs typeface="Palatino Linotype"/>
              </a:rPr>
              <a:t>Polymorphic </a:t>
            </a:r>
            <a:r>
              <a:rPr sz="1800" spc="-10" dirty="0">
                <a:solidFill>
                  <a:srgbClr val="FFFFFF"/>
                </a:solidFill>
                <a:latin typeface="Palatino Linotype"/>
                <a:cs typeface="Palatino Linotype"/>
              </a:rPr>
              <a:t> operators </a:t>
            </a:r>
            <a:r>
              <a:rPr sz="1800" dirty="0">
                <a:solidFill>
                  <a:srgbClr val="FFFFFF"/>
                </a:solidFill>
                <a:latin typeface="Palatino Linotype"/>
                <a:cs typeface="Palatino Linotype"/>
              </a:rPr>
              <a:t>and </a:t>
            </a:r>
            <a:r>
              <a:rPr sz="1800" spc="-434" dirty="0">
                <a:solidFill>
                  <a:srgbClr val="FFFFFF"/>
                </a:solidFill>
                <a:latin typeface="Palatino Linotype"/>
                <a:cs typeface="Palatino Linotype"/>
              </a:rPr>
              <a:t> </a:t>
            </a:r>
            <a:r>
              <a:rPr sz="1800" spc="-10" dirty="0">
                <a:solidFill>
                  <a:srgbClr val="FFFFFF"/>
                </a:solidFill>
                <a:latin typeface="Palatino Linotype"/>
                <a:cs typeface="Palatino Linotype"/>
              </a:rPr>
              <a:t>methods</a:t>
            </a:r>
            <a:endParaRPr sz="1800">
              <a:latin typeface="Palatino Linotype"/>
              <a:cs typeface="Palatino Linotype"/>
            </a:endParaRPr>
          </a:p>
        </p:txBody>
      </p:sp>
      <p:grpSp>
        <p:nvGrpSpPr>
          <p:cNvPr id="12" name="object 12"/>
          <p:cNvGrpSpPr/>
          <p:nvPr/>
        </p:nvGrpSpPr>
        <p:grpSpPr>
          <a:xfrm>
            <a:off x="1158265" y="4710874"/>
            <a:ext cx="2477135" cy="1108710"/>
            <a:chOff x="1158265" y="4710874"/>
            <a:chExt cx="2477135" cy="1108710"/>
          </a:xfrm>
        </p:grpSpPr>
        <p:sp>
          <p:nvSpPr>
            <p:cNvPr id="13" name="object 13"/>
            <p:cNvSpPr/>
            <p:nvPr/>
          </p:nvSpPr>
          <p:spPr>
            <a:xfrm>
              <a:off x="1172552" y="4725161"/>
              <a:ext cx="2448560" cy="1080135"/>
            </a:xfrm>
            <a:custGeom>
              <a:avLst/>
              <a:gdLst/>
              <a:ahLst/>
              <a:cxnLst/>
              <a:rect l="l" t="t" r="r" b="b"/>
              <a:pathLst>
                <a:path w="2448560" h="1080135">
                  <a:moveTo>
                    <a:pt x="1224191" y="0"/>
                  </a:moveTo>
                  <a:lnTo>
                    <a:pt x="1159171" y="748"/>
                  </a:lnTo>
                  <a:lnTo>
                    <a:pt x="1095036" y="2969"/>
                  </a:lnTo>
                  <a:lnTo>
                    <a:pt x="1031869" y="6625"/>
                  </a:lnTo>
                  <a:lnTo>
                    <a:pt x="969757" y="11679"/>
                  </a:lnTo>
                  <a:lnTo>
                    <a:pt x="908782" y="18093"/>
                  </a:lnTo>
                  <a:lnTo>
                    <a:pt x="849030" y="25830"/>
                  </a:lnTo>
                  <a:lnTo>
                    <a:pt x="790585" y="34853"/>
                  </a:lnTo>
                  <a:lnTo>
                    <a:pt x="733533" y="45124"/>
                  </a:lnTo>
                  <a:lnTo>
                    <a:pt x="677956" y="56606"/>
                  </a:lnTo>
                  <a:lnTo>
                    <a:pt x="623941" y="69262"/>
                  </a:lnTo>
                  <a:lnTo>
                    <a:pt x="571571" y="83054"/>
                  </a:lnTo>
                  <a:lnTo>
                    <a:pt x="520932" y="97945"/>
                  </a:lnTo>
                  <a:lnTo>
                    <a:pt x="472107" y="113897"/>
                  </a:lnTo>
                  <a:lnTo>
                    <a:pt x="425182" y="130874"/>
                  </a:lnTo>
                  <a:lnTo>
                    <a:pt x="380240" y="148838"/>
                  </a:lnTo>
                  <a:lnTo>
                    <a:pt x="337367" y="167751"/>
                  </a:lnTo>
                  <a:lnTo>
                    <a:pt x="296647" y="187576"/>
                  </a:lnTo>
                  <a:lnTo>
                    <a:pt x="258164" y="208277"/>
                  </a:lnTo>
                  <a:lnTo>
                    <a:pt x="222004" y="229815"/>
                  </a:lnTo>
                  <a:lnTo>
                    <a:pt x="188251" y="252153"/>
                  </a:lnTo>
                  <a:lnTo>
                    <a:pt x="156989" y="275254"/>
                  </a:lnTo>
                  <a:lnTo>
                    <a:pt x="102277" y="323595"/>
                  </a:lnTo>
                  <a:lnTo>
                    <a:pt x="58545" y="374539"/>
                  </a:lnTo>
                  <a:lnTo>
                    <a:pt x="26471" y="427788"/>
                  </a:lnTo>
                  <a:lnTo>
                    <a:pt x="6730" y="483042"/>
                  </a:lnTo>
                  <a:lnTo>
                    <a:pt x="0" y="540004"/>
                  </a:lnTo>
                  <a:lnTo>
                    <a:pt x="1696" y="568691"/>
                  </a:lnTo>
                  <a:lnTo>
                    <a:pt x="15017" y="624857"/>
                  </a:lnTo>
                  <a:lnTo>
                    <a:pt x="41009" y="679163"/>
                  </a:lnTo>
                  <a:lnTo>
                    <a:pt x="78996" y="731310"/>
                  </a:lnTo>
                  <a:lnTo>
                    <a:pt x="128302" y="781001"/>
                  </a:lnTo>
                  <a:lnTo>
                    <a:pt x="188251" y="827936"/>
                  </a:lnTo>
                  <a:lnTo>
                    <a:pt x="222004" y="850277"/>
                  </a:lnTo>
                  <a:lnTo>
                    <a:pt x="258164" y="871818"/>
                  </a:lnTo>
                  <a:lnTo>
                    <a:pt x="296647" y="892520"/>
                  </a:lnTo>
                  <a:lnTo>
                    <a:pt x="337367" y="912347"/>
                  </a:lnTo>
                  <a:lnTo>
                    <a:pt x="380240" y="931262"/>
                  </a:lnTo>
                  <a:lnTo>
                    <a:pt x="425182" y="949226"/>
                  </a:lnTo>
                  <a:lnTo>
                    <a:pt x="472107" y="966204"/>
                  </a:lnTo>
                  <a:lnTo>
                    <a:pt x="520932" y="982156"/>
                  </a:lnTo>
                  <a:lnTo>
                    <a:pt x="571571" y="997047"/>
                  </a:lnTo>
                  <a:lnTo>
                    <a:pt x="623941" y="1010839"/>
                  </a:lnTo>
                  <a:lnTo>
                    <a:pt x="677956" y="1023494"/>
                  </a:lnTo>
                  <a:lnTo>
                    <a:pt x="733533" y="1034976"/>
                  </a:lnTo>
                  <a:lnTo>
                    <a:pt x="790585" y="1045246"/>
                  </a:lnTo>
                  <a:lnTo>
                    <a:pt x="849030" y="1054269"/>
                  </a:lnTo>
                  <a:lnTo>
                    <a:pt x="908782" y="1062005"/>
                  </a:lnTo>
                  <a:lnTo>
                    <a:pt x="969757" y="1068418"/>
                  </a:lnTo>
                  <a:lnTo>
                    <a:pt x="1031869" y="1073472"/>
                  </a:lnTo>
                  <a:lnTo>
                    <a:pt x="1095036" y="1077127"/>
                  </a:lnTo>
                  <a:lnTo>
                    <a:pt x="1159171" y="1079348"/>
                  </a:lnTo>
                  <a:lnTo>
                    <a:pt x="1224191" y="1080096"/>
                  </a:lnTo>
                  <a:lnTo>
                    <a:pt x="1289198" y="1079348"/>
                  </a:lnTo>
                  <a:lnTo>
                    <a:pt x="1353322" y="1077127"/>
                  </a:lnTo>
                  <a:lnTo>
                    <a:pt x="1416477" y="1073472"/>
                  </a:lnTo>
                  <a:lnTo>
                    <a:pt x="1478580" y="1068418"/>
                  </a:lnTo>
                  <a:lnTo>
                    <a:pt x="1539544" y="1062005"/>
                  </a:lnTo>
                  <a:lnTo>
                    <a:pt x="1599287" y="1054269"/>
                  </a:lnTo>
                  <a:lnTo>
                    <a:pt x="1657723" y="1045246"/>
                  </a:lnTo>
                  <a:lnTo>
                    <a:pt x="1714767" y="1034976"/>
                  </a:lnTo>
                  <a:lnTo>
                    <a:pt x="1770335" y="1023494"/>
                  </a:lnTo>
                  <a:lnTo>
                    <a:pt x="1824343" y="1010839"/>
                  </a:lnTo>
                  <a:lnTo>
                    <a:pt x="1876706" y="997047"/>
                  </a:lnTo>
                  <a:lnTo>
                    <a:pt x="1927339" y="982156"/>
                  </a:lnTo>
                  <a:lnTo>
                    <a:pt x="1976158" y="966204"/>
                  </a:lnTo>
                  <a:lnTo>
                    <a:pt x="2023077" y="949226"/>
                  </a:lnTo>
                  <a:lnTo>
                    <a:pt x="2068014" y="931262"/>
                  </a:lnTo>
                  <a:lnTo>
                    <a:pt x="2110882" y="912347"/>
                  </a:lnTo>
                  <a:lnTo>
                    <a:pt x="2151597" y="892520"/>
                  </a:lnTo>
                  <a:lnTo>
                    <a:pt x="2190076" y="871818"/>
                  </a:lnTo>
                  <a:lnTo>
                    <a:pt x="2226232" y="850277"/>
                  </a:lnTo>
                  <a:lnTo>
                    <a:pt x="2259982" y="827936"/>
                  </a:lnTo>
                  <a:lnTo>
                    <a:pt x="2291241" y="804832"/>
                  </a:lnTo>
                  <a:lnTo>
                    <a:pt x="2345948" y="756481"/>
                  </a:lnTo>
                  <a:lnTo>
                    <a:pt x="2389675" y="705525"/>
                  </a:lnTo>
                  <a:lnTo>
                    <a:pt x="2421747" y="652261"/>
                  </a:lnTo>
                  <a:lnTo>
                    <a:pt x="2441486" y="596988"/>
                  </a:lnTo>
                  <a:lnTo>
                    <a:pt x="2448217" y="540004"/>
                  </a:lnTo>
                  <a:lnTo>
                    <a:pt x="2446520" y="511328"/>
                  </a:lnTo>
                  <a:lnTo>
                    <a:pt x="2433201" y="455183"/>
                  </a:lnTo>
                  <a:lnTo>
                    <a:pt x="2407210" y="400894"/>
                  </a:lnTo>
                  <a:lnTo>
                    <a:pt x="2369226" y="348760"/>
                  </a:lnTo>
                  <a:lnTo>
                    <a:pt x="2319925" y="299080"/>
                  </a:lnTo>
                  <a:lnTo>
                    <a:pt x="2259982" y="252153"/>
                  </a:lnTo>
                  <a:lnTo>
                    <a:pt x="2226232" y="229815"/>
                  </a:lnTo>
                  <a:lnTo>
                    <a:pt x="2190076" y="208277"/>
                  </a:lnTo>
                  <a:lnTo>
                    <a:pt x="2151597" y="187576"/>
                  </a:lnTo>
                  <a:lnTo>
                    <a:pt x="2110882" y="167751"/>
                  </a:lnTo>
                  <a:lnTo>
                    <a:pt x="2068014" y="148838"/>
                  </a:lnTo>
                  <a:lnTo>
                    <a:pt x="2023077" y="130874"/>
                  </a:lnTo>
                  <a:lnTo>
                    <a:pt x="1976158" y="113897"/>
                  </a:lnTo>
                  <a:lnTo>
                    <a:pt x="1927339" y="97945"/>
                  </a:lnTo>
                  <a:lnTo>
                    <a:pt x="1876706" y="83054"/>
                  </a:lnTo>
                  <a:lnTo>
                    <a:pt x="1824343" y="69262"/>
                  </a:lnTo>
                  <a:lnTo>
                    <a:pt x="1770335" y="56606"/>
                  </a:lnTo>
                  <a:lnTo>
                    <a:pt x="1714767" y="45124"/>
                  </a:lnTo>
                  <a:lnTo>
                    <a:pt x="1657723" y="34853"/>
                  </a:lnTo>
                  <a:lnTo>
                    <a:pt x="1599287" y="25830"/>
                  </a:lnTo>
                  <a:lnTo>
                    <a:pt x="1539544" y="18093"/>
                  </a:lnTo>
                  <a:lnTo>
                    <a:pt x="1478580" y="11679"/>
                  </a:lnTo>
                  <a:lnTo>
                    <a:pt x="1416477" y="6625"/>
                  </a:lnTo>
                  <a:lnTo>
                    <a:pt x="1353322" y="2969"/>
                  </a:lnTo>
                  <a:lnTo>
                    <a:pt x="1289198" y="748"/>
                  </a:lnTo>
                  <a:lnTo>
                    <a:pt x="1224191" y="0"/>
                  </a:lnTo>
                  <a:close/>
                </a:path>
              </a:pathLst>
            </a:custGeom>
            <a:solidFill>
              <a:srgbClr val="5F76B4"/>
            </a:solidFill>
          </p:spPr>
          <p:txBody>
            <a:bodyPr wrap="square" lIns="0" tIns="0" rIns="0" bIns="0" rtlCol="0"/>
            <a:lstStyle/>
            <a:p>
              <a:endParaRPr/>
            </a:p>
          </p:txBody>
        </p:sp>
        <p:sp>
          <p:nvSpPr>
            <p:cNvPr id="14" name="object 14"/>
            <p:cNvSpPr/>
            <p:nvPr/>
          </p:nvSpPr>
          <p:spPr>
            <a:xfrm>
              <a:off x="1172552" y="4725161"/>
              <a:ext cx="2448560" cy="1080135"/>
            </a:xfrm>
            <a:custGeom>
              <a:avLst/>
              <a:gdLst/>
              <a:ahLst/>
              <a:cxnLst/>
              <a:rect l="l" t="t" r="r" b="b"/>
              <a:pathLst>
                <a:path w="2448560" h="1080135">
                  <a:moveTo>
                    <a:pt x="0" y="540004"/>
                  </a:moveTo>
                  <a:lnTo>
                    <a:pt x="6730" y="483042"/>
                  </a:lnTo>
                  <a:lnTo>
                    <a:pt x="26471" y="427788"/>
                  </a:lnTo>
                  <a:lnTo>
                    <a:pt x="58545" y="374539"/>
                  </a:lnTo>
                  <a:lnTo>
                    <a:pt x="102277" y="323595"/>
                  </a:lnTo>
                  <a:lnTo>
                    <a:pt x="156989" y="275254"/>
                  </a:lnTo>
                  <a:lnTo>
                    <a:pt x="188251" y="252153"/>
                  </a:lnTo>
                  <a:lnTo>
                    <a:pt x="222004" y="229815"/>
                  </a:lnTo>
                  <a:lnTo>
                    <a:pt x="258164" y="208277"/>
                  </a:lnTo>
                  <a:lnTo>
                    <a:pt x="296647" y="187576"/>
                  </a:lnTo>
                  <a:lnTo>
                    <a:pt x="337367" y="167751"/>
                  </a:lnTo>
                  <a:lnTo>
                    <a:pt x="380240" y="148838"/>
                  </a:lnTo>
                  <a:lnTo>
                    <a:pt x="425182" y="130874"/>
                  </a:lnTo>
                  <a:lnTo>
                    <a:pt x="472107" y="113897"/>
                  </a:lnTo>
                  <a:lnTo>
                    <a:pt x="520932" y="97945"/>
                  </a:lnTo>
                  <a:lnTo>
                    <a:pt x="571571" y="83054"/>
                  </a:lnTo>
                  <a:lnTo>
                    <a:pt x="623941" y="69262"/>
                  </a:lnTo>
                  <a:lnTo>
                    <a:pt x="677956" y="56606"/>
                  </a:lnTo>
                  <a:lnTo>
                    <a:pt x="733533" y="45124"/>
                  </a:lnTo>
                  <a:lnTo>
                    <a:pt x="790585" y="34853"/>
                  </a:lnTo>
                  <a:lnTo>
                    <a:pt x="849030" y="25830"/>
                  </a:lnTo>
                  <a:lnTo>
                    <a:pt x="908782" y="18093"/>
                  </a:lnTo>
                  <a:lnTo>
                    <a:pt x="969757" y="11679"/>
                  </a:lnTo>
                  <a:lnTo>
                    <a:pt x="1031869" y="6625"/>
                  </a:lnTo>
                  <a:lnTo>
                    <a:pt x="1095036" y="2969"/>
                  </a:lnTo>
                  <a:lnTo>
                    <a:pt x="1159171" y="748"/>
                  </a:lnTo>
                  <a:lnTo>
                    <a:pt x="1224191" y="0"/>
                  </a:lnTo>
                  <a:lnTo>
                    <a:pt x="1289198" y="748"/>
                  </a:lnTo>
                  <a:lnTo>
                    <a:pt x="1353322" y="2969"/>
                  </a:lnTo>
                  <a:lnTo>
                    <a:pt x="1416477" y="6625"/>
                  </a:lnTo>
                  <a:lnTo>
                    <a:pt x="1478580" y="11679"/>
                  </a:lnTo>
                  <a:lnTo>
                    <a:pt x="1539544" y="18093"/>
                  </a:lnTo>
                  <a:lnTo>
                    <a:pt x="1599287" y="25830"/>
                  </a:lnTo>
                  <a:lnTo>
                    <a:pt x="1657723" y="34853"/>
                  </a:lnTo>
                  <a:lnTo>
                    <a:pt x="1714767" y="45124"/>
                  </a:lnTo>
                  <a:lnTo>
                    <a:pt x="1770335" y="56606"/>
                  </a:lnTo>
                  <a:lnTo>
                    <a:pt x="1824343" y="69262"/>
                  </a:lnTo>
                  <a:lnTo>
                    <a:pt x="1876706" y="83054"/>
                  </a:lnTo>
                  <a:lnTo>
                    <a:pt x="1927339" y="97945"/>
                  </a:lnTo>
                  <a:lnTo>
                    <a:pt x="1976158" y="113897"/>
                  </a:lnTo>
                  <a:lnTo>
                    <a:pt x="2023077" y="130874"/>
                  </a:lnTo>
                  <a:lnTo>
                    <a:pt x="2068014" y="148838"/>
                  </a:lnTo>
                  <a:lnTo>
                    <a:pt x="2110882" y="167751"/>
                  </a:lnTo>
                  <a:lnTo>
                    <a:pt x="2151597" y="187576"/>
                  </a:lnTo>
                  <a:lnTo>
                    <a:pt x="2190076" y="208277"/>
                  </a:lnTo>
                  <a:lnTo>
                    <a:pt x="2226232" y="229815"/>
                  </a:lnTo>
                  <a:lnTo>
                    <a:pt x="2259982" y="252153"/>
                  </a:lnTo>
                  <a:lnTo>
                    <a:pt x="2291241" y="275254"/>
                  </a:lnTo>
                  <a:lnTo>
                    <a:pt x="2345948" y="323595"/>
                  </a:lnTo>
                  <a:lnTo>
                    <a:pt x="2389675" y="374539"/>
                  </a:lnTo>
                  <a:lnTo>
                    <a:pt x="2421747" y="427788"/>
                  </a:lnTo>
                  <a:lnTo>
                    <a:pt x="2441486" y="483042"/>
                  </a:lnTo>
                  <a:lnTo>
                    <a:pt x="2448217" y="540004"/>
                  </a:lnTo>
                  <a:lnTo>
                    <a:pt x="2446520" y="568691"/>
                  </a:lnTo>
                  <a:lnTo>
                    <a:pt x="2433201" y="624857"/>
                  </a:lnTo>
                  <a:lnTo>
                    <a:pt x="2407210" y="679163"/>
                  </a:lnTo>
                  <a:lnTo>
                    <a:pt x="2369226" y="731310"/>
                  </a:lnTo>
                  <a:lnTo>
                    <a:pt x="2319925" y="781001"/>
                  </a:lnTo>
                  <a:lnTo>
                    <a:pt x="2259982" y="827936"/>
                  </a:lnTo>
                  <a:lnTo>
                    <a:pt x="2226232" y="850277"/>
                  </a:lnTo>
                  <a:lnTo>
                    <a:pt x="2190076" y="871818"/>
                  </a:lnTo>
                  <a:lnTo>
                    <a:pt x="2151597" y="892520"/>
                  </a:lnTo>
                  <a:lnTo>
                    <a:pt x="2110882" y="912347"/>
                  </a:lnTo>
                  <a:lnTo>
                    <a:pt x="2068014" y="931262"/>
                  </a:lnTo>
                  <a:lnTo>
                    <a:pt x="2023077" y="949226"/>
                  </a:lnTo>
                  <a:lnTo>
                    <a:pt x="1976158" y="966204"/>
                  </a:lnTo>
                  <a:lnTo>
                    <a:pt x="1927339" y="982156"/>
                  </a:lnTo>
                  <a:lnTo>
                    <a:pt x="1876706" y="997047"/>
                  </a:lnTo>
                  <a:lnTo>
                    <a:pt x="1824343" y="1010839"/>
                  </a:lnTo>
                  <a:lnTo>
                    <a:pt x="1770335" y="1023494"/>
                  </a:lnTo>
                  <a:lnTo>
                    <a:pt x="1714767" y="1034976"/>
                  </a:lnTo>
                  <a:lnTo>
                    <a:pt x="1657723" y="1045246"/>
                  </a:lnTo>
                  <a:lnTo>
                    <a:pt x="1599287" y="1054269"/>
                  </a:lnTo>
                  <a:lnTo>
                    <a:pt x="1539544" y="1062005"/>
                  </a:lnTo>
                  <a:lnTo>
                    <a:pt x="1478580" y="1068418"/>
                  </a:lnTo>
                  <a:lnTo>
                    <a:pt x="1416477" y="1073472"/>
                  </a:lnTo>
                  <a:lnTo>
                    <a:pt x="1353322" y="1077127"/>
                  </a:lnTo>
                  <a:lnTo>
                    <a:pt x="1289198" y="1079348"/>
                  </a:lnTo>
                  <a:lnTo>
                    <a:pt x="1224191" y="1080096"/>
                  </a:lnTo>
                  <a:lnTo>
                    <a:pt x="1159171" y="1079348"/>
                  </a:lnTo>
                  <a:lnTo>
                    <a:pt x="1095036" y="1077127"/>
                  </a:lnTo>
                  <a:lnTo>
                    <a:pt x="1031869" y="1073472"/>
                  </a:lnTo>
                  <a:lnTo>
                    <a:pt x="969757" y="1068418"/>
                  </a:lnTo>
                  <a:lnTo>
                    <a:pt x="908782" y="1062005"/>
                  </a:lnTo>
                  <a:lnTo>
                    <a:pt x="849030" y="1054269"/>
                  </a:lnTo>
                  <a:lnTo>
                    <a:pt x="790585" y="1045246"/>
                  </a:lnTo>
                  <a:lnTo>
                    <a:pt x="733533" y="1034976"/>
                  </a:lnTo>
                  <a:lnTo>
                    <a:pt x="677956" y="1023494"/>
                  </a:lnTo>
                  <a:lnTo>
                    <a:pt x="623941" y="1010839"/>
                  </a:lnTo>
                  <a:lnTo>
                    <a:pt x="571571" y="997047"/>
                  </a:lnTo>
                  <a:lnTo>
                    <a:pt x="520932" y="982156"/>
                  </a:lnTo>
                  <a:lnTo>
                    <a:pt x="472107" y="966204"/>
                  </a:lnTo>
                  <a:lnTo>
                    <a:pt x="425182" y="949226"/>
                  </a:lnTo>
                  <a:lnTo>
                    <a:pt x="380240" y="931262"/>
                  </a:lnTo>
                  <a:lnTo>
                    <a:pt x="337367" y="912347"/>
                  </a:lnTo>
                  <a:lnTo>
                    <a:pt x="296647" y="892520"/>
                  </a:lnTo>
                  <a:lnTo>
                    <a:pt x="258164" y="871818"/>
                  </a:lnTo>
                  <a:lnTo>
                    <a:pt x="222004" y="850277"/>
                  </a:lnTo>
                  <a:lnTo>
                    <a:pt x="188251" y="827936"/>
                  </a:lnTo>
                  <a:lnTo>
                    <a:pt x="156989" y="804832"/>
                  </a:lnTo>
                  <a:lnTo>
                    <a:pt x="102277" y="756481"/>
                  </a:lnTo>
                  <a:lnTo>
                    <a:pt x="58545" y="705525"/>
                  </a:lnTo>
                  <a:lnTo>
                    <a:pt x="26471" y="652261"/>
                  </a:lnTo>
                  <a:lnTo>
                    <a:pt x="6730" y="596988"/>
                  </a:lnTo>
                  <a:lnTo>
                    <a:pt x="0" y="540004"/>
                  </a:lnTo>
                  <a:close/>
                </a:path>
              </a:pathLst>
            </a:custGeom>
            <a:ln w="28575">
              <a:solidFill>
                <a:srgbClr val="445483"/>
              </a:solidFill>
            </a:ln>
          </p:spPr>
          <p:txBody>
            <a:bodyPr wrap="square" lIns="0" tIns="0" rIns="0" bIns="0" rtlCol="0"/>
            <a:lstStyle/>
            <a:p>
              <a:endParaRPr/>
            </a:p>
          </p:txBody>
        </p:sp>
      </p:grpSp>
      <p:sp>
        <p:nvSpPr>
          <p:cNvPr id="15" name="object 15"/>
          <p:cNvSpPr txBox="1"/>
          <p:nvPr/>
        </p:nvSpPr>
        <p:spPr>
          <a:xfrm>
            <a:off x="1656333" y="4690617"/>
            <a:ext cx="1480820" cy="1123315"/>
          </a:xfrm>
          <a:prstGeom prst="rect">
            <a:avLst/>
          </a:prstGeom>
        </p:spPr>
        <p:txBody>
          <a:bodyPr vert="horz" wrap="square" lIns="0" tIns="12700" rIns="0" bIns="0" rtlCol="0">
            <a:spAutoFit/>
          </a:bodyPr>
          <a:lstStyle/>
          <a:p>
            <a:pPr marL="113030" marR="107314" algn="ctr">
              <a:lnSpc>
                <a:spcPct val="100000"/>
              </a:lnSpc>
              <a:spcBef>
                <a:spcPts val="100"/>
              </a:spcBef>
            </a:pPr>
            <a:r>
              <a:rPr sz="1800" spc="-5" dirty="0">
                <a:solidFill>
                  <a:srgbClr val="FFFFFF"/>
                </a:solidFill>
                <a:latin typeface="Palatino Linotype"/>
                <a:cs typeface="Palatino Linotype"/>
              </a:rPr>
              <a:t>Functions</a:t>
            </a:r>
            <a:r>
              <a:rPr sz="1800" spc="-45" dirty="0">
                <a:solidFill>
                  <a:srgbClr val="FFFFFF"/>
                </a:solidFill>
                <a:latin typeface="Palatino Linotype"/>
                <a:cs typeface="Palatino Linotype"/>
              </a:rPr>
              <a:t> </a:t>
            </a:r>
            <a:r>
              <a:rPr sz="1800" spc="-15" dirty="0">
                <a:solidFill>
                  <a:srgbClr val="FFFFFF"/>
                </a:solidFill>
                <a:latin typeface="Palatino Linotype"/>
                <a:cs typeface="Palatino Linotype"/>
              </a:rPr>
              <a:t>of </a:t>
            </a:r>
            <a:r>
              <a:rPr sz="1800" spc="-434" dirty="0">
                <a:solidFill>
                  <a:srgbClr val="FFFFFF"/>
                </a:solidFill>
                <a:latin typeface="Palatino Linotype"/>
                <a:cs typeface="Palatino Linotype"/>
              </a:rPr>
              <a:t> </a:t>
            </a:r>
            <a:r>
              <a:rPr sz="1800" spc="-5" dirty="0">
                <a:solidFill>
                  <a:srgbClr val="FFFFFF"/>
                </a:solidFill>
                <a:latin typeface="Palatino Linotype"/>
                <a:cs typeface="Palatino Linotype"/>
              </a:rPr>
              <a:t>‘type’, </a:t>
            </a:r>
            <a:r>
              <a:rPr sz="1800" dirty="0">
                <a:solidFill>
                  <a:srgbClr val="FFFFFF"/>
                </a:solidFill>
                <a:latin typeface="Palatino Linotype"/>
                <a:cs typeface="Palatino Linotype"/>
              </a:rPr>
              <a:t> ‘isinstance’,</a:t>
            </a:r>
            <a:endParaRPr sz="1800" dirty="0">
              <a:latin typeface="Palatino Linotype"/>
              <a:cs typeface="Palatino Linotype"/>
            </a:endParaRPr>
          </a:p>
          <a:p>
            <a:pPr algn="ctr">
              <a:lnSpc>
                <a:spcPct val="100000"/>
              </a:lnSpc>
            </a:pPr>
            <a:r>
              <a:rPr sz="1800" dirty="0">
                <a:solidFill>
                  <a:srgbClr val="FFFFFF"/>
                </a:solidFill>
                <a:latin typeface="Palatino Linotype"/>
                <a:cs typeface="Palatino Linotype"/>
              </a:rPr>
              <a:t>‘i</a:t>
            </a:r>
            <a:r>
              <a:rPr sz="1800" spc="5" dirty="0">
                <a:solidFill>
                  <a:srgbClr val="FFFFFF"/>
                </a:solidFill>
                <a:latin typeface="Palatino Linotype"/>
                <a:cs typeface="Palatino Linotype"/>
              </a:rPr>
              <a:t>s</a:t>
            </a:r>
            <a:r>
              <a:rPr sz="1800" dirty="0">
                <a:solidFill>
                  <a:srgbClr val="FFFFFF"/>
                </a:solidFill>
                <a:latin typeface="Palatino Linotype"/>
                <a:cs typeface="Palatino Linotype"/>
              </a:rPr>
              <a:t>su</a:t>
            </a:r>
            <a:r>
              <a:rPr sz="1800" spc="-20" dirty="0">
                <a:solidFill>
                  <a:srgbClr val="FFFFFF"/>
                </a:solidFill>
                <a:latin typeface="Palatino Linotype"/>
                <a:cs typeface="Palatino Linotype"/>
              </a:rPr>
              <a:t>b</a:t>
            </a:r>
            <a:r>
              <a:rPr sz="1800" spc="-10" dirty="0">
                <a:solidFill>
                  <a:srgbClr val="FFFFFF"/>
                </a:solidFill>
                <a:latin typeface="Palatino Linotype"/>
                <a:cs typeface="Palatino Linotype"/>
              </a:rPr>
              <a:t>c</a:t>
            </a:r>
            <a:r>
              <a:rPr sz="1800" dirty="0">
                <a:solidFill>
                  <a:srgbClr val="FFFFFF"/>
                </a:solidFill>
                <a:latin typeface="Palatino Linotype"/>
                <a:cs typeface="Palatino Linotype"/>
              </a:rPr>
              <a:t>l</a:t>
            </a:r>
            <a:r>
              <a:rPr sz="1800" spc="10" dirty="0">
                <a:solidFill>
                  <a:srgbClr val="FFFFFF"/>
                </a:solidFill>
                <a:latin typeface="Palatino Linotype"/>
                <a:cs typeface="Palatino Linotype"/>
              </a:rPr>
              <a:t>a</a:t>
            </a:r>
            <a:r>
              <a:rPr sz="1800" dirty="0">
                <a:solidFill>
                  <a:srgbClr val="FFFFFF"/>
                </a:solidFill>
                <a:latin typeface="Palatino Linotype"/>
                <a:cs typeface="Palatino Linotype"/>
              </a:rPr>
              <a:t>s</a:t>
            </a:r>
            <a:r>
              <a:rPr sz="1800" spc="10" dirty="0">
                <a:solidFill>
                  <a:srgbClr val="FFFFFF"/>
                </a:solidFill>
                <a:latin typeface="Palatino Linotype"/>
                <a:cs typeface="Palatino Linotype"/>
              </a:rPr>
              <a:t>s</a:t>
            </a:r>
            <a:r>
              <a:rPr sz="1800" dirty="0">
                <a:solidFill>
                  <a:srgbClr val="FFFFFF"/>
                </a:solidFill>
                <a:latin typeface="Palatino Linotype"/>
                <a:cs typeface="Palatino Linotype"/>
              </a:rPr>
              <a:t>’</a:t>
            </a:r>
            <a:r>
              <a:rPr sz="1800" spc="-135" dirty="0">
                <a:solidFill>
                  <a:srgbClr val="FFFFFF"/>
                </a:solidFill>
                <a:latin typeface="Palatino Linotype"/>
                <a:cs typeface="Palatino Linotype"/>
              </a:rPr>
              <a:t> </a:t>
            </a:r>
            <a:r>
              <a:rPr sz="1800" dirty="0">
                <a:solidFill>
                  <a:srgbClr val="FFFFFF"/>
                </a:solidFill>
                <a:latin typeface="Palatino Linotype"/>
                <a:cs typeface="Palatino Linotype"/>
              </a:rPr>
              <a:t>e</a:t>
            </a:r>
            <a:r>
              <a:rPr sz="1800" spc="-15" dirty="0">
                <a:solidFill>
                  <a:srgbClr val="FFFFFF"/>
                </a:solidFill>
                <a:latin typeface="Palatino Linotype"/>
                <a:cs typeface="Palatino Linotype"/>
              </a:rPr>
              <a:t>t</a:t>
            </a:r>
            <a:r>
              <a:rPr sz="1800" dirty="0">
                <a:solidFill>
                  <a:srgbClr val="FFFFFF"/>
                </a:solidFill>
                <a:latin typeface="Palatino Linotype"/>
                <a:cs typeface="Palatino Linotype"/>
              </a:rPr>
              <a:t>c</a:t>
            </a:r>
            <a:endParaRPr sz="1800" dirty="0">
              <a:latin typeface="Palatino Linotype"/>
              <a:cs typeface="Palatino Linotype"/>
            </a:endParaRPr>
          </a:p>
        </p:txBody>
      </p:sp>
      <p:grpSp>
        <p:nvGrpSpPr>
          <p:cNvPr id="16" name="object 16"/>
          <p:cNvGrpSpPr/>
          <p:nvPr/>
        </p:nvGrpSpPr>
        <p:grpSpPr>
          <a:xfrm>
            <a:off x="5709856" y="3414712"/>
            <a:ext cx="2477135" cy="1108710"/>
            <a:chOff x="5709856" y="3414712"/>
            <a:chExt cx="2477135" cy="1108710"/>
          </a:xfrm>
        </p:grpSpPr>
        <p:sp>
          <p:nvSpPr>
            <p:cNvPr id="17" name="object 17"/>
            <p:cNvSpPr/>
            <p:nvPr/>
          </p:nvSpPr>
          <p:spPr>
            <a:xfrm>
              <a:off x="5724144" y="3429000"/>
              <a:ext cx="2448560" cy="1080135"/>
            </a:xfrm>
            <a:custGeom>
              <a:avLst/>
              <a:gdLst/>
              <a:ahLst/>
              <a:cxnLst/>
              <a:rect l="l" t="t" r="r" b="b"/>
              <a:pathLst>
                <a:path w="2448559" h="1080135">
                  <a:moveTo>
                    <a:pt x="1224152" y="0"/>
                  </a:moveTo>
                  <a:lnTo>
                    <a:pt x="1159133" y="748"/>
                  </a:lnTo>
                  <a:lnTo>
                    <a:pt x="1094998" y="2969"/>
                  </a:lnTo>
                  <a:lnTo>
                    <a:pt x="1031832" y="6625"/>
                  </a:lnTo>
                  <a:lnTo>
                    <a:pt x="969720" y="11679"/>
                  </a:lnTo>
                  <a:lnTo>
                    <a:pt x="908747" y="18093"/>
                  </a:lnTo>
                  <a:lnTo>
                    <a:pt x="848996" y="25830"/>
                  </a:lnTo>
                  <a:lnTo>
                    <a:pt x="790552" y="34853"/>
                  </a:lnTo>
                  <a:lnTo>
                    <a:pt x="733501" y="45124"/>
                  </a:lnTo>
                  <a:lnTo>
                    <a:pt x="677926" y="56606"/>
                  </a:lnTo>
                  <a:lnTo>
                    <a:pt x="623912" y="69262"/>
                  </a:lnTo>
                  <a:lnTo>
                    <a:pt x="571544" y="83054"/>
                  </a:lnTo>
                  <a:lnTo>
                    <a:pt x="520906" y="97945"/>
                  </a:lnTo>
                  <a:lnTo>
                    <a:pt x="472083" y="113897"/>
                  </a:lnTo>
                  <a:lnTo>
                    <a:pt x="425160" y="130874"/>
                  </a:lnTo>
                  <a:lnTo>
                    <a:pt x="380220" y="148838"/>
                  </a:lnTo>
                  <a:lnTo>
                    <a:pt x="337349" y="167751"/>
                  </a:lnTo>
                  <a:lnTo>
                    <a:pt x="296630" y="187576"/>
                  </a:lnTo>
                  <a:lnTo>
                    <a:pt x="258150" y="208277"/>
                  </a:lnTo>
                  <a:lnTo>
                    <a:pt x="221991" y="229815"/>
                  </a:lnTo>
                  <a:lnTo>
                    <a:pt x="188240" y="252153"/>
                  </a:lnTo>
                  <a:lnTo>
                    <a:pt x="156979" y="275254"/>
                  </a:lnTo>
                  <a:lnTo>
                    <a:pt x="102271" y="323595"/>
                  </a:lnTo>
                  <a:lnTo>
                    <a:pt x="58542" y="374539"/>
                  </a:lnTo>
                  <a:lnTo>
                    <a:pt x="26469" y="427788"/>
                  </a:lnTo>
                  <a:lnTo>
                    <a:pt x="6730" y="483042"/>
                  </a:lnTo>
                  <a:lnTo>
                    <a:pt x="0" y="540004"/>
                  </a:lnTo>
                  <a:lnTo>
                    <a:pt x="1696" y="568691"/>
                  </a:lnTo>
                  <a:lnTo>
                    <a:pt x="15016" y="624858"/>
                  </a:lnTo>
                  <a:lnTo>
                    <a:pt x="41006" y="679165"/>
                  </a:lnTo>
                  <a:lnTo>
                    <a:pt x="78991" y="731315"/>
                  </a:lnTo>
                  <a:lnTo>
                    <a:pt x="128295" y="781009"/>
                  </a:lnTo>
                  <a:lnTo>
                    <a:pt x="188240" y="827947"/>
                  </a:lnTo>
                  <a:lnTo>
                    <a:pt x="221991" y="850290"/>
                  </a:lnTo>
                  <a:lnTo>
                    <a:pt x="258150" y="871832"/>
                  </a:lnTo>
                  <a:lnTo>
                    <a:pt x="296630" y="892537"/>
                  </a:lnTo>
                  <a:lnTo>
                    <a:pt x="337349" y="912366"/>
                  </a:lnTo>
                  <a:lnTo>
                    <a:pt x="380220" y="931282"/>
                  </a:lnTo>
                  <a:lnTo>
                    <a:pt x="425160" y="949248"/>
                  </a:lnTo>
                  <a:lnTo>
                    <a:pt x="472083" y="966227"/>
                  </a:lnTo>
                  <a:lnTo>
                    <a:pt x="520906" y="982182"/>
                  </a:lnTo>
                  <a:lnTo>
                    <a:pt x="571544" y="997075"/>
                  </a:lnTo>
                  <a:lnTo>
                    <a:pt x="623912" y="1010868"/>
                  </a:lnTo>
                  <a:lnTo>
                    <a:pt x="677926" y="1023525"/>
                  </a:lnTo>
                  <a:lnTo>
                    <a:pt x="733501" y="1035008"/>
                  </a:lnTo>
                  <a:lnTo>
                    <a:pt x="790552" y="1045280"/>
                  </a:lnTo>
                  <a:lnTo>
                    <a:pt x="848996" y="1054303"/>
                  </a:lnTo>
                  <a:lnTo>
                    <a:pt x="908747" y="1062040"/>
                  </a:lnTo>
                  <a:lnTo>
                    <a:pt x="969720" y="1068455"/>
                  </a:lnTo>
                  <a:lnTo>
                    <a:pt x="1031832" y="1073509"/>
                  </a:lnTo>
                  <a:lnTo>
                    <a:pt x="1094998" y="1077165"/>
                  </a:lnTo>
                  <a:lnTo>
                    <a:pt x="1159133" y="1079386"/>
                  </a:lnTo>
                  <a:lnTo>
                    <a:pt x="1224152" y="1080135"/>
                  </a:lnTo>
                  <a:lnTo>
                    <a:pt x="1289161" y="1079386"/>
                  </a:lnTo>
                  <a:lnTo>
                    <a:pt x="1353285" y="1077165"/>
                  </a:lnTo>
                  <a:lnTo>
                    <a:pt x="1416443" y="1073509"/>
                  </a:lnTo>
                  <a:lnTo>
                    <a:pt x="1478547" y="1068455"/>
                  </a:lnTo>
                  <a:lnTo>
                    <a:pt x="1539515" y="1062040"/>
                  </a:lnTo>
                  <a:lnTo>
                    <a:pt x="1599261" y="1054303"/>
                  </a:lnTo>
                  <a:lnTo>
                    <a:pt x="1657701" y="1045280"/>
                  </a:lnTo>
                  <a:lnTo>
                    <a:pt x="1714750" y="1035008"/>
                  </a:lnTo>
                  <a:lnTo>
                    <a:pt x="1770323" y="1023525"/>
                  </a:lnTo>
                  <a:lnTo>
                    <a:pt x="1824336" y="1010868"/>
                  </a:lnTo>
                  <a:lnTo>
                    <a:pt x="1876704" y="997075"/>
                  </a:lnTo>
                  <a:lnTo>
                    <a:pt x="1927343" y="982182"/>
                  </a:lnTo>
                  <a:lnTo>
                    <a:pt x="1976168" y="966227"/>
                  </a:lnTo>
                  <a:lnTo>
                    <a:pt x="2023094" y="949248"/>
                  </a:lnTo>
                  <a:lnTo>
                    <a:pt x="2068036" y="931282"/>
                  </a:lnTo>
                  <a:lnTo>
                    <a:pt x="2110910" y="912366"/>
                  </a:lnTo>
                  <a:lnTo>
                    <a:pt x="2151632" y="892537"/>
                  </a:lnTo>
                  <a:lnTo>
                    <a:pt x="2190116" y="871832"/>
                  </a:lnTo>
                  <a:lnTo>
                    <a:pt x="2226279" y="850290"/>
                  </a:lnTo>
                  <a:lnTo>
                    <a:pt x="2260034" y="827947"/>
                  </a:lnTo>
                  <a:lnTo>
                    <a:pt x="2291299" y="804841"/>
                  </a:lnTo>
                  <a:lnTo>
                    <a:pt x="2346016" y="756487"/>
                  </a:lnTo>
                  <a:lnTo>
                    <a:pt x="2389752" y="705529"/>
                  </a:lnTo>
                  <a:lnTo>
                    <a:pt x="2421830" y="652262"/>
                  </a:lnTo>
                  <a:lnTo>
                    <a:pt x="2441574" y="596988"/>
                  </a:lnTo>
                  <a:lnTo>
                    <a:pt x="2448305" y="540004"/>
                  </a:lnTo>
                  <a:lnTo>
                    <a:pt x="2446608" y="511328"/>
                  </a:lnTo>
                  <a:lnTo>
                    <a:pt x="2433286" y="455183"/>
                  </a:lnTo>
                  <a:lnTo>
                    <a:pt x="2407291" y="400894"/>
                  </a:lnTo>
                  <a:lnTo>
                    <a:pt x="2369299" y="348760"/>
                  </a:lnTo>
                  <a:lnTo>
                    <a:pt x="2319988" y="299080"/>
                  </a:lnTo>
                  <a:lnTo>
                    <a:pt x="2260034" y="252153"/>
                  </a:lnTo>
                  <a:lnTo>
                    <a:pt x="2226279" y="229815"/>
                  </a:lnTo>
                  <a:lnTo>
                    <a:pt x="2190116" y="208277"/>
                  </a:lnTo>
                  <a:lnTo>
                    <a:pt x="2151632" y="187576"/>
                  </a:lnTo>
                  <a:lnTo>
                    <a:pt x="2110910" y="167751"/>
                  </a:lnTo>
                  <a:lnTo>
                    <a:pt x="2068036" y="148838"/>
                  </a:lnTo>
                  <a:lnTo>
                    <a:pt x="2023094" y="130874"/>
                  </a:lnTo>
                  <a:lnTo>
                    <a:pt x="1976168" y="113897"/>
                  </a:lnTo>
                  <a:lnTo>
                    <a:pt x="1927343" y="97945"/>
                  </a:lnTo>
                  <a:lnTo>
                    <a:pt x="1876704" y="83054"/>
                  </a:lnTo>
                  <a:lnTo>
                    <a:pt x="1824336" y="69262"/>
                  </a:lnTo>
                  <a:lnTo>
                    <a:pt x="1770323" y="56606"/>
                  </a:lnTo>
                  <a:lnTo>
                    <a:pt x="1714750" y="45124"/>
                  </a:lnTo>
                  <a:lnTo>
                    <a:pt x="1657701" y="34853"/>
                  </a:lnTo>
                  <a:lnTo>
                    <a:pt x="1599261" y="25830"/>
                  </a:lnTo>
                  <a:lnTo>
                    <a:pt x="1539515" y="18093"/>
                  </a:lnTo>
                  <a:lnTo>
                    <a:pt x="1478547" y="11679"/>
                  </a:lnTo>
                  <a:lnTo>
                    <a:pt x="1416443" y="6625"/>
                  </a:lnTo>
                  <a:lnTo>
                    <a:pt x="1353285" y="2969"/>
                  </a:lnTo>
                  <a:lnTo>
                    <a:pt x="1289161" y="748"/>
                  </a:lnTo>
                  <a:lnTo>
                    <a:pt x="1224152" y="0"/>
                  </a:lnTo>
                  <a:close/>
                </a:path>
              </a:pathLst>
            </a:custGeom>
            <a:solidFill>
              <a:srgbClr val="5F76B4"/>
            </a:solidFill>
          </p:spPr>
          <p:txBody>
            <a:bodyPr wrap="square" lIns="0" tIns="0" rIns="0" bIns="0" rtlCol="0"/>
            <a:lstStyle/>
            <a:p>
              <a:endParaRPr/>
            </a:p>
          </p:txBody>
        </p:sp>
        <p:sp>
          <p:nvSpPr>
            <p:cNvPr id="18" name="object 18"/>
            <p:cNvSpPr/>
            <p:nvPr/>
          </p:nvSpPr>
          <p:spPr>
            <a:xfrm>
              <a:off x="5724144" y="3429000"/>
              <a:ext cx="2448560" cy="1080135"/>
            </a:xfrm>
            <a:custGeom>
              <a:avLst/>
              <a:gdLst/>
              <a:ahLst/>
              <a:cxnLst/>
              <a:rect l="l" t="t" r="r" b="b"/>
              <a:pathLst>
                <a:path w="2448559" h="1080135">
                  <a:moveTo>
                    <a:pt x="0" y="540004"/>
                  </a:moveTo>
                  <a:lnTo>
                    <a:pt x="6730" y="483042"/>
                  </a:lnTo>
                  <a:lnTo>
                    <a:pt x="26469" y="427788"/>
                  </a:lnTo>
                  <a:lnTo>
                    <a:pt x="58542" y="374539"/>
                  </a:lnTo>
                  <a:lnTo>
                    <a:pt x="102271" y="323595"/>
                  </a:lnTo>
                  <a:lnTo>
                    <a:pt x="156979" y="275254"/>
                  </a:lnTo>
                  <a:lnTo>
                    <a:pt x="188240" y="252153"/>
                  </a:lnTo>
                  <a:lnTo>
                    <a:pt x="221991" y="229815"/>
                  </a:lnTo>
                  <a:lnTo>
                    <a:pt x="258150" y="208277"/>
                  </a:lnTo>
                  <a:lnTo>
                    <a:pt x="296630" y="187576"/>
                  </a:lnTo>
                  <a:lnTo>
                    <a:pt x="337349" y="167751"/>
                  </a:lnTo>
                  <a:lnTo>
                    <a:pt x="380220" y="148838"/>
                  </a:lnTo>
                  <a:lnTo>
                    <a:pt x="425160" y="130874"/>
                  </a:lnTo>
                  <a:lnTo>
                    <a:pt x="472083" y="113897"/>
                  </a:lnTo>
                  <a:lnTo>
                    <a:pt x="520906" y="97945"/>
                  </a:lnTo>
                  <a:lnTo>
                    <a:pt x="571544" y="83054"/>
                  </a:lnTo>
                  <a:lnTo>
                    <a:pt x="623912" y="69262"/>
                  </a:lnTo>
                  <a:lnTo>
                    <a:pt x="677926" y="56606"/>
                  </a:lnTo>
                  <a:lnTo>
                    <a:pt x="733501" y="45124"/>
                  </a:lnTo>
                  <a:lnTo>
                    <a:pt x="790552" y="34853"/>
                  </a:lnTo>
                  <a:lnTo>
                    <a:pt x="848996" y="25830"/>
                  </a:lnTo>
                  <a:lnTo>
                    <a:pt x="908747" y="18093"/>
                  </a:lnTo>
                  <a:lnTo>
                    <a:pt x="969720" y="11679"/>
                  </a:lnTo>
                  <a:lnTo>
                    <a:pt x="1031832" y="6625"/>
                  </a:lnTo>
                  <a:lnTo>
                    <a:pt x="1094998" y="2969"/>
                  </a:lnTo>
                  <a:lnTo>
                    <a:pt x="1159133" y="748"/>
                  </a:lnTo>
                  <a:lnTo>
                    <a:pt x="1224152" y="0"/>
                  </a:lnTo>
                  <a:lnTo>
                    <a:pt x="1289161" y="748"/>
                  </a:lnTo>
                  <a:lnTo>
                    <a:pt x="1353285" y="2969"/>
                  </a:lnTo>
                  <a:lnTo>
                    <a:pt x="1416443" y="6625"/>
                  </a:lnTo>
                  <a:lnTo>
                    <a:pt x="1478547" y="11679"/>
                  </a:lnTo>
                  <a:lnTo>
                    <a:pt x="1539515" y="18093"/>
                  </a:lnTo>
                  <a:lnTo>
                    <a:pt x="1599261" y="25830"/>
                  </a:lnTo>
                  <a:lnTo>
                    <a:pt x="1657701" y="34853"/>
                  </a:lnTo>
                  <a:lnTo>
                    <a:pt x="1714750" y="45124"/>
                  </a:lnTo>
                  <a:lnTo>
                    <a:pt x="1770323" y="56606"/>
                  </a:lnTo>
                  <a:lnTo>
                    <a:pt x="1824336" y="69262"/>
                  </a:lnTo>
                  <a:lnTo>
                    <a:pt x="1876704" y="83054"/>
                  </a:lnTo>
                  <a:lnTo>
                    <a:pt x="1927343" y="97945"/>
                  </a:lnTo>
                  <a:lnTo>
                    <a:pt x="1976168" y="113897"/>
                  </a:lnTo>
                  <a:lnTo>
                    <a:pt x="2023094" y="130874"/>
                  </a:lnTo>
                  <a:lnTo>
                    <a:pt x="2068036" y="148838"/>
                  </a:lnTo>
                  <a:lnTo>
                    <a:pt x="2110910" y="167751"/>
                  </a:lnTo>
                  <a:lnTo>
                    <a:pt x="2151632" y="187576"/>
                  </a:lnTo>
                  <a:lnTo>
                    <a:pt x="2190116" y="208277"/>
                  </a:lnTo>
                  <a:lnTo>
                    <a:pt x="2226279" y="229815"/>
                  </a:lnTo>
                  <a:lnTo>
                    <a:pt x="2260034" y="252153"/>
                  </a:lnTo>
                  <a:lnTo>
                    <a:pt x="2291299" y="275254"/>
                  </a:lnTo>
                  <a:lnTo>
                    <a:pt x="2346016" y="323595"/>
                  </a:lnTo>
                  <a:lnTo>
                    <a:pt x="2389752" y="374539"/>
                  </a:lnTo>
                  <a:lnTo>
                    <a:pt x="2421830" y="427788"/>
                  </a:lnTo>
                  <a:lnTo>
                    <a:pt x="2441574" y="483042"/>
                  </a:lnTo>
                  <a:lnTo>
                    <a:pt x="2448305" y="540004"/>
                  </a:lnTo>
                  <a:lnTo>
                    <a:pt x="2446608" y="568691"/>
                  </a:lnTo>
                  <a:lnTo>
                    <a:pt x="2433286" y="624858"/>
                  </a:lnTo>
                  <a:lnTo>
                    <a:pt x="2407291" y="679165"/>
                  </a:lnTo>
                  <a:lnTo>
                    <a:pt x="2369299" y="731315"/>
                  </a:lnTo>
                  <a:lnTo>
                    <a:pt x="2319988" y="781009"/>
                  </a:lnTo>
                  <a:lnTo>
                    <a:pt x="2260034" y="827947"/>
                  </a:lnTo>
                  <a:lnTo>
                    <a:pt x="2226279" y="850290"/>
                  </a:lnTo>
                  <a:lnTo>
                    <a:pt x="2190116" y="871832"/>
                  </a:lnTo>
                  <a:lnTo>
                    <a:pt x="2151632" y="892537"/>
                  </a:lnTo>
                  <a:lnTo>
                    <a:pt x="2110910" y="912366"/>
                  </a:lnTo>
                  <a:lnTo>
                    <a:pt x="2068036" y="931282"/>
                  </a:lnTo>
                  <a:lnTo>
                    <a:pt x="2023094" y="949248"/>
                  </a:lnTo>
                  <a:lnTo>
                    <a:pt x="1976168" y="966227"/>
                  </a:lnTo>
                  <a:lnTo>
                    <a:pt x="1927343" y="982182"/>
                  </a:lnTo>
                  <a:lnTo>
                    <a:pt x="1876704" y="997075"/>
                  </a:lnTo>
                  <a:lnTo>
                    <a:pt x="1824336" y="1010868"/>
                  </a:lnTo>
                  <a:lnTo>
                    <a:pt x="1770323" y="1023525"/>
                  </a:lnTo>
                  <a:lnTo>
                    <a:pt x="1714750" y="1035008"/>
                  </a:lnTo>
                  <a:lnTo>
                    <a:pt x="1657701" y="1045280"/>
                  </a:lnTo>
                  <a:lnTo>
                    <a:pt x="1599261" y="1054303"/>
                  </a:lnTo>
                  <a:lnTo>
                    <a:pt x="1539515" y="1062040"/>
                  </a:lnTo>
                  <a:lnTo>
                    <a:pt x="1478547" y="1068455"/>
                  </a:lnTo>
                  <a:lnTo>
                    <a:pt x="1416443" y="1073509"/>
                  </a:lnTo>
                  <a:lnTo>
                    <a:pt x="1353285" y="1077165"/>
                  </a:lnTo>
                  <a:lnTo>
                    <a:pt x="1289161" y="1079386"/>
                  </a:lnTo>
                  <a:lnTo>
                    <a:pt x="1224152" y="1080135"/>
                  </a:lnTo>
                  <a:lnTo>
                    <a:pt x="1159133" y="1079386"/>
                  </a:lnTo>
                  <a:lnTo>
                    <a:pt x="1094998" y="1077165"/>
                  </a:lnTo>
                  <a:lnTo>
                    <a:pt x="1031832" y="1073509"/>
                  </a:lnTo>
                  <a:lnTo>
                    <a:pt x="969720" y="1068455"/>
                  </a:lnTo>
                  <a:lnTo>
                    <a:pt x="908747" y="1062040"/>
                  </a:lnTo>
                  <a:lnTo>
                    <a:pt x="848996" y="1054303"/>
                  </a:lnTo>
                  <a:lnTo>
                    <a:pt x="790552" y="1045280"/>
                  </a:lnTo>
                  <a:lnTo>
                    <a:pt x="733501" y="1035008"/>
                  </a:lnTo>
                  <a:lnTo>
                    <a:pt x="677926" y="1023525"/>
                  </a:lnTo>
                  <a:lnTo>
                    <a:pt x="623912" y="1010868"/>
                  </a:lnTo>
                  <a:lnTo>
                    <a:pt x="571544" y="997075"/>
                  </a:lnTo>
                  <a:lnTo>
                    <a:pt x="520906" y="982182"/>
                  </a:lnTo>
                  <a:lnTo>
                    <a:pt x="472083" y="966227"/>
                  </a:lnTo>
                  <a:lnTo>
                    <a:pt x="425160" y="949248"/>
                  </a:lnTo>
                  <a:lnTo>
                    <a:pt x="380220" y="931282"/>
                  </a:lnTo>
                  <a:lnTo>
                    <a:pt x="337349" y="912366"/>
                  </a:lnTo>
                  <a:lnTo>
                    <a:pt x="296630" y="892537"/>
                  </a:lnTo>
                  <a:lnTo>
                    <a:pt x="258150" y="871832"/>
                  </a:lnTo>
                  <a:lnTo>
                    <a:pt x="221991" y="850290"/>
                  </a:lnTo>
                  <a:lnTo>
                    <a:pt x="188240" y="827947"/>
                  </a:lnTo>
                  <a:lnTo>
                    <a:pt x="156979" y="804841"/>
                  </a:lnTo>
                  <a:lnTo>
                    <a:pt x="102271" y="756487"/>
                  </a:lnTo>
                  <a:lnTo>
                    <a:pt x="58542" y="705529"/>
                  </a:lnTo>
                  <a:lnTo>
                    <a:pt x="26469" y="652262"/>
                  </a:lnTo>
                  <a:lnTo>
                    <a:pt x="6730" y="596988"/>
                  </a:lnTo>
                  <a:lnTo>
                    <a:pt x="0" y="540004"/>
                  </a:lnTo>
                  <a:close/>
                </a:path>
              </a:pathLst>
            </a:custGeom>
            <a:ln w="28575">
              <a:solidFill>
                <a:srgbClr val="445483"/>
              </a:solidFill>
            </a:ln>
          </p:spPr>
          <p:txBody>
            <a:bodyPr wrap="square" lIns="0" tIns="0" rIns="0" bIns="0" rtlCol="0"/>
            <a:lstStyle/>
            <a:p>
              <a:endParaRPr/>
            </a:p>
          </p:txBody>
        </p:sp>
      </p:grpSp>
      <p:sp>
        <p:nvSpPr>
          <p:cNvPr id="19" name="object 19"/>
          <p:cNvSpPr txBox="1"/>
          <p:nvPr/>
        </p:nvSpPr>
        <p:spPr>
          <a:xfrm>
            <a:off x="6188202" y="3805504"/>
            <a:ext cx="1525270" cy="30035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Palatino Linotype"/>
                <a:cs typeface="Palatino Linotype"/>
              </a:rPr>
              <a:t>Polymorphism</a:t>
            </a:r>
            <a:endParaRPr sz="1800">
              <a:latin typeface="Palatino Linotype"/>
              <a:cs typeface="Palatino Linotype"/>
            </a:endParaRPr>
          </a:p>
        </p:txBody>
      </p:sp>
      <p:grpSp>
        <p:nvGrpSpPr>
          <p:cNvPr id="20" name="object 20"/>
          <p:cNvGrpSpPr/>
          <p:nvPr/>
        </p:nvGrpSpPr>
        <p:grpSpPr>
          <a:xfrm>
            <a:off x="3613403" y="2655316"/>
            <a:ext cx="2327275" cy="2627630"/>
            <a:chOff x="3613403" y="2655316"/>
            <a:chExt cx="2327275" cy="2627630"/>
          </a:xfrm>
        </p:grpSpPr>
        <p:sp>
          <p:nvSpPr>
            <p:cNvPr id="21" name="object 21"/>
            <p:cNvSpPr/>
            <p:nvPr/>
          </p:nvSpPr>
          <p:spPr>
            <a:xfrm>
              <a:off x="3613404" y="2655315"/>
              <a:ext cx="2327275" cy="2627630"/>
            </a:xfrm>
            <a:custGeom>
              <a:avLst/>
              <a:gdLst/>
              <a:ahLst/>
              <a:cxnLst/>
              <a:rect l="l" t="t" r="r" b="b"/>
              <a:pathLst>
                <a:path w="2327275" h="2627629">
                  <a:moveTo>
                    <a:pt x="2110740" y="1313688"/>
                  </a:moveTo>
                  <a:lnTo>
                    <a:pt x="2076437" y="1294638"/>
                  </a:lnTo>
                  <a:lnTo>
                    <a:pt x="1909318" y="1201801"/>
                  </a:lnTo>
                  <a:lnTo>
                    <a:pt x="1902066" y="1199527"/>
                  </a:lnTo>
                  <a:lnTo>
                    <a:pt x="1894789" y="1200175"/>
                  </a:lnTo>
                  <a:lnTo>
                    <a:pt x="1888286" y="1203502"/>
                  </a:lnTo>
                  <a:lnTo>
                    <a:pt x="1883410" y="1209294"/>
                  </a:lnTo>
                  <a:lnTo>
                    <a:pt x="1881124" y="1216469"/>
                  </a:lnTo>
                  <a:lnTo>
                    <a:pt x="1881759" y="1223733"/>
                  </a:lnTo>
                  <a:lnTo>
                    <a:pt x="1885048" y="1230249"/>
                  </a:lnTo>
                  <a:lnTo>
                    <a:pt x="1890776" y="1235202"/>
                  </a:lnTo>
                  <a:lnTo>
                    <a:pt x="1997748" y="1294638"/>
                  </a:lnTo>
                  <a:lnTo>
                    <a:pt x="10287" y="1294638"/>
                  </a:lnTo>
                  <a:lnTo>
                    <a:pt x="10287" y="1332738"/>
                  </a:lnTo>
                  <a:lnTo>
                    <a:pt x="1997976" y="1332738"/>
                  </a:lnTo>
                  <a:lnTo>
                    <a:pt x="1890776" y="1392301"/>
                  </a:lnTo>
                  <a:lnTo>
                    <a:pt x="1885048" y="1397266"/>
                  </a:lnTo>
                  <a:lnTo>
                    <a:pt x="1881759" y="1403781"/>
                  </a:lnTo>
                  <a:lnTo>
                    <a:pt x="1881124" y="1411046"/>
                  </a:lnTo>
                  <a:lnTo>
                    <a:pt x="1883410" y="1418209"/>
                  </a:lnTo>
                  <a:lnTo>
                    <a:pt x="1888286" y="1424012"/>
                  </a:lnTo>
                  <a:lnTo>
                    <a:pt x="1894789" y="1427340"/>
                  </a:lnTo>
                  <a:lnTo>
                    <a:pt x="1902066" y="1427988"/>
                  </a:lnTo>
                  <a:lnTo>
                    <a:pt x="1909318" y="1425702"/>
                  </a:lnTo>
                  <a:lnTo>
                    <a:pt x="2076475" y="1332738"/>
                  </a:lnTo>
                  <a:lnTo>
                    <a:pt x="2110740" y="1313688"/>
                  </a:lnTo>
                  <a:close/>
                </a:path>
                <a:path w="2327275" h="2627629">
                  <a:moveTo>
                    <a:pt x="2326767" y="1565783"/>
                  </a:moveTo>
                  <a:lnTo>
                    <a:pt x="2311654" y="1564513"/>
                  </a:lnTo>
                  <a:lnTo>
                    <a:pt x="2097151" y="1546479"/>
                  </a:lnTo>
                  <a:lnTo>
                    <a:pt x="2089607" y="1547368"/>
                  </a:lnTo>
                  <a:lnTo>
                    <a:pt x="2083244" y="1550949"/>
                  </a:lnTo>
                  <a:lnTo>
                    <a:pt x="2078672" y="1556651"/>
                  </a:lnTo>
                  <a:lnTo>
                    <a:pt x="2076577" y="1563878"/>
                  </a:lnTo>
                  <a:lnTo>
                    <a:pt x="2077427" y="1571421"/>
                  </a:lnTo>
                  <a:lnTo>
                    <a:pt x="2080983" y="1577784"/>
                  </a:lnTo>
                  <a:lnTo>
                    <a:pt x="2086673" y="1582356"/>
                  </a:lnTo>
                  <a:lnTo>
                    <a:pt x="2093976" y="1584452"/>
                  </a:lnTo>
                  <a:lnTo>
                    <a:pt x="2216226" y="1594700"/>
                  </a:lnTo>
                  <a:lnTo>
                    <a:pt x="2413" y="2592578"/>
                  </a:lnTo>
                  <a:lnTo>
                    <a:pt x="18034" y="2627249"/>
                  </a:lnTo>
                  <a:lnTo>
                    <a:pt x="2231694" y="1629575"/>
                  </a:lnTo>
                  <a:lnTo>
                    <a:pt x="2158492" y="1727835"/>
                  </a:lnTo>
                  <a:lnTo>
                    <a:pt x="2155291" y="1734654"/>
                  </a:lnTo>
                  <a:lnTo>
                    <a:pt x="2154974" y="1741932"/>
                  </a:lnTo>
                  <a:lnTo>
                    <a:pt x="2157399" y="1748840"/>
                  </a:lnTo>
                  <a:lnTo>
                    <a:pt x="2162429" y="1754505"/>
                  </a:lnTo>
                  <a:lnTo>
                    <a:pt x="2169236" y="1757705"/>
                  </a:lnTo>
                  <a:lnTo>
                    <a:pt x="2176526" y="1758022"/>
                  </a:lnTo>
                  <a:lnTo>
                    <a:pt x="2183422" y="1755597"/>
                  </a:lnTo>
                  <a:lnTo>
                    <a:pt x="2189099" y="1750568"/>
                  </a:lnTo>
                  <a:lnTo>
                    <a:pt x="2326767" y="1565783"/>
                  </a:lnTo>
                  <a:close/>
                </a:path>
                <a:path w="2327275" h="2627629">
                  <a:moveTo>
                    <a:pt x="2326767" y="989711"/>
                  </a:moveTo>
                  <a:lnTo>
                    <a:pt x="2184273" y="808609"/>
                  </a:lnTo>
                  <a:lnTo>
                    <a:pt x="2178456" y="803719"/>
                  </a:lnTo>
                  <a:lnTo>
                    <a:pt x="2171484" y="801497"/>
                  </a:lnTo>
                  <a:lnTo>
                    <a:pt x="2164207" y="802043"/>
                  </a:lnTo>
                  <a:lnTo>
                    <a:pt x="2157476" y="805434"/>
                  </a:lnTo>
                  <a:lnTo>
                    <a:pt x="2152586" y="811199"/>
                  </a:lnTo>
                  <a:lnTo>
                    <a:pt x="2150364" y="818172"/>
                  </a:lnTo>
                  <a:lnTo>
                    <a:pt x="2150897" y="825474"/>
                  </a:lnTo>
                  <a:lnTo>
                    <a:pt x="2154301" y="832231"/>
                  </a:lnTo>
                  <a:lnTo>
                    <a:pt x="2230094" y="928522"/>
                  </a:lnTo>
                  <a:lnTo>
                    <a:pt x="14732" y="0"/>
                  </a:lnTo>
                  <a:lnTo>
                    <a:pt x="0" y="35179"/>
                  </a:lnTo>
                  <a:lnTo>
                    <a:pt x="2215261" y="963650"/>
                  </a:lnTo>
                  <a:lnTo>
                    <a:pt x="2093468" y="977138"/>
                  </a:lnTo>
                  <a:lnTo>
                    <a:pt x="2086292" y="979462"/>
                  </a:lnTo>
                  <a:lnTo>
                    <a:pt x="2080742" y="984211"/>
                  </a:lnTo>
                  <a:lnTo>
                    <a:pt x="2077364" y="990701"/>
                  </a:lnTo>
                  <a:lnTo>
                    <a:pt x="2076704" y="998220"/>
                  </a:lnTo>
                  <a:lnTo>
                    <a:pt x="2078990" y="1005420"/>
                  </a:lnTo>
                  <a:lnTo>
                    <a:pt x="2083701" y="1010983"/>
                  </a:lnTo>
                  <a:lnTo>
                    <a:pt x="2090140" y="1014374"/>
                  </a:lnTo>
                  <a:lnTo>
                    <a:pt x="2097659" y="1014984"/>
                  </a:lnTo>
                  <a:lnTo>
                    <a:pt x="2304885" y="992124"/>
                  </a:lnTo>
                  <a:lnTo>
                    <a:pt x="2326767" y="989711"/>
                  </a:lnTo>
                  <a:close/>
                </a:path>
              </a:pathLst>
            </a:custGeom>
            <a:solidFill>
              <a:srgbClr val="5C71B1"/>
            </a:solidFill>
          </p:spPr>
          <p:txBody>
            <a:bodyPr wrap="square" lIns="0" tIns="0" rIns="0" bIns="0" rtlCol="0"/>
            <a:lstStyle/>
            <a:p>
              <a:endParaRPr/>
            </a:p>
          </p:txBody>
        </p:sp>
        <p:sp>
          <p:nvSpPr>
            <p:cNvPr id="22" name="object 22"/>
            <p:cNvSpPr/>
            <p:nvPr/>
          </p:nvSpPr>
          <p:spPr>
            <a:xfrm>
              <a:off x="4213351" y="4503166"/>
              <a:ext cx="720725" cy="653415"/>
            </a:xfrm>
            <a:custGeom>
              <a:avLst/>
              <a:gdLst/>
              <a:ahLst/>
              <a:cxnLst/>
              <a:rect l="l" t="t" r="r" b="b"/>
              <a:pathLst>
                <a:path w="720725" h="653414">
                  <a:moveTo>
                    <a:pt x="673481" y="0"/>
                  </a:moveTo>
                  <a:lnTo>
                    <a:pt x="360299" y="279272"/>
                  </a:lnTo>
                  <a:lnTo>
                    <a:pt x="47117" y="0"/>
                  </a:lnTo>
                  <a:lnTo>
                    <a:pt x="0" y="52831"/>
                  </a:lnTo>
                  <a:lnTo>
                    <a:pt x="307086" y="326643"/>
                  </a:lnTo>
                  <a:lnTo>
                    <a:pt x="0" y="600582"/>
                  </a:lnTo>
                  <a:lnTo>
                    <a:pt x="47117" y="653287"/>
                  </a:lnTo>
                  <a:lnTo>
                    <a:pt x="360299" y="374141"/>
                  </a:lnTo>
                  <a:lnTo>
                    <a:pt x="673481" y="653287"/>
                  </a:lnTo>
                  <a:lnTo>
                    <a:pt x="720598" y="600582"/>
                  </a:lnTo>
                  <a:lnTo>
                    <a:pt x="413512" y="326643"/>
                  </a:lnTo>
                  <a:lnTo>
                    <a:pt x="720598" y="52831"/>
                  </a:lnTo>
                  <a:lnTo>
                    <a:pt x="673481" y="0"/>
                  </a:lnTo>
                  <a:close/>
                </a:path>
              </a:pathLst>
            </a:custGeom>
            <a:solidFill>
              <a:srgbClr val="5F76B4"/>
            </a:solidFill>
          </p:spPr>
          <p:txBody>
            <a:bodyPr wrap="square" lIns="0" tIns="0" rIns="0" bIns="0" rtlCol="0"/>
            <a:lstStyle/>
            <a:p>
              <a:endParaRPr/>
            </a:p>
          </p:txBody>
        </p:sp>
        <p:sp>
          <p:nvSpPr>
            <p:cNvPr id="23" name="object 23"/>
            <p:cNvSpPr/>
            <p:nvPr/>
          </p:nvSpPr>
          <p:spPr>
            <a:xfrm>
              <a:off x="4213351" y="4503166"/>
              <a:ext cx="720725" cy="653415"/>
            </a:xfrm>
            <a:custGeom>
              <a:avLst/>
              <a:gdLst/>
              <a:ahLst/>
              <a:cxnLst/>
              <a:rect l="l" t="t" r="r" b="b"/>
              <a:pathLst>
                <a:path w="720725" h="653414">
                  <a:moveTo>
                    <a:pt x="0" y="52831"/>
                  </a:moveTo>
                  <a:lnTo>
                    <a:pt x="47117" y="0"/>
                  </a:lnTo>
                  <a:lnTo>
                    <a:pt x="360299" y="279272"/>
                  </a:lnTo>
                  <a:lnTo>
                    <a:pt x="673481" y="0"/>
                  </a:lnTo>
                  <a:lnTo>
                    <a:pt x="720598" y="52831"/>
                  </a:lnTo>
                  <a:lnTo>
                    <a:pt x="413512" y="326643"/>
                  </a:lnTo>
                  <a:lnTo>
                    <a:pt x="720598" y="600582"/>
                  </a:lnTo>
                  <a:lnTo>
                    <a:pt x="673481" y="653287"/>
                  </a:lnTo>
                  <a:lnTo>
                    <a:pt x="360299" y="374141"/>
                  </a:lnTo>
                  <a:lnTo>
                    <a:pt x="47117" y="653287"/>
                  </a:lnTo>
                  <a:lnTo>
                    <a:pt x="0" y="600582"/>
                  </a:lnTo>
                  <a:lnTo>
                    <a:pt x="307086" y="326643"/>
                  </a:lnTo>
                  <a:lnTo>
                    <a:pt x="0" y="52831"/>
                  </a:lnTo>
                  <a:close/>
                </a:path>
              </a:pathLst>
            </a:custGeom>
            <a:ln w="12700">
              <a:solidFill>
                <a:srgbClr val="445483"/>
              </a:solidFill>
            </a:ln>
          </p:spPr>
          <p:txBody>
            <a:bodyPr wrap="square" lIns="0" tIns="0" rIns="0" bIns="0" rtlCol="0"/>
            <a:lstStyle/>
            <a:p>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383535" y="243840"/>
            <a:ext cx="4373879" cy="1548383"/>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3970">
              <a:lnSpc>
                <a:spcPct val="100000"/>
              </a:lnSpc>
              <a:spcBef>
                <a:spcPts val="100"/>
              </a:spcBef>
            </a:pPr>
            <a:r>
              <a:rPr dirty="0"/>
              <a:t>Conclusion</a:t>
            </a:r>
          </a:p>
        </p:txBody>
      </p:sp>
      <p:sp>
        <p:nvSpPr>
          <p:cNvPr id="4" name="object 4"/>
          <p:cNvSpPr txBox="1"/>
          <p:nvPr/>
        </p:nvSpPr>
        <p:spPr>
          <a:xfrm>
            <a:off x="536244" y="1439418"/>
            <a:ext cx="8046720" cy="4549140"/>
          </a:xfrm>
          <a:prstGeom prst="rect">
            <a:avLst/>
          </a:prstGeom>
        </p:spPr>
        <p:txBody>
          <a:bodyPr vert="horz" wrap="square" lIns="0" tIns="80645" rIns="0" bIns="0" rtlCol="0">
            <a:spAutoFit/>
          </a:bodyPr>
          <a:lstStyle/>
          <a:p>
            <a:pPr marL="356870" marR="512445" indent="-344805">
              <a:lnSpc>
                <a:spcPct val="80000"/>
              </a:lnSpc>
              <a:spcBef>
                <a:spcPts val="635"/>
              </a:spcBef>
              <a:buFont typeface="Arial MT"/>
              <a:buChar char="•"/>
              <a:tabLst>
                <a:tab pos="356870" algn="l"/>
                <a:tab pos="357505" algn="l"/>
              </a:tabLst>
            </a:pPr>
            <a:r>
              <a:rPr sz="2200" spc="5" dirty="0">
                <a:solidFill>
                  <a:srgbClr val="404040"/>
                </a:solidFill>
                <a:latin typeface="Palatino Linotype"/>
                <a:cs typeface="Palatino Linotype"/>
              </a:rPr>
              <a:t>As</a:t>
            </a:r>
            <a:r>
              <a:rPr sz="2200" spc="-20" dirty="0">
                <a:solidFill>
                  <a:srgbClr val="404040"/>
                </a:solidFill>
                <a:latin typeface="Palatino Linotype"/>
                <a:cs typeface="Palatino Linotype"/>
              </a:rPr>
              <a:t> </a:t>
            </a:r>
            <a:r>
              <a:rPr sz="2200" dirty="0">
                <a:solidFill>
                  <a:srgbClr val="404040"/>
                </a:solidFill>
                <a:latin typeface="Palatino Linotype"/>
                <a:cs typeface="Palatino Linotype"/>
              </a:rPr>
              <a:t>a</a:t>
            </a:r>
            <a:r>
              <a:rPr sz="2200" spc="5" dirty="0">
                <a:solidFill>
                  <a:srgbClr val="404040"/>
                </a:solidFill>
                <a:latin typeface="Palatino Linotype"/>
                <a:cs typeface="Palatino Linotype"/>
              </a:rPr>
              <a:t> </a:t>
            </a:r>
            <a:r>
              <a:rPr sz="2200" spc="-5" dirty="0">
                <a:solidFill>
                  <a:srgbClr val="404040"/>
                </a:solidFill>
                <a:latin typeface="Palatino Linotype"/>
                <a:cs typeface="Palatino Linotype"/>
              </a:rPr>
              <a:t>OOP</a:t>
            </a:r>
            <a:r>
              <a:rPr sz="2200" spc="-55" dirty="0">
                <a:solidFill>
                  <a:srgbClr val="404040"/>
                </a:solidFill>
                <a:latin typeface="Palatino Linotype"/>
                <a:cs typeface="Palatino Linotype"/>
              </a:rPr>
              <a:t> </a:t>
            </a:r>
            <a:r>
              <a:rPr sz="2200" dirty="0">
                <a:solidFill>
                  <a:srgbClr val="404040"/>
                </a:solidFill>
                <a:latin typeface="Palatino Linotype"/>
                <a:cs typeface="Palatino Linotype"/>
              </a:rPr>
              <a:t>language,</a:t>
            </a:r>
            <a:r>
              <a:rPr sz="2200" spc="-65" dirty="0">
                <a:solidFill>
                  <a:srgbClr val="404040"/>
                </a:solidFill>
                <a:latin typeface="Palatino Linotype"/>
                <a:cs typeface="Palatino Linotype"/>
              </a:rPr>
              <a:t> </a:t>
            </a:r>
            <a:r>
              <a:rPr sz="2200" dirty="0">
                <a:solidFill>
                  <a:srgbClr val="404040"/>
                </a:solidFill>
                <a:latin typeface="Palatino Linotype"/>
                <a:cs typeface="Palatino Linotype"/>
              </a:rPr>
              <a:t>Python</a:t>
            </a:r>
            <a:r>
              <a:rPr sz="2200" spc="-60" dirty="0">
                <a:solidFill>
                  <a:srgbClr val="404040"/>
                </a:solidFill>
                <a:latin typeface="Palatino Linotype"/>
                <a:cs typeface="Palatino Linotype"/>
              </a:rPr>
              <a:t> </a:t>
            </a:r>
            <a:r>
              <a:rPr sz="2200" spc="5" dirty="0">
                <a:solidFill>
                  <a:srgbClr val="404040"/>
                </a:solidFill>
                <a:latin typeface="Palatino Linotype"/>
                <a:cs typeface="Palatino Linotype"/>
              </a:rPr>
              <a:t>has</a:t>
            </a:r>
            <a:r>
              <a:rPr sz="2200" spc="-20" dirty="0">
                <a:solidFill>
                  <a:srgbClr val="404040"/>
                </a:solidFill>
                <a:latin typeface="Palatino Linotype"/>
                <a:cs typeface="Palatino Linotype"/>
              </a:rPr>
              <a:t> </a:t>
            </a:r>
            <a:r>
              <a:rPr sz="2200" spc="-5" dirty="0">
                <a:solidFill>
                  <a:srgbClr val="404040"/>
                </a:solidFill>
                <a:latin typeface="Palatino Linotype"/>
                <a:cs typeface="Palatino Linotype"/>
              </a:rPr>
              <a:t>its</a:t>
            </a:r>
            <a:r>
              <a:rPr sz="2200" spc="-15" dirty="0">
                <a:solidFill>
                  <a:srgbClr val="404040"/>
                </a:solidFill>
                <a:latin typeface="Palatino Linotype"/>
                <a:cs typeface="Palatino Linotype"/>
              </a:rPr>
              <a:t> </a:t>
            </a:r>
            <a:r>
              <a:rPr sz="2200" dirty="0">
                <a:solidFill>
                  <a:srgbClr val="404040"/>
                </a:solidFill>
                <a:latin typeface="Palatino Linotype"/>
                <a:cs typeface="Palatino Linotype"/>
              </a:rPr>
              <a:t>special</a:t>
            </a:r>
            <a:r>
              <a:rPr sz="2200" spc="-30" dirty="0">
                <a:solidFill>
                  <a:srgbClr val="404040"/>
                </a:solidFill>
                <a:latin typeface="Palatino Linotype"/>
                <a:cs typeface="Palatino Linotype"/>
              </a:rPr>
              <a:t> </a:t>
            </a:r>
            <a:r>
              <a:rPr sz="2200" spc="-5" dirty="0">
                <a:solidFill>
                  <a:srgbClr val="404040"/>
                </a:solidFill>
                <a:latin typeface="Palatino Linotype"/>
                <a:cs typeface="Palatino Linotype"/>
              </a:rPr>
              <a:t>advantages</a:t>
            </a:r>
            <a:r>
              <a:rPr sz="2200" spc="-75" dirty="0">
                <a:solidFill>
                  <a:srgbClr val="404040"/>
                </a:solidFill>
                <a:latin typeface="Palatino Linotype"/>
                <a:cs typeface="Palatino Linotype"/>
              </a:rPr>
              <a:t> </a:t>
            </a:r>
            <a:r>
              <a:rPr sz="2200" spc="-5" dirty="0">
                <a:solidFill>
                  <a:srgbClr val="404040"/>
                </a:solidFill>
                <a:latin typeface="Palatino Linotype"/>
                <a:cs typeface="Palatino Linotype"/>
              </a:rPr>
              <a:t>but </a:t>
            </a:r>
            <a:r>
              <a:rPr sz="2200" spc="-535" dirty="0">
                <a:solidFill>
                  <a:srgbClr val="404040"/>
                </a:solidFill>
                <a:latin typeface="Palatino Linotype"/>
                <a:cs typeface="Palatino Linotype"/>
              </a:rPr>
              <a:t> </a:t>
            </a:r>
            <a:r>
              <a:rPr sz="2200" dirty="0">
                <a:solidFill>
                  <a:srgbClr val="404040"/>
                </a:solidFill>
                <a:latin typeface="Palatino Linotype"/>
                <a:cs typeface="Palatino Linotype"/>
              </a:rPr>
              <a:t>also</a:t>
            </a:r>
            <a:r>
              <a:rPr sz="2200" spc="-30" dirty="0">
                <a:solidFill>
                  <a:srgbClr val="404040"/>
                </a:solidFill>
                <a:latin typeface="Palatino Linotype"/>
                <a:cs typeface="Palatino Linotype"/>
              </a:rPr>
              <a:t> </a:t>
            </a:r>
            <a:r>
              <a:rPr sz="2200" spc="5" dirty="0">
                <a:solidFill>
                  <a:srgbClr val="404040"/>
                </a:solidFill>
                <a:latin typeface="Palatino Linotype"/>
                <a:cs typeface="Palatino Linotype"/>
              </a:rPr>
              <a:t>has</a:t>
            </a:r>
            <a:r>
              <a:rPr sz="2200" spc="-25" dirty="0">
                <a:solidFill>
                  <a:srgbClr val="404040"/>
                </a:solidFill>
                <a:latin typeface="Palatino Linotype"/>
                <a:cs typeface="Palatino Linotype"/>
              </a:rPr>
              <a:t> </a:t>
            </a:r>
            <a:r>
              <a:rPr sz="2200" spc="-5" dirty="0">
                <a:solidFill>
                  <a:srgbClr val="404040"/>
                </a:solidFill>
                <a:latin typeface="Palatino Linotype"/>
                <a:cs typeface="Palatino Linotype"/>
              </a:rPr>
              <a:t>its</a:t>
            </a:r>
            <a:r>
              <a:rPr sz="2200" dirty="0">
                <a:solidFill>
                  <a:srgbClr val="404040"/>
                </a:solidFill>
                <a:latin typeface="Palatino Linotype"/>
                <a:cs typeface="Palatino Linotype"/>
              </a:rPr>
              <a:t> </a:t>
            </a:r>
            <a:r>
              <a:rPr sz="2200" spc="-5" dirty="0">
                <a:solidFill>
                  <a:srgbClr val="404040"/>
                </a:solidFill>
                <a:latin typeface="Palatino Linotype"/>
                <a:cs typeface="Palatino Linotype"/>
              </a:rPr>
              <a:t>disadvantages.</a:t>
            </a:r>
            <a:endParaRPr sz="2200" dirty="0">
              <a:latin typeface="Palatino Linotype"/>
              <a:cs typeface="Palatino Linotype"/>
            </a:endParaRPr>
          </a:p>
          <a:p>
            <a:pPr marL="356870" marR="5080" indent="-344805">
              <a:lnSpc>
                <a:spcPct val="80000"/>
              </a:lnSpc>
              <a:spcBef>
                <a:spcPts val="1130"/>
              </a:spcBef>
              <a:buFont typeface="Arial MT"/>
              <a:buChar char="•"/>
              <a:tabLst>
                <a:tab pos="356870" algn="l"/>
                <a:tab pos="357505" algn="l"/>
              </a:tabLst>
            </a:pPr>
            <a:r>
              <a:rPr sz="2200" dirty="0">
                <a:solidFill>
                  <a:srgbClr val="404040"/>
                </a:solidFill>
                <a:latin typeface="Palatino Linotype"/>
                <a:cs typeface="Palatino Linotype"/>
              </a:rPr>
              <a:t>Python </a:t>
            </a:r>
            <a:r>
              <a:rPr sz="2200" spc="5" dirty="0">
                <a:solidFill>
                  <a:srgbClr val="404040"/>
                </a:solidFill>
                <a:latin typeface="Palatino Linotype"/>
                <a:cs typeface="Palatino Linotype"/>
              </a:rPr>
              <a:t>can </a:t>
            </a:r>
            <a:r>
              <a:rPr sz="2200" dirty="0">
                <a:solidFill>
                  <a:srgbClr val="404040"/>
                </a:solidFill>
                <a:latin typeface="Palatino Linotype"/>
                <a:cs typeface="Palatino Linotype"/>
              </a:rPr>
              <a:t>support operator overloading </a:t>
            </a:r>
            <a:r>
              <a:rPr sz="2200" spc="5" dirty="0">
                <a:solidFill>
                  <a:srgbClr val="404040"/>
                </a:solidFill>
                <a:latin typeface="Palatino Linotype"/>
                <a:cs typeface="Palatino Linotype"/>
              </a:rPr>
              <a:t>and </a:t>
            </a:r>
            <a:r>
              <a:rPr sz="2200" dirty="0">
                <a:solidFill>
                  <a:srgbClr val="404040"/>
                </a:solidFill>
                <a:latin typeface="Palatino Linotype"/>
                <a:cs typeface="Palatino Linotype"/>
              </a:rPr>
              <a:t>multiple </a:t>
            </a:r>
            <a:r>
              <a:rPr sz="2200" spc="5" dirty="0">
                <a:solidFill>
                  <a:srgbClr val="404040"/>
                </a:solidFill>
                <a:latin typeface="Palatino Linotype"/>
                <a:cs typeface="Palatino Linotype"/>
              </a:rPr>
              <a:t> </a:t>
            </a:r>
            <a:r>
              <a:rPr sz="2200" dirty="0">
                <a:solidFill>
                  <a:srgbClr val="404040"/>
                </a:solidFill>
                <a:latin typeface="Palatino Linotype"/>
                <a:cs typeface="Palatino Linotype"/>
              </a:rPr>
              <a:t>inheritance</a:t>
            </a:r>
            <a:r>
              <a:rPr sz="2200" spc="-70" dirty="0">
                <a:solidFill>
                  <a:srgbClr val="404040"/>
                </a:solidFill>
                <a:latin typeface="Palatino Linotype"/>
                <a:cs typeface="Palatino Linotype"/>
              </a:rPr>
              <a:t> </a:t>
            </a:r>
            <a:r>
              <a:rPr sz="2200" dirty="0">
                <a:solidFill>
                  <a:srgbClr val="404040"/>
                </a:solidFill>
                <a:latin typeface="Palatino Linotype"/>
                <a:cs typeface="Palatino Linotype"/>
              </a:rPr>
              <a:t>etc.</a:t>
            </a:r>
            <a:r>
              <a:rPr sz="2200" spc="-70" dirty="0">
                <a:solidFill>
                  <a:srgbClr val="404040"/>
                </a:solidFill>
                <a:latin typeface="Palatino Linotype"/>
                <a:cs typeface="Palatino Linotype"/>
              </a:rPr>
              <a:t> </a:t>
            </a:r>
            <a:r>
              <a:rPr sz="2200" dirty="0">
                <a:solidFill>
                  <a:srgbClr val="404040"/>
                </a:solidFill>
                <a:latin typeface="Palatino Linotype"/>
                <a:cs typeface="Palatino Linotype"/>
              </a:rPr>
              <a:t>advanced</a:t>
            </a:r>
            <a:r>
              <a:rPr sz="2200" spc="-75" dirty="0">
                <a:solidFill>
                  <a:srgbClr val="404040"/>
                </a:solidFill>
                <a:latin typeface="Palatino Linotype"/>
                <a:cs typeface="Palatino Linotype"/>
              </a:rPr>
              <a:t> </a:t>
            </a:r>
            <a:r>
              <a:rPr sz="2200" spc="5" dirty="0">
                <a:solidFill>
                  <a:srgbClr val="404040"/>
                </a:solidFill>
                <a:latin typeface="Palatino Linotype"/>
                <a:cs typeface="Palatino Linotype"/>
              </a:rPr>
              <a:t>definition</a:t>
            </a:r>
            <a:r>
              <a:rPr sz="2200" spc="-85" dirty="0">
                <a:solidFill>
                  <a:srgbClr val="404040"/>
                </a:solidFill>
                <a:latin typeface="Palatino Linotype"/>
                <a:cs typeface="Palatino Linotype"/>
              </a:rPr>
              <a:t> </a:t>
            </a:r>
            <a:r>
              <a:rPr sz="2200" dirty="0">
                <a:solidFill>
                  <a:srgbClr val="404040"/>
                </a:solidFill>
                <a:latin typeface="Palatino Linotype"/>
                <a:cs typeface="Palatino Linotype"/>
              </a:rPr>
              <a:t>that</a:t>
            </a:r>
            <a:r>
              <a:rPr sz="2200" spc="-25" dirty="0">
                <a:solidFill>
                  <a:srgbClr val="404040"/>
                </a:solidFill>
                <a:latin typeface="Palatino Linotype"/>
                <a:cs typeface="Palatino Linotype"/>
              </a:rPr>
              <a:t> </a:t>
            </a:r>
            <a:r>
              <a:rPr sz="2200" dirty="0">
                <a:solidFill>
                  <a:srgbClr val="404040"/>
                </a:solidFill>
                <a:latin typeface="Palatino Linotype"/>
                <a:cs typeface="Palatino Linotype"/>
              </a:rPr>
              <a:t>some</a:t>
            </a:r>
            <a:r>
              <a:rPr sz="2200" spc="-30" dirty="0">
                <a:solidFill>
                  <a:srgbClr val="404040"/>
                </a:solidFill>
                <a:latin typeface="Palatino Linotype"/>
                <a:cs typeface="Palatino Linotype"/>
              </a:rPr>
              <a:t> </a:t>
            </a:r>
            <a:r>
              <a:rPr sz="2200" spc="-5" dirty="0">
                <a:solidFill>
                  <a:srgbClr val="404040"/>
                </a:solidFill>
                <a:latin typeface="Palatino Linotype"/>
                <a:cs typeface="Palatino Linotype"/>
              </a:rPr>
              <a:t>OOP</a:t>
            </a:r>
            <a:r>
              <a:rPr sz="2200" spc="-55" dirty="0">
                <a:solidFill>
                  <a:srgbClr val="404040"/>
                </a:solidFill>
                <a:latin typeface="Palatino Linotype"/>
                <a:cs typeface="Palatino Linotype"/>
              </a:rPr>
              <a:t> </a:t>
            </a:r>
            <a:r>
              <a:rPr sz="2200" dirty="0">
                <a:solidFill>
                  <a:srgbClr val="404040"/>
                </a:solidFill>
                <a:latin typeface="Palatino Linotype"/>
                <a:cs typeface="Palatino Linotype"/>
              </a:rPr>
              <a:t>languages </a:t>
            </a:r>
            <a:r>
              <a:rPr sz="2200" spc="-535" dirty="0">
                <a:solidFill>
                  <a:srgbClr val="404040"/>
                </a:solidFill>
                <a:latin typeface="Palatino Linotype"/>
                <a:cs typeface="Palatino Linotype"/>
              </a:rPr>
              <a:t> </a:t>
            </a:r>
            <a:r>
              <a:rPr sz="2200" spc="-25" dirty="0">
                <a:solidFill>
                  <a:srgbClr val="404040"/>
                </a:solidFill>
                <a:latin typeface="Palatino Linotype"/>
                <a:cs typeface="Palatino Linotype"/>
              </a:rPr>
              <a:t>don’t</a:t>
            </a:r>
            <a:r>
              <a:rPr sz="2200" spc="-55" dirty="0">
                <a:solidFill>
                  <a:srgbClr val="404040"/>
                </a:solidFill>
                <a:latin typeface="Palatino Linotype"/>
                <a:cs typeface="Palatino Linotype"/>
              </a:rPr>
              <a:t> </a:t>
            </a:r>
            <a:r>
              <a:rPr sz="2200" spc="-5" dirty="0">
                <a:solidFill>
                  <a:srgbClr val="404040"/>
                </a:solidFill>
                <a:latin typeface="Palatino Linotype"/>
                <a:cs typeface="Palatino Linotype"/>
              </a:rPr>
              <a:t>have.</a:t>
            </a:r>
            <a:endParaRPr sz="2200" dirty="0">
              <a:latin typeface="Palatino Linotype"/>
              <a:cs typeface="Palatino Linotype"/>
            </a:endParaRPr>
          </a:p>
          <a:p>
            <a:pPr marL="356870" marR="315595" indent="-344805">
              <a:lnSpc>
                <a:spcPct val="80000"/>
              </a:lnSpc>
              <a:spcBef>
                <a:spcPts val="1125"/>
              </a:spcBef>
              <a:buFont typeface="Arial MT"/>
              <a:buChar char="•"/>
              <a:tabLst>
                <a:tab pos="356870" algn="l"/>
                <a:tab pos="357505" algn="l"/>
              </a:tabLst>
            </a:pPr>
            <a:r>
              <a:rPr sz="2200" dirty="0">
                <a:solidFill>
                  <a:srgbClr val="404040"/>
                </a:solidFill>
                <a:latin typeface="Palatino Linotype"/>
                <a:cs typeface="Palatino Linotype"/>
              </a:rPr>
              <a:t>The </a:t>
            </a:r>
            <a:r>
              <a:rPr sz="2200" spc="-5" dirty="0">
                <a:solidFill>
                  <a:srgbClr val="404040"/>
                </a:solidFill>
                <a:latin typeface="Palatino Linotype"/>
                <a:cs typeface="Palatino Linotype"/>
              </a:rPr>
              <a:t>advantages </a:t>
            </a:r>
            <a:r>
              <a:rPr sz="2200" spc="5" dirty="0">
                <a:solidFill>
                  <a:srgbClr val="404040"/>
                </a:solidFill>
                <a:latin typeface="Palatino Linotype"/>
                <a:cs typeface="Palatino Linotype"/>
              </a:rPr>
              <a:t>for </a:t>
            </a:r>
            <a:r>
              <a:rPr sz="2200" dirty="0">
                <a:solidFill>
                  <a:srgbClr val="404040"/>
                </a:solidFill>
                <a:latin typeface="Palatino Linotype"/>
                <a:cs typeface="Palatino Linotype"/>
              </a:rPr>
              <a:t>Python to </a:t>
            </a:r>
            <a:r>
              <a:rPr sz="2200" spc="-5" dirty="0">
                <a:solidFill>
                  <a:srgbClr val="404040"/>
                </a:solidFill>
                <a:latin typeface="Palatino Linotype"/>
                <a:cs typeface="Palatino Linotype"/>
              </a:rPr>
              <a:t>use </a:t>
            </a:r>
            <a:r>
              <a:rPr sz="2200" spc="5" dirty="0">
                <a:solidFill>
                  <a:srgbClr val="404040"/>
                </a:solidFill>
                <a:latin typeface="Palatino Linotype"/>
                <a:cs typeface="Palatino Linotype"/>
              </a:rPr>
              <a:t>design pattern </a:t>
            </a:r>
            <a:r>
              <a:rPr sz="2200" dirty="0">
                <a:solidFill>
                  <a:srgbClr val="404040"/>
                </a:solidFill>
                <a:latin typeface="Palatino Linotype"/>
                <a:cs typeface="Palatino Linotype"/>
              </a:rPr>
              <a:t>is that </a:t>
            </a:r>
            <a:r>
              <a:rPr sz="2200" spc="-5" dirty="0">
                <a:solidFill>
                  <a:srgbClr val="404040"/>
                </a:solidFill>
                <a:latin typeface="Palatino Linotype"/>
                <a:cs typeface="Palatino Linotype"/>
              </a:rPr>
              <a:t>it </a:t>
            </a:r>
            <a:r>
              <a:rPr sz="2200" dirty="0">
                <a:solidFill>
                  <a:srgbClr val="404040"/>
                </a:solidFill>
                <a:latin typeface="Palatino Linotype"/>
                <a:cs typeface="Palatino Linotype"/>
              </a:rPr>
              <a:t> supports</a:t>
            </a:r>
            <a:r>
              <a:rPr sz="2200" spc="-5" dirty="0">
                <a:solidFill>
                  <a:srgbClr val="404040"/>
                </a:solidFill>
                <a:latin typeface="Palatino Linotype"/>
                <a:cs typeface="Palatino Linotype"/>
              </a:rPr>
              <a:t> </a:t>
            </a:r>
            <a:r>
              <a:rPr sz="2200" dirty="0">
                <a:solidFill>
                  <a:srgbClr val="404040"/>
                </a:solidFill>
                <a:latin typeface="Palatino Linotype"/>
                <a:cs typeface="Palatino Linotype"/>
              </a:rPr>
              <a:t>dynamic</a:t>
            </a:r>
            <a:r>
              <a:rPr sz="2200" spc="-45" dirty="0">
                <a:solidFill>
                  <a:srgbClr val="404040"/>
                </a:solidFill>
                <a:latin typeface="Palatino Linotype"/>
                <a:cs typeface="Palatino Linotype"/>
              </a:rPr>
              <a:t> </a:t>
            </a:r>
            <a:r>
              <a:rPr sz="2200" spc="-5" dirty="0">
                <a:solidFill>
                  <a:srgbClr val="404040"/>
                </a:solidFill>
                <a:latin typeface="Palatino Linotype"/>
                <a:cs typeface="Palatino Linotype"/>
              </a:rPr>
              <a:t>type </a:t>
            </a:r>
            <a:r>
              <a:rPr sz="2200" dirty="0">
                <a:solidFill>
                  <a:srgbClr val="404040"/>
                </a:solidFill>
                <a:latin typeface="Palatino Linotype"/>
                <a:cs typeface="Palatino Linotype"/>
              </a:rPr>
              <a:t>binding.</a:t>
            </a:r>
            <a:r>
              <a:rPr sz="2200" spc="-80" dirty="0">
                <a:solidFill>
                  <a:srgbClr val="404040"/>
                </a:solidFill>
                <a:latin typeface="Palatino Linotype"/>
                <a:cs typeface="Palatino Linotype"/>
              </a:rPr>
              <a:t> </a:t>
            </a:r>
            <a:r>
              <a:rPr sz="2200" dirty="0">
                <a:solidFill>
                  <a:srgbClr val="404040"/>
                </a:solidFill>
                <a:latin typeface="Palatino Linotype"/>
                <a:cs typeface="Palatino Linotype"/>
              </a:rPr>
              <a:t>In</a:t>
            </a:r>
            <a:r>
              <a:rPr sz="2200" spc="-40" dirty="0">
                <a:solidFill>
                  <a:srgbClr val="404040"/>
                </a:solidFill>
                <a:latin typeface="Palatino Linotype"/>
                <a:cs typeface="Palatino Linotype"/>
              </a:rPr>
              <a:t> </a:t>
            </a:r>
            <a:r>
              <a:rPr sz="2200" spc="5" dirty="0">
                <a:solidFill>
                  <a:srgbClr val="404040"/>
                </a:solidFill>
                <a:latin typeface="Palatino Linotype"/>
                <a:cs typeface="Palatino Linotype"/>
              </a:rPr>
              <a:t>other</a:t>
            </a:r>
            <a:r>
              <a:rPr sz="2200" spc="-60" dirty="0">
                <a:solidFill>
                  <a:srgbClr val="404040"/>
                </a:solidFill>
                <a:latin typeface="Palatino Linotype"/>
                <a:cs typeface="Palatino Linotype"/>
              </a:rPr>
              <a:t> </a:t>
            </a:r>
            <a:r>
              <a:rPr sz="2200" spc="-5" dirty="0">
                <a:solidFill>
                  <a:srgbClr val="404040"/>
                </a:solidFill>
                <a:latin typeface="Palatino Linotype"/>
                <a:cs typeface="Palatino Linotype"/>
              </a:rPr>
              <a:t>words,</a:t>
            </a:r>
            <a:r>
              <a:rPr sz="2200" dirty="0">
                <a:solidFill>
                  <a:srgbClr val="404040"/>
                </a:solidFill>
                <a:latin typeface="Palatino Linotype"/>
                <a:cs typeface="Palatino Linotype"/>
              </a:rPr>
              <a:t> </a:t>
            </a:r>
            <a:r>
              <a:rPr sz="2200" spc="5" dirty="0">
                <a:solidFill>
                  <a:srgbClr val="404040"/>
                </a:solidFill>
                <a:latin typeface="Palatino Linotype"/>
                <a:cs typeface="Palatino Linotype"/>
              </a:rPr>
              <a:t>an</a:t>
            </a:r>
            <a:r>
              <a:rPr sz="2200" spc="-20" dirty="0">
                <a:solidFill>
                  <a:srgbClr val="404040"/>
                </a:solidFill>
                <a:latin typeface="Palatino Linotype"/>
                <a:cs typeface="Palatino Linotype"/>
              </a:rPr>
              <a:t> </a:t>
            </a:r>
            <a:r>
              <a:rPr sz="2200" spc="5" dirty="0">
                <a:solidFill>
                  <a:srgbClr val="404040"/>
                </a:solidFill>
                <a:latin typeface="Palatino Linotype"/>
                <a:cs typeface="Palatino Linotype"/>
              </a:rPr>
              <a:t>object</a:t>
            </a:r>
            <a:r>
              <a:rPr sz="2200" spc="-70" dirty="0">
                <a:solidFill>
                  <a:srgbClr val="404040"/>
                </a:solidFill>
                <a:latin typeface="Palatino Linotype"/>
                <a:cs typeface="Palatino Linotype"/>
              </a:rPr>
              <a:t> </a:t>
            </a:r>
            <a:r>
              <a:rPr sz="2200" spc="-5" dirty="0">
                <a:solidFill>
                  <a:srgbClr val="404040"/>
                </a:solidFill>
                <a:latin typeface="Palatino Linotype"/>
                <a:cs typeface="Palatino Linotype"/>
              </a:rPr>
              <a:t>is </a:t>
            </a:r>
            <a:r>
              <a:rPr sz="2200" spc="-535" dirty="0">
                <a:solidFill>
                  <a:srgbClr val="404040"/>
                </a:solidFill>
                <a:latin typeface="Palatino Linotype"/>
                <a:cs typeface="Palatino Linotype"/>
              </a:rPr>
              <a:t> </a:t>
            </a:r>
            <a:r>
              <a:rPr sz="2200" spc="5" dirty="0">
                <a:solidFill>
                  <a:srgbClr val="404040"/>
                </a:solidFill>
                <a:latin typeface="Palatino Linotype"/>
                <a:cs typeface="Palatino Linotype"/>
              </a:rPr>
              <a:t>rarely only </a:t>
            </a:r>
            <a:r>
              <a:rPr sz="2200" dirty="0">
                <a:solidFill>
                  <a:srgbClr val="404040"/>
                </a:solidFill>
                <a:latin typeface="Palatino Linotype"/>
                <a:cs typeface="Palatino Linotype"/>
              </a:rPr>
              <a:t>one </a:t>
            </a:r>
            <a:r>
              <a:rPr sz="2200" spc="5" dirty="0">
                <a:solidFill>
                  <a:srgbClr val="404040"/>
                </a:solidFill>
                <a:latin typeface="Palatino Linotype"/>
                <a:cs typeface="Palatino Linotype"/>
              </a:rPr>
              <a:t>instance </a:t>
            </a:r>
            <a:r>
              <a:rPr sz="2200" dirty="0">
                <a:solidFill>
                  <a:srgbClr val="404040"/>
                </a:solidFill>
                <a:latin typeface="Palatino Linotype"/>
                <a:cs typeface="Palatino Linotype"/>
              </a:rPr>
              <a:t>of a </a:t>
            </a:r>
            <a:r>
              <a:rPr sz="2200" spc="-5" dirty="0">
                <a:solidFill>
                  <a:srgbClr val="404040"/>
                </a:solidFill>
                <a:latin typeface="Palatino Linotype"/>
                <a:cs typeface="Palatino Linotype"/>
              </a:rPr>
              <a:t>class, </a:t>
            </a:r>
            <a:r>
              <a:rPr sz="2200" dirty="0">
                <a:solidFill>
                  <a:srgbClr val="404040"/>
                </a:solidFill>
                <a:latin typeface="Palatino Linotype"/>
                <a:cs typeface="Palatino Linotype"/>
              </a:rPr>
              <a:t>it can be dynamically </a:t>
            </a:r>
            <a:r>
              <a:rPr sz="2200" spc="5" dirty="0">
                <a:solidFill>
                  <a:srgbClr val="404040"/>
                </a:solidFill>
                <a:latin typeface="Palatino Linotype"/>
                <a:cs typeface="Palatino Linotype"/>
              </a:rPr>
              <a:t> changed</a:t>
            </a:r>
            <a:r>
              <a:rPr sz="2200" spc="-80" dirty="0">
                <a:solidFill>
                  <a:srgbClr val="404040"/>
                </a:solidFill>
                <a:latin typeface="Palatino Linotype"/>
                <a:cs typeface="Palatino Linotype"/>
              </a:rPr>
              <a:t> </a:t>
            </a:r>
            <a:r>
              <a:rPr sz="2200" dirty="0">
                <a:solidFill>
                  <a:srgbClr val="404040"/>
                </a:solidFill>
                <a:latin typeface="Palatino Linotype"/>
                <a:cs typeface="Palatino Linotype"/>
              </a:rPr>
              <a:t>at</a:t>
            </a:r>
            <a:r>
              <a:rPr sz="2200" spc="-25" dirty="0">
                <a:solidFill>
                  <a:srgbClr val="404040"/>
                </a:solidFill>
                <a:latin typeface="Palatino Linotype"/>
                <a:cs typeface="Palatino Linotype"/>
              </a:rPr>
              <a:t> </a:t>
            </a:r>
            <a:r>
              <a:rPr sz="2200" dirty="0">
                <a:solidFill>
                  <a:srgbClr val="404040"/>
                </a:solidFill>
                <a:latin typeface="Palatino Linotype"/>
                <a:cs typeface="Palatino Linotype"/>
              </a:rPr>
              <a:t>runtime.</a:t>
            </a:r>
            <a:endParaRPr sz="2200" dirty="0">
              <a:latin typeface="Palatino Linotype"/>
              <a:cs typeface="Palatino Linotype"/>
            </a:endParaRPr>
          </a:p>
          <a:p>
            <a:pPr marL="356870" marR="163830" indent="-344805">
              <a:lnSpc>
                <a:spcPct val="80000"/>
              </a:lnSpc>
              <a:spcBef>
                <a:spcPts val="1130"/>
              </a:spcBef>
              <a:buFont typeface="Arial MT"/>
              <a:buChar char="•"/>
              <a:tabLst>
                <a:tab pos="356870" algn="l"/>
                <a:tab pos="357505" algn="l"/>
              </a:tabLst>
            </a:pPr>
            <a:r>
              <a:rPr sz="2200" spc="-5" dirty="0">
                <a:solidFill>
                  <a:srgbClr val="404040"/>
                </a:solidFill>
                <a:latin typeface="Palatino Linotype"/>
                <a:cs typeface="Palatino Linotype"/>
              </a:rPr>
              <a:t>But</a:t>
            </a:r>
            <a:r>
              <a:rPr sz="2200" dirty="0">
                <a:solidFill>
                  <a:srgbClr val="404040"/>
                </a:solidFill>
                <a:latin typeface="Palatino Linotype"/>
                <a:cs typeface="Palatino Linotype"/>
              </a:rPr>
              <a:t> Python</a:t>
            </a:r>
            <a:r>
              <a:rPr sz="2200" spc="-60" dirty="0">
                <a:solidFill>
                  <a:srgbClr val="404040"/>
                </a:solidFill>
                <a:latin typeface="Palatino Linotype"/>
                <a:cs typeface="Palatino Linotype"/>
              </a:rPr>
              <a:t> </a:t>
            </a:r>
            <a:r>
              <a:rPr sz="2200" dirty="0">
                <a:solidFill>
                  <a:srgbClr val="404040"/>
                </a:solidFill>
                <a:latin typeface="Palatino Linotype"/>
                <a:cs typeface="Palatino Linotype"/>
              </a:rPr>
              <a:t>might</a:t>
            </a:r>
            <a:r>
              <a:rPr sz="2200" spc="-45" dirty="0">
                <a:solidFill>
                  <a:srgbClr val="404040"/>
                </a:solidFill>
                <a:latin typeface="Palatino Linotype"/>
                <a:cs typeface="Palatino Linotype"/>
              </a:rPr>
              <a:t> </a:t>
            </a:r>
            <a:r>
              <a:rPr sz="2200" spc="5" dirty="0">
                <a:solidFill>
                  <a:srgbClr val="404040"/>
                </a:solidFill>
                <a:latin typeface="Palatino Linotype"/>
                <a:cs typeface="Palatino Linotype"/>
              </a:rPr>
              <a:t>ignore</a:t>
            </a:r>
            <a:r>
              <a:rPr sz="2200" spc="-50" dirty="0">
                <a:solidFill>
                  <a:srgbClr val="404040"/>
                </a:solidFill>
                <a:latin typeface="Palatino Linotype"/>
                <a:cs typeface="Palatino Linotype"/>
              </a:rPr>
              <a:t> </a:t>
            </a:r>
            <a:r>
              <a:rPr sz="2200" dirty="0">
                <a:solidFill>
                  <a:srgbClr val="404040"/>
                </a:solidFill>
                <a:latin typeface="Palatino Linotype"/>
                <a:cs typeface="Palatino Linotype"/>
              </a:rPr>
              <a:t>a basic</a:t>
            </a:r>
            <a:r>
              <a:rPr sz="2200" spc="-40" dirty="0">
                <a:solidFill>
                  <a:srgbClr val="404040"/>
                </a:solidFill>
                <a:latin typeface="Palatino Linotype"/>
                <a:cs typeface="Palatino Linotype"/>
              </a:rPr>
              <a:t> </a:t>
            </a:r>
            <a:r>
              <a:rPr sz="2200" dirty="0">
                <a:solidFill>
                  <a:srgbClr val="404040"/>
                </a:solidFill>
                <a:latin typeface="Palatino Linotype"/>
                <a:cs typeface="Palatino Linotype"/>
              </a:rPr>
              <a:t>regulation</a:t>
            </a:r>
            <a:r>
              <a:rPr sz="2200" spc="-60" dirty="0">
                <a:solidFill>
                  <a:srgbClr val="404040"/>
                </a:solidFill>
                <a:latin typeface="Palatino Linotype"/>
                <a:cs typeface="Palatino Linotype"/>
              </a:rPr>
              <a:t> </a:t>
            </a:r>
            <a:r>
              <a:rPr sz="2200" dirty="0">
                <a:solidFill>
                  <a:srgbClr val="404040"/>
                </a:solidFill>
                <a:latin typeface="Palatino Linotype"/>
                <a:cs typeface="Palatino Linotype"/>
              </a:rPr>
              <a:t>of</a:t>
            </a:r>
            <a:r>
              <a:rPr sz="2200" spc="-15" dirty="0">
                <a:solidFill>
                  <a:srgbClr val="404040"/>
                </a:solidFill>
                <a:latin typeface="Palatino Linotype"/>
                <a:cs typeface="Palatino Linotype"/>
              </a:rPr>
              <a:t> </a:t>
            </a:r>
            <a:r>
              <a:rPr sz="2200" dirty="0">
                <a:solidFill>
                  <a:srgbClr val="404040"/>
                </a:solidFill>
                <a:latin typeface="Palatino Linotype"/>
                <a:cs typeface="Palatino Linotype"/>
              </a:rPr>
              <a:t>OOP:</a:t>
            </a:r>
            <a:r>
              <a:rPr sz="2200" spc="-20" dirty="0">
                <a:solidFill>
                  <a:srgbClr val="404040"/>
                </a:solidFill>
                <a:latin typeface="Palatino Linotype"/>
                <a:cs typeface="Palatino Linotype"/>
              </a:rPr>
              <a:t> </a:t>
            </a:r>
            <a:r>
              <a:rPr sz="2200" dirty="0">
                <a:solidFill>
                  <a:srgbClr val="404040"/>
                </a:solidFill>
                <a:latin typeface="Palatino Linotype"/>
                <a:cs typeface="Palatino Linotype"/>
              </a:rPr>
              <a:t>data</a:t>
            </a:r>
            <a:r>
              <a:rPr sz="2200" spc="-30" dirty="0">
                <a:solidFill>
                  <a:srgbClr val="404040"/>
                </a:solidFill>
                <a:latin typeface="Palatino Linotype"/>
                <a:cs typeface="Palatino Linotype"/>
              </a:rPr>
              <a:t> </a:t>
            </a:r>
            <a:r>
              <a:rPr sz="2200" spc="5" dirty="0">
                <a:solidFill>
                  <a:srgbClr val="404040"/>
                </a:solidFill>
                <a:latin typeface="Palatino Linotype"/>
                <a:cs typeface="Palatino Linotype"/>
              </a:rPr>
              <a:t>and </a:t>
            </a:r>
            <a:r>
              <a:rPr sz="2200" spc="-535" dirty="0">
                <a:solidFill>
                  <a:srgbClr val="404040"/>
                </a:solidFill>
                <a:latin typeface="Palatino Linotype"/>
                <a:cs typeface="Palatino Linotype"/>
              </a:rPr>
              <a:t> </a:t>
            </a:r>
            <a:r>
              <a:rPr sz="2200" dirty="0">
                <a:solidFill>
                  <a:srgbClr val="404040"/>
                </a:solidFill>
                <a:latin typeface="Palatino Linotype"/>
                <a:cs typeface="Palatino Linotype"/>
              </a:rPr>
              <a:t>methods </a:t>
            </a:r>
            <a:r>
              <a:rPr sz="2200" spc="5" dirty="0">
                <a:solidFill>
                  <a:srgbClr val="404040"/>
                </a:solidFill>
                <a:latin typeface="Palatino Linotype"/>
                <a:cs typeface="Palatino Linotype"/>
              </a:rPr>
              <a:t>hiding. </a:t>
            </a:r>
            <a:r>
              <a:rPr sz="2200" dirty="0">
                <a:solidFill>
                  <a:srgbClr val="404040"/>
                </a:solidFill>
                <a:latin typeface="Palatino Linotype"/>
                <a:cs typeface="Palatino Linotype"/>
              </a:rPr>
              <a:t>It </a:t>
            </a:r>
            <a:r>
              <a:rPr sz="2200" spc="-15" dirty="0">
                <a:solidFill>
                  <a:srgbClr val="404040"/>
                </a:solidFill>
                <a:latin typeface="Palatino Linotype"/>
                <a:cs typeface="Palatino Linotype"/>
              </a:rPr>
              <a:t>doesn’t </a:t>
            </a:r>
            <a:r>
              <a:rPr sz="2200" spc="-10" dirty="0">
                <a:solidFill>
                  <a:srgbClr val="404040"/>
                </a:solidFill>
                <a:latin typeface="Palatino Linotype"/>
                <a:cs typeface="Palatino Linotype"/>
              </a:rPr>
              <a:t>have </a:t>
            </a:r>
            <a:r>
              <a:rPr sz="2200" dirty="0">
                <a:solidFill>
                  <a:srgbClr val="404040"/>
                </a:solidFill>
                <a:latin typeface="Palatino Linotype"/>
                <a:cs typeface="Palatino Linotype"/>
              </a:rPr>
              <a:t>the keywords of </a:t>
            </a:r>
            <a:r>
              <a:rPr sz="2200" spc="-5" dirty="0">
                <a:solidFill>
                  <a:srgbClr val="404040"/>
                </a:solidFill>
                <a:latin typeface="Palatino Linotype"/>
                <a:cs typeface="Palatino Linotype"/>
              </a:rPr>
              <a:t>‘private’, </a:t>
            </a:r>
            <a:r>
              <a:rPr sz="2200" dirty="0">
                <a:solidFill>
                  <a:srgbClr val="404040"/>
                </a:solidFill>
                <a:latin typeface="Palatino Linotype"/>
                <a:cs typeface="Palatino Linotype"/>
              </a:rPr>
              <a:t> </a:t>
            </a:r>
            <a:r>
              <a:rPr sz="2200" spc="5" dirty="0">
                <a:solidFill>
                  <a:srgbClr val="404040"/>
                </a:solidFill>
                <a:latin typeface="Palatino Linotype"/>
                <a:cs typeface="Palatino Linotype"/>
              </a:rPr>
              <a:t>‘</a:t>
            </a:r>
            <a:r>
              <a:rPr sz="2200" spc="-5" dirty="0">
                <a:solidFill>
                  <a:srgbClr val="404040"/>
                </a:solidFill>
                <a:latin typeface="Palatino Linotype"/>
                <a:cs typeface="Palatino Linotype"/>
              </a:rPr>
              <a:t>p</a:t>
            </a:r>
            <a:r>
              <a:rPr sz="2200" spc="-10" dirty="0">
                <a:solidFill>
                  <a:srgbClr val="404040"/>
                </a:solidFill>
                <a:latin typeface="Palatino Linotype"/>
                <a:cs typeface="Palatino Linotype"/>
              </a:rPr>
              <a:t>u</a:t>
            </a:r>
            <a:r>
              <a:rPr sz="2200" spc="-5" dirty="0">
                <a:solidFill>
                  <a:srgbClr val="404040"/>
                </a:solidFill>
                <a:latin typeface="Palatino Linotype"/>
                <a:cs typeface="Palatino Linotype"/>
              </a:rPr>
              <a:t>bl</a:t>
            </a:r>
            <a:r>
              <a:rPr sz="2200" spc="5" dirty="0">
                <a:solidFill>
                  <a:srgbClr val="404040"/>
                </a:solidFill>
                <a:latin typeface="Palatino Linotype"/>
                <a:cs typeface="Palatino Linotype"/>
              </a:rPr>
              <a:t>i</a:t>
            </a:r>
            <a:r>
              <a:rPr sz="2200" dirty="0">
                <a:solidFill>
                  <a:srgbClr val="404040"/>
                </a:solidFill>
                <a:latin typeface="Palatino Linotype"/>
                <a:cs typeface="Palatino Linotype"/>
              </a:rPr>
              <a:t>c’</a:t>
            </a:r>
            <a:r>
              <a:rPr sz="2200" spc="-204" dirty="0">
                <a:solidFill>
                  <a:srgbClr val="404040"/>
                </a:solidFill>
                <a:latin typeface="Palatino Linotype"/>
                <a:cs typeface="Palatino Linotype"/>
              </a:rPr>
              <a:t> </a:t>
            </a:r>
            <a:r>
              <a:rPr sz="2200" spc="5" dirty="0">
                <a:solidFill>
                  <a:srgbClr val="404040"/>
                </a:solidFill>
                <a:latin typeface="Palatino Linotype"/>
                <a:cs typeface="Palatino Linotype"/>
              </a:rPr>
              <a:t>a</a:t>
            </a:r>
            <a:r>
              <a:rPr sz="2200" spc="10" dirty="0">
                <a:solidFill>
                  <a:srgbClr val="404040"/>
                </a:solidFill>
                <a:latin typeface="Palatino Linotype"/>
                <a:cs typeface="Palatino Linotype"/>
              </a:rPr>
              <a:t>n</a:t>
            </a:r>
            <a:r>
              <a:rPr sz="2200" spc="5" dirty="0">
                <a:solidFill>
                  <a:srgbClr val="404040"/>
                </a:solidFill>
                <a:latin typeface="Palatino Linotype"/>
                <a:cs typeface="Palatino Linotype"/>
              </a:rPr>
              <a:t>d</a:t>
            </a:r>
            <a:r>
              <a:rPr sz="2200" spc="-5" dirty="0">
                <a:solidFill>
                  <a:srgbClr val="404040"/>
                </a:solidFill>
                <a:latin typeface="Palatino Linotype"/>
                <a:cs typeface="Palatino Linotype"/>
              </a:rPr>
              <a:t> </a:t>
            </a:r>
            <a:r>
              <a:rPr sz="2200" spc="5" dirty="0">
                <a:solidFill>
                  <a:srgbClr val="404040"/>
                </a:solidFill>
                <a:latin typeface="Palatino Linotype"/>
                <a:cs typeface="Palatino Linotype"/>
              </a:rPr>
              <a:t>‘</a:t>
            </a:r>
            <a:r>
              <a:rPr sz="2200" spc="-5" dirty="0">
                <a:solidFill>
                  <a:srgbClr val="404040"/>
                </a:solidFill>
                <a:latin typeface="Palatino Linotype"/>
                <a:cs typeface="Palatino Linotype"/>
              </a:rPr>
              <a:t>p</a:t>
            </a:r>
            <a:r>
              <a:rPr sz="2200" spc="10" dirty="0">
                <a:solidFill>
                  <a:srgbClr val="404040"/>
                </a:solidFill>
                <a:latin typeface="Palatino Linotype"/>
                <a:cs typeface="Palatino Linotype"/>
              </a:rPr>
              <a:t>r</a:t>
            </a:r>
            <a:r>
              <a:rPr sz="2200" spc="-5" dirty="0">
                <a:solidFill>
                  <a:srgbClr val="404040"/>
                </a:solidFill>
                <a:latin typeface="Palatino Linotype"/>
                <a:cs typeface="Palatino Linotype"/>
              </a:rPr>
              <a:t>ot</a:t>
            </a:r>
            <a:r>
              <a:rPr sz="2200" spc="20" dirty="0">
                <a:solidFill>
                  <a:srgbClr val="404040"/>
                </a:solidFill>
                <a:latin typeface="Palatino Linotype"/>
                <a:cs typeface="Palatino Linotype"/>
              </a:rPr>
              <a:t>e</a:t>
            </a:r>
            <a:r>
              <a:rPr sz="2200" dirty="0">
                <a:solidFill>
                  <a:srgbClr val="404040"/>
                </a:solidFill>
                <a:latin typeface="Palatino Linotype"/>
                <a:cs typeface="Palatino Linotype"/>
              </a:rPr>
              <a:t>c</a:t>
            </a:r>
            <a:r>
              <a:rPr sz="2200" spc="-25" dirty="0">
                <a:solidFill>
                  <a:srgbClr val="404040"/>
                </a:solidFill>
                <a:latin typeface="Palatino Linotype"/>
                <a:cs typeface="Palatino Linotype"/>
              </a:rPr>
              <a:t>t</a:t>
            </a:r>
            <a:r>
              <a:rPr sz="2200" spc="5" dirty="0">
                <a:solidFill>
                  <a:srgbClr val="404040"/>
                </a:solidFill>
                <a:latin typeface="Palatino Linotype"/>
                <a:cs typeface="Palatino Linotype"/>
              </a:rPr>
              <a:t>e</a:t>
            </a:r>
            <a:r>
              <a:rPr sz="2200" spc="-5" dirty="0">
                <a:solidFill>
                  <a:srgbClr val="404040"/>
                </a:solidFill>
                <a:latin typeface="Palatino Linotype"/>
                <a:cs typeface="Palatino Linotype"/>
              </a:rPr>
              <a:t>d</a:t>
            </a:r>
            <a:r>
              <a:rPr sz="2200" dirty="0">
                <a:solidFill>
                  <a:srgbClr val="404040"/>
                </a:solidFill>
                <a:latin typeface="Palatino Linotype"/>
                <a:cs typeface="Palatino Linotype"/>
              </a:rPr>
              <a:t>’</a:t>
            </a:r>
            <a:r>
              <a:rPr sz="2200" spc="-204" dirty="0">
                <a:solidFill>
                  <a:srgbClr val="404040"/>
                </a:solidFill>
                <a:latin typeface="Palatino Linotype"/>
                <a:cs typeface="Palatino Linotype"/>
              </a:rPr>
              <a:t> </a:t>
            </a:r>
            <a:r>
              <a:rPr sz="2200" spc="-5" dirty="0">
                <a:solidFill>
                  <a:srgbClr val="404040"/>
                </a:solidFill>
                <a:latin typeface="Palatino Linotype"/>
                <a:cs typeface="Palatino Linotype"/>
              </a:rPr>
              <a:t>t</a:t>
            </a:r>
            <a:r>
              <a:rPr sz="2200" spc="5" dirty="0">
                <a:solidFill>
                  <a:srgbClr val="404040"/>
                </a:solidFill>
                <a:latin typeface="Palatino Linotype"/>
                <a:cs typeface="Palatino Linotype"/>
              </a:rPr>
              <a:t>o</a:t>
            </a:r>
            <a:r>
              <a:rPr sz="2200" spc="-30" dirty="0">
                <a:solidFill>
                  <a:srgbClr val="404040"/>
                </a:solidFill>
                <a:latin typeface="Palatino Linotype"/>
                <a:cs typeface="Palatino Linotype"/>
              </a:rPr>
              <a:t> </a:t>
            </a:r>
            <a:r>
              <a:rPr sz="2200" dirty="0">
                <a:solidFill>
                  <a:srgbClr val="404040"/>
                </a:solidFill>
                <a:latin typeface="Palatino Linotype"/>
                <a:cs typeface="Palatino Linotype"/>
              </a:rPr>
              <a:t>b</a:t>
            </a:r>
            <a:r>
              <a:rPr sz="2200" spc="20" dirty="0">
                <a:solidFill>
                  <a:srgbClr val="404040"/>
                </a:solidFill>
                <a:latin typeface="Palatino Linotype"/>
                <a:cs typeface="Palatino Linotype"/>
              </a:rPr>
              <a:t>e</a:t>
            </a:r>
            <a:r>
              <a:rPr sz="2200" spc="-5" dirty="0">
                <a:solidFill>
                  <a:srgbClr val="404040"/>
                </a:solidFill>
                <a:latin typeface="Palatino Linotype"/>
                <a:cs typeface="Palatino Linotype"/>
              </a:rPr>
              <a:t>tt</a:t>
            </a:r>
            <a:r>
              <a:rPr sz="2200" spc="20" dirty="0">
                <a:solidFill>
                  <a:srgbClr val="404040"/>
                </a:solidFill>
                <a:latin typeface="Palatino Linotype"/>
                <a:cs typeface="Palatino Linotype"/>
              </a:rPr>
              <a:t>e</a:t>
            </a:r>
            <a:r>
              <a:rPr sz="2200" dirty="0">
                <a:solidFill>
                  <a:srgbClr val="404040"/>
                </a:solidFill>
                <a:latin typeface="Palatino Linotype"/>
                <a:cs typeface="Palatino Linotype"/>
              </a:rPr>
              <a:t>r</a:t>
            </a:r>
            <a:r>
              <a:rPr sz="2200" spc="-80" dirty="0">
                <a:solidFill>
                  <a:srgbClr val="404040"/>
                </a:solidFill>
                <a:latin typeface="Palatino Linotype"/>
                <a:cs typeface="Palatino Linotype"/>
              </a:rPr>
              <a:t> </a:t>
            </a:r>
            <a:r>
              <a:rPr sz="2200" dirty="0">
                <a:solidFill>
                  <a:srgbClr val="404040"/>
                </a:solidFill>
                <a:latin typeface="Palatino Linotype"/>
                <a:cs typeface="Palatino Linotype"/>
              </a:rPr>
              <a:t>s</a:t>
            </a:r>
            <a:r>
              <a:rPr sz="2200" spc="-10" dirty="0">
                <a:solidFill>
                  <a:srgbClr val="404040"/>
                </a:solidFill>
                <a:latin typeface="Palatino Linotype"/>
                <a:cs typeface="Palatino Linotype"/>
              </a:rPr>
              <a:t>u</a:t>
            </a:r>
            <a:r>
              <a:rPr sz="2200" spc="-5" dirty="0">
                <a:solidFill>
                  <a:srgbClr val="404040"/>
                </a:solidFill>
                <a:latin typeface="Palatino Linotype"/>
                <a:cs typeface="Palatino Linotype"/>
              </a:rPr>
              <a:t>ppo</a:t>
            </a:r>
            <a:r>
              <a:rPr sz="2200" spc="10" dirty="0">
                <a:solidFill>
                  <a:srgbClr val="404040"/>
                </a:solidFill>
                <a:latin typeface="Palatino Linotype"/>
                <a:cs typeface="Palatino Linotype"/>
              </a:rPr>
              <a:t>r</a:t>
            </a:r>
            <a:r>
              <a:rPr sz="2200" dirty="0">
                <a:solidFill>
                  <a:srgbClr val="404040"/>
                </a:solidFill>
                <a:latin typeface="Palatino Linotype"/>
                <a:cs typeface="Palatino Linotype"/>
              </a:rPr>
              <a:t>t </a:t>
            </a:r>
            <a:r>
              <a:rPr sz="2200" spc="20" dirty="0">
                <a:solidFill>
                  <a:srgbClr val="404040"/>
                </a:solidFill>
                <a:latin typeface="Palatino Linotype"/>
                <a:cs typeface="Palatino Linotype"/>
              </a:rPr>
              <a:t>e</a:t>
            </a:r>
            <a:r>
              <a:rPr sz="2200" spc="10" dirty="0">
                <a:solidFill>
                  <a:srgbClr val="404040"/>
                </a:solidFill>
                <a:latin typeface="Palatino Linotype"/>
                <a:cs typeface="Palatino Linotype"/>
              </a:rPr>
              <a:t>n</a:t>
            </a:r>
            <a:r>
              <a:rPr sz="2200" dirty="0">
                <a:solidFill>
                  <a:srgbClr val="404040"/>
                </a:solidFill>
                <a:latin typeface="Palatino Linotype"/>
                <a:cs typeface="Palatino Linotype"/>
              </a:rPr>
              <a:t>ca</a:t>
            </a:r>
            <a:r>
              <a:rPr sz="2200" spc="-5" dirty="0">
                <a:solidFill>
                  <a:srgbClr val="404040"/>
                </a:solidFill>
                <a:latin typeface="Palatino Linotype"/>
                <a:cs typeface="Palatino Linotype"/>
              </a:rPr>
              <a:t>p</a:t>
            </a:r>
            <a:r>
              <a:rPr sz="2200" dirty="0">
                <a:solidFill>
                  <a:srgbClr val="404040"/>
                </a:solidFill>
                <a:latin typeface="Palatino Linotype"/>
                <a:cs typeface="Palatino Linotype"/>
              </a:rPr>
              <a:t>s</a:t>
            </a:r>
            <a:r>
              <a:rPr sz="2200" spc="-10" dirty="0">
                <a:solidFill>
                  <a:srgbClr val="404040"/>
                </a:solidFill>
                <a:latin typeface="Palatino Linotype"/>
                <a:cs typeface="Palatino Linotype"/>
              </a:rPr>
              <a:t>u</a:t>
            </a:r>
            <a:r>
              <a:rPr sz="2200" dirty="0">
                <a:solidFill>
                  <a:srgbClr val="404040"/>
                </a:solidFill>
                <a:latin typeface="Palatino Linotype"/>
                <a:cs typeface="Palatino Linotype"/>
              </a:rPr>
              <a:t>lat</a:t>
            </a:r>
            <a:r>
              <a:rPr sz="2200" spc="-20" dirty="0">
                <a:solidFill>
                  <a:srgbClr val="404040"/>
                </a:solidFill>
                <a:latin typeface="Palatino Linotype"/>
                <a:cs typeface="Palatino Linotype"/>
              </a:rPr>
              <a:t>i</a:t>
            </a:r>
            <a:r>
              <a:rPr sz="2200" spc="-5" dirty="0">
                <a:solidFill>
                  <a:srgbClr val="404040"/>
                </a:solidFill>
                <a:latin typeface="Palatino Linotype"/>
                <a:cs typeface="Palatino Linotype"/>
              </a:rPr>
              <a:t>o</a:t>
            </a:r>
            <a:r>
              <a:rPr sz="2200" spc="-15" dirty="0">
                <a:solidFill>
                  <a:srgbClr val="404040"/>
                </a:solidFill>
                <a:latin typeface="Palatino Linotype"/>
                <a:cs typeface="Palatino Linotype"/>
              </a:rPr>
              <a:t>n</a:t>
            </a:r>
            <a:r>
              <a:rPr sz="2200" dirty="0">
                <a:solidFill>
                  <a:srgbClr val="404040"/>
                </a:solidFill>
                <a:latin typeface="Palatino Linotype"/>
                <a:cs typeface="Palatino Linotype"/>
              </a:rPr>
              <a:t>.</a:t>
            </a:r>
            <a:r>
              <a:rPr sz="2200" spc="-75" dirty="0">
                <a:solidFill>
                  <a:srgbClr val="404040"/>
                </a:solidFill>
                <a:latin typeface="Palatino Linotype"/>
                <a:cs typeface="Palatino Linotype"/>
              </a:rPr>
              <a:t> </a:t>
            </a:r>
            <a:r>
              <a:rPr sz="2200" spc="5" dirty="0">
                <a:solidFill>
                  <a:srgbClr val="404040"/>
                </a:solidFill>
                <a:latin typeface="Palatino Linotype"/>
                <a:cs typeface="Palatino Linotype"/>
              </a:rPr>
              <a:t>B</a:t>
            </a:r>
            <a:r>
              <a:rPr sz="2200" spc="-15" dirty="0">
                <a:solidFill>
                  <a:srgbClr val="404040"/>
                </a:solidFill>
                <a:latin typeface="Palatino Linotype"/>
                <a:cs typeface="Palatino Linotype"/>
              </a:rPr>
              <a:t>u</a:t>
            </a:r>
            <a:r>
              <a:rPr sz="2200" dirty="0">
                <a:solidFill>
                  <a:srgbClr val="404040"/>
                </a:solidFill>
                <a:latin typeface="Palatino Linotype"/>
                <a:cs typeface="Palatino Linotype"/>
              </a:rPr>
              <a:t>t I  </a:t>
            </a:r>
            <a:r>
              <a:rPr sz="2200" spc="5" dirty="0">
                <a:solidFill>
                  <a:srgbClr val="404040"/>
                </a:solidFill>
                <a:latin typeface="Palatino Linotype"/>
                <a:cs typeface="Palatino Linotype"/>
              </a:rPr>
              <a:t>think </a:t>
            </a:r>
            <a:r>
              <a:rPr sz="2200" dirty="0">
                <a:solidFill>
                  <a:srgbClr val="404040"/>
                </a:solidFill>
                <a:latin typeface="Palatino Linotype"/>
                <a:cs typeface="Palatino Linotype"/>
              </a:rPr>
              <a:t>it </a:t>
            </a:r>
            <a:r>
              <a:rPr sz="2200" spc="5" dirty="0">
                <a:solidFill>
                  <a:srgbClr val="404040"/>
                </a:solidFill>
                <a:latin typeface="Palatino Linotype"/>
                <a:cs typeface="Palatino Linotype"/>
              </a:rPr>
              <a:t>aims </a:t>
            </a:r>
            <a:r>
              <a:rPr sz="2200" dirty="0">
                <a:solidFill>
                  <a:srgbClr val="404040"/>
                </a:solidFill>
                <a:latin typeface="Palatino Linotype"/>
                <a:cs typeface="Palatino Linotype"/>
              </a:rPr>
              <a:t>to guarantee syntax </a:t>
            </a:r>
            <a:r>
              <a:rPr sz="2200" spc="5" dirty="0">
                <a:solidFill>
                  <a:srgbClr val="404040"/>
                </a:solidFill>
                <a:latin typeface="Palatino Linotype"/>
                <a:cs typeface="Palatino Linotype"/>
              </a:rPr>
              <a:t>simple. As </a:t>
            </a:r>
            <a:r>
              <a:rPr sz="2200" dirty="0">
                <a:solidFill>
                  <a:srgbClr val="404040"/>
                </a:solidFill>
                <a:latin typeface="Palatino Linotype"/>
                <a:cs typeface="Palatino Linotype"/>
              </a:rPr>
              <a:t>the </a:t>
            </a:r>
            <a:r>
              <a:rPr sz="2200" spc="-5" dirty="0">
                <a:solidFill>
                  <a:srgbClr val="404040"/>
                </a:solidFill>
                <a:latin typeface="Palatino Linotype"/>
                <a:cs typeface="Palatino Linotype"/>
              </a:rPr>
              <a:t>inventor </a:t>
            </a:r>
            <a:r>
              <a:rPr sz="2200" dirty="0">
                <a:solidFill>
                  <a:srgbClr val="404040"/>
                </a:solidFill>
                <a:latin typeface="Palatino Linotype"/>
                <a:cs typeface="Palatino Linotype"/>
              </a:rPr>
              <a:t>of </a:t>
            </a:r>
            <a:r>
              <a:rPr sz="2200" spc="5" dirty="0">
                <a:solidFill>
                  <a:srgbClr val="404040"/>
                </a:solidFill>
                <a:latin typeface="Palatino Linotype"/>
                <a:cs typeface="Palatino Linotype"/>
              </a:rPr>
              <a:t> </a:t>
            </a:r>
            <a:r>
              <a:rPr sz="2200" dirty="0">
                <a:solidFill>
                  <a:srgbClr val="404040"/>
                </a:solidFill>
                <a:latin typeface="Palatino Linotype"/>
                <a:cs typeface="Palatino Linotype"/>
              </a:rPr>
              <a:t>Python,</a:t>
            </a:r>
            <a:r>
              <a:rPr sz="2200" spc="-75" dirty="0">
                <a:solidFill>
                  <a:srgbClr val="404040"/>
                </a:solidFill>
                <a:latin typeface="Palatino Linotype"/>
                <a:cs typeface="Palatino Linotype"/>
              </a:rPr>
              <a:t> </a:t>
            </a:r>
            <a:r>
              <a:rPr sz="2200" spc="-5" dirty="0">
                <a:solidFill>
                  <a:srgbClr val="404040"/>
                </a:solidFill>
                <a:latin typeface="Palatino Linotype"/>
                <a:cs typeface="Palatino Linotype"/>
              </a:rPr>
              <a:t>Guido </a:t>
            </a:r>
            <a:r>
              <a:rPr sz="2200" spc="-60" dirty="0">
                <a:solidFill>
                  <a:srgbClr val="404040"/>
                </a:solidFill>
                <a:latin typeface="Palatino Linotype"/>
                <a:cs typeface="Palatino Linotype"/>
              </a:rPr>
              <a:t>Van</a:t>
            </a:r>
            <a:r>
              <a:rPr sz="2200" spc="-20" dirty="0">
                <a:solidFill>
                  <a:srgbClr val="404040"/>
                </a:solidFill>
                <a:latin typeface="Palatino Linotype"/>
                <a:cs typeface="Palatino Linotype"/>
              </a:rPr>
              <a:t> </a:t>
            </a:r>
            <a:r>
              <a:rPr sz="2200" spc="-5" dirty="0">
                <a:solidFill>
                  <a:srgbClr val="404040"/>
                </a:solidFill>
                <a:latin typeface="Palatino Linotype"/>
                <a:cs typeface="Palatino Linotype"/>
              </a:rPr>
              <a:t>Rossum</a:t>
            </a:r>
            <a:r>
              <a:rPr sz="2200" spc="25" dirty="0">
                <a:solidFill>
                  <a:srgbClr val="404040"/>
                </a:solidFill>
                <a:latin typeface="Palatino Linotype"/>
                <a:cs typeface="Palatino Linotype"/>
              </a:rPr>
              <a:t> </a:t>
            </a:r>
            <a:r>
              <a:rPr sz="2200" dirty="0">
                <a:solidFill>
                  <a:srgbClr val="404040"/>
                </a:solidFill>
                <a:latin typeface="Palatino Linotype"/>
                <a:cs typeface="Palatino Linotype"/>
              </a:rPr>
              <a:t>said:</a:t>
            </a:r>
            <a:r>
              <a:rPr sz="2200" spc="-30" dirty="0">
                <a:solidFill>
                  <a:srgbClr val="404040"/>
                </a:solidFill>
                <a:latin typeface="Palatino Linotype"/>
                <a:cs typeface="Palatino Linotype"/>
              </a:rPr>
              <a:t> </a:t>
            </a:r>
            <a:r>
              <a:rPr sz="2200" dirty="0">
                <a:solidFill>
                  <a:srgbClr val="404040"/>
                </a:solidFill>
                <a:latin typeface="Palatino Linotype"/>
                <a:cs typeface="Palatino Linotype"/>
              </a:rPr>
              <a:t>“abundant</a:t>
            </a:r>
            <a:r>
              <a:rPr sz="2200" spc="-45" dirty="0">
                <a:solidFill>
                  <a:srgbClr val="404040"/>
                </a:solidFill>
                <a:latin typeface="Palatino Linotype"/>
                <a:cs typeface="Palatino Linotype"/>
              </a:rPr>
              <a:t> </a:t>
            </a:r>
            <a:r>
              <a:rPr sz="2200" spc="5" dirty="0">
                <a:solidFill>
                  <a:srgbClr val="404040"/>
                </a:solidFill>
                <a:latin typeface="Palatino Linotype"/>
                <a:cs typeface="Palatino Linotype"/>
              </a:rPr>
              <a:t>syntax</a:t>
            </a:r>
            <a:r>
              <a:rPr sz="2200" spc="-30" dirty="0">
                <a:solidFill>
                  <a:srgbClr val="404040"/>
                </a:solidFill>
                <a:latin typeface="Palatino Linotype"/>
                <a:cs typeface="Palatino Linotype"/>
              </a:rPr>
              <a:t> </a:t>
            </a:r>
            <a:r>
              <a:rPr sz="2200" spc="5" dirty="0">
                <a:solidFill>
                  <a:srgbClr val="404040"/>
                </a:solidFill>
                <a:latin typeface="Palatino Linotype"/>
                <a:cs typeface="Palatino Linotype"/>
              </a:rPr>
              <a:t>bring</a:t>
            </a:r>
            <a:endParaRPr sz="2200" dirty="0">
              <a:latin typeface="Palatino Linotype"/>
              <a:cs typeface="Palatino Linotype"/>
            </a:endParaRPr>
          </a:p>
          <a:p>
            <a:pPr marL="356870">
              <a:lnSpc>
                <a:spcPts val="2115"/>
              </a:lnSpc>
            </a:pPr>
            <a:r>
              <a:rPr sz="2200" dirty="0">
                <a:solidFill>
                  <a:srgbClr val="404040"/>
                </a:solidFill>
                <a:latin typeface="Palatino Linotype"/>
                <a:cs typeface="Palatino Linotype"/>
              </a:rPr>
              <a:t>more</a:t>
            </a:r>
            <a:r>
              <a:rPr sz="2200" spc="-45" dirty="0">
                <a:solidFill>
                  <a:srgbClr val="404040"/>
                </a:solidFill>
                <a:latin typeface="Palatino Linotype"/>
                <a:cs typeface="Palatino Linotype"/>
              </a:rPr>
              <a:t> </a:t>
            </a:r>
            <a:r>
              <a:rPr sz="2200" spc="5" dirty="0">
                <a:solidFill>
                  <a:srgbClr val="404040"/>
                </a:solidFill>
                <a:latin typeface="Palatino Linotype"/>
                <a:cs typeface="Palatino Linotype"/>
              </a:rPr>
              <a:t>burden</a:t>
            </a:r>
            <a:r>
              <a:rPr sz="2200" spc="-75" dirty="0">
                <a:solidFill>
                  <a:srgbClr val="404040"/>
                </a:solidFill>
                <a:latin typeface="Palatino Linotype"/>
                <a:cs typeface="Palatino Linotype"/>
              </a:rPr>
              <a:t> </a:t>
            </a:r>
            <a:r>
              <a:rPr sz="2200" dirty="0">
                <a:solidFill>
                  <a:srgbClr val="404040"/>
                </a:solidFill>
                <a:latin typeface="Palatino Linotype"/>
                <a:cs typeface="Palatino Linotype"/>
              </a:rPr>
              <a:t>than</a:t>
            </a:r>
            <a:r>
              <a:rPr sz="2200" spc="-55" dirty="0">
                <a:solidFill>
                  <a:srgbClr val="404040"/>
                </a:solidFill>
                <a:latin typeface="Palatino Linotype"/>
                <a:cs typeface="Palatino Linotype"/>
              </a:rPr>
              <a:t> </a:t>
            </a:r>
            <a:r>
              <a:rPr sz="2200" spc="5" dirty="0">
                <a:solidFill>
                  <a:srgbClr val="404040"/>
                </a:solidFill>
                <a:latin typeface="Palatino Linotype"/>
                <a:cs typeface="Palatino Linotype"/>
              </a:rPr>
              <a:t>help”.</a:t>
            </a:r>
            <a:endParaRPr sz="2200" dirty="0">
              <a:latin typeface="Palatino Linotype"/>
              <a:cs typeface="Palatino Linotyp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40407" y="502919"/>
            <a:ext cx="5660136" cy="1548384"/>
          </a:xfrm>
          <a:prstGeom prst="rect">
            <a:avLst/>
          </a:prstGeom>
        </p:spPr>
      </p:pic>
      <p:sp>
        <p:nvSpPr>
          <p:cNvPr id="3" name="object 3"/>
          <p:cNvSpPr txBox="1">
            <a:spLocks noGrp="1"/>
          </p:cNvSpPr>
          <p:nvPr>
            <p:ph type="title"/>
          </p:nvPr>
        </p:nvSpPr>
        <p:spPr>
          <a:xfrm>
            <a:off x="2195576" y="674623"/>
            <a:ext cx="4752975" cy="848360"/>
          </a:xfrm>
          <a:prstGeom prst="rect">
            <a:avLst/>
          </a:prstGeom>
        </p:spPr>
        <p:txBody>
          <a:bodyPr vert="horz" wrap="square" lIns="0" tIns="12700" rIns="0" bIns="0" rtlCol="0">
            <a:spAutoFit/>
          </a:bodyPr>
          <a:lstStyle/>
          <a:p>
            <a:pPr marL="12700">
              <a:lnSpc>
                <a:spcPct val="100000"/>
              </a:lnSpc>
              <a:spcBef>
                <a:spcPts val="100"/>
              </a:spcBef>
            </a:pPr>
            <a:r>
              <a:rPr spc="-95" dirty="0"/>
              <a:t>What’s</a:t>
            </a:r>
            <a:r>
              <a:rPr spc="-60" dirty="0"/>
              <a:t> </a:t>
            </a:r>
            <a:r>
              <a:rPr spc="-10" dirty="0"/>
              <a:t>Python?</a:t>
            </a:r>
          </a:p>
        </p:txBody>
      </p:sp>
      <p:sp>
        <p:nvSpPr>
          <p:cNvPr id="4" name="object 4"/>
          <p:cNvSpPr txBox="1"/>
          <p:nvPr/>
        </p:nvSpPr>
        <p:spPr>
          <a:xfrm>
            <a:off x="536244" y="1612468"/>
            <a:ext cx="7889875" cy="3916679"/>
          </a:xfrm>
          <a:prstGeom prst="rect">
            <a:avLst/>
          </a:prstGeom>
        </p:spPr>
        <p:txBody>
          <a:bodyPr vert="horz" wrap="square" lIns="0" tIns="12700" rIns="0" bIns="0" rtlCol="0">
            <a:spAutoFit/>
          </a:bodyPr>
          <a:lstStyle/>
          <a:p>
            <a:pPr marL="356870" indent="-344805">
              <a:lnSpc>
                <a:spcPct val="100000"/>
              </a:lnSpc>
              <a:spcBef>
                <a:spcPts val="100"/>
              </a:spcBef>
              <a:buFont typeface="Arial MT"/>
              <a:buChar char="•"/>
              <a:tabLst>
                <a:tab pos="356870" algn="l"/>
                <a:tab pos="357505" algn="l"/>
              </a:tabLst>
            </a:pPr>
            <a:r>
              <a:rPr sz="2400" spc="-5" dirty="0">
                <a:solidFill>
                  <a:srgbClr val="585858"/>
                </a:solidFill>
                <a:latin typeface="Palatino Linotype"/>
                <a:cs typeface="Palatino Linotype"/>
              </a:rPr>
              <a:t>Python</a:t>
            </a:r>
            <a:r>
              <a:rPr sz="2400" spc="5" dirty="0">
                <a:solidFill>
                  <a:srgbClr val="585858"/>
                </a:solidFill>
                <a:latin typeface="Palatino Linotype"/>
                <a:cs typeface="Palatino Linotype"/>
              </a:rPr>
              <a:t> </a:t>
            </a:r>
            <a:r>
              <a:rPr sz="2400" spc="-20" dirty="0">
                <a:solidFill>
                  <a:srgbClr val="585858"/>
                </a:solidFill>
                <a:latin typeface="Palatino Linotype"/>
                <a:cs typeface="Palatino Linotype"/>
              </a:rPr>
              <a:t>is</a:t>
            </a:r>
            <a:r>
              <a:rPr sz="2400" spc="40" dirty="0">
                <a:solidFill>
                  <a:srgbClr val="585858"/>
                </a:solidFill>
                <a:latin typeface="Palatino Linotype"/>
                <a:cs typeface="Palatino Linotype"/>
              </a:rPr>
              <a:t> </a:t>
            </a:r>
            <a:r>
              <a:rPr sz="2400" dirty="0">
                <a:solidFill>
                  <a:srgbClr val="585858"/>
                </a:solidFill>
                <a:latin typeface="Palatino Linotype"/>
                <a:cs typeface="Palatino Linotype"/>
              </a:rPr>
              <a:t>a</a:t>
            </a:r>
            <a:r>
              <a:rPr sz="2400" spc="5" dirty="0">
                <a:solidFill>
                  <a:srgbClr val="585858"/>
                </a:solidFill>
                <a:latin typeface="Palatino Linotype"/>
                <a:cs typeface="Palatino Linotype"/>
              </a:rPr>
              <a:t> </a:t>
            </a:r>
            <a:r>
              <a:rPr sz="2400" spc="-5" dirty="0">
                <a:solidFill>
                  <a:srgbClr val="585858"/>
                </a:solidFill>
                <a:latin typeface="Palatino Linotype"/>
                <a:cs typeface="Palatino Linotype"/>
              </a:rPr>
              <a:t>general-purpose,</a:t>
            </a:r>
            <a:r>
              <a:rPr sz="2400" spc="-30" dirty="0">
                <a:solidFill>
                  <a:srgbClr val="585858"/>
                </a:solidFill>
                <a:latin typeface="Palatino Linotype"/>
                <a:cs typeface="Palatino Linotype"/>
              </a:rPr>
              <a:t> </a:t>
            </a:r>
            <a:r>
              <a:rPr sz="2400" spc="-5" dirty="0">
                <a:solidFill>
                  <a:srgbClr val="585858"/>
                </a:solidFill>
                <a:latin typeface="Palatino Linotype"/>
                <a:cs typeface="Palatino Linotype"/>
              </a:rPr>
              <a:t>interpreted</a:t>
            </a:r>
            <a:r>
              <a:rPr sz="2400" spc="5" dirty="0">
                <a:solidFill>
                  <a:srgbClr val="585858"/>
                </a:solidFill>
                <a:latin typeface="Palatino Linotype"/>
                <a:cs typeface="Palatino Linotype"/>
              </a:rPr>
              <a:t> </a:t>
            </a:r>
            <a:r>
              <a:rPr sz="2400" spc="-10" dirty="0">
                <a:solidFill>
                  <a:srgbClr val="585858"/>
                </a:solidFill>
                <a:latin typeface="Palatino Linotype"/>
                <a:cs typeface="Palatino Linotype"/>
              </a:rPr>
              <a:t>high-level</a:t>
            </a:r>
            <a:endParaRPr sz="2400">
              <a:latin typeface="Palatino Linotype"/>
              <a:cs typeface="Palatino Linotype"/>
            </a:endParaRPr>
          </a:p>
          <a:p>
            <a:pPr marL="356870">
              <a:lnSpc>
                <a:spcPct val="100000"/>
              </a:lnSpc>
            </a:pPr>
            <a:r>
              <a:rPr sz="2400" spc="-5" dirty="0">
                <a:solidFill>
                  <a:srgbClr val="585858"/>
                </a:solidFill>
                <a:latin typeface="Palatino Linotype"/>
                <a:cs typeface="Palatino Linotype"/>
              </a:rPr>
              <a:t>programming</a:t>
            </a:r>
            <a:r>
              <a:rPr sz="2400" spc="5" dirty="0">
                <a:solidFill>
                  <a:srgbClr val="585858"/>
                </a:solidFill>
                <a:latin typeface="Palatino Linotype"/>
                <a:cs typeface="Palatino Linotype"/>
              </a:rPr>
              <a:t> </a:t>
            </a:r>
            <a:r>
              <a:rPr sz="2400" spc="-5" dirty="0">
                <a:solidFill>
                  <a:srgbClr val="585858"/>
                </a:solidFill>
                <a:latin typeface="Palatino Linotype"/>
                <a:cs typeface="Palatino Linotype"/>
              </a:rPr>
              <a:t>language.</a:t>
            </a:r>
            <a:endParaRPr sz="2400">
              <a:latin typeface="Palatino Linotype"/>
              <a:cs typeface="Palatino Linotype"/>
            </a:endParaRPr>
          </a:p>
          <a:p>
            <a:pPr marL="356870" indent="-344805">
              <a:lnSpc>
                <a:spcPct val="100000"/>
              </a:lnSpc>
              <a:spcBef>
                <a:spcPts val="1180"/>
              </a:spcBef>
              <a:buFont typeface="Arial MT"/>
              <a:buChar char="•"/>
              <a:tabLst>
                <a:tab pos="356870" algn="l"/>
                <a:tab pos="357505" algn="l"/>
              </a:tabLst>
            </a:pPr>
            <a:r>
              <a:rPr sz="2400" dirty="0">
                <a:solidFill>
                  <a:srgbClr val="585858"/>
                </a:solidFill>
                <a:latin typeface="Palatino Linotype"/>
                <a:cs typeface="Palatino Linotype"/>
              </a:rPr>
              <a:t>Its</a:t>
            </a:r>
            <a:r>
              <a:rPr sz="2400" spc="-10" dirty="0">
                <a:solidFill>
                  <a:srgbClr val="585858"/>
                </a:solidFill>
                <a:latin typeface="Palatino Linotype"/>
                <a:cs typeface="Palatino Linotype"/>
              </a:rPr>
              <a:t> </a:t>
            </a:r>
            <a:r>
              <a:rPr sz="2400" spc="-5" dirty="0">
                <a:solidFill>
                  <a:srgbClr val="585858"/>
                </a:solidFill>
                <a:latin typeface="Palatino Linotype"/>
                <a:cs typeface="Palatino Linotype"/>
              </a:rPr>
              <a:t>syntax</a:t>
            </a:r>
            <a:r>
              <a:rPr sz="2400" spc="-15" dirty="0">
                <a:solidFill>
                  <a:srgbClr val="585858"/>
                </a:solidFill>
                <a:latin typeface="Palatino Linotype"/>
                <a:cs typeface="Palatino Linotype"/>
              </a:rPr>
              <a:t> is</a:t>
            </a:r>
            <a:r>
              <a:rPr sz="2400" spc="35" dirty="0">
                <a:solidFill>
                  <a:srgbClr val="585858"/>
                </a:solidFill>
                <a:latin typeface="Palatino Linotype"/>
                <a:cs typeface="Palatino Linotype"/>
              </a:rPr>
              <a:t> </a:t>
            </a:r>
            <a:r>
              <a:rPr sz="2400" spc="-5" dirty="0">
                <a:solidFill>
                  <a:srgbClr val="585858"/>
                </a:solidFill>
                <a:latin typeface="Palatino Linotype"/>
                <a:cs typeface="Palatino Linotype"/>
              </a:rPr>
              <a:t>clear</a:t>
            </a:r>
            <a:r>
              <a:rPr sz="2400" spc="10" dirty="0">
                <a:solidFill>
                  <a:srgbClr val="585858"/>
                </a:solidFill>
                <a:latin typeface="Palatino Linotype"/>
                <a:cs typeface="Palatino Linotype"/>
              </a:rPr>
              <a:t> </a:t>
            </a:r>
            <a:r>
              <a:rPr sz="2400" dirty="0">
                <a:solidFill>
                  <a:srgbClr val="585858"/>
                </a:solidFill>
                <a:latin typeface="Palatino Linotype"/>
                <a:cs typeface="Palatino Linotype"/>
              </a:rPr>
              <a:t>and</a:t>
            </a:r>
            <a:r>
              <a:rPr sz="2400" spc="-10" dirty="0">
                <a:solidFill>
                  <a:srgbClr val="585858"/>
                </a:solidFill>
                <a:latin typeface="Palatino Linotype"/>
                <a:cs typeface="Palatino Linotype"/>
              </a:rPr>
              <a:t> emphasize</a:t>
            </a:r>
            <a:r>
              <a:rPr sz="2400" spc="45" dirty="0">
                <a:solidFill>
                  <a:srgbClr val="585858"/>
                </a:solidFill>
                <a:latin typeface="Palatino Linotype"/>
                <a:cs typeface="Palatino Linotype"/>
              </a:rPr>
              <a:t> </a:t>
            </a:r>
            <a:r>
              <a:rPr sz="2400" spc="-30" dirty="0">
                <a:solidFill>
                  <a:srgbClr val="585858"/>
                </a:solidFill>
                <a:latin typeface="Palatino Linotype"/>
                <a:cs typeface="Palatino Linotype"/>
              </a:rPr>
              <a:t>readability.</a:t>
            </a:r>
            <a:endParaRPr sz="2400">
              <a:latin typeface="Palatino Linotype"/>
              <a:cs typeface="Palatino Linotype"/>
            </a:endParaRPr>
          </a:p>
          <a:p>
            <a:pPr marL="356870" indent="-344805">
              <a:lnSpc>
                <a:spcPct val="100000"/>
              </a:lnSpc>
              <a:spcBef>
                <a:spcPts val="1180"/>
              </a:spcBef>
              <a:buFont typeface="Arial MT"/>
              <a:buChar char="•"/>
              <a:tabLst>
                <a:tab pos="356870" algn="l"/>
                <a:tab pos="357505" algn="l"/>
              </a:tabLst>
            </a:pPr>
            <a:r>
              <a:rPr sz="2400" spc="-5" dirty="0">
                <a:solidFill>
                  <a:srgbClr val="585858"/>
                </a:solidFill>
                <a:latin typeface="Palatino Linotype"/>
                <a:cs typeface="Palatino Linotype"/>
              </a:rPr>
              <a:t>Python</a:t>
            </a:r>
            <a:r>
              <a:rPr sz="2400" spc="5" dirty="0">
                <a:solidFill>
                  <a:srgbClr val="585858"/>
                </a:solidFill>
                <a:latin typeface="Palatino Linotype"/>
                <a:cs typeface="Palatino Linotype"/>
              </a:rPr>
              <a:t> </a:t>
            </a:r>
            <a:r>
              <a:rPr sz="2400" spc="-5" dirty="0">
                <a:solidFill>
                  <a:srgbClr val="585858"/>
                </a:solidFill>
                <a:latin typeface="Palatino Linotype"/>
                <a:cs typeface="Palatino Linotype"/>
              </a:rPr>
              <a:t>has</a:t>
            </a:r>
            <a:r>
              <a:rPr sz="2400" spc="20" dirty="0">
                <a:solidFill>
                  <a:srgbClr val="585858"/>
                </a:solidFill>
                <a:latin typeface="Palatino Linotype"/>
                <a:cs typeface="Palatino Linotype"/>
              </a:rPr>
              <a:t> </a:t>
            </a:r>
            <a:r>
              <a:rPr sz="2400" dirty="0">
                <a:solidFill>
                  <a:srgbClr val="585858"/>
                </a:solidFill>
                <a:latin typeface="Palatino Linotype"/>
                <a:cs typeface="Palatino Linotype"/>
              </a:rPr>
              <a:t>a</a:t>
            </a:r>
            <a:r>
              <a:rPr sz="2400" spc="5" dirty="0">
                <a:solidFill>
                  <a:srgbClr val="585858"/>
                </a:solidFill>
                <a:latin typeface="Palatino Linotype"/>
                <a:cs typeface="Palatino Linotype"/>
              </a:rPr>
              <a:t> </a:t>
            </a:r>
            <a:r>
              <a:rPr sz="2400" dirty="0">
                <a:solidFill>
                  <a:srgbClr val="585858"/>
                </a:solidFill>
                <a:latin typeface="Palatino Linotype"/>
                <a:cs typeface="Palatino Linotype"/>
              </a:rPr>
              <a:t>large</a:t>
            </a:r>
            <a:r>
              <a:rPr sz="2400" spc="-15" dirty="0">
                <a:solidFill>
                  <a:srgbClr val="585858"/>
                </a:solidFill>
                <a:latin typeface="Palatino Linotype"/>
                <a:cs typeface="Palatino Linotype"/>
              </a:rPr>
              <a:t> </a:t>
            </a:r>
            <a:r>
              <a:rPr sz="2400" spc="-5" dirty="0">
                <a:solidFill>
                  <a:srgbClr val="585858"/>
                </a:solidFill>
                <a:latin typeface="Palatino Linotype"/>
                <a:cs typeface="Palatino Linotype"/>
              </a:rPr>
              <a:t>and</a:t>
            </a:r>
            <a:r>
              <a:rPr sz="2400" spc="20" dirty="0">
                <a:solidFill>
                  <a:srgbClr val="585858"/>
                </a:solidFill>
                <a:latin typeface="Palatino Linotype"/>
                <a:cs typeface="Palatino Linotype"/>
              </a:rPr>
              <a:t> </a:t>
            </a:r>
            <a:r>
              <a:rPr sz="2400" spc="-10" dirty="0">
                <a:solidFill>
                  <a:srgbClr val="585858"/>
                </a:solidFill>
                <a:latin typeface="Palatino Linotype"/>
                <a:cs typeface="Palatino Linotype"/>
              </a:rPr>
              <a:t>comprehensive</a:t>
            </a:r>
            <a:r>
              <a:rPr sz="2400" spc="30" dirty="0">
                <a:solidFill>
                  <a:srgbClr val="585858"/>
                </a:solidFill>
                <a:latin typeface="Palatino Linotype"/>
                <a:cs typeface="Palatino Linotype"/>
              </a:rPr>
              <a:t> </a:t>
            </a:r>
            <a:r>
              <a:rPr sz="2400" spc="-5" dirty="0">
                <a:solidFill>
                  <a:srgbClr val="585858"/>
                </a:solidFill>
                <a:latin typeface="Palatino Linotype"/>
                <a:cs typeface="Palatino Linotype"/>
              </a:rPr>
              <a:t>standard</a:t>
            </a:r>
            <a:r>
              <a:rPr sz="2400" spc="5" dirty="0">
                <a:solidFill>
                  <a:srgbClr val="585858"/>
                </a:solidFill>
                <a:latin typeface="Palatino Linotype"/>
                <a:cs typeface="Palatino Linotype"/>
              </a:rPr>
              <a:t> </a:t>
            </a:r>
            <a:r>
              <a:rPr sz="2400" spc="-40" dirty="0">
                <a:solidFill>
                  <a:srgbClr val="585858"/>
                </a:solidFill>
                <a:latin typeface="Palatino Linotype"/>
                <a:cs typeface="Palatino Linotype"/>
              </a:rPr>
              <a:t>library.</a:t>
            </a:r>
            <a:endParaRPr sz="2400">
              <a:latin typeface="Palatino Linotype"/>
              <a:cs typeface="Palatino Linotype"/>
            </a:endParaRPr>
          </a:p>
          <a:p>
            <a:pPr marL="356870" marR="99695" indent="-344805">
              <a:lnSpc>
                <a:spcPct val="100000"/>
              </a:lnSpc>
              <a:spcBef>
                <a:spcPts val="1175"/>
              </a:spcBef>
              <a:buFont typeface="Arial MT"/>
              <a:buChar char="•"/>
              <a:tabLst>
                <a:tab pos="356870" algn="l"/>
                <a:tab pos="357505" algn="l"/>
              </a:tabLst>
            </a:pPr>
            <a:r>
              <a:rPr sz="2400" spc="-5" dirty="0">
                <a:solidFill>
                  <a:srgbClr val="585858"/>
                </a:solidFill>
                <a:latin typeface="Palatino Linotype"/>
                <a:cs typeface="Palatino Linotype"/>
              </a:rPr>
              <a:t>Python</a:t>
            </a:r>
            <a:r>
              <a:rPr sz="2400" spc="-10" dirty="0">
                <a:solidFill>
                  <a:srgbClr val="585858"/>
                </a:solidFill>
                <a:latin typeface="Palatino Linotype"/>
                <a:cs typeface="Palatino Linotype"/>
              </a:rPr>
              <a:t> </a:t>
            </a:r>
            <a:r>
              <a:rPr sz="2400" spc="-5" dirty="0">
                <a:solidFill>
                  <a:srgbClr val="585858"/>
                </a:solidFill>
                <a:latin typeface="Palatino Linotype"/>
                <a:cs typeface="Palatino Linotype"/>
              </a:rPr>
              <a:t>supports</a:t>
            </a:r>
            <a:r>
              <a:rPr sz="2400" spc="-10" dirty="0">
                <a:solidFill>
                  <a:srgbClr val="585858"/>
                </a:solidFill>
                <a:latin typeface="Palatino Linotype"/>
                <a:cs typeface="Palatino Linotype"/>
              </a:rPr>
              <a:t> multiple</a:t>
            </a:r>
            <a:r>
              <a:rPr sz="2400" spc="35" dirty="0">
                <a:solidFill>
                  <a:srgbClr val="585858"/>
                </a:solidFill>
                <a:latin typeface="Palatino Linotype"/>
                <a:cs typeface="Palatino Linotype"/>
              </a:rPr>
              <a:t> </a:t>
            </a:r>
            <a:r>
              <a:rPr sz="2400" spc="-5" dirty="0">
                <a:solidFill>
                  <a:srgbClr val="585858"/>
                </a:solidFill>
                <a:latin typeface="Palatino Linotype"/>
                <a:cs typeface="Palatino Linotype"/>
              </a:rPr>
              <a:t>programming</a:t>
            </a:r>
            <a:r>
              <a:rPr sz="2400" spc="25" dirty="0">
                <a:solidFill>
                  <a:srgbClr val="585858"/>
                </a:solidFill>
                <a:latin typeface="Palatino Linotype"/>
                <a:cs typeface="Palatino Linotype"/>
              </a:rPr>
              <a:t> </a:t>
            </a:r>
            <a:r>
              <a:rPr sz="2400" spc="-5" dirty="0">
                <a:solidFill>
                  <a:srgbClr val="585858"/>
                </a:solidFill>
                <a:latin typeface="Palatino Linotype"/>
                <a:cs typeface="Palatino Linotype"/>
              </a:rPr>
              <a:t>paradigms, </a:t>
            </a:r>
            <a:r>
              <a:rPr sz="2400" dirty="0">
                <a:solidFill>
                  <a:srgbClr val="585858"/>
                </a:solidFill>
                <a:latin typeface="Palatino Linotype"/>
                <a:cs typeface="Palatino Linotype"/>
              </a:rPr>
              <a:t> </a:t>
            </a:r>
            <a:r>
              <a:rPr sz="2400" spc="-10" dirty="0">
                <a:solidFill>
                  <a:srgbClr val="585858"/>
                </a:solidFill>
                <a:latin typeface="Palatino Linotype"/>
                <a:cs typeface="Palatino Linotype"/>
              </a:rPr>
              <a:t>primarily</a:t>
            </a:r>
            <a:r>
              <a:rPr sz="2400" spc="40" dirty="0">
                <a:solidFill>
                  <a:srgbClr val="585858"/>
                </a:solidFill>
                <a:latin typeface="Palatino Linotype"/>
                <a:cs typeface="Palatino Linotype"/>
              </a:rPr>
              <a:t> </a:t>
            </a:r>
            <a:r>
              <a:rPr sz="2400" spc="-10" dirty="0">
                <a:solidFill>
                  <a:srgbClr val="585858"/>
                </a:solidFill>
                <a:latin typeface="Palatino Linotype"/>
                <a:cs typeface="Palatino Linotype"/>
              </a:rPr>
              <a:t>but</a:t>
            </a:r>
            <a:r>
              <a:rPr sz="2400" spc="5" dirty="0">
                <a:solidFill>
                  <a:srgbClr val="585858"/>
                </a:solidFill>
                <a:latin typeface="Palatino Linotype"/>
                <a:cs typeface="Palatino Linotype"/>
              </a:rPr>
              <a:t> </a:t>
            </a:r>
            <a:r>
              <a:rPr sz="2400" spc="-5" dirty="0">
                <a:solidFill>
                  <a:srgbClr val="585858"/>
                </a:solidFill>
                <a:latin typeface="Palatino Linotype"/>
                <a:cs typeface="Palatino Linotype"/>
              </a:rPr>
              <a:t>not</a:t>
            </a:r>
            <a:r>
              <a:rPr sz="2400" spc="5" dirty="0">
                <a:solidFill>
                  <a:srgbClr val="585858"/>
                </a:solidFill>
                <a:latin typeface="Palatino Linotype"/>
                <a:cs typeface="Palatino Linotype"/>
              </a:rPr>
              <a:t> </a:t>
            </a:r>
            <a:r>
              <a:rPr sz="2400" spc="-10" dirty="0">
                <a:solidFill>
                  <a:srgbClr val="585858"/>
                </a:solidFill>
                <a:latin typeface="Palatino Linotype"/>
                <a:cs typeface="Palatino Linotype"/>
              </a:rPr>
              <a:t>limited</a:t>
            </a:r>
            <a:r>
              <a:rPr sz="2400" spc="60" dirty="0">
                <a:solidFill>
                  <a:srgbClr val="585858"/>
                </a:solidFill>
                <a:latin typeface="Palatino Linotype"/>
                <a:cs typeface="Palatino Linotype"/>
              </a:rPr>
              <a:t> </a:t>
            </a:r>
            <a:r>
              <a:rPr sz="2400" dirty="0">
                <a:solidFill>
                  <a:srgbClr val="585858"/>
                </a:solidFill>
                <a:latin typeface="Palatino Linotype"/>
                <a:cs typeface="Palatino Linotype"/>
              </a:rPr>
              <a:t>to</a:t>
            </a:r>
            <a:r>
              <a:rPr sz="2400" spc="-25" dirty="0">
                <a:solidFill>
                  <a:srgbClr val="585858"/>
                </a:solidFill>
                <a:latin typeface="Palatino Linotype"/>
                <a:cs typeface="Palatino Linotype"/>
              </a:rPr>
              <a:t> </a:t>
            </a:r>
            <a:r>
              <a:rPr sz="2400" dirty="0">
                <a:solidFill>
                  <a:srgbClr val="585858"/>
                </a:solidFill>
                <a:latin typeface="Palatino Linotype"/>
                <a:cs typeface="Palatino Linotype"/>
              </a:rPr>
              <a:t>object-oriented,</a:t>
            </a:r>
            <a:r>
              <a:rPr sz="2400" spc="-5" dirty="0">
                <a:solidFill>
                  <a:srgbClr val="585858"/>
                </a:solidFill>
                <a:latin typeface="Palatino Linotype"/>
                <a:cs typeface="Palatino Linotype"/>
              </a:rPr>
              <a:t> </a:t>
            </a:r>
            <a:r>
              <a:rPr sz="2400" spc="-10" dirty="0">
                <a:solidFill>
                  <a:srgbClr val="585858"/>
                </a:solidFill>
                <a:latin typeface="Palatino Linotype"/>
                <a:cs typeface="Palatino Linotype"/>
              </a:rPr>
              <a:t>imperative </a:t>
            </a:r>
            <a:r>
              <a:rPr sz="2400" spc="-585" dirty="0">
                <a:solidFill>
                  <a:srgbClr val="585858"/>
                </a:solidFill>
                <a:latin typeface="Palatino Linotype"/>
                <a:cs typeface="Palatino Linotype"/>
              </a:rPr>
              <a:t> </a:t>
            </a:r>
            <a:r>
              <a:rPr sz="2400" spc="-5" dirty="0">
                <a:solidFill>
                  <a:srgbClr val="585858"/>
                </a:solidFill>
                <a:latin typeface="Palatino Linotype"/>
                <a:cs typeface="Palatino Linotype"/>
              </a:rPr>
              <a:t>and,</a:t>
            </a:r>
            <a:r>
              <a:rPr sz="2400" dirty="0">
                <a:solidFill>
                  <a:srgbClr val="585858"/>
                </a:solidFill>
                <a:latin typeface="Palatino Linotype"/>
                <a:cs typeface="Palatino Linotype"/>
              </a:rPr>
              <a:t> </a:t>
            </a:r>
            <a:r>
              <a:rPr sz="2400" spc="-5" dirty="0">
                <a:solidFill>
                  <a:srgbClr val="585858"/>
                </a:solidFill>
                <a:latin typeface="Palatino Linotype"/>
                <a:cs typeface="Palatino Linotype"/>
              </a:rPr>
              <a:t>to</a:t>
            </a:r>
            <a:r>
              <a:rPr sz="2400" spc="10" dirty="0">
                <a:solidFill>
                  <a:srgbClr val="585858"/>
                </a:solidFill>
                <a:latin typeface="Palatino Linotype"/>
                <a:cs typeface="Palatino Linotype"/>
              </a:rPr>
              <a:t> </a:t>
            </a:r>
            <a:r>
              <a:rPr sz="2400" dirty="0">
                <a:solidFill>
                  <a:srgbClr val="585858"/>
                </a:solidFill>
                <a:latin typeface="Palatino Linotype"/>
                <a:cs typeface="Palatino Linotype"/>
              </a:rPr>
              <a:t>a </a:t>
            </a:r>
            <a:r>
              <a:rPr sz="2400" spc="-5" dirty="0">
                <a:solidFill>
                  <a:srgbClr val="585858"/>
                </a:solidFill>
                <a:latin typeface="Palatino Linotype"/>
                <a:cs typeface="Palatino Linotype"/>
              </a:rPr>
              <a:t>lesser</a:t>
            </a:r>
            <a:r>
              <a:rPr sz="2400" spc="15" dirty="0">
                <a:solidFill>
                  <a:srgbClr val="585858"/>
                </a:solidFill>
                <a:latin typeface="Palatino Linotype"/>
                <a:cs typeface="Palatino Linotype"/>
              </a:rPr>
              <a:t> </a:t>
            </a:r>
            <a:r>
              <a:rPr sz="2400" dirty="0">
                <a:solidFill>
                  <a:srgbClr val="585858"/>
                </a:solidFill>
                <a:latin typeface="Palatino Linotype"/>
                <a:cs typeface="Palatino Linotype"/>
              </a:rPr>
              <a:t>extent,</a:t>
            </a:r>
            <a:r>
              <a:rPr sz="2400" spc="-25" dirty="0">
                <a:solidFill>
                  <a:srgbClr val="585858"/>
                </a:solidFill>
                <a:latin typeface="Palatino Linotype"/>
                <a:cs typeface="Palatino Linotype"/>
              </a:rPr>
              <a:t> </a:t>
            </a:r>
            <a:r>
              <a:rPr sz="2400" spc="-10" dirty="0">
                <a:solidFill>
                  <a:srgbClr val="585858"/>
                </a:solidFill>
                <a:latin typeface="Palatino Linotype"/>
                <a:cs typeface="Palatino Linotype"/>
              </a:rPr>
              <a:t>functional</a:t>
            </a:r>
            <a:r>
              <a:rPr sz="2400" spc="70" dirty="0">
                <a:solidFill>
                  <a:srgbClr val="585858"/>
                </a:solidFill>
                <a:latin typeface="Palatino Linotype"/>
                <a:cs typeface="Palatino Linotype"/>
              </a:rPr>
              <a:t> </a:t>
            </a:r>
            <a:r>
              <a:rPr sz="2400" spc="-5" dirty="0">
                <a:solidFill>
                  <a:srgbClr val="585858"/>
                </a:solidFill>
                <a:latin typeface="Palatino Linotype"/>
                <a:cs typeface="Palatino Linotype"/>
              </a:rPr>
              <a:t>programming</a:t>
            </a:r>
            <a:r>
              <a:rPr sz="2400" dirty="0">
                <a:solidFill>
                  <a:srgbClr val="585858"/>
                </a:solidFill>
                <a:latin typeface="Palatino Linotype"/>
                <a:cs typeface="Palatino Linotype"/>
              </a:rPr>
              <a:t> </a:t>
            </a:r>
            <a:r>
              <a:rPr sz="2400" spc="-5" dirty="0">
                <a:solidFill>
                  <a:srgbClr val="585858"/>
                </a:solidFill>
                <a:latin typeface="Palatino Linotype"/>
                <a:cs typeface="Palatino Linotype"/>
              </a:rPr>
              <a:t>styles.</a:t>
            </a:r>
            <a:endParaRPr sz="2400">
              <a:latin typeface="Palatino Linotype"/>
              <a:cs typeface="Palatino Linotype"/>
            </a:endParaRPr>
          </a:p>
          <a:p>
            <a:pPr marL="356870" marR="265430" indent="-344805">
              <a:lnSpc>
                <a:spcPct val="100000"/>
              </a:lnSpc>
              <a:spcBef>
                <a:spcPts val="1180"/>
              </a:spcBef>
              <a:buFont typeface="Arial MT"/>
              <a:buChar char="•"/>
              <a:tabLst>
                <a:tab pos="356870" algn="l"/>
                <a:tab pos="357505" algn="l"/>
              </a:tabLst>
            </a:pPr>
            <a:r>
              <a:rPr sz="2400" dirty="0">
                <a:solidFill>
                  <a:srgbClr val="585858"/>
                </a:solidFill>
                <a:latin typeface="Palatino Linotype"/>
                <a:cs typeface="Palatino Linotype"/>
              </a:rPr>
              <a:t>It</a:t>
            </a:r>
            <a:r>
              <a:rPr sz="2400" spc="10" dirty="0">
                <a:solidFill>
                  <a:srgbClr val="585858"/>
                </a:solidFill>
                <a:latin typeface="Palatino Linotype"/>
                <a:cs typeface="Palatino Linotype"/>
              </a:rPr>
              <a:t> </a:t>
            </a:r>
            <a:r>
              <a:rPr sz="2400" spc="-5" dirty="0">
                <a:solidFill>
                  <a:srgbClr val="585858"/>
                </a:solidFill>
                <a:latin typeface="Palatino Linotype"/>
                <a:cs typeface="Palatino Linotype"/>
              </a:rPr>
              <a:t>features</a:t>
            </a:r>
            <a:r>
              <a:rPr sz="2400" dirty="0">
                <a:solidFill>
                  <a:srgbClr val="585858"/>
                </a:solidFill>
                <a:latin typeface="Palatino Linotype"/>
                <a:cs typeface="Palatino Linotype"/>
              </a:rPr>
              <a:t> a </a:t>
            </a:r>
            <a:r>
              <a:rPr sz="2400" spc="-10" dirty="0">
                <a:solidFill>
                  <a:srgbClr val="585858"/>
                </a:solidFill>
                <a:latin typeface="Palatino Linotype"/>
                <a:cs typeface="Palatino Linotype"/>
              </a:rPr>
              <a:t>fully</a:t>
            </a:r>
            <a:r>
              <a:rPr sz="2400" spc="25" dirty="0">
                <a:solidFill>
                  <a:srgbClr val="585858"/>
                </a:solidFill>
                <a:latin typeface="Palatino Linotype"/>
                <a:cs typeface="Palatino Linotype"/>
              </a:rPr>
              <a:t> </a:t>
            </a:r>
            <a:r>
              <a:rPr sz="2400" spc="-5" dirty="0">
                <a:solidFill>
                  <a:srgbClr val="585858"/>
                </a:solidFill>
                <a:latin typeface="Palatino Linotype"/>
                <a:cs typeface="Palatino Linotype"/>
              </a:rPr>
              <a:t>dynamic</a:t>
            </a:r>
            <a:r>
              <a:rPr sz="2400" spc="35" dirty="0">
                <a:solidFill>
                  <a:srgbClr val="585858"/>
                </a:solidFill>
                <a:latin typeface="Palatino Linotype"/>
                <a:cs typeface="Palatino Linotype"/>
              </a:rPr>
              <a:t> </a:t>
            </a:r>
            <a:r>
              <a:rPr sz="2400" dirty="0">
                <a:solidFill>
                  <a:srgbClr val="585858"/>
                </a:solidFill>
                <a:latin typeface="Palatino Linotype"/>
                <a:cs typeface="Palatino Linotype"/>
              </a:rPr>
              <a:t>type</a:t>
            </a:r>
            <a:r>
              <a:rPr sz="2400" spc="-25" dirty="0">
                <a:solidFill>
                  <a:srgbClr val="585858"/>
                </a:solidFill>
                <a:latin typeface="Palatino Linotype"/>
                <a:cs typeface="Palatino Linotype"/>
              </a:rPr>
              <a:t> </a:t>
            </a:r>
            <a:r>
              <a:rPr sz="2400" spc="-5" dirty="0">
                <a:solidFill>
                  <a:srgbClr val="585858"/>
                </a:solidFill>
                <a:latin typeface="Palatino Linotype"/>
                <a:cs typeface="Palatino Linotype"/>
              </a:rPr>
              <a:t>system</a:t>
            </a:r>
            <a:r>
              <a:rPr sz="2400" dirty="0">
                <a:solidFill>
                  <a:srgbClr val="585858"/>
                </a:solidFill>
                <a:latin typeface="Palatino Linotype"/>
                <a:cs typeface="Palatino Linotype"/>
              </a:rPr>
              <a:t> </a:t>
            </a:r>
            <a:r>
              <a:rPr sz="2400" spc="-5" dirty="0">
                <a:solidFill>
                  <a:srgbClr val="585858"/>
                </a:solidFill>
                <a:latin typeface="Palatino Linotype"/>
                <a:cs typeface="Palatino Linotype"/>
              </a:rPr>
              <a:t>and</a:t>
            </a:r>
            <a:r>
              <a:rPr sz="2400" spc="20" dirty="0">
                <a:solidFill>
                  <a:srgbClr val="585858"/>
                </a:solidFill>
                <a:latin typeface="Palatino Linotype"/>
                <a:cs typeface="Palatino Linotype"/>
              </a:rPr>
              <a:t> </a:t>
            </a:r>
            <a:r>
              <a:rPr sz="2400" spc="-5" dirty="0">
                <a:solidFill>
                  <a:srgbClr val="585858"/>
                </a:solidFill>
                <a:latin typeface="Palatino Linotype"/>
                <a:cs typeface="Palatino Linotype"/>
              </a:rPr>
              <a:t>automatic </a:t>
            </a:r>
            <a:r>
              <a:rPr sz="2400" spc="-585" dirty="0">
                <a:solidFill>
                  <a:srgbClr val="585858"/>
                </a:solidFill>
                <a:latin typeface="Palatino Linotype"/>
                <a:cs typeface="Palatino Linotype"/>
              </a:rPr>
              <a:t> </a:t>
            </a:r>
            <a:r>
              <a:rPr sz="2400" spc="-5" dirty="0">
                <a:solidFill>
                  <a:srgbClr val="585858"/>
                </a:solidFill>
                <a:latin typeface="Palatino Linotype"/>
                <a:cs typeface="Palatino Linotype"/>
              </a:rPr>
              <a:t>memory</a:t>
            </a:r>
            <a:r>
              <a:rPr sz="2400" dirty="0">
                <a:solidFill>
                  <a:srgbClr val="585858"/>
                </a:solidFill>
                <a:latin typeface="Palatino Linotype"/>
                <a:cs typeface="Palatino Linotype"/>
              </a:rPr>
              <a:t> </a:t>
            </a:r>
            <a:r>
              <a:rPr sz="2400" spc="-5" dirty="0">
                <a:solidFill>
                  <a:srgbClr val="585858"/>
                </a:solidFill>
                <a:latin typeface="Palatino Linotype"/>
                <a:cs typeface="Palatino Linotype"/>
              </a:rPr>
              <a:t>management</a:t>
            </a:r>
            <a:endParaRPr sz="2400">
              <a:latin typeface="Palatino Linotype"/>
              <a:cs typeface="Palatino Linotyp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58239" y="405384"/>
            <a:ext cx="6851904" cy="1383791"/>
          </a:xfrm>
          <a:prstGeom prst="rect">
            <a:avLst/>
          </a:prstGeom>
        </p:spPr>
      </p:pic>
      <p:sp>
        <p:nvSpPr>
          <p:cNvPr id="3" name="object 3"/>
          <p:cNvSpPr txBox="1">
            <a:spLocks noGrp="1"/>
          </p:cNvSpPr>
          <p:nvPr>
            <p:ph type="title"/>
          </p:nvPr>
        </p:nvSpPr>
        <p:spPr>
          <a:xfrm>
            <a:off x="1562480" y="560019"/>
            <a:ext cx="6044565" cy="757555"/>
          </a:xfrm>
          <a:prstGeom prst="rect">
            <a:avLst/>
          </a:prstGeom>
        </p:spPr>
        <p:txBody>
          <a:bodyPr vert="horz" wrap="square" lIns="0" tIns="12700" rIns="0" bIns="0" rtlCol="0">
            <a:spAutoFit/>
          </a:bodyPr>
          <a:lstStyle/>
          <a:p>
            <a:pPr marL="12700">
              <a:lnSpc>
                <a:spcPct val="100000"/>
              </a:lnSpc>
              <a:spcBef>
                <a:spcPts val="100"/>
              </a:spcBef>
            </a:pPr>
            <a:r>
              <a:rPr sz="4800" spc="-15" dirty="0"/>
              <a:t>Advantages </a:t>
            </a:r>
            <a:r>
              <a:rPr sz="4800" dirty="0"/>
              <a:t>of</a:t>
            </a:r>
            <a:r>
              <a:rPr sz="4800" spc="-25" dirty="0"/>
              <a:t> </a:t>
            </a:r>
            <a:r>
              <a:rPr sz="4800" spc="-5" dirty="0"/>
              <a:t>Python</a:t>
            </a:r>
            <a:endParaRPr sz="4800"/>
          </a:p>
        </p:txBody>
      </p:sp>
      <p:sp>
        <p:nvSpPr>
          <p:cNvPr id="4" name="object 4"/>
          <p:cNvSpPr txBox="1"/>
          <p:nvPr/>
        </p:nvSpPr>
        <p:spPr>
          <a:xfrm>
            <a:off x="1450975" y="1632887"/>
            <a:ext cx="6703059" cy="4306570"/>
          </a:xfrm>
          <a:prstGeom prst="rect">
            <a:avLst/>
          </a:prstGeom>
        </p:spPr>
        <p:txBody>
          <a:bodyPr vert="horz" wrap="square" lIns="0" tIns="92075" rIns="0" bIns="0" rtlCol="0">
            <a:spAutoFit/>
          </a:bodyPr>
          <a:lstStyle/>
          <a:p>
            <a:pPr marL="241300" indent="-228600">
              <a:lnSpc>
                <a:spcPct val="100000"/>
              </a:lnSpc>
              <a:spcBef>
                <a:spcPts val="725"/>
              </a:spcBef>
              <a:buFont typeface="Arial MT"/>
              <a:buChar char="•"/>
              <a:tabLst>
                <a:tab pos="241300" algn="l"/>
              </a:tabLst>
            </a:pPr>
            <a:r>
              <a:rPr sz="2600" spc="-10" dirty="0">
                <a:solidFill>
                  <a:srgbClr val="585858"/>
                </a:solidFill>
                <a:latin typeface="Palatino Linotype"/>
                <a:cs typeface="Palatino Linotype"/>
              </a:rPr>
              <a:t>Simple</a:t>
            </a:r>
            <a:endParaRPr sz="2600">
              <a:latin typeface="Palatino Linotype"/>
              <a:cs typeface="Palatino Linotype"/>
            </a:endParaRPr>
          </a:p>
          <a:p>
            <a:pPr marL="241300" indent="-228600">
              <a:lnSpc>
                <a:spcPct val="100000"/>
              </a:lnSpc>
              <a:spcBef>
                <a:spcPts val="625"/>
              </a:spcBef>
              <a:buFont typeface="Arial MT"/>
              <a:buChar char="•"/>
              <a:tabLst>
                <a:tab pos="241300" algn="l"/>
              </a:tabLst>
            </a:pPr>
            <a:r>
              <a:rPr sz="2600" spc="-5" dirty="0">
                <a:solidFill>
                  <a:srgbClr val="585858"/>
                </a:solidFill>
                <a:latin typeface="Palatino Linotype"/>
                <a:cs typeface="Palatino Linotype"/>
              </a:rPr>
              <a:t>Easy to</a:t>
            </a:r>
            <a:r>
              <a:rPr sz="2600" spc="-15" dirty="0">
                <a:solidFill>
                  <a:srgbClr val="585858"/>
                </a:solidFill>
                <a:latin typeface="Palatino Linotype"/>
                <a:cs typeface="Palatino Linotype"/>
              </a:rPr>
              <a:t> </a:t>
            </a:r>
            <a:r>
              <a:rPr sz="2600" spc="-5" dirty="0">
                <a:solidFill>
                  <a:srgbClr val="585858"/>
                </a:solidFill>
                <a:latin typeface="Palatino Linotype"/>
                <a:cs typeface="Palatino Linotype"/>
              </a:rPr>
              <a:t>study</a:t>
            </a:r>
            <a:endParaRPr sz="2600">
              <a:latin typeface="Palatino Linotype"/>
              <a:cs typeface="Palatino Linotype"/>
            </a:endParaRPr>
          </a:p>
          <a:p>
            <a:pPr marL="241300" indent="-228600">
              <a:lnSpc>
                <a:spcPct val="100000"/>
              </a:lnSpc>
              <a:spcBef>
                <a:spcPts val="625"/>
              </a:spcBef>
              <a:buFont typeface="Arial MT"/>
              <a:buChar char="•"/>
              <a:tabLst>
                <a:tab pos="241300" algn="l"/>
              </a:tabLst>
            </a:pPr>
            <a:r>
              <a:rPr sz="2600" spc="-5" dirty="0">
                <a:solidFill>
                  <a:srgbClr val="585858"/>
                </a:solidFill>
                <a:latin typeface="Palatino Linotype"/>
                <a:cs typeface="Palatino Linotype"/>
              </a:rPr>
              <a:t>Free</a:t>
            </a:r>
            <a:r>
              <a:rPr sz="2600" spc="-25" dirty="0">
                <a:solidFill>
                  <a:srgbClr val="585858"/>
                </a:solidFill>
                <a:latin typeface="Palatino Linotype"/>
                <a:cs typeface="Palatino Linotype"/>
              </a:rPr>
              <a:t> </a:t>
            </a:r>
            <a:r>
              <a:rPr sz="2600" spc="-5" dirty="0">
                <a:solidFill>
                  <a:srgbClr val="585858"/>
                </a:solidFill>
                <a:latin typeface="Palatino Linotype"/>
                <a:cs typeface="Palatino Linotype"/>
              </a:rPr>
              <a:t>and</a:t>
            </a:r>
            <a:r>
              <a:rPr sz="2600" dirty="0">
                <a:solidFill>
                  <a:srgbClr val="585858"/>
                </a:solidFill>
                <a:latin typeface="Palatino Linotype"/>
                <a:cs typeface="Palatino Linotype"/>
              </a:rPr>
              <a:t> </a:t>
            </a:r>
            <a:r>
              <a:rPr sz="2600" spc="-5" dirty="0">
                <a:solidFill>
                  <a:srgbClr val="585858"/>
                </a:solidFill>
                <a:latin typeface="Palatino Linotype"/>
                <a:cs typeface="Palatino Linotype"/>
              </a:rPr>
              <a:t>open</a:t>
            </a:r>
            <a:r>
              <a:rPr sz="2600" spc="-20" dirty="0">
                <a:solidFill>
                  <a:srgbClr val="585858"/>
                </a:solidFill>
                <a:latin typeface="Palatino Linotype"/>
                <a:cs typeface="Palatino Linotype"/>
              </a:rPr>
              <a:t> </a:t>
            </a:r>
            <a:r>
              <a:rPr sz="2600" spc="-5" dirty="0">
                <a:solidFill>
                  <a:srgbClr val="585858"/>
                </a:solidFill>
                <a:latin typeface="Palatino Linotype"/>
                <a:cs typeface="Palatino Linotype"/>
              </a:rPr>
              <a:t>source</a:t>
            </a:r>
            <a:endParaRPr sz="2600">
              <a:latin typeface="Palatino Linotype"/>
              <a:cs typeface="Palatino Linotype"/>
            </a:endParaRPr>
          </a:p>
          <a:p>
            <a:pPr marL="241300" indent="-228600">
              <a:lnSpc>
                <a:spcPct val="100000"/>
              </a:lnSpc>
              <a:spcBef>
                <a:spcPts val="625"/>
              </a:spcBef>
              <a:buFont typeface="Arial MT"/>
              <a:buChar char="•"/>
              <a:tabLst>
                <a:tab pos="241300" algn="l"/>
              </a:tabLst>
            </a:pPr>
            <a:r>
              <a:rPr sz="2600" spc="-15" dirty="0">
                <a:solidFill>
                  <a:srgbClr val="585858"/>
                </a:solidFill>
                <a:latin typeface="Palatino Linotype"/>
                <a:cs typeface="Palatino Linotype"/>
              </a:rPr>
              <a:t>High-level</a:t>
            </a:r>
            <a:r>
              <a:rPr sz="2600" spc="80" dirty="0">
                <a:solidFill>
                  <a:srgbClr val="585858"/>
                </a:solidFill>
                <a:latin typeface="Palatino Linotype"/>
                <a:cs typeface="Palatino Linotype"/>
              </a:rPr>
              <a:t> </a:t>
            </a:r>
            <a:r>
              <a:rPr sz="2600" spc="-10" dirty="0">
                <a:solidFill>
                  <a:srgbClr val="585858"/>
                </a:solidFill>
                <a:latin typeface="Palatino Linotype"/>
                <a:cs typeface="Palatino Linotype"/>
              </a:rPr>
              <a:t>programming</a:t>
            </a:r>
            <a:r>
              <a:rPr sz="2600" spc="65" dirty="0">
                <a:solidFill>
                  <a:srgbClr val="585858"/>
                </a:solidFill>
                <a:latin typeface="Palatino Linotype"/>
                <a:cs typeface="Palatino Linotype"/>
              </a:rPr>
              <a:t> </a:t>
            </a:r>
            <a:r>
              <a:rPr sz="2600" spc="-10" dirty="0">
                <a:solidFill>
                  <a:srgbClr val="585858"/>
                </a:solidFill>
                <a:latin typeface="Palatino Linotype"/>
                <a:cs typeface="Palatino Linotype"/>
              </a:rPr>
              <a:t>language</a:t>
            </a:r>
            <a:endParaRPr sz="2600">
              <a:latin typeface="Palatino Linotype"/>
              <a:cs typeface="Palatino Linotype"/>
            </a:endParaRPr>
          </a:p>
          <a:p>
            <a:pPr marL="241300" indent="-228600">
              <a:lnSpc>
                <a:spcPct val="100000"/>
              </a:lnSpc>
              <a:spcBef>
                <a:spcPts val="625"/>
              </a:spcBef>
              <a:buFont typeface="Arial MT"/>
              <a:buChar char="•"/>
              <a:tabLst>
                <a:tab pos="241300" algn="l"/>
              </a:tabLst>
            </a:pPr>
            <a:r>
              <a:rPr sz="2600" spc="-15" dirty="0">
                <a:solidFill>
                  <a:srgbClr val="585858"/>
                </a:solidFill>
                <a:latin typeface="Palatino Linotype"/>
                <a:cs typeface="Palatino Linotype"/>
              </a:rPr>
              <a:t>Portability</a:t>
            </a:r>
            <a:endParaRPr sz="2600">
              <a:latin typeface="Palatino Linotype"/>
              <a:cs typeface="Palatino Linotype"/>
            </a:endParaRPr>
          </a:p>
          <a:p>
            <a:pPr marL="241300" indent="-228600">
              <a:lnSpc>
                <a:spcPct val="100000"/>
              </a:lnSpc>
              <a:spcBef>
                <a:spcPts val="625"/>
              </a:spcBef>
              <a:buFont typeface="Arial MT"/>
              <a:buChar char="•"/>
              <a:tabLst>
                <a:tab pos="241300" algn="l"/>
              </a:tabLst>
            </a:pPr>
            <a:r>
              <a:rPr sz="2600" spc="-10" dirty="0">
                <a:solidFill>
                  <a:srgbClr val="585858"/>
                </a:solidFill>
                <a:latin typeface="Palatino Linotype"/>
                <a:cs typeface="Palatino Linotype"/>
              </a:rPr>
              <a:t>Expansibility</a:t>
            </a:r>
            <a:endParaRPr sz="2600">
              <a:latin typeface="Palatino Linotype"/>
              <a:cs typeface="Palatino Linotype"/>
            </a:endParaRPr>
          </a:p>
          <a:p>
            <a:pPr marL="241300" indent="-228600">
              <a:lnSpc>
                <a:spcPct val="100000"/>
              </a:lnSpc>
              <a:spcBef>
                <a:spcPts val="630"/>
              </a:spcBef>
              <a:buFont typeface="Arial MT"/>
              <a:buChar char="•"/>
              <a:tabLst>
                <a:tab pos="241300" algn="l"/>
              </a:tabLst>
            </a:pPr>
            <a:r>
              <a:rPr sz="2600" spc="-10" dirty="0">
                <a:solidFill>
                  <a:srgbClr val="585858"/>
                </a:solidFill>
                <a:latin typeface="Palatino Linotype"/>
                <a:cs typeface="Palatino Linotype"/>
              </a:rPr>
              <a:t>Embedability</a:t>
            </a:r>
            <a:endParaRPr sz="2600">
              <a:latin typeface="Palatino Linotype"/>
              <a:cs typeface="Palatino Linotype"/>
            </a:endParaRPr>
          </a:p>
          <a:p>
            <a:pPr marL="241300" indent="-228600">
              <a:lnSpc>
                <a:spcPct val="100000"/>
              </a:lnSpc>
              <a:spcBef>
                <a:spcPts val="625"/>
              </a:spcBef>
              <a:buFont typeface="Arial MT"/>
              <a:buChar char="•"/>
              <a:tabLst>
                <a:tab pos="241300" algn="l"/>
              </a:tabLst>
            </a:pPr>
            <a:r>
              <a:rPr sz="2600" spc="-5" dirty="0">
                <a:solidFill>
                  <a:srgbClr val="585858"/>
                </a:solidFill>
                <a:latin typeface="Palatino Linotype"/>
                <a:cs typeface="Palatino Linotype"/>
              </a:rPr>
              <a:t>Large</a:t>
            </a:r>
            <a:r>
              <a:rPr sz="2600" spc="10" dirty="0">
                <a:solidFill>
                  <a:srgbClr val="585858"/>
                </a:solidFill>
                <a:latin typeface="Palatino Linotype"/>
                <a:cs typeface="Palatino Linotype"/>
              </a:rPr>
              <a:t> </a:t>
            </a:r>
            <a:r>
              <a:rPr sz="2600" spc="-5" dirty="0">
                <a:solidFill>
                  <a:srgbClr val="585858"/>
                </a:solidFill>
                <a:latin typeface="Palatino Linotype"/>
                <a:cs typeface="Palatino Linotype"/>
              </a:rPr>
              <a:t>and</a:t>
            </a:r>
            <a:r>
              <a:rPr sz="2600" spc="-15" dirty="0">
                <a:solidFill>
                  <a:srgbClr val="585858"/>
                </a:solidFill>
                <a:latin typeface="Palatino Linotype"/>
                <a:cs typeface="Palatino Linotype"/>
              </a:rPr>
              <a:t> </a:t>
            </a:r>
            <a:r>
              <a:rPr sz="2600" spc="-10" dirty="0">
                <a:solidFill>
                  <a:srgbClr val="585858"/>
                </a:solidFill>
                <a:latin typeface="Palatino Linotype"/>
                <a:cs typeface="Palatino Linotype"/>
              </a:rPr>
              <a:t>comprehensive</a:t>
            </a:r>
            <a:r>
              <a:rPr sz="2600" spc="60" dirty="0">
                <a:solidFill>
                  <a:srgbClr val="585858"/>
                </a:solidFill>
                <a:latin typeface="Palatino Linotype"/>
                <a:cs typeface="Palatino Linotype"/>
              </a:rPr>
              <a:t> </a:t>
            </a:r>
            <a:r>
              <a:rPr sz="2600" spc="-5" dirty="0">
                <a:solidFill>
                  <a:srgbClr val="585858"/>
                </a:solidFill>
                <a:latin typeface="Palatino Linotype"/>
                <a:cs typeface="Palatino Linotype"/>
              </a:rPr>
              <a:t>standard</a:t>
            </a:r>
            <a:r>
              <a:rPr sz="2600" spc="-20" dirty="0">
                <a:solidFill>
                  <a:srgbClr val="585858"/>
                </a:solidFill>
                <a:latin typeface="Palatino Linotype"/>
                <a:cs typeface="Palatino Linotype"/>
              </a:rPr>
              <a:t> </a:t>
            </a:r>
            <a:r>
              <a:rPr sz="2600" spc="-5" dirty="0">
                <a:solidFill>
                  <a:srgbClr val="585858"/>
                </a:solidFill>
                <a:latin typeface="Palatino Linotype"/>
                <a:cs typeface="Palatino Linotype"/>
              </a:rPr>
              <a:t>libraries</a:t>
            </a:r>
            <a:endParaRPr sz="2600">
              <a:latin typeface="Palatino Linotype"/>
              <a:cs typeface="Palatino Linotype"/>
            </a:endParaRPr>
          </a:p>
          <a:p>
            <a:pPr marL="241300" indent="-228600">
              <a:lnSpc>
                <a:spcPct val="100000"/>
              </a:lnSpc>
              <a:spcBef>
                <a:spcPts val="625"/>
              </a:spcBef>
              <a:buFont typeface="Arial MT"/>
              <a:buChar char="•"/>
              <a:tabLst>
                <a:tab pos="241300" algn="l"/>
              </a:tabLst>
            </a:pPr>
            <a:r>
              <a:rPr sz="2600" spc="-5" dirty="0">
                <a:solidFill>
                  <a:srgbClr val="585858"/>
                </a:solidFill>
                <a:latin typeface="Palatino Linotype"/>
                <a:cs typeface="Palatino Linotype"/>
              </a:rPr>
              <a:t>Canonical</a:t>
            </a:r>
            <a:r>
              <a:rPr sz="2600" spc="-10" dirty="0">
                <a:solidFill>
                  <a:srgbClr val="585858"/>
                </a:solidFill>
                <a:latin typeface="Palatino Linotype"/>
                <a:cs typeface="Palatino Linotype"/>
              </a:rPr>
              <a:t> </a:t>
            </a:r>
            <a:r>
              <a:rPr sz="2600" spc="-5" dirty="0">
                <a:solidFill>
                  <a:srgbClr val="585858"/>
                </a:solidFill>
                <a:latin typeface="Palatino Linotype"/>
                <a:cs typeface="Palatino Linotype"/>
              </a:rPr>
              <a:t>code</a:t>
            </a:r>
            <a:endParaRPr sz="2600">
              <a:latin typeface="Palatino Linotype"/>
              <a:cs typeface="Palatino Linotyp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484631" y="591312"/>
            <a:ext cx="8171688" cy="1383791"/>
          </a:xfrm>
          <a:prstGeom prst="rect">
            <a:avLst/>
          </a:prstGeom>
        </p:spPr>
      </p:pic>
      <p:sp>
        <p:nvSpPr>
          <p:cNvPr id="3" name="object 3"/>
          <p:cNvSpPr txBox="1">
            <a:spLocks noGrp="1"/>
          </p:cNvSpPr>
          <p:nvPr>
            <p:ph type="title"/>
          </p:nvPr>
        </p:nvSpPr>
        <p:spPr>
          <a:xfrm>
            <a:off x="890422" y="747776"/>
            <a:ext cx="7362190" cy="756920"/>
          </a:xfrm>
          <a:prstGeom prst="rect">
            <a:avLst/>
          </a:prstGeom>
        </p:spPr>
        <p:txBody>
          <a:bodyPr vert="horz" wrap="square" lIns="0" tIns="12700" rIns="0" bIns="0" rtlCol="0">
            <a:spAutoFit/>
          </a:bodyPr>
          <a:lstStyle/>
          <a:p>
            <a:pPr marL="12700">
              <a:lnSpc>
                <a:spcPct val="100000"/>
              </a:lnSpc>
              <a:spcBef>
                <a:spcPts val="100"/>
              </a:spcBef>
            </a:pPr>
            <a:r>
              <a:rPr sz="4800" dirty="0"/>
              <a:t>A</a:t>
            </a:r>
            <a:r>
              <a:rPr sz="4800" spc="-275" dirty="0"/>
              <a:t> </a:t>
            </a:r>
            <a:r>
              <a:rPr sz="4800" dirty="0"/>
              <a:t>Example</a:t>
            </a:r>
            <a:r>
              <a:rPr sz="4800" spc="-20" dirty="0"/>
              <a:t> </a:t>
            </a:r>
            <a:r>
              <a:rPr sz="4800" dirty="0"/>
              <a:t>of</a:t>
            </a:r>
            <a:r>
              <a:rPr sz="4800" spc="-25" dirty="0"/>
              <a:t> </a:t>
            </a:r>
            <a:r>
              <a:rPr sz="4800" spc="-5" dirty="0"/>
              <a:t>Python</a:t>
            </a:r>
            <a:r>
              <a:rPr sz="4800" spc="5" dirty="0"/>
              <a:t> </a:t>
            </a:r>
            <a:r>
              <a:rPr sz="4800" dirty="0"/>
              <a:t>Class</a:t>
            </a:r>
            <a:endParaRPr sz="4800"/>
          </a:p>
        </p:txBody>
      </p:sp>
      <p:sp>
        <p:nvSpPr>
          <p:cNvPr id="4" name="object 4"/>
          <p:cNvSpPr txBox="1"/>
          <p:nvPr/>
        </p:nvSpPr>
        <p:spPr>
          <a:xfrm>
            <a:off x="1050747" y="4744923"/>
            <a:ext cx="6734175" cy="1549400"/>
          </a:xfrm>
          <a:prstGeom prst="rect">
            <a:avLst/>
          </a:prstGeom>
        </p:spPr>
        <p:txBody>
          <a:bodyPr vert="horz" wrap="square" lIns="0" tIns="12065" rIns="0" bIns="0" rtlCol="0">
            <a:spAutoFit/>
          </a:bodyPr>
          <a:lstStyle/>
          <a:p>
            <a:pPr marL="12700">
              <a:lnSpc>
                <a:spcPct val="100000"/>
              </a:lnSpc>
              <a:spcBef>
                <a:spcPts val="95"/>
              </a:spcBef>
            </a:pPr>
            <a:r>
              <a:rPr sz="2000" spc="-5" dirty="0">
                <a:latin typeface="Palatino Linotype"/>
                <a:cs typeface="Palatino Linotype"/>
              </a:rPr>
              <a:t>This</a:t>
            </a:r>
            <a:r>
              <a:rPr sz="2000" spc="-15" dirty="0">
                <a:latin typeface="Palatino Linotype"/>
                <a:cs typeface="Palatino Linotype"/>
              </a:rPr>
              <a:t> </a:t>
            </a:r>
            <a:r>
              <a:rPr sz="2000" spc="-10" dirty="0">
                <a:latin typeface="Palatino Linotype"/>
                <a:cs typeface="Palatino Linotype"/>
              </a:rPr>
              <a:t>example</a:t>
            </a:r>
            <a:r>
              <a:rPr sz="2000" spc="40" dirty="0">
                <a:latin typeface="Palatino Linotype"/>
                <a:cs typeface="Palatino Linotype"/>
              </a:rPr>
              <a:t> </a:t>
            </a:r>
            <a:r>
              <a:rPr sz="2000" spc="-5" dirty="0">
                <a:latin typeface="Palatino Linotype"/>
                <a:cs typeface="Palatino Linotype"/>
              </a:rPr>
              <a:t>includes</a:t>
            </a:r>
            <a:endParaRPr sz="2000">
              <a:latin typeface="Palatino Linotype"/>
              <a:cs typeface="Palatino Linotype"/>
            </a:endParaRPr>
          </a:p>
          <a:p>
            <a:pPr marL="12700" marR="42545">
              <a:lnSpc>
                <a:spcPct val="100000"/>
              </a:lnSpc>
            </a:pPr>
            <a:r>
              <a:rPr sz="2000" b="1" dirty="0">
                <a:latin typeface="Palatino Linotype"/>
                <a:cs typeface="Palatino Linotype"/>
              </a:rPr>
              <a:t>class definition</a:t>
            </a:r>
            <a:r>
              <a:rPr sz="2000" dirty="0">
                <a:latin typeface="Palatino Linotype"/>
                <a:cs typeface="Palatino Linotype"/>
              </a:rPr>
              <a:t>, </a:t>
            </a:r>
            <a:r>
              <a:rPr sz="2000" b="1" spc="-5" dirty="0">
                <a:latin typeface="Palatino Linotype"/>
                <a:cs typeface="Palatino Linotype"/>
              </a:rPr>
              <a:t>constructor function</a:t>
            </a:r>
            <a:r>
              <a:rPr sz="2000" spc="-5" dirty="0">
                <a:latin typeface="Palatino Linotype"/>
                <a:cs typeface="Palatino Linotype"/>
              </a:rPr>
              <a:t>, </a:t>
            </a:r>
            <a:r>
              <a:rPr sz="2000" b="1" spc="-5" dirty="0">
                <a:latin typeface="Palatino Linotype"/>
                <a:cs typeface="Palatino Linotype"/>
              </a:rPr>
              <a:t>destructor function</a:t>
            </a:r>
            <a:r>
              <a:rPr sz="2000" spc="-5" dirty="0">
                <a:latin typeface="Palatino Linotype"/>
                <a:cs typeface="Palatino Linotype"/>
              </a:rPr>
              <a:t>, </a:t>
            </a:r>
            <a:r>
              <a:rPr sz="2000" spc="-484" dirty="0">
                <a:latin typeface="Palatino Linotype"/>
                <a:cs typeface="Palatino Linotype"/>
              </a:rPr>
              <a:t> </a:t>
            </a:r>
            <a:r>
              <a:rPr sz="2000" b="1" spc="-5" dirty="0">
                <a:latin typeface="Palatino Linotype"/>
                <a:cs typeface="Palatino Linotype"/>
              </a:rPr>
              <a:t>attributes</a:t>
            </a:r>
            <a:r>
              <a:rPr sz="2000" b="1" spc="-40" dirty="0">
                <a:latin typeface="Palatino Linotype"/>
                <a:cs typeface="Palatino Linotype"/>
              </a:rPr>
              <a:t> </a:t>
            </a:r>
            <a:r>
              <a:rPr sz="2000" b="1" spc="-5" dirty="0">
                <a:latin typeface="Palatino Linotype"/>
                <a:cs typeface="Palatino Linotype"/>
              </a:rPr>
              <a:t>and</a:t>
            </a:r>
            <a:r>
              <a:rPr sz="2000" b="1" spc="10" dirty="0">
                <a:latin typeface="Palatino Linotype"/>
                <a:cs typeface="Palatino Linotype"/>
              </a:rPr>
              <a:t> </a:t>
            </a:r>
            <a:r>
              <a:rPr sz="2000" b="1" spc="-5" dirty="0">
                <a:latin typeface="Palatino Linotype"/>
                <a:cs typeface="Palatino Linotype"/>
              </a:rPr>
              <a:t>methods</a:t>
            </a:r>
            <a:r>
              <a:rPr sz="2000" b="1" spc="-15" dirty="0">
                <a:latin typeface="Palatino Linotype"/>
                <a:cs typeface="Palatino Linotype"/>
              </a:rPr>
              <a:t> </a:t>
            </a:r>
            <a:r>
              <a:rPr sz="2000" b="1" spc="-5" dirty="0">
                <a:latin typeface="Palatino Linotype"/>
                <a:cs typeface="Palatino Linotype"/>
              </a:rPr>
              <a:t>definition</a:t>
            </a:r>
            <a:r>
              <a:rPr sz="2000" b="1" spc="50" dirty="0">
                <a:latin typeface="Palatino Linotype"/>
                <a:cs typeface="Palatino Linotype"/>
              </a:rPr>
              <a:t> </a:t>
            </a:r>
            <a:r>
              <a:rPr sz="2000" spc="-15" dirty="0">
                <a:latin typeface="Palatino Linotype"/>
                <a:cs typeface="Palatino Linotype"/>
              </a:rPr>
              <a:t>and</a:t>
            </a:r>
            <a:r>
              <a:rPr sz="2000" spc="40" dirty="0">
                <a:latin typeface="Palatino Linotype"/>
                <a:cs typeface="Palatino Linotype"/>
              </a:rPr>
              <a:t> </a:t>
            </a:r>
            <a:r>
              <a:rPr sz="2000" b="1" spc="-5" dirty="0">
                <a:latin typeface="Palatino Linotype"/>
                <a:cs typeface="Palatino Linotype"/>
              </a:rPr>
              <a:t>object definition.</a:t>
            </a:r>
            <a:endParaRPr sz="2000">
              <a:latin typeface="Palatino Linotype"/>
              <a:cs typeface="Palatino Linotype"/>
            </a:endParaRPr>
          </a:p>
          <a:p>
            <a:pPr marL="12700" marR="5080">
              <a:lnSpc>
                <a:spcPct val="100000"/>
              </a:lnSpc>
            </a:pPr>
            <a:r>
              <a:rPr sz="2000" spc="-5" dirty="0">
                <a:latin typeface="Palatino Linotype"/>
                <a:cs typeface="Palatino Linotype"/>
              </a:rPr>
              <a:t>These</a:t>
            </a:r>
            <a:r>
              <a:rPr sz="2000" spc="20" dirty="0">
                <a:latin typeface="Palatino Linotype"/>
                <a:cs typeface="Palatino Linotype"/>
              </a:rPr>
              <a:t> </a:t>
            </a:r>
            <a:r>
              <a:rPr sz="2000" dirty="0">
                <a:latin typeface="Palatino Linotype"/>
                <a:cs typeface="Palatino Linotype"/>
              </a:rPr>
              <a:t>definitions</a:t>
            </a:r>
            <a:r>
              <a:rPr sz="2000" spc="-25" dirty="0">
                <a:latin typeface="Palatino Linotype"/>
                <a:cs typeface="Palatino Linotype"/>
              </a:rPr>
              <a:t> </a:t>
            </a:r>
            <a:r>
              <a:rPr sz="2000" spc="-15" dirty="0">
                <a:latin typeface="Palatino Linotype"/>
                <a:cs typeface="Palatino Linotype"/>
              </a:rPr>
              <a:t>and</a:t>
            </a:r>
            <a:r>
              <a:rPr sz="2000" spc="25" dirty="0">
                <a:latin typeface="Palatino Linotype"/>
                <a:cs typeface="Palatino Linotype"/>
              </a:rPr>
              <a:t> </a:t>
            </a:r>
            <a:r>
              <a:rPr sz="2000" spc="-10" dirty="0">
                <a:latin typeface="Palatino Linotype"/>
                <a:cs typeface="Palatino Linotype"/>
              </a:rPr>
              <a:t>uses</a:t>
            </a:r>
            <a:r>
              <a:rPr sz="2000" spc="-5" dirty="0">
                <a:latin typeface="Palatino Linotype"/>
                <a:cs typeface="Palatino Linotype"/>
              </a:rPr>
              <a:t> </a:t>
            </a:r>
            <a:r>
              <a:rPr sz="2000" dirty="0">
                <a:latin typeface="Palatino Linotype"/>
                <a:cs typeface="Palatino Linotype"/>
              </a:rPr>
              <a:t>will</a:t>
            </a:r>
            <a:r>
              <a:rPr sz="2000" spc="-5" dirty="0">
                <a:latin typeface="Palatino Linotype"/>
                <a:cs typeface="Palatino Linotype"/>
              </a:rPr>
              <a:t> </a:t>
            </a:r>
            <a:r>
              <a:rPr sz="2000" spc="-20" dirty="0">
                <a:latin typeface="Palatino Linotype"/>
                <a:cs typeface="Palatino Linotype"/>
              </a:rPr>
              <a:t>be</a:t>
            </a:r>
            <a:r>
              <a:rPr sz="2000" spc="25" dirty="0">
                <a:latin typeface="Palatino Linotype"/>
                <a:cs typeface="Palatino Linotype"/>
              </a:rPr>
              <a:t> </a:t>
            </a:r>
            <a:r>
              <a:rPr sz="2000" spc="-5" dirty="0">
                <a:latin typeface="Palatino Linotype"/>
                <a:cs typeface="Palatino Linotype"/>
              </a:rPr>
              <a:t>introduced</a:t>
            </a:r>
            <a:r>
              <a:rPr sz="2000" spc="-20" dirty="0">
                <a:latin typeface="Palatino Linotype"/>
                <a:cs typeface="Palatino Linotype"/>
              </a:rPr>
              <a:t> </a:t>
            </a:r>
            <a:r>
              <a:rPr sz="2000" dirty="0">
                <a:latin typeface="Palatino Linotype"/>
                <a:cs typeface="Palatino Linotype"/>
              </a:rPr>
              <a:t>specifically</a:t>
            </a:r>
            <a:r>
              <a:rPr sz="2000" spc="-25" dirty="0">
                <a:latin typeface="Palatino Linotype"/>
                <a:cs typeface="Palatino Linotype"/>
              </a:rPr>
              <a:t> </a:t>
            </a:r>
            <a:r>
              <a:rPr sz="2000" dirty="0">
                <a:latin typeface="Palatino Linotype"/>
                <a:cs typeface="Palatino Linotype"/>
              </a:rPr>
              <a:t>in </a:t>
            </a:r>
            <a:r>
              <a:rPr sz="2000" spc="-484" dirty="0">
                <a:latin typeface="Palatino Linotype"/>
                <a:cs typeface="Palatino Linotype"/>
              </a:rPr>
              <a:t> </a:t>
            </a:r>
            <a:r>
              <a:rPr sz="2000" spc="-10" dirty="0">
                <a:latin typeface="Palatino Linotype"/>
                <a:cs typeface="Palatino Linotype"/>
              </a:rPr>
              <a:t>the</a:t>
            </a:r>
            <a:r>
              <a:rPr sz="2000" dirty="0">
                <a:latin typeface="Palatino Linotype"/>
                <a:cs typeface="Palatino Linotype"/>
              </a:rPr>
              <a:t> following.</a:t>
            </a:r>
            <a:endParaRPr sz="2000">
              <a:latin typeface="Palatino Linotype"/>
              <a:cs typeface="Palatino Linotype"/>
            </a:endParaRPr>
          </a:p>
        </p:txBody>
      </p:sp>
      <p:pic>
        <p:nvPicPr>
          <p:cNvPr id="5" name="object 5"/>
          <p:cNvPicPr/>
          <p:nvPr/>
        </p:nvPicPr>
        <p:blipFill>
          <a:blip r:embed="rId4" cstate="print"/>
          <a:stretch>
            <a:fillRect/>
          </a:stretch>
        </p:blipFill>
        <p:spPr>
          <a:xfrm>
            <a:off x="2123694" y="1988820"/>
            <a:ext cx="4688458" cy="23660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255" y="426719"/>
            <a:ext cx="8854440" cy="1045463"/>
          </a:xfrm>
          <a:prstGeom prst="rect">
            <a:avLst/>
          </a:prstGeom>
        </p:spPr>
      </p:pic>
      <p:sp>
        <p:nvSpPr>
          <p:cNvPr id="3" name="object 3"/>
          <p:cNvSpPr txBox="1">
            <a:spLocks noGrp="1"/>
          </p:cNvSpPr>
          <p:nvPr>
            <p:ph type="title"/>
          </p:nvPr>
        </p:nvSpPr>
        <p:spPr>
          <a:xfrm>
            <a:off x="448462" y="540258"/>
            <a:ext cx="8244205" cy="574040"/>
          </a:xfrm>
          <a:prstGeom prst="rect">
            <a:avLst/>
          </a:prstGeom>
        </p:spPr>
        <p:txBody>
          <a:bodyPr vert="horz" wrap="square" lIns="0" tIns="12700" rIns="0" bIns="0" rtlCol="0">
            <a:spAutoFit/>
          </a:bodyPr>
          <a:lstStyle/>
          <a:p>
            <a:pPr marL="12700">
              <a:lnSpc>
                <a:spcPct val="100000"/>
              </a:lnSpc>
              <a:spcBef>
                <a:spcPts val="100"/>
              </a:spcBef>
            </a:pPr>
            <a:r>
              <a:rPr sz="3600" dirty="0"/>
              <a:t>Class</a:t>
            </a:r>
            <a:r>
              <a:rPr sz="3600" spc="-5" dirty="0"/>
              <a:t> </a:t>
            </a:r>
            <a:r>
              <a:rPr sz="3600" dirty="0"/>
              <a:t>Definition</a:t>
            </a:r>
            <a:r>
              <a:rPr sz="3600" spc="-25" dirty="0"/>
              <a:t> </a:t>
            </a:r>
            <a:r>
              <a:rPr sz="3600" dirty="0"/>
              <a:t>and</a:t>
            </a:r>
            <a:r>
              <a:rPr sz="3600" spc="5" dirty="0"/>
              <a:t> </a:t>
            </a:r>
            <a:r>
              <a:rPr sz="3600" spc="-5" dirty="0"/>
              <a:t>Object</a:t>
            </a:r>
            <a:r>
              <a:rPr sz="3600" spc="-40" dirty="0"/>
              <a:t> </a:t>
            </a:r>
            <a:r>
              <a:rPr sz="3600" spc="-5" dirty="0"/>
              <a:t>Instantiation</a:t>
            </a:r>
            <a:endParaRPr sz="3600"/>
          </a:p>
        </p:txBody>
      </p:sp>
      <p:sp>
        <p:nvSpPr>
          <p:cNvPr id="4" name="object 4"/>
          <p:cNvSpPr txBox="1"/>
          <p:nvPr/>
        </p:nvSpPr>
        <p:spPr>
          <a:xfrm>
            <a:off x="536244" y="1539304"/>
            <a:ext cx="5188585" cy="4328108"/>
          </a:xfrm>
          <a:prstGeom prst="rect">
            <a:avLst/>
          </a:prstGeom>
        </p:spPr>
        <p:txBody>
          <a:bodyPr vert="horz" wrap="square" lIns="0" tIns="85725" rIns="0" bIns="0" rtlCol="0">
            <a:spAutoFit/>
          </a:bodyPr>
          <a:lstStyle/>
          <a:p>
            <a:pPr marL="356870" indent="-344805">
              <a:lnSpc>
                <a:spcPct val="100000"/>
              </a:lnSpc>
              <a:spcBef>
                <a:spcPts val="675"/>
              </a:spcBef>
              <a:buFont typeface="Arial MT"/>
              <a:buChar char="•"/>
              <a:tabLst>
                <a:tab pos="356870" algn="l"/>
                <a:tab pos="357505" algn="l"/>
              </a:tabLst>
            </a:pPr>
            <a:r>
              <a:rPr sz="2400" spc="-5" dirty="0">
                <a:latin typeface="Palatino Linotype"/>
                <a:cs typeface="Palatino Linotype"/>
              </a:rPr>
              <a:t>Class</a:t>
            </a:r>
            <a:r>
              <a:rPr sz="2400" spc="-30" dirty="0">
                <a:latin typeface="Palatino Linotype"/>
                <a:cs typeface="Palatino Linotype"/>
              </a:rPr>
              <a:t> </a:t>
            </a:r>
            <a:r>
              <a:rPr sz="2400" spc="-10" dirty="0">
                <a:latin typeface="Palatino Linotype"/>
                <a:cs typeface="Palatino Linotype"/>
              </a:rPr>
              <a:t>definition</a:t>
            </a:r>
            <a:r>
              <a:rPr sz="2400" spc="70" dirty="0">
                <a:latin typeface="Palatino Linotype"/>
                <a:cs typeface="Palatino Linotype"/>
              </a:rPr>
              <a:t> </a:t>
            </a:r>
            <a:r>
              <a:rPr sz="2400" spc="-5" dirty="0">
                <a:latin typeface="Palatino Linotype"/>
                <a:cs typeface="Palatino Linotype"/>
              </a:rPr>
              <a:t>syntax:</a:t>
            </a:r>
            <a:endParaRPr sz="2400" dirty="0">
              <a:latin typeface="Palatino Linotype"/>
              <a:cs typeface="Palatino Linotype"/>
            </a:endParaRPr>
          </a:p>
          <a:p>
            <a:pPr marL="1841500" marR="5080" indent="-915035">
              <a:lnSpc>
                <a:spcPts val="3460"/>
              </a:lnSpc>
              <a:spcBef>
                <a:spcPts val="210"/>
              </a:spcBef>
            </a:pPr>
            <a:r>
              <a:rPr sz="2400" spc="-5" dirty="0">
                <a:solidFill>
                  <a:srgbClr val="2E5796"/>
                </a:solidFill>
                <a:latin typeface="Palatino Linotype"/>
                <a:cs typeface="Palatino Linotype"/>
              </a:rPr>
              <a:t>class</a:t>
            </a:r>
            <a:r>
              <a:rPr sz="2400" spc="5" dirty="0">
                <a:solidFill>
                  <a:srgbClr val="2E5796"/>
                </a:solidFill>
                <a:latin typeface="Palatino Linotype"/>
                <a:cs typeface="Palatino Linotype"/>
              </a:rPr>
              <a:t> </a:t>
            </a:r>
            <a:r>
              <a:rPr sz="2400" spc="-10" dirty="0">
                <a:solidFill>
                  <a:srgbClr val="2E5796"/>
                </a:solidFill>
                <a:latin typeface="Palatino Linotype"/>
                <a:cs typeface="Palatino Linotype"/>
              </a:rPr>
              <a:t>subclass[(superclass)]: </a:t>
            </a:r>
            <a:r>
              <a:rPr sz="2400" spc="-5" dirty="0">
                <a:solidFill>
                  <a:srgbClr val="2E5796"/>
                </a:solidFill>
                <a:latin typeface="Palatino Linotype"/>
                <a:cs typeface="Palatino Linotype"/>
              </a:rPr>
              <a:t> [attributes</a:t>
            </a:r>
            <a:r>
              <a:rPr sz="2400" spc="-15" dirty="0">
                <a:solidFill>
                  <a:srgbClr val="2E5796"/>
                </a:solidFill>
                <a:latin typeface="Palatino Linotype"/>
                <a:cs typeface="Palatino Linotype"/>
              </a:rPr>
              <a:t> </a:t>
            </a:r>
            <a:r>
              <a:rPr sz="2400" dirty="0">
                <a:solidFill>
                  <a:srgbClr val="2E5796"/>
                </a:solidFill>
                <a:latin typeface="Palatino Linotype"/>
                <a:cs typeface="Palatino Linotype"/>
              </a:rPr>
              <a:t>and</a:t>
            </a:r>
            <a:r>
              <a:rPr sz="2400" spc="-15" dirty="0">
                <a:solidFill>
                  <a:srgbClr val="2E5796"/>
                </a:solidFill>
                <a:latin typeface="Palatino Linotype"/>
                <a:cs typeface="Palatino Linotype"/>
              </a:rPr>
              <a:t> </a:t>
            </a:r>
            <a:r>
              <a:rPr sz="2400" spc="-5" dirty="0">
                <a:solidFill>
                  <a:srgbClr val="2E5796"/>
                </a:solidFill>
                <a:latin typeface="Palatino Linotype"/>
                <a:cs typeface="Palatino Linotype"/>
              </a:rPr>
              <a:t>methods]</a:t>
            </a:r>
            <a:endParaRPr sz="2400" dirty="0">
              <a:latin typeface="Palatino Linotype"/>
              <a:cs typeface="Palatino Linotype"/>
            </a:endParaRPr>
          </a:p>
          <a:p>
            <a:pPr>
              <a:lnSpc>
                <a:spcPct val="100000"/>
              </a:lnSpc>
              <a:spcBef>
                <a:spcPts val="5"/>
              </a:spcBef>
            </a:pPr>
            <a:endParaRPr sz="2400" dirty="0">
              <a:latin typeface="Palatino Linotype"/>
              <a:cs typeface="Palatino Linotype"/>
            </a:endParaRPr>
          </a:p>
          <a:p>
            <a:pPr marL="356870" marR="1149985" indent="-356870">
              <a:lnSpc>
                <a:spcPct val="120100"/>
              </a:lnSpc>
              <a:buFont typeface="Arial MT"/>
              <a:buChar char="•"/>
              <a:tabLst>
                <a:tab pos="356870" algn="l"/>
                <a:tab pos="357505" algn="l"/>
              </a:tabLst>
            </a:pPr>
            <a:r>
              <a:rPr sz="2400" dirty="0">
                <a:latin typeface="Palatino Linotype"/>
                <a:cs typeface="Palatino Linotype"/>
              </a:rPr>
              <a:t>Object</a:t>
            </a:r>
            <a:r>
              <a:rPr sz="2400" spc="-35" dirty="0">
                <a:latin typeface="Palatino Linotype"/>
                <a:cs typeface="Palatino Linotype"/>
              </a:rPr>
              <a:t> </a:t>
            </a:r>
            <a:r>
              <a:rPr sz="2400" spc="-10" dirty="0">
                <a:latin typeface="Palatino Linotype"/>
                <a:cs typeface="Palatino Linotype"/>
              </a:rPr>
              <a:t>instantiation</a:t>
            </a:r>
            <a:r>
              <a:rPr sz="2400" spc="70" dirty="0">
                <a:latin typeface="Palatino Linotype"/>
                <a:cs typeface="Palatino Linotype"/>
              </a:rPr>
              <a:t> </a:t>
            </a:r>
            <a:r>
              <a:rPr sz="2400" spc="-5" dirty="0">
                <a:latin typeface="Palatino Linotype"/>
                <a:cs typeface="Palatino Linotype"/>
              </a:rPr>
              <a:t>syntax: </a:t>
            </a:r>
            <a:r>
              <a:rPr sz="2400" spc="-585" dirty="0">
                <a:latin typeface="Palatino Linotype"/>
                <a:cs typeface="Palatino Linotype"/>
              </a:rPr>
              <a:t> </a:t>
            </a:r>
            <a:r>
              <a:rPr sz="2400" spc="-5" dirty="0">
                <a:solidFill>
                  <a:srgbClr val="2E5796"/>
                </a:solidFill>
                <a:latin typeface="Palatino Linotype"/>
                <a:cs typeface="Palatino Linotype"/>
              </a:rPr>
              <a:t>object</a:t>
            </a:r>
            <a:r>
              <a:rPr sz="2400" spc="-25" dirty="0">
                <a:solidFill>
                  <a:srgbClr val="2E5796"/>
                </a:solidFill>
                <a:latin typeface="Palatino Linotype"/>
                <a:cs typeface="Palatino Linotype"/>
              </a:rPr>
              <a:t> </a:t>
            </a:r>
            <a:r>
              <a:rPr sz="2400" dirty="0">
                <a:solidFill>
                  <a:srgbClr val="2E5796"/>
                </a:solidFill>
                <a:latin typeface="Palatino Linotype"/>
                <a:cs typeface="Palatino Linotype"/>
              </a:rPr>
              <a:t>=</a:t>
            </a:r>
            <a:r>
              <a:rPr sz="2400" spc="-5" dirty="0">
                <a:solidFill>
                  <a:srgbClr val="2E5796"/>
                </a:solidFill>
                <a:latin typeface="Palatino Linotype"/>
                <a:cs typeface="Palatino Linotype"/>
              </a:rPr>
              <a:t> </a:t>
            </a:r>
            <a:r>
              <a:rPr sz="2400" spc="-10" dirty="0">
                <a:solidFill>
                  <a:srgbClr val="2E5796"/>
                </a:solidFill>
                <a:latin typeface="Palatino Linotype"/>
                <a:cs typeface="Palatino Linotype"/>
              </a:rPr>
              <a:t>class()</a:t>
            </a:r>
            <a:endParaRPr sz="2400" dirty="0">
              <a:latin typeface="Palatino Linotype"/>
              <a:cs typeface="Palatino Linotype"/>
            </a:endParaRPr>
          </a:p>
          <a:p>
            <a:pPr>
              <a:lnSpc>
                <a:spcPct val="100000"/>
              </a:lnSpc>
              <a:spcBef>
                <a:spcPts val="15"/>
              </a:spcBef>
              <a:buFont typeface="Arial MT"/>
              <a:buChar char="•"/>
            </a:pPr>
            <a:endParaRPr sz="2550" dirty="0">
              <a:latin typeface="Palatino Linotype"/>
              <a:cs typeface="Palatino Linotype"/>
            </a:endParaRPr>
          </a:p>
          <a:p>
            <a:pPr marL="356870" marR="544195" indent="-356870">
              <a:lnSpc>
                <a:spcPct val="120000"/>
              </a:lnSpc>
              <a:spcBef>
                <a:spcPts val="5"/>
              </a:spcBef>
              <a:buFont typeface="Arial MT"/>
              <a:buChar char="•"/>
              <a:tabLst>
                <a:tab pos="356870" algn="l"/>
                <a:tab pos="357505" algn="l"/>
              </a:tabLst>
            </a:pPr>
            <a:r>
              <a:rPr sz="2400" spc="-5" dirty="0">
                <a:latin typeface="Palatino Linotype"/>
                <a:cs typeface="Palatino Linotype"/>
              </a:rPr>
              <a:t>Attributes </a:t>
            </a:r>
            <a:r>
              <a:rPr sz="2400" dirty="0">
                <a:latin typeface="Palatino Linotype"/>
                <a:cs typeface="Palatino Linotype"/>
              </a:rPr>
              <a:t>and </a:t>
            </a:r>
            <a:r>
              <a:rPr sz="2400" spc="-5" dirty="0">
                <a:latin typeface="Palatino Linotype"/>
                <a:cs typeface="Palatino Linotype"/>
              </a:rPr>
              <a:t>methods </a:t>
            </a:r>
            <a:r>
              <a:rPr sz="2400" spc="-10" dirty="0">
                <a:latin typeface="Palatino Linotype"/>
                <a:cs typeface="Palatino Linotype"/>
              </a:rPr>
              <a:t>invoke: </a:t>
            </a:r>
            <a:r>
              <a:rPr sz="2400" spc="-585" dirty="0">
                <a:latin typeface="Palatino Linotype"/>
                <a:cs typeface="Palatino Linotype"/>
              </a:rPr>
              <a:t> </a:t>
            </a:r>
            <a:r>
              <a:rPr sz="2400" spc="-5" dirty="0" err="1">
                <a:solidFill>
                  <a:srgbClr val="2E5796"/>
                </a:solidFill>
                <a:latin typeface="Palatino Linotype"/>
                <a:cs typeface="Palatino Linotype"/>
              </a:rPr>
              <a:t>object.attribute</a:t>
            </a:r>
            <a:r>
              <a:rPr lang="en-US" sz="2400" spc="-5" dirty="0">
                <a:solidFill>
                  <a:srgbClr val="2E5796"/>
                </a:solidFill>
                <a:latin typeface="Palatino Linotype"/>
                <a:cs typeface="Palatino Linotype"/>
              </a:rPr>
              <a:t>()</a:t>
            </a:r>
          </a:p>
          <a:p>
            <a:pPr marL="356870" marR="544195" indent="-356870">
              <a:lnSpc>
                <a:spcPct val="120000"/>
              </a:lnSpc>
              <a:spcBef>
                <a:spcPts val="5"/>
              </a:spcBef>
              <a:buFont typeface="Arial MT"/>
              <a:buChar char="•"/>
              <a:tabLst>
                <a:tab pos="356870" algn="l"/>
                <a:tab pos="357505" algn="l"/>
              </a:tabLst>
            </a:pPr>
            <a:r>
              <a:rPr lang="en-US" sz="2400" spc="-5" dirty="0" err="1">
                <a:solidFill>
                  <a:srgbClr val="2E5796"/>
                </a:solidFill>
                <a:latin typeface="Palatino Linotype"/>
                <a:cs typeface="Palatino Linotype"/>
              </a:rPr>
              <a:t>object.method</a:t>
            </a:r>
            <a:r>
              <a:rPr lang="en-US" sz="2400" spc="-5" dirty="0">
                <a:solidFill>
                  <a:srgbClr val="2E5796"/>
                </a:solidFill>
                <a:latin typeface="Palatino Linotype"/>
                <a:cs typeface="Palatino Linotype"/>
              </a:rPr>
              <a:t>()</a:t>
            </a:r>
            <a:endParaRPr sz="2400" dirty="0">
              <a:latin typeface="Palatino Linotype"/>
              <a:cs typeface="Palatino Linotyp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8431" y="460248"/>
            <a:ext cx="8324088" cy="1158239"/>
          </a:xfrm>
          <a:prstGeom prst="rect">
            <a:avLst/>
          </a:prstGeom>
        </p:spPr>
      </p:pic>
      <p:sp>
        <p:nvSpPr>
          <p:cNvPr id="3" name="object 3"/>
          <p:cNvSpPr txBox="1">
            <a:spLocks noGrp="1"/>
          </p:cNvSpPr>
          <p:nvPr>
            <p:ph type="title"/>
          </p:nvPr>
        </p:nvSpPr>
        <p:spPr>
          <a:xfrm>
            <a:off x="747166" y="588721"/>
            <a:ext cx="7649209" cy="636905"/>
          </a:xfrm>
          <a:prstGeom prst="rect">
            <a:avLst/>
          </a:prstGeom>
        </p:spPr>
        <p:txBody>
          <a:bodyPr vert="horz" wrap="square" lIns="0" tIns="13970" rIns="0" bIns="0" rtlCol="0">
            <a:spAutoFit/>
          </a:bodyPr>
          <a:lstStyle/>
          <a:p>
            <a:pPr marL="12700">
              <a:lnSpc>
                <a:spcPct val="100000"/>
              </a:lnSpc>
              <a:spcBef>
                <a:spcPts val="110"/>
              </a:spcBef>
            </a:pPr>
            <a:r>
              <a:rPr sz="4000" dirty="0"/>
              <a:t>Special</a:t>
            </a:r>
            <a:r>
              <a:rPr sz="4000" spc="-45" dirty="0"/>
              <a:t> </a:t>
            </a:r>
            <a:r>
              <a:rPr sz="4000" dirty="0"/>
              <a:t>Class</a:t>
            </a:r>
            <a:r>
              <a:rPr sz="4000" spc="-175" dirty="0"/>
              <a:t> </a:t>
            </a:r>
            <a:r>
              <a:rPr sz="4000" spc="-5" dirty="0"/>
              <a:t>Attributes</a:t>
            </a:r>
            <a:r>
              <a:rPr sz="4000" spc="-45" dirty="0"/>
              <a:t> </a:t>
            </a:r>
            <a:r>
              <a:rPr sz="4000" dirty="0"/>
              <a:t>in</a:t>
            </a:r>
            <a:r>
              <a:rPr sz="4000" spc="-5" dirty="0"/>
              <a:t> </a:t>
            </a:r>
            <a:r>
              <a:rPr sz="4000" dirty="0"/>
              <a:t>Python</a:t>
            </a:r>
            <a:endParaRPr sz="4000"/>
          </a:p>
        </p:txBody>
      </p:sp>
      <p:sp>
        <p:nvSpPr>
          <p:cNvPr id="4" name="object 4"/>
          <p:cNvSpPr txBox="1"/>
          <p:nvPr/>
        </p:nvSpPr>
        <p:spPr>
          <a:xfrm>
            <a:off x="536244" y="1612468"/>
            <a:ext cx="7908290" cy="1123950"/>
          </a:xfrm>
          <a:prstGeom prst="rect">
            <a:avLst/>
          </a:prstGeom>
        </p:spPr>
        <p:txBody>
          <a:bodyPr vert="horz" wrap="square" lIns="0" tIns="12700" rIns="0" bIns="0" rtlCol="0">
            <a:spAutoFit/>
          </a:bodyPr>
          <a:lstStyle/>
          <a:p>
            <a:pPr marL="356870" marR="5080" indent="-344805">
              <a:lnSpc>
                <a:spcPct val="100000"/>
              </a:lnSpc>
              <a:spcBef>
                <a:spcPts val="100"/>
              </a:spcBef>
              <a:buFont typeface="Arial MT"/>
              <a:buChar char="•"/>
              <a:tabLst>
                <a:tab pos="356870" algn="l"/>
                <a:tab pos="357505" algn="l"/>
              </a:tabLst>
            </a:pPr>
            <a:r>
              <a:rPr sz="2400" spc="-5" dirty="0">
                <a:solidFill>
                  <a:srgbClr val="585858"/>
                </a:solidFill>
                <a:latin typeface="Palatino Linotype"/>
                <a:cs typeface="Palatino Linotype"/>
              </a:rPr>
              <a:t>Except</a:t>
            </a:r>
            <a:r>
              <a:rPr sz="2400" spc="-15" dirty="0">
                <a:solidFill>
                  <a:srgbClr val="585858"/>
                </a:solidFill>
                <a:latin typeface="Palatino Linotype"/>
                <a:cs typeface="Palatino Linotype"/>
              </a:rPr>
              <a:t> </a:t>
            </a:r>
            <a:r>
              <a:rPr sz="2400" spc="-5" dirty="0">
                <a:solidFill>
                  <a:srgbClr val="585858"/>
                </a:solidFill>
                <a:latin typeface="Palatino Linotype"/>
                <a:cs typeface="Palatino Linotype"/>
              </a:rPr>
              <a:t>for</a:t>
            </a:r>
            <a:r>
              <a:rPr sz="2400" spc="15" dirty="0">
                <a:solidFill>
                  <a:srgbClr val="585858"/>
                </a:solidFill>
                <a:latin typeface="Palatino Linotype"/>
                <a:cs typeface="Palatino Linotype"/>
              </a:rPr>
              <a:t> </a:t>
            </a:r>
            <a:r>
              <a:rPr sz="2400" spc="-10" dirty="0">
                <a:solidFill>
                  <a:srgbClr val="585858"/>
                </a:solidFill>
                <a:latin typeface="Palatino Linotype"/>
                <a:cs typeface="Palatino Linotype"/>
              </a:rPr>
              <a:t>self-defined</a:t>
            </a:r>
            <a:r>
              <a:rPr sz="2400" spc="40" dirty="0">
                <a:solidFill>
                  <a:srgbClr val="585858"/>
                </a:solidFill>
                <a:latin typeface="Palatino Linotype"/>
                <a:cs typeface="Palatino Linotype"/>
              </a:rPr>
              <a:t> </a:t>
            </a:r>
            <a:r>
              <a:rPr sz="2400" spc="-5" dirty="0">
                <a:solidFill>
                  <a:srgbClr val="585858"/>
                </a:solidFill>
                <a:latin typeface="Palatino Linotype"/>
                <a:cs typeface="Palatino Linotype"/>
              </a:rPr>
              <a:t>class</a:t>
            </a:r>
            <a:r>
              <a:rPr sz="2400" spc="15" dirty="0">
                <a:solidFill>
                  <a:srgbClr val="585858"/>
                </a:solidFill>
                <a:latin typeface="Palatino Linotype"/>
                <a:cs typeface="Palatino Linotype"/>
              </a:rPr>
              <a:t> </a:t>
            </a:r>
            <a:r>
              <a:rPr sz="2400" spc="-5" dirty="0">
                <a:solidFill>
                  <a:srgbClr val="585858"/>
                </a:solidFill>
                <a:latin typeface="Palatino Linotype"/>
                <a:cs typeface="Palatino Linotype"/>
              </a:rPr>
              <a:t>attributes</a:t>
            </a:r>
            <a:r>
              <a:rPr sz="2400" spc="15" dirty="0">
                <a:solidFill>
                  <a:srgbClr val="585858"/>
                </a:solidFill>
                <a:latin typeface="Palatino Linotype"/>
                <a:cs typeface="Palatino Linotype"/>
              </a:rPr>
              <a:t> </a:t>
            </a:r>
            <a:r>
              <a:rPr sz="2400" spc="-15" dirty="0">
                <a:solidFill>
                  <a:srgbClr val="585858"/>
                </a:solidFill>
                <a:latin typeface="Palatino Linotype"/>
                <a:cs typeface="Palatino Linotype"/>
              </a:rPr>
              <a:t>in</a:t>
            </a:r>
            <a:r>
              <a:rPr sz="2400" spc="40" dirty="0">
                <a:solidFill>
                  <a:srgbClr val="585858"/>
                </a:solidFill>
                <a:latin typeface="Palatino Linotype"/>
                <a:cs typeface="Palatino Linotype"/>
              </a:rPr>
              <a:t> </a:t>
            </a:r>
            <a:r>
              <a:rPr sz="2400" spc="-5" dirty="0">
                <a:solidFill>
                  <a:srgbClr val="585858"/>
                </a:solidFill>
                <a:latin typeface="Palatino Linotype"/>
                <a:cs typeface="Palatino Linotype"/>
              </a:rPr>
              <a:t>Python,</a:t>
            </a:r>
            <a:r>
              <a:rPr sz="2400" spc="5" dirty="0">
                <a:solidFill>
                  <a:srgbClr val="585858"/>
                </a:solidFill>
                <a:latin typeface="Palatino Linotype"/>
                <a:cs typeface="Palatino Linotype"/>
              </a:rPr>
              <a:t> </a:t>
            </a:r>
            <a:r>
              <a:rPr sz="2400" spc="-10" dirty="0">
                <a:solidFill>
                  <a:srgbClr val="585858"/>
                </a:solidFill>
                <a:latin typeface="Palatino Linotype"/>
                <a:cs typeface="Palatino Linotype"/>
              </a:rPr>
              <a:t>class </a:t>
            </a:r>
            <a:r>
              <a:rPr sz="2400" spc="-5" dirty="0">
                <a:solidFill>
                  <a:srgbClr val="585858"/>
                </a:solidFill>
                <a:latin typeface="Palatino Linotype"/>
                <a:cs typeface="Palatino Linotype"/>
              </a:rPr>
              <a:t> has</a:t>
            </a:r>
            <a:r>
              <a:rPr sz="2400" dirty="0">
                <a:solidFill>
                  <a:srgbClr val="585858"/>
                </a:solidFill>
                <a:latin typeface="Palatino Linotype"/>
                <a:cs typeface="Palatino Linotype"/>
              </a:rPr>
              <a:t> </a:t>
            </a:r>
            <a:r>
              <a:rPr sz="2400" spc="-5" dirty="0">
                <a:solidFill>
                  <a:srgbClr val="585858"/>
                </a:solidFill>
                <a:latin typeface="Palatino Linotype"/>
                <a:cs typeface="Palatino Linotype"/>
              </a:rPr>
              <a:t>some</a:t>
            </a:r>
            <a:r>
              <a:rPr sz="2400" dirty="0">
                <a:solidFill>
                  <a:srgbClr val="585858"/>
                </a:solidFill>
                <a:latin typeface="Palatino Linotype"/>
                <a:cs typeface="Palatino Linotype"/>
              </a:rPr>
              <a:t> </a:t>
            </a:r>
            <a:r>
              <a:rPr sz="2400" spc="-10" dirty="0">
                <a:solidFill>
                  <a:srgbClr val="585858"/>
                </a:solidFill>
                <a:latin typeface="Palatino Linotype"/>
                <a:cs typeface="Palatino Linotype"/>
              </a:rPr>
              <a:t>special</a:t>
            </a:r>
            <a:r>
              <a:rPr sz="2400" spc="10" dirty="0">
                <a:solidFill>
                  <a:srgbClr val="585858"/>
                </a:solidFill>
                <a:latin typeface="Palatino Linotype"/>
                <a:cs typeface="Palatino Linotype"/>
              </a:rPr>
              <a:t> </a:t>
            </a:r>
            <a:r>
              <a:rPr sz="2400" spc="-5" dirty="0">
                <a:solidFill>
                  <a:srgbClr val="585858"/>
                </a:solidFill>
                <a:latin typeface="Palatino Linotype"/>
                <a:cs typeface="Palatino Linotype"/>
              </a:rPr>
              <a:t>attributes.</a:t>
            </a:r>
            <a:r>
              <a:rPr sz="2400" spc="10" dirty="0">
                <a:solidFill>
                  <a:srgbClr val="585858"/>
                </a:solidFill>
                <a:latin typeface="Palatino Linotype"/>
                <a:cs typeface="Palatino Linotype"/>
              </a:rPr>
              <a:t> </a:t>
            </a:r>
            <a:r>
              <a:rPr sz="2400" spc="-5" dirty="0">
                <a:solidFill>
                  <a:srgbClr val="585858"/>
                </a:solidFill>
                <a:latin typeface="Palatino Linotype"/>
                <a:cs typeface="Palatino Linotype"/>
              </a:rPr>
              <a:t>They</a:t>
            </a:r>
            <a:r>
              <a:rPr sz="2400" spc="30" dirty="0">
                <a:solidFill>
                  <a:srgbClr val="585858"/>
                </a:solidFill>
                <a:latin typeface="Palatino Linotype"/>
                <a:cs typeface="Palatino Linotype"/>
              </a:rPr>
              <a:t> </a:t>
            </a:r>
            <a:r>
              <a:rPr sz="2400" dirty="0">
                <a:solidFill>
                  <a:srgbClr val="585858"/>
                </a:solidFill>
                <a:latin typeface="Palatino Linotype"/>
                <a:cs typeface="Palatino Linotype"/>
              </a:rPr>
              <a:t>are</a:t>
            </a:r>
            <a:r>
              <a:rPr sz="2400" spc="-30" dirty="0">
                <a:solidFill>
                  <a:srgbClr val="585858"/>
                </a:solidFill>
                <a:latin typeface="Palatino Linotype"/>
                <a:cs typeface="Palatino Linotype"/>
              </a:rPr>
              <a:t> </a:t>
            </a:r>
            <a:r>
              <a:rPr sz="2400" spc="-5" dirty="0">
                <a:solidFill>
                  <a:srgbClr val="585858"/>
                </a:solidFill>
                <a:latin typeface="Palatino Linotype"/>
                <a:cs typeface="Palatino Linotype"/>
              </a:rPr>
              <a:t>provided</a:t>
            </a:r>
            <a:r>
              <a:rPr sz="2400" dirty="0">
                <a:solidFill>
                  <a:srgbClr val="585858"/>
                </a:solidFill>
                <a:latin typeface="Palatino Linotype"/>
                <a:cs typeface="Palatino Linotype"/>
              </a:rPr>
              <a:t> </a:t>
            </a:r>
            <a:r>
              <a:rPr sz="2400" spc="-10" dirty="0">
                <a:solidFill>
                  <a:srgbClr val="585858"/>
                </a:solidFill>
                <a:latin typeface="Palatino Linotype"/>
                <a:cs typeface="Palatino Linotype"/>
              </a:rPr>
              <a:t>by</a:t>
            </a:r>
            <a:r>
              <a:rPr sz="2400" spc="5" dirty="0">
                <a:solidFill>
                  <a:srgbClr val="585858"/>
                </a:solidFill>
                <a:latin typeface="Palatino Linotype"/>
                <a:cs typeface="Palatino Linotype"/>
              </a:rPr>
              <a:t> </a:t>
            </a:r>
            <a:r>
              <a:rPr sz="2400" dirty="0">
                <a:solidFill>
                  <a:srgbClr val="585858"/>
                </a:solidFill>
                <a:latin typeface="Palatino Linotype"/>
                <a:cs typeface="Palatino Linotype"/>
              </a:rPr>
              <a:t>object </a:t>
            </a:r>
            <a:r>
              <a:rPr sz="2400" spc="-585" dirty="0">
                <a:solidFill>
                  <a:srgbClr val="585858"/>
                </a:solidFill>
                <a:latin typeface="Palatino Linotype"/>
                <a:cs typeface="Palatino Linotype"/>
              </a:rPr>
              <a:t> </a:t>
            </a:r>
            <a:r>
              <a:rPr sz="2400" spc="-5" dirty="0">
                <a:solidFill>
                  <a:srgbClr val="585858"/>
                </a:solidFill>
                <a:latin typeface="Palatino Linotype"/>
                <a:cs typeface="Palatino Linotype"/>
              </a:rPr>
              <a:t>module.</a:t>
            </a:r>
            <a:endParaRPr sz="2400">
              <a:latin typeface="Palatino Linotype"/>
              <a:cs typeface="Palatino Linotype"/>
            </a:endParaRPr>
          </a:p>
        </p:txBody>
      </p:sp>
      <p:graphicFrame>
        <p:nvGraphicFramePr>
          <p:cNvPr id="5" name="object 5"/>
          <p:cNvGraphicFramePr>
            <a:graphicFrameLocks noGrp="1"/>
          </p:cNvGraphicFramePr>
          <p:nvPr/>
        </p:nvGraphicFramePr>
        <p:xfrm>
          <a:off x="1109268" y="3134614"/>
          <a:ext cx="7128510" cy="2585083"/>
        </p:xfrm>
        <a:graphic>
          <a:graphicData uri="http://schemas.openxmlformats.org/drawingml/2006/table">
            <a:tbl>
              <a:tblPr firstRow="1" bandRow="1">
                <a:tableStyleId>{2D5ABB26-0587-4C30-8999-92F81FD0307C}</a:tableStyleId>
              </a:tblPr>
              <a:tblGrid>
                <a:gridCol w="2357755">
                  <a:extLst>
                    <a:ext uri="{9D8B030D-6E8A-4147-A177-3AD203B41FA5}">
                      <a16:colId xmlns:a16="http://schemas.microsoft.com/office/drawing/2014/main" val="20000"/>
                    </a:ext>
                  </a:extLst>
                </a:gridCol>
                <a:gridCol w="4770755">
                  <a:extLst>
                    <a:ext uri="{9D8B030D-6E8A-4147-A177-3AD203B41FA5}">
                      <a16:colId xmlns:a16="http://schemas.microsoft.com/office/drawing/2014/main" val="20001"/>
                    </a:ext>
                  </a:extLst>
                </a:gridCol>
              </a:tblGrid>
              <a:tr h="430911">
                <a:tc>
                  <a:txBody>
                    <a:bodyPr/>
                    <a:lstStyle/>
                    <a:p>
                      <a:pPr marL="91440">
                        <a:lnSpc>
                          <a:spcPct val="100000"/>
                        </a:lnSpc>
                        <a:spcBef>
                          <a:spcPts val="250"/>
                        </a:spcBef>
                      </a:pPr>
                      <a:r>
                        <a:rPr sz="1800" b="1" dirty="0">
                          <a:solidFill>
                            <a:srgbClr val="FFFFFF"/>
                          </a:solidFill>
                          <a:latin typeface="Palatino Linotype"/>
                          <a:cs typeface="Palatino Linotype"/>
                        </a:rPr>
                        <a:t>Attributes</a:t>
                      </a:r>
                      <a:r>
                        <a:rPr sz="1800" b="1" spc="-50" dirty="0">
                          <a:solidFill>
                            <a:srgbClr val="FFFFFF"/>
                          </a:solidFill>
                          <a:latin typeface="Palatino Linotype"/>
                          <a:cs typeface="Palatino Linotype"/>
                        </a:rPr>
                        <a:t> </a:t>
                      </a:r>
                      <a:r>
                        <a:rPr sz="1800" b="1" dirty="0">
                          <a:solidFill>
                            <a:srgbClr val="FFFFFF"/>
                          </a:solidFill>
                          <a:latin typeface="Palatino Linotype"/>
                          <a:cs typeface="Palatino Linotype"/>
                        </a:rPr>
                        <a:t>Name</a:t>
                      </a:r>
                      <a:endParaRPr sz="1800">
                        <a:latin typeface="Palatino Linotype"/>
                        <a:cs typeface="Palatino Linotype"/>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F76B4"/>
                    </a:solidFill>
                  </a:tcPr>
                </a:tc>
                <a:tc>
                  <a:txBody>
                    <a:bodyPr/>
                    <a:lstStyle/>
                    <a:p>
                      <a:pPr marL="92710">
                        <a:lnSpc>
                          <a:spcPct val="100000"/>
                        </a:lnSpc>
                        <a:spcBef>
                          <a:spcPts val="250"/>
                        </a:spcBef>
                      </a:pPr>
                      <a:r>
                        <a:rPr sz="1800" b="1" spc="-5" dirty="0">
                          <a:solidFill>
                            <a:srgbClr val="FFFFFF"/>
                          </a:solidFill>
                          <a:latin typeface="Palatino Linotype"/>
                          <a:cs typeface="Palatino Linotype"/>
                        </a:rPr>
                        <a:t>Description</a:t>
                      </a:r>
                      <a:endParaRPr sz="1800">
                        <a:latin typeface="Palatino Linotype"/>
                        <a:cs typeface="Palatino Linotype"/>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F76B4"/>
                    </a:solidFill>
                  </a:tcPr>
                </a:tc>
                <a:extLst>
                  <a:ext uri="{0D108BD9-81ED-4DB2-BD59-A6C34878D82A}">
                    <a16:rowId xmlns:a16="http://schemas.microsoft.com/office/drawing/2014/main" val="10000"/>
                  </a:ext>
                </a:extLst>
              </a:tr>
              <a:tr h="430783">
                <a:tc>
                  <a:txBody>
                    <a:bodyPr/>
                    <a:lstStyle/>
                    <a:p>
                      <a:pPr marL="91440">
                        <a:lnSpc>
                          <a:spcPct val="100000"/>
                        </a:lnSpc>
                        <a:spcBef>
                          <a:spcPts val="250"/>
                        </a:spcBef>
                      </a:pPr>
                      <a:r>
                        <a:rPr sz="1800" dirty="0">
                          <a:latin typeface="Palatino Linotype"/>
                          <a:cs typeface="Palatino Linotype"/>
                        </a:rPr>
                        <a:t>__dict__</a:t>
                      </a:r>
                      <a:endParaRPr sz="1800">
                        <a:latin typeface="Palatino Linotype"/>
                        <a:cs typeface="Palatino Linotype"/>
                      </a:endParaRPr>
                    </a:p>
                  </a:txBody>
                  <a:tcPr marL="0" marR="0" marT="317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5E4"/>
                    </a:solidFill>
                  </a:tcPr>
                </a:tc>
                <a:tc>
                  <a:txBody>
                    <a:bodyPr/>
                    <a:lstStyle/>
                    <a:p>
                      <a:pPr marL="92710">
                        <a:lnSpc>
                          <a:spcPct val="100000"/>
                        </a:lnSpc>
                        <a:spcBef>
                          <a:spcPts val="250"/>
                        </a:spcBef>
                      </a:pPr>
                      <a:r>
                        <a:rPr sz="1800" dirty="0">
                          <a:latin typeface="Palatino Linotype"/>
                          <a:cs typeface="Palatino Linotype"/>
                        </a:rPr>
                        <a:t>Dict</a:t>
                      </a:r>
                      <a:r>
                        <a:rPr sz="1800" spc="-20" dirty="0">
                          <a:latin typeface="Palatino Linotype"/>
                          <a:cs typeface="Palatino Linotype"/>
                        </a:rPr>
                        <a:t> </a:t>
                      </a:r>
                      <a:r>
                        <a:rPr sz="1800" spc="-10" dirty="0">
                          <a:latin typeface="Palatino Linotype"/>
                          <a:cs typeface="Palatino Linotype"/>
                        </a:rPr>
                        <a:t>variable</a:t>
                      </a:r>
                      <a:r>
                        <a:rPr sz="1800" spc="-25" dirty="0">
                          <a:latin typeface="Palatino Linotype"/>
                          <a:cs typeface="Palatino Linotype"/>
                        </a:rPr>
                        <a:t> </a:t>
                      </a:r>
                      <a:r>
                        <a:rPr sz="1800" spc="-15" dirty="0">
                          <a:latin typeface="Palatino Linotype"/>
                          <a:cs typeface="Palatino Linotype"/>
                        </a:rPr>
                        <a:t>of</a:t>
                      </a:r>
                      <a:r>
                        <a:rPr sz="1800" spc="15" dirty="0">
                          <a:latin typeface="Palatino Linotype"/>
                          <a:cs typeface="Palatino Linotype"/>
                        </a:rPr>
                        <a:t> </a:t>
                      </a:r>
                      <a:r>
                        <a:rPr sz="1800" dirty="0">
                          <a:latin typeface="Palatino Linotype"/>
                          <a:cs typeface="Palatino Linotype"/>
                        </a:rPr>
                        <a:t>class</a:t>
                      </a:r>
                      <a:r>
                        <a:rPr sz="1800" spc="-5" dirty="0">
                          <a:latin typeface="Palatino Linotype"/>
                          <a:cs typeface="Palatino Linotype"/>
                        </a:rPr>
                        <a:t> </a:t>
                      </a:r>
                      <a:r>
                        <a:rPr sz="1800" dirty="0">
                          <a:latin typeface="Palatino Linotype"/>
                          <a:cs typeface="Palatino Linotype"/>
                        </a:rPr>
                        <a:t>name</a:t>
                      </a:r>
                      <a:r>
                        <a:rPr sz="1800" spc="-30" dirty="0">
                          <a:latin typeface="Palatino Linotype"/>
                          <a:cs typeface="Palatino Linotype"/>
                        </a:rPr>
                        <a:t> </a:t>
                      </a:r>
                      <a:r>
                        <a:rPr sz="1800" dirty="0">
                          <a:latin typeface="Palatino Linotype"/>
                          <a:cs typeface="Palatino Linotype"/>
                        </a:rPr>
                        <a:t>space</a:t>
                      </a:r>
                      <a:endParaRPr sz="1800">
                        <a:latin typeface="Palatino Linotype"/>
                        <a:cs typeface="Palatino Linotype"/>
                      </a:endParaRPr>
                    </a:p>
                  </a:txBody>
                  <a:tcPr marL="0" marR="0" marT="317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5E4"/>
                    </a:solidFill>
                  </a:tcPr>
                </a:tc>
                <a:extLst>
                  <a:ext uri="{0D108BD9-81ED-4DB2-BD59-A6C34878D82A}">
                    <a16:rowId xmlns:a16="http://schemas.microsoft.com/office/drawing/2014/main" val="10001"/>
                  </a:ext>
                </a:extLst>
              </a:tr>
              <a:tr h="430911">
                <a:tc>
                  <a:txBody>
                    <a:bodyPr/>
                    <a:lstStyle/>
                    <a:p>
                      <a:pPr marL="91440">
                        <a:lnSpc>
                          <a:spcPct val="100000"/>
                        </a:lnSpc>
                        <a:spcBef>
                          <a:spcPts val="254"/>
                        </a:spcBef>
                      </a:pPr>
                      <a:r>
                        <a:rPr sz="1800" dirty="0">
                          <a:latin typeface="Palatino Linotype"/>
                          <a:cs typeface="Palatino Linotype"/>
                        </a:rPr>
                        <a:t>__doc__</a:t>
                      </a:r>
                      <a:endParaRPr sz="1800">
                        <a:latin typeface="Palatino Linotype"/>
                        <a:cs typeface="Palatino Linotype"/>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BF1"/>
                    </a:solidFill>
                  </a:tcPr>
                </a:tc>
                <a:tc>
                  <a:txBody>
                    <a:bodyPr/>
                    <a:lstStyle/>
                    <a:p>
                      <a:pPr marL="92710">
                        <a:lnSpc>
                          <a:spcPct val="100000"/>
                        </a:lnSpc>
                        <a:spcBef>
                          <a:spcPts val="254"/>
                        </a:spcBef>
                      </a:pPr>
                      <a:r>
                        <a:rPr sz="1800" spc="-10" dirty="0">
                          <a:latin typeface="Palatino Linotype"/>
                          <a:cs typeface="Palatino Linotype"/>
                        </a:rPr>
                        <a:t>Document</a:t>
                      </a:r>
                      <a:r>
                        <a:rPr sz="1800" spc="30" dirty="0">
                          <a:latin typeface="Palatino Linotype"/>
                          <a:cs typeface="Palatino Linotype"/>
                        </a:rPr>
                        <a:t> </a:t>
                      </a:r>
                      <a:r>
                        <a:rPr sz="1800" dirty="0">
                          <a:latin typeface="Palatino Linotype"/>
                          <a:cs typeface="Palatino Linotype"/>
                        </a:rPr>
                        <a:t>reference</a:t>
                      </a:r>
                      <a:r>
                        <a:rPr sz="1800" spc="-30" dirty="0">
                          <a:latin typeface="Palatino Linotype"/>
                          <a:cs typeface="Palatino Linotype"/>
                        </a:rPr>
                        <a:t> </a:t>
                      </a:r>
                      <a:r>
                        <a:rPr sz="1800" dirty="0">
                          <a:latin typeface="Palatino Linotype"/>
                          <a:cs typeface="Palatino Linotype"/>
                        </a:rPr>
                        <a:t>string</a:t>
                      </a:r>
                      <a:r>
                        <a:rPr sz="1800" spc="-25" dirty="0">
                          <a:latin typeface="Palatino Linotype"/>
                          <a:cs typeface="Palatino Linotype"/>
                        </a:rPr>
                        <a:t> </a:t>
                      </a:r>
                      <a:r>
                        <a:rPr sz="1800" spc="-15" dirty="0">
                          <a:latin typeface="Palatino Linotype"/>
                          <a:cs typeface="Palatino Linotype"/>
                        </a:rPr>
                        <a:t>of</a:t>
                      </a:r>
                      <a:r>
                        <a:rPr sz="1800" spc="20" dirty="0">
                          <a:latin typeface="Palatino Linotype"/>
                          <a:cs typeface="Palatino Linotype"/>
                        </a:rPr>
                        <a:t> </a:t>
                      </a:r>
                      <a:r>
                        <a:rPr sz="1800" dirty="0">
                          <a:latin typeface="Palatino Linotype"/>
                          <a:cs typeface="Palatino Linotype"/>
                        </a:rPr>
                        <a:t>class</a:t>
                      </a:r>
                      <a:endParaRPr sz="1800">
                        <a:latin typeface="Palatino Linotype"/>
                        <a:cs typeface="Palatino Linotype"/>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BF1"/>
                    </a:solidFill>
                  </a:tcPr>
                </a:tc>
                <a:extLst>
                  <a:ext uri="{0D108BD9-81ED-4DB2-BD59-A6C34878D82A}">
                    <a16:rowId xmlns:a16="http://schemas.microsoft.com/office/drawing/2014/main" val="10002"/>
                  </a:ext>
                </a:extLst>
              </a:tr>
              <a:tr h="430784">
                <a:tc>
                  <a:txBody>
                    <a:bodyPr/>
                    <a:lstStyle/>
                    <a:p>
                      <a:pPr marL="91440">
                        <a:lnSpc>
                          <a:spcPct val="100000"/>
                        </a:lnSpc>
                        <a:spcBef>
                          <a:spcPts val="254"/>
                        </a:spcBef>
                      </a:pPr>
                      <a:r>
                        <a:rPr sz="1800" dirty="0">
                          <a:latin typeface="Palatino Linotype"/>
                          <a:cs typeface="Palatino Linotype"/>
                        </a:rPr>
                        <a:t>__name__</a:t>
                      </a:r>
                      <a:endParaRPr sz="1800">
                        <a:latin typeface="Palatino Linotype"/>
                        <a:cs typeface="Palatino Linotype"/>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5E4"/>
                    </a:solidFill>
                  </a:tcPr>
                </a:tc>
                <a:tc>
                  <a:txBody>
                    <a:bodyPr/>
                    <a:lstStyle/>
                    <a:p>
                      <a:pPr marL="92710">
                        <a:lnSpc>
                          <a:spcPct val="100000"/>
                        </a:lnSpc>
                        <a:spcBef>
                          <a:spcPts val="254"/>
                        </a:spcBef>
                      </a:pPr>
                      <a:r>
                        <a:rPr sz="1800" dirty="0">
                          <a:latin typeface="Palatino Linotype"/>
                          <a:cs typeface="Palatino Linotype"/>
                        </a:rPr>
                        <a:t>Class</a:t>
                      </a:r>
                      <a:r>
                        <a:rPr sz="1800" spc="-55" dirty="0">
                          <a:latin typeface="Palatino Linotype"/>
                          <a:cs typeface="Palatino Linotype"/>
                        </a:rPr>
                        <a:t> </a:t>
                      </a:r>
                      <a:r>
                        <a:rPr sz="1800" dirty="0">
                          <a:latin typeface="Palatino Linotype"/>
                          <a:cs typeface="Palatino Linotype"/>
                        </a:rPr>
                        <a:t>name</a:t>
                      </a:r>
                      <a:endParaRPr sz="1800">
                        <a:latin typeface="Palatino Linotype"/>
                        <a:cs typeface="Palatino Linotype"/>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5E4"/>
                    </a:solidFill>
                  </a:tcPr>
                </a:tc>
                <a:extLst>
                  <a:ext uri="{0D108BD9-81ED-4DB2-BD59-A6C34878D82A}">
                    <a16:rowId xmlns:a16="http://schemas.microsoft.com/office/drawing/2014/main" val="10003"/>
                  </a:ext>
                </a:extLst>
              </a:tr>
              <a:tr h="430910">
                <a:tc>
                  <a:txBody>
                    <a:bodyPr/>
                    <a:lstStyle/>
                    <a:p>
                      <a:pPr marL="91440">
                        <a:lnSpc>
                          <a:spcPct val="100000"/>
                        </a:lnSpc>
                        <a:spcBef>
                          <a:spcPts val="254"/>
                        </a:spcBef>
                        <a:tabLst>
                          <a:tab pos="322580" algn="l"/>
                          <a:tab pos="1384300" algn="l"/>
                        </a:tabLst>
                      </a:pPr>
                      <a:r>
                        <a:rPr sz="1800" u="heavy" dirty="0">
                          <a:uFill>
                            <a:solidFill>
                              <a:srgbClr val="000000"/>
                            </a:solidFill>
                          </a:uFill>
                          <a:latin typeface="Palatino Linotype"/>
                          <a:cs typeface="Palatino Linotype"/>
                        </a:rPr>
                        <a:t> 	</a:t>
                      </a:r>
                      <a:r>
                        <a:rPr sz="1800" spc="-5" dirty="0">
                          <a:latin typeface="Palatino Linotype"/>
                          <a:cs typeface="Palatino Linotype"/>
                        </a:rPr>
                        <a:t>module</a:t>
                      </a:r>
                      <a:r>
                        <a:rPr sz="1800" u="heavy" spc="-5" dirty="0">
                          <a:uFill>
                            <a:solidFill>
                              <a:srgbClr val="000000"/>
                            </a:solidFill>
                          </a:uFill>
                          <a:latin typeface="Palatino Linotype"/>
                          <a:cs typeface="Palatino Linotype"/>
                        </a:rPr>
                        <a:t> 	</a:t>
                      </a:r>
                      <a:endParaRPr sz="1800">
                        <a:latin typeface="Palatino Linotype"/>
                        <a:cs typeface="Palatino Linotype"/>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BF1"/>
                    </a:solidFill>
                  </a:tcPr>
                </a:tc>
                <a:tc>
                  <a:txBody>
                    <a:bodyPr/>
                    <a:lstStyle/>
                    <a:p>
                      <a:pPr marL="92710">
                        <a:lnSpc>
                          <a:spcPct val="100000"/>
                        </a:lnSpc>
                        <a:spcBef>
                          <a:spcPts val="254"/>
                        </a:spcBef>
                      </a:pPr>
                      <a:r>
                        <a:rPr sz="1800" spc="-5" dirty="0">
                          <a:latin typeface="Palatino Linotype"/>
                          <a:cs typeface="Palatino Linotype"/>
                        </a:rPr>
                        <a:t>Module</a:t>
                      </a:r>
                      <a:r>
                        <a:rPr sz="1800" spc="15" dirty="0">
                          <a:latin typeface="Palatino Linotype"/>
                          <a:cs typeface="Palatino Linotype"/>
                        </a:rPr>
                        <a:t> </a:t>
                      </a:r>
                      <a:r>
                        <a:rPr sz="1800" dirty="0">
                          <a:latin typeface="Palatino Linotype"/>
                          <a:cs typeface="Palatino Linotype"/>
                        </a:rPr>
                        <a:t>name</a:t>
                      </a:r>
                      <a:r>
                        <a:rPr sz="1800" spc="-30" dirty="0">
                          <a:latin typeface="Palatino Linotype"/>
                          <a:cs typeface="Palatino Linotype"/>
                        </a:rPr>
                        <a:t> </a:t>
                      </a:r>
                      <a:r>
                        <a:rPr sz="1800" spc="-5" dirty="0">
                          <a:latin typeface="Palatino Linotype"/>
                          <a:cs typeface="Palatino Linotype"/>
                        </a:rPr>
                        <a:t>consisting </a:t>
                      </a:r>
                      <a:r>
                        <a:rPr sz="1800" spc="-10" dirty="0">
                          <a:latin typeface="Palatino Linotype"/>
                          <a:cs typeface="Palatino Linotype"/>
                        </a:rPr>
                        <a:t>of</a:t>
                      </a:r>
                      <a:r>
                        <a:rPr sz="1800" spc="15" dirty="0">
                          <a:latin typeface="Palatino Linotype"/>
                          <a:cs typeface="Palatino Linotype"/>
                        </a:rPr>
                        <a:t> </a:t>
                      </a:r>
                      <a:r>
                        <a:rPr sz="1800" dirty="0">
                          <a:latin typeface="Palatino Linotype"/>
                          <a:cs typeface="Palatino Linotype"/>
                        </a:rPr>
                        <a:t>class</a:t>
                      </a:r>
                      <a:endParaRPr sz="1800">
                        <a:latin typeface="Palatino Linotype"/>
                        <a:cs typeface="Palatino Linotype"/>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BF1"/>
                    </a:solidFill>
                  </a:tcPr>
                </a:tc>
                <a:extLst>
                  <a:ext uri="{0D108BD9-81ED-4DB2-BD59-A6C34878D82A}">
                    <a16:rowId xmlns:a16="http://schemas.microsoft.com/office/drawing/2014/main" val="10004"/>
                  </a:ext>
                </a:extLst>
              </a:tr>
              <a:tr h="430784">
                <a:tc>
                  <a:txBody>
                    <a:bodyPr/>
                    <a:lstStyle/>
                    <a:p>
                      <a:pPr marL="91440">
                        <a:lnSpc>
                          <a:spcPct val="100000"/>
                        </a:lnSpc>
                        <a:spcBef>
                          <a:spcPts val="259"/>
                        </a:spcBef>
                        <a:tabLst>
                          <a:tab pos="322580" algn="l"/>
                          <a:tab pos="1152525" algn="l"/>
                        </a:tabLst>
                      </a:pPr>
                      <a:r>
                        <a:rPr sz="1800" u="heavy" dirty="0">
                          <a:uFill>
                            <a:solidFill>
                              <a:srgbClr val="000000"/>
                            </a:solidFill>
                          </a:uFill>
                          <a:latin typeface="Palatino Linotype"/>
                          <a:cs typeface="Palatino Linotype"/>
                        </a:rPr>
                        <a:t> 	</a:t>
                      </a:r>
                      <a:r>
                        <a:rPr sz="1800" dirty="0">
                          <a:latin typeface="Palatino Linotype"/>
                          <a:cs typeface="Palatino Linotype"/>
                        </a:rPr>
                        <a:t>bases</a:t>
                      </a:r>
                      <a:r>
                        <a:rPr sz="1800" u="heavy" dirty="0">
                          <a:uFill>
                            <a:solidFill>
                              <a:srgbClr val="000000"/>
                            </a:solidFill>
                          </a:uFill>
                          <a:latin typeface="Palatino Linotype"/>
                          <a:cs typeface="Palatino Linotype"/>
                        </a:rPr>
                        <a:t> 	</a:t>
                      </a:r>
                      <a:endParaRPr sz="1800">
                        <a:latin typeface="Palatino Linotype"/>
                        <a:cs typeface="Palatino Linotype"/>
                      </a:endParaRPr>
                    </a:p>
                  </a:txBody>
                  <a:tcPr marL="0" marR="0" marT="330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5E4"/>
                    </a:solidFill>
                  </a:tcPr>
                </a:tc>
                <a:tc>
                  <a:txBody>
                    <a:bodyPr/>
                    <a:lstStyle/>
                    <a:p>
                      <a:pPr marL="92710">
                        <a:lnSpc>
                          <a:spcPct val="100000"/>
                        </a:lnSpc>
                        <a:spcBef>
                          <a:spcPts val="259"/>
                        </a:spcBef>
                      </a:pPr>
                      <a:r>
                        <a:rPr sz="1800" dirty="0">
                          <a:latin typeface="Palatino Linotype"/>
                          <a:cs typeface="Palatino Linotype"/>
                        </a:rPr>
                        <a:t>The</a:t>
                      </a:r>
                      <a:r>
                        <a:rPr sz="1800" spc="-30" dirty="0">
                          <a:latin typeface="Palatino Linotype"/>
                          <a:cs typeface="Palatino Linotype"/>
                        </a:rPr>
                        <a:t> </a:t>
                      </a:r>
                      <a:r>
                        <a:rPr sz="1800" spc="-10" dirty="0">
                          <a:latin typeface="Palatino Linotype"/>
                          <a:cs typeface="Palatino Linotype"/>
                        </a:rPr>
                        <a:t>tuple</a:t>
                      </a:r>
                      <a:r>
                        <a:rPr sz="1800" spc="25" dirty="0">
                          <a:latin typeface="Palatino Linotype"/>
                          <a:cs typeface="Palatino Linotype"/>
                        </a:rPr>
                        <a:t> </a:t>
                      </a:r>
                      <a:r>
                        <a:rPr sz="1800" dirty="0">
                          <a:latin typeface="Palatino Linotype"/>
                          <a:cs typeface="Palatino Linotype"/>
                        </a:rPr>
                        <a:t>including</a:t>
                      </a:r>
                      <a:r>
                        <a:rPr sz="1800" spc="-20" dirty="0">
                          <a:latin typeface="Palatino Linotype"/>
                          <a:cs typeface="Palatino Linotype"/>
                        </a:rPr>
                        <a:t> </a:t>
                      </a:r>
                      <a:r>
                        <a:rPr sz="1800" dirty="0">
                          <a:latin typeface="Palatino Linotype"/>
                          <a:cs typeface="Palatino Linotype"/>
                        </a:rPr>
                        <a:t>all</a:t>
                      </a:r>
                      <a:r>
                        <a:rPr sz="1800" spc="-20" dirty="0">
                          <a:latin typeface="Palatino Linotype"/>
                          <a:cs typeface="Palatino Linotype"/>
                        </a:rPr>
                        <a:t> </a:t>
                      </a:r>
                      <a:r>
                        <a:rPr sz="1800" spc="-5" dirty="0">
                          <a:latin typeface="Palatino Linotype"/>
                          <a:cs typeface="Palatino Linotype"/>
                        </a:rPr>
                        <a:t>the</a:t>
                      </a:r>
                      <a:r>
                        <a:rPr sz="1800" spc="15" dirty="0">
                          <a:latin typeface="Palatino Linotype"/>
                          <a:cs typeface="Palatino Linotype"/>
                        </a:rPr>
                        <a:t> </a:t>
                      </a:r>
                      <a:r>
                        <a:rPr sz="1800" dirty="0">
                          <a:latin typeface="Palatino Linotype"/>
                          <a:cs typeface="Palatino Linotype"/>
                        </a:rPr>
                        <a:t>superclasses</a:t>
                      </a:r>
                      <a:endParaRPr sz="1800">
                        <a:latin typeface="Palatino Linotype"/>
                        <a:cs typeface="Palatino Linotype"/>
                      </a:endParaRPr>
                    </a:p>
                  </a:txBody>
                  <a:tcPr marL="0" marR="0" marT="330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5E4"/>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3712" y="329184"/>
            <a:ext cx="7720965" cy="1506220"/>
            <a:chOff x="743712" y="329184"/>
            <a:chExt cx="7720965" cy="1506220"/>
          </a:xfrm>
        </p:grpSpPr>
        <p:pic>
          <p:nvPicPr>
            <p:cNvPr id="3" name="object 3"/>
            <p:cNvPicPr/>
            <p:nvPr/>
          </p:nvPicPr>
          <p:blipFill>
            <a:blip r:embed="rId3" cstate="print"/>
            <a:stretch>
              <a:fillRect/>
            </a:stretch>
          </p:blipFill>
          <p:spPr>
            <a:xfrm>
              <a:off x="743712" y="329184"/>
              <a:ext cx="5556504" cy="1505711"/>
            </a:xfrm>
            <a:prstGeom prst="rect">
              <a:avLst/>
            </a:prstGeom>
          </p:spPr>
        </p:pic>
        <p:pic>
          <p:nvPicPr>
            <p:cNvPr id="4" name="object 4"/>
            <p:cNvPicPr/>
            <p:nvPr/>
          </p:nvPicPr>
          <p:blipFill>
            <a:blip r:embed="rId4" cstate="print"/>
            <a:stretch>
              <a:fillRect/>
            </a:stretch>
          </p:blipFill>
          <p:spPr>
            <a:xfrm>
              <a:off x="5410200" y="329184"/>
              <a:ext cx="1908048" cy="1505711"/>
            </a:xfrm>
            <a:prstGeom prst="rect">
              <a:avLst/>
            </a:prstGeom>
          </p:spPr>
        </p:pic>
        <p:pic>
          <p:nvPicPr>
            <p:cNvPr id="5" name="object 5"/>
            <p:cNvPicPr/>
            <p:nvPr/>
          </p:nvPicPr>
          <p:blipFill>
            <a:blip r:embed="rId5" cstate="print"/>
            <a:stretch>
              <a:fillRect/>
            </a:stretch>
          </p:blipFill>
          <p:spPr>
            <a:xfrm>
              <a:off x="6428232" y="329184"/>
              <a:ext cx="2036064" cy="1505711"/>
            </a:xfrm>
            <a:prstGeom prst="rect">
              <a:avLst/>
            </a:prstGeom>
          </p:spPr>
        </p:pic>
        <p:sp>
          <p:nvSpPr>
            <p:cNvPr id="6" name="object 6"/>
            <p:cNvSpPr/>
            <p:nvPr/>
          </p:nvSpPr>
          <p:spPr>
            <a:xfrm>
              <a:off x="6853173" y="1275455"/>
              <a:ext cx="686435" cy="0"/>
            </a:xfrm>
            <a:custGeom>
              <a:avLst/>
              <a:gdLst/>
              <a:ahLst/>
              <a:cxnLst/>
              <a:rect l="l" t="t" r="r" b="b"/>
              <a:pathLst>
                <a:path w="686434">
                  <a:moveTo>
                    <a:pt x="0" y="0"/>
                  </a:moveTo>
                  <a:lnTo>
                    <a:pt x="686104" y="0"/>
                  </a:lnTo>
                </a:path>
              </a:pathLst>
            </a:custGeom>
            <a:ln w="40201">
              <a:solidFill>
                <a:srgbClr val="2D5695"/>
              </a:solidFill>
            </a:ln>
          </p:spPr>
          <p:txBody>
            <a:bodyPr wrap="square" lIns="0" tIns="0" rIns="0" bIns="0" rtlCol="0"/>
            <a:lstStyle/>
            <a:p>
              <a:endParaRPr/>
            </a:p>
          </p:txBody>
        </p:sp>
      </p:grpSp>
      <p:sp>
        <p:nvSpPr>
          <p:cNvPr id="7" name="object 7"/>
          <p:cNvSpPr txBox="1">
            <a:spLocks noGrp="1"/>
          </p:cNvSpPr>
          <p:nvPr>
            <p:ph type="title"/>
          </p:nvPr>
        </p:nvSpPr>
        <p:spPr>
          <a:xfrm>
            <a:off x="1153769" y="486867"/>
            <a:ext cx="6857365" cy="848994"/>
          </a:xfrm>
          <a:prstGeom prst="rect">
            <a:avLst/>
          </a:prstGeom>
        </p:spPr>
        <p:txBody>
          <a:bodyPr vert="horz" wrap="square" lIns="0" tIns="12700" rIns="0" bIns="0" rtlCol="0">
            <a:spAutoFit/>
          </a:bodyPr>
          <a:lstStyle/>
          <a:p>
            <a:pPr marL="12700">
              <a:lnSpc>
                <a:spcPct val="100000"/>
              </a:lnSpc>
              <a:spcBef>
                <a:spcPts val="100"/>
              </a:spcBef>
              <a:tabLst>
                <a:tab pos="6387465" algn="l"/>
              </a:tabLst>
            </a:pPr>
            <a:r>
              <a:rPr dirty="0"/>
              <a:t>Constructor: </a:t>
            </a:r>
            <a:r>
              <a:rPr spc="10" dirty="0"/>
              <a:t>_</a:t>
            </a:r>
            <a:r>
              <a:rPr spc="30" dirty="0"/>
              <a:t>_</a:t>
            </a:r>
            <a:r>
              <a:rPr spc="-5" dirty="0"/>
              <a:t>in</a:t>
            </a:r>
            <a:r>
              <a:rPr spc="-30" dirty="0"/>
              <a:t>i</a:t>
            </a:r>
            <a:r>
              <a:rPr dirty="0"/>
              <a:t>t	()</a:t>
            </a:r>
          </a:p>
        </p:txBody>
      </p:sp>
      <p:pic>
        <p:nvPicPr>
          <p:cNvPr id="8" name="object 8"/>
          <p:cNvPicPr/>
          <p:nvPr/>
        </p:nvPicPr>
        <p:blipFill>
          <a:blip r:embed="rId6" cstate="print"/>
          <a:stretch>
            <a:fillRect/>
          </a:stretch>
        </p:blipFill>
        <p:spPr>
          <a:xfrm>
            <a:off x="611555" y="2953766"/>
            <a:ext cx="4112005" cy="2599563"/>
          </a:xfrm>
          <a:prstGeom prst="rect">
            <a:avLst/>
          </a:prstGeom>
        </p:spPr>
      </p:pic>
      <p:sp>
        <p:nvSpPr>
          <p:cNvPr id="9" name="object 9"/>
          <p:cNvSpPr txBox="1"/>
          <p:nvPr/>
        </p:nvSpPr>
        <p:spPr>
          <a:xfrm>
            <a:off x="536244" y="1785365"/>
            <a:ext cx="7976870" cy="3523615"/>
          </a:xfrm>
          <a:prstGeom prst="rect">
            <a:avLst/>
          </a:prstGeom>
        </p:spPr>
        <p:txBody>
          <a:bodyPr vert="horz" wrap="square" lIns="0" tIns="12700" rIns="0" bIns="0" rtlCol="0">
            <a:spAutoFit/>
          </a:bodyPr>
          <a:lstStyle/>
          <a:p>
            <a:pPr marL="356870" marR="5080" indent="-344805">
              <a:lnSpc>
                <a:spcPct val="100000"/>
              </a:lnSpc>
              <a:spcBef>
                <a:spcPts val="100"/>
              </a:spcBef>
              <a:buFont typeface="Arial MT"/>
              <a:buChar char="•"/>
              <a:tabLst>
                <a:tab pos="356870" algn="l"/>
                <a:tab pos="357505" algn="l"/>
                <a:tab pos="1250315" algn="l"/>
                <a:tab pos="2076450" algn="l"/>
              </a:tabLst>
            </a:pPr>
            <a:r>
              <a:rPr sz="2400" spc="-5" dirty="0">
                <a:solidFill>
                  <a:srgbClr val="585858"/>
                </a:solidFill>
                <a:latin typeface="Palatino Linotype"/>
                <a:cs typeface="Palatino Linotype"/>
              </a:rPr>
              <a:t>The</a:t>
            </a:r>
            <a:r>
              <a:rPr sz="2400" u="heavy" spc="-5" dirty="0">
                <a:solidFill>
                  <a:srgbClr val="585858"/>
                </a:solidFill>
                <a:uFill>
                  <a:solidFill>
                    <a:srgbClr val="575757"/>
                  </a:solidFill>
                </a:uFill>
                <a:latin typeface="Palatino Linotype"/>
                <a:cs typeface="Palatino Linotype"/>
              </a:rPr>
              <a:t>	</a:t>
            </a:r>
            <a:r>
              <a:rPr sz="2400" spc="-15" dirty="0">
                <a:solidFill>
                  <a:srgbClr val="585858"/>
                </a:solidFill>
                <a:latin typeface="Palatino Linotype"/>
                <a:cs typeface="Palatino Linotype"/>
              </a:rPr>
              <a:t>init</a:t>
            </a:r>
            <a:r>
              <a:rPr sz="2400" u="heavy" spc="-15" dirty="0">
                <a:solidFill>
                  <a:srgbClr val="585858"/>
                </a:solidFill>
                <a:uFill>
                  <a:solidFill>
                    <a:srgbClr val="575757"/>
                  </a:solidFill>
                </a:uFill>
                <a:latin typeface="Palatino Linotype"/>
                <a:cs typeface="Palatino Linotype"/>
              </a:rPr>
              <a:t>	</a:t>
            </a:r>
            <a:r>
              <a:rPr sz="2400" dirty="0">
                <a:solidFill>
                  <a:srgbClr val="585858"/>
                </a:solidFill>
                <a:latin typeface="Palatino Linotype"/>
                <a:cs typeface="Palatino Linotype"/>
              </a:rPr>
              <a:t>method </a:t>
            </a:r>
            <a:r>
              <a:rPr sz="2400" spc="-15" dirty="0">
                <a:solidFill>
                  <a:srgbClr val="585858"/>
                </a:solidFill>
                <a:latin typeface="Palatino Linotype"/>
                <a:cs typeface="Palatino Linotype"/>
              </a:rPr>
              <a:t>is </a:t>
            </a:r>
            <a:r>
              <a:rPr sz="2400" spc="-5" dirty="0">
                <a:solidFill>
                  <a:srgbClr val="585858"/>
                </a:solidFill>
                <a:latin typeface="Palatino Linotype"/>
                <a:cs typeface="Palatino Linotype"/>
              </a:rPr>
              <a:t>run </a:t>
            </a:r>
            <a:r>
              <a:rPr sz="2400" dirty="0">
                <a:solidFill>
                  <a:srgbClr val="585858"/>
                </a:solidFill>
                <a:latin typeface="Palatino Linotype"/>
                <a:cs typeface="Palatino Linotype"/>
              </a:rPr>
              <a:t>as soon as an object of a </a:t>
            </a:r>
            <a:r>
              <a:rPr sz="2400" spc="-10" dirty="0">
                <a:solidFill>
                  <a:srgbClr val="585858"/>
                </a:solidFill>
                <a:latin typeface="Palatino Linotype"/>
                <a:cs typeface="Palatino Linotype"/>
              </a:rPr>
              <a:t>class </a:t>
            </a:r>
            <a:r>
              <a:rPr sz="2400" spc="-585" dirty="0">
                <a:solidFill>
                  <a:srgbClr val="585858"/>
                </a:solidFill>
                <a:latin typeface="Palatino Linotype"/>
                <a:cs typeface="Palatino Linotype"/>
              </a:rPr>
              <a:t> </a:t>
            </a:r>
            <a:r>
              <a:rPr sz="2400" spc="-15" dirty="0">
                <a:solidFill>
                  <a:srgbClr val="585858"/>
                </a:solidFill>
                <a:latin typeface="Palatino Linotype"/>
                <a:cs typeface="Palatino Linotype"/>
              </a:rPr>
              <a:t>is</a:t>
            </a:r>
            <a:r>
              <a:rPr sz="2400" spc="10" dirty="0">
                <a:solidFill>
                  <a:srgbClr val="585858"/>
                </a:solidFill>
                <a:latin typeface="Palatino Linotype"/>
                <a:cs typeface="Palatino Linotype"/>
              </a:rPr>
              <a:t> </a:t>
            </a:r>
            <a:r>
              <a:rPr sz="2400" spc="-10" dirty="0">
                <a:solidFill>
                  <a:srgbClr val="585858"/>
                </a:solidFill>
                <a:latin typeface="Palatino Linotype"/>
                <a:cs typeface="Palatino Linotype"/>
              </a:rPr>
              <a:t>instantiated.</a:t>
            </a:r>
            <a:r>
              <a:rPr sz="2400" spc="65" dirty="0">
                <a:solidFill>
                  <a:srgbClr val="585858"/>
                </a:solidFill>
                <a:latin typeface="Palatino Linotype"/>
                <a:cs typeface="Palatino Linotype"/>
              </a:rPr>
              <a:t> </a:t>
            </a:r>
            <a:r>
              <a:rPr sz="2400" dirty="0">
                <a:solidFill>
                  <a:srgbClr val="585858"/>
                </a:solidFill>
                <a:latin typeface="Palatino Linotype"/>
                <a:cs typeface="Palatino Linotype"/>
              </a:rPr>
              <a:t>Its</a:t>
            </a:r>
            <a:r>
              <a:rPr sz="2400" spc="-10" dirty="0">
                <a:solidFill>
                  <a:srgbClr val="585858"/>
                </a:solidFill>
                <a:latin typeface="Palatino Linotype"/>
                <a:cs typeface="Palatino Linotype"/>
              </a:rPr>
              <a:t> aim</a:t>
            </a:r>
            <a:r>
              <a:rPr sz="2400" spc="10" dirty="0">
                <a:solidFill>
                  <a:srgbClr val="585858"/>
                </a:solidFill>
                <a:latin typeface="Palatino Linotype"/>
                <a:cs typeface="Palatino Linotype"/>
              </a:rPr>
              <a:t> </a:t>
            </a:r>
            <a:r>
              <a:rPr sz="2400" spc="-15" dirty="0">
                <a:solidFill>
                  <a:srgbClr val="585858"/>
                </a:solidFill>
                <a:latin typeface="Palatino Linotype"/>
                <a:cs typeface="Palatino Linotype"/>
              </a:rPr>
              <a:t>is</a:t>
            </a:r>
            <a:r>
              <a:rPr sz="2400" spc="40" dirty="0">
                <a:solidFill>
                  <a:srgbClr val="585858"/>
                </a:solidFill>
                <a:latin typeface="Palatino Linotype"/>
                <a:cs typeface="Palatino Linotype"/>
              </a:rPr>
              <a:t> </a:t>
            </a:r>
            <a:r>
              <a:rPr sz="2400" dirty="0">
                <a:solidFill>
                  <a:srgbClr val="585858"/>
                </a:solidFill>
                <a:latin typeface="Palatino Linotype"/>
                <a:cs typeface="Palatino Linotype"/>
              </a:rPr>
              <a:t>to</a:t>
            </a:r>
            <a:r>
              <a:rPr sz="2400" spc="-20" dirty="0">
                <a:solidFill>
                  <a:srgbClr val="585858"/>
                </a:solidFill>
                <a:latin typeface="Palatino Linotype"/>
                <a:cs typeface="Palatino Linotype"/>
              </a:rPr>
              <a:t> </a:t>
            </a:r>
            <a:r>
              <a:rPr sz="2400" spc="-15" dirty="0">
                <a:solidFill>
                  <a:srgbClr val="585858"/>
                </a:solidFill>
                <a:latin typeface="Palatino Linotype"/>
                <a:cs typeface="Palatino Linotype"/>
              </a:rPr>
              <a:t>initialize</a:t>
            </a:r>
            <a:r>
              <a:rPr sz="2400" spc="114" dirty="0">
                <a:solidFill>
                  <a:srgbClr val="585858"/>
                </a:solidFill>
                <a:latin typeface="Palatino Linotype"/>
                <a:cs typeface="Palatino Linotype"/>
              </a:rPr>
              <a:t> </a:t>
            </a:r>
            <a:r>
              <a:rPr sz="2400" dirty="0">
                <a:solidFill>
                  <a:srgbClr val="585858"/>
                </a:solidFill>
                <a:latin typeface="Palatino Linotype"/>
                <a:cs typeface="Palatino Linotype"/>
              </a:rPr>
              <a:t>the object.</a:t>
            </a:r>
            <a:endParaRPr sz="2400">
              <a:latin typeface="Palatino Linotype"/>
              <a:cs typeface="Palatino Linotype"/>
            </a:endParaRPr>
          </a:p>
          <a:p>
            <a:pPr>
              <a:lnSpc>
                <a:spcPct val="100000"/>
              </a:lnSpc>
              <a:spcBef>
                <a:spcPts val="40"/>
              </a:spcBef>
            </a:pPr>
            <a:endParaRPr sz="3300">
              <a:latin typeface="Palatino Linotype"/>
              <a:cs typeface="Palatino Linotype"/>
            </a:endParaRPr>
          </a:p>
          <a:p>
            <a:pPr marL="4279900" marR="447675">
              <a:lnSpc>
                <a:spcPct val="100000"/>
              </a:lnSpc>
              <a:spcBef>
                <a:spcPts val="5"/>
              </a:spcBef>
            </a:pPr>
            <a:r>
              <a:rPr sz="1800" spc="-5" dirty="0">
                <a:latin typeface="Palatino Linotype"/>
                <a:cs typeface="Palatino Linotype"/>
              </a:rPr>
              <a:t>From the </a:t>
            </a:r>
            <a:r>
              <a:rPr sz="1800" spc="-10" dirty="0">
                <a:latin typeface="Palatino Linotype"/>
                <a:cs typeface="Palatino Linotype"/>
              </a:rPr>
              <a:t>code </a:t>
            </a:r>
            <a:r>
              <a:rPr sz="1800" dirty="0">
                <a:latin typeface="Palatino Linotype"/>
                <a:cs typeface="Palatino Linotype"/>
              </a:rPr>
              <a:t>, </a:t>
            </a:r>
            <a:r>
              <a:rPr sz="1800" spc="-10" dirty="0">
                <a:latin typeface="Palatino Linotype"/>
                <a:cs typeface="Palatino Linotype"/>
              </a:rPr>
              <a:t>we </a:t>
            </a:r>
            <a:r>
              <a:rPr sz="1800" spc="-5" dirty="0">
                <a:latin typeface="Palatino Linotype"/>
                <a:cs typeface="Palatino Linotype"/>
              </a:rPr>
              <a:t>can </a:t>
            </a:r>
            <a:r>
              <a:rPr sz="1800" dirty="0">
                <a:latin typeface="Palatino Linotype"/>
                <a:cs typeface="Palatino Linotype"/>
              </a:rPr>
              <a:t>see </a:t>
            </a:r>
            <a:r>
              <a:rPr sz="1800" spc="-5" dirty="0">
                <a:latin typeface="Palatino Linotype"/>
                <a:cs typeface="Palatino Linotype"/>
              </a:rPr>
              <a:t>that </a:t>
            </a:r>
            <a:r>
              <a:rPr sz="1800" dirty="0">
                <a:latin typeface="Palatino Linotype"/>
                <a:cs typeface="Palatino Linotype"/>
              </a:rPr>
              <a:t> </a:t>
            </a:r>
            <a:r>
              <a:rPr sz="1800" spc="-5" dirty="0">
                <a:latin typeface="Palatino Linotype"/>
                <a:cs typeface="Palatino Linotype"/>
              </a:rPr>
              <a:t>after</a:t>
            </a:r>
            <a:r>
              <a:rPr sz="1800" spc="-15" dirty="0">
                <a:latin typeface="Palatino Linotype"/>
                <a:cs typeface="Palatino Linotype"/>
              </a:rPr>
              <a:t> </a:t>
            </a:r>
            <a:r>
              <a:rPr sz="1800" spc="-5" dirty="0">
                <a:latin typeface="Palatino Linotype"/>
                <a:cs typeface="Palatino Linotype"/>
              </a:rPr>
              <a:t>instantiate</a:t>
            </a:r>
            <a:r>
              <a:rPr sz="1800" spc="5" dirty="0">
                <a:latin typeface="Palatino Linotype"/>
                <a:cs typeface="Palatino Linotype"/>
              </a:rPr>
              <a:t> </a:t>
            </a:r>
            <a:r>
              <a:rPr sz="1800" spc="-10" dirty="0">
                <a:latin typeface="Palatino Linotype"/>
                <a:cs typeface="Palatino Linotype"/>
              </a:rPr>
              <a:t>object,</a:t>
            </a:r>
            <a:r>
              <a:rPr sz="1800" spc="30" dirty="0">
                <a:latin typeface="Palatino Linotype"/>
                <a:cs typeface="Palatino Linotype"/>
              </a:rPr>
              <a:t> </a:t>
            </a:r>
            <a:r>
              <a:rPr sz="1800" dirty="0">
                <a:latin typeface="Palatino Linotype"/>
                <a:cs typeface="Palatino Linotype"/>
              </a:rPr>
              <a:t>it </a:t>
            </a:r>
            <a:r>
              <a:rPr sz="1800" spc="5" dirty="0">
                <a:latin typeface="Palatino Linotype"/>
                <a:cs typeface="Palatino Linotype"/>
              </a:rPr>
              <a:t> </a:t>
            </a:r>
            <a:r>
              <a:rPr sz="1800" spc="-5" dirty="0">
                <a:latin typeface="Palatino Linotype"/>
                <a:cs typeface="Palatino Linotype"/>
              </a:rPr>
              <a:t>automatically</a:t>
            </a:r>
            <a:r>
              <a:rPr sz="1800" spc="-15" dirty="0">
                <a:latin typeface="Palatino Linotype"/>
                <a:cs typeface="Palatino Linotype"/>
              </a:rPr>
              <a:t> </a:t>
            </a:r>
            <a:r>
              <a:rPr sz="1800" spc="-10" dirty="0">
                <a:latin typeface="Palatino Linotype"/>
                <a:cs typeface="Palatino Linotype"/>
              </a:rPr>
              <a:t>invokes </a:t>
            </a:r>
            <a:r>
              <a:rPr sz="1800" spc="5" dirty="0">
                <a:latin typeface="Palatino Linotype"/>
                <a:cs typeface="Palatino Linotype"/>
              </a:rPr>
              <a:t>__init__()</a:t>
            </a:r>
            <a:endParaRPr sz="1800">
              <a:latin typeface="Palatino Linotype"/>
              <a:cs typeface="Palatino Linotype"/>
            </a:endParaRPr>
          </a:p>
          <a:p>
            <a:pPr>
              <a:lnSpc>
                <a:spcPct val="100000"/>
              </a:lnSpc>
              <a:spcBef>
                <a:spcPts val="5"/>
              </a:spcBef>
            </a:pPr>
            <a:endParaRPr sz="1600">
              <a:latin typeface="Palatino Linotype"/>
              <a:cs typeface="Palatino Linotype"/>
            </a:endParaRPr>
          </a:p>
          <a:p>
            <a:pPr marL="4279900">
              <a:lnSpc>
                <a:spcPct val="100000"/>
              </a:lnSpc>
            </a:pPr>
            <a:r>
              <a:rPr sz="1800" spc="-5" dirty="0">
                <a:latin typeface="Palatino Linotype"/>
                <a:cs typeface="Palatino Linotype"/>
              </a:rPr>
              <a:t>As</a:t>
            </a:r>
            <a:r>
              <a:rPr sz="1800" spc="-10" dirty="0">
                <a:latin typeface="Palatino Linotype"/>
                <a:cs typeface="Palatino Linotype"/>
              </a:rPr>
              <a:t> </a:t>
            </a:r>
            <a:r>
              <a:rPr sz="1800" dirty="0">
                <a:latin typeface="Palatino Linotype"/>
                <a:cs typeface="Palatino Linotype"/>
              </a:rPr>
              <a:t>a</a:t>
            </a:r>
            <a:r>
              <a:rPr sz="1800" spc="-20" dirty="0">
                <a:latin typeface="Palatino Linotype"/>
                <a:cs typeface="Palatino Linotype"/>
              </a:rPr>
              <a:t> </a:t>
            </a:r>
            <a:r>
              <a:rPr sz="1800" spc="-5" dirty="0">
                <a:latin typeface="Palatino Linotype"/>
                <a:cs typeface="Palatino Linotype"/>
              </a:rPr>
              <a:t>result,</a:t>
            </a:r>
            <a:r>
              <a:rPr sz="1800" spc="-10" dirty="0">
                <a:latin typeface="Palatino Linotype"/>
                <a:cs typeface="Palatino Linotype"/>
              </a:rPr>
              <a:t> </a:t>
            </a:r>
            <a:r>
              <a:rPr sz="1800" dirty="0">
                <a:latin typeface="Palatino Linotype"/>
                <a:cs typeface="Palatino Linotype"/>
              </a:rPr>
              <a:t>it</a:t>
            </a:r>
            <a:r>
              <a:rPr sz="1800" spc="-15" dirty="0">
                <a:latin typeface="Palatino Linotype"/>
                <a:cs typeface="Palatino Linotype"/>
              </a:rPr>
              <a:t> </a:t>
            </a:r>
            <a:r>
              <a:rPr sz="1800" dirty="0">
                <a:latin typeface="Palatino Linotype"/>
                <a:cs typeface="Palatino Linotype"/>
              </a:rPr>
              <a:t>runs</a:t>
            </a:r>
            <a:endParaRPr sz="1800">
              <a:latin typeface="Palatino Linotype"/>
              <a:cs typeface="Palatino Linotype"/>
            </a:endParaRPr>
          </a:p>
          <a:p>
            <a:pPr marL="4279900">
              <a:lnSpc>
                <a:spcPct val="100000"/>
              </a:lnSpc>
            </a:pPr>
            <a:r>
              <a:rPr sz="1800" dirty="0">
                <a:solidFill>
                  <a:srgbClr val="2E5796"/>
                </a:solidFill>
                <a:latin typeface="Palatino Linotype"/>
                <a:cs typeface="Palatino Linotype"/>
              </a:rPr>
              <a:t>self.name</a:t>
            </a:r>
            <a:r>
              <a:rPr sz="1800" spc="-65" dirty="0">
                <a:solidFill>
                  <a:srgbClr val="2E5796"/>
                </a:solidFill>
                <a:latin typeface="Palatino Linotype"/>
                <a:cs typeface="Palatino Linotype"/>
              </a:rPr>
              <a:t> </a:t>
            </a:r>
            <a:r>
              <a:rPr sz="1800" dirty="0">
                <a:solidFill>
                  <a:srgbClr val="2E5796"/>
                </a:solidFill>
                <a:latin typeface="Palatino Linotype"/>
                <a:cs typeface="Palatino Linotype"/>
              </a:rPr>
              <a:t>=</a:t>
            </a:r>
            <a:r>
              <a:rPr sz="1800" spc="-10" dirty="0">
                <a:solidFill>
                  <a:srgbClr val="2E5796"/>
                </a:solidFill>
                <a:latin typeface="Palatino Linotype"/>
                <a:cs typeface="Palatino Linotype"/>
              </a:rPr>
              <a:t> </a:t>
            </a:r>
            <a:r>
              <a:rPr sz="1800" spc="-30" dirty="0">
                <a:solidFill>
                  <a:srgbClr val="2E5796"/>
                </a:solidFill>
                <a:latin typeface="Palatino Linotype"/>
                <a:cs typeface="Palatino Linotype"/>
              </a:rPr>
              <a:t>‘Yang</a:t>
            </a:r>
            <a:r>
              <a:rPr sz="1800" spc="-60" dirty="0">
                <a:solidFill>
                  <a:srgbClr val="2E5796"/>
                </a:solidFill>
                <a:latin typeface="Palatino Linotype"/>
                <a:cs typeface="Palatino Linotype"/>
              </a:rPr>
              <a:t> </a:t>
            </a:r>
            <a:r>
              <a:rPr sz="1800" dirty="0">
                <a:solidFill>
                  <a:srgbClr val="2E5796"/>
                </a:solidFill>
                <a:latin typeface="Palatino Linotype"/>
                <a:cs typeface="Palatino Linotype"/>
              </a:rPr>
              <a:t>Li’,</a:t>
            </a:r>
            <a:endParaRPr sz="1800">
              <a:latin typeface="Palatino Linotype"/>
              <a:cs typeface="Palatino Linotype"/>
            </a:endParaRPr>
          </a:p>
          <a:p>
            <a:pPr marL="4279900">
              <a:lnSpc>
                <a:spcPct val="100000"/>
              </a:lnSpc>
            </a:pPr>
            <a:r>
              <a:rPr sz="1800" spc="5" dirty="0">
                <a:latin typeface="Palatino Linotype"/>
                <a:cs typeface="Palatino Linotype"/>
              </a:rPr>
              <a:t>and</a:t>
            </a:r>
            <a:endParaRPr sz="1800">
              <a:latin typeface="Palatino Linotype"/>
              <a:cs typeface="Palatino Linotype"/>
            </a:endParaRPr>
          </a:p>
          <a:p>
            <a:pPr marL="4279900">
              <a:lnSpc>
                <a:spcPct val="100000"/>
              </a:lnSpc>
            </a:pPr>
            <a:r>
              <a:rPr sz="1800" dirty="0">
                <a:solidFill>
                  <a:srgbClr val="2E5796"/>
                </a:solidFill>
                <a:latin typeface="Palatino Linotype"/>
                <a:cs typeface="Palatino Linotype"/>
              </a:rPr>
              <a:t>print</a:t>
            </a:r>
            <a:r>
              <a:rPr sz="1800" spc="-45" dirty="0">
                <a:solidFill>
                  <a:srgbClr val="2E5796"/>
                </a:solidFill>
                <a:latin typeface="Palatino Linotype"/>
                <a:cs typeface="Palatino Linotype"/>
              </a:rPr>
              <a:t> </a:t>
            </a:r>
            <a:r>
              <a:rPr sz="1800" dirty="0">
                <a:solidFill>
                  <a:srgbClr val="2E5796"/>
                </a:solidFill>
                <a:latin typeface="Palatino Linotype"/>
                <a:cs typeface="Palatino Linotype"/>
              </a:rPr>
              <a:t>self.name</a:t>
            </a:r>
            <a:endParaRPr sz="1800">
              <a:latin typeface="Palatino Linotype"/>
              <a:cs typeface="Palatino Linotyp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640080" y="591312"/>
            <a:ext cx="7860792" cy="1383791"/>
          </a:xfrm>
          <a:prstGeom prst="rect">
            <a:avLst/>
          </a:prstGeom>
        </p:spPr>
      </p:pic>
      <p:sp>
        <p:nvSpPr>
          <p:cNvPr id="3" name="object 3"/>
          <p:cNvSpPr txBox="1">
            <a:spLocks noGrp="1"/>
          </p:cNvSpPr>
          <p:nvPr>
            <p:ph type="title"/>
          </p:nvPr>
        </p:nvSpPr>
        <p:spPr>
          <a:xfrm>
            <a:off x="1045870" y="747776"/>
            <a:ext cx="7046595" cy="756920"/>
          </a:xfrm>
          <a:prstGeom prst="rect">
            <a:avLst/>
          </a:prstGeom>
        </p:spPr>
        <p:txBody>
          <a:bodyPr vert="horz" wrap="square" lIns="0" tIns="12700" rIns="0" bIns="0" rtlCol="0">
            <a:spAutoFit/>
          </a:bodyPr>
          <a:lstStyle/>
          <a:p>
            <a:pPr marL="12700">
              <a:lnSpc>
                <a:spcPct val="100000"/>
              </a:lnSpc>
              <a:spcBef>
                <a:spcPts val="100"/>
              </a:spcBef>
              <a:tabLst>
                <a:tab pos="5601970" algn="l"/>
              </a:tabLst>
            </a:pPr>
            <a:r>
              <a:rPr sz="4800" spc="-5" dirty="0"/>
              <a:t>For</a:t>
            </a:r>
            <a:r>
              <a:rPr sz="4800" dirty="0"/>
              <a:t>m</a:t>
            </a:r>
            <a:r>
              <a:rPr sz="4800" spc="15" dirty="0"/>
              <a:t> </a:t>
            </a:r>
            <a:r>
              <a:rPr sz="4800" dirty="0"/>
              <a:t>and </a:t>
            </a:r>
            <a:r>
              <a:rPr sz="4800" spc="-5" dirty="0"/>
              <a:t>Obj</a:t>
            </a:r>
            <a:r>
              <a:rPr sz="4800" spc="5" dirty="0"/>
              <a:t>e</a:t>
            </a:r>
            <a:r>
              <a:rPr sz="4800" dirty="0"/>
              <a:t>ct</a:t>
            </a:r>
            <a:r>
              <a:rPr sz="4800" spc="-25" dirty="0"/>
              <a:t> </a:t>
            </a:r>
            <a:r>
              <a:rPr sz="4800" spc="-5" dirty="0"/>
              <a:t>fo</a:t>
            </a:r>
            <a:r>
              <a:rPr sz="4800" dirty="0"/>
              <a:t>r	Class</a:t>
            </a:r>
            <a:endParaRPr sz="4800"/>
          </a:p>
        </p:txBody>
      </p:sp>
      <p:sp>
        <p:nvSpPr>
          <p:cNvPr id="4" name="object 4"/>
          <p:cNvSpPr txBox="1"/>
          <p:nvPr/>
        </p:nvSpPr>
        <p:spPr>
          <a:xfrm>
            <a:off x="546608" y="1468565"/>
            <a:ext cx="7329170" cy="1270000"/>
          </a:xfrm>
          <a:prstGeom prst="rect">
            <a:avLst/>
          </a:prstGeom>
        </p:spPr>
        <p:txBody>
          <a:bodyPr vert="horz" wrap="square" lIns="0" tIns="85725" rIns="0" bIns="0" rtlCol="0">
            <a:spAutoFit/>
          </a:bodyPr>
          <a:lstStyle/>
          <a:p>
            <a:pPr marL="356870" indent="-344805">
              <a:lnSpc>
                <a:spcPct val="100000"/>
              </a:lnSpc>
              <a:spcBef>
                <a:spcPts val="675"/>
              </a:spcBef>
              <a:buFont typeface="Arial MT"/>
              <a:buChar char="•"/>
              <a:tabLst>
                <a:tab pos="356870" algn="l"/>
                <a:tab pos="357505" algn="l"/>
              </a:tabLst>
            </a:pPr>
            <a:r>
              <a:rPr sz="2400" spc="-5" dirty="0">
                <a:latin typeface="Palatino Linotype"/>
                <a:cs typeface="Palatino Linotype"/>
              </a:rPr>
              <a:t>Class</a:t>
            </a:r>
            <a:r>
              <a:rPr sz="2400" spc="-15" dirty="0">
                <a:latin typeface="Palatino Linotype"/>
                <a:cs typeface="Palatino Linotype"/>
              </a:rPr>
              <a:t> </a:t>
            </a:r>
            <a:r>
              <a:rPr sz="2400" spc="-10" dirty="0">
                <a:latin typeface="Palatino Linotype"/>
                <a:cs typeface="Palatino Linotype"/>
              </a:rPr>
              <a:t>includes</a:t>
            </a:r>
            <a:r>
              <a:rPr sz="2400" spc="50" dirty="0">
                <a:latin typeface="Palatino Linotype"/>
                <a:cs typeface="Palatino Linotype"/>
              </a:rPr>
              <a:t> </a:t>
            </a:r>
            <a:r>
              <a:rPr sz="2400" spc="-20" dirty="0">
                <a:latin typeface="Palatino Linotype"/>
                <a:cs typeface="Palatino Linotype"/>
              </a:rPr>
              <a:t>two</a:t>
            </a:r>
            <a:r>
              <a:rPr sz="2400" dirty="0">
                <a:latin typeface="Palatino Linotype"/>
                <a:cs typeface="Palatino Linotype"/>
              </a:rPr>
              <a:t> </a:t>
            </a:r>
            <a:r>
              <a:rPr sz="2400" spc="-5" dirty="0">
                <a:latin typeface="Palatino Linotype"/>
                <a:cs typeface="Palatino Linotype"/>
              </a:rPr>
              <a:t>members:</a:t>
            </a:r>
            <a:r>
              <a:rPr sz="2400" spc="15" dirty="0">
                <a:latin typeface="Palatino Linotype"/>
                <a:cs typeface="Palatino Linotype"/>
              </a:rPr>
              <a:t> </a:t>
            </a:r>
            <a:r>
              <a:rPr sz="2400" dirty="0">
                <a:latin typeface="Palatino Linotype"/>
                <a:cs typeface="Palatino Linotype"/>
              </a:rPr>
              <a:t>form</a:t>
            </a:r>
            <a:r>
              <a:rPr sz="2400" spc="-15" dirty="0">
                <a:latin typeface="Palatino Linotype"/>
                <a:cs typeface="Palatino Linotype"/>
              </a:rPr>
              <a:t> </a:t>
            </a:r>
            <a:r>
              <a:rPr sz="2400" spc="-5" dirty="0">
                <a:latin typeface="Palatino Linotype"/>
                <a:cs typeface="Palatino Linotype"/>
              </a:rPr>
              <a:t>and </a:t>
            </a:r>
            <a:r>
              <a:rPr sz="2400" dirty="0">
                <a:latin typeface="Palatino Linotype"/>
                <a:cs typeface="Palatino Linotype"/>
              </a:rPr>
              <a:t>object.</a:t>
            </a:r>
            <a:endParaRPr sz="2400">
              <a:latin typeface="Palatino Linotype"/>
              <a:cs typeface="Palatino Linotype"/>
            </a:endParaRPr>
          </a:p>
          <a:p>
            <a:pPr marL="356870" marR="5080" indent="-344805">
              <a:lnSpc>
                <a:spcPct val="100000"/>
              </a:lnSpc>
              <a:spcBef>
                <a:spcPts val="580"/>
              </a:spcBef>
              <a:buFont typeface="Arial MT"/>
              <a:buChar char="•"/>
              <a:tabLst>
                <a:tab pos="356870" algn="l"/>
                <a:tab pos="357505" algn="l"/>
              </a:tabLst>
            </a:pPr>
            <a:r>
              <a:rPr sz="2400" spc="-5" dirty="0">
                <a:latin typeface="Palatino Linotype"/>
                <a:cs typeface="Palatino Linotype"/>
              </a:rPr>
              <a:t>The</a:t>
            </a:r>
            <a:r>
              <a:rPr sz="2400" spc="15" dirty="0">
                <a:latin typeface="Palatino Linotype"/>
                <a:cs typeface="Palatino Linotype"/>
              </a:rPr>
              <a:t> </a:t>
            </a:r>
            <a:r>
              <a:rPr sz="2400" spc="-5" dirty="0">
                <a:latin typeface="Palatino Linotype"/>
                <a:cs typeface="Palatino Linotype"/>
              </a:rPr>
              <a:t>example</a:t>
            </a:r>
            <a:r>
              <a:rPr sz="2400" spc="-10" dirty="0">
                <a:latin typeface="Palatino Linotype"/>
                <a:cs typeface="Palatino Linotype"/>
              </a:rPr>
              <a:t> </a:t>
            </a:r>
            <a:r>
              <a:rPr sz="2400" spc="-15" dirty="0">
                <a:latin typeface="Palatino Linotype"/>
                <a:cs typeface="Palatino Linotype"/>
              </a:rPr>
              <a:t>in</a:t>
            </a:r>
            <a:r>
              <a:rPr sz="2400" spc="10" dirty="0">
                <a:latin typeface="Palatino Linotype"/>
                <a:cs typeface="Palatino Linotype"/>
              </a:rPr>
              <a:t> </a:t>
            </a:r>
            <a:r>
              <a:rPr sz="2400" dirty="0">
                <a:latin typeface="Palatino Linotype"/>
                <a:cs typeface="Palatino Linotype"/>
              </a:rPr>
              <a:t>the</a:t>
            </a:r>
            <a:r>
              <a:rPr sz="2400" spc="-10" dirty="0">
                <a:latin typeface="Palatino Linotype"/>
                <a:cs typeface="Palatino Linotype"/>
              </a:rPr>
              <a:t> </a:t>
            </a:r>
            <a:r>
              <a:rPr sz="2400" spc="-5" dirty="0">
                <a:latin typeface="Palatino Linotype"/>
                <a:cs typeface="Palatino Linotype"/>
              </a:rPr>
              <a:t>following</a:t>
            </a:r>
            <a:r>
              <a:rPr sz="2400" spc="45" dirty="0">
                <a:latin typeface="Palatino Linotype"/>
                <a:cs typeface="Palatino Linotype"/>
              </a:rPr>
              <a:t> </a:t>
            </a:r>
            <a:r>
              <a:rPr sz="2400" spc="-5" dirty="0">
                <a:latin typeface="Palatino Linotype"/>
                <a:cs typeface="Palatino Linotype"/>
              </a:rPr>
              <a:t>can reflect what</a:t>
            </a:r>
            <a:r>
              <a:rPr sz="2400" spc="25" dirty="0">
                <a:latin typeface="Palatino Linotype"/>
                <a:cs typeface="Palatino Linotype"/>
              </a:rPr>
              <a:t> </a:t>
            </a:r>
            <a:r>
              <a:rPr sz="2400" spc="-15" dirty="0">
                <a:latin typeface="Palatino Linotype"/>
                <a:cs typeface="Palatino Linotype"/>
              </a:rPr>
              <a:t>is</a:t>
            </a:r>
            <a:r>
              <a:rPr sz="2400" spc="5" dirty="0">
                <a:latin typeface="Palatino Linotype"/>
                <a:cs typeface="Palatino Linotype"/>
              </a:rPr>
              <a:t> </a:t>
            </a:r>
            <a:r>
              <a:rPr sz="2400" spc="-5" dirty="0">
                <a:latin typeface="Palatino Linotype"/>
                <a:cs typeface="Palatino Linotype"/>
              </a:rPr>
              <a:t>the </a:t>
            </a:r>
            <a:r>
              <a:rPr sz="2400" spc="-585" dirty="0">
                <a:latin typeface="Palatino Linotype"/>
                <a:cs typeface="Palatino Linotype"/>
              </a:rPr>
              <a:t> </a:t>
            </a:r>
            <a:r>
              <a:rPr sz="2400" spc="-10" dirty="0">
                <a:latin typeface="Palatino Linotype"/>
                <a:cs typeface="Palatino Linotype"/>
              </a:rPr>
              <a:t>difference</a:t>
            </a:r>
            <a:r>
              <a:rPr sz="2400" spc="45" dirty="0">
                <a:latin typeface="Palatino Linotype"/>
                <a:cs typeface="Palatino Linotype"/>
              </a:rPr>
              <a:t> </a:t>
            </a:r>
            <a:r>
              <a:rPr sz="2400" spc="-10" dirty="0">
                <a:latin typeface="Palatino Linotype"/>
                <a:cs typeface="Palatino Linotype"/>
              </a:rPr>
              <a:t>between</a:t>
            </a:r>
            <a:r>
              <a:rPr sz="2400" dirty="0">
                <a:latin typeface="Palatino Linotype"/>
                <a:cs typeface="Palatino Linotype"/>
              </a:rPr>
              <a:t> object</a:t>
            </a:r>
            <a:r>
              <a:rPr sz="2400" spc="5" dirty="0">
                <a:latin typeface="Palatino Linotype"/>
                <a:cs typeface="Palatino Linotype"/>
              </a:rPr>
              <a:t> </a:t>
            </a:r>
            <a:r>
              <a:rPr sz="2400" spc="-5" dirty="0">
                <a:latin typeface="Palatino Linotype"/>
                <a:cs typeface="Palatino Linotype"/>
              </a:rPr>
              <a:t>and</a:t>
            </a:r>
            <a:r>
              <a:rPr sz="2400" dirty="0">
                <a:latin typeface="Palatino Linotype"/>
                <a:cs typeface="Palatino Linotype"/>
              </a:rPr>
              <a:t> form</a:t>
            </a:r>
            <a:r>
              <a:rPr sz="2400" spc="-10" dirty="0">
                <a:latin typeface="Palatino Linotype"/>
                <a:cs typeface="Palatino Linotype"/>
              </a:rPr>
              <a:t> </a:t>
            </a:r>
            <a:r>
              <a:rPr sz="2400" spc="-5" dirty="0">
                <a:latin typeface="Palatino Linotype"/>
                <a:cs typeface="Palatino Linotype"/>
              </a:rPr>
              <a:t>for</a:t>
            </a:r>
            <a:r>
              <a:rPr sz="2400" spc="10" dirty="0">
                <a:latin typeface="Palatino Linotype"/>
                <a:cs typeface="Palatino Linotype"/>
              </a:rPr>
              <a:t> </a:t>
            </a:r>
            <a:r>
              <a:rPr sz="2400" spc="-10" dirty="0">
                <a:latin typeface="Palatino Linotype"/>
                <a:cs typeface="Palatino Linotype"/>
              </a:rPr>
              <a:t>class.</a:t>
            </a:r>
            <a:endParaRPr sz="2400">
              <a:latin typeface="Palatino Linotype"/>
              <a:cs typeface="Palatino Linotype"/>
            </a:endParaRPr>
          </a:p>
        </p:txBody>
      </p:sp>
      <p:pic>
        <p:nvPicPr>
          <p:cNvPr id="5" name="object 5"/>
          <p:cNvPicPr/>
          <p:nvPr/>
        </p:nvPicPr>
        <p:blipFill>
          <a:blip r:embed="rId4" cstate="print"/>
          <a:stretch>
            <a:fillRect/>
          </a:stretch>
        </p:blipFill>
        <p:spPr>
          <a:xfrm>
            <a:off x="771715" y="5162308"/>
            <a:ext cx="826135" cy="849261"/>
          </a:xfrm>
          <a:prstGeom prst="rect">
            <a:avLst/>
          </a:prstGeom>
        </p:spPr>
      </p:pic>
      <p:grpSp>
        <p:nvGrpSpPr>
          <p:cNvPr id="6" name="object 6"/>
          <p:cNvGrpSpPr/>
          <p:nvPr/>
        </p:nvGrpSpPr>
        <p:grpSpPr>
          <a:xfrm>
            <a:off x="771715" y="2924936"/>
            <a:ext cx="4146550" cy="2020570"/>
            <a:chOff x="771715" y="2924936"/>
            <a:chExt cx="4146550" cy="2020570"/>
          </a:xfrm>
        </p:grpSpPr>
        <p:pic>
          <p:nvPicPr>
            <p:cNvPr id="7" name="object 7"/>
            <p:cNvPicPr/>
            <p:nvPr/>
          </p:nvPicPr>
          <p:blipFill>
            <a:blip r:embed="rId5" cstate="print"/>
            <a:stretch>
              <a:fillRect/>
            </a:stretch>
          </p:blipFill>
          <p:spPr>
            <a:xfrm>
              <a:off x="771715" y="2924936"/>
              <a:ext cx="3224276" cy="2020189"/>
            </a:xfrm>
            <a:prstGeom prst="rect">
              <a:avLst/>
            </a:prstGeom>
          </p:spPr>
        </p:pic>
        <p:sp>
          <p:nvSpPr>
            <p:cNvPr id="8" name="object 8"/>
            <p:cNvSpPr/>
            <p:nvPr/>
          </p:nvSpPr>
          <p:spPr>
            <a:xfrm>
              <a:off x="2324608" y="3901185"/>
              <a:ext cx="2593975" cy="894715"/>
            </a:xfrm>
            <a:custGeom>
              <a:avLst/>
              <a:gdLst/>
              <a:ahLst/>
              <a:cxnLst/>
              <a:rect l="l" t="t" r="r" b="b"/>
              <a:pathLst>
                <a:path w="2593975" h="894714">
                  <a:moveTo>
                    <a:pt x="2535415" y="842784"/>
                  </a:moveTo>
                  <a:lnTo>
                    <a:pt x="2524531" y="836422"/>
                  </a:lnTo>
                  <a:lnTo>
                    <a:pt x="2446782" y="791083"/>
                  </a:lnTo>
                  <a:lnTo>
                    <a:pt x="2442972" y="792099"/>
                  </a:lnTo>
                  <a:lnTo>
                    <a:pt x="2441194" y="795147"/>
                  </a:lnTo>
                  <a:lnTo>
                    <a:pt x="2439416" y="798068"/>
                  </a:lnTo>
                  <a:lnTo>
                    <a:pt x="2440432" y="802005"/>
                  </a:lnTo>
                  <a:lnTo>
                    <a:pt x="2499398" y="836422"/>
                  </a:lnTo>
                  <a:lnTo>
                    <a:pt x="59182" y="836422"/>
                  </a:lnTo>
                  <a:lnTo>
                    <a:pt x="59182" y="849122"/>
                  </a:lnTo>
                  <a:lnTo>
                    <a:pt x="2499423" y="849122"/>
                  </a:lnTo>
                  <a:lnTo>
                    <a:pt x="2510307" y="842784"/>
                  </a:lnTo>
                  <a:lnTo>
                    <a:pt x="2440432" y="883539"/>
                  </a:lnTo>
                  <a:lnTo>
                    <a:pt x="2439416" y="887349"/>
                  </a:lnTo>
                  <a:lnTo>
                    <a:pt x="2442972" y="893445"/>
                  </a:lnTo>
                  <a:lnTo>
                    <a:pt x="2446782" y="894461"/>
                  </a:lnTo>
                  <a:lnTo>
                    <a:pt x="2524531" y="849122"/>
                  </a:lnTo>
                  <a:lnTo>
                    <a:pt x="2535415" y="842784"/>
                  </a:lnTo>
                  <a:close/>
                </a:path>
                <a:path w="2593975" h="894714">
                  <a:moveTo>
                    <a:pt x="2593467" y="33909"/>
                  </a:moveTo>
                  <a:lnTo>
                    <a:pt x="2582227" y="29972"/>
                  </a:lnTo>
                  <a:lnTo>
                    <a:pt x="2496693" y="0"/>
                  </a:lnTo>
                  <a:lnTo>
                    <a:pt x="2493010" y="1651"/>
                  </a:lnTo>
                  <a:lnTo>
                    <a:pt x="2490724" y="8255"/>
                  </a:lnTo>
                  <a:lnTo>
                    <a:pt x="2492502" y="11938"/>
                  </a:lnTo>
                  <a:lnTo>
                    <a:pt x="2556738" y="34480"/>
                  </a:lnTo>
                  <a:lnTo>
                    <a:pt x="0" y="529717"/>
                  </a:lnTo>
                  <a:lnTo>
                    <a:pt x="2413" y="542163"/>
                  </a:lnTo>
                  <a:lnTo>
                    <a:pt x="2559380" y="46888"/>
                  </a:lnTo>
                  <a:lnTo>
                    <a:pt x="2510536" y="89662"/>
                  </a:lnTo>
                  <a:lnTo>
                    <a:pt x="2507996" y="91948"/>
                  </a:lnTo>
                  <a:lnTo>
                    <a:pt x="2507615" y="95885"/>
                  </a:lnTo>
                  <a:lnTo>
                    <a:pt x="2510028" y="98552"/>
                  </a:lnTo>
                  <a:lnTo>
                    <a:pt x="2512314" y="101219"/>
                  </a:lnTo>
                  <a:lnTo>
                    <a:pt x="2516251" y="101473"/>
                  </a:lnTo>
                  <a:lnTo>
                    <a:pt x="2518918" y="99187"/>
                  </a:lnTo>
                  <a:lnTo>
                    <a:pt x="2593467" y="33909"/>
                  </a:lnTo>
                  <a:close/>
                </a:path>
              </a:pathLst>
            </a:custGeom>
            <a:solidFill>
              <a:srgbClr val="5C71B1"/>
            </a:solidFill>
          </p:spPr>
          <p:txBody>
            <a:bodyPr wrap="square" lIns="0" tIns="0" rIns="0" bIns="0" rtlCol="0"/>
            <a:lstStyle/>
            <a:p>
              <a:endParaRPr/>
            </a:p>
          </p:txBody>
        </p:sp>
      </p:grpSp>
      <p:sp>
        <p:nvSpPr>
          <p:cNvPr id="9" name="object 9"/>
          <p:cNvSpPr txBox="1"/>
          <p:nvPr/>
        </p:nvSpPr>
        <p:spPr>
          <a:xfrm>
            <a:off x="5116448" y="3558997"/>
            <a:ext cx="3364229" cy="2296160"/>
          </a:xfrm>
          <a:prstGeom prst="rect">
            <a:avLst/>
          </a:prstGeom>
        </p:spPr>
        <p:txBody>
          <a:bodyPr vert="horz" wrap="square" lIns="0" tIns="12700" rIns="0" bIns="0" rtlCol="0">
            <a:spAutoFit/>
          </a:bodyPr>
          <a:lstStyle/>
          <a:p>
            <a:pPr marL="62865">
              <a:lnSpc>
                <a:spcPct val="100000"/>
              </a:lnSpc>
              <a:spcBef>
                <a:spcPts val="100"/>
              </a:spcBef>
            </a:pPr>
            <a:r>
              <a:rPr sz="1800" spc="-10" dirty="0">
                <a:latin typeface="Palatino Linotype"/>
                <a:cs typeface="Palatino Linotype"/>
              </a:rPr>
              <a:t>Invoke</a:t>
            </a:r>
            <a:r>
              <a:rPr sz="1800" spc="15" dirty="0">
                <a:latin typeface="Palatino Linotype"/>
                <a:cs typeface="Palatino Linotype"/>
              </a:rPr>
              <a:t> </a:t>
            </a:r>
            <a:r>
              <a:rPr sz="1800" spc="-5" dirty="0">
                <a:latin typeface="Palatino Linotype"/>
                <a:cs typeface="Palatino Linotype"/>
              </a:rPr>
              <a:t>form:</a:t>
            </a:r>
            <a:r>
              <a:rPr sz="1800" dirty="0">
                <a:latin typeface="Palatino Linotype"/>
                <a:cs typeface="Palatino Linotype"/>
              </a:rPr>
              <a:t> </a:t>
            </a:r>
            <a:r>
              <a:rPr sz="1800" spc="-5" dirty="0">
                <a:latin typeface="Palatino Linotype"/>
                <a:cs typeface="Palatino Linotype"/>
              </a:rPr>
              <a:t>just</a:t>
            </a:r>
            <a:r>
              <a:rPr sz="1800" spc="-15" dirty="0">
                <a:latin typeface="Palatino Linotype"/>
                <a:cs typeface="Palatino Linotype"/>
              </a:rPr>
              <a:t> </a:t>
            </a:r>
            <a:r>
              <a:rPr sz="1800" spc="-10" dirty="0">
                <a:latin typeface="Palatino Linotype"/>
                <a:cs typeface="Palatino Linotype"/>
              </a:rPr>
              <a:t>invoke</a:t>
            </a:r>
            <a:r>
              <a:rPr sz="1800" spc="-5" dirty="0">
                <a:latin typeface="Palatino Linotype"/>
                <a:cs typeface="Palatino Linotype"/>
              </a:rPr>
              <a:t> data</a:t>
            </a:r>
            <a:r>
              <a:rPr sz="1800" spc="-15" dirty="0">
                <a:latin typeface="Palatino Linotype"/>
                <a:cs typeface="Palatino Linotype"/>
              </a:rPr>
              <a:t> or</a:t>
            </a:r>
            <a:endParaRPr sz="1800">
              <a:latin typeface="Palatino Linotype"/>
              <a:cs typeface="Palatino Linotype"/>
            </a:endParaRPr>
          </a:p>
          <a:p>
            <a:pPr marL="62865">
              <a:lnSpc>
                <a:spcPct val="100000"/>
              </a:lnSpc>
            </a:pPr>
            <a:r>
              <a:rPr sz="1800" spc="-10" dirty="0">
                <a:latin typeface="Palatino Linotype"/>
                <a:cs typeface="Palatino Linotype"/>
              </a:rPr>
              <a:t>method</a:t>
            </a:r>
            <a:r>
              <a:rPr sz="1800" spc="20" dirty="0">
                <a:latin typeface="Palatino Linotype"/>
                <a:cs typeface="Palatino Linotype"/>
              </a:rPr>
              <a:t> </a:t>
            </a:r>
            <a:r>
              <a:rPr sz="1800" dirty="0">
                <a:latin typeface="Palatino Linotype"/>
                <a:cs typeface="Palatino Linotype"/>
              </a:rPr>
              <a:t>in</a:t>
            </a:r>
            <a:r>
              <a:rPr sz="1800" spc="-20" dirty="0">
                <a:latin typeface="Palatino Linotype"/>
                <a:cs typeface="Palatino Linotype"/>
              </a:rPr>
              <a:t> </a:t>
            </a:r>
            <a:r>
              <a:rPr sz="1800" spc="-5" dirty="0">
                <a:latin typeface="Palatino Linotype"/>
                <a:cs typeface="Palatino Linotype"/>
              </a:rPr>
              <a:t>the </a:t>
            </a:r>
            <a:r>
              <a:rPr sz="1800" dirty="0">
                <a:latin typeface="Palatino Linotype"/>
                <a:cs typeface="Palatino Linotype"/>
              </a:rPr>
              <a:t>class,</a:t>
            </a:r>
            <a:r>
              <a:rPr sz="1800" spc="-20" dirty="0">
                <a:latin typeface="Palatino Linotype"/>
                <a:cs typeface="Palatino Linotype"/>
              </a:rPr>
              <a:t> </a:t>
            </a:r>
            <a:r>
              <a:rPr sz="1800" dirty="0">
                <a:latin typeface="Palatino Linotype"/>
                <a:cs typeface="Palatino Linotype"/>
              </a:rPr>
              <a:t>so</a:t>
            </a:r>
            <a:r>
              <a:rPr sz="1800" spc="20" dirty="0">
                <a:latin typeface="Palatino Linotype"/>
                <a:cs typeface="Palatino Linotype"/>
              </a:rPr>
              <a:t> </a:t>
            </a:r>
            <a:r>
              <a:rPr sz="1800" spc="5" dirty="0">
                <a:latin typeface="Palatino Linotype"/>
                <a:cs typeface="Palatino Linotype"/>
              </a:rPr>
              <a:t>i=123</a:t>
            </a:r>
            <a:endParaRPr sz="1800">
              <a:latin typeface="Palatino Linotype"/>
              <a:cs typeface="Palatino Linotype"/>
            </a:endParaRPr>
          </a:p>
          <a:p>
            <a:pPr>
              <a:lnSpc>
                <a:spcPct val="100000"/>
              </a:lnSpc>
              <a:spcBef>
                <a:spcPts val="50"/>
              </a:spcBef>
            </a:pPr>
            <a:endParaRPr sz="2000">
              <a:latin typeface="Palatino Linotype"/>
              <a:cs typeface="Palatino Linotype"/>
            </a:endParaRPr>
          </a:p>
          <a:p>
            <a:pPr marL="12700" marR="5080">
              <a:lnSpc>
                <a:spcPct val="100000"/>
              </a:lnSpc>
            </a:pPr>
            <a:r>
              <a:rPr sz="1800" spc="-10" dirty="0">
                <a:latin typeface="Palatino Linotype"/>
                <a:cs typeface="Palatino Linotype"/>
              </a:rPr>
              <a:t>Invoke</a:t>
            </a:r>
            <a:r>
              <a:rPr sz="1800" spc="20" dirty="0">
                <a:latin typeface="Palatino Linotype"/>
                <a:cs typeface="Palatino Linotype"/>
              </a:rPr>
              <a:t> </a:t>
            </a:r>
            <a:r>
              <a:rPr sz="1800" spc="-10" dirty="0">
                <a:latin typeface="Palatino Linotype"/>
                <a:cs typeface="Palatino Linotype"/>
              </a:rPr>
              <a:t>object:</a:t>
            </a:r>
            <a:r>
              <a:rPr sz="1800" spc="15" dirty="0">
                <a:latin typeface="Palatino Linotype"/>
                <a:cs typeface="Palatino Linotype"/>
              </a:rPr>
              <a:t> </a:t>
            </a:r>
            <a:r>
              <a:rPr sz="1800" dirty="0">
                <a:latin typeface="Palatino Linotype"/>
                <a:cs typeface="Palatino Linotype"/>
              </a:rPr>
              <a:t>instantialize</a:t>
            </a:r>
            <a:r>
              <a:rPr sz="1800" spc="-50" dirty="0">
                <a:latin typeface="Palatino Linotype"/>
                <a:cs typeface="Palatino Linotype"/>
              </a:rPr>
              <a:t> </a:t>
            </a:r>
            <a:r>
              <a:rPr sz="1800" spc="-5" dirty="0">
                <a:latin typeface="Palatino Linotype"/>
                <a:cs typeface="Palatino Linotype"/>
              </a:rPr>
              <a:t>object </a:t>
            </a:r>
            <a:r>
              <a:rPr sz="1800" spc="-434" dirty="0">
                <a:latin typeface="Palatino Linotype"/>
                <a:cs typeface="Palatino Linotype"/>
              </a:rPr>
              <a:t> </a:t>
            </a:r>
            <a:r>
              <a:rPr sz="1800" spc="-25" dirty="0">
                <a:latin typeface="Palatino Linotype"/>
                <a:cs typeface="Palatino Linotype"/>
              </a:rPr>
              <a:t>Firstly, </a:t>
            </a:r>
            <a:r>
              <a:rPr sz="1800" spc="5" dirty="0">
                <a:latin typeface="Palatino Linotype"/>
                <a:cs typeface="Palatino Linotype"/>
              </a:rPr>
              <a:t>and </a:t>
            </a:r>
            <a:r>
              <a:rPr sz="1800" spc="-5" dirty="0">
                <a:latin typeface="Palatino Linotype"/>
                <a:cs typeface="Palatino Linotype"/>
              </a:rPr>
              <a:t>then </a:t>
            </a:r>
            <a:r>
              <a:rPr sz="1800" spc="-10" dirty="0">
                <a:latin typeface="Palatino Linotype"/>
                <a:cs typeface="Palatino Linotype"/>
              </a:rPr>
              <a:t>invoke </a:t>
            </a:r>
            <a:r>
              <a:rPr sz="1800" dirty="0">
                <a:latin typeface="Palatino Linotype"/>
                <a:cs typeface="Palatino Linotype"/>
              </a:rPr>
              <a:t>data </a:t>
            </a:r>
            <a:r>
              <a:rPr sz="1800" spc="-15" dirty="0">
                <a:latin typeface="Palatino Linotype"/>
                <a:cs typeface="Palatino Linotype"/>
              </a:rPr>
              <a:t>or </a:t>
            </a:r>
            <a:r>
              <a:rPr sz="1800" spc="-10" dirty="0">
                <a:latin typeface="Palatino Linotype"/>
                <a:cs typeface="Palatino Linotype"/>
              </a:rPr>
              <a:t> </a:t>
            </a:r>
            <a:r>
              <a:rPr sz="1800" spc="-5" dirty="0">
                <a:latin typeface="Palatino Linotype"/>
                <a:cs typeface="Palatino Linotype"/>
              </a:rPr>
              <a:t>Methods.</a:t>
            </a:r>
            <a:endParaRPr sz="1800">
              <a:latin typeface="Palatino Linotype"/>
              <a:cs typeface="Palatino Linotype"/>
            </a:endParaRPr>
          </a:p>
          <a:p>
            <a:pPr marL="12700">
              <a:lnSpc>
                <a:spcPct val="100000"/>
              </a:lnSpc>
              <a:spcBef>
                <a:spcPts val="5"/>
              </a:spcBef>
            </a:pPr>
            <a:r>
              <a:rPr sz="1800" dirty="0">
                <a:latin typeface="Palatino Linotype"/>
                <a:cs typeface="Palatino Linotype"/>
              </a:rPr>
              <a:t>Here</a:t>
            </a:r>
            <a:r>
              <a:rPr sz="1800" spc="-10" dirty="0">
                <a:latin typeface="Palatino Linotype"/>
                <a:cs typeface="Palatino Linotype"/>
              </a:rPr>
              <a:t> </a:t>
            </a:r>
            <a:r>
              <a:rPr sz="1800" dirty="0">
                <a:latin typeface="Palatino Linotype"/>
                <a:cs typeface="Palatino Linotype"/>
              </a:rPr>
              <a:t>it</a:t>
            </a:r>
            <a:r>
              <a:rPr sz="1800" spc="-20" dirty="0">
                <a:latin typeface="Palatino Linotype"/>
                <a:cs typeface="Palatino Linotype"/>
              </a:rPr>
              <a:t> </a:t>
            </a:r>
            <a:r>
              <a:rPr sz="1800" dirty="0">
                <a:latin typeface="Palatino Linotype"/>
                <a:cs typeface="Palatino Linotype"/>
              </a:rPr>
              <a:t>experienced</a:t>
            </a:r>
            <a:r>
              <a:rPr sz="1800" spc="-20" dirty="0">
                <a:latin typeface="Palatino Linotype"/>
                <a:cs typeface="Palatino Linotype"/>
              </a:rPr>
              <a:t> </a:t>
            </a:r>
            <a:r>
              <a:rPr sz="1800" dirty="0">
                <a:latin typeface="Palatino Linotype"/>
                <a:cs typeface="Palatino Linotype"/>
              </a:rPr>
              <a:t>__init__(),</a:t>
            </a:r>
            <a:endParaRPr sz="1800">
              <a:latin typeface="Palatino Linotype"/>
              <a:cs typeface="Palatino Linotype"/>
            </a:endParaRPr>
          </a:p>
          <a:p>
            <a:pPr marL="12700">
              <a:lnSpc>
                <a:spcPct val="100000"/>
              </a:lnSpc>
            </a:pPr>
            <a:r>
              <a:rPr sz="1800" spc="5" dirty="0">
                <a:latin typeface="Palatino Linotype"/>
                <a:cs typeface="Palatino Linotype"/>
              </a:rPr>
              <a:t>i=12345</a:t>
            </a:r>
            <a:endParaRPr sz="1800">
              <a:latin typeface="Palatino Linotype"/>
              <a:cs typeface="Palatino Linotyp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TotalTime>
  <Words>1992</Words>
  <Application>Microsoft Office PowerPoint</Application>
  <PresentationFormat>On-screen Show (4:3)</PresentationFormat>
  <Paragraphs>206</Paragraphs>
  <Slides>26</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 MT</vt:lpstr>
      <vt:lpstr>Calibri</vt:lpstr>
      <vt:lpstr>Palatino Linotype</vt:lpstr>
      <vt:lpstr>Times New Roman</vt:lpstr>
      <vt:lpstr>Office Theme</vt:lpstr>
      <vt:lpstr>Object-Oriented Design  with Python</vt:lpstr>
      <vt:lpstr>Summary</vt:lpstr>
      <vt:lpstr>What’s Python?</vt:lpstr>
      <vt:lpstr>Advantages of Python</vt:lpstr>
      <vt:lpstr>A Example of Python Class</vt:lpstr>
      <vt:lpstr>Class Definition and Object Instantiation</vt:lpstr>
      <vt:lpstr>Special Class Attributes in Python</vt:lpstr>
      <vt:lpstr>Constructor: __init ()</vt:lpstr>
      <vt:lpstr>Form and Object for Class</vt:lpstr>
      <vt:lpstr>Inheritance</vt:lpstr>
      <vt:lpstr>Multiple Inheritance</vt:lpstr>
      <vt:lpstr>An Example of Multiple Inheritance</vt:lpstr>
      <vt:lpstr>“Self”</vt:lpstr>
      <vt:lpstr>Encapsulation – Accessibility (1)</vt:lpstr>
      <vt:lpstr>An Example of Private</vt:lpstr>
      <vt:lpstr>Encapsulation – Accessibility (2)</vt:lpstr>
      <vt:lpstr>An example of Accessing Private</vt:lpstr>
      <vt:lpstr>Polymorphism</vt:lpstr>
      <vt:lpstr>Compare Accessibility of Python and Java</vt:lpstr>
      <vt:lpstr>Traditional Polymorphism Example</vt:lpstr>
      <vt:lpstr>Everywhere is polymorphism in Python (1)</vt:lpstr>
      <vt:lpstr>Everywhere is polymorphism in Python (2)</vt:lpstr>
      <vt:lpstr>Everywhere is polymorphism in Python (3)</vt:lpstr>
      <vt:lpstr>Avoid Destroying Polymorphism!</vt:lpstr>
      <vt:lpstr>How to Affect Polymorphism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Design with Python</dc:title>
  <dc:creator>Yang Li</dc:creator>
  <cp:lastModifiedBy>Yehoshua Friedman</cp:lastModifiedBy>
  <cp:revision>2</cp:revision>
  <dcterms:created xsi:type="dcterms:W3CDTF">2021-12-09T18:07:03Z</dcterms:created>
  <dcterms:modified xsi:type="dcterms:W3CDTF">2021-12-09T20:47:55Z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2012-11-16T00:00:00Z</vt:filetime>
  </property>
  <property fmtid="{D5CDD505-2E9C-101B-9397-08002B2CF9AE}" pid="3" name="Creator">
    <vt:lpwstr>Microsoft® PowerPoint® 2010</vt:lpwstr>
  </property>
  <property fmtid="{D5CDD505-2E9C-101B-9397-08002B2CF9AE}" pid="4" name="LastSaved">
    <vt:filetime>2021-12-09T00:00:00Z</vt:filetime>
  </property>
</Properties>
</file>