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9" r:id="rId1"/>
  </p:sldMasterIdLst>
  <p:sldIdLst>
    <p:sldId id="256" r:id="rId2"/>
    <p:sldId id="257" r:id="rId3"/>
    <p:sldId id="258" r:id="rId4"/>
    <p:sldId id="264" r:id="rId5"/>
    <p:sldId id="259" r:id="rId6"/>
    <p:sldId id="260" r:id="rId7"/>
    <p:sldId id="261" r:id="rId8"/>
    <p:sldId id="262" r:id="rId9"/>
    <p:sldId id="265" r:id="rId10"/>
    <p:sldId id="266" r:id="rId11"/>
    <p:sldId id="267" r:id="rId12"/>
    <p:sldId id="268" r:id="rId13"/>
    <p:sldId id="269" r:id="rId14"/>
    <p:sldId id="272" r:id="rId15"/>
    <p:sldId id="273" r:id="rId16"/>
    <p:sldId id="270" r:id="rId17"/>
    <p:sldId id="271"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12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87DE6118-2437-4B30-8E3C-4D2BE6020583}" type="datetimeFigureOut">
              <a:rPr lang="en-US" smtClean="0"/>
              <a:pPr/>
              <a:t>11/25/2019</a:t>
            </a:fld>
            <a:endParaRPr lang="en-US" dirty="0"/>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69E57DC2-970A-4B3E-BB1C-7A09969E49DF}" type="slidenum">
              <a:rPr lang="en-US" smtClean="0"/>
              <a:pPr/>
              <a:t>‹N°›</a:t>
            </a:fld>
            <a:endParaRPr lang="en-US" dirty="0"/>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07536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3341404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864141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3454733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87DE6118-2437-4B30-8E3C-4D2BE6020583}" type="datetimeFigureOut">
              <a:rPr lang="en-US" smtClean="0"/>
              <a:pPr/>
              <a:t>11/25/2019</a:t>
            </a:fld>
            <a:endParaRPr lang="en-US" dirty="0"/>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62107560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3801070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736014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40885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2835554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7DE6118-2437-4B30-8E3C-4D2BE6020583}" type="datetimeFigureOut">
              <a:rPr lang="en-US" smtClean="0"/>
              <a:pPr/>
              <a:t>11/25/2019</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0951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7DE6118-2437-4B30-8E3C-4D2BE6020583}" type="datetimeFigureOut">
              <a:rPr lang="en-US" smtClean="0"/>
              <a:pPr/>
              <a:t>11/25/2019</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08070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87DE6118-2437-4B30-8E3C-4D2BE6020583}" type="datetimeFigureOut">
              <a:rPr lang="en-US" smtClean="0"/>
              <a:pPr/>
              <a:t>11/25/2019</a:t>
            </a:fld>
            <a:endParaRPr lang="en-US" dirty="0"/>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69E57DC2-970A-4B3E-BB1C-7A09969E49DF}" type="slidenum">
              <a:rPr lang="en-US" smtClean="0"/>
              <a:pPr/>
              <a:t>‹N°›</a:t>
            </a:fld>
            <a:endParaRPr lang="en-US" dirty="0"/>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3065240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11" orient="horz" pos="1368" userDrawn="1">
          <p15:clr>
            <a:srgbClr val="F26B43"/>
          </p15:clr>
        </p15:guide>
        <p15:guide id="12" orient="horz" pos="1440" userDrawn="1">
          <p15:clr>
            <a:srgbClr val="F26B43"/>
          </p15:clr>
        </p15:guide>
        <p15:guide id="13" orient="horz" pos="3696" userDrawn="1">
          <p15:clr>
            <a:srgbClr val="F26B43"/>
          </p15:clr>
        </p15:guide>
        <p15:guide id="14" orient="horz" pos="432" userDrawn="1">
          <p15:clr>
            <a:srgbClr val="F26B43"/>
          </p15:clr>
        </p15:guide>
        <p15:guide id="15" orient="horz" pos="1512" userDrawn="1">
          <p15:clr>
            <a:srgbClr val="F26B43"/>
          </p15:clr>
        </p15:guide>
        <p15:guide id="16" pos="5184" userDrawn="1">
          <p15:clr>
            <a:srgbClr val="F26B43"/>
          </p15:clr>
        </p15:guide>
        <p15:guide id="17" pos="702" userDrawn="1">
          <p15:clr>
            <a:srgbClr val="F26B43"/>
          </p15:clr>
        </p15:guide>
        <p15:guide id="18" pos="6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7CF4AC-BA49-43CE-9578-5D21FFC30AAD}"/>
              </a:ext>
            </a:extLst>
          </p:cNvPr>
          <p:cNvSpPr>
            <a:spLocks noGrp="1"/>
          </p:cNvSpPr>
          <p:nvPr>
            <p:ph type="ctrTitle"/>
          </p:nvPr>
        </p:nvSpPr>
        <p:spPr>
          <a:xfrm>
            <a:off x="1600317" y="1507715"/>
            <a:ext cx="5943366" cy="3842570"/>
          </a:xfrm>
        </p:spPr>
        <p:txBody>
          <a:bodyPr anchor="ctr">
            <a:normAutofit/>
          </a:bodyPr>
          <a:lstStyle/>
          <a:p>
            <a:pPr algn="l"/>
            <a:r>
              <a:rPr lang="fr-FR" sz="5000" dirty="0"/>
              <a:t>La désambiguïsation lexicale</a:t>
            </a:r>
          </a:p>
        </p:txBody>
      </p:sp>
      <p:sp>
        <p:nvSpPr>
          <p:cNvPr id="3" name="Sous-titre 2">
            <a:extLst>
              <a:ext uri="{FF2B5EF4-FFF2-40B4-BE49-F238E27FC236}">
                <a16:creationId xmlns:a16="http://schemas.microsoft.com/office/drawing/2014/main" id="{60D610E3-BD81-4320-815B-458E8B3C9E0D}"/>
              </a:ext>
            </a:extLst>
          </p:cNvPr>
          <p:cNvSpPr>
            <a:spLocks noGrp="1"/>
          </p:cNvSpPr>
          <p:nvPr>
            <p:ph type="subTitle" idx="1"/>
          </p:nvPr>
        </p:nvSpPr>
        <p:spPr>
          <a:xfrm>
            <a:off x="2290194" y="109057"/>
            <a:ext cx="6799044" cy="406690"/>
          </a:xfrm>
        </p:spPr>
        <p:txBody>
          <a:bodyPr anchor="ctr">
            <a:normAutofit/>
          </a:bodyPr>
          <a:lstStyle/>
          <a:p>
            <a:r>
              <a:rPr lang="fr-FR" i="1" dirty="0">
                <a:solidFill>
                  <a:schemeClr val="tx1"/>
                </a:solidFill>
              </a:rPr>
              <a:t>Maryna STETSENKO - Master 2 TAL TeTraDom 26/11/2019</a:t>
            </a:r>
          </a:p>
        </p:txBody>
      </p:sp>
    </p:spTree>
    <p:extLst>
      <p:ext uri="{BB962C8B-B14F-4D97-AF65-F5344CB8AC3E}">
        <p14:creationId xmlns:p14="http://schemas.microsoft.com/office/powerpoint/2010/main" val="2015929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84C576-7F40-4ED1-916E-C0164738B62D}"/>
              </a:ext>
            </a:extLst>
          </p:cNvPr>
          <p:cNvSpPr>
            <a:spLocks noGrp="1"/>
          </p:cNvSpPr>
          <p:nvPr>
            <p:ph type="title"/>
          </p:nvPr>
        </p:nvSpPr>
        <p:spPr>
          <a:xfrm>
            <a:off x="767671" y="685800"/>
            <a:ext cx="7870143" cy="471881"/>
          </a:xfrm>
        </p:spPr>
        <p:txBody>
          <a:bodyPr>
            <a:normAutofit/>
          </a:bodyPr>
          <a:lstStyle/>
          <a:p>
            <a:r>
              <a:rPr lang="fr-FR" sz="2400" cap="all" dirty="0"/>
              <a:t>Processus de désambiguïsation</a:t>
            </a:r>
          </a:p>
        </p:txBody>
      </p:sp>
      <p:sp>
        <p:nvSpPr>
          <p:cNvPr id="5" name="Rectangle 4">
            <a:extLst>
              <a:ext uri="{FF2B5EF4-FFF2-40B4-BE49-F238E27FC236}">
                <a16:creationId xmlns:a16="http://schemas.microsoft.com/office/drawing/2014/main" id="{21202458-FDDC-4F55-BFEB-DE99A9B5D2B8}"/>
              </a:ext>
            </a:extLst>
          </p:cNvPr>
          <p:cNvSpPr/>
          <p:nvPr/>
        </p:nvSpPr>
        <p:spPr>
          <a:xfrm>
            <a:off x="767670" y="1157681"/>
            <a:ext cx="7870143" cy="5153590"/>
          </a:xfrm>
          <a:prstGeom prst="rect">
            <a:avLst/>
          </a:prstGeom>
        </p:spPr>
        <p:txBody>
          <a:bodyPr wrap="square">
            <a:spAutoFit/>
          </a:bodyPr>
          <a:lstStyle/>
          <a:p>
            <a:pPr algn="just"/>
            <a:r>
              <a:rPr lang="fr-FR" sz="1200" i="1" dirty="0"/>
              <a:t>La plupart des mots ont plusieurs significations. La désambiguïsation lexicale consiste à choisir la bonne signification d’un mot polysémique dans un contexte donné</a:t>
            </a:r>
          </a:p>
          <a:p>
            <a:pPr algn="just"/>
            <a:endParaRPr lang="fr-FR" sz="1200" i="1" dirty="0"/>
          </a:p>
          <a:p>
            <a:pPr algn="just"/>
            <a:r>
              <a:rPr lang="fr-FR" sz="1200" dirty="0"/>
              <a:t>Cette opération apparait comme:</a:t>
            </a:r>
          </a:p>
          <a:p>
            <a:pPr algn="just"/>
            <a:endParaRPr lang="fr-FR" sz="1200" dirty="0"/>
          </a:p>
          <a:p>
            <a:pPr marL="384048" lvl="0"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Utile ou indispensable pour la plupart des applications de traitement automatique des langues</a:t>
            </a:r>
          </a:p>
          <a:p>
            <a:pPr marL="384048" lvl="0"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Constitue une tâche intermédiaire essentielle dans le cadre de nombreux processus de traitement (recherche d’information, traduction automatique, reconnaissance de la parole, etc.)</a:t>
            </a:r>
          </a:p>
          <a:p>
            <a:pPr marL="384048" lvl="0"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Permet de décider du sens des unités lexicales dans un texte</a:t>
            </a:r>
          </a:p>
          <a:p>
            <a:pPr algn="just"/>
            <a:endParaRPr lang="fr-FR" sz="1050" dirty="0"/>
          </a:p>
          <a:p>
            <a:pPr algn="just"/>
            <a:endParaRPr lang="fr-FR" sz="1050" dirty="0"/>
          </a:p>
          <a:p>
            <a:pPr algn="just"/>
            <a:r>
              <a:rPr lang="fr-FR" sz="1050" b="1" dirty="0"/>
              <a:t>La désambiguïsation lexicale s’effectue toujours en utilisant l’information présente dans le contexte du mot à désambiguïser et peut être enrichie d’annotations et d’indices, dont le choix constitue un enjeu important dans le domaine de la désambiguïsation lexicale automatique.</a:t>
            </a:r>
          </a:p>
          <a:p>
            <a:pPr algn="just"/>
            <a:endParaRPr lang="fr-FR" sz="1050" b="1" dirty="0"/>
          </a:p>
          <a:p>
            <a:pPr algn="just"/>
            <a:r>
              <a:rPr lang="fr-FR" sz="1050" dirty="0"/>
              <a:t>Au regard de la grande variété de situations possibles, les difficultés ont été également nombreuses et assez rapidement identifiés. Un certain nombre de solutions ont alors été mises en place afin de palier à ces problématiques nouvelles. Pour autant, il existe des débats autour de plusieurs éléments clés:</a:t>
            </a:r>
          </a:p>
          <a:p>
            <a:pPr algn="just"/>
            <a:endParaRPr lang="fr-FR" sz="1050" dirty="0"/>
          </a:p>
          <a:p>
            <a:pPr marL="384048" lvl="0"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Définition du problème</a:t>
            </a:r>
          </a:p>
          <a:p>
            <a:pPr marL="384048" lvl="0"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Association du mot avec un contexte</a:t>
            </a:r>
          </a:p>
          <a:p>
            <a:pPr lvl="0" algn="just" defTabSz="685800">
              <a:lnSpc>
                <a:spcPct val="94000"/>
              </a:lnSpc>
              <a:spcBef>
                <a:spcPts val="1000"/>
              </a:spcBef>
              <a:spcAft>
                <a:spcPts val="200"/>
              </a:spcAft>
            </a:pPr>
            <a:endParaRPr lang="fr-FR" sz="1100" dirty="0">
              <a:solidFill>
                <a:srgbClr val="191B0E"/>
              </a:solidFill>
            </a:endParaRPr>
          </a:p>
          <a:p>
            <a:pPr algn="just"/>
            <a:endParaRPr lang="fr-FR" sz="1050" dirty="0"/>
          </a:p>
          <a:p>
            <a:pPr algn="just"/>
            <a:endParaRPr lang="fr-FR" sz="1050" b="1" dirty="0"/>
          </a:p>
          <a:p>
            <a:pPr algn="just"/>
            <a:endParaRPr lang="fr-FR" sz="1050" b="1" dirty="0"/>
          </a:p>
        </p:txBody>
      </p:sp>
    </p:spTree>
    <p:extLst>
      <p:ext uri="{BB962C8B-B14F-4D97-AF65-F5344CB8AC3E}">
        <p14:creationId xmlns:p14="http://schemas.microsoft.com/office/powerpoint/2010/main" val="3857029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84C576-7F40-4ED1-916E-C0164738B62D}"/>
              </a:ext>
            </a:extLst>
          </p:cNvPr>
          <p:cNvSpPr>
            <a:spLocks noGrp="1"/>
          </p:cNvSpPr>
          <p:nvPr>
            <p:ph type="title"/>
          </p:nvPr>
        </p:nvSpPr>
        <p:spPr>
          <a:xfrm>
            <a:off x="767671" y="685800"/>
            <a:ext cx="7870143" cy="471881"/>
          </a:xfrm>
        </p:spPr>
        <p:txBody>
          <a:bodyPr>
            <a:normAutofit/>
          </a:bodyPr>
          <a:lstStyle/>
          <a:p>
            <a:r>
              <a:rPr lang="fr-FR" sz="2400" cap="all" dirty="0"/>
              <a:t>Processus de désambiguïsation – SENSE TAGGING</a:t>
            </a:r>
          </a:p>
        </p:txBody>
      </p:sp>
      <p:sp>
        <p:nvSpPr>
          <p:cNvPr id="5" name="Rectangle 4">
            <a:extLst>
              <a:ext uri="{FF2B5EF4-FFF2-40B4-BE49-F238E27FC236}">
                <a16:creationId xmlns:a16="http://schemas.microsoft.com/office/drawing/2014/main" id="{21202458-FDDC-4F55-BFEB-DE99A9B5D2B8}"/>
              </a:ext>
            </a:extLst>
          </p:cNvPr>
          <p:cNvSpPr/>
          <p:nvPr/>
        </p:nvSpPr>
        <p:spPr>
          <a:xfrm>
            <a:off x="767670" y="1157681"/>
            <a:ext cx="7870143" cy="3419141"/>
          </a:xfrm>
          <a:prstGeom prst="rect">
            <a:avLst/>
          </a:prstGeom>
        </p:spPr>
        <p:txBody>
          <a:bodyPr wrap="square">
            <a:spAutoFit/>
          </a:bodyPr>
          <a:lstStyle/>
          <a:p>
            <a:pPr algn="just"/>
            <a:r>
              <a:rPr lang="fr-FR" sz="1200" i="1" dirty="0"/>
              <a:t>Sense tagging ou l'étiquetage du sens est probablement l'un des défis auxquels les linguistes de corpus devront faire face aujourd’hui. </a:t>
            </a:r>
          </a:p>
          <a:p>
            <a:pPr algn="just"/>
            <a:endParaRPr lang="fr-FR" sz="1200" i="1" dirty="0"/>
          </a:p>
          <a:p>
            <a:pPr algn="just"/>
            <a:r>
              <a:rPr lang="fr-FR" sz="1200" dirty="0"/>
              <a:t>Pour autant:</a:t>
            </a:r>
          </a:p>
          <a:p>
            <a:pPr algn="just"/>
            <a:endParaRPr lang="fr-FR" sz="1200" dirty="0"/>
          </a:p>
          <a:p>
            <a:pPr marL="384048" lvl="0"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Résultats très modeste malgré les moyens déployés dans l’informatisation de cette tâche</a:t>
            </a:r>
          </a:p>
          <a:p>
            <a:pPr marL="384048" lvl="0"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Le marquage des sens s'avère être une tâche délicate (Subjectivité)</a:t>
            </a:r>
          </a:p>
          <a:p>
            <a:pPr algn="just"/>
            <a:endParaRPr lang="fr-FR" sz="1050" dirty="0"/>
          </a:p>
          <a:p>
            <a:pPr algn="just"/>
            <a:r>
              <a:rPr lang="fr-FR" sz="1050" b="1" dirty="0"/>
              <a:t>Les difficultés proviennent de la multiplicité des sources dont l’extraction provoque des ambiguïtés.</a:t>
            </a:r>
            <a:endParaRPr lang="fr-FR" sz="1050" dirty="0"/>
          </a:p>
          <a:p>
            <a:pPr algn="just"/>
            <a:endParaRPr lang="fr-FR" sz="1050" b="1" dirty="0"/>
          </a:p>
          <a:p>
            <a:pPr algn="just"/>
            <a:endParaRPr lang="fr-FR" sz="1050" b="1" dirty="0"/>
          </a:p>
          <a:p>
            <a:pPr algn="just"/>
            <a:r>
              <a:rPr lang="fr-FR" sz="1050" dirty="0"/>
              <a:t>L'un des principaux problèmes qui se situe en amont du processus de désambiguïsation est l'inventaire des sens lui-même.</a:t>
            </a:r>
          </a:p>
          <a:p>
            <a:pPr algn="just"/>
            <a:endParaRPr lang="fr-FR" sz="1050" dirty="0">
              <a:solidFill>
                <a:srgbClr val="191B0E"/>
              </a:solidFill>
            </a:endParaRPr>
          </a:p>
          <a:p>
            <a:pPr algn="just"/>
            <a:r>
              <a:rPr lang="fr-FR" sz="1050" b="1" dirty="0">
                <a:solidFill>
                  <a:srgbClr val="191B0E"/>
                </a:solidFill>
              </a:rPr>
              <a:t>Jean Véronis, universitaire et blogueur français, professeur de linguistique et d'informatique à l'université d'Aix-Marseille4, et consultant auprès de diverses entreprises de technologies, dont Orange et Pages Jaunes à mis en place une série d’expériences aidant à expliquer ces phénomènes afin d’illustrer ce phénomène</a:t>
            </a:r>
          </a:p>
          <a:p>
            <a:pPr algn="just"/>
            <a:endParaRPr lang="fr-FR" sz="1050" dirty="0">
              <a:solidFill>
                <a:srgbClr val="191B0E"/>
              </a:solidFill>
            </a:endParaRPr>
          </a:p>
          <a:p>
            <a:pPr algn="just"/>
            <a:endParaRPr lang="fr-FR" sz="1050" b="1" dirty="0"/>
          </a:p>
        </p:txBody>
      </p:sp>
    </p:spTree>
    <p:extLst>
      <p:ext uri="{BB962C8B-B14F-4D97-AF65-F5344CB8AC3E}">
        <p14:creationId xmlns:p14="http://schemas.microsoft.com/office/powerpoint/2010/main" val="262214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3821C14-34CF-4C32-A074-12187203AEB1}"/>
              </a:ext>
            </a:extLst>
          </p:cNvPr>
          <p:cNvSpPr>
            <a:spLocks noGrp="1"/>
          </p:cNvSpPr>
          <p:nvPr>
            <p:ph type="title"/>
          </p:nvPr>
        </p:nvSpPr>
        <p:spPr>
          <a:xfrm>
            <a:off x="3486312" y="1480930"/>
            <a:ext cx="5083919" cy="3254321"/>
          </a:xfrm>
        </p:spPr>
        <p:txBody>
          <a:bodyPr vert="horz" lIns="91440" tIns="45720" rIns="91440" bIns="45720" rtlCol="0" anchor="b">
            <a:noAutofit/>
          </a:bodyPr>
          <a:lstStyle/>
          <a:p>
            <a:pPr algn="l" defTabSz="914400"/>
            <a:r>
              <a:rPr lang="fr-FR" sz="2800" dirty="0"/>
              <a:t>Expérience de véronis</a:t>
            </a:r>
            <a:endParaRPr lang="en-US" sz="2800" dirty="0"/>
          </a:p>
        </p:txBody>
      </p:sp>
      <p:sp>
        <p:nvSpPr>
          <p:cNvPr id="3" name="Espace réservé du texte 2">
            <a:extLst>
              <a:ext uri="{FF2B5EF4-FFF2-40B4-BE49-F238E27FC236}">
                <a16:creationId xmlns:a16="http://schemas.microsoft.com/office/drawing/2014/main" id="{7820FDD3-7FAF-438A-B511-98FED11D01AF}"/>
              </a:ext>
            </a:extLst>
          </p:cNvPr>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934039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84C576-7F40-4ED1-916E-C0164738B62D}"/>
              </a:ext>
            </a:extLst>
          </p:cNvPr>
          <p:cNvSpPr>
            <a:spLocks noGrp="1"/>
          </p:cNvSpPr>
          <p:nvPr>
            <p:ph type="title"/>
          </p:nvPr>
        </p:nvSpPr>
        <p:spPr>
          <a:xfrm>
            <a:off x="767671" y="685800"/>
            <a:ext cx="7870143" cy="471881"/>
          </a:xfrm>
        </p:spPr>
        <p:txBody>
          <a:bodyPr>
            <a:normAutofit/>
          </a:bodyPr>
          <a:lstStyle/>
          <a:p>
            <a:r>
              <a:rPr lang="fr-FR" sz="2400" cap="all" dirty="0"/>
              <a:t>Expérience de véronis</a:t>
            </a:r>
          </a:p>
        </p:txBody>
      </p:sp>
      <p:sp>
        <p:nvSpPr>
          <p:cNvPr id="5" name="Rectangle 4">
            <a:extLst>
              <a:ext uri="{FF2B5EF4-FFF2-40B4-BE49-F238E27FC236}">
                <a16:creationId xmlns:a16="http://schemas.microsoft.com/office/drawing/2014/main" id="{21202458-FDDC-4F55-BFEB-DE99A9B5D2B8}"/>
              </a:ext>
            </a:extLst>
          </p:cNvPr>
          <p:cNvSpPr/>
          <p:nvPr/>
        </p:nvSpPr>
        <p:spPr>
          <a:xfrm>
            <a:off x="767670" y="1157681"/>
            <a:ext cx="7870143" cy="5492914"/>
          </a:xfrm>
          <a:prstGeom prst="rect">
            <a:avLst/>
          </a:prstGeom>
        </p:spPr>
        <p:txBody>
          <a:bodyPr wrap="square">
            <a:spAutoFit/>
          </a:bodyPr>
          <a:lstStyle/>
          <a:p>
            <a:pPr algn="just"/>
            <a:r>
              <a:rPr lang="fr-FR" sz="1200" i="1" dirty="0"/>
              <a:t>L’auteur de cet article compare l’étiquetage des parties du discours avec celui du sens, en disant que le premier est bien maitrisé et que des corpus étiquetés de parties du discours sont disponibles en quantités de plus en plus importantes, tandis que l’étiquetage des sens reste toujours en question. Les expériences de Véronis tendent à montrer les biais de l’humain dans la constitution de ces bases:</a:t>
            </a:r>
          </a:p>
          <a:p>
            <a:pPr algn="just"/>
            <a:endParaRPr lang="fr-FR" sz="1200" i="1" dirty="0"/>
          </a:p>
          <a:p>
            <a:pPr algn="just"/>
            <a:r>
              <a:rPr lang="fr-FR" sz="1200" u="sng" dirty="0"/>
              <a:t>Expérience 1: La première expérience visait à évaluer les jugements polysémiques portés par des sujets humains</a:t>
            </a:r>
          </a:p>
          <a:p>
            <a:pPr algn="just"/>
            <a:endParaRPr lang="fr-FR" sz="1200" dirty="0"/>
          </a:p>
          <a:p>
            <a:pPr marL="384048" lvl="0"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Matériel: Six cents types de mots différents (200 adjectifs, 200 noms et 200 verbes) sur une grande variété de sujets (santé, éducation, environnement, économie, etc.) posées par les parlementaires européens </a:t>
            </a:r>
          </a:p>
          <a:p>
            <a:pPr marL="384048" lvl="0"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Procédure: Les matériaux ont été remis à six étudiants de quatrième année en linguistique différents. La question posée était : "Selon vous, le mot X a-t-il un ou plusieurs sens dans les contextes suivants ?</a:t>
            </a:r>
          </a:p>
          <a:p>
            <a:pPr marL="384048" lvl="0"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Résultats:</a:t>
            </a:r>
          </a:p>
          <a:p>
            <a:pPr marL="841248" lvl="1"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Tâche jugée comme facile par les sujets de l’expérience.</a:t>
            </a:r>
          </a:p>
          <a:p>
            <a:pPr marL="841248" lvl="1"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Taux de réponse « Ne sait pas » très faible (4,05%).</a:t>
            </a:r>
          </a:p>
          <a:p>
            <a:pPr marL="841248" lvl="1"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Majorité des mots ont été jugés comme n'ayant qu'un seul sens (73,0 %).</a:t>
            </a:r>
          </a:p>
          <a:p>
            <a:pPr marL="841248" lvl="1"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Différences substantielles entre les catégories: les noms ont été jugés plus polysémiques que les verbes, et à leur tour les verbes plus polysémiques que les adjectifs.</a:t>
            </a:r>
          </a:p>
          <a:p>
            <a:pPr marL="841248" lvl="1"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Taux d’accord entre les sujets faible (45 % des cas) et Un accord complet sur la polysémie n'a été atteint que sur 4,5% des mots. 40,8 % des mots ont été jugés comme n'ayant qu'un seul sens par l'ensemble des juges, le reste recevant des jugements mitigés.</a:t>
            </a:r>
          </a:p>
          <a:p>
            <a:pPr algn="just"/>
            <a:endParaRPr lang="fr-FR" sz="1050" dirty="0"/>
          </a:p>
          <a:p>
            <a:pPr algn="just"/>
            <a:r>
              <a:rPr lang="fr-FR" sz="1050" b="1" dirty="0"/>
              <a:t>Néanmoins Ces mesures sont biaisées par le nombre de juges : elle tend à diminuer vers zéro à mesure que le nombre de juges augmente. C’est pourquoi VERONIS a utilisé l’accord par paire en qualité de référentiel stable. De plus les mesures d'accord doivent toujours être corrigées pour tenir compte de l'accord fortuit : il est évident qu'un certain accord serait atteint même si les annotateurs répondaient au hasard: Le coefficient Kappa</a:t>
            </a:r>
          </a:p>
        </p:txBody>
      </p:sp>
    </p:spTree>
    <p:extLst>
      <p:ext uri="{BB962C8B-B14F-4D97-AF65-F5344CB8AC3E}">
        <p14:creationId xmlns:p14="http://schemas.microsoft.com/office/powerpoint/2010/main" val="153960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84C576-7F40-4ED1-916E-C0164738B62D}"/>
              </a:ext>
            </a:extLst>
          </p:cNvPr>
          <p:cNvSpPr>
            <a:spLocks noGrp="1"/>
          </p:cNvSpPr>
          <p:nvPr>
            <p:ph type="title"/>
          </p:nvPr>
        </p:nvSpPr>
        <p:spPr>
          <a:xfrm>
            <a:off x="767671" y="685800"/>
            <a:ext cx="7870143" cy="471881"/>
          </a:xfrm>
        </p:spPr>
        <p:txBody>
          <a:bodyPr>
            <a:normAutofit/>
          </a:bodyPr>
          <a:lstStyle/>
          <a:p>
            <a:r>
              <a:rPr lang="fr-FR" sz="2400" cap="all" dirty="0"/>
              <a:t>Expérience de véronis</a:t>
            </a:r>
          </a:p>
        </p:txBody>
      </p:sp>
      <p:sp>
        <p:nvSpPr>
          <p:cNvPr id="5" name="Rectangle 4">
            <a:extLst>
              <a:ext uri="{FF2B5EF4-FFF2-40B4-BE49-F238E27FC236}">
                <a16:creationId xmlns:a16="http://schemas.microsoft.com/office/drawing/2014/main" id="{21202458-FDDC-4F55-BFEB-DE99A9B5D2B8}"/>
              </a:ext>
            </a:extLst>
          </p:cNvPr>
          <p:cNvSpPr/>
          <p:nvPr/>
        </p:nvSpPr>
        <p:spPr>
          <a:xfrm>
            <a:off x="767670" y="1157681"/>
            <a:ext cx="7870143" cy="5516382"/>
          </a:xfrm>
          <a:prstGeom prst="rect">
            <a:avLst/>
          </a:prstGeom>
        </p:spPr>
        <p:txBody>
          <a:bodyPr wrap="square">
            <a:spAutoFit/>
          </a:bodyPr>
          <a:lstStyle/>
          <a:p>
            <a:pPr algn="just"/>
            <a:r>
              <a:rPr lang="fr-FR" sz="1200" u="sng" dirty="0"/>
              <a:t>Expérience 2: Prolongation de la première expérience</a:t>
            </a:r>
          </a:p>
          <a:p>
            <a:pPr algn="just"/>
            <a:endParaRPr lang="fr-FR" sz="1200" dirty="0"/>
          </a:p>
          <a:p>
            <a:pPr marL="384048" lvl="0"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Matériel: Un système de scoring a été appliqué aux 600 mots initiaux en additionnant les réponses (1=plusieurs sens, 0=ne sait pas, -1=un sens). Les 20 mots ayant obtenu le score le plus élevé dans chaque catégorie de partie du discours ont été choisis comme mots test pour l'expérience 2, soit 60 mots en tout </a:t>
            </a:r>
          </a:p>
          <a:p>
            <a:pPr marL="384048" lvl="0"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Procédure: Les matériaux ont été remis à six annoteurs différents et chacun des occurrences a été accompagnée d’un paragraphe de contexte et d’une liste de sens issue du Larousse. Pour chaque occurrence, les étudiants devaient choisir un ou plusieurs sens s'ils estimaient que plus d'un sens était approprié dans le contexte donné. Ils pouvaient aussi choisir de ne pas avoir de sens du tout, si ils n’estimaient qu’aucun des sens énumérés dans le dictionnaire ne correspondait au contexte. </a:t>
            </a:r>
          </a:p>
          <a:p>
            <a:pPr marL="384048" lvl="0"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Résultats:</a:t>
            </a:r>
          </a:p>
          <a:p>
            <a:pPr marL="841248" lvl="1"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Plus de sens par contexte pour les verbes que pour les adjectifs</a:t>
            </a:r>
          </a:p>
          <a:p>
            <a:pPr marL="841248" lvl="1"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Peu de réponses multiples (Entre 1 et 1,311 sens par occurrence en moyenne)</a:t>
            </a:r>
          </a:p>
          <a:p>
            <a:pPr marL="841248" lvl="1"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De 1 à 6 sens par réponse fournie</a:t>
            </a:r>
          </a:p>
          <a:p>
            <a:pPr marL="841248" lvl="1"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Plusieurs méthodologie de calcul de l’accord utilisées</a:t>
            </a:r>
          </a:p>
          <a:p>
            <a:pPr marL="1298448" lvl="2" indent="-384048" algn="just" defTabSz="685800">
              <a:lnSpc>
                <a:spcPct val="94000"/>
              </a:lnSpc>
              <a:spcBef>
                <a:spcPts val="1000"/>
              </a:spcBef>
              <a:spcAft>
                <a:spcPts val="200"/>
              </a:spcAft>
              <a:buFont typeface="Courier New" panose="02070309020205020404" pitchFamily="49" charset="0"/>
              <a:buChar char="o"/>
            </a:pPr>
            <a:r>
              <a:rPr lang="fr-FR" sz="1100" dirty="0">
                <a:solidFill>
                  <a:srgbClr val="191B0E"/>
                </a:solidFill>
              </a:rPr>
              <a:t>Accord total biaisé du au nombre de participants à l’étude</a:t>
            </a:r>
          </a:p>
          <a:p>
            <a:pPr marL="1298448" lvl="2" indent="-384048" algn="just" defTabSz="685800">
              <a:lnSpc>
                <a:spcPct val="94000"/>
              </a:lnSpc>
              <a:spcBef>
                <a:spcPts val="1000"/>
              </a:spcBef>
              <a:spcAft>
                <a:spcPts val="200"/>
              </a:spcAft>
              <a:buFont typeface="Courier New" panose="02070309020205020404" pitchFamily="49" charset="0"/>
              <a:buChar char="o"/>
            </a:pPr>
            <a:r>
              <a:rPr lang="fr-FR" sz="1100" dirty="0">
                <a:solidFill>
                  <a:srgbClr val="191B0E"/>
                </a:solidFill>
              </a:rPr>
              <a:t>Accord par paire utilisé</a:t>
            </a:r>
          </a:p>
          <a:p>
            <a:pPr marL="1298448" lvl="2" indent="-384048" algn="just" defTabSz="685800">
              <a:lnSpc>
                <a:spcPct val="94000"/>
              </a:lnSpc>
              <a:spcBef>
                <a:spcPts val="1000"/>
              </a:spcBef>
              <a:spcAft>
                <a:spcPts val="200"/>
              </a:spcAft>
              <a:buFont typeface="Courier New" panose="02070309020205020404" pitchFamily="49" charset="0"/>
              <a:buChar char="o"/>
            </a:pPr>
            <a:r>
              <a:rPr lang="fr-FR" sz="1100" dirty="0">
                <a:solidFill>
                  <a:srgbClr val="191B0E"/>
                </a:solidFill>
              </a:rPr>
              <a:t>Méthodologie de Cohen la plus adaptée retenue</a:t>
            </a:r>
          </a:p>
          <a:p>
            <a:pPr algn="just"/>
            <a:endParaRPr lang="fr-FR" sz="1050" dirty="0"/>
          </a:p>
          <a:p>
            <a:pPr algn="just"/>
            <a:r>
              <a:rPr lang="fr-FR" sz="1050" b="1" dirty="0"/>
              <a:t>Néanmoins Ces mesures sont biaisées par le nombre de juges : elle tend à diminuer vers zéro à mesure que le nombre de juges augmente. De plus les mesures d'accord doivent toujours être corrigées pour tenir compte de l'accord fortuit : il est évident qu'un certain accord serait atteint même si les annotateurs répondaient au hasard: Le coefficient Kappa</a:t>
            </a:r>
          </a:p>
          <a:p>
            <a:pPr algn="just"/>
            <a:endParaRPr lang="fr-FR" sz="1050" b="1" dirty="0"/>
          </a:p>
          <a:p>
            <a:pPr algn="just"/>
            <a:endParaRPr lang="fr-FR" sz="1050" b="1" dirty="0"/>
          </a:p>
        </p:txBody>
      </p:sp>
    </p:spTree>
    <p:extLst>
      <p:ext uri="{BB962C8B-B14F-4D97-AF65-F5344CB8AC3E}">
        <p14:creationId xmlns:p14="http://schemas.microsoft.com/office/powerpoint/2010/main" val="2759926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84C576-7F40-4ED1-916E-C0164738B62D}"/>
              </a:ext>
            </a:extLst>
          </p:cNvPr>
          <p:cNvSpPr>
            <a:spLocks noGrp="1"/>
          </p:cNvSpPr>
          <p:nvPr>
            <p:ph type="title"/>
          </p:nvPr>
        </p:nvSpPr>
        <p:spPr>
          <a:xfrm>
            <a:off x="767671" y="685800"/>
            <a:ext cx="7870143" cy="471881"/>
          </a:xfrm>
        </p:spPr>
        <p:txBody>
          <a:bodyPr>
            <a:normAutofit/>
          </a:bodyPr>
          <a:lstStyle/>
          <a:p>
            <a:r>
              <a:rPr lang="fr-FR" sz="2400" cap="all" dirty="0"/>
              <a:t>Résumé des résultats</a:t>
            </a:r>
          </a:p>
        </p:txBody>
      </p:sp>
      <p:sp>
        <p:nvSpPr>
          <p:cNvPr id="5" name="Rectangle 4">
            <a:extLst>
              <a:ext uri="{FF2B5EF4-FFF2-40B4-BE49-F238E27FC236}">
                <a16:creationId xmlns:a16="http://schemas.microsoft.com/office/drawing/2014/main" id="{21202458-FDDC-4F55-BFEB-DE99A9B5D2B8}"/>
              </a:ext>
            </a:extLst>
          </p:cNvPr>
          <p:cNvSpPr/>
          <p:nvPr/>
        </p:nvSpPr>
        <p:spPr>
          <a:xfrm>
            <a:off x="767670" y="1157681"/>
            <a:ext cx="7870143" cy="5619487"/>
          </a:xfrm>
          <a:prstGeom prst="rect">
            <a:avLst/>
          </a:prstGeom>
        </p:spPr>
        <p:txBody>
          <a:bodyPr wrap="square">
            <a:spAutoFit/>
          </a:bodyPr>
          <a:lstStyle/>
          <a:p>
            <a:pPr algn="just"/>
            <a:r>
              <a:rPr lang="fr-FR" sz="1200" u="sng" dirty="0"/>
              <a:t>Expérience 2: Prolongation de la première expérience</a:t>
            </a:r>
          </a:p>
          <a:p>
            <a:pPr algn="just"/>
            <a:endParaRPr lang="fr-FR" sz="1200" dirty="0"/>
          </a:p>
          <a:p>
            <a:pPr marL="384048" lvl="0"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L'expérience 1 a montré que les juges ne s'entendent pas sur le caractère polysémique ou non d'un mot donné dans un corpus.</a:t>
            </a:r>
          </a:p>
          <a:p>
            <a:pPr marL="384048" lvl="0"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L'expérience 2 a montré qu'ils ne sont pas d'accord non plus lorsqu'ils doivent marquer des exemples de corpus selon la liste des sens fournie par un dictionnaire commun.</a:t>
            </a:r>
          </a:p>
          <a:p>
            <a:pPr lvl="0" algn="just" defTabSz="685800">
              <a:lnSpc>
                <a:spcPct val="94000"/>
              </a:lnSpc>
              <a:spcBef>
                <a:spcPts val="1000"/>
              </a:spcBef>
              <a:spcAft>
                <a:spcPts val="200"/>
              </a:spcAft>
            </a:pPr>
            <a:r>
              <a:rPr lang="fr-FR" sz="1100" dirty="0">
                <a:solidFill>
                  <a:srgbClr val="191B0E"/>
                </a:solidFill>
              </a:rPr>
              <a:t>Ces résultats mettent en exergue plusieurs éléments clés sur le marquage automatisé des sens dans le cadre de travaux en traitement automatique des langues, notamment le fait que le dictionnaire au regard des conclusions obtenues, ne peut être mis en cause</a:t>
            </a:r>
          </a:p>
          <a:p>
            <a:pPr lvl="0" algn="just" defTabSz="685800">
              <a:lnSpc>
                <a:spcPct val="94000"/>
              </a:lnSpc>
              <a:spcBef>
                <a:spcPts val="1000"/>
              </a:spcBef>
              <a:spcAft>
                <a:spcPts val="200"/>
              </a:spcAft>
            </a:pPr>
            <a:r>
              <a:rPr lang="fr-FR" sz="1100" dirty="0">
                <a:solidFill>
                  <a:srgbClr val="191B0E"/>
                </a:solidFill>
              </a:rPr>
              <a:t>Plusieurs éléments doivent tout de même être précisé:</a:t>
            </a:r>
          </a:p>
          <a:p>
            <a:pPr marL="384048" lvl="0"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Véronis ne met pas en exergue les erreurs éventuellement présentes dans le dictionnaire</a:t>
            </a:r>
          </a:p>
          <a:p>
            <a:pPr marL="384048" lvl="0"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Questionnement sur le style et l’organisation des éléments de contexte</a:t>
            </a:r>
          </a:p>
          <a:p>
            <a:pPr marL="384048" lvl="0"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Manque d’indices selon l’universitaire ce qui laisse plus de place à l’interprétation</a:t>
            </a:r>
          </a:p>
          <a:p>
            <a:pPr marL="384048" lvl="0"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Commentaire global des annoteurs sur l'imprécision des définitions et l'absence de distinctions claires entre les sens, ce qu'ils n'avaient jamais pleinement réalisé avant d'être confrontés à une tâche systématique de marquage</a:t>
            </a:r>
          </a:p>
          <a:p>
            <a:pPr marL="384048" lvl="0"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Imprécision plus importantes sur des termes abstraits et polysémiques (économie, communication etc.)</a:t>
            </a:r>
          </a:p>
          <a:p>
            <a:pPr lvl="0" algn="just" defTabSz="685800">
              <a:lnSpc>
                <a:spcPct val="94000"/>
              </a:lnSpc>
              <a:spcBef>
                <a:spcPts val="1000"/>
              </a:spcBef>
              <a:spcAft>
                <a:spcPts val="200"/>
              </a:spcAft>
            </a:pPr>
            <a:endParaRPr lang="fr-FR" sz="1100" dirty="0">
              <a:solidFill>
                <a:srgbClr val="191B0E"/>
              </a:solidFill>
            </a:endParaRPr>
          </a:p>
          <a:p>
            <a:pPr lvl="0" algn="just" defTabSz="685800">
              <a:lnSpc>
                <a:spcPct val="94000"/>
              </a:lnSpc>
              <a:spcBef>
                <a:spcPts val="1000"/>
              </a:spcBef>
              <a:spcAft>
                <a:spcPts val="200"/>
              </a:spcAft>
            </a:pPr>
            <a:r>
              <a:rPr lang="fr-FR" sz="1100" b="1" dirty="0">
                <a:solidFill>
                  <a:srgbClr val="191B0E"/>
                </a:solidFill>
              </a:rPr>
              <a:t>Les imprécisions peuvent s’expliquer par différents facteurs: une tradition lexicographique enracinée dans l'approche aristotélicienne du sens et de la définition. Ils favorisent le sens à l’usage et cette approche ne correspond pas nécessairement aux nouveaux besoins</a:t>
            </a:r>
          </a:p>
          <a:p>
            <a:pPr lvl="0" algn="just" defTabSz="685800">
              <a:lnSpc>
                <a:spcPct val="94000"/>
              </a:lnSpc>
              <a:spcBef>
                <a:spcPts val="1000"/>
              </a:spcBef>
              <a:spcAft>
                <a:spcPts val="200"/>
              </a:spcAft>
            </a:pPr>
            <a:r>
              <a:rPr lang="fr-FR" sz="1100" b="1" dirty="0">
                <a:solidFill>
                  <a:srgbClr val="191B0E"/>
                </a:solidFill>
              </a:rPr>
              <a:t>En résumé il est nécessaire de s’éloigner de la lexicographie traditionnelle afin de réaliser des progrès significatifs</a:t>
            </a:r>
          </a:p>
          <a:p>
            <a:pPr lvl="0" algn="just" defTabSz="685800">
              <a:lnSpc>
                <a:spcPct val="94000"/>
              </a:lnSpc>
              <a:spcBef>
                <a:spcPts val="1000"/>
              </a:spcBef>
              <a:spcAft>
                <a:spcPts val="200"/>
              </a:spcAft>
            </a:pPr>
            <a:endParaRPr lang="fr-FR" sz="1100" dirty="0">
              <a:solidFill>
                <a:srgbClr val="191B0E"/>
              </a:solidFill>
            </a:endParaRPr>
          </a:p>
        </p:txBody>
      </p:sp>
    </p:spTree>
    <p:extLst>
      <p:ext uri="{BB962C8B-B14F-4D97-AF65-F5344CB8AC3E}">
        <p14:creationId xmlns:p14="http://schemas.microsoft.com/office/powerpoint/2010/main" val="4243285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3821C14-34CF-4C32-A074-12187203AEB1}"/>
              </a:ext>
            </a:extLst>
          </p:cNvPr>
          <p:cNvSpPr>
            <a:spLocks noGrp="1"/>
          </p:cNvSpPr>
          <p:nvPr>
            <p:ph type="title"/>
          </p:nvPr>
        </p:nvSpPr>
        <p:spPr>
          <a:xfrm>
            <a:off x="3486312" y="1480930"/>
            <a:ext cx="5083919" cy="3254321"/>
          </a:xfrm>
        </p:spPr>
        <p:txBody>
          <a:bodyPr vert="horz" lIns="91440" tIns="45720" rIns="91440" bIns="45720" rtlCol="0" anchor="b">
            <a:noAutofit/>
          </a:bodyPr>
          <a:lstStyle/>
          <a:p>
            <a:pPr algn="l" defTabSz="914400"/>
            <a:r>
              <a:rPr lang="fr-FR" sz="2800" dirty="0"/>
              <a:t>CONCLUSION</a:t>
            </a:r>
            <a:endParaRPr lang="en-US" sz="2800" dirty="0"/>
          </a:p>
        </p:txBody>
      </p:sp>
    </p:spTree>
    <p:extLst>
      <p:ext uri="{BB962C8B-B14F-4D97-AF65-F5344CB8AC3E}">
        <p14:creationId xmlns:p14="http://schemas.microsoft.com/office/powerpoint/2010/main" val="1574408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84C576-7F40-4ED1-916E-C0164738B62D}"/>
              </a:ext>
            </a:extLst>
          </p:cNvPr>
          <p:cNvSpPr>
            <a:spLocks noGrp="1"/>
          </p:cNvSpPr>
          <p:nvPr>
            <p:ph type="title"/>
          </p:nvPr>
        </p:nvSpPr>
        <p:spPr>
          <a:xfrm>
            <a:off x="767671" y="685800"/>
            <a:ext cx="7870143" cy="471881"/>
          </a:xfrm>
        </p:spPr>
        <p:txBody>
          <a:bodyPr>
            <a:normAutofit/>
          </a:bodyPr>
          <a:lstStyle/>
          <a:p>
            <a:r>
              <a:rPr lang="fr-FR" sz="2400" cap="all" dirty="0"/>
              <a:t>CONCLUSION</a:t>
            </a:r>
          </a:p>
        </p:txBody>
      </p:sp>
      <p:sp>
        <p:nvSpPr>
          <p:cNvPr id="5" name="Rectangle 4">
            <a:extLst>
              <a:ext uri="{FF2B5EF4-FFF2-40B4-BE49-F238E27FC236}">
                <a16:creationId xmlns:a16="http://schemas.microsoft.com/office/drawing/2014/main" id="{21202458-FDDC-4F55-BFEB-DE99A9B5D2B8}"/>
              </a:ext>
            </a:extLst>
          </p:cNvPr>
          <p:cNvSpPr/>
          <p:nvPr/>
        </p:nvSpPr>
        <p:spPr>
          <a:xfrm>
            <a:off x="767670" y="1157681"/>
            <a:ext cx="7870143" cy="5184368"/>
          </a:xfrm>
          <a:prstGeom prst="rect">
            <a:avLst/>
          </a:prstGeom>
        </p:spPr>
        <p:txBody>
          <a:bodyPr wrap="square">
            <a:spAutoFit/>
          </a:bodyPr>
          <a:lstStyle/>
          <a:p>
            <a:pPr algn="just"/>
            <a:r>
              <a:rPr lang="fr-FR" sz="1200" i="1" dirty="0"/>
              <a:t>L’une des principales conclusions est que l’intervention humaine dans l’annotation d’un corpus ne permet pas d’obtenir un jugement unanime en s’appuyant sur un référentiel traditionnel. Il apparait donc difficile d’en attendre autant d’un automate</a:t>
            </a:r>
          </a:p>
          <a:p>
            <a:pPr algn="just"/>
            <a:endParaRPr lang="fr-FR" sz="1200" i="1" dirty="0"/>
          </a:p>
          <a:p>
            <a:pPr algn="just"/>
            <a:r>
              <a:rPr lang="fr-FR" sz="1200" dirty="0"/>
              <a:t>Les principale faiblesse actuelle dans l’approche est la suivante:</a:t>
            </a:r>
          </a:p>
          <a:p>
            <a:pPr algn="just"/>
            <a:endParaRPr lang="fr-FR" sz="1200" dirty="0"/>
          </a:p>
          <a:p>
            <a:pPr marL="384048" lvl="0"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Les dictionnaires traditionnels s'intéressent principalement à la définition du sens, et non aux indices de surface (qui sont nécessaires pour faire correspondre un sens donné avec un corpus donné).</a:t>
            </a:r>
          </a:p>
          <a:p>
            <a:pPr marL="384048" lvl="0"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Aucun progrès possible n’est envisageable sans la mise en place de ressources lexicales à grandes échelles</a:t>
            </a:r>
          </a:p>
          <a:p>
            <a:pPr marL="384048" lvl="0"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Les résultats basés sur une méthodologie utilisant ces « anciennes » ressources seraient très probablement erronés</a:t>
            </a:r>
          </a:p>
          <a:p>
            <a:pPr algn="just"/>
            <a:endParaRPr lang="fr-FR" sz="1050" dirty="0"/>
          </a:p>
          <a:p>
            <a:pPr algn="just"/>
            <a:endParaRPr lang="fr-FR" sz="1050" dirty="0"/>
          </a:p>
          <a:p>
            <a:pPr algn="just"/>
            <a:r>
              <a:rPr lang="fr-FR" sz="1050" b="1" dirty="0"/>
              <a:t>En outre, one note que l'accord inter annotateur est très faible dans une tâche de balisage au sens simple du terme utilisant un dictionnaire traditionnel. Pour certains mots, l'accord n'était pas mieux que le hasard !</a:t>
            </a:r>
          </a:p>
          <a:p>
            <a:pPr algn="just"/>
            <a:endParaRPr lang="fr-FR" sz="1050" b="1" dirty="0"/>
          </a:p>
          <a:p>
            <a:pPr algn="just"/>
            <a:r>
              <a:rPr lang="fr-FR" sz="1050" dirty="0"/>
              <a:t>Ces résultats, obtenus sur des ensembles de données à assez grande échelle (36000 exemples de corpus dans la première expérience, 3724 dans la seconde), semblent indiquer qu'il est inutile de s'attendre à ce que le marquage machine sense tagging atteigne 95% de précision ou plus, comme le fait le marquage POS (Part-of-Speech) dans les mêmes conditions expérimentales. </a:t>
            </a:r>
          </a:p>
          <a:p>
            <a:pPr algn="just"/>
            <a:endParaRPr lang="fr-FR" sz="1050" dirty="0"/>
          </a:p>
          <a:p>
            <a:pPr algn="just"/>
            <a:r>
              <a:rPr lang="fr-FR" sz="1050" dirty="0"/>
              <a:t>Ainsi, en conclusion nous pouvons affirmer que:</a:t>
            </a:r>
          </a:p>
          <a:p>
            <a:pPr marL="384048" lvl="0"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Les dictionnaires ordinaires ne sont pas adaptés à cette tâche</a:t>
            </a:r>
          </a:p>
          <a:p>
            <a:pPr marL="384048" lvl="0" indent="-384048" algn="just"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Les thésaurus informatiques tels que WordNet, qui est en train de devenir une norme pour l'annotation sensorielle parviennent pas non plus à surpasser les difficultés que nous avons mis en avant.</a:t>
            </a:r>
          </a:p>
          <a:p>
            <a:pPr algn="just"/>
            <a:endParaRPr lang="fr-FR" sz="1050" dirty="0"/>
          </a:p>
          <a:p>
            <a:pPr algn="just"/>
            <a:endParaRPr lang="fr-FR" sz="1050" b="1" dirty="0"/>
          </a:p>
          <a:p>
            <a:pPr algn="just"/>
            <a:endParaRPr lang="fr-FR" sz="1050" b="1" dirty="0"/>
          </a:p>
        </p:txBody>
      </p:sp>
    </p:spTree>
    <p:extLst>
      <p:ext uri="{BB962C8B-B14F-4D97-AF65-F5344CB8AC3E}">
        <p14:creationId xmlns:p14="http://schemas.microsoft.com/office/powerpoint/2010/main" val="1834932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84C576-7F40-4ED1-916E-C0164738B62D}"/>
              </a:ext>
            </a:extLst>
          </p:cNvPr>
          <p:cNvSpPr>
            <a:spLocks noGrp="1"/>
          </p:cNvSpPr>
          <p:nvPr>
            <p:ph type="title"/>
          </p:nvPr>
        </p:nvSpPr>
        <p:spPr>
          <a:xfrm>
            <a:off x="982133" y="457201"/>
            <a:ext cx="7704667" cy="400983"/>
          </a:xfrm>
        </p:spPr>
        <p:txBody>
          <a:bodyPr>
            <a:noAutofit/>
          </a:bodyPr>
          <a:lstStyle/>
          <a:p>
            <a:pPr algn="l"/>
            <a:r>
              <a:rPr lang="fr-FR" sz="2400" dirty="0"/>
              <a:t>INTRODUCTION</a:t>
            </a:r>
          </a:p>
        </p:txBody>
      </p:sp>
      <p:sp>
        <p:nvSpPr>
          <p:cNvPr id="3" name="Espace réservé du contenu 2">
            <a:extLst>
              <a:ext uri="{FF2B5EF4-FFF2-40B4-BE49-F238E27FC236}">
                <a16:creationId xmlns:a16="http://schemas.microsoft.com/office/drawing/2014/main" id="{D142C6B6-7982-4F27-A60E-FB02290AA7D6}"/>
              </a:ext>
            </a:extLst>
          </p:cNvPr>
          <p:cNvSpPr>
            <a:spLocks noGrp="1"/>
          </p:cNvSpPr>
          <p:nvPr>
            <p:ph idx="1"/>
          </p:nvPr>
        </p:nvSpPr>
        <p:spPr>
          <a:xfrm>
            <a:off x="982133" y="1157681"/>
            <a:ext cx="7704667" cy="4842134"/>
          </a:xfrm>
        </p:spPr>
        <p:txBody>
          <a:bodyPr anchor="t">
            <a:normAutofit/>
          </a:bodyPr>
          <a:lstStyle/>
          <a:p>
            <a:r>
              <a:rPr lang="fr-FR" sz="1600" dirty="0"/>
              <a:t>Processus peu abordé au sein des disciplines de TAL:</a:t>
            </a:r>
          </a:p>
          <a:p>
            <a:pPr lvl="1"/>
            <a:r>
              <a:rPr lang="fr-FR" sz="1600" dirty="0"/>
              <a:t>Phénomène omniprésent dans les langues naturelles, qui en constitue une des sources de richesse et de souplesse.</a:t>
            </a:r>
          </a:p>
          <a:p>
            <a:pPr lvl="1"/>
            <a:r>
              <a:rPr lang="fr-FR" sz="1600" dirty="0"/>
              <a:t>Peu d’impact sur la communication humaine (Inférences linguistiques et extralinguistiques)</a:t>
            </a:r>
          </a:p>
          <a:p>
            <a:pPr lvl="1"/>
            <a:r>
              <a:rPr lang="fr-FR" sz="1600" dirty="0"/>
              <a:t>Le mode de développement des langues a contribué à former la capacité innée de distinguer le sens des mots</a:t>
            </a:r>
          </a:p>
          <a:p>
            <a:pPr lvl="1"/>
            <a:endParaRPr lang="fr-FR" sz="1600" dirty="0"/>
          </a:p>
          <a:p>
            <a:r>
              <a:rPr lang="fr-FR" sz="1600" dirty="0"/>
              <a:t>Cette absence de prise en compte de ce phénomène dans le traitement des langues naturelles, ainsi que dans l'ontologie informatique à pour effet de freiner les avancées dans d’autres champs de la linguistique:</a:t>
            </a:r>
          </a:p>
          <a:p>
            <a:pPr lvl="1"/>
            <a:r>
              <a:rPr lang="fr-FR" sz="1600" dirty="0"/>
              <a:t>Analyse du discours</a:t>
            </a:r>
          </a:p>
          <a:p>
            <a:pPr lvl="1"/>
            <a:r>
              <a:rPr lang="fr-FR" sz="1600" dirty="0"/>
              <a:t>Amélioration de la pertinence des moteurs de recherche</a:t>
            </a:r>
          </a:p>
          <a:p>
            <a:pPr lvl="1"/>
            <a:r>
              <a:rPr lang="fr-FR" sz="1600" dirty="0"/>
              <a:t>Traduction automatique</a:t>
            </a:r>
          </a:p>
          <a:p>
            <a:pPr lvl="1"/>
            <a:r>
              <a:rPr lang="fr-FR" sz="1600" dirty="0"/>
              <a:t>Construction des arbres syntaxiques</a:t>
            </a:r>
          </a:p>
          <a:p>
            <a:pPr lvl="1"/>
            <a:r>
              <a:rPr lang="fr-FR" sz="1600" dirty="0"/>
              <a:t>Etc.</a:t>
            </a:r>
          </a:p>
          <a:p>
            <a:endParaRPr lang="fr-FR" sz="1600" dirty="0"/>
          </a:p>
          <a:p>
            <a:pPr lvl="1"/>
            <a:endParaRPr lang="fr-FR" sz="1600" dirty="0"/>
          </a:p>
          <a:p>
            <a:pPr lvl="1"/>
            <a:endParaRPr lang="fr-FR" sz="1600" dirty="0"/>
          </a:p>
          <a:p>
            <a:pPr lvl="1"/>
            <a:endParaRPr lang="fr-FR" sz="1600" dirty="0"/>
          </a:p>
          <a:p>
            <a:pPr lvl="1"/>
            <a:endParaRPr lang="fr-FR" sz="1600" dirty="0"/>
          </a:p>
          <a:p>
            <a:endParaRPr lang="fr-FR" sz="1600" dirty="0"/>
          </a:p>
        </p:txBody>
      </p:sp>
    </p:spTree>
    <p:extLst>
      <p:ext uri="{BB962C8B-B14F-4D97-AF65-F5344CB8AC3E}">
        <p14:creationId xmlns:p14="http://schemas.microsoft.com/office/powerpoint/2010/main" val="673628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EC505F-6F24-4BD1-A219-D12C5C7C873C}"/>
              </a:ext>
            </a:extLst>
          </p:cNvPr>
          <p:cNvSpPr>
            <a:spLocks noGrp="1"/>
          </p:cNvSpPr>
          <p:nvPr>
            <p:ph type="title"/>
          </p:nvPr>
        </p:nvSpPr>
        <p:spPr/>
        <p:txBody>
          <a:bodyPr/>
          <a:lstStyle/>
          <a:p>
            <a:r>
              <a:rPr lang="fr-FR" dirty="0"/>
              <a:t>Plan</a:t>
            </a:r>
          </a:p>
        </p:txBody>
      </p:sp>
      <p:sp>
        <p:nvSpPr>
          <p:cNvPr id="3" name="Espace réservé du contenu 2">
            <a:extLst>
              <a:ext uri="{FF2B5EF4-FFF2-40B4-BE49-F238E27FC236}">
                <a16:creationId xmlns:a16="http://schemas.microsoft.com/office/drawing/2014/main" id="{8B4D758A-6D1F-4423-9F95-48F1363A9167}"/>
              </a:ext>
            </a:extLst>
          </p:cNvPr>
          <p:cNvSpPr>
            <a:spLocks noGrp="1"/>
          </p:cNvSpPr>
          <p:nvPr>
            <p:ph idx="1"/>
          </p:nvPr>
        </p:nvSpPr>
        <p:spPr/>
        <p:txBody>
          <a:bodyPr/>
          <a:lstStyle/>
          <a:p>
            <a:pPr marL="514350" indent="-514350">
              <a:buFont typeface="+mj-lt"/>
              <a:buAutoNum type="romanUcPeriod"/>
            </a:pPr>
            <a:r>
              <a:rPr lang="fr-FR" dirty="0"/>
              <a:t>Ambiguïté comme phénomène dans la langue</a:t>
            </a:r>
          </a:p>
          <a:p>
            <a:pPr marL="514350" indent="-514350">
              <a:buFont typeface="+mj-lt"/>
              <a:buAutoNum type="romanUcPeriod"/>
            </a:pPr>
            <a:r>
              <a:rPr lang="fr-FR" dirty="0"/>
              <a:t>Process de désambiguïsation</a:t>
            </a:r>
          </a:p>
          <a:p>
            <a:pPr marL="514350" indent="-514350">
              <a:buFont typeface="+mj-lt"/>
              <a:buAutoNum type="romanUcPeriod"/>
            </a:pPr>
            <a:r>
              <a:rPr lang="fr-FR" dirty="0"/>
              <a:t>Expérience de Véronis</a:t>
            </a:r>
          </a:p>
          <a:p>
            <a:pPr marL="514350" indent="-514350">
              <a:buFont typeface="+mj-lt"/>
              <a:buAutoNum type="romanUcPeriod"/>
            </a:pPr>
            <a:r>
              <a:rPr lang="fr-FR" dirty="0"/>
              <a:t>Conclusion</a:t>
            </a:r>
          </a:p>
        </p:txBody>
      </p:sp>
    </p:spTree>
    <p:extLst>
      <p:ext uri="{BB962C8B-B14F-4D97-AF65-F5344CB8AC3E}">
        <p14:creationId xmlns:p14="http://schemas.microsoft.com/office/powerpoint/2010/main" val="1742830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 name="Group 9">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4643" y="744469"/>
            <a:ext cx="8005589" cy="5349671"/>
            <a:chOff x="752858" y="744469"/>
            <a:chExt cx="10674117" cy="5349671"/>
          </a:xfrm>
        </p:grpSpPr>
        <p:sp>
          <p:nvSpPr>
            <p:cNvPr id="11"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1" name="Rectangle 13">
            <a:extLst>
              <a:ext uri="{FF2B5EF4-FFF2-40B4-BE49-F238E27FC236}">
                <a16:creationId xmlns:a16="http://schemas.microsoft.com/office/drawing/2014/main" id="{D8E74CFB-EAAD-43E9-BDAC-AAE4F8E86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5">
            <a:extLst>
              <a:ext uri="{FF2B5EF4-FFF2-40B4-BE49-F238E27FC236}">
                <a16:creationId xmlns:a16="http://schemas.microsoft.com/office/drawing/2014/main" id="{D6E31D67-858D-409A-863E-EE8DEB9CC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2368296"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reeform 6">
            <a:extLst>
              <a:ext uri="{FF2B5EF4-FFF2-40B4-BE49-F238E27FC236}">
                <a16:creationId xmlns:a16="http://schemas.microsoft.com/office/drawing/2014/main" id="{0C11AD76-2664-4F1B-8A6E-71601C059E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2942064" y="744469"/>
            <a:ext cx="2456751"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4" name="Titre 3">
            <a:extLst>
              <a:ext uri="{FF2B5EF4-FFF2-40B4-BE49-F238E27FC236}">
                <a16:creationId xmlns:a16="http://schemas.microsoft.com/office/drawing/2014/main" id="{93821C14-34CF-4C32-A074-12187203AEB1}"/>
              </a:ext>
            </a:extLst>
          </p:cNvPr>
          <p:cNvSpPr>
            <a:spLocks noGrp="1"/>
          </p:cNvSpPr>
          <p:nvPr>
            <p:ph type="title"/>
          </p:nvPr>
        </p:nvSpPr>
        <p:spPr>
          <a:xfrm>
            <a:off x="3486312" y="1480930"/>
            <a:ext cx="5083919" cy="3254321"/>
          </a:xfrm>
        </p:spPr>
        <p:txBody>
          <a:bodyPr vert="horz" lIns="91440" tIns="45720" rIns="91440" bIns="45720" rtlCol="0" anchor="b">
            <a:noAutofit/>
          </a:bodyPr>
          <a:lstStyle/>
          <a:p>
            <a:pPr algn="l" defTabSz="914400"/>
            <a:r>
              <a:rPr lang="fr-FR" sz="2800" dirty="0"/>
              <a:t>Ambiguïté comme phénomène dans la langue</a:t>
            </a:r>
            <a:endParaRPr lang="en-US" sz="2800" dirty="0"/>
          </a:p>
        </p:txBody>
      </p:sp>
      <p:sp>
        <p:nvSpPr>
          <p:cNvPr id="5" name="Espace réservé du texte 4">
            <a:extLst>
              <a:ext uri="{FF2B5EF4-FFF2-40B4-BE49-F238E27FC236}">
                <a16:creationId xmlns:a16="http://schemas.microsoft.com/office/drawing/2014/main" id="{9AC9008A-C5E0-41B5-8D13-5E618EE20735}"/>
              </a:ext>
            </a:extLst>
          </p:cNvPr>
          <p:cNvSpPr>
            <a:spLocks noGrp="1"/>
          </p:cNvSpPr>
          <p:nvPr>
            <p:ph type="body" idx="1"/>
          </p:nvPr>
        </p:nvSpPr>
        <p:spPr>
          <a:xfrm>
            <a:off x="3486314" y="4804850"/>
            <a:ext cx="5083917" cy="1086237"/>
          </a:xfrm>
        </p:spPr>
        <p:txBody>
          <a:bodyPr vert="horz" lIns="91440" tIns="45720" rIns="91440" bIns="45720" rtlCol="0">
            <a:normAutofit/>
          </a:bodyPr>
          <a:lstStyle/>
          <a:p>
            <a:pPr algn="l" defTabSz="914400"/>
            <a:endParaRPr lang="en-US" sz="2300" dirty="0"/>
          </a:p>
        </p:txBody>
      </p:sp>
    </p:spTree>
    <p:extLst>
      <p:ext uri="{BB962C8B-B14F-4D97-AF65-F5344CB8AC3E}">
        <p14:creationId xmlns:p14="http://schemas.microsoft.com/office/powerpoint/2010/main" val="310217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84C576-7F40-4ED1-916E-C0164738B62D}"/>
              </a:ext>
            </a:extLst>
          </p:cNvPr>
          <p:cNvSpPr>
            <a:spLocks noGrp="1"/>
          </p:cNvSpPr>
          <p:nvPr>
            <p:ph type="title"/>
          </p:nvPr>
        </p:nvSpPr>
        <p:spPr>
          <a:xfrm>
            <a:off x="767671" y="685800"/>
            <a:ext cx="7870143" cy="471881"/>
          </a:xfrm>
        </p:spPr>
        <p:txBody>
          <a:bodyPr>
            <a:normAutofit/>
          </a:bodyPr>
          <a:lstStyle/>
          <a:p>
            <a:r>
              <a:rPr lang="fr-FR" sz="2400" cap="all" dirty="0"/>
              <a:t>Ambiguïté comme phénomène dans la langue</a:t>
            </a:r>
          </a:p>
        </p:txBody>
      </p:sp>
      <p:sp>
        <p:nvSpPr>
          <p:cNvPr id="9" name="Rectangle 8">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D142C6B6-7982-4F27-A60E-FB02290AA7D6}"/>
              </a:ext>
            </a:extLst>
          </p:cNvPr>
          <p:cNvSpPr>
            <a:spLocks noGrp="1"/>
          </p:cNvSpPr>
          <p:nvPr>
            <p:ph idx="1"/>
          </p:nvPr>
        </p:nvSpPr>
        <p:spPr>
          <a:xfrm>
            <a:off x="767672" y="2574265"/>
            <a:ext cx="3804328" cy="3370891"/>
          </a:xfrm>
        </p:spPr>
        <p:txBody>
          <a:bodyPr>
            <a:normAutofit/>
          </a:bodyPr>
          <a:lstStyle/>
          <a:p>
            <a:r>
              <a:rPr lang="fr-FR" sz="1100" b="1" dirty="0"/>
              <a:t>Homonymie</a:t>
            </a:r>
            <a:r>
              <a:rPr lang="fr-FR" sz="1100" dirty="0"/>
              <a:t> (maire, mer, mère)</a:t>
            </a:r>
          </a:p>
          <a:p>
            <a:r>
              <a:rPr lang="fr-FR" sz="1100" b="1" dirty="0"/>
              <a:t>Polysémie</a:t>
            </a:r>
            <a:r>
              <a:rPr lang="fr-FR" sz="1100" dirty="0"/>
              <a:t> (voler, rouge : la couleur, le vin, la colère, le communisme, le sang)</a:t>
            </a:r>
          </a:p>
          <a:p>
            <a:pPr marL="0" indent="0">
              <a:buNone/>
            </a:pPr>
            <a:endParaRPr lang="fr-FR" sz="1100" dirty="0"/>
          </a:p>
          <a:p>
            <a:pPr marL="0" indent="0">
              <a:buNone/>
            </a:pPr>
            <a:r>
              <a:rPr lang="fr-FR" sz="1100" dirty="0"/>
              <a:t>Selon Frédéric Nef, on distingue les ambiguïtés suivantes :</a:t>
            </a:r>
          </a:p>
          <a:p>
            <a:r>
              <a:rPr lang="fr-FR" sz="1100" b="1" dirty="0"/>
              <a:t>Lexicales</a:t>
            </a:r>
            <a:r>
              <a:rPr lang="fr-FR" sz="1100" dirty="0"/>
              <a:t> (usage d’homonymes, homophones et mots polysémiques)</a:t>
            </a:r>
          </a:p>
          <a:p>
            <a:r>
              <a:rPr lang="fr-FR" sz="1100" b="1" dirty="0"/>
              <a:t>Syntaxiques</a:t>
            </a:r>
            <a:r>
              <a:rPr lang="fr-FR" sz="1100" dirty="0"/>
              <a:t> (problème de décodage d’ordre syntaxique)</a:t>
            </a:r>
          </a:p>
          <a:p>
            <a:r>
              <a:rPr lang="fr-FR" sz="1100" b="1" dirty="0"/>
              <a:t>Pragmatiques</a:t>
            </a:r>
            <a:r>
              <a:rPr lang="fr-FR" sz="1100" dirty="0"/>
              <a:t> (sophisme, antiphrase ou logique inversé, ironie, hyperbole/euphémisme)</a:t>
            </a:r>
          </a:p>
          <a:p>
            <a:r>
              <a:rPr lang="fr-FR" sz="1100" b="1" dirty="0"/>
              <a:t>Sémantiques</a:t>
            </a:r>
            <a:r>
              <a:rPr lang="fr-FR" sz="1100" dirty="0"/>
              <a:t> (les même mots n’ont pas la même signification pour tout le monde)</a:t>
            </a:r>
          </a:p>
          <a:p>
            <a:endParaRPr lang="fr-FR" sz="1100" dirty="0"/>
          </a:p>
          <a:p>
            <a:pPr marL="530352" lvl="1" indent="0">
              <a:buNone/>
            </a:pPr>
            <a:endParaRPr lang="fr-FR" sz="1100" dirty="0"/>
          </a:p>
          <a:p>
            <a:pPr lvl="1"/>
            <a:endParaRPr lang="fr-FR" sz="1100" dirty="0"/>
          </a:p>
          <a:p>
            <a:pPr marL="0" indent="0">
              <a:buNone/>
            </a:pPr>
            <a:endParaRPr lang="fr-FR" sz="1100" dirty="0"/>
          </a:p>
        </p:txBody>
      </p:sp>
      <p:pic>
        <p:nvPicPr>
          <p:cNvPr id="4" name="Image 3">
            <a:extLst>
              <a:ext uri="{FF2B5EF4-FFF2-40B4-BE49-F238E27FC236}">
                <a16:creationId xmlns:a16="http://schemas.microsoft.com/office/drawing/2014/main" id="{0BAD9C17-3774-4EF4-8866-1988B5BFEB3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302260" y="2496509"/>
            <a:ext cx="4335552" cy="3370891"/>
          </a:xfrm>
          <a:prstGeom prst="rect">
            <a:avLst/>
          </a:prstGeom>
        </p:spPr>
      </p:pic>
      <p:sp>
        <p:nvSpPr>
          <p:cNvPr id="5" name="Rectangle 4">
            <a:extLst>
              <a:ext uri="{FF2B5EF4-FFF2-40B4-BE49-F238E27FC236}">
                <a16:creationId xmlns:a16="http://schemas.microsoft.com/office/drawing/2014/main" id="{21202458-FDDC-4F55-BFEB-DE99A9B5D2B8}"/>
              </a:ext>
            </a:extLst>
          </p:cNvPr>
          <p:cNvSpPr/>
          <p:nvPr/>
        </p:nvSpPr>
        <p:spPr>
          <a:xfrm>
            <a:off x="767670" y="1157681"/>
            <a:ext cx="7870143" cy="1338828"/>
          </a:xfrm>
          <a:prstGeom prst="rect">
            <a:avLst/>
          </a:prstGeom>
        </p:spPr>
        <p:txBody>
          <a:bodyPr wrap="square">
            <a:spAutoFit/>
          </a:bodyPr>
          <a:lstStyle/>
          <a:p>
            <a:r>
              <a:rPr lang="fr-FR" sz="1200" i="1" dirty="0"/>
              <a:t>L’ambiguïté lexicale, c’est la propriété d'un mot, d'une suite de mots ou d'un concept ayant plusieurs significations ou plusieurs analyses grammaticales possibles</a:t>
            </a:r>
          </a:p>
          <a:p>
            <a:endParaRPr lang="fr-FR" sz="1050" i="1" dirty="0"/>
          </a:p>
          <a:p>
            <a:r>
              <a:rPr lang="fr-FR" sz="1200" dirty="0"/>
              <a:t>Cette définition reste très globale et ne définit pas nettement tous les malentendus virtuels ou effectifs pouvant exister. Ainsi, on distingue différents niveaux d’ambiguïtés pouvant aussi bien affecter le mot que la phrase et relèvent dans les deux cas de la langue</a:t>
            </a:r>
            <a:r>
              <a:rPr lang="fr-FR" sz="800" dirty="0"/>
              <a:t>:</a:t>
            </a:r>
          </a:p>
          <a:p>
            <a:endParaRPr lang="fr-FR" sz="1050" dirty="0"/>
          </a:p>
        </p:txBody>
      </p:sp>
      <p:sp>
        <p:nvSpPr>
          <p:cNvPr id="6" name="Rectangle 5">
            <a:extLst>
              <a:ext uri="{FF2B5EF4-FFF2-40B4-BE49-F238E27FC236}">
                <a16:creationId xmlns:a16="http://schemas.microsoft.com/office/drawing/2014/main" id="{6B1B5C0D-4CD3-49C9-9175-70D5B8958D3D}"/>
              </a:ext>
            </a:extLst>
          </p:cNvPr>
          <p:cNvSpPr/>
          <p:nvPr/>
        </p:nvSpPr>
        <p:spPr>
          <a:xfrm>
            <a:off x="767669" y="6172200"/>
            <a:ext cx="7870143" cy="261610"/>
          </a:xfrm>
          <a:prstGeom prst="rect">
            <a:avLst/>
          </a:prstGeom>
        </p:spPr>
        <p:txBody>
          <a:bodyPr wrap="square">
            <a:spAutoFit/>
          </a:bodyPr>
          <a:lstStyle/>
          <a:p>
            <a:r>
              <a:rPr lang="fr-FR" sz="1100" b="1" dirty="0"/>
              <a:t>Notre analyse s’effectuant dans le cadre de travaux TAL écrits, nous excluons de fait les ambiguïtés orales ou phonétiques</a:t>
            </a:r>
          </a:p>
        </p:txBody>
      </p:sp>
    </p:spTree>
    <p:extLst>
      <p:ext uri="{BB962C8B-B14F-4D97-AF65-F5344CB8AC3E}">
        <p14:creationId xmlns:p14="http://schemas.microsoft.com/office/powerpoint/2010/main" val="924794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84C576-7F40-4ED1-916E-C0164738B62D}"/>
              </a:ext>
            </a:extLst>
          </p:cNvPr>
          <p:cNvSpPr>
            <a:spLocks noGrp="1"/>
          </p:cNvSpPr>
          <p:nvPr>
            <p:ph type="title"/>
          </p:nvPr>
        </p:nvSpPr>
        <p:spPr>
          <a:xfrm>
            <a:off x="767671" y="685800"/>
            <a:ext cx="7870143" cy="471881"/>
          </a:xfrm>
        </p:spPr>
        <p:txBody>
          <a:bodyPr>
            <a:normAutofit/>
          </a:bodyPr>
          <a:lstStyle/>
          <a:p>
            <a:r>
              <a:rPr lang="fr-FR" sz="2400" cap="all" dirty="0"/>
              <a:t>L’Ambiguïté SYNTAXIQUE</a:t>
            </a:r>
          </a:p>
        </p:txBody>
      </p:sp>
      <p:sp>
        <p:nvSpPr>
          <p:cNvPr id="9" name="Rectangle 8">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21202458-FDDC-4F55-BFEB-DE99A9B5D2B8}"/>
              </a:ext>
            </a:extLst>
          </p:cNvPr>
          <p:cNvSpPr/>
          <p:nvPr/>
        </p:nvSpPr>
        <p:spPr>
          <a:xfrm>
            <a:off x="767670" y="1157681"/>
            <a:ext cx="7870143" cy="4541243"/>
          </a:xfrm>
          <a:prstGeom prst="rect">
            <a:avLst/>
          </a:prstGeom>
        </p:spPr>
        <p:txBody>
          <a:bodyPr wrap="square">
            <a:spAutoFit/>
          </a:bodyPr>
          <a:lstStyle/>
          <a:p>
            <a:r>
              <a:rPr lang="fr-FR" sz="1100" dirty="0"/>
              <a:t>Comme démontré précédemment, Une phrase est ambiguë lexicalement quand un mot — ou une séquence de mots — offre deux significations distinctes, autrement dit si, dans son écriture, un même morphème lexical correspond à plusieurs termes racines. La phrase ne présente aucune différence aux autres niveaux de grammaire. A titre d’exemple:</a:t>
            </a:r>
          </a:p>
          <a:p>
            <a:pPr marL="384048" lvl="0" indent="-384048"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Banc: Mobilier / Etendue de sable</a:t>
            </a:r>
          </a:p>
          <a:p>
            <a:pPr marL="384048" lvl="0" indent="-384048"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Hôte: Peut désigner aussi bien la personne qui reçoit que celle qui est reçue</a:t>
            </a:r>
          </a:p>
          <a:p>
            <a:pPr marL="384048" lvl="0" indent="-384048"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Avocat: Fruit / Profession</a:t>
            </a:r>
          </a:p>
          <a:p>
            <a:pPr lvl="0" defTabSz="685800">
              <a:lnSpc>
                <a:spcPct val="94000"/>
              </a:lnSpc>
              <a:spcBef>
                <a:spcPts val="1000"/>
              </a:spcBef>
              <a:spcAft>
                <a:spcPts val="200"/>
              </a:spcAft>
            </a:pPr>
            <a:r>
              <a:rPr lang="fr-FR" sz="1100" dirty="0">
                <a:solidFill>
                  <a:srgbClr val="191B0E"/>
                </a:solidFill>
              </a:rPr>
              <a:t>	</a:t>
            </a:r>
          </a:p>
          <a:p>
            <a:pPr lvl="0" defTabSz="685800">
              <a:lnSpc>
                <a:spcPct val="94000"/>
              </a:lnSpc>
              <a:spcBef>
                <a:spcPts val="1000"/>
              </a:spcBef>
              <a:spcAft>
                <a:spcPts val="200"/>
              </a:spcAft>
            </a:pPr>
            <a:r>
              <a:rPr lang="fr-FR" sz="1100" dirty="0">
                <a:solidFill>
                  <a:srgbClr val="191B0E"/>
                </a:solidFill>
              </a:rPr>
              <a:t>L’ambiguïté syntaxique est plus précise et ne se produit lorsqu’une phrase peut avoir deux sens différents à cause de la structure de celle-ci, autrement dit sa syntaxe :</a:t>
            </a:r>
          </a:p>
          <a:p>
            <a:pPr marL="384048" lvl="0" indent="-384048" defTabSz="685800">
              <a:lnSpc>
                <a:spcPct val="94000"/>
              </a:lnSpc>
              <a:spcBef>
                <a:spcPts val="1000"/>
              </a:spcBef>
              <a:spcAft>
                <a:spcPts val="200"/>
              </a:spcAft>
              <a:buFont typeface="Franklin Gothic Book" panose="020B0503020102020204" pitchFamily="34" charset="0"/>
              <a:buChar char="■"/>
            </a:pPr>
            <a:r>
              <a:rPr lang="fr-FR" sz="1100" u="sng" dirty="0">
                <a:solidFill>
                  <a:srgbClr val="191B0E"/>
                </a:solidFill>
              </a:rPr>
              <a:t>« Il a mangé les biscuits sur le canapé » </a:t>
            </a:r>
            <a:r>
              <a:rPr lang="fr-FR" sz="1100" dirty="0">
                <a:solidFill>
                  <a:srgbClr val="191B0E"/>
                </a:solidFill>
              </a:rPr>
              <a:t>: prépositions dont le rôle dans la phrase n’est pas clair</a:t>
            </a:r>
          </a:p>
          <a:p>
            <a:pPr marL="384048" indent="-384048" defTabSz="685800">
              <a:lnSpc>
                <a:spcPct val="94000"/>
              </a:lnSpc>
              <a:spcBef>
                <a:spcPts val="1000"/>
              </a:spcBef>
              <a:spcAft>
                <a:spcPts val="200"/>
              </a:spcAft>
              <a:buFont typeface="Franklin Gothic Book" panose="020B0503020102020204" pitchFamily="34" charset="0"/>
              <a:buChar char="■"/>
            </a:pPr>
            <a:r>
              <a:rPr lang="fr-FR" sz="1100" u="sng" dirty="0">
                <a:solidFill>
                  <a:srgbClr val="191B0E"/>
                </a:solidFill>
              </a:rPr>
              <a:t>« L'artiste peint la nuit »:</a:t>
            </a:r>
            <a:r>
              <a:rPr lang="fr-FR" sz="1100" dirty="0">
                <a:solidFill>
                  <a:srgbClr val="191B0E"/>
                </a:solidFill>
              </a:rPr>
              <a:t> Mauvaise interprétation du complément</a:t>
            </a:r>
          </a:p>
          <a:p>
            <a:pPr marL="384048" indent="-384048" defTabSz="685800">
              <a:lnSpc>
                <a:spcPct val="94000"/>
              </a:lnSpc>
              <a:spcBef>
                <a:spcPts val="1000"/>
              </a:spcBef>
              <a:spcAft>
                <a:spcPts val="200"/>
              </a:spcAft>
              <a:buFont typeface="Franklin Gothic Book" panose="020B0503020102020204" pitchFamily="34" charset="0"/>
              <a:buChar char="■"/>
            </a:pPr>
            <a:r>
              <a:rPr lang="fr-FR" sz="1100" u="sng" dirty="0">
                <a:solidFill>
                  <a:srgbClr val="191B0E"/>
                </a:solidFill>
              </a:rPr>
              <a:t>« La belle ferme le voile »</a:t>
            </a:r>
            <a:r>
              <a:rPr lang="fr-FR" sz="1100" dirty="0">
                <a:solidFill>
                  <a:srgbClr val="191B0E"/>
                </a:solidFill>
              </a:rPr>
              <a:t> : catégorisation grammaticale des mots, polysémie syntaxique</a:t>
            </a:r>
          </a:p>
          <a:p>
            <a:pPr marL="384048" indent="-384048" defTabSz="685800">
              <a:lnSpc>
                <a:spcPct val="94000"/>
              </a:lnSpc>
              <a:spcBef>
                <a:spcPts val="1000"/>
              </a:spcBef>
              <a:spcAft>
                <a:spcPts val="200"/>
              </a:spcAft>
              <a:buFont typeface="Franklin Gothic Book" panose="020B0503020102020204" pitchFamily="34" charset="0"/>
              <a:buChar char="■"/>
            </a:pPr>
            <a:r>
              <a:rPr lang="fr-FR" sz="1100" u="sng" dirty="0">
                <a:solidFill>
                  <a:srgbClr val="191B0E"/>
                </a:solidFill>
              </a:rPr>
              <a:t>« Jean envoie un vase de Chine »: </a:t>
            </a:r>
            <a:r>
              <a:rPr lang="fr-FR" sz="1100" dirty="0">
                <a:solidFill>
                  <a:srgbClr val="191B0E"/>
                </a:solidFill>
              </a:rPr>
              <a:t>Détermination impossible des propositions ou des syntagmes du passage</a:t>
            </a:r>
          </a:p>
          <a:p>
            <a:pPr marL="384048" indent="-384048" defTabSz="685800">
              <a:lnSpc>
                <a:spcPct val="94000"/>
              </a:lnSpc>
              <a:spcBef>
                <a:spcPts val="1000"/>
              </a:spcBef>
              <a:spcAft>
                <a:spcPts val="200"/>
              </a:spcAft>
              <a:buFont typeface="Franklin Gothic Book" panose="020B0503020102020204" pitchFamily="34" charset="0"/>
              <a:buChar char="■"/>
            </a:pPr>
            <a:endParaRPr lang="fr-FR" sz="1100" u="sng" dirty="0">
              <a:solidFill>
                <a:srgbClr val="191B0E"/>
              </a:solidFill>
            </a:endParaRPr>
          </a:p>
          <a:p>
            <a:pPr marL="841248" lvl="1" indent="-384048" defTabSz="685800">
              <a:lnSpc>
                <a:spcPct val="94000"/>
              </a:lnSpc>
              <a:spcBef>
                <a:spcPts val="1000"/>
              </a:spcBef>
              <a:spcAft>
                <a:spcPts val="200"/>
              </a:spcAft>
              <a:buFont typeface="Franklin Gothic Book" panose="020B0503020102020204" pitchFamily="34" charset="0"/>
              <a:buChar char="■"/>
            </a:pPr>
            <a:endParaRPr lang="fr-FR" sz="1100" dirty="0">
              <a:solidFill>
                <a:srgbClr val="191B0E"/>
              </a:solidFill>
            </a:endParaRPr>
          </a:p>
          <a:p>
            <a:endParaRPr lang="fr-FR" sz="1100" i="1" dirty="0"/>
          </a:p>
          <a:p>
            <a:endParaRPr lang="fr-FR" sz="1100" dirty="0"/>
          </a:p>
        </p:txBody>
      </p:sp>
    </p:spTree>
    <p:extLst>
      <p:ext uri="{BB962C8B-B14F-4D97-AF65-F5344CB8AC3E}">
        <p14:creationId xmlns:p14="http://schemas.microsoft.com/office/powerpoint/2010/main" val="2310334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84C576-7F40-4ED1-916E-C0164738B62D}"/>
              </a:ext>
            </a:extLst>
          </p:cNvPr>
          <p:cNvSpPr>
            <a:spLocks noGrp="1"/>
          </p:cNvSpPr>
          <p:nvPr>
            <p:ph type="title"/>
          </p:nvPr>
        </p:nvSpPr>
        <p:spPr>
          <a:xfrm>
            <a:off x="767671" y="685800"/>
            <a:ext cx="7870143" cy="471881"/>
          </a:xfrm>
        </p:spPr>
        <p:txBody>
          <a:bodyPr>
            <a:normAutofit/>
          </a:bodyPr>
          <a:lstStyle/>
          <a:p>
            <a:r>
              <a:rPr lang="fr-FR" sz="2400" cap="all" dirty="0"/>
              <a:t>L’Ambiguïté PRAGMATIQUE</a:t>
            </a:r>
          </a:p>
        </p:txBody>
      </p:sp>
      <p:sp>
        <p:nvSpPr>
          <p:cNvPr id="9" name="Rectangle 8">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21202458-FDDC-4F55-BFEB-DE99A9B5D2B8}"/>
              </a:ext>
            </a:extLst>
          </p:cNvPr>
          <p:cNvSpPr/>
          <p:nvPr/>
        </p:nvSpPr>
        <p:spPr>
          <a:xfrm>
            <a:off x="767670" y="1157681"/>
            <a:ext cx="7870143" cy="2652906"/>
          </a:xfrm>
          <a:prstGeom prst="rect">
            <a:avLst/>
          </a:prstGeom>
        </p:spPr>
        <p:txBody>
          <a:bodyPr wrap="square">
            <a:spAutoFit/>
          </a:bodyPr>
          <a:lstStyle/>
          <a:p>
            <a:r>
              <a:rPr lang="fr-FR" sz="1100" dirty="0"/>
              <a:t>Les ambiguïtés pragmatiques peuvent relever de deux niveaux différents:</a:t>
            </a:r>
            <a:endParaRPr lang="fr-FR" sz="1100" dirty="0">
              <a:solidFill>
                <a:srgbClr val="191B0E"/>
              </a:solidFill>
            </a:endParaRPr>
          </a:p>
          <a:p>
            <a:pPr marL="384048" lvl="0" indent="-384048"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Calcul des valeurs référentielles </a:t>
            </a:r>
          </a:p>
          <a:p>
            <a:pPr marL="841248" lvl="1" indent="-384048" defTabSz="685800">
              <a:lnSpc>
                <a:spcPct val="94000"/>
              </a:lnSpc>
              <a:spcBef>
                <a:spcPts val="1000"/>
              </a:spcBef>
              <a:spcAft>
                <a:spcPts val="200"/>
              </a:spcAft>
              <a:buFont typeface="Courier New" panose="02070309020205020404" pitchFamily="49" charset="0"/>
              <a:buChar char="o"/>
            </a:pPr>
            <a:r>
              <a:rPr lang="fr-FR" sz="1100" dirty="0">
                <a:solidFill>
                  <a:srgbClr val="191B0E"/>
                </a:solidFill>
              </a:rPr>
              <a:t>Exemple de la phrase </a:t>
            </a:r>
            <a:r>
              <a:rPr lang="fr-FR" sz="1100" u="sng" dirty="0">
                <a:solidFill>
                  <a:srgbClr val="191B0E"/>
                </a:solidFill>
              </a:rPr>
              <a:t>« elle écrit »</a:t>
            </a:r>
            <a:r>
              <a:rPr lang="fr-FR" sz="1100" dirty="0">
                <a:solidFill>
                  <a:srgbClr val="191B0E"/>
                </a:solidFill>
              </a:rPr>
              <a:t> qui peut renvoyer a deux situations; Celle d’une description d’action ou d’un fait établit, d’une profession (écrivain)</a:t>
            </a:r>
            <a:endParaRPr lang="fr-FR" sz="1100" u="sng" dirty="0">
              <a:solidFill>
                <a:srgbClr val="191B0E"/>
              </a:solidFill>
            </a:endParaRPr>
          </a:p>
          <a:p>
            <a:pPr marL="384048" lvl="0" indent="-384048"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Calcul des valeurs interlocutives  </a:t>
            </a:r>
          </a:p>
          <a:p>
            <a:pPr marL="841248" lvl="1" indent="-384048" defTabSz="685800">
              <a:lnSpc>
                <a:spcPct val="94000"/>
              </a:lnSpc>
              <a:spcBef>
                <a:spcPts val="1000"/>
              </a:spcBef>
              <a:spcAft>
                <a:spcPts val="200"/>
              </a:spcAft>
              <a:buFont typeface="Courier New" panose="02070309020205020404" pitchFamily="49" charset="0"/>
              <a:buChar char="o"/>
            </a:pPr>
            <a:r>
              <a:rPr lang="fr-FR" sz="1100" dirty="0">
                <a:solidFill>
                  <a:srgbClr val="191B0E"/>
                </a:solidFill>
              </a:rPr>
              <a:t>Problème de la prise en charge ou non par l’énonciateur-source de la totalité de l’information transmise par l’énoncé : il faut alors reconstituer la visée énonciative sous-jacente</a:t>
            </a:r>
            <a:endParaRPr lang="fr-FR" sz="1100" u="sng" dirty="0">
              <a:solidFill>
                <a:srgbClr val="191B0E"/>
              </a:solidFill>
            </a:endParaRPr>
          </a:p>
          <a:p>
            <a:pPr marL="841248" lvl="1" indent="-384048" defTabSz="685800">
              <a:lnSpc>
                <a:spcPct val="94000"/>
              </a:lnSpc>
              <a:spcBef>
                <a:spcPts val="1000"/>
              </a:spcBef>
              <a:spcAft>
                <a:spcPts val="200"/>
              </a:spcAft>
              <a:buFont typeface="Franklin Gothic Book" panose="020B0503020102020204" pitchFamily="34" charset="0"/>
              <a:buChar char="■"/>
            </a:pPr>
            <a:endParaRPr lang="fr-FR" sz="1100" dirty="0">
              <a:solidFill>
                <a:srgbClr val="191B0E"/>
              </a:solidFill>
            </a:endParaRPr>
          </a:p>
          <a:p>
            <a:r>
              <a:rPr lang="fr-FR" sz="1100" b="1" dirty="0"/>
              <a:t>En d’autres termes, Il ne s’agit plus alors de mécanismes proprement linguistiques : uniquement référentiels, ils impliquent un recours à des connaissances d’univers.</a:t>
            </a:r>
          </a:p>
          <a:p>
            <a:endParaRPr lang="fr-FR" sz="1100" dirty="0"/>
          </a:p>
        </p:txBody>
      </p:sp>
    </p:spTree>
    <p:extLst>
      <p:ext uri="{BB962C8B-B14F-4D97-AF65-F5344CB8AC3E}">
        <p14:creationId xmlns:p14="http://schemas.microsoft.com/office/powerpoint/2010/main" val="1331639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84C576-7F40-4ED1-916E-C0164738B62D}"/>
              </a:ext>
            </a:extLst>
          </p:cNvPr>
          <p:cNvSpPr>
            <a:spLocks noGrp="1"/>
          </p:cNvSpPr>
          <p:nvPr>
            <p:ph type="title"/>
          </p:nvPr>
        </p:nvSpPr>
        <p:spPr>
          <a:xfrm>
            <a:off x="767671" y="685800"/>
            <a:ext cx="7870143" cy="471881"/>
          </a:xfrm>
        </p:spPr>
        <p:txBody>
          <a:bodyPr>
            <a:normAutofit/>
          </a:bodyPr>
          <a:lstStyle/>
          <a:p>
            <a:r>
              <a:rPr lang="fr-FR" sz="2400" cap="all" dirty="0"/>
              <a:t>L’Ambiguïté SEMANTIQUE</a:t>
            </a:r>
          </a:p>
        </p:txBody>
      </p:sp>
      <p:sp>
        <p:nvSpPr>
          <p:cNvPr id="9" name="Rectangle 8">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21202458-FDDC-4F55-BFEB-DE99A9B5D2B8}"/>
              </a:ext>
            </a:extLst>
          </p:cNvPr>
          <p:cNvSpPr/>
          <p:nvPr/>
        </p:nvSpPr>
        <p:spPr>
          <a:xfrm>
            <a:off x="767670" y="1157681"/>
            <a:ext cx="7870143" cy="3160737"/>
          </a:xfrm>
          <a:prstGeom prst="rect">
            <a:avLst/>
          </a:prstGeom>
        </p:spPr>
        <p:txBody>
          <a:bodyPr wrap="square">
            <a:spAutoFit/>
          </a:bodyPr>
          <a:lstStyle/>
          <a:p>
            <a:r>
              <a:rPr lang="fr-FR" sz="1100" dirty="0"/>
              <a:t>L’ambigüité sémantique est un cas extrême qui ne peut être résolu que dans certains contextes d’énonciations uniquement.</a:t>
            </a:r>
          </a:p>
          <a:p>
            <a:endParaRPr lang="fr-FR" sz="1100" dirty="0">
              <a:solidFill>
                <a:srgbClr val="191B0E"/>
              </a:solidFill>
            </a:endParaRPr>
          </a:p>
          <a:p>
            <a:r>
              <a:rPr lang="fr-FR" sz="1100" dirty="0">
                <a:solidFill>
                  <a:srgbClr val="191B0E"/>
                </a:solidFill>
              </a:rPr>
              <a:t>La typologie des phrases faisant l’objet d’une ambiguïté sémantique se structure ainsi:</a:t>
            </a:r>
          </a:p>
          <a:p>
            <a:endParaRPr lang="fr-FR" sz="1100" dirty="0">
              <a:solidFill>
                <a:srgbClr val="191B0E"/>
              </a:solidFill>
            </a:endParaRPr>
          </a:p>
          <a:p>
            <a:pPr marL="384048" lvl="0" indent="-384048"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Une structure de surface</a:t>
            </a:r>
          </a:p>
          <a:p>
            <a:pPr marL="384048" lvl="0" indent="-384048" defTabSz="685800">
              <a:lnSpc>
                <a:spcPct val="94000"/>
              </a:lnSpc>
              <a:spcBef>
                <a:spcPts val="1000"/>
              </a:spcBef>
              <a:spcAft>
                <a:spcPts val="200"/>
              </a:spcAft>
              <a:buFont typeface="Franklin Gothic Book" panose="020B0503020102020204" pitchFamily="34" charset="0"/>
              <a:buChar char="■"/>
            </a:pPr>
            <a:r>
              <a:rPr lang="fr-FR" sz="1100" dirty="0">
                <a:solidFill>
                  <a:srgbClr val="191B0E"/>
                </a:solidFill>
              </a:rPr>
              <a:t>Deux structures profondes</a:t>
            </a:r>
          </a:p>
          <a:p>
            <a:pPr marL="384048" lvl="0" indent="-384048" defTabSz="685800">
              <a:lnSpc>
                <a:spcPct val="94000"/>
              </a:lnSpc>
              <a:spcBef>
                <a:spcPts val="1000"/>
              </a:spcBef>
              <a:spcAft>
                <a:spcPts val="200"/>
              </a:spcAft>
              <a:buFont typeface="Franklin Gothic Book" panose="020B0503020102020204" pitchFamily="34" charset="0"/>
              <a:buChar char="■"/>
            </a:pPr>
            <a:endParaRPr lang="fr-FR" sz="1100" dirty="0">
              <a:solidFill>
                <a:srgbClr val="191B0E"/>
              </a:solidFill>
            </a:endParaRPr>
          </a:p>
          <a:p>
            <a:pPr lvl="0" defTabSz="685800">
              <a:lnSpc>
                <a:spcPct val="94000"/>
              </a:lnSpc>
              <a:spcBef>
                <a:spcPts val="1000"/>
              </a:spcBef>
              <a:spcAft>
                <a:spcPts val="200"/>
              </a:spcAft>
            </a:pPr>
            <a:r>
              <a:rPr lang="fr-FR" sz="1100" u="sng" dirty="0">
                <a:solidFill>
                  <a:srgbClr val="191B0E"/>
                </a:solidFill>
              </a:rPr>
              <a:t>Exemple: « et si la crise n'existait pas » </a:t>
            </a:r>
          </a:p>
          <a:p>
            <a:pPr lvl="0" defTabSz="685800">
              <a:lnSpc>
                <a:spcPct val="94000"/>
              </a:lnSpc>
              <a:spcBef>
                <a:spcPts val="1000"/>
              </a:spcBef>
              <a:spcAft>
                <a:spcPts val="200"/>
              </a:spcAft>
            </a:pPr>
            <a:r>
              <a:rPr lang="fr-FR" sz="1100" dirty="0">
                <a:solidFill>
                  <a:srgbClr val="191B0E"/>
                </a:solidFill>
              </a:rPr>
              <a:t>Double interprétation possible de deux façons complètement opposées. Dans un cas on exprime un souhait et on présuppose bien que la crise existe ; dans l'autre on exprime un doute, une remise en cause et on présuppose qu'on nous ment et que la crise n'existe pas.</a:t>
            </a:r>
          </a:p>
          <a:p>
            <a:pPr marL="171450" indent="-171450">
              <a:buFont typeface="Wingdings" panose="05000000000000000000" pitchFamily="2" charset="2"/>
              <a:buChar char="§"/>
            </a:pPr>
            <a:endParaRPr lang="fr-FR" sz="1100" dirty="0">
              <a:solidFill>
                <a:srgbClr val="191B0E"/>
              </a:solidFill>
            </a:endParaRPr>
          </a:p>
          <a:p>
            <a:endParaRPr lang="fr-FR" sz="1100" b="1" dirty="0"/>
          </a:p>
          <a:p>
            <a:endParaRPr lang="fr-FR" sz="1100" dirty="0"/>
          </a:p>
        </p:txBody>
      </p:sp>
    </p:spTree>
    <p:extLst>
      <p:ext uri="{BB962C8B-B14F-4D97-AF65-F5344CB8AC3E}">
        <p14:creationId xmlns:p14="http://schemas.microsoft.com/office/powerpoint/2010/main" val="80316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3821C14-34CF-4C32-A074-12187203AEB1}"/>
              </a:ext>
            </a:extLst>
          </p:cNvPr>
          <p:cNvSpPr>
            <a:spLocks noGrp="1"/>
          </p:cNvSpPr>
          <p:nvPr>
            <p:ph type="title"/>
          </p:nvPr>
        </p:nvSpPr>
        <p:spPr>
          <a:xfrm>
            <a:off x="3486312" y="1480930"/>
            <a:ext cx="5083919" cy="3254321"/>
          </a:xfrm>
        </p:spPr>
        <p:txBody>
          <a:bodyPr vert="horz" lIns="91440" tIns="45720" rIns="91440" bIns="45720" rtlCol="0" anchor="b">
            <a:noAutofit/>
          </a:bodyPr>
          <a:lstStyle/>
          <a:p>
            <a:pPr algn="l" defTabSz="914400"/>
            <a:r>
              <a:rPr lang="fr-FR" sz="2800" dirty="0"/>
              <a:t>Processus de désambiguïsation</a:t>
            </a:r>
            <a:endParaRPr lang="en-US" sz="2800" dirty="0"/>
          </a:p>
        </p:txBody>
      </p:sp>
      <p:sp>
        <p:nvSpPr>
          <p:cNvPr id="5" name="Espace réservé du texte 4">
            <a:extLst>
              <a:ext uri="{FF2B5EF4-FFF2-40B4-BE49-F238E27FC236}">
                <a16:creationId xmlns:a16="http://schemas.microsoft.com/office/drawing/2014/main" id="{9AC9008A-C5E0-41B5-8D13-5E618EE20735}"/>
              </a:ext>
            </a:extLst>
          </p:cNvPr>
          <p:cNvSpPr>
            <a:spLocks noGrp="1"/>
          </p:cNvSpPr>
          <p:nvPr>
            <p:ph type="body" idx="1"/>
          </p:nvPr>
        </p:nvSpPr>
        <p:spPr>
          <a:xfrm>
            <a:off x="3486314" y="4804850"/>
            <a:ext cx="5083917" cy="1086237"/>
          </a:xfrm>
        </p:spPr>
        <p:txBody>
          <a:bodyPr vert="horz" lIns="91440" tIns="45720" rIns="91440" bIns="45720" rtlCol="0">
            <a:normAutofit/>
          </a:bodyPr>
          <a:lstStyle/>
          <a:p>
            <a:pPr algn="l" defTabSz="914400"/>
            <a:r>
              <a:rPr lang="fr-FR" sz="2400" dirty="0"/>
              <a:t>(Word Sense Disambiguation)</a:t>
            </a:r>
            <a:endParaRPr lang="en-US" sz="2300" dirty="0"/>
          </a:p>
        </p:txBody>
      </p:sp>
    </p:spTree>
    <p:extLst>
      <p:ext uri="{BB962C8B-B14F-4D97-AF65-F5344CB8AC3E}">
        <p14:creationId xmlns:p14="http://schemas.microsoft.com/office/powerpoint/2010/main" val="1538203727"/>
      </p:ext>
    </p:extLst>
  </p:cSld>
  <p:clrMapOvr>
    <a:masterClrMapping/>
  </p:clrMapOvr>
</p:sld>
</file>

<file path=ppt/theme/theme1.xml><?xml version="1.0" encoding="utf-8"?>
<a:theme xmlns:a="http://schemas.openxmlformats.org/drawingml/2006/main" name="Cadrage">
  <a:themeElements>
    <a:clrScheme name="Cadrag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adrag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dra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955</TotalTime>
  <Words>1638</Words>
  <Application>Microsoft Office PowerPoint</Application>
  <PresentationFormat>Affichage à l'écran (4:3)</PresentationFormat>
  <Paragraphs>170</Paragraphs>
  <Slides>17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17</vt:i4>
      </vt:variant>
    </vt:vector>
  </HeadingPairs>
  <TitlesOfParts>
    <vt:vector size="21" baseType="lpstr">
      <vt:lpstr>Courier New</vt:lpstr>
      <vt:lpstr>Franklin Gothic Book</vt:lpstr>
      <vt:lpstr>Wingdings</vt:lpstr>
      <vt:lpstr>Cadrage</vt:lpstr>
      <vt:lpstr>La désambiguïsation lexicale</vt:lpstr>
      <vt:lpstr>INTRODUCTION</vt:lpstr>
      <vt:lpstr>Plan</vt:lpstr>
      <vt:lpstr>Ambiguïté comme phénomène dans la langue</vt:lpstr>
      <vt:lpstr>Ambiguïté comme phénomène dans la langue</vt:lpstr>
      <vt:lpstr>L’Ambiguïté SYNTAXIQUE</vt:lpstr>
      <vt:lpstr>L’Ambiguïté PRAGMATIQUE</vt:lpstr>
      <vt:lpstr>L’Ambiguïté SEMANTIQUE</vt:lpstr>
      <vt:lpstr>Processus de désambiguïsation</vt:lpstr>
      <vt:lpstr>Processus de désambiguïsation</vt:lpstr>
      <vt:lpstr>Processus de désambiguïsation – SENSE TAGGING</vt:lpstr>
      <vt:lpstr>Expérience de véronis</vt:lpstr>
      <vt:lpstr>Expérience de véronis</vt:lpstr>
      <vt:lpstr>Expérience de véronis</vt:lpstr>
      <vt:lpstr>Résumé des résultats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désambiguïsation lexicale</dc:title>
  <dc:creator>Clément LE GRAND</dc:creator>
  <cp:lastModifiedBy>LE GRAND Clément</cp:lastModifiedBy>
  <cp:revision>27</cp:revision>
  <dcterms:created xsi:type="dcterms:W3CDTF">2019-11-24T16:22:49Z</dcterms:created>
  <dcterms:modified xsi:type="dcterms:W3CDTF">2019-11-26T08:45:31Z</dcterms:modified>
</cp:coreProperties>
</file>