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66" r:id="rId13"/>
    <p:sldId id="265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0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3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3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1B2A52-90FA-4F9E-9858-9534546D46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ED69A6-5792-47FB-A012-D5751D530D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514" y="2408198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智能花盆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9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sz="8000" dirty="0" smtClean="0"/>
              <a:t>矩阵键盘调用</a:t>
            </a:r>
            <a:r>
              <a:rPr lang="en-US" altLang="zh-CN" sz="8000" dirty="0" smtClean="0"/>
              <a:t>Keypad_I2C.h</a:t>
            </a:r>
            <a:r>
              <a:rPr lang="zh-CN" altLang="en-US" sz="8000" dirty="0" smtClean="0"/>
              <a:t>库进行使用</a:t>
            </a:r>
            <a:endParaRPr lang="en-US" altLang="zh-CN" sz="8000" dirty="0" smtClean="0"/>
          </a:p>
          <a:p>
            <a:r>
              <a:rPr lang="en-US" altLang="zh-CN" sz="8000" dirty="0" smtClean="0"/>
              <a:t>#</a:t>
            </a:r>
            <a:r>
              <a:rPr lang="en-US" altLang="zh-CN" sz="8000" dirty="0"/>
              <a:t>define I2CADDR 0x20</a:t>
            </a:r>
            <a:endParaRPr lang="zh-CN" altLang="zh-CN" sz="8000" dirty="0"/>
          </a:p>
          <a:p>
            <a:r>
              <a:rPr lang="en-US" altLang="zh-CN" sz="8000" dirty="0" err="1"/>
              <a:t>const</a:t>
            </a:r>
            <a:r>
              <a:rPr lang="en-US" altLang="zh-CN" sz="8000" dirty="0"/>
              <a:t> byte ROWS = 4;</a:t>
            </a:r>
            <a:endParaRPr lang="zh-CN" altLang="zh-CN" sz="8000" dirty="0"/>
          </a:p>
          <a:p>
            <a:r>
              <a:rPr lang="en-US" altLang="zh-CN" sz="8000" dirty="0" err="1"/>
              <a:t>const</a:t>
            </a:r>
            <a:r>
              <a:rPr lang="en-US" altLang="zh-CN" sz="8000" dirty="0"/>
              <a:t> byte COLS = 4</a:t>
            </a:r>
            <a:r>
              <a:rPr lang="en-US" altLang="zh-CN" sz="8000" dirty="0" smtClean="0"/>
              <a:t>;</a:t>
            </a:r>
            <a:endParaRPr lang="zh-CN" altLang="zh-CN" sz="8000" dirty="0"/>
          </a:p>
          <a:p>
            <a:r>
              <a:rPr lang="en-US" altLang="zh-CN" sz="8000" dirty="0"/>
              <a:t>char keys [ROWS] [COLS] = {</a:t>
            </a:r>
            <a:endParaRPr lang="zh-CN" altLang="zh-CN" sz="8000" dirty="0"/>
          </a:p>
          <a:p>
            <a:r>
              <a:rPr lang="en-US" altLang="zh-CN" sz="8000" dirty="0"/>
              <a:t>  {'0', '1', '2', '3</a:t>
            </a:r>
            <a:r>
              <a:rPr lang="en-US" altLang="zh-CN" sz="8000" dirty="0" smtClean="0"/>
              <a:t>'},  </a:t>
            </a:r>
            <a:r>
              <a:rPr lang="en-US" altLang="zh-CN" sz="8000" dirty="0"/>
              <a:t>{'4', '5', '6', '7</a:t>
            </a:r>
            <a:r>
              <a:rPr lang="en-US" altLang="zh-CN" sz="8000" dirty="0" smtClean="0"/>
              <a:t>'}, </a:t>
            </a:r>
            <a:r>
              <a:rPr lang="en-US" altLang="zh-CN" sz="8000" dirty="0"/>
              <a:t>{'8', '9', 'A', 'B</a:t>
            </a:r>
            <a:r>
              <a:rPr lang="en-US" altLang="zh-CN" sz="8000" dirty="0" smtClean="0"/>
              <a:t>'},{</a:t>
            </a:r>
            <a:r>
              <a:rPr lang="en-US" altLang="zh-CN" sz="8000" dirty="0"/>
              <a:t>'C', 'D', 'E', </a:t>
            </a:r>
            <a:r>
              <a:rPr lang="en-US" altLang="zh-CN" sz="8000" dirty="0" smtClean="0"/>
              <a:t>'F‘}};</a:t>
            </a:r>
            <a:endParaRPr lang="zh-CN" altLang="zh-CN" sz="8000" dirty="0"/>
          </a:p>
          <a:p>
            <a:r>
              <a:rPr lang="en-US" altLang="zh-CN" sz="8000" dirty="0"/>
              <a:t>byte </a:t>
            </a:r>
            <a:r>
              <a:rPr lang="en-US" altLang="zh-CN" sz="8000" dirty="0" err="1"/>
              <a:t>rowPins</a:t>
            </a:r>
            <a:r>
              <a:rPr lang="en-US" altLang="zh-CN" sz="8000" dirty="0"/>
              <a:t> [ROWS] = {0, 1, 2, 3};</a:t>
            </a:r>
            <a:endParaRPr lang="zh-CN" altLang="zh-CN" sz="8000" dirty="0"/>
          </a:p>
          <a:p>
            <a:r>
              <a:rPr lang="en-US" altLang="zh-CN" sz="8000" dirty="0"/>
              <a:t>byte </a:t>
            </a:r>
            <a:r>
              <a:rPr lang="en-US" altLang="zh-CN" sz="8000" dirty="0" err="1"/>
              <a:t>colPins</a:t>
            </a:r>
            <a:r>
              <a:rPr lang="en-US" altLang="zh-CN" sz="8000" dirty="0"/>
              <a:t> [COLS] = {4, 5, 6, 7};</a:t>
            </a:r>
            <a:endParaRPr lang="zh-CN" altLang="zh-CN" sz="8000" dirty="0"/>
          </a:p>
          <a:p>
            <a:r>
              <a:rPr lang="en-US" altLang="zh-CN" sz="8000" dirty="0"/>
              <a:t>Keypad_I2C keypad (</a:t>
            </a:r>
            <a:r>
              <a:rPr lang="en-US" altLang="zh-CN" sz="8000" dirty="0" err="1"/>
              <a:t>makeKeymap</a:t>
            </a:r>
            <a:r>
              <a:rPr lang="en-US" altLang="zh-CN" sz="8000" dirty="0"/>
              <a:t> (keys), </a:t>
            </a:r>
            <a:r>
              <a:rPr lang="en-US" altLang="zh-CN" sz="8000" dirty="0" err="1"/>
              <a:t>rowPins</a:t>
            </a:r>
            <a:r>
              <a:rPr lang="en-US" altLang="zh-CN" sz="8000" dirty="0"/>
              <a:t>, </a:t>
            </a:r>
            <a:r>
              <a:rPr lang="en-US" altLang="zh-CN" sz="8000" dirty="0" err="1"/>
              <a:t>colPins</a:t>
            </a:r>
            <a:r>
              <a:rPr lang="en-US" altLang="zh-CN" sz="8000" dirty="0"/>
              <a:t>, ROWS, COLS, I2CADDR, PCF8574</a:t>
            </a:r>
            <a:r>
              <a:rPr lang="en-US" altLang="zh-CN" sz="8000" dirty="0" smtClean="0"/>
              <a:t>);</a:t>
            </a:r>
            <a:endParaRPr lang="zh-CN" altLang="zh-CN" sz="8000" dirty="0"/>
          </a:p>
          <a:p>
            <a:r>
              <a:rPr lang="zh-CN" altLang="zh-CN" sz="8000" dirty="0"/>
              <a:t>可以通过</a:t>
            </a:r>
            <a:r>
              <a:rPr lang="en-US" altLang="zh-CN" sz="8000" dirty="0"/>
              <a:t>char key = </a:t>
            </a:r>
            <a:r>
              <a:rPr lang="en-US" altLang="zh-CN" sz="8000" dirty="0" err="1"/>
              <a:t>keypad.getKey</a:t>
            </a:r>
            <a:r>
              <a:rPr lang="en-US" altLang="zh-CN" sz="8000" dirty="0"/>
              <a:t> ();</a:t>
            </a:r>
            <a:r>
              <a:rPr lang="zh-CN" altLang="zh-CN" sz="8000" dirty="0"/>
              <a:t>来获得当前的按键</a:t>
            </a: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8000" dirty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8000" dirty="0"/>
          </a:p>
          <a:p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140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采用了一相励磁的方式来驱动步进电机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endParaRPr lang="zh-CN" altLang="zh-CN" dirty="0">
              <a:solidFill>
                <a:schemeClr val="tx1"/>
              </a:solidFill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8000" dirty="0" smtClean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8000" dirty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/>
              <a:t>即</a:t>
            </a:r>
            <a:r>
              <a:rPr lang="zh-CN" altLang="en-US" dirty="0"/>
              <a:t>对</a:t>
            </a:r>
            <a:r>
              <a:rPr lang="en-US" altLang="zh-CN" dirty="0" smtClean="0"/>
              <a:t>ULN2003</a:t>
            </a:r>
            <a:r>
              <a:rPr lang="zh-CN" altLang="en-US" dirty="0" smtClean="0"/>
              <a:t>的四个输入依次输入高电平，以达到步进电机转动的目的。</a:t>
            </a:r>
            <a:endParaRPr lang="en-US" altLang="zh-CN" dirty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8000" dirty="0"/>
          </a:p>
          <a:p>
            <a:endParaRPr lang="zh-CN" altLang="en-US" sz="8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076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69" y="2847975"/>
            <a:ext cx="30003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SYN6288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文件使用的编码格式为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SYN6288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接收的字符需要为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编码，因此对于在程序中直接定义的字符串，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SYN6288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无法进行识别，故需要对其进行转换，将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然后根据给定的帧格式写入串口，从而才能进行语音播报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因此设计了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的转换程序。</a:t>
            </a: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SYN6288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所能接受的帧格式如下图所示：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因此在进行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转码之后，我们仍然需要对输出到芯片的内容进行计算，将长度，命令字，命令参数添加到待输出的帧中，并进行异或校验，从而获得有关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SYN6288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的完整的帧，以进行语音播报。</a:t>
            </a: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78" y="2274243"/>
            <a:ext cx="61245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514" y="2408198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功能演示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功能演示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可以自动检测土壤中湿度，并以此为依据自动进行浇水。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同时利用键盘依据用户的设置进行植物类型的选择，从而达到控制湿度阈值等的目的。或者直接进行湿度光强阈值的调节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并且可以进行光感，若光线过强，可以拉起一个用于遮挡光线的帘子防止植物晒伤。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有一语音合成模块，当执行相关操作时，进行语音播报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5.</a:t>
            </a:r>
            <a:r>
              <a:rPr lang="zh-CN" altLang="zh-CN" dirty="0"/>
              <a:t>通过</a:t>
            </a:r>
            <a:r>
              <a:rPr lang="en-US" altLang="zh-CN" dirty="0"/>
              <a:t>OLED</a:t>
            </a:r>
            <a:r>
              <a:rPr lang="zh-CN" altLang="zh-CN" dirty="0"/>
              <a:t>屏显示各种内容。</a:t>
            </a: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514" y="2408198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2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7784" y="1554480"/>
            <a:ext cx="11000232" cy="4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731" y="327751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系统总体设计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（软件流程图）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35" y="163767"/>
            <a:ext cx="2229593" cy="6069976"/>
          </a:xfrm>
        </p:spPr>
      </p:pic>
    </p:spTree>
    <p:extLst>
      <p:ext uri="{BB962C8B-B14F-4D97-AF65-F5344CB8AC3E}">
        <p14:creationId xmlns:p14="http://schemas.microsoft.com/office/powerpoint/2010/main" val="33134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7784" y="1554480"/>
            <a:ext cx="11000232" cy="448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731" y="327751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系统总体设计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（硬件框图）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95" y="1471359"/>
            <a:ext cx="6620735" cy="4022725"/>
          </a:xfrm>
        </p:spPr>
      </p:pic>
    </p:spTree>
    <p:extLst>
      <p:ext uri="{BB962C8B-B14F-4D97-AF65-F5344CB8AC3E}">
        <p14:creationId xmlns:p14="http://schemas.microsoft.com/office/powerpoint/2010/main" val="17319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514" y="2408198"/>
            <a:ext cx="10058400" cy="1450757"/>
          </a:xfrm>
        </p:spPr>
        <p:txBody>
          <a:bodyPr/>
          <a:lstStyle/>
          <a:p>
            <a:r>
              <a:rPr lang="zh-CN" altLang="en-US" dirty="0"/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8259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PCB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设计了</a:t>
            </a:r>
            <a:r>
              <a:rPr lang="en-US" altLang="zh-CN" dirty="0" smtClean="0"/>
              <a:t>SYN6288</a:t>
            </a:r>
            <a:r>
              <a:rPr lang="zh-CN" altLang="en-US" dirty="0" smtClean="0"/>
              <a:t>的语音合成模块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4" y="2400443"/>
            <a:ext cx="2486372" cy="31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92" y="2400443"/>
            <a:ext cx="295316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PCB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6" y="1846263"/>
            <a:ext cx="9085573" cy="4022725"/>
          </a:xfrm>
        </p:spPr>
      </p:pic>
    </p:spTree>
    <p:extLst>
      <p:ext uri="{BB962C8B-B14F-4D97-AF65-F5344CB8AC3E}">
        <p14:creationId xmlns:p14="http://schemas.microsoft.com/office/powerpoint/2010/main" val="29263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PCB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1846263"/>
            <a:ext cx="5584425" cy="4022725"/>
          </a:xfrm>
        </p:spPr>
      </p:pic>
    </p:spTree>
    <p:extLst>
      <p:ext uri="{BB962C8B-B14F-4D97-AF65-F5344CB8AC3E}">
        <p14:creationId xmlns:p14="http://schemas.microsoft.com/office/powerpoint/2010/main" val="9634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屏显示上，使用了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U8x8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库，并调用其中方法进行显示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U8g2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是嵌入式设备的单色图形库。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U8g2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支持单色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OLED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和液晶显示器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U8g2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还包括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U8x8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库，仅文本输出（字符）设备，只有字体允许适合到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8x8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像素网格。直接写到显示屏上。微控制器中不需要缓冲器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&lt;U8x8lib.h&gt;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setup(void) { 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u8x8.begin(); 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u8x8.setPowerSave(0); 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u8x8.setFlipMode(1); 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软件开发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温度传感器</a:t>
            </a:r>
            <a:endParaRPr lang="zh-CN" altLang="zh-CN" dirty="0"/>
          </a:p>
          <a:p>
            <a:r>
              <a:rPr lang="zh-CN" altLang="zh-CN" dirty="0"/>
              <a:t>温度传感器可以使用</a:t>
            </a:r>
            <a:r>
              <a:rPr lang="en-US" altLang="zh-CN" dirty="0" err="1"/>
              <a:t>DHT.h</a:t>
            </a:r>
            <a:r>
              <a:rPr lang="zh-CN" altLang="zh-CN" dirty="0"/>
              <a:t>库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因此获得其相应数值的代码如下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dht.readTemperature</a:t>
            </a:r>
            <a:r>
              <a:rPr lang="en-US" altLang="zh-CN" dirty="0"/>
              <a:t>(); </a:t>
            </a:r>
            <a:endParaRPr lang="zh-CN" altLang="zh-CN" dirty="0"/>
          </a:p>
          <a:p>
            <a:r>
              <a:rPr lang="zh-CN" altLang="zh-CN" dirty="0" smtClean="0"/>
              <a:t>光强</a:t>
            </a:r>
            <a:r>
              <a:rPr lang="zh-CN" altLang="zh-CN" dirty="0"/>
              <a:t>传感器和土壤湿度传感器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光强传感器和土壤湿度传感器的调用方法相似，用于都使用了</a:t>
            </a:r>
            <a:r>
              <a:rPr lang="en-US" altLang="zh-CN" dirty="0"/>
              <a:t>Analog</a:t>
            </a:r>
            <a:r>
              <a:rPr lang="zh-CN" altLang="zh-CN" dirty="0"/>
              <a:t>模拟信号接口，蛊惑确认这相应数值的代码为：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Lum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analogRead</a:t>
            </a:r>
            <a:r>
              <a:rPr lang="en-US" altLang="zh-CN" dirty="0"/>
              <a:t>(A6);</a:t>
            </a:r>
            <a:endParaRPr lang="zh-CN" altLang="zh-CN" dirty="0"/>
          </a:p>
          <a:p>
            <a:r>
              <a:rPr lang="en-US" altLang="zh-CN" dirty="0"/>
              <a:t> 	Hum = </a:t>
            </a:r>
            <a:r>
              <a:rPr lang="en-US" altLang="zh-CN" dirty="0" err="1"/>
              <a:t>analogRead</a:t>
            </a:r>
            <a:r>
              <a:rPr lang="en-US" altLang="zh-CN" dirty="0"/>
              <a:t>(A1);</a:t>
            </a:r>
            <a:endParaRPr lang="zh-CN" altLang="zh-CN" dirty="0"/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368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回顾</vt:lpstr>
      <vt:lpstr>智能花盆</vt:lpstr>
      <vt:lpstr>系统总体设计 （软件流程图）</vt:lpstr>
      <vt:lpstr>系统总体设计 （硬件框图）</vt:lpstr>
      <vt:lpstr>详细设计</vt:lpstr>
      <vt:lpstr>PCB设计</vt:lpstr>
      <vt:lpstr>PCB设计</vt:lpstr>
      <vt:lpstr>PCB设计</vt:lpstr>
      <vt:lpstr>软件开发</vt:lpstr>
      <vt:lpstr>软件开发</vt:lpstr>
      <vt:lpstr>软件开发</vt:lpstr>
      <vt:lpstr>软件开发</vt:lpstr>
      <vt:lpstr>软件开发</vt:lpstr>
      <vt:lpstr>软件开发</vt:lpstr>
      <vt:lpstr>功能演示</vt:lpstr>
      <vt:lpstr>功能演示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智能花盆</dc:title>
  <dc:creator>admin</dc:creator>
  <cp:lastModifiedBy>admin</cp:lastModifiedBy>
  <cp:revision>5</cp:revision>
  <dcterms:created xsi:type="dcterms:W3CDTF">2021-06-15T23:36:30Z</dcterms:created>
  <dcterms:modified xsi:type="dcterms:W3CDTF">2021-06-16T00:15:19Z</dcterms:modified>
</cp:coreProperties>
</file>