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94630" autoAdjust="0"/>
  </p:normalViewPr>
  <p:slideViewPr>
    <p:cSldViewPr snapToGrid="0">
      <p:cViewPr varScale="1">
        <p:scale>
          <a:sx n="141" d="100"/>
          <a:sy n="141" d="100"/>
        </p:scale>
        <p:origin x="132" y="612"/>
      </p:cViewPr>
      <p:guideLst/>
    </p:cSldViewPr>
  </p:slideViewPr>
  <p:outlineViewPr>
    <p:cViewPr>
      <p:scale>
        <a:sx n="33" d="100"/>
        <a:sy n="33" d="100"/>
      </p:scale>
      <p:origin x="0" y="-324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23A80-5CD2-4327-8F87-E2D053F7DBD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97CD8-F823-4C51-B507-030E7B5C135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94C7EE3-D07E-43F0-918B-D4475F9108E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94C7EE3-D07E-43F0-918B-D4475F9108E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C7EE3-D07E-43F0-918B-D4475F9108E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7EE3-D07E-43F0-918B-D4475F9108E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8EA57-2E98-4C53-A956-17928F72A5B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576596"/>
            <a:ext cx="9144000" cy="1655762"/>
          </a:xfrm>
          <a:effectLst>
            <a:outerShdw blurRad="50800" dist="38100" dir="5400000" algn="t" rotWithShape="0">
              <a:prstClr val="black">
                <a:alpha val="40000"/>
              </a:prstClr>
            </a:outerShdw>
          </a:effectLst>
        </p:spPr>
        <p:txBody>
          <a:bodyPr>
            <a:normAutofit/>
          </a:bodyPr>
          <a:lstStyle/>
          <a:p>
            <a:r>
              <a:rPr lang="en-US" altLang="zh-CN" dirty="0"/>
              <a:t>Project Title: Credit Card Fraud Detection</a:t>
            </a:r>
            <a:endParaRPr lang="en-US" altLang="zh-CN" dirty="0"/>
          </a:p>
          <a:p>
            <a:r>
              <a:rPr lang="en-US" altLang="zh-CN" dirty="0"/>
              <a:t>Author:Shuai Jiang</a:t>
            </a:r>
            <a:endParaRPr lang="zh-CN" altLang="en-US" dirty="0"/>
          </a:p>
        </p:txBody>
      </p:sp>
      <p:pic>
        <p:nvPicPr>
          <p:cNvPr id="7" name="Picture 6"/>
          <p:cNvPicPr>
            <a:picLocks noChangeAspect="1"/>
          </p:cNvPicPr>
          <p:nvPr/>
        </p:nvPicPr>
        <p:blipFill>
          <a:blip r:embed="rId1">
            <a:extLst>
              <a:ext uri="{BEBA8EAE-BF5A-486C-A8C5-ECC9F3942E4B}">
                <a14:imgProps xmlns:a14="http://schemas.microsoft.com/office/drawing/2010/main">
                  <a14:imgLayer r:embed="rId2">
                    <a14:imgEffect>
                      <a14:artisticTexturizer/>
                    </a14:imgEffect>
                  </a14:imgLayer>
                </a14:imgProps>
              </a:ext>
            </a:extLst>
          </a:blip>
          <a:stretch>
            <a:fillRect/>
          </a:stretch>
        </p:blipFill>
        <p:spPr>
          <a:xfrm>
            <a:off x="5100144" y="6508848"/>
            <a:ext cx="1991712" cy="230619"/>
          </a:xfrm>
          <a:prstGeom prst="rect">
            <a:avLst/>
          </a:prstGeom>
          <a:effectLst>
            <a:outerShdw blurRad="50800" dist="50800" dir="5400000" algn="ctr" rotWithShape="0">
              <a:srgbClr val="000000"/>
            </a:outerShdw>
            <a:reflection endPos="0" dir="5400000" sy="-100000" algn="bl" rotWithShape="0"/>
          </a:effectLst>
        </p:spPr>
      </p:pic>
      <p:pic>
        <p:nvPicPr>
          <p:cNvPr id="10" name="Picture 9"/>
          <p:cNvPicPr>
            <a:picLocks noChangeAspect="1"/>
          </p:cNvPicPr>
          <p:nvPr/>
        </p:nvPicPr>
        <p:blipFill>
          <a:blip r:embed="rId3"/>
          <a:stretch>
            <a:fillRect/>
          </a:stretch>
        </p:blipFill>
        <p:spPr>
          <a:xfrm>
            <a:off x="11383019" y="6361252"/>
            <a:ext cx="607984" cy="378215"/>
          </a:xfrm>
          <a:prstGeom prst="rect">
            <a:avLst/>
          </a:prstGeom>
        </p:spPr>
      </p:pic>
      <p:pic>
        <p:nvPicPr>
          <p:cNvPr id="2" name="图片 1" descr="绘制简笔画信用卡"/>
          <p:cNvPicPr>
            <a:picLocks noChangeAspect="1"/>
          </p:cNvPicPr>
          <p:nvPr/>
        </p:nvPicPr>
        <p:blipFill>
          <a:blip r:embed="rId4"/>
          <a:srcRect t="11163" b="8931"/>
          <a:stretch>
            <a:fillRect/>
          </a:stretch>
        </p:blipFill>
        <p:spPr>
          <a:xfrm>
            <a:off x="4275455" y="1066165"/>
            <a:ext cx="3640455" cy="29089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Content Placeholder 2"/>
          <p:cNvSpPr>
            <a:spLocks noGrp="1"/>
          </p:cNvSpPr>
          <p:nvPr>
            <p:ph idx="1"/>
          </p:nvPr>
        </p:nvSpPr>
        <p:spPr>
          <a:xfrm>
            <a:off x="-8465" y="1791759"/>
            <a:ext cx="5745480" cy="4351338"/>
          </a:xfrm>
        </p:spPr>
        <p:txBody>
          <a:bodyPr>
            <a:normAutofit/>
          </a:bodyPr>
          <a:lstStyle/>
          <a:p>
            <a:pPr marL="914400" lvl="2" indent="0">
              <a:buNone/>
            </a:pPr>
            <a:r>
              <a:rPr lang="en-US" altLang="zh-CN" dirty="0"/>
              <a:t>Conclusion</a:t>
            </a:r>
            <a:endParaRPr lang="en-US" altLang="zh-CN" dirty="0"/>
          </a:p>
          <a:p>
            <a:pPr marL="914400" lvl="2" indent="0">
              <a:buNone/>
            </a:pPr>
            <a:r>
              <a:rPr lang="en-US" altLang="zh-CN" dirty="0"/>
              <a:t>The results of this project show that both Logistic Regression and SVM models can be used to detect credit card fraud to a certain extent. However, there is still room for improvement. Based on the analysis, we recommend further exploring different machine learning algorithms and conducting hyperparameter tuning to optimize the model's performance. It should be noted that the performance of the models may be affected by the quality and quantity of the data, and continuous data updates and model optimization are needed to adapt to the changing patterns of credit card fraud.</a:t>
            </a:r>
            <a:endParaRPr lang="en-US" altLang="zh-CN"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sp>
        <p:nvSpPr>
          <p:cNvPr id="5" name="Content Placeholder 2"/>
          <p:cNvSpPr txBox="1"/>
          <p:nvPr/>
        </p:nvSpPr>
        <p:spPr>
          <a:xfrm>
            <a:off x="5432213" y="1403566"/>
            <a:ext cx="5635414" cy="4351338"/>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a:p>
            <a:pPr marL="914400" lvl="2" indent="0">
              <a:buFont typeface="Arial" panose="020B0604020202020204" pitchFamily="34" charset="0"/>
              <a:buNone/>
            </a:pPr>
            <a:r>
              <a:rPr lang="en-US" dirty="0"/>
              <a:t>The result</a:t>
            </a:r>
            <a:endParaRPr lang="en-US" dirty="0"/>
          </a:p>
          <a:p>
            <a:pPr marL="914400" lvl="2" indent="0">
              <a:buFont typeface="Arial" panose="020B0604020202020204" pitchFamily="34" charset="0"/>
              <a:buNone/>
            </a:pPr>
            <a:endParaRPr lang="en-US" dirty="0"/>
          </a:p>
          <a:p>
            <a:pPr marL="914400" lvl="2" indent="0">
              <a:buFont typeface="+mj-lt"/>
              <a:buNone/>
            </a:pPr>
            <a:r>
              <a:rPr lang="en-US" altLang="zh-CN" dirty="0"/>
              <a:t>The performance of the Logistic Regression and SVM models is evaluated based on the accuracy, precision, recall, and F1 - score. The specific values of these metrics are printed during the model evaluation step. A high accuracy indicates that the model can correctly classify a large proportion of transactions. Precision measures the proportion of correctly predicted positive cases (fraudulent transactions) out of all predicted positive cases. Recall measures the proportion of actual positive cases that are correctly predicted. The F1 - score is a weighted average of precision and recall, providing a balanced measure of the model's performance.</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What are we solving?</a:t>
            </a:r>
            <a:endParaRPr lang="en-US" dirty="0"/>
          </a:p>
        </p:txBody>
      </p:sp>
      <p:sp>
        <p:nvSpPr>
          <p:cNvPr id="3" name="Content Placeholder 2"/>
          <p:cNvSpPr>
            <a:spLocks noGrp="1"/>
          </p:cNvSpPr>
          <p:nvPr>
            <p:ph idx="1"/>
          </p:nvPr>
        </p:nvSpPr>
        <p:spPr>
          <a:xfrm>
            <a:off x="838199" y="1825625"/>
            <a:ext cx="10832253" cy="4351338"/>
          </a:xfrm>
        </p:spPr>
        <p:txBody>
          <a:bodyPr/>
          <a:lstStyle/>
          <a:p>
            <a:pPr lvl="2"/>
            <a:endParaRPr lang="en-US" dirty="0"/>
          </a:p>
          <a:p>
            <a:pPr lvl="1"/>
            <a:r>
              <a:rPr lang="en-US" altLang="zh-CN" dirty="0"/>
              <a:t>What groups are more susceptible to credit card fraud?</a:t>
            </a:r>
            <a:endParaRPr lang="en-US" altLang="zh-CN" dirty="0"/>
          </a:p>
          <a:p>
            <a:pPr lvl="1"/>
            <a:endParaRPr lang="en-US" altLang="zh-CN" dirty="0"/>
          </a:p>
          <a:p>
            <a:pPr lvl="1"/>
            <a:r>
              <a:rPr lang="en-US" altLang="zh-CN" dirty="0"/>
              <a:t>Can we develop an accurate and reliable machine learning model to detect credit card fraud based on the given transaction data? What are the key features that contribute to the detection of fraud? And how can we optimize the model's performance?</a:t>
            </a:r>
            <a:endParaRPr lang="en-US" altLang="zh-CN"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Why does it matter?</a:t>
            </a:r>
            <a:endParaRPr lang="en-US" dirty="0"/>
          </a:p>
        </p:txBody>
      </p:sp>
      <p:sp>
        <p:nvSpPr>
          <p:cNvPr id="3" name="Content Placeholder 2"/>
          <p:cNvSpPr>
            <a:spLocks noGrp="1"/>
          </p:cNvSpPr>
          <p:nvPr>
            <p:ph idx="1"/>
          </p:nvPr>
        </p:nvSpPr>
        <p:spPr>
          <a:xfrm>
            <a:off x="838199" y="1825625"/>
            <a:ext cx="10832253" cy="4351338"/>
          </a:xfrm>
        </p:spPr>
        <p:txBody>
          <a:bodyPr/>
          <a:lstStyle/>
          <a:p>
            <a:pPr marL="914400" lvl="2" indent="0">
              <a:buNone/>
            </a:pPr>
            <a:r>
              <a:rPr lang="en-US" altLang="zh-CN" sz="2400" dirty="0">
                <a:sym typeface="+mn-ea"/>
              </a:rPr>
              <a:t>Credit card fraud is a major concern for financial institutions and consumers alike. Detecting fraudulent transactions in a timely and accurate manner can help prevent financial losses, protect the privacy of customers, and maintain the integrity of the financial system. By leveraging machine learning algorithms on transaction data, we can build a model that can automatically identify potentially fraudulent activities, reducing the need for manual review and improving the overall efficiency of fraud detection.</a:t>
            </a:r>
            <a:endParaRPr lang="en-US" altLang="zh-CN" sz="2400" dirty="0"/>
          </a:p>
          <a:p>
            <a:pPr marL="914400" lvl="2" indent="0">
              <a:buNone/>
            </a:pPr>
            <a:endParaRPr lang="en-US" dirty="0"/>
          </a:p>
          <a:p>
            <a:pPr lvl="2"/>
            <a:endParaRPr lang="en-US" dirty="0"/>
          </a:p>
          <a:p>
            <a:pPr lvl="2"/>
            <a:endParaRPr lang="en-US" dirty="0"/>
          </a:p>
          <a:p>
            <a:pPr lvl="1"/>
            <a:endParaRPr lang="en-US"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410" y="53340"/>
            <a:ext cx="10515600" cy="1325563"/>
          </a:xfrm>
          <a:effectLst>
            <a:outerShdw blurRad="50800" dist="38100" dir="2700000" algn="tl" rotWithShape="0">
              <a:prstClr val="black">
                <a:alpha val="40000"/>
              </a:prstClr>
            </a:outerShdw>
          </a:effectLst>
        </p:spPr>
        <p:txBody>
          <a:bodyPr/>
          <a:lstStyle/>
          <a:p>
            <a:r>
              <a:rPr lang="en-US" dirty="0"/>
              <a:t>What can we do to achieve this?</a:t>
            </a:r>
            <a:endParaRPr lang="en-US" dirty="0"/>
          </a:p>
        </p:txBody>
      </p:sp>
      <p:sp>
        <p:nvSpPr>
          <p:cNvPr id="3" name="Content Placeholder 2"/>
          <p:cNvSpPr>
            <a:spLocks noGrp="1"/>
          </p:cNvSpPr>
          <p:nvPr>
            <p:ph idx="1"/>
          </p:nvPr>
        </p:nvSpPr>
        <p:spPr>
          <a:xfrm>
            <a:off x="838200" y="1379220"/>
            <a:ext cx="10832465" cy="5225415"/>
          </a:xfrm>
        </p:spPr>
        <p:txBody>
          <a:bodyPr>
            <a:normAutofit lnSpcReduction="20000"/>
          </a:bodyPr>
          <a:lstStyle/>
          <a:p>
            <a:pPr lvl="1"/>
            <a:r>
              <a:rPr lang="en-US" altLang="zh-CN" dirty="0"/>
              <a:t>Data Loading and Pre - processing:</a:t>
            </a:r>
            <a:endParaRPr lang="en-US" altLang="zh-CN" dirty="0"/>
          </a:p>
          <a:p>
            <a:pPr lvl="1"/>
            <a:r>
              <a:rPr lang="en-US" altLang="zh-CN" dirty="0"/>
              <a:t>Load training and test datasets from CSV files using pandas and concatenate them.</a:t>
            </a:r>
            <a:endParaRPr lang="en-US" altLang="zh-CN" dirty="0"/>
          </a:p>
          <a:p>
            <a:pPr lvl="1"/>
            <a:r>
              <a:rPr lang="en-US" altLang="zh-CN" dirty="0"/>
              <a:t>Convert date - related columns to datetime type.</a:t>
            </a:r>
            <a:endParaRPr lang="en-US" altLang="zh-CN" dirty="0"/>
          </a:p>
          <a:p>
            <a:pPr lvl="1"/>
            <a:r>
              <a:rPr lang="en-US" altLang="zh-CN" dirty="0"/>
              <a:t>Define a function to clean data by dropping unnecessary columns and handling missing values.</a:t>
            </a:r>
            <a:endParaRPr lang="en-US" altLang="zh-CN" dirty="0"/>
          </a:p>
          <a:p>
            <a:pPr lvl="1"/>
            <a:r>
              <a:rPr lang="en-US" altLang="zh-CN" dirty="0"/>
              <a:t>Encode categorical variables using LabelEncoder.</a:t>
            </a:r>
            <a:endParaRPr lang="en-US" altLang="zh-CN" dirty="0"/>
          </a:p>
          <a:p>
            <a:pPr lvl="1"/>
            <a:r>
              <a:rPr lang="en-US" altLang="zh-CN" dirty="0"/>
              <a:t>Data Visualization:</a:t>
            </a:r>
            <a:endParaRPr lang="en-US" altLang="zh-CN" dirty="0"/>
          </a:p>
          <a:p>
            <a:pPr lvl="1"/>
            <a:r>
              <a:rPr lang="en-US" altLang="zh-CN" dirty="0"/>
              <a:t>Use matplotlib to create various visualizations, such as pie charts for gender and category distribution, bar charts for hourly transaction and fraud transaction distribution, and a heatmap for correlation analysis using seaborn.</a:t>
            </a:r>
            <a:endParaRPr lang="en-US" altLang="zh-CN" dirty="0"/>
          </a:p>
          <a:p>
            <a:pPr lvl="1"/>
            <a:r>
              <a:rPr lang="en-US" altLang="zh-CN" dirty="0"/>
              <a:t>Model Training and Evaluation:</a:t>
            </a:r>
            <a:endParaRPr lang="en-US" altLang="zh-CN" dirty="0"/>
          </a:p>
          <a:p>
            <a:pPr lvl="1"/>
            <a:r>
              <a:rPr lang="en-US" altLang="zh-CN" dirty="0"/>
              <a:t>Split the data into training and test sets using train_test_split.</a:t>
            </a:r>
            <a:endParaRPr lang="en-US" altLang="zh-CN" dirty="0"/>
          </a:p>
          <a:p>
            <a:pPr lvl="1"/>
            <a:r>
              <a:rPr lang="en-US" altLang="zh-CN" dirty="0"/>
              <a:t>Train two models: Logistic Regression and Support Vector Machine (using SGDClassifier for SVM).</a:t>
            </a:r>
            <a:endParaRPr lang="en-US" altLang="zh-CN" dirty="0"/>
          </a:p>
          <a:p>
            <a:pPr lvl="1"/>
            <a:r>
              <a:rPr lang="en-US" altLang="zh-CN" dirty="0"/>
              <a:t>Define a function to print performance metrics (accuracy, precision, recall, F1 - score) and evaluate the models.</a:t>
            </a:r>
            <a:endParaRPr lang="en-US" altLang="zh-CN"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120" y="0"/>
            <a:ext cx="10515600" cy="1325563"/>
          </a:xfrm>
          <a:effectLst>
            <a:outerShdw blurRad="50800" dist="38100" dir="2700000" algn="tl" rotWithShape="0">
              <a:prstClr val="black">
                <a:alpha val="40000"/>
              </a:prstClr>
            </a:outerShdw>
          </a:effectLst>
        </p:spPr>
        <p:txBody>
          <a:bodyPr/>
          <a:lstStyle/>
          <a:p>
            <a:r>
              <a:rPr lang="en-US" dirty="0"/>
              <a:t>How did we achieve this?</a:t>
            </a:r>
            <a:endParaRPr lang="en-US" dirty="0"/>
          </a:p>
        </p:txBody>
      </p:sp>
      <p:sp>
        <p:nvSpPr>
          <p:cNvPr id="3" name="Content Placeholder 2"/>
          <p:cNvSpPr>
            <a:spLocks noGrp="1"/>
          </p:cNvSpPr>
          <p:nvPr>
            <p:ph idx="1"/>
          </p:nvPr>
        </p:nvSpPr>
        <p:spPr>
          <a:xfrm>
            <a:off x="550544" y="1825625"/>
            <a:ext cx="10832253" cy="4351338"/>
          </a:xfrm>
        </p:spPr>
        <p:txBody>
          <a:bodyPr>
            <a:normAutofit/>
          </a:bodyPr>
          <a:lstStyle/>
          <a:p>
            <a:pPr marL="1371600" lvl="3" indent="0">
              <a:buNone/>
            </a:pPr>
            <a:endParaRPr lang="en-US" dirty="0"/>
          </a:p>
          <a:p>
            <a:pPr lvl="3"/>
            <a:endParaRPr lang="en-US" dirty="0"/>
          </a:p>
          <a:p>
            <a:pPr lvl="2"/>
            <a:endParaRPr lang="en-US" dirty="0"/>
          </a:p>
          <a:p>
            <a:pPr lvl="2"/>
            <a:endParaRPr lang="en-US" dirty="0"/>
          </a:p>
          <a:p>
            <a:pPr lvl="1"/>
            <a:endParaRPr lang="en-US" altLang="zh-CN"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sp>
        <p:nvSpPr>
          <p:cNvPr id="6" name="文本框 5"/>
          <p:cNvSpPr txBox="1"/>
          <p:nvPr/>
        </p:nvSpPr>
        <p:spPr>
          <a:xfrm>
            <a:off x="838200" y="894080"/>
            <a:ext cx="10383520" cy="5642610"/>
          </a:xfrm>
          <a:prstGeom prst="rect">
            <a:avLst/>
          </a:prstGeom>
          <a:noFill/>
        </p:spPr>
        <p:txBody>
          <a:bodyPr wrap="square" rtlCol="0">
            <a:noAutofit/>
          </a:bodyPr>
          <a:p>
            <a:r>
              <a:rPr lang="en-US" altLang="zh-CN"/>
              <a:t>Data Pre - processing</a:t>
            </a:r>
            <a:endParaRPr lang="en-US" altLang="zh-CN"/>
          </a:p>
          <a:p>
            <a:r>
              <a:rPr lang="en-US" altLang="zh-CN"/>
              <a:t>Convert the trans_date_trans_time and dob columns to datetime type.</a:t>
            </a:r>
            <a:endParaRPr lang="en-US" altLang="zh-CN"/>
          </a:p>
          <a:p>
            <a:r>
              <a:rPr lang="en-US" altLang="zh-CN"/>
              <a:t>Define a function to clean the data by dropping unnecessary columns and handling missing values.</a:t>
            </a:r>
            <a:endParaRPr lang="en-US" altLang="zh-CN"/>
          </a:p>
          <a:p>
            <a:r>
              <a:rPr lang="en-US" altLang="zh-CN"/>
              <a:t>Use LabelEncoder to convert categorical variables (merchant, category, job, gender) into numerical values.</a:t>
            </a:r>
            <a:endParaRPr lang="en-US" altLang="zh-CN"/>
          </a:p>
          <a:p>
            <a:r>
              <a:rPr lang="en-US" altLang="zh-CN"/>
              <a:t>Data Pre - processing</a:t>
            </a:r>
            <a:endParaRPr lang="en-US" altLang="zh-CN"/>
          </a:p>
          <a:p>
            <a:r>
              <a:rPr lang="en-US" altLang="zh-CN"/>
              <a:t>Convert the trans_date_trans_time and dob columns to datetime type.</a:t>
            </a:r>
            <a:endParaRPr lang="en-US" altLang="zh-CN"/>
          </a:p>
          <a:p>
            <a:r>
              <a:rPr lang="en-US" altLang="zh-CN"/>
              <a:t>Define a function to clean the data by dropping unnecessary columns and handling missing values.</a:t>
            </a:r>
            <a:endParaRPr lang="en-US" altLang="zh-CN"/>
          </a:p>
          <a:p>
            <a:r>
              <a:rPr lang="en-US" altLang="zh-CN"/>
              <a:t>Use LabelEncoder to convert categorical variables (merchant, category, job, gender) into numerical values.</a:t>
            </a:r>
            <a:endParaRPr lang="en-US" altLang="zh-CN"/>
          </a:p>
          <a:p>
            <a:r>
              <a:rPr lang="en-US" altLang="zh-CN"/>
              <a:t>Data Visualization</a:t>
            </a:r>
            <a:endParaRPr lang="en-US" altLang="zh-CN"/>
          </a:p>
          <a:p>
            <a:r>
              <a:rPr lang="en-US" altLang="zh-CN"/>
              <a:t>Use matplotlib and seaborn to create various visualizations:</a:t>
            </a:r>
            <a:endParaRPr lang="en-US" altLang="zh-CN"/>
          </a:p>
          <a:p>
            <a:r>
              <a:rPr lang="en-US" altLang="zh-CN"/>
              <a:t>Pie charts to show the distribution of genders and categories.</a:t>
            </a:r>
            <a:endParaRPr lang="en-US" altLang="zh-CN"/>
          </a:p>
          <a:p>
            <a:r>
              <a:rPr lang="en-US" altLang="zh-CN"/>
              <a:t>Bar charts to display the distribution of categories, hourly transaction counts, and hourly fraud transaction counts.</a:t>
            </a:r>
            <a:endParaRPr lang="en-US" altLang="zh-CN"/>
          </a:p>
          <a:p>
            <a:r>
              <a:rPr lang="en-US" altLang="zh-CN"/>
              <a:t>A combined bar - line chart to compare total and fraudulent hourly transactions.</a:t>
            </a:r>
            <a:endParaRPr lang="en-US" altLang="zh-CN"/>
          </a:p>
          <a:p>
            <a:r>
              <a:rPr lang="en-US" altLang="zh-CN"/>
              <a:t>A bar chart to compare the number of fraud and non - fraud transactions.</a:t>
            </a:r>
            <a:endParaRPr lang="en-US" altLang="zh-CN"/>
          </a:p>
          <a:p>
            <a:r>
              <a:rPr lang="en-US" altLang="zh-CN"/>
              <a:t>A heatmap to show the correlation matrix of all features.</a:t>
            </a:r>
            <a:endParaRPr lang="en-US" altLang="zh-CN"/>
          </a:p>
          <a:p>
            <a:r>
              <a:rPr lang="en-US" altLang="zh-CN"/>
              <a:t>Model Training and Evaluation</a:t>
            </a:r>
            <a:endParaRPr lang="en-US" altLang="zh-CN"/>
          </a:p>
          <a:p>
            <a:r>
              <a:rPr lang="en-US" altLang="zh-CN"/>
              <a:t>Split the data into training and testing sets using train_test_split.</a:t>
            </a:r>
            <a:endParaRPr lang="en-US" altLang="zh-CN"/>
          </a:p>
          <a:p>
            <a:r>
              <a:rPr lang="en-US" altLang="zh-CN"/>
              <a:t>Train two models: Logistic Regression and Support Vector Machine (using SGDClassifier for SVM).</a:t>
            </a:r>
            <a:endParaRPr lang="en-US" altLang="zh-CN"/>
          </a:p>
          <a:p>
            <a:r>
              <a:rPr lang="en-US" altLang="zh-CN"/>
              <a:t>Define a function to print performance metrics (accuracy, precision, recall, F1 - score) and evaluate the trained models.</a:t>
            </a:r>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30" y="559666"/>
            <a:ext cx="3828627" cy="900621"/>
          </a:xfrm>
          <a:effectLst>
            <a:outerShdw blurRad="50800" dist="38100" dir="2700000" algn="tl" rotWithShape="0">
              <a:prstClr val="black">
                <a:alpha val="40000"/>
              </a:prstClr>
            </a:outerShdw>
          </a:effectLst>
        </p:spPr>
        <p:txBody>
          <a:bodyPr/>
          <a:lstStyle/>
          <a:p>
            <a:r>
              <a:rPr lang="en-US" dirty="0"/>
              <a:t>Data Insight</a:t>
            </a:r>
            <a:endParaRPr lang="en-US"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pic>
        <p:nvPicPr>
          <p:cNvPr id="3" name="图片 2" descr="QQ_1748420977458"/>
          <p:cNvPicPr>
            <a:picLocks noChangeAspect="1"/>
          </p:cNvPicPr>
          <p:nvPr/>
        </p:nvPicPr>
        <p:blipFill>
          <a:blip r:embed="rId2"/>
          <a:stretch>
            <a:fillRect/>
          </a:stretch>
        </p:blipFill>
        <p:spPr>
          <a:xfrm>
            <a:off x="3903345" y="558800"/>
            <a:ext cx="3238500" cy="3075305"/>
          </a:xfrm>
          <a:prstGeom prst="rect">
            <a:avLst/>
          </a:prstGeom>
        </p:spPr>
      </p:pic>
      <p:pic>
        <p:nvPicPr>
          <p:cNvPr id="4" name="图片 3" descr="QQ_1748420999695"/>
          <p:cNvPicPr>
            <a:picLocks noChangeAspect="1"/>
          </p:cNvPicPr>
          <p:nvPr/>
        </p:nvPicPr>
        <p:blipFill>
          <a:blip r:embed="rId3"/>
          <a:stretch>
            <a:fillRect/>
          </a:stretch>
        </p:blipFill>
        <p:spPr>
          <a:xfrm>
            <a:off x="0" y="3911600"/>
            <a:ext cx="6096000" cy="2454275"/>
          </a:xfrm>
          <a:prstGeom prst="rect">
            <a:avLst/>
          </a:prstGeom>
        </p:spPr>
      </p:pic>
      <p:pic>
        <p:nvPicPr>
          <p:cNvPr id="6" name="图片 5" descr="QQ_1748421030088"/>
          <p:cNvPicPr>
            <a:picLocks noChangeAspect="1"/>
          </p:cNvPicPr>
          <p:nvPr/>
        </p:nvPicPr>
        <p:blipFill>
          <a:blip r:embed="rId4"/>
          <a:stretch>
            <a:fillRect/>
          </a:stretch>
        </p:blipFill>
        <p:spPr>
          <a:xfrm>
            <a:off x="7546340" y="558800"/>
            <a:ext cx="3938270" cy="3247390"/>
          </a:xfrm>
          <a:prstGeom prst="rect">
            <a:avLst/>
          </a:prstGeom>
        </p:spPr>
      </p:pic>
      <p:pic>
        <p:nvPicPr>
          <p:cNvPr id="7" name="图片 6" descr="QQ_1748421100764"/>
          <p:cNvPicPr>
            <a:picLocks noChangeAspect="1"/>
          </p:cNvPicPr>
          <p:nvPr/>
        </p:nvPicPr>
        <p:blipFill>
          <a:blip r:embed="rId5"/>
          <a:stretch>
            <a:fillRect/>
          </a:stretch>
        </p:blipFill>
        <p:spPr>
          <a:xfrm>
            <a:off x="6033135" y="3911600"/>
            <a:ext cx="5782310" cy="2108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31"/>
            <a:ext cx="3828627" cy="900621"/>
          </a:xfrm>
          <a:effectLst>
            <a:outerShdw blurRad="50800" dist="38100" dir="2700000" algn="tl" rotWithShape="0">
              <a:prstClr val="black">
                <a:alpha val="40000"/>
              </a:prstClr>
            </a:outerShdw>
          </a:effectLst>
        </p:spPr>
        <p:txBody>
          <a:bodyPr/>
          <a:lstStyle/>
          <a:p>
            <a:r>
              <a:rPr lang="en-US" dirty="0"/>
              <a:t>Data Insight</a:t>
            </a:r>
            <a:endParaRPr lang="en-US"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pic>
        <p:nvPicPr>
          <p:cNvPr id="3" name="图片 2" descr="QQ_1748421208542"/>
          <p:cNvPicPr>
            <a:picLocks noChangeAspect="1"/>
          </p:cNvPicPr>
          <p:nvPr/>
        </p:nvPicPr>
        <p:blipFill>
          <a:blip r:embed="rId2"/>
          <a:stretch>
            <a:fillRect/>
          </a:stretch>
        </p:blipFill>
        <p:spPr>
          <a:xfrm>
            <a:off x="0" y="1307465"/>
            <a:ext cx="5968365" cy="2411095"/>
          </a:xfrm>
          <a:prstGeom prst="rect">
            <a:avLst/>
          </a:prstGeom>
        </p:spPr>
      </p:pic>
      <p:pic>
        <p:nvPicPr>
          <p:cNvPr id="6" name="图片 5" descr="QQ_1748421235907"/>
          <p:cNvPicPr>
            <a:picLocks noChangeAspect="1"/>
          </p:cNvPicPr>
          <p:nvPr/>
        </p:nvPicPr>
        <p:blipFill>
          <a:blip r:embed="rId3"/>
          <a:stretch>
            <a:fillRect/>
          </a:stretch>
        </p:blipFill>
        <p:spPr>
          <a:xfrm>
            <a:off x="215900" y="3942080"/>
            <a:ext cx="5752465" cy="2305685"/>
          </a:xfrm>
          <a:prstGeom prst="rect">
            <a:avLst/>
          </a:prstGeom>
        </p:spPr>
      </p:pic>
      <p:pic>
        <p:nvPicPr>
          <p:cNvPr id="8" name="图片 7" descr="QQ_1748421270753"/>
          <p:cNvPicPr>
            <a:picLocks noChangeAspect="1"/>
          </p:cNvPicPr>
          <p:nvPr/>
        </p:nvPicPr>
        <p:blipFill>
          <a:blip r:embed="rId4"/>
          <a:stretch>
            <a:fillRect/>
          </a:stretch>
        </p:blipFill>
        <p:spPr>
          <a:xfrm>
            <a:off x="6309995" y="109855"/>
            <a:ext cx="5766435" cy="2903855"/>
          </a:xfrm>
          <a:prstGeom prst="rect">
            <a:avLst/>
          </a:prstGeom>
        </p:spPr>
      </p:pic>
      <p:pic>
        <p:nvPicPr>
          <p:cNvPr id="9" name="图片 8" descr="QQ_1748421327898"/>
          <p:cNvPicPr>
            <a:picLocks noChangeAspect="1"/>
          </p:cNvPicPr>
          <p:nvPr/>
        </p:nvPicPr>
        <p:blipFill>
          <a:blip r:embed="rId5"/>
          <a:stretch>
            <a:fillRect/>
          </a:stretch>
        </p:blipFill>
        <p:spPr>
          <a:xfrm>
            <a:off x="7262495" y="3071495"/>
            <a:ext cx="4120515" cy="3786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410" y="99695"/>
            <a:ext cx="10515600" cy="1325563"/>
          </a:xfrm>
          <a:effectLst>
            <a:outerShdw blurRad="50800" dist="38100" dir="2700000" algn="tl" rotWithShape="0">
              <a:prstClr val="black">
                <a:alpha val="40000"/>
              </a:prstClr>
            </a:outerShdw>
          </a:effectLst>
        </p:spPr>
        <p:txBody>
          <a:bodyPr/>
          <a:lstStyle/>
          <a:p>
            <a:r>
              <a:rPr lang="en-US" dirty="0"/>
              <a:t>How we assembled components’ behavior</a:t>
            </a:r>
            <a:endParaRPr lang="en-US"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pic>
        <p:nvPicPr>
          <p:cNvPr id="3" name="图片 2" descr="QQ_1748421447894"/>
          <p:cNvPicPr>
            <a:picLocks noChangeAspect="1"/>
          </p:cNvPicPr>
          <p:nvPr/>
        </p:nvPicPr>
        <p:blipFill>
          <a:blip r:embed="rId2"/>
          <a:stretch>
            <a:fillRect/>
          </a:stretch>
        </p:blipFill>
        <p:spPr>
          <a:xfrm>
            <a:off x="1947545" y="1317625"/>
            <a:ext cx="7497445" cy="5421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18" y="0"/>
            <a:ext cx="6575213" cy="1325563"/>
          </a:xfrm>
          <a:effectLst>
            <a:outerShdw blurRad="50800" dist="38100" dir="2700000" algn="tl" rotWithShape="0">
              <a:prstClr val="black">
                <a:alpha val="40000"/>
              </a:prstClr>
            </a:outerShdw>
          </a:effectLst>
        </p:spPr>
        <p:txBody>
          <a:bodyPr/>
          <a:lstStyle/>
          <a:p>
            <a:r>
              <a:rPr lang="en-US" dirty="0"/>
              <a:t>What was our outcome?</a:t>
            </a:r>
            <a:endParaRPr lang="en-US"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sp>
        <p:nvSpPr>
          <p:cNvPr id="14" name="Title 1"/>
          <p:cNvSpPr txBox="1"/>
          <p:nvPr/>
        </p:nvSpPr>
        <p:spPr>
          <a:xfrm>
            <a:off x="546528" y="1690688"/>
            <a:ext cx="6575213" cy="25020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lvl="1" indent="-342900">
              <a:buFontTx/>
              <a:buChar char="-"/>
            </a:pPr>
            <a:endParaRPr lang="en-US" sz="100" dirty="0"/>
          </a:p>
          <a:p>
            <a:pPr lvl="1"/>
            <a:endParaRPr lang="en-US" sz="100" dirty="0"/>
          </a:p>
          <a:p>
            <a:pPr marL="800100" lvl="1" indent="-342900">
              <a:buFontTx/>
              <a:buChar char="-"/>
            </a:pPr>
            <a:r>
              <a:rPr lang="en-US" sz="100" dirty="0"/>
              <a:t>run into a failure in</a:t>
            </a:r>
            <a:endParaRPr lang="en-US" sz="100" dirty="0"/>
          </a:p>
        </p:txBody>
      </p:sp>
      <p:pic>
        <p:nvPicPr>
          <p:cNvPr id="3" name="图片 2" descr="QQ_1748421481369"/>
          <p:cNvPicPr>
            <a:picLocks noChangeAspect="1"/>
          </p:cNvPicPr>
          <p:nvPr/>
        </p:nvPicPr>
        <p:blipFill>
          <a:blip r:embed="rId2"/>
          <a:stretch>
            <a:fillRect/>
          </a:stretch>
        </p:blipFill>
        <p:spPr>
          <a:xfrm>
            <a:off x="621665" y="868680"/>
            <a:ext cx="6697345" cy="3429635"/>
          </a:xfrm>
          <a:prstGeom prst="rect">
            <a:avLst/>
          </a:prstGeom>
        </p:spPr>
      </p:pic>
      <p:pic>
        <p:nvPicPr>
          <p:cNvPr id="4" name="图片 3" descr="QQ_1748421747086"/>
          <p:cNvPicPr>
            <a:picLocks noChangeAspect="1"/>
          </p:cNvPicPr>
          <p:nvPr/>
        </p:nvPicPr>
        <p:blipFill>
          <a:blip r:embed="rId3"/>
          <a:stretch>
            <a:fillRect/>
          </a:stretch>
        </p:blipFill>
        <p:spPr>
          <a:xfrm>
            <a:off x="187960" y="4479925"/>
            <a:ext cx="4547235" cy="2043430"/>
          </a:xfrm>
          <a:prstGeom prst="rect">
            <a:avLst/>
          </a:prstGeom>
        </p:spPr>
      </p:pic>
      <p:pic>
        <p:nvPicPr>
          <p:cNvPr id="6" name="图片 5" descr="QQ_1748421879807"/>
          <p:cNvPicPr>
            <a:picLocks noChangeAspect="1"/>
          </p:cNvPicPr>
          <p:nvPr/>
        </p:nvPicPr>
        <p:blipFill>
          <a:blip r:embed="rId4"/>
          <a:stretch>
            <a:fillRect/>
          </a:stretch>
        </p:blipFill>
        <p:spPr>
          <a:xfrm>
            <a:off x="4772025" y="4558030"/>
            <a:ext cx="4841240" cy="19107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4547</Words>
  <Application>WPS 演示</Application>
  <PresentationFormat>Widescreen</PresentationFormat>
  <Paragraphs>79</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-apple-system</vt:lpstr>
      <vt:lpstr>Segoe Print</vt:lpstr>
      <vt:lpstr>Calibri</vt:lpstr>
      <vt:lpstr>微软雅黑</vt:lpstr>
      <vt:lpstr>Arial Unicode MS</vt:lpstr>
      <vt:lpstr>Calibri Light</vt:lpstr>
      <vt:lpstr>等线</vt:lpstr>
      <vt:lpstr>等线 Light</vt:lpstr>
      <vt:lpstr>Office Theme</vt:lpstr>
      <vt:lpstr>PowerPoint 演示文稿</vt:lpstr>
      <vt:lpstr>What are we solving?</vt:lpstr>
      <vt:lpstr>Why does it matter?</vt:lpstr>
      <vt:lpstr>What can we do to achieve this?</vt:lpstr>
      <vt:lpstr>How did we achieve this?</vt:lpstr>
      <vt:lpstr>Data Insight</vt:lpstr>
      <vt:lpstr>Data Insight</vt:lpstr>
      <vt:lpstr>How we assembled components’ behavior</vt:lpstr>
      <vt:lpstr>What was our outcome?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Pathak</dc:creator>
  <cp:lastModifiedBy>ku</cp:lastModifiedBy>
  <cp:revision>2</cp:revision>
  <dcterms:created xsi:type="dcterms:W3CDTF">2022-08-12T19:10:00Z</dcterms:created>
  <dcterms:modified xsi:type="dcterms:W3CDTF">2025-05-28T08:46:28Z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901CD67CA6E14F10AD2BAED04E357E3E_12</vt:lpwstr>
  </property>
  <property fmtid="{D5CDD505-2E9C-101B-9397-08002B2CF9AE}" pid="3" name="KSOProductBuildVer">
    <vt:lpwstr>2052-12.1.0.21541</vt:lpwstr>
  </property>
</Properties>
</file>