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10600030101010101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_Project\Q1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Number of rentals per category</a:t>
            </a:r>
          </a:p>
        </c:rich>
      </c:tx>
      <c:layout>
        <c:manualLayout>
          <c:xMode val="edge"/>
          <c:yMode val="edge"/>
          <c:x val="0.20272900262467192"/>
          <c:y val="4.5466395061639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Q1_results!$B$1</c:f>
              <c:strCache>
                <c:ptCount val="1"/>
                <c:pt idx="0">
                  <c:v>sum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Q1_results!$A$2:$A$7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Q1_results!$B$2:$B$7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F8A-B056-2E4B571DB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9937632"/>
        <c:axId val="364250272"/>
      </c:barChart>
      <c:catAx>
        <c:axId val="38993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250272"/>
        <c:crosses val="autoZero"/>
        <c:auto val="1"/>
        <c:lblAlgn val="ctr"/>
        <c:lblOffset val="100"/>
        <c:noMultiLvlLbl val="0"/>
      </c:catAx>
      <c:valAx>
        <c:axId val="3642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93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among family movies, animation is the most popular type, which was rented out 1166 times. Music is the least popular type, which was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rented out 830 times.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SQL query is attached as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Query 1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txt file.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Q1: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family movies are rented out in each category?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49526A1-A5AE-46DD-AF64-E609CA85E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903444"/>
              </p:ext>
            </p:extLst>
          </p:nvPr>
        </p:nvGraphicFramePr>
        <p:xfrm>
          <a:off x="333000" y="1418449"/>
          <a:ext cx="45720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5F496B3-F3DB-4F21-B1B3-46EB5ACC3FF7}"/>
              </a:ext>
            </a:extLst>
          </p:cNvPr>
          <p:cNvSpPr txBox="1"/>
          <p:nvPr/>
        </p:nvSpPr>
        <p:spPr>
          <a:xfrm>
            <a:off x="2022611" y="4491048"/>
            <a:ext cx="121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</a:t>
            </a:r>
            <a:endParaRPr lang="zh-CN" altLang="en-US" sz="1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0F5F64-94BA-415A-8D32-C1D720B6DAFE}"/>
              </a:ext>
            </a:extLst>
          </p:cNvPr>
          <p:cNvSpPr txBox="1"/>
          <p:nvPr/>
        </p:nvSpPr>
        <p:spPr>
          <a:xfrm rot="16200000">
            <a:off x="-437760" y="2508796"/>
            <a:ext cx="121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Counts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998924"/>
            <a:ext cx="3591300" cy="401874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figure shows the count for each combination of the film type and its corresponding rental duration category. Notice that the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rental duration is categorized by the quantile level (0%-25%, level 1; 25%-50%, level 2; 50%-75%, level 3, 75%-100%, level 4) across all film types. We can see that for a majority of the family movies, the rental durations are rather short, since the maximum counts usually happen in the first quantile. The exceptions are Children and Family type.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SQL query is attached as </a:t>
            </a:r>
            <a:r>
              <a:rPr lang="en-US" altLang="zh-CN" i="1" dirty="0">
                <a:latin typeface="Open Sans"/>
                <a:ea typeface="Open Sans"/>
                <a:cs typeface="Open Sans"/>
                <a:sym typeface="Open Sans"/>
              </a:rPr>
              <a:t>Query 2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in txt file.</a:t>
            </a: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Q2: F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 family movies, what are the counts for each combination of film type and its corresponding rental duration category?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755B9A-DCAF-4ED8-A7FF-144DA02CB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6" t="5826" r="8992" b="1102"/>
          <a:stretch/>
        </p:blipFill>
        <p:spPr>
          <a:xfrm>
            <a:off x="461015" y="1314305"/>
            <a:ext cx="4382031" cy="34599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228A70-49C6-4EEB-8F65-9867C11665ED}"/>
              </a:ext>
            </a:extLst>
          </p:cNvPr>
          <p:cNvSpPr txBox="1"/>
          <p:nvPr/>
        </p:nvSpPr>
        <p:spPr>
          <a:xfrm>
            <a:off x="2122503" y="4721567"/>
            <a:ext cx="121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</a:t>
            </a:r>
            <a:endParaRPr lang="zh-CN" altLang="en-US" sz="1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D5B5A8-F04E-492C-8526-41EADDA60F65}"/>
              </a:ext>
            </a:extLst>
          </p:cNvPr>
          <p:cNvSpPr txBox="1"/>
          <p:nvPr/>
        </p:nvSpPr>
        <p:spPr>
          <a:xfrm rot="16200000">
            <a:off x="-340781" y="2508797"/>
            <a:ext cx="121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Counts</a:t>
            </a:r>
            <a:endParaRPr lang="zh-CN" altLang="en-US" sz="1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9BD56B-547F-40EE-AC47-A18C20D2092A}"/>
              </a:ext>
            </a:extLst>
          </p:cNvPr>
          <p:cNvSpPr txBox="1"/>
          <p:nvPr/>
        </p:nvSpPr>
        <p:spPr>
          <a:xfrm>
            <a:off x="616646" y="848542"/>
            <a:ext cx="422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Number of counts for different film types and their rental duration category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that both stores have achieved similar number of rental orders over the months.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SQL query is attached as </a:t>
            </a:r>
            <a:r>
              <a:rPr lang="en-US" altLang="zh-CN" i="1" dirty="0">
                <a:latin typeface="Open Sans"/>
                <a:ea typeface="Open Sans"/>
                <a:cs typeface="Open Sans"/>
                <a:sym typeface="Open Sans"/>
              </a:rPr>
              <a:t>Query 3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in txt file.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Q3: how the two stores compare in their count of rental orders during every month for all the years?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0A56734-B1EC-4735-9244-18A0E82D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4"/>
          <a:stretch/>
        </p:blipFill>
        <p:spPr>
          <a:xfrm>
            <a:off x="394499" y="1220559"/>
            <a:ext cx="4412503" cy="34683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6D21F96-2711-4092-A38F-C2B531DDE863}"/>
              </a:ext>
            </a:extLst>
          </p:cNvPr>
          <p:cNvSpPr txBox="1"/>
          <p:nvPr/>
        </p:nvSpPr>
        <p:spPr>
          <a:xfrm>
            <a:off x="1844040" y="3876040"/>
            <a:ext cx="58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9B5AAF-2674-4E82-9B44-972EDD11399C}"/>
              </a:ext>
            </a:extLst>
          </p:cNvPr>
          <p:cNvSpPr txBox="1"/>
          <p:nvPr/>
        </p:nvSpPr>
        <p:spPr>
          <a:xfrm>
            <a:off x="3601720" y="3876039"/>
            <a:ext cx="58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FCBDF2-094B-4836-9FA8-BB0D66E34AC9}"/>
              </a:ext>
            </a:extLst>
          </p:cNvPr>
          <p:cNvSpPr txBox="1"/>
          <p:nvPr/>
        </p:nvSpPr>
        <p:spPr>
          <a:xfrm>
            <a:off x="1505197" y="848542"/>
            <a:ext cx="254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Number of rental orders for two stores</a:t>
            </a:r>
            <a:endParaRPr lang="zh-CN" altLang="en-US" sz="1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6D65A-08D4-43B9-835C-FFB14530DBA5}"/>
              </a:ext>
            </a:extLst>
          </p:cNvPr>
          <p:cNvSpPr txBox="1"/>
          <p:nvPr/>
        </p:nvSpPr>
        <p:spPr>
          <a:xfrm rot="16200000">
            <a:off x="-340781" y="2508797"/>
            <a:ext cx="121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Counts</a:t>
            </a:r>
            <a:endParaRPr lang="zh-CN" altLang="en-US" sz="1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5B483-A7A7-4D50-8389-F5BF23CE988D}"/>
              </a:ext>
            </a:extLst>
          </p:cNvPr>
          <p:cNvSpPr txBox="1"/>
          <p:nvPr/>
        </p:nvSpPr>
        <p:spPr>
          <a:xfrm>
            <a:off x="2168607" y="4660096"/>
            <a:ext cx="121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that, for the top 10 customers, most of their payments were made in March and April.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SQL query is attached as </a:t>
            </a:r>
            <a:r>
              <a:rPr lang="en-US" altLang="zh-CN" i="1" dirty="0">
                <a:latin typeface="Open Sans"/>
                <a:ea typeface="Open Sans"/>
                <a:cs typeface="Open Sans"/>
                <a:sym typeface="Open Sans"/>
              </a:rPr>
              <a:t>Query 4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in txt file.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Q4: For top 10 customers, what were the amounts of their monthly payments during 2007?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AEB03F-1AEB-42E2-91A8-F7725E18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" y="1068209"/>
            <a:ext cx="5030775" cy="3773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D6A1F9-3318-4F98-96C2-E77440983A1F}"/>
              </a:ext>
            </a:extLst>
          </p:cNvPr>
          <p:cNvSpPr txBox="1"/>
          <p:nvPr/>
        </p:nvSpPr>
        <p:spPr>
          <a:xfrm rot="16200000">
            <a:off x="-825555" y="2311773"/>
            <a:ext cx="210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Payment amount</a:t>
            </a:r>
            <a:endParaRPr lang="zh-CN" altLang="en-US" sz="1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C302A3-2B01-4BC9-A6F5-7D465DE55EC0}"/>
              </a:ext>
            </a:extLst>
          </p:cNvPr>
          <p:cNvSpPr txBox="1"/>
          <p:nvPr/>
        </p:nvSpPr>
        <p:spPr>
          <a:xfrm>
            <a:off x="1964402" y="4775345"/>
            <a:ext cx="143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Customer</a:t>
            </a:r>
            <a:endParaRPr lang="zh-CN" altLang="en-US" sz="1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7109FD-287D-4C69-8DC4-E35581C715EE}"/>
              </a:ext>
            </a:extLst>
          </p:cNvPr>
          <p:cNvSpPr txBox="1"/>
          <p:nvPr/>
        </p:nvSpPr>
        <p:spPr>
          <a:xfrm>
            <a:off x="544729" y="898932"/>
            <a:ext cx="413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Monthly payments of top 10 customers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338</Words>
  <Application>Microsoft Office PowerPoint</Application>
  <PresentationFormat>全屏显示(16:9)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Q1: How many family movies are rented out in each category?</vt:lpstr>
      <vt:lpstr>Q2: For family movies, what are the counts for each combination of film type and its corresponding rental duration category?</vt:lpstr>
      <vt:lpstr>Q3: how the two stores compare in their count of rental orders during every month for all the years?</vt:lpstr>
      <vt:lpstr>Q4: For top 10 customers, what were the amounts of their monthly payments during 2007?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family movies rented out?</dc:title>
  <dc:creator>Guo Shuai</dc:creator>
  <cp:lastModifiedBy>Guo Shuai</cp:lastModifiedBy>
  <cp:revision>29</cp:revision>
  <dcterms:modified xsi:type="dcterms:W3CDTF">2020-03-03T09:07:58Z</dcterms:modified>
</cp:coreProperties>
</file>