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T Sans Narrow"/>
      <p:regular r:id="rId20"/>
      <p:bold r:id="rId21"/>
    </p:embeddedFont>
    <p:embeddedFont>
      <p:font typeface="Nanum Brush Script"/>
      <p:regular r:id="rId22"/>
    </p:embeddedFont>
    <p:embeddedFont>
      <p:font typeface="Lemon"/>
      <p:regular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NanumBrushScript-regular.fntdata"/><Relationship Id="rId21" Type="http://schemas.openxmlformats.org/officeDocument/2006/relationships/font" Target="fonts/PTSansNarrow-bold.fntdata"/><Relationship Id="rId24" Type="http://schemas.openxmlformats.org/officeDocument/2006/relationships/font" Target="fonts/OpenSans-regular.fntdata"/><Relationship Id="rId23" Type="http://schemas.openxmlformats.org/officeDocument/2006/relationships/font" Target="fonts/Lemo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1f3a62fb_3_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6c1f3a62fb_3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c1f3a62fb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6c1f3a62fb_3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c1f3a62fb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6c1f3a62fb_3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1f3a62fb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6c1f3a62fb_3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c1f3a62fb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6c1f3a62fb_3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1f3a62fb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6c1f3a62fb_3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c1f3a62fb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6c1f3a62fb_3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1f3a62fb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6c1f3a62fb_3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1f3a62fb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6c1f3a62fb_3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c1f3a62fb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6c1f3a62fb_3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1f3a62fb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6c1f3a62fb_3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1f3a62fb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6c1f3a62fb_3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1f3a62fb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6c1f3a62fb_3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9"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9"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9" name="Google Shape;6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910170" y="1474269"/>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br>
              <a:rPr lang="en" sz="6600">
                <a:latin typeface="Nanum Brush Script"/>
                <a:ea typeface="Nanum Brush Script"/>
                <a:cs typeface="Nanum Brush Script"/>
                <a:sym typeface="Nanum Brush Script"/>
              </a:rPr>
            </a:br>
            <a:br>
              <a:rPr lang="en" sz="6600">
                <a:latin typeface="Nanum Brush Script"/>
                <a:ea typeface="Nanum Brush Script"/>
                <a:cs typeface="Nanum Brush Script"/>
                <a:sym typeface="Nanum Brush Script"/>
              </a:rPr>
            </a:b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5400"/>
              <a:buNone/>
            </a:pPr>
            <a:r>
              <a:rPr lang="en" sz="8000">
                <a:latin typeface="Nanum Brush Script"/>
                <a:ea typeface="Nanum Brush Script"/>
                <a:cs typeface="Nanum Brush Script"/>
                <a:sym typeface="Nanum Brush Script"/>
              </a:rPr>
              <a:t>Are You Hungry</a:t>
            </a:r>
            <a:r>
              <a:rPr lang="en" sz="7200">
                <a:latin typeface="Nanum Brush Script"/>
                <a:ea typeface="Nanum Brush Script"/>
                <a:cs typeface="Nanum Brush Script"/>
                <a:sym typeface="Nanum Brush Script"/>
              </a:rPr>
              <a:t> </a:t>
            </a:r>
            <a:endParaRPr sz="7200">
              <a:latin typeface="Nanum Brush Script"/>
              <a:ea typeface="Nanum Brush Script"/>
              <a:cs typeface="Nanum Brush Script"/>
              <a:sym typeface="Nanum Brush Script"/>
            </a:endParaRPr>
          </a:p>
        </p:txBody>
      </p:sp>
      <p:sp>
        <p:nvSpPr>
          <p:cNvPr id="112" name="Google Shape;112;p2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solidFill>
                  <a:srgbClr val="FF9900"/>
                </a:solidFill>
                <a:latin typeface="Nanum Brush Script"/>
                <a:ea typeface="Nanum Brush Script"/>
                <a:cs typeface="Nanum Brush Script"/>
                <a:sym typeface="Nanum Brush Script"/>
              </a:rPr>
              <a:t>Chrome: Zhonghao Gu, </a:t>
            </a:r>
            <a:r>
              <a:rPr b="1" lang="en">
                <a:solidFill>
                  <a:srgbClr val="FC9908"/>
                </a:solidFill>
                <a:latin typeface="Nanum Brush Script"/>
                <a:ea typeface="Nanum Brush Script"/>
                <a:cs typeface="Nanum Brush Script"/>
                <a:sym typeface="Nanum Brush Script"/>
              </a:rPr>
              <a:t>Mengyu </a:t>
            </a:r>
            <a:r>
              <a:rPr b="1" lang="en">
                <a:solidFill>
                  <a:srgbClr val="FF9900"/>
                </a:solidFill>
                <a:latin typeface="Nanum Brush Script"/>
                <a:ea typeface="Nanum Brush Script"/>
                <a:cs typeface="Nanum Brush Script"/>
                <a:sym typeface="Nanum Brush Script"/>
              </a:rPr>
              <a:t>Zhu, Shuai Shao</a:t>
            </a:r>
            <a:endParaRPr>
              <a:solidFill>
                <a:srgbClr val="FF99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400"/>
              <a:buNone/>
            </a:pPr>
            <a:r>
              <a:t/>
            </a:r>
            <a:endParaRPr>
              <a:solidFill>
                <a:srgbClr val="FF9900"/>
              </a:solidFill>
              <a:latin typeface="Times New Roman"/>
              <a:ea typeface="Times New Roman"/>
              <a:cs typeface="Times New Roman"/>
              <a:sym typeface="Times New Roman"/>
            </a:endParaRPr>
          </a:p>
        </p:txBody>
      </p:sp>
      <p:sp>
        <p:nvSpPr>
          <p:cNvPr id="113" name="Google Shape;113;p25"/>
          <p:cNvSpPr txBox="1"/>
          <p:nvPr/>
        </p:nvSpPr>
        <p:spPr>
          <a:xfrm>
            <a:off x="1003935" y="476250"/>
            <a:ext cx="3040380" cy="645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3600" u="none" cap="none" strike="noStrike">
                <a:solidFill>
                  <a:srgbClr val="FC9908"/>
                </a:solidFill>
                <a:latin typeface="Nanum Brush Script"/>
                <a:ea typeface="Nanum Brush Script"/>
                <a:cs typeface="Nanum Brush Script"/>
                <a:sym typeface="Nanum Brush Script"/>
              </a:rPr>
              <a:t>5100 Final Project</a:t>
            </a:r>
            <a:endParaRPr b="0" i="0" sz="3600" u="none" cap="none" strike="noStrike">
              <a:solidFill>
                <a:srgbClr val="FC9908"/>
              </a:solidFill>
              <a:latin typeface="Nanum Brush Script"/>
              <a:ea typeface="Nanum Brush Script"/>
              <a:cs typeface="Nanum Brush Script"/>
              <a:sym typeface="Nanum Brush Script"/>
            </a:endParaRPr>
          </a:p>
        </p:txBody>
      </p:sp>
      <p:sp>
        <p:nvSpPr>
          <p:cNvPr id="114" name="Google Shape;114;p25"/>
          <p:cNvSpPr txBox="1"/>
          <p:nvPr/>
        </p:nvSpPr>
        <p:spPr>
          <a:xfrm>
            <a:off x="5644515" y="2327910"/>
            <a:ext cx="2711450" cy="5219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800" u="none" cap="none" strike="noStrike">
                <a:solidFill>
                  <a:schemeClr val="accent1"/>
                </a:solidFill>
                <a:latin typeface="Nanum Brush Script"/>
                <a:ea typeface="Nanum Brush Script"/>
                <a:cs typeface="Nanum Brush Script"/>
                <a:sym typeface="Nanum Brush Script"/>
              </a:rPr>
              <a:t>Take-Away Service</a:t>
            </a:r>
            <a:endParaRPr b="1" i="0" sz="2800" u="none" cap="none" strike="noStrike">
              <a:solidFill>
                <a:schemeClr val="accent1"/>
              </a:solidFill>
              <a:latin typeface="Nanum Brush Script"/>
              <a:ea typeface="Nanum Brush Script"/>
              <a:cs typeface="Nanum Brush Script"/>
              <a:sym typeface="Nanum Brush Scrip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17695" y="-17664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  </a:t>
            </a:r>
            <a:r>
              <a:rPr lang="en" sz="4000">
                <a:solidFill>
                  <a:schemeClr val="accent4"/>
                </a:solidFill>
                <a:latin typeface="Nanum Brush Script"/>
                <a:ea typeface="Nanum Brush Script"/>
                <a:cs typeface="Nanum Brush Script"/>
                <a:sym typeface="Nanum Brush Script"/>
              </a:rPr>
              <a:t>Customer Order History</a:t>
            </a:r>
            <a:endParaRPr sz="4000">
              <a:solidFill>
                <a:schemeClr val="accent4"/>
              </a:solidFill>
              <a:latin typeface="Nanum Brush Script"/>
              <a:ea typeface="Nanum Brush Script"/>
              <a:cs typeface="Nanum Brush Script"/>
              <a:sym typeface="Nanum Brush Script"/>
            </a:endParaRPr>
          </a:p>
        </p:txBody>
      </p:sp>
      <p:pic>
        <p:nvPicPr>
          <p:cNvPr id="169" name="Google Shape;169;p34"/>
          <p:cNvPicPr preferRelativeResize="0"/>
          <p:nvPr/>
        </p:nvPicPr>
        <p:blipFill>
          <a:blip r:embed="rId3">
            <a:alphaModFix/>
          </a:blip>
          <a:stretch>
            <a:fillRect/>
          </a:stretch>
        </p:blipFill>
        <p:spPr>
          <a:xfrm>
            <a:off x="677575" y="683150"/>
            <a:ext cx="7914103" cy="4307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descr="IMG_256" id="174" name="Google Shape;174;p35"/>
          <p:cNvPicPr preferRelativeResize="0"/>
          <p:nvPr/>
        </p:nvPicPr>
        <p:blipFill rotWithShape="1">
          <a:blip r:embed="rId3">
            <a:alphaModFix/>
          </a:blip>
          <a:srcRect b="0" l="0" r="0" t="0"/>
          <a:stretch/>
        </p:blipFill>
        <p:spPr>
          <a:xfrm>
            <a:off x="609600" y="821055"/>
            <a:ext cx="7713345" cy="4204335"/>
          </a:xfrm>
          <a:prstGeom prst="rect">
            <a:avLst/>
          </a:prstGeom>
          <a:noFill/>
          <a:ln>
            <a:noFill/>
          </a:ln>
        </p:spPr>
      </p:pic>
      <p:sp>
        <p:nvSpPr>
          <p:cNvPr id="175" name="Google Shape;175;p35"/>
          <p:cNvSpPr txBox="1"/>
          <p:nvPr>
            <p:ph type="title"/>
          </p:nvPr>
        </p:nvSpPr>
        <p:spPr>
          <a:xfrm>
            <a:off x="-5800" y="-17664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  </a:t>
            </a:r>
            <a:r>
              <a:rPr lang="en" sz="4000">
                <a:solidFill>
                  <a:schemeClr val="accent4"/>
                </a:solidFill>
                <a:latin typeface="Nanum Brush Script"/>
                <a:ea typeface="Nanum Brush Script"/>
                <a:cs typeface="Nanum Brush Script"/>
                <a:sym typeface="Nanum Brush Script"/>
              </a:rPr>
              <a:t>Truck Driver Add Daily Task</a:t>
            </a:r>
            <a:endParaRPr sz="4000">
              <a:solidFill>
                <a:schemeClr val="accent4"/>
              </a:solidFill>
              <a:latin typeface="Nanum Brush Script"/>
              <a:ea typeface="Nanum Brush Script"/>
              <a:cs typeface="Nanum Brush Script"/>
              <a:sym typeface="Nanum Brush Scrip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nvSpPr>
        <p:spPr>
          <a:xfrm>
            <a:off x="1779270" y="1936750"/>
            <a:ext cx="5586095" cy="10147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6000" u="none" cap="none" strike="noStrike">
                <a:solidFill>
                  <a:schemeClr val="accent1"/>
                </a:solidFill>
                <a:latin typeface="Nanum Brush Script"/>
                <a:ea typeface="Nanum Brush Script"/>
                <a:cs typeface="Nanum Brush Script"/>
                <a:sym typeface="Nanum Brush Script"/>
              </a:rPr>
              <a:t>Thanks For Watching</a:t>
            </a:r>
            <a:endParaRPr b="1" i="0" sz="6000" u="none" cap="none" strike="noStrike">
              <a:solidFill>
                <a:schemeClr val="accent1"/>
              </a:solidFill>
              <a:latin typeface="Nanum Brush Script"/>
              <a:ea typeface="Nanum Brush Script"/>
              <a:cs typeface="Nanum Brush Script"/>
              <a:sym typeface="Nanum Brush Scrip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18658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solidFill>
                  <a:schemeClr val="accent1"/>
                </a:solidFill>
                <a:latin typeface="Nanum Brush Script"/>
                <a:ea typeface="Nanum Brush Script"/>
                <a:cs typeface="Nanum Brush Script"/>
                <a:sym typeface="Nanum Brush Script"/>
              </a:rPr>
              <a:t>Q&amp;A</a:t>
            </a:r>
            <a:endParaRPr>
              <a:solidFill>
                <a:schemeClr val="accent1"/>
              </a:solidFill>
            </a:endParaRPr>
          </a:p>
          <a:p>
            <a:pPr indent="0" lvl="0" marL="0" rtl="0" algn="l">
              <a:lnSpc>
                <a:spcPct val="100000"/>
              </a:lnSpc>
              <a:spcBef>
                <a:spcPts val="0"/>
              </a:spcBef>
              <a:spcAft>
                <a:spcPts val="0"/>
              </a:spcAft>
              <a:buSzPts val="3600"/>
              <a:buNone/>
            </a:pPr>
            <a:r>
              <a:t/>
            </a:r>
            <a:endParaRPr>
              <a:solidFill>
                <a:schemeClr val="accent1"/>
              </a:solidFill>
            </a:endParaRPr>
          </a:p>
        </p:txBody>
      </p:sp>
      <p:sp>
        <p:nvSpPr>
          <p:cNvPr id="186" name="Google Shape;186;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7" name="Google Shape;187;p37"/>
          <p:cNvPicPr preferRelativeResize="0"/>
          <p:nvPr/>
        </p:nvPicPr>
        <p:blipFill rotWithShape="1">
          <a:blip r:embed="rId3">
            <a:alphaModFix/>
          </a:blip>
          <a:srcRect b="0" l="0" r="0" t="0"/>
          <a:stretch/>
        </p:blipFill>
        <p:spPr>
          <a:xfrm>
            <a:off x="2737638" y="1152425"/>
            <a:ext cx="3668724" cy="3668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2275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Content</a:t>
            </a:r>
            <a:endParaRPr sz="6000">
              <a:latin typeface="Nanum Brush Script"/>
              <a:ea typeface="Nanum Brush Script"/>
              <a:cs typeface="Nanum Brush Script"/>
              <a:sym typeface="Nanum Brush Script"/>
            </a:endParaRPr>
          </a:p>
        </p:txBody>
      </p:sp>
      <p:sp>
        <p:nvSpPr>
          <p:cNvPr id="120" name="Google Shape;120;p26"/>
          <p:cNvSpPr txBox="1"/>
          <p:nvPr>
            <p:ph idx="1" type="body"/>
          </p:nvPr>
        </p:nvSpPr>
        <p:spPr>
          <a:xfrm>
            <a:off x="311785" y="808355"/>
            <a:ext cx="4201160" cy="3302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200">
                <a:solidFill>
                  <a:schemeClr val="accent4"/>
                </a:solidFill>
                <a:latin typeface="Nanum Brush Script"/>
                <a:ea typeface="Nanum Brush Script"/>
                <a:cs typeface="Nanum Brush Script"/>
                <a:sym typeface="Nanum Brush Script"/>
              </a:rPr>
              <a:t>1 / Problem Statement</a:t>
            </a:r>
            <a:endParaRPr sz="32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3200">
                <a:solidFill>
                  <a:schemeClr val="accent4"/>
                </a:solidFill>
                <a:latin typeface="Nanum Brush Script"/>
                <a:ea typeface="Nanum Brush Script"/>
                <a:cs typeface="Nanum Brush Script"/>
                <a:sym typeface="Nanum Brush Script"/>
              </a:rPr>
              <a:t>2 / Solution</a:t>
            </a:r>
            <a:endParaRPr sz="32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3200">
                <a:solidFill>
                  <a:schemeClr val="accent4"/>
                </a:solidFill>
                <a:latin typeface="Nanum Brush Script"/>
                <a:ea typeface="Nanum Brush Script"/>
                <a:cs typeface="Nanum Brush Script"/>
                <a:sym typeface="Nanum Brush Script"/>
              </a:rPr>
              <a:t>3 / Approach</a:t>
            </a:r>
            <a:endParaRPr sz="3200">
              <a:solidFill>
                <a:schemeClr val="accent4"/>
              </a:solidFill>
              <a:latin typeface="Nanum Brush Script"/>
              <a:ea typeface="Nanum Brush Script"/>
              <a:cs typeface="Nanum Brush Script"/>
              <a:sym typeface="Nanum Brush Script"/>
            </a:endParaRPr>
          </a:p>
          <a:p>
            <a:pPr indent="0" lvl="0" marL="0" rtl="0" algn="l">
              <a:lnSpc>
                <a:spcPct val="115000"/>
              </a:lnSpc>
              <a:spcBef>
                <a:spcPts val="1600"/>
              </a:spcBef>
              <a:spcAft>
                <a:spcPts val="0"/>
              </a:spcAft>
              <a:buSzPts val="1800"/>
              <a:buNone/>
            </a:pPr>
            <a:r>
              <a:rPr lang="en" sz="3200">
                <a:solidFill>
                  <a:schemeClr val="accent4"/>
                </a:solidFill>
                <a:latin typeface="Nanum Brush Script"/>
                <a:ea typeface="Nanum Brush Script"/>
                <a:cs typeface="Nanum Brush Script"/>
                <a:sym typeface="Nanum Brush Script"/>
              </a:rPr>
              <a:t>4 / Design</a:t>
            </a:r>
            <a:endParaRPr sz="2400">
              <a:solidFill>
                <a:schemeClr val="accent4"/>
              </a:solidFill>
              <a:latin typeface="Nanum Brush Script"/>
              <a:ea typeface="Nanum Brush Script"/>
              <a:cs typeface="Nanum Brush Script"/>
              <a:sym typeface="Nanum Brush Script"/>
            </a:endParaRPr>
          </a:p>
          <a:p>
            <a:pPr indent="0" lvl="0" marL="0" rtl="0" algn="l">
              <a:lnSpc>
                <a:spcPct val="115000"/>
              </a:lnSpc>
              <a:spcBef>
                <a:spcPts val="1600"/>
              </a:spcBef>
              <a:spcAft>
                <a:spcPts val="0"/>
              </a:spcAft>
              <a:buSzPts val="1800"/>
              <a:buNone/>
            </a:pPr>
            <a:r>
              <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sz="2400">
              <a:solidFill>
                <a:srgbClr val="000000"/>
              </a:solidFill>
              <a:latin typeface="Times New Roman"/>
              <a:ea typeface="Times New Roman"/>
              <a:cs typeface="Times New Roman"/>
              <a:sym typeface="Times New Roman"/>
            </a:endParaRPr>
          </a:p>
        </p:txBody>
      </p:sp>
      <p:sp>
        <p:nvSpPr>
          <p:cNvPr id="121" name="Google Shape;121;p26"/>
          <p:cNvSpPr txBox="1"/>
          <p:nvPr/>
        </p:nvSpPr>
        <p:spPr>
          <a:xfrm>
            <a:off x="5240020" y="808355"/>
            <a:ext cx="4201160" cy="330263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Open Sans"/>
              <a:buNone/>
            </a:pPr>
            <a:r>
              <a:rPr b="0" i="0" lang="en" sz="3200" u="none" cap="none" strike="noStrike">
                <a:solidFill>
                  <a:schemeClr val="accent4"/>
                </a:solidFill>
                <a:latin typeface="Nanum Brush Script"/>
                <a:ea typeface="Nanum Brush Script"/>
                <a:cs typeface="Nanum Brush Script"/>
                <a:sym typeface="Nanum Brush Script"/>
              </a:rPr>
              <a:t>5 / </a:t>
            </a:r>
            <a:r>
              <a:rPr lang="en" sz="3200">
                <a:solidFill>
                  <a:schemeClr val="accent4"/>
                </a:solidFill>
                <a:latin typeface="Nanum Brush Script"/>
                <a:ea typeface="Nanum Brush Script"/>
                <a:cs typeface="Nanum Brush Script"/>
                <a:sym typeface="Nanum Brush Script"/>
              </a:rPr>
              <a:t>Use Case</a:t>
            </a:r>
            <a:endParaRPr b="0" i="0" sz="3200" u="none" cap="none" strike="noStrike">
              <a:solidFill>
                <a:schemeClr val="accent4"/>
              </a:solidFill>
              <a:latin typeface="Nanum Brush Script"/>
              <a:ea typeface="Nanum Brush Script"/>
              <a:cs typeface="Nanum Brush Script"/>
              <a:sym typeface="Nanum Brush Script"/>
            </a:endParaRPr>
          </a:p>
          <a:p>
            <a:pPr indent="0" lvl="0" marL="0" marR="0" rtl="0" algn="l">
              <a:lnSpc>
                <a:spcPct val="115000"/>
              </a:lnSpc>
              <a:spcBef>
                <a:spcPts val="1600"/>
              </a:spcBef>
              <a:spcAft>
                <a:spcPts val="0"/>
              </a:spcAft>
              <a:buClr>
                <a:schemeClr val="dk2"/>
              </a:buClr>
              <a:buSzPts val="1800"/>
              <a:buFont typeface="Open Sans"/>
              <a:buNone/>
            </a:pPr>
            <a:r>
              <a:rPr b="0" i="0" lang="en" sz="3200" u="none" cap="none" strike="noStrike">
                <a:solidFill>
                  <a:schemeClr val="accent4"/>
                </a:solidFill>
                <a:latin typeface="Nanum Brush Script"/>
                <a:ea typeface="Nanum Brush Script"/>
                <a:cs typeface="Nanum Brush Script"/>
                <a:sym typeface="Nanum Brush Script"/>
              </a:rPr>
              <a:t>6 / Workflow</a:t>
            </a:r>
            <a:endParaRPr b="0" i="0" sz="3200" u="none" cap="none" strike="noStrike">
              <a:solidFill>
                <a:schemeClr val="accent4"/>
              </a:solidFill>
              <a:latin typeface="Nanum Brush Script"/>
              <a:ea typeface="Nanum Brush Script"/>
              <a:cs typeface="Nanum Brush Script"/>
              <a:sym typeface="Nanum Brush Script"/>
            </a:endParaRPr>
          </a:p>
          <a:p>
            <a:pPr indent="0" lvl="0" marL="0" marR="0" rtl="0" algn="l">
              <a:lnSpc>
                <a:spcPct val="115000"/>
              </a:lnSpc>
              <a:spcBef>
                <a:spcPts val="1600"/>
              </a:spcBef>
              <a:spcAft>
                <a:spcPts val="0"/>
              </a:spcAft>
              <a:buClr>
                <a:schemeClr val="dk2"/>
              </a:buClr>
              <a:buSzPts val="1800"/>
              <a:buFont typeface="Open Sans"/>
              <a:buNone/>
            </a:pPr>
            <a:r>
              <a:rPr b="0" i="0" lang="en" sz="3200" u="none" cap="none" strike="noStrike">
                <a:solidFill>
                  <a:schemeClr val="accent4"/>
                </a:solidFill>
                <a:latin typeface="Nanum Brush Script"/>
                <a:ea typeface="Nanum Brush Script"/>
                <a:cs typeface="Nanum Brush Script"/>
                <a:sym typeface="Nanum Brush Script"/>
              </a:rPr>
              <a:t>7 / Key Screenshot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2"/>
              </a:buClr>
              <a:buSzPts val="1800"/>
              <a:buFont typeface="Open Sans"/>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2"/>
              </a:buClr>
              <a:buSzPts val="1800"/>
              <a:buFont typeface="Open Sans"/>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solidFill>
                  <a:schemeClr val="accent1"/>
                </a:solidFill>
                <a:latin typeface="Nanum Brush Script"/>
                <a:ea typeface="Nanum Brush Script"/>
                <a:cs typeface="Nanum Brush Script"/>
                <a:sym typeface="Nanum Brush Script"/>
              </a:rPr>
              <a:t>Problem Statement</a:t>
            </a:r>
            <a:endParaRPr sz="6000">
              <a:solidFill>
                <a:schemeClr val="accent1"/>
              </a:solidFill>
              <a:latin typeface="Nanum Brush Script"/>
              <a:ea typeface="Nanum Brush Script"/>
              <a:cs typeface="Nanum Brush Script"/>
              <a:sym typeface="Nanum Brush Script"/>
            </a:endParaRPr>
          </a:p>
        </p:txBody>
      </p:sp>
      <p:sp>
        <p:nvSpPr>
          <p:cNvPr id="127" name="Google Shape;127;p27"/>
          <p:cNvSpPr txBox="1"/>
          <p:nvPr>
            <p:ph idx="1" type="body"/>
          </p:nvPr>
        </p:nvSpPr>
        <p:spPr>
          <a:xfrm>
            <a:off x="311785" y="1266190"/>
            <a:ext cx="8170545" cy="3302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800"/>
              <a:buNone/>
            </a:pPr>
            <a:r>
              <a:rPr lang="en">
                <a:solidFill>
                  <a:srgbClr val="342E22"/>
                </a:solidFill>
                <a:latin typeface="Arial"/>
                <a:ea typeface="Arial"/>
                <a:cs typeface="Arial"/>
                <a:sym typeface="Arial"/>
              </a:rPr>
              <a:t>Due to the fast-pace of life, meal time has been shrunk shorter and shorter for people, not to mention the time preparing for meals, so more people are willing to dine out.</a:t>
            </a:r>
            <a:endParaRPr>
              <a:solidFill>
                <a:srgbClr val="342E22"/>
              </a:solidFill>
              <a:latin typeface="Arial"/>
              <a:ea typeface="Arial"/>
              <a:cs typeface="Arial"/>
              <a:sym typeface="Arial"/>
            </a:endParaRPr>
          </a:p>
          <a:p>
            <a:pPr indent="0" lvl="0" marL="0" rtl="0" algn="l">
              <a:lnSpc>
                <a:spcPct val="115000"/>
              </a:lnSpc>
              <a:spcBef>
                <a:spcPts val="1800"/>
              </a:spcBef>
              <a:spcAft>
                <a:spcPts val="0"/>
              </a:spcAft>
              <a:buSzPts val="1800"/>
              <a:buNone/>
            </a:pPr>
            <a:r>
              <a:rPr lang="en">
                <a:solidFill>
                  <a:srgbClr val="342E22"/>
                </a:solidFill>
                <a:latin typeface="Arial"/>
                <a:ea typeface="Arial"/>
                <a:cs typeface="Arial"/>
                <a:sym typeface="Arial"/>
              </a:rPr>
              <a:t>However, there comes two problems, the amount of restaurants nearby is not too much, so we don't have too much choice.  Another is the traffic problem while choosing further restaurants. In that case, we need to spend a lot of time on that. So how should we resolve these troubles?</a:t>
            </a:r>
            <a:endParaRPr>
              <a:solidFill>
                <a:srgbClr val="342E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Solution</a:t>
            </a:r>
            <a:endParaRPr sz="6000">
              <a:latin typeface="Nanum Brush Script"/>
              <a:ea typeface="Nanum Brush Script"/>
              <a:cs typeface="Nanum Brush Script"/>
              <a:sym typeface="Nanum Brush Script"/>
            </a:endParaRPr>
          </a:p>
        </p:txBody>
      </p:sp>
      <p:sp>
        <p:nvSpPr>
          <p:cNvPr id="133" name="Google Shape;133;p28"/>
          <p:cNvSpPr txBox="1"/>
          <p:nvPr>
            <p:ph idx="1" type="body"/>
          </p:nvPr>
        </p:nvSpPr>
        <p:spPr>
          <a:xfrm>
            <a:off x="311785" y="1261745"/>
            <a:ext cx="8370570" cy="3302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342E22"/>
                </a:solidFill>
                <a:latin typeface="Arial"/>
                <a:ea typeface="Arial"/>
                <a:cs typeface="Arial"/>
                <a:sym typeface="Arial"/>
              </a:rPr>
              <a:t>Our Take-Away Service is one possible way to solve this problem. Customers only need to swipe their fingers to order dishes,and the dishes will be delivered in 1 hour generally. There are plenty of restaurants to choose in our APP, and time on the road will be saved. Our APP is designed to aim at these issues. </a:t>
            </a:r>
            <a:endParaRPr>
              <a:solidFill>
                <a:srgbClr val="E0666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rgbClr val="E0666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11700" y="18658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Approach</a:t>
            </a:r>
            <a:endParaRPr sz="6000">
              <a:latin typeface="Nanum Brush Script"/>
              <a:ea typeface="Nanum Brush Script"/>
              <a:cs typeface="Nanum Brush Script"/>
              <a:sym typeface="Nanum Brush Script"/>
            </a:endParaRPr>
          </a:p>
        </p:txBody>
      </p:sp>
      <p:sp>
        <p:nvSpPr>
          <p:cNvPr id="139" name="Google Shape;139;p29"/>
          <p:cNvSpPr txBox="1"/>
          <p:nvPr>
            <p:ph idx="1" type="body"/>
          </p:nvPr>
        </p:nvSpPr>
        <p:spPr>
          <a:xfrm>
            <a:off x="311785" y="1120775"/>
            <a:ext cx="8370570" cy="3302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C00000"/>
                </a:solidFill>
                <a:latin typeface="Arial"/>
                <a:ea typeface="Arial"/>
                <a:cs typeface="Arial"/>
                <a:sym typeface="Arial"/>
              </a:rPr>
              <a:t>► </a:t>
            </a:r>
            <a:r>
              <a:rPr b="1" lang="en" sz="1600">
                <a:solidFill>
                  <a:srgbClr val="C00000"/>
                </a:solidFill>
                <a:latin typeface="Arial"/>
                <a:ea typeface="Arial"/>
                <a:cs typeface="Arial"/>
                <a:sym typeface="Arial"/>
              </a:rPr>
              <a:t>Customers</a:t>
            </a:r>
            <a:r>
              <a:rPr lang="en" sz="1600">
                <a:solidFill>
                  <a:srgbClr val="342E22"/>
                </a:solidFill>
                <a:latin typeface="Arial"/>
                <a:ea typeface="Arial"/>
                <a:cs typeface="Arial"/>
                <a:sym typeface="Arial"/>
              </a:rPr>
              <a:t> can order foods from </a:t>
            </a:r>
            <a:r>
              <a:rPr lang="en" sz="1600">
                <a:solidFill>
                  <a:srgbClr val="342E22"/>
                </a:solidFill>
                <a:latin typeface="Arial"/>
                <a:ea typeface="Arial"/>
                <a:cs typeface="Arial"/>
                <a:sym typeface="Arial"/>
              </a:rPr>
              <a:t>restaurants</a:t>
            </a:r>
            <a:r>
              <a:rPr lang="en" sz="1600">
                <a:solidFill>
                  <a:srgbClr val="342E22"/>
                </a:solidFill>
                <a:latin typeface="Arial"/>
                <a:ea typeface="Arial"/>
                <a:cs typeface="Arial"/>
                <a:sym typeface="Arial"/>
              </a:rPr>
              <a:t> existing in </a:t>
            </a:r>
            <a:r>
              <a:rPr lang="en" sz="1600">
                <a:solidFill>
                  <a:srgbClr val="342E22"/>
                </a:solidFill>
                <a:latin typeface="Arial"/>
                <a:ea typeface="Arial"/>
                <a:cs typeface="Arial"/>
                <a:sym typeface="Arial"/>
              </a:rPr>
              <a:t>certain</a:t>
            </a:r>
            <a:r>
              <a:rPr lang="en" sz="1600">
                <a:solidFill>
                  <a:srgbClr val="342E22"/>
                </a:solidFill>
                <a:latin typeface="Arial"/>
                <a:ea typeface="Arial"/>
                <a:cs typeface="Arial"/>
                <a:sym typeface="Arial"/>
              </a:rPr>
              <a:t> network, then </a:t>
            </a:r>
            <a:r>
              <a:rPr b="1" lang="en" sz="1600">
                <a:solidFill>
                  <a:srgbClr val="C00000"/>
                </a:solidFill>
                <a:latin typeface="Arial"/>
                <a:ea typeface="Arial"/>
                <a:cs typeface="Arial"/>
                <a:sym typeface="Arial"/>
              </a:rPr>
              <a:t>Restaurants</a:t>
            </a:r>
            <a:r>
              <a:rPr lang="en" sz="1600">
                <a:solidFill>
                  <a:srgbClr val="342E22"/>
                </a:solidFill>
                <a:latin typeface="Arial"/>
                <a:ea typeface="Arial"/>
                <a:cs typeface="Arial"/>
                <a:sym typeface="Arial"/>
              </a:rPr>
              <a:t> accept the order. After making it, they will pass it to </a:t>
            </a:r>
            <a:r>
              <a:rPr lang="en" sz="1600">
                <a:solidFill>
                  <a:srgbClr val="342E22"/>
                </a:solidFill>
                <a:latin typeface="Arial"/>
                <a:ea typeface="Arial"/>
                <a:cs typeface="Arial"/>
                <a:sym typeface="Arial"/>
              </a:rPr>
              <a:t>delivery man</a:t>
            </a:r>
            <a:r>
              <a:rPr lang="en" sz="1600">
                <a:solidFill>
                  <a:srgbClr val="342E22"/>
                </a:solidFill>
                <a:latin typeface="Arial"/>
                <a:ea typeface="Arial"/>
                <a:cs typeface="Arial"/>
                <a:sym typeface="Arial"/>
              </a:rPr>
              <a:t>. After </a:t>
            </a:r>
            <a:r>
              <a:rPr b="1" lang="en" sz="1600">
                <a:solidFill>
                  <a:srgbClr val="C00000"/>
                </a:solidFill>
                <a:latin typeface="Arial"/>
                <a:ea typeface="Arial"/>
                <a:cs typeface="Arial"/>
                <a:sym typeface="Arial"/>
              </a:rPr>
              <a:t>Deliveryman</a:t>
            </a:r>
            <a:r>
              <a:rPr lang="en" sz="1600">
                <a:solidFill>
                  <a:srgbClr val="342E22"/>
                </a:solidFill>
                <a:latin typeface="Arial"/>
                <a:ea typeface="Arial"/>
                <a:cs typeface="Arial"/>
                <a:sym typeface="Arial"/>
              </a:rPr>
              <a:t> send it to customer, </a:t>
            </a:r>
            <a:r>
              <a:rPr b="1" lang="en" sz="1600">
                <a:solidFill>
                  <a:srgbClr val="C00000"/>
                </a:solidFill>
                <a:latin typeface="Arial"/>
                <a:ea typeface="Arial"/>
                <a:cs typeface="Arial"/>
                <a:sym typeface="Arial"/>
              </a:rPr>
              <a:t>Customer</a:t>
            </a:r>
            <a:r>
              <a:rPr lang="en" sz="1600">
                <a:solidFill>
                  <a:srgbClr val="342E22"/>
                </a:solidFill>
                <a:latin typeface="Arial"/>
                <a:ea typeface="Arial"/>
                <a:cs typeface="Arial"/>
                <a:sym typeface="Arial"/>
              </a:rPr>
              <a:t> could confirm delivery.</a:t>
            </a:r>
            <a:endParaRPr sz="1600">
              <a:solidFill>
                <a:srgbClr val="342E2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600">
              <a:solidFill>
                <a:srgbClr val="342E22"/>
              </a:solidFill>
              <a:latin typeface="Arial"/>
              <a:ea typeface="Arial"/>
              <a:cs typeface="Arial"/>
              <a:sym typeface="Arial"/>
            </a:endParaRPr>
          </a:p>
          <a:p>
            <a:pPr indent="0" lvl="0" marL="0" rtl="0" algn="l">
              <a:lnSpc>
                <a:spcPct val="115000"/>
              </a:lnSpc>
              <a:spcBef>
                <a:spcPts val="0"/>
              </a:spcBef>
              <a:spcAft>
                <a:spcPts val="0"/>
              </a:spcAft>
              <a:buSzPts val="1800"/>
              <a:buNone/>
            </a:pPr>
            <a:r>
              <a:rPr lang="en" sz="1600">
                <a:solidFill>
                  <a:srgbClr val="C00000"/>
                </a:solidFill>
                <a:latin typeface="Arial"/>
                <a:ea typeface="Arial"/>
                <a:cs typeface="Arial"/>
                <a:sym typeface="Arial"/>
              </a:rPr>
              <a:t>►</a:t>
            </a:r>
            <a:r>
              <a:rPr b="1" lang="en" sz="1600">
                <a:solidFill>
                  <a:srgbClr val="C00000"/>
                </a:solidFill>
                <a:latin typeface="Arial"/>
                <a:ea typeface="Arial"/>
                <a:cs typeface="Arial"/>
                <a:sym typeface="Arial"/>
              </a:rPr>
              <a:t>Suppliers</a:t>
            </a:r>
            <a:r>
              <a:rPr lang="en" sz="1600">
                <a:solidFill>
                  <a:srgbClr val="C00000"/>
                </a:solidFill>
                <a:latin typeface="Arial"/>
                <a:ea typeface="Arial"/>
                <a:cs typeface="Arial"/>
                <a:sym typeface="Arial"/>
              </a:rPr>
              <a:t> </a:t>
            </a:r>
            <a:r>
              <a:rPr lang="en" sz="1600">
                <a:solidFill>
                  <a:srgbClr val="342E22"/>
                </a:solidFill>
                <a:latin typeface="Arial"/>
                <a:ea typeface="Arial"/>
                <a:cs typeface="Arial"/>
                <a:sym typeface="Arial"/>
              </a:rPr>
              <a:t>have their daily delivery task to restaurants. You can add the stuff from table, after finishing it, the </a:t>
            </a:r>
            <a:r>
              <a:rPr b="1" lang="en" sz="1600">
                <a:solidFill>
                  <a:srgbClr val="C00000"/>
                </a:solidFill>
                <a:latin typeface="Arial"/>
                <a:ea typeface="Arial"/>
                <a:cs typeface="Arial"/>
                <a:sym typeface="Arial"/>
              </a:rPr>
              <a:t>Restaurant</a:t>
            </a:r>
            <a:r>
              <a:rPr lang="en" sz="1600">
                <a:solidFill>
                  <a:srgbClr val="342E22"/>
                </a:solidFill>
                <a:latin typeface="Arial"/>
                <a:ea typeface="Arial"/>
                <a:cs typeface="Arial"/>
                <a:sym typeface="Arial"/>
              </a:rPr>
              <a:t> could confirm delivery.</a:t>
            </a:r>
            <a:endParaRPr sz="1600">
              <a:solidFill>
                <a:srgbClr val="342E2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600">
              <a:solidFill>
                <a:srgbClr val="342E22"/>
              </a:solidFill>
              <a:latin typeface="Arial"/>
              <a:ea typeface="Arial"/>
              <a:cs typeface="Arial"/>
              <a:sym typeface="Arial"/>
            </a:endParaRPr>
          </a:p>
          <a:p>
            <a:pPr indent="0" lvl="0" marL="0" rtl="0" algn="l">
              <a:lnSpc>
                <a:spcPct val="115000"/>
              </a:lnSpc>
              <a:spcBef>
                <a:spcPts val="0"/>
              </a:spcBef>
              <a:spcAft>
                <a:spcPts val="0"/>
              </a:spcAft>
              <a:buSzPts val="1800"/>
              <a:buNone/>
            </a:pPr>
            <a:r>
              <a:rPr lang="en" sz="1600">
                <a:solidFill>
                  <a:srgbClr val="C00000"/>
                </a:solidFill>
                <a:latin typeface="Arial"/>
                <a:ea typeface="Arial"/>
                <a:cs typeface="Arial"/>
                <a:sym typeface="Arial"/>
              </a:rPr>
              <a:t>►</a:t>
            </a:r>
            <a:r>
              <a:rPr lang="en" sz="1600">
                <a:solidFill>
                  <a:srgbClr val="342E22"/>
                </a:solidFill>
                <a:latin typeface="Arial"/>
                <a:ea typeface="Arial"/>
                <a:cs typeface="Arial"/>
                <a:sym typeface="Arial"/>
              </a:rPr>
              <a:t>When </a:t>
            </a:r>
            <a:r>
              <a:rPr b="1" lang="en" sz="1600">
                <a:solidFill>
                  <a:srgbClr val="C00000"/>
                </a:solidFill>
                <a:latin typeface="Arial"/>
                <a:ea typeface="Arial"/>
                <a:cs typeface="Arial"/>
                <a:sym typeface="Arial"/>
              </a:rPr>
              <a:t>Restaurants</a:t>
            </a:r>
            <a:r>
              <a:rPr lang="en" sz="1600">
                <a:solidFill>
                  <a:srgbClr val="342E22"/>
                </a:solidFill>
                <a:latin typeface="Arial"/>
                <a:ea typeface="Arial"/>
                <a:cs typeface="Arial"/>
                <a:sym typeface="Arial"/>
              </a:rPr>
              <a:t> are short of some material, they can request some from </a:t>
            </a:r>
            <a:r>
              <a:rPr b="1" lang="en" sz="1600">
                <a:solidFill>
                  <a:srgbClr val="C00000"/>
                </a:solidFill>
                <a:latin typeface="Arial"/>
                <a:ea typeface="Arial"/>
                <a:cs typeface="Arial"/>
                <a:sym typeface="Arial"/>
              </a:rPr>
              <a:t>Suppliers</a:t>
            </a:r>
            <a:r>
              <a:rPr lang="en" sz="1600">
                <a:solidFill>
                  <a:srgbClr val="342E22"/>
                </a:solidFill>
                <a:latin typeface="Arial"/>
                <a:ea typeface="Arial"/>
                <a:cs typeface="Arial"/>
                <a:sym typeface="Arial"/>
              </a:rPr>
              <a:t>. When suppliers get the message they will send it to restaurant. After delivery, restaurants could confirm it.</a:t>
            </a:r>
            <a:endParaRPr>
              <a:solidFill>
                <a:srgbClr val="342E22"/>
              </a:solidFill>
              <a:latin typeface="Lemon"/>
              <a:ea typeface="Lemon"/>
              <a:cs typeface="Lemon"/>
              <a:sym typeface="Lemon"/>
            </a:endParaRPr>
          </a:p>
          <a:p>
            <a:pPr indent="0" lvl="0" marL="0" rtl="0" algn="l">
              <a:lnSpc>
                <a:spcPct val="115000"/>
              </a:lnSpc>
              <a:spcBef>
                <a:spcPts val="0"/>
              </a:spcBef>
              <a:spcAft>
                <a:spcPts val="0"/>
              </a:spcAft>
              <a:buSzPts val="1800"/>
              <a:buNone/>
            </a:pPr>
            <a:r>
              <a:t/>
            </a:r>
            <a:endParaRPr>
              <a:solidFill>
                <a:srgbClr val="E0666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rgbClr val="E0666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0"/>
          <p:cNvSpPr txBox="1"/>
          <p:nvPr/>
        </p:nvSpPr>
        <p:spPr>
          <a:xfrm>
            <a:off x="180340" y="153035"/>
            <a:ext cx="2540000" cy="10147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6000" u="none" cap="none" strike="noStrike">
                <a:solidFill>
                  <a:schemeClr val="accent1"/>
                </a:solidFill>
                <a:latin typeface="Nanum Brush Script"/>
                <a:ea typeface="Nanum Brush Script"/>
                <a:cs typeface="Nanum Brush Script"/>
                <a:sym typeface="Nanum Brush Script"/>
              </a:rPr>
              <a:t>Design</a:t>
            </a:r>
            <a:endParaRPr b="0" i="0" sz="6000" u="none" cap="none" strike="noStrike">
              <a:solidFill>
                <a:schemeClr val="accent1"/>
              </a:solidFill>
              <a:latin typeface="Nanum Brush Script"/>
              <a:ea typeface="Nanum Brush Script"/>
              <a:cs typeface="Nanum Brush Script"/>
              <a:sym typeface="Nanum Brush Script"/>
            </a:endParaRPr>
          </a:p>
        </p:txBody>
      </p:sp>
      <p:pic>
        <p:nvPicPr>
          <p:cNvPr descr="IMG_256" id="145" name="Google Shape;145;p30"/>
          <p:cNvPicPr preferRelativeResize="0"/>
          <p:nvPr/>
        </p:nvPicPr>
        <p:blipFill rotWithShape="1">
          <a:blip r:embed="rId3">
            <a:alphaModFix/>
          </a:blip>
          <a:srcRect b="0" l="0" r="0" t="0"/>
          <a:stretch/>
        </p:blipFill>
        <p:spPr>
          <a:xfrm>
            <a:off x="2105660" y="-1270"/>
            <a:ext cx="7058025" cy="501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18721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Use Case</a:t>
            </a:r>
            <a:endParaRPr sz="6000">
              <a:latin typeface="Nanum Brush Script"/>
              <a:ea typeface="Nanum Brush Script"/>
              <a:cs typeface="Nanum Brush Script"/>
              <a:sym typeface="Nanum Brush Script"/>
            </a:endParaRPr>
          </a:p>
        </p:txBody>
      </p:sp>
      <p:pic>
        <p:nvPicPr>
          <p:cNvPr descr="IMG_256" id="151" name="Google Shape;151;p31"/>
          <p:cNvPicPr preferRelativeResize="0"/>
          <p:nvPr/>
        </p:nvPicPr>
        <p:blipFill rotWithShape="1">
          <a:blip r:embed="rId3">
            <a:alphaModFix/>
          </a:blip>
          <a:srcRect b="0" l="0" r="0" t="0"/>
          <a:stretch/>
        </p:blipFill>
        <p:spPr>
          <a:xfrm>
            <a:off x="3318725" y="41900"/>
            <a:ext cx="5065824" cy="494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241935" y="-12065"/>
            <a:ext cx="3015615" cy="7073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Workflow</a:t>
            </a:r>
            <a:endParaRPr sz="6000">
              <a:latin typeface="Nanum Brush Script"/>
              <a:ea typeface="Nanum Brush Script"/>
              <a:cs typeface="Nanum Brush Script"/>
              <a:sym typeface="Nanum Brush Script"/>
            </a:endParaRPr>
          </a:p>
        </p:txBody>
      </p:sp>
      <p:pic>
        <p:nvPicPr>
          <p:cNvPr descr="IMG_256" id="157" name="Google Shape;157;p32"/>
          <p:cNvPicPr preferRelativeResize="0"/>
          <p:nvPr/>
        </p:nvPicPr>
        <p:blipFill rotWithShape="1">
          <a:blip r:embed="rId3">
            <a:alphaModFix/>
          </a:blip>
          <a:srcRect b="0" l="0" r="0" t="0"/>
          <a:stretch/>
        </p:blipFill>
        <p:spPr>
          <a:xfrm>
            <a:off x="2875915" y="-11430"/>
            <a:ext cx="6184265" cy="50336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17695" y="-17664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6000">
                <a:latin typeface="Nanum Brush Script"/>
                <a:ea typeface="Nanum Brush Script"/>
                <a:cs typeface="Nanum Brush Script"/>
                <a:sym typeface="Nanum Brush Script"/>
              </a:rPr>
              <a:t>Key Screenshots  </a:t>
            </a:r>
            <a:r>
              <a:rPr lang="en" sz="4000">
                <a:solidFill>
                  <a:schemeClr val="accent4"/>
                </a:solidFill>
                <a:latin typeface="Nanum Brush Script"/>
                <a:ea typeface="Nanum Brush Script"/>
                <a:cs typeface="Nanum Brush Script"/>
                <a:sym typeface="Nanum Brush Script"/>
              </a:rPr>
              <a:t>customer order dishes</a:t>
            </a:r>
            <a:endParaRPr sz="4000">
              <a:solidFill>
                <a:schemeClr val="accent4"/>
              </a:solidFill>
              <a:latin typeface="Nanum Brush Script"/>
              <a:ea typeface="Nanum Brush Script"/>
              <a:cs typeface="Nanum Brush Script"/>
              <a:sym typeface="Nanum Brush Script"/>
            </a:endParaRPr>
          </a:p>
        </p:txBody>
      </p:sp>
      <p:pic>
        <p:nvPicPr>
          <p:cNvPr descr="IMG_256" id="163" name="Google Shape;163;p33"/>
          <p:cNvPicPr preferRelativeResize="0"/>
          <p:nvPr/>
        </p:nvPicPr>
        <p:blipFill rotWithShape="1">
          <a:blip r:embed="rId3">
            <a:alphaModFix/>
          </a:blip>
          <a:srcRect b="0" l="0" r="0" t="0"/>
          <a:stretch/>
        </p:blipFill>
        <p:spPr>
          <a:xfrm>
            <a:off x="302895" y="914400"/>
            <a:ext cx="8584565" cy="40049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