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5075" cx="9144000"/>
  <p:notesSz cx="6858000" cy="9144000"/>
  <p:embeddedFontLst>
    <p:embeddedFont>
      <p:font typeface="Teko"/>
      <p:regular r:id="rId52"/>
      <p:bold r:id="rId53"/>
    </p:embeddedFont>
    <p:embeddedFont>
      <p:font typeface="Roboto Condensed"/>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gepUFyojmAXguBQTxysWOcwkXf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Teko-bold.fntdata"/><Relationship Id="rId52" Type="http://schemas.openxmlformats.org/officeDocument/2006/relationships/font" Target="fonts/Teko-regular.fntdata"/><Relationship Id="rId11" Type="http://schemas.openxmlformats.org/officeDocument/2006/relationships/slide" Target="slides/slide6.xml"/><Relationship Id="rId55" Type="http://schemas.openxmlformats.org/officeDocument/2006/relationships/font" Target="fonts/RobotoCondensed-bold.fntdata"/><Relationship Id="rId10" Type="http://schemas.openxmlformats.org/officeDocument/2006/relationships/slide" Target="slides/slide5.xml"/><Relationship Id="rId54" Type="http://schemas.openxmlformats.org/officeDocument/2006/relationships/font" Target="fonts/RobotoCondensed-regular.fntdata"/><Relationship Id="rId13" Type="http://schemas.openxmlformats.org/officeDocument/2006/relationships/slide" Target="slides/slide8.xml"/><Relationship Id="rId57" Type="http://schemas.openxmlformats.org/officeDocument/2006/relationships/font" Target="fonts/RobotoCondensed-boldItalic.fntdata"/><Relationship Id="rId12" Type="http://schemas.openxmlformats.org/officeDocument/2006/relationships/slide" Target="slides/slide7.xml"/><Relationship Id="rId56" Type="http://schemas.openxmlformats.org/officeDocument/2006/relationships/font" Target="fonts/RobotoCondensed-italic.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5b0b134b2_0_6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a5b0b134b2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a5b0b134b2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5b0b134b2_0_96: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a5b0b134b2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a5b0b134b2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8: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5b0b134b2_1_8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ga5b0b134b2_1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a5b0b134b2_1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5b0b134b2_1_4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ga5b0b134b2_1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a5b0b134b2_1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5b0b134b2_1_8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ga5b0b134b2_1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a5b0b134b2_1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5b0b134b2_1_1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ga5b0b134b2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a5b0b134b2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a5b0b134b2_1_98: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ga5b0b134b2_1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a5b0b134b2_1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5b0b134b2_1_13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a5b0b134b2_1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a5b0b134b2_1_1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5b0b134b2_1_168: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ga5b0b134b2_1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ga5b0b134b2_1_1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4" name="Google Shape;16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a5b0b134b2_1_45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ga5b0b134b2_1_4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ga5b0b134b2_1_4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a5b0b134b2_1_23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ga5b0b134b2_1_2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ga5b0b134b2_1_2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a5b0b134b2_1_27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7" name="Google Shape;717;ga5b0b134b2_1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ga5b0b134b2_1_2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5b0b134b2_1_30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 name="Google Shape;750;ga5b0b134b2_1_3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ga5b0b134b2_1_3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a5b0b134b2_1_31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ga5b0b134b2_1_3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ga5b0b134b2_1_3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a5b0b134b2_1_37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ga5b0b134b2_1_3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ga5b0b134b2_1_3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a5b0b134b2_1_41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3" name="Google Shape;823;ga5b0b134b2_1_4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ga5b0b134b2_1_4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a5b0b134b2_1_49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7" name="Google Shape;857;ga5b0b134b2_1_4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ga5b0b134b2_1_4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a5b0b134b2_1_52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1" name="Google Shape;891;ga5b0b134b2_1_5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ga5b0b134b2_1_5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a5b0b134b2_0_13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5" name="Google Shape;925;ga5b0b134b2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ga5b0b134b2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a5b0b134b2_0_16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7" name="Google Shape;957;ga5b0b134b2_0_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8" name="Google Shape;958;ga5b0b134b2_0_1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a5b0b134b2_0_20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ga5b0b134b2_0_2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ga5b0b134b2_0_2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a5b0b134b2_0_23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3" name="Google Shape;1023;ga5b0b134b2_0_2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4" name="Google Shape;1024;ga5b0b134b2_0_2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a5b0b134b2_0_27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7" name="Google Shape;1057;ga5b0b134b2_0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ga5b0b134b2_0_2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a5b0b134b2_0_30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9" name="Google Shape;1089;ga5b0b134b2_0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0" name="Google Shape;1090;ga5b0b134b2_0_3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a5b0b134b2_0_33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2" name="Google Shape;1122;ga5b0b134b2_0_3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ga5b0b134b2_0_3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a5b0b134b2_0_37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5" name="Google Shape;1155;ga5b0b134b2_0_3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6" name="Google Shape;1156;ga5b0b134b2_0_3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a5b0b134b2_0_40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8" name="Google Shape;1188;ga5b0b134b2_0_4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ga5b0b134b2_0_4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a5b0b134b2_0_44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1" name="Google Shape;1221;ga5b0b134b2_0_4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2" name="Google Shape;1222;ga5b0b134b2_0_4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a5b0b134b2_0_48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5" name="Google Shape;1255;ga5b0b134b2_0_4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6" name="Google Shape;1256;ga5b0b134b2_0_4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a5b0b134b2_0_57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7" name="Google Shape;1287;ga5b0b134b2_0_5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8" name="Google Shape;1288;ga5b0b134b2_0_5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a5b0b134b2_0_548: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0" name="Google Shape;1320;ga5b0b134b2_0_5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1" name="Google Shape;1321;ga5b0b134b2_0_5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a5b0b134b2_0_51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3" name="Google Shape;1353;ga5b0b134b2_0_5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4" name="Google Shape;1354;ga5b0b134b2_0_5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a5b0b134b2_0_61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7" name="Google Shape;1387;ga5b0b134b2_0_6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8" name="Google Shape;1388;ga5b0b134b2_0_6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a5b0b134b2_0_656: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1" name="Google Shape;1421;ga5b0b134b2_0_6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2" name="Google Shape;1422;ga5b0b134b2_0_6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a5b0b134b2_0_68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3" name="Google Shape;1453;ga5b0b134b2_0_6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4" name="Google Shape;1454;ga5b0b134b2_0_6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p29: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5" name="Google Shape;148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6" name="Google Shape;148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7: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9: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5b0b134b2_0_3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a5b0b134b2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a5b0b134b2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5" name="Shape 15"/>
        <p:cNvGrpSpPr/>
        <p:nvPr/>
      </p:nvGrpSpPr>
      <p:grpSpPr>
        <a:xfrm>
          <a:off x="0" y="0"/>
          <a:ext cx="0" cy="0"/>
          <a:chOff x="0" y="0"/>
          <a:chExt cx="0" cy="0"/>
        </a:xfrm>
      </p:grpSpPr>
      <p:sp>
        <p:nvSpPr>
          <p:cNvPr id="16" name="Google Shape;16;p32"/>
          <p:cNvSpPr txBox="1"/>
          <p:nvPr>
            <p:ph type="title"/>
          </p:nvPr>
        </p:nvSpPr>
        <p:spPr>
          <a:xfrm>
            <a:off x="628650" y="273929"/>
            <a:ext cx="7886700" cy="9944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body"/>
          </p:nvPr>
        </p:nvSpPr>
        <p:spPr>
          <a:xfrm>
            <a:off x="628650" y="1369642"/>
            <a:ext cx="7886700" cy="32645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 name="Google Shape;18;p32"/>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71" name="Shape 71"/>
        <p:cNvGrpSpPr/>
        <p:nvPr/>
      </p:nvGrpSpPr>
      <p:grpSpPr>
        <a:xfrm>
          <a:off x="0" y="0"/>
          <a:ext cx="0" cy="0"/>
          <a:chOff x="0" y="0"/>
          <a:chExt cx="0" cy="0"/>
        </a:xfrm>
      </p:grpSpPr>
      <p:sp>
        <p:nvSpPr>
          <p:cNvPr id="72" name="Google Shape;72;p43"/>
          <p:cNvSpPr txBox="1"/>
          <p:nvPr>
            <p:ph type="title"/>
          </p:nvPr>
        </p:nvSpPr>
        <p:spPr>
          <a:xfrm>
            <a:off x="628650" y="273929"/>
            <a:ext cx="7886700" cy="9944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3"/>
          <p:cNvSpPr txBox="1"/>
          <p:nvPr>
            <p:ph idx="1" type="body"/>
          </p:nvPr>
        </p:nvSpPr>
        <p:spPr>
          <a:xfrm>
            <a:off x="628650" y="1369642"/>
            <a:ext cx="3886200" cy="32645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43"/>
          <p:cNvSpPr txBox="1"/>
          <p:nvPr>
            <p:ph idx="2" type="body"/>
          </p:nvPr>
        </p:nvSpPr>
        <p:spPr>
          <a:xfrm>
            <a:off x="4629150" y="1369642"/>
            <a:ext cx="3886200" cy="32645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43"/>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78" name="Shape 78"/>
        <p:cNvGrpSpPr/>
        <p:nvPr/>
      </p:nvGrpSpPr>
      <p:grpSpPr>
        <a:xfrm>
          <a:off x="0" y="0"/>
          <a:ext cx="0" cy="0"/>
          <a:chOff x="0" y="0"/>
          <a:chExt cx="0" cy="0"/>
        </a:xfrm>
      </p:grpSpPr>
      <p:sp>
        <p:nvSpPr>
          <p:cNvPr id="79" name="Google Shape;79;p44"/>
          <p:cNvSpPr txBox="1"/>
          <p:nvPr>
            <p:ph type="title"/>
          </p:nvPr>
        </p:nvSpPr>
        <p:spPr>
          <a:xfrm>
            <a:off x="629841" y="273929"/>
            <a:ext cx="7886700" cy="9944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4"/>
          <p:cNvSpPr txBox="1"/>
          <p:nvPr>
            <p:ph idx="1" type="body"/>
          </p:nvPr>
        </p:nvSpPr>
        <p:spPr>
          <a:xfrm>
            <a:off x="629842" y="1261261"/>
            <a:ext cx="3868340" cy="618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1" name="Google Shape;81;p44"/>
          <p:cNvSpPr txBox="1"/>
          <p:nvPr>
            <p:ph idx="2" type="body"/>
          </p:nvPr>
        </p:nvSpPr>
        <p:spPr>
          <a:xfrm>
            <a:off x="629842" y="1879386"/>
            <a:ext cx="3868340" cy="2764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44"/>
          <p:cNvSpPr txBox="1"/>
          <p:nvPr>
            <p:ph idx="3" type="body"/>
          </p:nvPr>
        </p:nvSpPr>
        <p:spPr>
          <a:xfrm>
            <a:off x="4629150" y="1261261"/>
            <a:ext cx="3887391" cy="618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3" name="Google Shape;83;p44"/>
          <p:cNvSpPr txBox="1"/>
          <p:nvPr>
            <p:ph idx="4" type="body"/>
          </p:nvPr>
        </p:nvSpPr>
        <p:spPr>
          <a:xfrm>
            <a:off x="4629150" y="1879386"/>
            <a:ext cx="3887391" cy="2764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 name="Google Shape;84;p44"/>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4"/>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87" name="Google Shape;87;p44"/>
          <p:cNvSpPr/>
          <p:nvPr/>
        </p:nvSpPr>
        <p:spPr>
          <a:xfrm>
            <a:off x="6885882" y="4797626"/>
            <a:ext cx="966254"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00">
                <a:solidFill>
                  <a:srgbClr val="FFFFFF"/>
                </a:solidFill>
                <a:latin typeface="Calibri"/>
                <a:ea typeface="Calibri"/>
                <a:cs typeface="Calibri"/>
                <a:sym typeface="Calibri"/>
              </a:rPr>
              <a:t>PPT模板下载：www.1ppt.com/moban/          行业PPT模板：www.1ppt.com/hangye/ </a:t>
            </a:r>
            <a:endParaRPr/>
          </a:p>
          <a:p>
            <a:pPr indent="0" lvl="0" marL="0" marR="0" rtl="0" algn="l">
              <a:spcBef>
                <a:spcPts val="0"/>
              </a:spcBef>
              <a:spcAft>
                <a:spcPts val="0"/>
              </a:spcAft>
              <a:buNone/>
            </a:pPr>
            <a:r>
              <a:rPr lang="zh-CN" sz="100">
                <a:solidFill>
                  <a:srgbClr val="FFFFFF"/>
                </a:solidFill>
                <a:latin typeface="Calibri"/>
                <a:ea typeface="Calibri"/>
                <a:cs typeface="Calibri"/>
                <a:sym typeface="Calibri"/>
              </a:rPr>
              <a:t>节日PPT模板：www.1ppt.com/jieri/          PPT素材：www.1ppt.com/sucai/</a:t>
            </a:r>
            <a:endParaRPr/>
          </a:p>
          <a:p>
            <a:pPr indent="0" lvl="0" marL="0" marR="0" rtl="0" algn="l">
              <a:spcBef>
                <a:spcPts val="0"/>
              </a:spcBef>
              <a:spcAft>
                <a:spcPts val="0"/>
              </a:spcAft>
              <a:buNone/>
            </a:pPr>
            <a:r>
              <a:rPr lang="zh-CN" sz="100">
                <a:solidFill>
                  <a:srgbClr val="FFFFFF"/>
                </a:solidFill>
                <a:latin typeface="Calibri"/>
                <a:ea typeface="Calibri"/>
                <a:cs typeface="Calibri"/>
                <a:sym typeface="Calibri"/>
              </a:rPr>
              <a:t>PPT背景图片：www.1ppt.com/beijing/        PPT图表：www.1ppt.com/tubiao/      </a:t>
            </a:r>
            <a:endParaRPr/>
          </a:p>
          <a:p>
            <a:pPr indent="0" lvl="0" marL="0" marR="0" rtl="0" algn="l">
              <a:spcBef>
                <a:spcPts val="0"/>
              </a:spcBef>
              <a:spcAft>
                <a:spcPts val="0"/>
              </a:spcAft>
              <a:buNone/>
            </a:pPr>
            <a:r>
              <a:rPr lang="zh-CN" sz="100">
                <a:solidFill>
                  <a:srgbClr val="FFFFFF"/>
                </a:solidFill>
                <a:latin typeface="Calibri"/>
                <a:ea typeface="Calibri"/>
                <a:cs typeface="Calibri"/>
                <a:sym typeface="Calibri"/>
              </a:rPr>
              <a:t>精美PPT下载：www.1ppt.com/xiazai/         PPT教程： www.1ppt.com/powerpoint/      </a:t>
            </a:r>
            <a:endParaRPr/>
          </a:p>
          <a:p>
            <a:pPr indent="0" lvl="0" marL="0" marR="0" rtl="0" algn="l">
              <a:spcBef>
                <a:spcPts val="0"/>
              </a:spcBef>
              <a:spcAft>
                <a:spcPts val="0"/>
              </a:spcAft>
              <a:buNone/>
            </a:pPr>
            <a:r>
              <a:rPr lang="zh-CN" sz="100">
                <a:solidFill>
                  <a:srgbClr val="FFFFFF"/>
                </a:solidFill>
                <a:latin typeface="Calibri"/>
                <a:ea typeface="Calibri"/>
                <a:cs typeface="Calibri"/>
                <a:sym typeface="Calibri"/>
              </a:rPr>
              <a:t>PPT课件：www.1ppt.com/kejian/             字体下载：www.1ppt.com/ziti/</a:t>
            </a:r>
            <a:endParaRPr/>
          </a:p>
          <a:p>
            <a:pPr indent="0" lvl="0" marL="0" marR="0" rtl="0" algn="l">
              <a:spcBef>
                <a:spcPts val="0"/>
              </a:spcBef>
              <a:spcAft>
                <a:spcPts val="0"/>
              </a:spcAft>
              <a:buNone/>
            </a:pPr>
            <a:r>
              <a:rPr lang="zh-CN" sz="100">
                <a:solidFill>
                  <a:srgbClr val="FFFFFF"/>
                </a:solidFill>
                <a:latin typeface="Calibri"/>
                <a:ea typeface="Calibri"/>
                <a:cs typeface="Calibri"/>
                <a:sym typeface="Calibri"/>
              </a:rPr>
              <a:t>工作总结PPT：www.1ppt.com/xiazai/zongjie/ 工作计划：www.1ppt.com/xiazai/jihua/</a:t>
            </a:r>
            <a:endParaRPr/>
          </a:p>
          <a:p>
            <a:pPr indent="0" lvl="0" marL="0" marR="0" rtl="0" algn="l">
              <a:spcBef>
                <a:spcPts val="0"/>
              </a:spcBef>
              <a:spcAft>
                <a:spcPts val="0"/>
              </a:spcAft>
              <a:buNone/>
            </a:pPr>
            <a:r>
              <a:rPr lang="zh-CN" sz="100">
                <a:solidFill>
                  <a:srgbClr val="FFFFFF"/>
                </a:solidFill>
                <a:latin typeface="Calibri"/>
                <a:ea typeface="Calibri"/>
                <a:cs typeface="Calibri"/>
                <a:sym typeface="Calibri"/>
              </a:rPr>
              <a:t>商务PPT模板：www.1ppt.com/moban/shangwu/  个人简历PPT：www.1ppt.com/xiazai/jianli/  </a:t>
            </a:r>
            <a:endParaRPr/>
          </a:p>
          <a:p>
            <a:pPr indent="0" lvl="0" marL="0" marR="0" rtl="0" algn="l">
              <a:spcBef>
                <a:spcPts val="0"/>
              </a:spcBef>
              <a:spcAft>
                <a:spcPts val="0"/>
              </a:spcAft>
              <a:buNone/>
            </a:pPr>
            <a:r>
              <a:rPr lang="zh-CN" sz="100">
                <a:solidFill>
                  <a:srgbClr val="FFFFFF"/>
                </a:solidFill>
                <a:latin typeface="Calibri"/>
                <a:ea typeface="Calibri"/>
                <a:cs typeface="Calibri"/>
                <a:sym typeface="Calibri"/>
              </a:rPr>
              <a:t>毕业答辩PPT：www.1ppt.com/xiazai/dabian/  工作汇报PPT：www.1ppt.com/xiazai/huibao/    </a:t>
            </a:r>
            <a:endParaRPr/>
          </a:p>
          <a:p>
            <a:pPr indent="0" lvl="0" marL="0" marR="0" rtl="0" algn="l">
              <a:spcBef>
                <a:spcPts val="0"/>
              </a:spcBef>
              <a:spcAft>
                <a:spcPts val="0"/>
              </a:spcAft>
              <a:buNone/>
            </a:pPr>
            <a:r>
              <a:rPr lang="zh-CN" sz="100">
                <a:solidFill>
                  <a:srgbClr val="FFFFFF"/>
                </a:solidFill>
                <a:latin typeface="Calibri"/>
                <a:ea typeface="Calibri"/>
                <a:cs typeface="Calibri"/>
                <a:sym typeface="Calibri"/>
              </a:rPr>
              <a:t> </a:t>
            </a:r>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88" name="Shape 88"/>
        <p:cNvGrpSpPr/>
        <p:nvPr/>
      </p:nvGrpSpPr>
      <p:grpSpPr>
        <a:xfrm>
          <a:off x="0" y="0"/>
          <a:ext cx="0" cy="0"/>
          <a:chOff x="0" y="0"/>
          <a:chExt cx="0" cy="0"/>
        </a:xfrm>
      </p:grpSpPr>
      <p:sp>
        <p:nvSpPr>
          <p:cNvPr id="89" name="Google Shape;89;p45"/>
          <p:cNvSpPr txBox="1"/>
          <p:nvPr>
            <p:ph type="title"/>
          </p:nvPr>
        </p:nvSpPr>
        <p:spPr>
          <a:xfrm>
            <a:off x="628650" y="273929"/>
            <a:ext cx="7886700" cy="9944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5"/>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5"/>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5"/>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93" name="Shape 93"/>
        <p:cNvGrpSpPr/>
        <p:nvPr/>
      </p:nvGrpSpPr>
      <p:grpSpPr>
        <a:xfrm>
          <a:off x="0" y="0"/>
          <a:ext cx="0" cy="0"/>
          <a:chOff x="0" y="0"/>
          <a:chExt cx="0" cy="0"/>
        </a:xfrm>
      </p:grpSpPr>
      <p:sp>
        <p:nvSpPr>
          <p:cNvPr id="94" name="Google Shape;94;p46"/>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6"/>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6"/>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97" name="Shape 97"/>
        <p:cNvGrpSpPr/>
        <p:nvPr/>
      </p:nvGrpSpPr>
      <p:grpSpPr>
        <a:xfrm>
          <a:off x="0" y="0"/>
          <a:ext cx="0" cy="0"/>
          <a:chOff x="0" y="0"/>
          <a:chExt cx="0" cy="0"/>
        </a:xfrm>
      </p:grpSpPr>
      <p:sp>
        <p:nvSpPr>
          <p:cNvPr id="98" name="Google Shape;98;p47"/>
          <p:cNvSpPr txBox="1"/>
          <p:nvPr>
            <p:ph type="title"/>
          </p:nvPr>
        </p:nvSpPr>
        <p:spPr>
          <a:xfrm>
            <a:off x="629841" y="343006"/>
            <a:ext cx="2949178" cy="120052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7"/>
          <p:cNvSpPr txBox="1"/>
          <p:nvPr>
            <p:ph idx="1" type="body"/>
          </p:nvPr>
        </p:nvSpPr>
        <p:spPr>
          <a:xfrm>
            <a:off x="3887391" y="740798"/>
            <a:ext cx="4629150" cy="365634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00" name="Google Shape;100;p47"/>
          <p:cNvSpPr txBox="1"/>
          <p:nvPr>
            <p:ph idx="2" type="body"/>
          </p:nvPr>
        </p:nvSpPr>
        <p:spPr>
          <a:xfrm>
            <a:off x="629841" y="1543526"/>
            <a:ext cx="2949178" cy="28595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01" name="Google Shape;101;p47"/>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7"/>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7"/>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04" name="Shape 104"/>
        <p:cNvGrpSpPr/>
        <p:nvPr/>
      </p:nvGrpSpPr>
      <p:grpSpPr>
        <a:xfrm>
          <a:off x="0" y="0"/>
          <a:ext cx="0" cy="0"/>
          <a:chOff x="0" y="0"/>
          <a:chExt cx="0" cy="0"/>
        </a:xfrm>
      </p:grpSpPr>
      <p:sp>
        <p:nvSpPr>
          <p:cNvPr id="105" name="Google Shape;105;p48"/>
          <p:cNvSpPr txBox="1"/>
          <p:nvPr>
            <p:ph type="title"/>
          </p:nvPr>
        </p:nvSpPr>
        <p:spPr>
          <a:xfrm>
            <a:off x="629841" y="343006"/>
            <a:ext cx="2949178" cy="120052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8"/>
          <p:cNvSpPr/>
          <p:nvPr>
            <p:ph idx="2" type="pic"/>
          </p:nvPr>
        </p:nvSpPr>
        <p:spPr>
          <a:xfrm>
            <a:off x="3887391" y="740798"/>
            <a:ext cx="4629150" cy="365634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7" name="Google Shape;107;p48"/>
          <p:cNvSpPr txBox="1"/>
          <p:nvPr>
            <p:ph idx="1" type="body"/>
          </p:nvPr>
        </p:nvSpPr>
        <p:spPr>
          <a:xfrm>
            <a:off x="629841" y="1543526"/>
            <a:ext cx="2949178" cy="28595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08" name="Google Shape;108;p48"/>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8"/>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8"/>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11" name="Shape 111"/>
        <p:cNvGrpSpPr/>
        <p:nvPr/>
      </p:nvGrpSpPr>
      <p:grpSpPr>
        <a:xfrm>
          <a:off x="0" y="0"/>
          <a:ext cx="0" cy="0"/>
          <a:chOff x="0" y="0"/>
          <a:chExt cx="0" cy="0"/>
        </a:xfrm>
      </p:grpSpPr>
      <p:sp>
        <p:nvSpPr>
          <p:cNvPr id="112" name="Google Shape;112;p49"/>
          <p:cNvSpPr txBox="1"/>
          <p:nvPr>
            <p:ph type="title"/>
          </p:nvPr>
        </p:nvSpPr>
        <p:spPr>
          <a:xfrm>
            <a:off x="628650" y="273929"/>
            <a:ext cx="7886700" cy="9944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9"/>
          <p:cNvSpPr txBox="1"/>
          <p:nvPr>
            <p:ph idx="1" type="body"/>
          </p:nvPr>
        </p:nvSpPr>
        <p:spPr>
          <a:xfrm rot="5400000">
            <a:off x="2939744" y="-941453"/>
            <a:ext cx="3264511"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4" name="Google Shape;114;p49"/>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9"/>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9"/>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17" name="Shape 117"/>
        <p:cNvGrpSpPr/>
        <p:nvPr/>
      </p:nvGrpSpPr>
      <p:grpSpPr>
        <a:xfrm>
          <a:off x="0" y="0"/>
          <a:ext cx="0" cy="0"/>
          <a:chOff x="0" y="0"/>
          <a:chExt cx="0" cy="0"/>
        </a:xfrm>
      </p:grpSpPr>
      <p:sp>
        <p:nvSpPr>
          <p:cNvPr id="118" name="Google Shape;118;p50"/>
          <p:cNvSpPr txBox="1"/>
          <p:nvPr>
            <p:ph type="title"/>
          </p:nvPr>
        </p:nvSpPr>
        <p:spPr>
          <a:xfrm rot="5400000">
            <a:off x="5349400" y="1468202"/>
            <a:ext cx="4360224"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50"/>
          <p:cNvSpPr txBox="1"/>
          <p:nvPr>
            <p:ph idx="1" type="body"/>
          </p:nvPr>
        </p:nvSpPr>
        <p:spPr>
          <a:xfrm rot="5400000">
            <a:off x="1348900" y="-446323"/>
            <a:ext cx="4360224"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50"/>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0"/>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0"/>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标题幻灯片">
  <p:cSld name="5_标题幻灯片">
    <p:spTree>
      <p:nvGrpSpPr>
        <p:cNvPr id="123" name="Shape 123"/>
        <p:cNvGrpSpPr/>
        <p:nvPr/>
      </p:nvGrpSpPr>
      <p:grpSpPr>
        <a:xfrm>
          <a:off x="0" y="0"/>
          <a:ext cx="0" cy="0"/>
          <a:chOff x="0" y="0"/>
          <a:chExt cx="0" cy="0"/>
        </a:xfrm>
      </p:grpSpPr>
      <p:sp>
        <p:nvSpPr>
          <p:cNvPr id="124" name="Google Shape;124;p51"/>
          <p:cNvSpPr txBox="1"/>
          <p:nvPr/>
        </p:nvSpPr>
        <p:spPr>
          <a:xfrm>
            <a:off x="4094834" y="203130"/>
            <a:ext cx="1061796" cy="346232"/>
          </a:xfrm>
          <a:prstGeom prst="rect">
            <a:avLst/>
          </a:prstGeom>
          <a:noFill/>
          <a:ln>
            <a:noFill/>
          </a:ln>
        </p:spPr>
        <p:txBody>
          <a:bodyPr anchorCtr="0" anchor="t" bIns="34275" lIns="68550" spcFirstLastPara="1" rIns="68550" wrap="square" tIns="34275">
            <a:spAutoFit/>
          </a:bodyPr>
          <a:lstStyle/>
          <a:p>
            <a:pPr indent="0" lvl="0" marL="0" marR="0" rtl="0" algn="ctr">
              <a:spcBef>
                <a:spcPts val="0"/>
              </a:spcBef>
              <a:spcAft>
                <a:spcPts val="0"/>
              </a:spcAft>
              <a:buNone/>
            </a:pPr>
            <a:r>
              <a:rPr b="1" lang="zh-CN" sz="1800">
                <a:solidFill>
                  <a:schemeClr val="accent1"/>
                </a:solidFill>
                <a:latin typeface="Microsoft Yahei"/>
                <a:ea typeface="Microsoft Yahei"/>
                <a:cs typeface="Microsoft Yahei"/>
                <a:sym typeface="Microsoft Yahei"/>
              </a:rPr>
              <a:t>项目介绍</a:t>
            </a:r>
            <a:endParaRPr sz="1800">
              <a:solidFill>
                <a:schemeClr val="accent1"/>
              </a:solidFill>
              <a:latin typeface="Microsoft Yahei"/>
              <a:ea typeface="Microsoft Yahei"/>
              <a:cs typeface="Microsoft Yahei"/>
              <a:sym typeface="Microsoft Yahei"/>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creen Image">
  <p:cSld name="Full Screen Image">
    <p:spTree>
      <p:nvGrpSpPr>
        <p:cNvPr id="125" name="Shape 125"/>
        <p:cNvGrpSpPr/>
        <p:nvPr/>
      </p:nvGrpSpPr>
      <p:grpSpPr>
        <a:xfrm>
          <a:off x="0" y="0"/>
          <a:ext cx="0" cy="0"/>
          <a:chOff x="0" y="0"/>
          <a:chExt cx="0" cy="0"/>
        </a:xfrm>
      </p:grpSpPr>
      <p:pic>
        <p:nvPicPr>
          <p:cNvPr id="126" name="Google Shape;126;p52"/>
          <p:cNvPicPr preferRelativeResize="0"/>
          <p:nvPr/>
        </p:nvPicPr>
        <p:blipFill rotWithShape="1">
          <a:blip r:embed="rId2">
            <a:alphaModFix/>
          </a:blip>
          <a:srcRect b="0" l="0" r="0" t="0"/>
          <a:stretch/>
        </p:blipFill>
        <p:spPr>
          <a:xfrm>
            <a:off x="0" y="0"/>
            <a:ext cx="9144000" cy="5145088"/>
          </a:xfrm>
          <a:prstGeom prst="rect">
            <a:avLst/>
          </a:prstGeom>
          <a:noFill/>
          <a:ln>
            <a:noFill/>
          </a:ln>
        </p:spPr>
      </p:pic>
      <p:sp>
        <p:nvSpPr>
          <p:cNvPr id="127" name="Google Shape;127;p52"/>
          <p:cNvSpPr/>
          <p:nvPr/>
        </p:nvSpPr>
        <p:spPr>
          <a:xfrm>
            <a:off x="0" y="0"/>
            <a:ext cx="9144000" cy="5145088"/>
          </a:xfrm>
          <a:prstGeom prst="rect">
            <a:avLst/>
          </a:prstGeom>
          <a:solidFill>
            <a:schemeClr val="lt1">
              <a:alpha val="64705"/>
            </a:schemeClr>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52"/>
          <p:cNvSpPr txBox="1"/>
          <p:nvPr/>
        </p:nvSpPr>
        <p:spPr>
          <a:xfrm>
            <a:off x="3865664" y="368823"/>
            <a:ext cx="1292638" cy="299944"/>
          </a:xfrm>
          <a:prstGeom prst="rect">
            <a:avLst/>
          </a:prstGeom>
          <a:noFill/>
          <a:ln>
            <a:noFill/>
          </a:ln>
        </p:spPr>
        <p:txBody>
          <a:bodyPr anchorCtr="0" anchor="t" bIns="34275" lIns="68550" spcFirstLastPara="1" rIns="68550" wrap="square" tIns="34275">
            <a:spAutoFit/>
          </a:bodyPr>
          <a:lstStyle/>
          <a:p>
            <a:pPr indent="0" lvl="0" marL="0" marR="0" rtl="0" algn="ctr">
              <a:spcBef>
                <a:spcPts val="0"/>
              </a:spcBef>
              <a:spcAft>
                <a:spcPts val="0"/>
              </a:spcAft>
              <a:buNone/>
            </a:pPr>
            <a:r>
              <a:rPr b="1" lang="zh-CN" sz="1500">
                <a:solidFill>
                  <a:srgbClr val="595959"/>
                </a:solidFill>
                <a:latin typeface="Arial"/>
                <a:ea typeface="Arial"/>
                <a:cs typeface="Arial"/>
                <a:sym typeface="Arial"/>
              </a:rPr>
              <a:t>点击添加标题</a:t>
            </a:r>
            <a:endParaRPr b="1" sz="1500">
              <a:solidFill>
                <a:srgbClr val="595959"/>
              </a:solidFill>
              <a:latin typeface="Arial"/>
              <a:ea typeface="Arial"/>
              <a:cs typeface="Arial"/>
              <a:sym typeface="Arial"/>
            </a:endParaRPr>
          </a:p>
        </p:txBody>
      </p:sp>
      <p:sp>
        <p:nvSpPr>
          <p:cNvPr id="129" name="Google Shape;129;p52"/>
          <p:cNvSpPr txBox="1"/>
          <p:nvPr/>
        </p:nvSpPr>
        <p:spPr>
          <a:xfrm>
            <a:off x="3274749" y="710767"/>
            <a:ext cx="2562232" cy="346239"/>
          </a:xfrm>
          <a:prstGeom prst="rect">
            <a:avLst/>
          </a:prstGeom>
          <a:noFill/>
          <a:ln>
            <a:noFill/>
          </a:ln>
        </p:spPr>
        <p:txBody>
          <a:bodyPr anchorCtr="0" anchor="t" bIns="34275" lIns="68550" spcFirstLastPara="1" rIns="68550" wrap="square" tIns="34275">
            <a:spAutoFit/>
          </a:bodyPr>
          <a:lstStyle/>
          <a:p>
            <a:pPr indent="0" lvl="0" marL="0" marR="0" rtl="0" algn="ctr">
              <a:spcBef>
                <a:spcPts val="0"/>
              </a:spcBef>
              <a:spcAft>
                <a:spcPts val="0"/>
              </a:spcAft>
              <a:buNone/>
            </a:pPr>
            <a:r>
              <a:rPr lang="zh-CN" sz="900">
                <a:solidFill>
                  <a:srgbClr val="7F7F7F"/>
                </a:solidFill>
                <a:latin typeface="Arial"/>
                <a:ea typeface="Arial"/>
                <a:cs typeface="Arial"/>
                <a:sym typeface="Arial"/>
              </a:rPr>
              <a:t>您的内容打在这里，或通过复制文本后在此选择粘贴，并选择只保留文字。</a:t>
            </a:r>
            <a:endParaRPr sz="900">
              <a:solidFill>
                <a:srgbClr val="7F7F7F"/>
              </a:solidFill>
              <a:latin typeface="Arial"/>
              <a:ea typeface="Arial"/>
              <a:cs typeface="Arial"/>
              <a:sym typeface="Arial"/>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21" name="Shape 21"/>
        <p:cNvGrpSpPr/>
        <p:nvPr/>
      </p:nvGrpSpPr>
      <p:grpSpPr>
        <a:xfrm>
          <a:off x="0" y="0"/>
          <a:ext cx="0" cy="0"/>
          <a:chOff x="0" y="0"/>
          <a:chExt cx="0" cy="0"/>
        </a:xfrm>
      </p:grpSpPr>
      <p:sp>
        <p:nvSpPr>
          <p:cNvPr id="22" name="Google Shape;22;p33"/>
          <p:cNvSpPr txBox="1"/>
          <p:nvPr>
            <p:ph type="title"/>
          </p:nvPr>
        </p:nvSpPr>
        <p:spPr>
          <a:xfrm>
            <a:off x="628650" y="273929"/>
            <a:ext cx="7886700" cy="9944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3"/>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sz="1400">
              <a:solidFill>
                <a:schemeClr val="dk1"/>
              </a:solidFill>
            </a:endParaRPr>
          </a:p>
        </p:txBody>
      </p:sp>
    </p:spTree>
  </p:cSld>
  <p:clrMapOvr>
    <a:masterClrMapping/>
  </p:clrMapOvr>
  <p:transition advClick="0" spd="med">
    <p:random/>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0" name="Shape 130"/>
        <p:cNvGrpSpPr/>
        <p:nvPr/>
      </p:nvGrpSpPr>
      <p:grpSpPr>
        <a:xfrm>
          <a:off x="0" y="0"/>
          <a:ext cx="0" cy="0"/>
          <a:chOff x="0" y="0"/>
          <a:chExt cx="0" cy="0"/>
        </a:xfrm>
      </p:grpSpPr>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31" name="Shape 131"/>
        <p:cNvGrpSpPr/>
        <p:nvPr/>
      </p:nvGrpSpPr>
      <p:grpSpPr>
        <a:xfrm>
          <a:off x="0" y="0"/>
          <a:ext cx="0" cy="0"/>
          <a:chOff x="0" y="0"/>
          <a:chExt cx="0" cy="0"/>
        </a:xfrm>
      </p:grpSpPr>
      <p:sp>
        <p:nvSpPr>
          <p:cNvPr id="132" name="Google Shape;132;p54"/>
          <p:cNvSpPr txBox="1"/>
          <p:nvPr>
            <p:ph type="title"/>
          </p:nvPr>
        </p:nvSpPr>
        <p:spPr>
          <a:xfrm>
            <a:off x="273051" y="512920"/>
            <a:ext cx="6489700" cy="524037"/>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595959"/>
              </a:buClr>
              <a:buSzPts val="2400"/>
              <a:buFont typeface="Roboto Condensed"/>
              <a:buNone/>
              <a:defRPr sz="2400">
                <a:solidFill>
                  <a:srgbClr val="595959"/>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54"/>
          <p:cNvSpPr txBox="1"/>
          <p:nvPr>
            <p:ph idx="1" type="body"/>
          </p:nvPr>
        </p:nvSpPr>
        <p:spPr>
          <a:xfrm>
            <a:off x="273051" y="940385"/>
            <a:ext cx="6489700" cy="28588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rgbClr val="A5A5A5"/>
              </a:buClr>
              <a:buSzPts val="900"/>
              <a:buNone/>
              <a:defRPr sz="900">
                <a:solidFill>
                  <a:srgbClr val="A5A5A5"/>
                </a:solidFill>
                <a:latin typeface="Roboto Condensed"/>
                <a:ea typeface="Roboto Condensed"/>
                <a:cs typeface="Roboto Condensed"/>
                <a:sym typeface="Roboto Condensed"/>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比较">
  <p:cSld name="2_比较">
    <p:spTree>
      <p:nvGrpSpPr>
        <p:cNvPr id="134" name="Shape 134"/>
        <p:cNvGrpSpPr/>
        <p:nvPr/>
      </p:nvGrpSpPr>
      <p:grpSpPr>
        <a:xfrm>
          <a:off x="0" y="0"/>
          <a:ext cx="0" cy="0"/>
          <a:chOff x="0" y="0"/>
          <a:chExt cx="0" cy="0"/>
        </a:xfrm>
      </p:grpSpPr>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135" name="Shape 135"/>
        <p:cNvGrpSpPr/>
        <p:nvPr/>
      </p:nvGrpSpPr>
      <p:grpSpPr>
        <a:xfrm>
          <a:off x="0" y="0"/>
          <a:ext cx="0" cy="0"/>
          <a:chOff x="0" y="0"/>
          <a:chExt cx="0" cy="0"/>
        </a:xfrm>
      </p:grpSpPr>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节标题">
  <p:cSld name="1_节标题">
    <p:spTree>
      <p:nvGrpSpPr>
        <p:cNvPr id="136" name="Shape 136"/>
        <p:cNvGrpSpPr/>
        <p:nvPr/>
      </p:nvGrpSpPr>
      <p:grpSpPr>
        <a:xfrm>
          <a:off x="0" y="0"/>
          <a:ext cx="0" cy="0"/>
          <a:chOff x="0" y="0"/>
          <a:chExt cx="0" cy="0"/>
        </a:xfrm>
      </p:grpSpPr>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3_Title Slide">
  <p:cSld name="113_Title Slide">
    <p:spTree>
      <p:nvGrpSpPr>
        <p:cNvPr id="137" name="Shape 137"/>
        <p:cNvGrpSpPr/>
        <p:nvPr/>
      </p:nvGrpSpPr>
      <p:grpSpPr>
        <a:xfrm>
          <a:off x="0" y="0"/>
          <a:ext cx="0" cy="0"/>
          <a:chOff x="0" y="0"/>
          <a:chExt cx="0" cy="0"/>
        </a:xfrm>
      </p:grpSpPr>
      <p:sp>
        <p:nvSpPr>
          <p:cNvPr id="138" name="Google Shape;138;p58"/>
          <p:cNvSpPr txBox="1"/>
          <p:nvPr>
            <p:ph idx="1" type="subTitle"/>
          </p:nvPr>
        </p:nvSpPr>
        <p:spPr>
          <a:xfrm>
            <a:off x="1143001" y="2702370"/>
            <a:ext cx="6858000" cy="12422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2000"/>
              <a:buNone/>
              <a:defRPr sz="2000"/>
            </a:lvl1pPr>
            <a:lvl2pPr lvl="1" algn="ctr">
              <a:lnSpc>
                <a:spcPct val="90000"/>
              </a:lnSpc>
              <a:spcBef>
                <a:spcPts val="375"/>
              </a:spcBef>
              <a:spcAft>
                <a:spcPts val="0"/>
              </a:spcAft>
              <a:buClr>
                <a:schemeClr val="dk1"/>
              </a:buClr>
              <a:buSzPts val="1600"/>
              <a:buNone/>
              <a:defRPr sz="1600"/>
            </a:lvl2pPr>
            <a:lvl3pPr lvl="2" algn="ctr">
              <a:lnSpc>
                <a:spcPct val="90000"/>
              </a:lnSpc>
              <a:spcBef>
                <a:spcPts val="375"/>
              </a:spcBef>
              <a:spcAft>
                <a:spcPts val="0"/>
              </a:spcAft>
              <a:buClr>
                <a:schemeClr val="dk1"/>
              </a:buClr>
              <a:buSzPts val="1500"/>
              <a:buNone/>
              <a:defRPr sz="1500"/>
            </a:lvl3pPr>
            <a:lvl4pPr lvl="3" algn="ctr">
              <a:lnSpc>
                <a:spcPct val="90000"/>
              </a:lnSpc>
              <a:spcBef>
                <a:spcPts val="375"/>
              </a:spcBef>
              <a:spcAft>
                <a:spcPts val="0"/>
              </a:spcAft>
              <a:buClr>
                <a:schemeClr val="dk1"/>
              </a:buClr>
              <a:buSzPts val="1300"/>
              <a:buNone/>
              <a:defRPr sz="1300"/>
            </a:lvl4pPr>
            <a:lvl5pPr lvl="4" algn="ctr">
              <a:lnSpc>
                <a:spcPct val="90000"/>
              </a:lnSpc>
              <a:spcBef>
                <a:spcPts val="375"/>
              </a:spcBef>
              <a:spcAft>
                <a:spcPts val="0"/>
              </a:spcAft>
              <a:buClr>
                <a:schemeClr val="dk1"/>
              </a:buClr>
              <a:buSzPts val="1300"/>
              <a:buNone/>
              <a:defRPr sz="1300"/>
            </a:lvl5pPr>
            <a:lvl6pPr lvl="5" algn="ctr">
              <a:lnSpc>
                <a:spcPct val="90000"/>
              </a:lnSpc>
              <a:spcBef>
                <a:spcPts val="375"/>
              </a:spcBef>
              <a:spcAft>
                <a:spcPts val="0"/>
              </a:spcAft>
              <a:buClr>
                <a:schemeClr val="dk1"/>
              </a:buClr>
              <a:buSzPts val="1300"/>
              <a:buNone/>
              <a:defRPr sz="1300"/>
            </a:lvl6pPr>
            <a:lvl7pPr lvl="6" algn="ctr">
              <a:lnSpc>
                <a:spcPct val="90000"/>
              </a:lnSpc>
              <a:spcBef>
                <a:spcPts val="375"/>
              </a:spcBef>
              <a:spcAft>
                <a:spcPts val="0"/>
              </a:spcAft>
              <a:buClr>
                <a:schemeClr val="dk1"/>
              </a:buClr>
              <a:buSzPts val="1300"/>
              <a:buNone/>
              <a:defRPr sz="1300"/>
            </a:lvl7pPr>
            <a:lvl8pPr lvl="7" algn="ctr">
              <a:lnSpc>
                <a:spcPct val="90000"/>
              </a:lnSpc>
              <a:spcBef>
                <a:spcPts val="375"/>
              </a:spcBef>
              <a:spcAft>
                <a:spcPts val="0"/>
              </a:spcAft>
              <a:buClr>
                <a:schemeClr val="dk1"/>
              </a:buClr>
              <a:buSzPts val="1300"/>
              <a:buNone/>
              <a:defRPr sz="1300"/>
            </a:lvl8pPr>
            <a:lvl9pPr lvl="8" algn="ctr">
              <a:lnSpc>
                <a:spcPct val="90000"/>
              </a:lnSpc>
              <a:spcBef>
                <a:spcPts val="375"/>
              </a:spcBef>
              <a:spcAft>
                <a:spcPts val="0"/>
              </a:spcAft>
              <a:buClr>
                <a:schemeClr val="dk1"/>
              </a:buClr>
              <a:buSzPts val="1300"/>
              <a:buNone/>
              <a:defRPr sz="1300"/>
            </a:lvl9pPr>
          </a:lstStyle>
          <a:p/>
        </p:txBody>
      </p:sp>
      <p:sp>
        <p:nvSpPr>
          <p:cNvPr id="139" name="Google Shape;139;p58"/>
          <p:cNvSpPr txBox="1"/>
          <p:nvPr>
            <p:ph idx="10" type="dt"/>
          </p:nvPr>
        </p:nvSpPr>
        <p:spPr>
          <a:xfrm>
            <a:off x="628652" y="4768756"/>
            <a:ext cx="2057400" cy="27392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8"/>
          <p:cNvSpPr txBox="1"/>
          <p:nvPr>
            <p:ph idx="11" type="ftr"/>
          </p:nvPr>
        </p:nvSpPr>
        <p:spPr>
          <a:xfrm>
            <a:off x="3028954" y="4768756"/>
            <a:ext cx="3086100" cy="27392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8"/>
          <p:cNvSpPr txBox="1"/>
          <p:nvPr>
            <p:ph idx="12" type="sldNum"/>
          </p:nvPr>
        </p:nvSpPr>
        <p:spPr>
          <a:xfrm>
            <a:off x="8143878" y="4768756"/>
            <a:ext cx="371476" cy="27392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p:cSld name="垂直排列标题与&#10;文本">
    <p:spTree>
      <p:nvGrpSpPr>
        <p:cNvPr id="142" name="Shape 142"/>
        <p:cNvGrpSpPr/>
        <p:nvPr/>
      </p:nvGrpSpPr>
      <p:grpSpPr>
        <a:xfrm>
          <a:off x="0" y="0"/>
          <a:ext cx="0" cy="0"/>
          <a:chOff x="0" y="0"/>
          <a:chExt cx="0" cy="0"/>
        </a:xfrm>
      </p:grpSpPr>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标题和内容">
  <p:cSld name="39_标题和内容">
    <p:spTree>
      <p:nvGrpSpPr>
        <p:cNvPr id="143" name="Shape 143"/>
        <p:cNvGrpSpPr/>
        <p:nvPr/>
      </p:nvGrpSpPr>
      <p:grpSpPr>
        <a:xfrm>
          <a:off x="0" y="0"/>
          <a:ext cx="0" cy="0"/>
          <a:chOff x="0" y="0"/>
          <a:chExt cx="0" cy="0"/>
        </a:xfrm>
      </p:grpSpPr>
      <p:sp>
        <p:nvSpPr>
          <p:cNvPr id="144" name="Google Shape;144;p60"/>
          <p:cNvSpPr/>
          <p:nvPr/>
        </p:nvSpPr>
        <p:spPr>
          <a:xfrm>
            <a:off x="328167" y="271621"/>
            <a:ext cx="280838" cy="280924"/>
          </a:xfrm>
          <a:prstGeom prst="ellipse">
            <a:avLst/>
          </a:prstGeom>
          <a:noFill/>
          <a:ln cap="flat" cmpd="sng" w="9525">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zh-CN" sz="1500">
                <a:solidFill>
                  <a:schemeClr val="accent1"/>
                </a:solidFill>
                <a:latin typeface="Arial"/>
                <a:ea typeface="Arial"/>
                <a:cs typeface="Arial"/>
                <a:sym typeface="Arial"/>
              </a:rPr>
              <a:t>M</a:t>
            </a:r>
            <a:endParaRPr sz="1500">
              <a:solidFill>
                <a:schemeClr val="accent1"/>
              </a:solidFill>
              <a:latin typeface="Arial"/>
              <a:ea typeface="Arial"/>
              <a:cs typeface="Arial"/>
              <a:sym typeface="Arial"/>
            </a:endParaRPr>
          </a:p>
        </p:txBody>
      </p:sp>
      <p:sp>
        <p:nvSpPr>
          <p:cNvPr id="145" name="Google Shape;145;p60"/>
          <p:cNvSpPr/>
          <p:nvPr/>
        </p:nvSpPr>
        <p:spPr>
          <a:xfrm rot="-5400000">
            <a:off x="-376516" y="2453281"/>
            <a:ext cx="1690206" cy="23852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100">
                <a:solidFill>
                  <a:srgbClr val="BFBFBF"/>
                </a:solidFill>
                <a:latin typeface="Arial"/>
                <a:ea typeface="Arial"/>
                <a:cs typeface="Arial"/>
                <a:sym typeface="Arial"/>
              </a:rPr>
              <a:t>Business Annual Report</a:t>
            </a:r>
            <a:endParaRPr/>
          </a:p>
        </p:txBody>
      </p:sp>
      <p:sp>
        <p:nvSpPr>
          <p:cNvPr id="146" name="Google Shape;146;p60"/>
          <p:cNvSpPr txBox="1"/>
          <p:nvPr/>
        </p:nvSpPr>
        <p:spPr>
          <a:xfrm>
            <a:off x="16743" y="4680549"/>
            <a:ext cx="903686" cy="20774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zh-CN" sz="900">
                <a:solidFill>
                  <a:srgbClr val="BFBFBF"/>
                </a:solidFill>
                <a:latin typeface="Calibri"/>
                <a:ea typeface="Calibri"/>
                <a:cs typeface="Calibri"/>
                <a:sym typeface="Calibri"/>
              </a:rPr>
              <a:t>Page </a:t>
            </a:r>
            <a:fld id="{00000000-1234-1234-1234-123412341234}" type="slidenum">
              <a:rPr lang="zh-CN" sz="900">
                <a:solidFill>
                  <a:srgbClr val="BFBFBF"/>
                </a:solidFill>
                <a:latin typeface="Calibri"/>
                <a:ea typeface="Calibri"/>
                <a:cs typeface="Calibri"/>
                <a:sym typeface="Calibri"/>
              </a:rPr>
              <a:t>‹#›</a:t>
            </a:fld>
            <a:endParaRPr sz="900">
              <a:solidFill>
                <a:srgbClr val="BFBFBF"/>
              </a:solidFill>
              <a:latin typeface="Calibri"/>
              <a:ea typeface="Calibri"/>
              <a:cs typeface="Calibri"/>
              <a:sym typeface="Calibri"/>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SubTitle_Footer">
  <p:cSld name="Main Title+ SubTitle_Footer">
    <p:spTree>
      <p:nvGrpSpPr>
        <p:cNvPr id="147" name="Shape 147"/>
        <p:cNvGrpSpPr/>
        <p:nvPr/>
      </p:nvGrpSpPr>
      <p:grpSpPr>
        <a:xfrm>
          <a:off x="0" y="0"/>
          <a:ext cx="0" cy="0"/>
          <a:chOff x="0" y="0"/>
          <a:chExt cx="0" cy="0"/>
        </a:xfrm>
      </p:grpSpPr>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合理交通结构">
  <p:cSld name="合理交通结构">
    <p:spTree>
      <p:nvGrpSpPr>
        <p:cNvPr id="148" name="Shape 148"/>
        <p:cNvGrpSpPr/>
        <p:nvPr/>
      </p:nvGrpSpPr>
      <p:grpSpPr>
        <a:xfrm>
          <a:off x="0" y="0"/>
          <a:ext cx="0" cy="0"/>
          <a:chOff x="0" y="0"/>
          <a:chExt cx="0" cy="0"/>
        </a:xfrm>
      </p:grpSpPr>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第一节">
  <p:cSld name="4_第一节">
    <p:spTree>
      <p:nvGrpSpPr>
        <p:cNvPr id="26" name="Shape 26"/>
        <p:cNvGrpSpPr/>
        <p:nvPr/>
      </p:nvGrpSpPr>
      <p:grpSpPr>
        <a:xfrm>
          <a:off x="0" y="0"/>
          <a:ext cx="0" cy="0"/>
          <a:chOff x="0" y="0"/>
          <a:chExt cx="0" cy="0"/>
        </a:xfrm>
      </p:grpSpPr>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p:cSld name="1_自定义版式">
    <p:spTree>
      <p:nvGrpSpPr>
        <p:cNvPr id="149" name="Shape 149"/>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150" name="Shape 150"/>
        <p:cNvGrpSpPr/>
        <p:nvPr/>
      </p:nvGrpSpPr>
      <p:grpSpPr>
        <a:xfrm>
          <a:off x="0" y="0"/>
          <a:ext cx="0" cy="0"/>
          <a:chOff x="0" y="0"/>
          <a:chExt cx="0" cy="0"/>
        </a:xfrm>
      </p:grpSpPr>
    </p:spTree>
  </p:cSld>
  <p:clrMapOvr>
    <a:masterClrMapping/>
  </p:clrMapOvr>
  <p:transition advClick="0" spd="slow" p14:dur="1500">
    <p:random/>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空白" type="blank">
  <p:cSld name="BLANK">
    <p:spTree>
      <p:nvGrpSpPr>
        <p:cNvPr id="27" name="Shape 27"/>
        <p:cNvGrpSpPr/>
        <p:nvPr/>
      </p:nvGrpSpPr>
      <p:grpSpPr>
        <a:xfrm>
          <a:off x="0" y="0"/>
          <a:ext cx="0" cy="0"/>
          <a:chOff x="0" y="0"/>
          <a:chExt cx="0" cy="0"/>
        </a:xfrm>
      </p:grpSpPr>
      <p:sp>
        <p:nvSpPr>
          <p:cNvPr id="28" name="Google Shape;28;p35"/>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31" name="Google Shape;31;p35"/>
          <p:cNvSpPr txBox="1"/>
          <p:nvPr/>
        </p:nvSpPr>
        <p:spPr>
          <a:xfrm>
            <a:off x="3602662" y="232284"/>
            <a:ext cx="1836172" cy="315475"/>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zh-CN" sz="1600">
                <a:solidFill>
                  <a:schemeClr val="accent1"/>
                </a:solidFill>
                <a:latin typeface="Microsoft Yahei"/>
                <a:ea typeface="Microsoft Yahei"/>
                <a:cs typeface="Microsoft Yahei"/>
                <a:sym typeface="Microsoft Yahei"/>
              </a:rPr>
              <a:t>年度工作概述</a:t>
            </a:r>
            <a:endParaRPr/>
          </a:p>
        </p:txBody>
      </p:sp>
      <p:sp>
        <p:nvSpPr>
          <p:cNvPr id="32" name="Google Shape;32;p35"/>
          <p:cNvSpPr txBox="1"/>
          <p:nvPr/>
        </p:nvSpPr>
        <p:spPr>
          <a:xfrm>
            <a:off x="3566626" y="556320"/>
            <a:ext cx="2039271" cy="207753"/>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zh-CN" sz="900">
                <a:solidFill>
                  <a:srgbClr val="7F7F7F"/>
                </a:solidFill>
                <a:latin typeface="Calibri"/>
                <a:ea typeface="Calibri"/>
                <a:cs typeface="Calibri"/>
                <a:sym typeface="Calibri"/>
              </a:rPr>
              <a:t>ADD RELATED TITLE WORDS</a:t>
            </a:r>
            <a:endParaRPr sz="900">
              <a:solidFill>
                <a:srgbClr val="7F7F7F"/>
              </a:solidFill>
              <a:latin typeface="Calibri"/>
              <a:ea typeface="Calibri"/>
              <a:cs typeface="Calibri"/>
              <a:sym typeface="Calibri"/>
            </a:endParaRPr>
          </a:p>
        </p:txBody>
      </p:sp>
      <p:cxnSp>
        <p:nvCxnSpPr>
          <p:cNvPr id="33" name="Google Shape;33;p35"/>
          <p:cNvCxnSpPr/>
          <p:nvPr/>
        </p:nvCxnSpPr>
        <p:spPr>
          <a:xfrm>
            <a:off x="518886" y="547759"/>
            <a:ext cx="2839357" cy="0"/>
          </a:xfrm>
          <a:prstGeom prst="straightConnector1">
            <a:avLst/>
          </a:prstGeom>
          <a:noFill/>
          <a:ln cap="flat" cmpd="sng" w="9525">
            <a:solidFill>
              <a:schemeClr val="accent1"/>
            </a:solidFill>
            <a:prstDash val="solid"/>
            <a:miter lim="800000"/>
            <a:headEnd len="sm" w="sm" type="none"/>
            <a:tailEnd len="sm" w="sm" type="none"/>
          </a:ln>
        </p:spPr>
      </p:cxnSp>
      <p:cxnSp>
        <p:nvCxnSpPr>
          <p:cNvPr id="34" name="Google Shape;34;p35"/>
          <p:cNvCxnSpPr/>
          <p:nvPr/>
        </p:nvCxnSpPr>
        <p:spPr>
          <a:xfrm>
            <a:off x="5675993" y="547759"/>
            <a:ext cx="28393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空白">
  <p:cSld name="2_空白">
    <p:spTree>
      <p:nvGrpSpPr>
        <p:cNvPr id="35" name="Shape 35"/>
        <p:cNvGrpSpPr/>
        <p:nvPr/>
      </p:nvGrpSpPr>
      <p:grpSpPr>
        <a:xfrm>
          <a:off x="0" y="0"/>
          <a:ext cx="0" cy="0"/>
          <a:chOff x="0" y="0"/>
          <a:chExt cx="0" cy="0"/>
        </a:xfrm>
      </p:grpSpPr>
      <p:sp>
        <p:nvSpPr>
          <p:cNvPr id="36" name="Google Shape;36;p36"/>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6"/>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39" name="Google Shape;39;p36"/>
          <p:cNvSpPr txBox="1"/>
          <p:nvPr/>
        </p:nvSpPr>
        <p:spPr>
          <a:xfrm>
            <a:off x="3559118" y="232284"/>
            <a:ext cx="1836172" cy="315475"/>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0" lang="zh-CN" sz="1600">
                <a:solidFill>
                  <a:schemeClr val="accent1"/>
                </a:solidFill>
                <a:latin typeface="Microsoft Yahei"/>
                <a:ea typeface="Microsoft Yahei"/>
                <a:cs typeface="Microsoft Yahei"/>
                <a:sym typeface="Microsoft Yahei"/>
              </a:rPr>
              <a:t>工作完成情况</a:t>
            </a:r>
            <a:endParaRPr/>
          </a:p>
        </p:txBody>
      </p:sp>
      <p:sp>
        <p:nvSpPr>
          <p:cNvPr id="40" name="Google Shape;40;p36"/>
          <p:cNvSpPr txBox="1"/>
          <p:nvPr/>
        </p:nvSpPr>
        <p:spPr>
          <a:xfrm>
            <a:off x="3523082" y="556320"/>
            <a:ext cx="2039271" cy="207753"/>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zh-CN" sz="900">
                <a:solidFill>
                  <a:srgbClr val="7F7F7F"/>
                </a:solidFill>
                <a:latin typeface="Calibri"/>
                <a:ea typeface="Calibri"/>
                <a:cs typeface="Calibri"/>
                <a:sym typeface="Calibri"/>
              </a:rPr>
              <a:t>ADD RELATED TITLE WORDS</a:t>
            </a:r>
            <a:endParaRPr sz="900">
              <a:solidFill>
                <a:srgbClr val="7F7F7F"/>
              </a:solidFill>
              <a:latin typeface="Calibri"/>
              <a:ea typeface="Calibri"/>
              <a:cs typeface="Calibri"/>
              <a:sym typeface="Calibri"/>
            </a:endParaRPr>
          </a:p>
        </p:txBody>
      </p:sp>
      <p:cxnSp>
        <p:nvCxnSpPr>
          <p:cNvPr id="41" name="Google Shape;41;p36"/>
          <p:cNvCxnSpPr/>
          <p:nvPr/>
        </p:nvCxnSpPr>
        <p:spPr>
          <a:xfrm>
            <a:off x="518886" y="547759"/>
            <a:ext cx="2839357" cy="0"/>
          </a:xfrm>
          <a:prstGeom prst="straightConnector1">
            <a:avLst/>
          </a:prstGeom>
          <a:noFill/>
          <a:ln cap="flat" cmpd="sng" w="9525">
            <a:solidFill>
              <a:schemeClr val="accent1"/>
            </a:solidFill>
            <a:prstDash val="solid"/>
            <a:miter lim="800000"/>
            <a:headEnd len="sm" w="sm" type="none"/>
            <a:tailEnd len="sm" w="sm" type="none"/>
          </a:ln>
        </p:spPr>
      </p:cxnSp>
      <p:cxnSp>
        <p:nvCxnSpPr>
          <p:cNvPr id="42" name="Google Shape;42;p36"/>
          <p:cNvCxnSpPr/>
          <p:nvPr/>
        </p:nvCxnSpPr>
        <p:spPr>
          <a:xfrm>
            <a:off x="5675993" y="547759"/>
            <a:ext cx="28393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空白">
  <p:cSld name="3_空白">
    <p:spTree>
      <p:nvGrpSpPr>
        <p:cNvPr id="43" name="Shape 43"/>
        <p:cNvGrpSpPr/>
        <p:nvPr/>
      </p:nvGrpSpPr>
      <p:grpSpPr>
        <a:xfrm>
          <a:off x="0" y="0"/>
          <a:ext cx="0" cy="0"/>
          <a:chOff x="0" y="0"/>
          <a:chExt cx="0" cy="0"/>
        </a:xfrm>
      </p:grpSpPr>
      <p:sp>
        <p:nvSpPr>
          <p:cNvPr id="44" name="Google Shape;44;p37"/>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47" name="Google Shape;47;p37"/>
          <p:cNvSpPr txBox="1"/>
          <p:nvPr/>
        </p:nvSpPr>
        <p:spPr>
          <a:xfrm>
            <a:off x="3675233" y="232284"/>
            <a:ext cx="1836172" cy="315475"/>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0" lang="zh-CN" sz="1600">
                <a:solidFill>
                  <a:schemeClr val="accent1"/>
                </a:solidFill>
                <a:latin typeface="Microsoft Yahei"/>
                <a:ea typeface="Microsoft Yahei"/>
                <a:cs typeface="Microsoft Yahei"/>
                <a:sym typeface="Microsoft Yahei"/>
              </a:rPr>
              <a:t>成功项目展示</a:t>
            </a:r>
            <a:endParaRPr/>
          </a:p>
        </p:txBody>
      </p:sp>
      <p:sp>
        <p:nvSpPr>
          <p:cNvPr id="48" name="Google Shape;48;p37"/>
          <p:cNvSpPr txBox="1"/>
          <p:nvPr/>
        </p:nvSpPr>
        <p:spPr>
          <a:xfrm>
            <a:off x="3639197" y="556320"/>
            <a:ext cx="2039271" cy="207753"/>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zh-CN" sz="900">
                <a:solidFill>
                  <a:srgbClr val="7F7F7F"/>
                </a:solidFill>
                <a:latin typeface="Calibri"/>
                <a:ea typeface="Calibri"/>
                <a:cs typeface="Calibri"/>
                <a:sym typeface="Calibri"/>
              </a:rPr>
              <a:t>ADD RELATED TITLE WORDS</a:t>
            </a:r>
            <a:endParaRPr sz="900">
              <a:solidFill>
                <a:srgbClr val="7F7F7F"/>
              </a:solidFill>
              <a:latin typeface="Calibri"/>
              <a:ea typeface="Calibri"/>
              <a:cs typeface="Calibri"/>
              <a:sym typeface="Calibri"/>
            </a:endParaRPr>
          </a:p>
        </p:txBody>
      </p:sp>
      <p:cxnSp>
        <p:nvCxnSpPr>
          <p:cNvPr id="49" name="Google Shape;49;p37"/>
          <p:cNvCxnSpPr/>
          <p:nvPr/>
        </p:nvCxnSpPr>
        <p:spPr>
          <a:xfrm>
            <a:off x="518886" y="547759"/>
            <a:ext cx="2839357" cy="0"/>
          </a:xfrm>
          <a:prstGeom prst="straightConnector1">
            <a:avLst/>
          </a:prstGeom>
          <a:noFill/>
          <a:ln cap="flat" cmpd="sng" w="9525">
            <a:solidFill>
              <a:schemeClr val="accent1"/>
            </a:solidFill>
            <a:prstDash val="solid"/>
            <a:miter lim="800000"/>
            <a:headEnd len="sm" w="sm" type="none"/>
            <a:tailEnd len="sm" w="sm" type="none"/>
          </a:ln>
        </p:spPr>
      </p:cxnSp>
      <p:cxnSp>
        <p:nvCxnSpPr>
          <p:cNvPr id="50" name="Google Shape;50;p37"/>
          <p:cNvCxnSpPr/>
          <p:nvPr/>
        </p:nvCxnSpPr>
        <p:spPr>
          <a:xfrm>
            <a:off x="5675993" y="547759"/>
            <a:ext cx="28393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空白">
  <p:cSld name="4_空白">
    <p:spTree>
      <p:nvGrpSpPr>
        <p:cNvPr id="51" name="Shape 51"/>
        <p:cNvGrpSpPr/>
        <p:nvPr/>
      </p:nvGrpSpPr>
      <p:grpSpPr>
        <a:xfrm>
          <a:off x="0" y="0"/>
          <a:ext cx="0" cy="0"/>
          <a:chOff x="0" y="0"/>
          <a:chExt cx="0" cy="0"/>
        </a:xfrm>
      </p:grpSpPr>
      <p:sp>
        <p:nvSpPr>
          <p:cNvPr id="52" name="Google Shape;52;p38"/>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8"/>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55" name="Google Shape;55;p38"/>
          <p:cNvSpPr txBox="1"/>
          <p:nvPr/>
        </p:nvSpPr>
        <p:spPr>
          <a:xfrm>
            <a:off x="3646204" y="232284"/>
            <a:ext cx="1836172" cy="315475"/>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0" lang="zh-CN" sz="1600">
                <a:solidFill>
                  <a:schemeClr val="accent1"/>
                </a:solidFill>
                <a:latin typeface="Microsoft Yahei"/>
                <a:ea typeface="Microsoft Yahei"/>
                <a:cs typeface="Microsoft Yahei"/>
                <a:sym typeface="Microsoft Yahei"/>
              </a:rPr>
              <a:t>明年工作计划</a:t>
            </a:r>
            <a:endParaRPr/>
          </a:p>
        </p:txBody>
      </p:sp>
      <p:sp>
        <p:nvSpPr>
          <p:cNvPr id="56" name="Google Shape;56;p38"/>
          <p:cNvSpPr txBox="1"/>
          <p:nvPr/>
        </p:nvSpPr>
        <p:spPr>
          <a:xfrm>
            <a:off x="3610168" y="556320"/>
            <a:ext cx="2039271" cy="207753"/>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zh-CN" sz="900">
                <a:solidFill>
                  <a:srgbClr val="7F7F7F"/>
                </a:solidFill>
                <a:latin typeface="Calibri"/>
                <a:ea typeface="Calibri"/>
                <a:cs typeface="Calibri"/>
                <a:sym typeface="Calibri"/>
              </a:rPr>
              <a:t>ADD RELATED TITLE WORDS</a:t>
            </a:r>
            <a:endParaRPr sz="900">
              <a:solidFill>
                <a:srgbClr val="7F7F7F"/>
              </a:solidFill>
              <a:latin typeface="Calibri"/>
              <a:ea typeface="Calibri"/>
              <a:cs typeface="Calibri"/>
              <a:sym typeface="Calibri"/>
            </a:endParaRPr>
          </a:p>
        </p:txBody>
      </p:sp>
      <p:cxnSp>
        <p:nvCxnSpPr>
          <p:cNvPr id="57" name="Google Shape;57;p38"/>
          <p:cNvCxnSpPr/>
          <p:nvPr/>
        </p:nvCxnSpPr>
        <p:spPr>
          <a:xfrm>
            <a:off x="518886" y="547759"/>
            <a:ext cx="2839357" cy="0"/>
          </a:xfrm>
          <a:prstGeom prst="straightConnector1">
            <a:avLst/>
          </a:prstGeom>
          <a:noFill/>
          <a:ln cap="flat" cmpd="sng" w="9525">
            <a:solidFill>
              <a:schemeClr val="accent1"/>
            </a:solidFill>
            <a:prstDash val="solid"/>
            <a:miter lim="800000"/>
            <a:headEnd len="sm" w="sm" type="none"/>
            <a:tailEnd len="sm" w="sm" type="none"/>
          </a:ln>
        </p:spPr>
      </p:cxnSp>
      <p:cxnSp>
        <p:nvCxnSpPr>
          <p:cNvPr id="58" name="Google Shape;58;p38"/>
          <p:cNvCxnSpPr/>
          <p:nvPr/>
        </p:nvCxnSpPr>
        <p:spPr>
          <a:xfrm>
            <a:off x="5675993" y="547759"/>
            <a:ext cx="28393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59" name="Shape 59"/>
        <p:cNvGrpSpPr/>
        <p:nvPr/>
      </p:nvGrpSpPr>
      <p:grpSpPr>
        <a:xfrm>
          <a:off x="0" y="0"/>
          <a:ext cx="0" cy="0"/>
          <a:chOff x="0" y="0"/>
          <a:chExt cx="0" cy="0"/>
        </a:xfrm>
      </p:grpSpPr>
      <p:sp>
        <p:nvSpPr>
          <p:cNvPr id="60" name="Google Shape;60;p41"/>
          <p:cNvSpPr txBox="1"/>
          <p:nvPr>
            <p:ph type="ctrTitle"/>
          </p:nvPr>
        </p:nvSpPr>
        <p:spPr>
          <a:xfrm>
            <a:off x="1143000" y="842032"/>
            <a:ext cx="6858000" cy="179125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1"/>
          <p:cNvSpPr txBox="1"/>
          <p:nvPr>
            <p:ph idx="1" type="subTitle"/>
          </p:nvPr>
        </p:nvSpPr>
        <p:spPr>
          <a:xfrm>
            <a:off x="1143000" y="2702363"/>
            <a:ext cx="6858000" cy="12422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62" name="Google Shape;62;p41"/>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65" name="Shape 65"/>
        <p:cNvGrpSpPr/>
        <p:nvPr/>
      </p:nvGrpSpPr>
      <p:grpSpPr>
        <a:xfrm>
          <a:off x="0" y="0"/>
          <a:ext cx="0" cy="0"/>
          <a:chOff x="0" y="0"/>
          <a:chExt cx="0" cy="0"/>
        </a:xfrm>
      </p:grpSpPr>
      <p:sp>
        <p:nvSpPr>
          <p:cNvPr id="66" name="Google Shape;66;p42"/>
          <p:cNvSpPr txBox="1"/>
          <p:nvPr>
            <p:ph type="title"/>
          </p:nvPr>
        </p:nvSpPr>
        <p:spPr>
          <a:xfrm>
            <a:off x="623888" y="1282700"/>
            <a:ext cx="7886700" cy="21402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2"/>
          <p:cNvSpPr txBox="1"/>
          <p:nvPr>
            <p:ph idx="1" type="body"/>
          </p:nvPr>
        </p:nvSpPr>
        <p:spPr>
          <a:xfrm>
            <a:off x="623888" y="3443160"/>
            <a:ext cx="7886700" cy="1125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68" name="Google Shape;68;p42"/>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2"/>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mc:AlternateContent>
    <mc:Choice Requires="p14">
      <p:transition advClick="0" spd="slow" p14:dur="800">
        <p14:flythrough dir="ou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628650" y="273929"/>
            <a:ext cx="7886700" cy="99447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628650" y="1369642"/>
            <a:ext cx="7886700" cy="3264511"/>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628650" y="4768735"/>
            <a:ext cx="2057400" cy="2739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3028950" y="4768735"/>
            <a:ext cx="3086100" cy="27392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6457950" y="4768735"/>
            <a:ext cx="2057400" cy="2739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mc:AlternateContent>
    <mc:Choice Requires="p14">
      <p:transition advClick="0" spd="slow" p14:dur="800">
        <p14:flythrough dir="out"/>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firecode.go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en.wikipedia.org/wiki/Ensemble_learning" TargetMode="External"/><Relationship Id="rId4" Type="http://schemas.openxmlformats.org/officeDocument/2006/relationships/hyperlink" Target="https://en.wikipedia.org/wiki/Statistical_classification" TargetMode="External"/><Relationship Id="rId5" Type="http://schemas.openxmlformats.org/officeDocument/2006/relationships/hyperlink" Target="https://en.wikipedia.org/wiki/Regression_analysis" TargetMode="External"/><Relationship Id="rId6" Type="http://schemas.openxmlformats.org/officeDocument/2006/relationships/hyperlink" Target="https://en.wikipedia.org/wiki/Decision_tree_learning" TargetMode="External"/><Relationship Id="rId7" Type="http://schemas.openxmlformats.org/officeDocument/2006/relationships/hyperlink" Target="https://en.wikipedia.org/wiki/Mode_(statistic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en.wikipedia.org/wiki/Combustibility_and_flammability" TargetMode="External"/><Relationship Id="rId4" Type="http://schemas.openxmlformats.org/officeDocument/2006/relationships/hyperlink" Target="https://en.wikipedia.org/wiki/Vegetation" TargetMode="External"/><Relationship Id="rId9" Type="http://schemas.openxmlformats.org/officeDocument/2006/relationships/hyperlink" Target="https://en.wikipedia.org/wiki/List_of_California_wildfires" TargetMode="External"/><Relationship Id="rId5" Type="http://schemas.openxmlformats.org/officeDocument/2006/relationships/hyperlink" Target="https://en.wikipedia.org/wiki/Rural_area" TargetMode="External"/><Relationship Id="rId6" Type="http://schemas.openxmlformats.org/officeDocument/2006/relationships/hyperlink" Target="https://en.wikipedia.org/wiki/Bushfires_in_Australia" TargetMode="External"/><Relationship Id="rId7" Type="http://schemas.openxmlformats.org/officeDocument/2006/relationships/hyperlink" Target="https://en.wikipedia.org/wiki/2020_California_wildfires#cite_note-CalFire_Stats-1" TargetMode="External"/><Relationship Id="rId8" Type="http://schemas.openxmlformats.org/officeDocument/2006/relationships/hyperlink" Target="https://en.wikipedia.org/wiki/2020_California_wildfires#cite_note-Large_Incident_Report-2" TargetMode="External"/><Relationship Id="rId11" Type="http://schemas.openxmlformats.org/officeDocument/2006/relationships/hyperlink" Target="https://en.wikipedia.org/wiki/Climate_change" TargetMode="External"/><Relationship Id="rId10" Type="http://schemas.openxmlformats.org/officeDocument/2006/relationships/hyperlink" Target="https://en.wikipedia.org/wiki/California_Department_of_Forestry_and_Fire_Protection" TargetMode="External"/><Relationship Id="rId13" Type="http://schemas.openxmlformats.org/officeDocument/2006/relationships/hyperlink" Target="https://en.wikipedia.org/wiki/2020_California_wildfires#cite_note-techrev20200820-6" TargetMode="External"/><Relationship Id="rId12" Type="http://schemas.openxmlformats.org/officeDocument/2006/relationships/hyperlink" Target="https://en.wikipedia.org/wiki/2020_California_wildfires#cite_note-:0-5" TargetMode="External"/><Relationship Id="rId14" Type="http://schemas.openxmlformats.org/officeDocument/2006/relationships/hyperlink" Target="https://en.wikipedia.org/wiki/Forest_manageme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4.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3.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hyperlink" Target="https://www.fire.ca.gov/incidents/2020/" TargetMode="External"/><Relationship Id="rId4" Type="http://schemas.openxmlformats.org/officeDocument/2006/relationships/hyperlink" Target="https://en.wikipedia.org/wiki/CAL_FIRE" TargetMode="External"/><Relationship Id="rId9" Type="http://schemas.openxmlformats.org/officeDocument/2006/relationships/hyperlink" Target="https://www.cnn.com/2020/09/08/us/california-fires-tuesday/index.html" TargetMode="External"/><Relationship Id="rId5" Type="http://schemas.openxmlformats.org/officeDocument/2006/relationships/hyperlink" Target="https://gacc.nifc.gov/sacc/predictive/intelligence/NationalLargeIncidentYTDReport.pdf" TargetMode="External"/><Relationship Id="rId6" Type="http://schemas.openxmlformats.org/officeDocument/2006/relationships/hyperlink" Target="https://en.wikipedia.org/wiki/National_Interagency_Fire_Center" TargetMode="External"/><Relationship Id="rId7" Type="http://schemas.openxmlformats.org/officeDocument/2006/relationships/hyperlink" Target="https://www.cnn.com/2020/09/05/us/california-mammoth-pool-reservoir-camp-fire/index.html" TargetMode="External"/><Relationship Id="rId8" Type="http://schemas.openxmlformats.org/officeDocument/2006/relationships/hyperlink" Target="https://en.wikipedia.org/wiki/Cable_News_Network" TargetMode="External"/><Relationship Id="rId11" Type="http://schemas.openxmlformats.org/officeDocument/2006/relationships/hyperlink" Target="https://en.wikipedia.org/wiki/Doi_(identifier)" TargetMode="External"/><Relationship Id="rId10" Type="http://schemas.openxmlformats.org/officeDocument/2006/relationships/hyperlink" Target="https://agupubs.onlinelibrary.wiley.com/doi/abs/10.1029/2019EF001210" TargetMode="External"/><Relationship Id="rId13" Type="http://schemas.openxmlformats.org/officeDocument/2006/relationships/hyperlink" Target="https://en.wikipedia.org/wiki/ISSN_(identifier)" TargetMode="External"/><Relationship Id="rId12" Type="http://schemas.openxmlformats.org/officeDocument/2006/relationships/hyperlink" Target="https://doi.org/10.1029%2F2019EF001210" TargetMode="External"/><Relationship Id="rId15" Type="http://schemas.openxmlformats.org/officeDocument/2006/relationships/hyperlink" Target="https://www.technologyreview.com/2020/08/20/1007478/california-wildfires-climate-change-heatwaves/" TargetMode="External"/><Relationship Id="rId14" Type="http://schemas.openxmlformats.org/officeDocument/2006/relationships/hyperlink" Target="https://www.worldcat.org/issn/2328-4277"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kaggle.com/rtatman/188-million-us-wildfir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1"/>
          <p:cNvSpPr/>
          <p:nvPr/>
        </p:nvSpPr>
        <p:spPr>
          <a:xfrm>
            <a:off x="1565275" y="1087120"/>
            <a:ext cx="5657215" cy="2969260"/>
          </a:xfrm>
          <a:prstGeom prst="rect">
            <a:avLst/>
          </a:prstGeom>
          <a:solidFill>
            <a:schemeClr val="accent1">
              <a:alpha val="47843"/>
            </a:schemeClr>
          </a:solidFill>
          <a:ln cap="flat" cmpd="sng" w="12700">
            <a:solidFill>
              <a:srgbClr val="082D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descr="e7d195523061f1c0dc554706afe4c72a60a25314cbaece805811E654B44695D34D35691164BB3D154CCFD5D798F6FEAD99EAA8F1ADC3D4AFA5BC9ED0BB3A4B45073A038AC38E89AB54D31AA59602B9F1EF147B3F1B0DC5A9AD684D251E8AB8BF4F9B091A397845D764E7994FF6F53E4D9E73981015BFF7E580EA95A9E048541F1BBDE0F86D60AA3B" id="157" name="Google Shape;157;p1"/>
          <p:cNvSpPr/>
          <p:nvPr/>
        </p:nvSpPr>
        <p:spPr>
          <a:xfrm>
            <a:off x="1565492" y="1092080"/>
            <a:ext cx="5657343" cy="2960930"/>
          </a:xfrm>
          <a:custGeom>
            <a:rect b="b" l="l" r="r" t="t"/>
            <a:pathLst>
              <a:path extrusionOk="0" h="4800600" w="2343150">
                <a:moveTo>
                  <a:pt x="2343150" y="1543050"/>
                </a:moveTo>
                <a:lnTo>
                  <a:pt x="2343150" y="0"/>
                </a:lnTo>
                <a:lnTo>
                  <a:pt x="0" y="0"/>
                </a:lnTo>
                <a:lnTo>
                  <a:pt x="0" y="4800600"/>
                </a:lnTo>
                <a:lnTo>
                  <a:pt x="2343150" y="4800600"/>
                </a:lnTo>
                <a:lnTo>
                  <a:pt x="2343150" y="4171950"/>
                </a:lnTo>
              </a:path>
            </a:pathLst>
          </a:cu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75" u="none" cap="none" strike="noStrike">
              <a:solidFill>
                <a:schemeClr val="lt1"/>
              </a:solidFill>
              <a:latin typeface="Calibri"/>
              <a:ea typeface="Calibri"/>
              <a:cs typeface="Calibri"/>
              <a:sym typeface="Calibri"/>
            </a:endParaRPr>
          </a:p>
        </p:txBody>
      </p:sp>
      <p:sp>
        <p:nvSpPr>
          <p:cNvPr id="158" name="Google Shape;158;p1"/>
          <p:cNvSpPr txBox="1"/>
          <p:nvPr/>
        </p:nvSpPr>
        <p:spPr>
          <a:xfrm rot="5400000">
            <a:off x="7154514" y="2307802"/>
            <a:ext cx="92397" cy="9225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4795" u="none" cap="none" strike="noStrike">
              <a:solidFill>
                <a:schemeClr val="lt1"/>
              </a:solidFill>
              <a:latin typeface="Teko"/>
              <a:ea typeface="Teko"/>
              <a:cs typeface="Teko"/>
              <a:sym typeface="Teko"/>
            </a:endParaRPr>
          </a:p>
        </p:txBody>
      </p:sp>
      <p:sp>
        <p:nvSpPr>
          <p:cNvPr id="159" name="Google Shape;159;p1"/>
          <p:cNvSpPr/>
          <p:nvPr/>
        </p:nvSpPr>
        <p:spPr>
          <a:xfrm>
            <a:off x="2612389" y="2918146"/>
            <a:ext cx="3562985" cy="1038746"/>
          </a:xfrm>
          <a:prstGeom prst="rect">
            <a:avLst/>
          </a:prstGeom>
          <a:no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None/>
            </a:pPr>
            <a:r>
              <a:rPr b="1" i="0" lang="zh-CN" sz="1400" u="none" cap="none" strike="noStrike">
                <a:solidFill>
                  <a:schemeClr val="lt1"/>
                </a:solidFill>
                <a:latin typeface="Microsoft Yahei"/>
                <a:ea typeface="Microsoft Yahei"/>
                <a:cs typeface="Microsoft Yahei"/>
                <a:sym typeface="Microsoft Yahei"/>
              </a:rPr>
              <a:t>Team Members:</a:t>
            </a:r>
            <a:endParaRPr/>
          </a:p>
          <a:p>
            <a:pPr indent="-342900" lvl="0" marL="342900" marR="0" rtl="0" algn="l">
              <a:spcBef>
                <a:spcPts val="0"/>
              </a:spcBef>
              <a:spcAft>
                <a:spcPts val="0"/>
              </a:spcAft>
              <a:buClr>
                <a:schemeClr val="lt1"/>
              </a:buClr>
              <a:buSzPts val="1400"/>
              <a:buFont typeface="Noto Sans Symbols"/>
              <a:buChar char="❖"/>
            </a:pPr>
            <a:r>
              <a:rPr b="1" i="0" lang="zh-CN" sz="1400" u="none" cap="none" strike="noStrike">
                <a:solidFill>
                  <a:schemeClr val="lt1"/>
                </a:solidFill>
                <a:latin typeface="Arial"/>
                <a:ea typeface="Arial"/>
                <a:cs typeface="Arial"/>
                <a:sym typeface="Arial"/>
              </a:rPr>
              <a:t>Shuai Shao        001345385 </a:t>
            </a:r>
            <a:endParaRPr/>
          </a:p>
          <a:p>
            <a:pPr indent="-342900" lvl="0" marL="342900" marR="0" rtl="0" algn="l">
              <a:spcBef>
                <a:spcPts val="0"/>
              </a:spcBef>
              <a:spcAft>
                <a:spcPts val="0"/>
              </a:spcAft>
              <a:buClr>
                <a:schemeClr val="lt1"/>
              </a:buClr>
              <a:buSzPts val="1400"/>
              <a:buFont typeface="Noto Sans Symbols"/>
              <a:buChar char="❖"/>
            </a:pPr>
            <a:r>
              <a:rPr b="1" i="0" lang="zh-CN" sz="1400" u="none" cap="none" strike="noStrike">
                <a:solidFill>
                  <a:schemeClr val="lt1"/>
                </a:solidFill>
                <a:latin typeface="Arial"/>
                <a:ea typeface="Arial"/>
                <a:cs typeface="Arial"/>
                <a:sym typeface="Arial"/>
              </a:rPr>
              <a:t>Haonan Quan     001305566</a:t>
            </a:r>
            <a:endParaRPr b="1" i="0" sz="1400" u="none" cap="none" strike="noStrike">
              <a:solidFill>
                <a:schemeClr val="lt1"/>
              </a:solidFill>
              <a:latin typeface="Arial"/>
              <a:ea typeface="Arial"/>
              <a:cs typeface="Arial"/>
              <a:sym typeface="Arial"/>
            </a:endParaRPr>
          </a:p>
          <a:p>
            <a:pPr indent="-342900" lvl="0" marL="342900" marR="0" rtl="0" algn="l">
              <a:spcBef>
                <a:spcPts val="0"/>
              </a:spcBef>
              <a:spcAft>
                <a:spcPts val="0"/>
              </a:spcAft>
              <a:buClr>
                <a:schemeClr val="lt1"/>
              </a:buClr>
              <a:buSzPts val="1400"/>
              <a:buFont typeface="Noto Sans Symbols"/>
              <a:buChar char="❖"/>
            </a:pPr>
            <a:r>
              <a:rPr b="1" i="0" lang="zh-CN" sz="1400" u="none" cap="none" strike="noStrike">
                <a:solidFill>
                  <a:schemeClr val="lt1"/>
                </a:solidFill>
                <a:latin typeface="Arial"/>
                <a:ea typeface="Arial"/>
                <a:cs typeface="Arial"/>
                <a:sym typeface="Arial"/>
              </a:rPr>
              <a:t>Lu Liu                 001087120</a:t>
            </a:r>
            <a:endParaRPr/>
          </a:p>
        </p:txBody>
      </p:sp>
      <p:sp>
        <p:nvSpPr>
          <p:cNvPr id="160" name="Google Shape;160;p1"/>
          <p:cNvSpPr/>
          <p:nvPr/>
        </p:nvSpPr>
        <p:spPr>
          <a:xfrm>
            <a:off x="1482007" y="1562921"/>
            <a:ext cx="5158938"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zh-CN" sz="3200" u="none" cap="none" strike="noStrike">
                <a:solidFill>
                  <a:schemeClr val="lt1"/>
                </a:solidFill>
                <a:latin typeface="Arial"/>
                <a:ea typeface="Arial"/>
                <a:cs typeface="Arial"/>
                <a:sym typeface="Arial"/>
              </a:rPr>
              <a:t>Statistical Analysis of </a:t>
            </a:r>
            <a:endParaRPr b="0" i="0" sz="32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1" i="0" lang="zh-CN" sz="3200" u="none" cap="none" strike="noStrike">
                <a:solidFill>
                  <a:schemeClr val="lt1"/>
                </a:solidFill>
                <a:latin typeface="Arial"/>
                <a:ea typeface="Arial"/>
                <a:cs typeface="Arial"/>
                <a:sym typeface="Arial"/>
              </a:rPr>
              <a:t>US Wildfire </a:t>
            </a:r>
            <a:endParaRPr b="0" i="0" sz="3200" u="none" cap="none" strike="noStrike">
              <a:solidFill>
                <a:schemeClr val="lt1"/>
              </a:solidFill>
              <a:latin typeface="Arial"/>
              <a:ea typeface="Arial"/>
              <a:cs typeface="Arial"/>
              <a:sym typeface="Arial"/>
            </a:endParaRPr>
          </a:p>
        </p:txBody>
      </p:sp>
    </p:spTree>
  </p:cSld>
  <p:clrMapOvr>
    <a:masterClrMapping/>
  </p:clrMapOvr>
  <p:transition advClick="0" spd="slow" p14:dur="800">
    <p:circl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ppt_w</p:attrName>
                                        </p:attrNameLst>
                                      </p:cBhvr>
                                      <p:tavLst>
                                        <p:tav fmla="" tm="0">
                                          <p:val>
                                            <p:strVal val="0"/>
                                          </p:val>
                                        </p:tav>
                                        <p:tav fmla="" tm="100000">
                                          <p:val>
                                            <p:strVal val="#ppt_w"/>
                                          </p:val>
                                        </p:tav>
                                      </p:tavLst>
                                    </p:anim>
                                    <p:anim calcmode="lin" valueType="num">
                                      <p:cBhvr additive="base">
                                        <p:cTn dur="500"/>
                                        <p:tgtEl>
                                          <p:spTgt spid="160"/>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ga5b0b134b2_0_63"/>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74" name="Google Shape;374;ga5b0b134b2_0_63"/>
          <p:cNvGrpSpPr/>
          <p:nvPr/>
        </p:nvGrpSpPr>
        <p:grpSpPr>
          <a:xfrm>
            <a:off x="-313134" y="0"/>
            <a:ext cx="9438086" cy="5141299"/>
            <a:chOff x="-417513" y="0"/>
            <a:chExt cx="12584115" cy="6853238"/>
          </a:xfrm>
        </p:grpSpPr>
        <p:sp>
          <p:nvSpPr>
            <p:cNvPr id="375" name="Google Shape;375;ga5b0b134b2_0_6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a5b0b134b2_0_6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a5b0b134b2_0_6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a5b0b134b2_0_6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a5b0b134b2_0_6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a5b0b134b2_0_6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a5b0b134b2_0_6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a5b0b134b2_0_6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a5b0b134b2_0_6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a5b0b134b2_0_6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a5b0b134b2_0_6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a5b0b134b2_0_6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a5b0b134b2_0_6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a5b0b134b2_0_6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a5b0b134b2_0_6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a5b0b134b2_0_6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a5b0b134b2_0_6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a5b0b134b2_0_6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a5b0b134b2_0_6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a5b0b134b2_0_6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a5b0b134b2_0_6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ga5b0b134b2_0_63"/>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ga5b0b134b2_0_63"/>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Columns In DataSet</a:t>
            </a:r>
            <a:endParaRPr>
              <a:latin typeface="Times New Roman"/>
              <a:ea typeface="Times New Roman"/>
              <a:cs typeface="Times New Roman"/>
              <a:sym typeface="Times New Roman"/>
            </a:endParaRPr>
          </a:p>
        </p:txBody>
      </p:sp>
      <p:sp>
        <p:nvSpPr>
          <p:cNvPr id="398" name="Google Shape;398;ga5b0b134b2_0_63"/>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ga5b0b134b2_0_63"/>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171450" rtl="0" algn="just">
              <a:lnSpc>
                <a:spcPct val="115000"/>
              </a:lnSpc>
              <a:spcBef>
                <a:spcPts val="0"/>
              </a:spcBef>
              <a:spcAft>
                <a:spcPts val="0"/>
              </a:spcAft>
              <a:buClr>
                <a:schemeClr val="dk1"/>
              </a:buClr>
              <a:buSzPts val="1200"/>
              <a:buNone/>
            </a:pPr>
            <a:r>
              <a:rPr b="1" lang="zh-CN" sz="1800">
                <a:solidFill>
                  <a:srgbClr val="000000"/>
                </a:solidFill>
                <a:latin typeface="Times New Roman"/>
                <a:ea typeface="Times New Roman"/>
                <a:cs typeface="Times New Roman"/>
                <a:sym typeface="Times New Roman"/>
              </a:rPr>
              <a:t>Main Information:</a:t>
            </a:r>
            <a:endParaRPr b="1" sz="1800">
              <a:solidFill>
                <a:srgbClr val="000000"/>
              </a:solidFill>
              <a:latin typeface="Times New Roman"/>
              <a:ea typeface="Times New Roman"/>
              <a:cs typeface="Times New Roman"/>
              <a:sym typeface="Times New Roman"/>
            </a:endParaRPr>
          </a:p>
          <a:p>
            <a:pPr indent="0" lvl="0" marL="171450" rtl="0" algn="just">
              <a:lnSpc>
                <a:spcPct val="115000"/>
              </a:lnSpc>
              <a:spcBef>
                <a:spcPts val="0"/>
              </a:spcBef>
              <a:spcAft>
                <a:spcPts val="0"/>
              </a:spcAft>
              <a:buClr>
                <a:schemeClr val="dk1"/>
              </a:buClr>
              <a:buSzPts val="1200"/>
              <a:buNone/>
            </a:pPr>
            <a:r>
              <a:t/>
            </a:r>
            <a:endParaRPr b="1" sz="1800">
              <a:solidFill>
                <a:srgbClr val="000000"/>
              </a:solidFill>
              <a:latin typeface="Times New Roman"/>
              <a:ea typeface="Times New Roman"/>
              <a:cs typeface="Times New Roman"/>
              <a:sym typeface="Times New Roman"/>
            </a:endParaRPr>
          </a:p>
        </p:txBody>
      </p:sp>
      <p:pic>
        <p:nvPicPr>
          <p:cNvPr id="400" name="Google Shape;400;ga5b0b134b2_0_63"/>
          <p:cNvPicPr preferRelativeResize="0"/>
          <p:nvPr/>
        </p:nvPicPr>
        <p:blipFill>
          <a:blip r:embed="rId3">
            <a:alphaModFix/>
          </a:blip>
          <a:stretch>
            <a:fillRect/>
          </a:stretch>
        </p:blipFill>
        <p:spPr>
          <a:xfrm>
            <a:off x="1558450" y="992975"/>
            <a:ext cx="6992776" cy="254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ga5b0b134b2_0_96"/>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07" name="Google Shape;407;ga5b0b134b2_0_96"/>
          <p:cNvGrpSpPr/>
          <p:nvPr/>
        </p:nvGrpSpPr>
        <p:grpSpPr>
          <a:xfrm>
            <a:off x="-313134" y="0"/>
            <a:ext cx="9438086" cy="5141299"/>
            <a:chOff x="-417513" y="0"/>
            <a:chExt cx="12584115" cy="6853238"/>
          </a:xfrm>
        </p:grpSpPr>
        <p:sp>
          <p:nvSpPr>
            <p:cNvPr id="408" name="Google Shape;408;ga5b0b134b2_0_96"/>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a5b0b134b2_0_9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a5b0b134b2_0_9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a5b0b134b2_0_96"/>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a5b0b134b2_0_9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a5b0b134b2_0_9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a5b0b134b2_0_96"/>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a5b0b134b2_0_9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a5b0b134b2_0_9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a5b0b134b2_0_96"/>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a5b0b134b2_0_9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a5b0b134b2_0_96"/>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a5b0b134b2_0_9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a5b0b134b2_0_96"/>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a5b0b134b2_0_9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a5b0b134b2_0_96"/>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a5b0b134b2_0_96"/>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a5b0b134b2_0_96"/>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a5b0b134b2_0_9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a5b0b134b2_0_9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a5b0b134b2_0_9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ga5b0b134b2_0_96"/>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ga5b0b134b2_0_96"/>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Columns In DataSet</a:t>
            </a:r>
            <a:endParaRPr>
              <a:latin typeface="Times New Roman"/>
              <a:ea typeface="Times New Roman"/>
              <a:cs typeface="Times New Roman"/>
              <a:sym typeface="Times New Roman"/>
            </a:endParaRPr>
          </a:p>
        </p:txBody>
      </p:sp>
      <p:sp>
        <p:nvSpPr>
          <p:cNvPr id="431" name="Google Shape;431;ga5b0b134b2_0_96"/>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ga5b0b134b2_0_96"/>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171450" rtl="0" algn="just">
              <a:lnSpc>
                <a:spcPct val="115000"/>
              </a:lnSpc>
              <a:spcBef>
                <a:spcPts val="0"/>
              </a:spcBef>
              <a:spcAft>
                <a:spcPts val="0"/>
              </a:spcAft>
              <a:buClr>
                <a:schemeClr val="dk1"/>
              </a:buClr>
              <a:buSzPts val="1200"/>
              <a:buNone/>
            </a:pPr>
            <a:r>
              <a:rPr b="1" lang="zh-CN" sz="1800">
                <a:solidFill>
                  <a:srgbClr val="000000"/>
                </a:solidFill>
                <a:latin typeface="Times New Roman"/>
                <a:ea typeface="Times New Roman"/>
                <a:cs typeface="Times New Roman"/>
                <a:sym typeface="Times New Roman"/>
              </a:rPr>
              <a:t>Each Colunm stands for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295275" lvl="0" marL="457200" rtl="0" algn="l">
              <a:lnSpc>
                <a:spcPct val="115000"/>
              </a:lnSpc>
              <a:spcBef>
                <a:spcPts val="300"/>
              </a:spcBef>
              <a:spcAft>
                <a:spcPts val="0"/>
              </a:spcAft>
              <a:buSzPts val="1050"/>
              <a:buFont typeface="Times New Roman"/>
              <a:buChar char="●"/>
            </a:pPr>
            <a:r>
              <a:rPr lang="zh-CN" sz="1050">
                <a:latin typeface="Times New Roman"/>
                <a:ea typeface="Times New Roman"/>
                <a:cs typeface="Times New Roman"/>
                <a:sym typeface="Times New Roman"/>
              </a:rPr>
              <a:t>FIRE_CODE = Code used within the interagency wildland fire community to track and compile cost information for emergency fire suppression (</a:t>
            </a:r>
            <a:r>
              <a:rPr lang="zh-CN" sz="1050">
                <a:uFill>
                  <a:noFill/>
                </a:uFill>
                <a:latin typeface="Times New Roman"/>
                <a:ea typeface="Times New Roman"/>
                <a:cs typeface="Times New Roman"/>
                <a:sym typeface="Times New Roman"/>
                <a:hlinkClick r:id="rId3"/>
              </a:rPr>
              <a:t>https://www.firecode.gov/)</a:t>
            </a:r>
            <a:r>
              <a:rPr lang="zh-CN" sz="1050">
                <a:latin typeface="Times New Roman"/>
                <a:ea typeface="Times New Roman"/>
                <a:cs typeface="Times New Roman"/>
                <a:sym typeface="Times New Roman"/>
              </a:rPr>
              <a:t>.</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FIRE_NAME = Name of the incident</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FIRE_YEAR = Calendar year in which the fire was discovered</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DISCOVERY_DATE = Date on which the fire was discovered</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DISCOVERY_DOY = Day of year on which the fire was discovered</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STAT_</a:t>
            </a:r>
            <a:r>
              <a:rPr i="1" lang="zh-CN" sz="1050">
                <a:latin typeface="Times New Roman"/>
                <a:ea typeface="Times New Roman"/>
                <a:cs typeface="Times New Roman"/>
                <a:sym typeface="Times New Roman"/>
              </a:rPr>
              <a:t>CAUSE_</a:t>
            </a:r>
            <a:r>
              <a:rPr lang="zh-CN" sz="1050">
                <a:latin typeface="Times New Roman"/>
                <a:ea typeface="Times New Roman"/>
                <a:cs typeface="Times New Roman"/>
                <a:sym typeface="Times New Roman"/>
              </a:rPr>
              <a:t>CODE = Code for the (statistical) cause of the fire.</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STAT_</a:t>
            </a:r>
            <a:r>
              <a:rPr i="1" lang="zh-CN" sz="1050">
                <a:latin typeface="Times New Roman"/>
                <a:ea typeface="Times New Roman"/>
                <a:cs typeface="Times New Roman"/>
                <a:sym typeface="Times New Roman"/>
              </a:rPr>
              <a:t>CAUSE_</a:t>
            </a:r>
            <a:r>
              <a:rPr lang="zh-CN" sz="1050">
                <a:latin typeface="Times New Roman"/>
                <a:ea typeface="Times New Roman"/>
                <a:cs typeface="Times New Roman"/>
                <a:sym typeface="Times New Roman"/>
              </a:rPr>
              <a:t>DESCR = Description of the (statistical) cause of the fire.</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FIRE_SIZE = Estimate of acres within the final perimeter of the fire.</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FIRE_</a:t>
            </a:r>
            <a:r>
              <a:rPr i="1" lang="zh-CN" sz="1050">
                <a:latin typeface="Times New Roman"/>
                <a:ea typeface="Times New Roman"/>
                <a:cs typeface="Times New Roman"/>
                <a:sym typeface="Times New Roman"/>
              </a:rPr>
              <a:t>SIZE_</a:t>
            </a:r>
            <a:r>
              <a:rPr lang="zh-CN" sz="1050">
                <a:latin typeface="Times New Roman"/>
                <a:ea typeface="Times New Roman"/>
                <a:cs typeface="Times New Roman"/>
                <a:sym typeface="Times New Roman"/>
              </a:rPr>
              <a:t>CLASS = Code for fire size based on the number of acres within the final fire perimeter expenditures (A= 0-0.25 acres, B=0.26-9.9 acres, C=10.0-99.9 acres, D=100-299 acres, E=300 to 999 acres, F=1000 to 4999 acres, and G=5000+ acres).</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LATITUDE = Latitude for point location of the fire (decimal degrees).</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LONGITUDE = Longitude for point location of the fire (decimal degrees).</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STATE = Two-letter alphabetic code for the state in which the fire burned (or originated)</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050">
                <a:latin typeface="Times New Roman"/>
                <a:ea typeface="Times New Roman"/>
                <a:cs typeface="Times New Roman"/>
                <a:sym typeface="Times New Roman"/>
              </a:rPr>
              <a:t>COUNTY = County, or equivalent, in which the fire burned (or originated)</a:t>
            </a:r>
            <a:endParaRPr b="1"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8"/>
          <p:cNvSpPr/>
          <p:nvPr/>
        </p:nvSpPr>
        <p:spPr>
          <a:xfrm>
            <a:off x="0" y="0"/>
            <a:ext cx="9141714" cy="51450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39" name="Google Shape;439;p8"/>
          <p:cNvGrpSpPr/>
          <p:nvPr/>
        </p:nvGrpSpPr>
        <p:grpSpPr>
          <a:xfrm>
            <a:off x="-313134" y="0"/>
            <a:ext cx="9438087" cy="5141514"/>
            <a:chOff x="-417513" y="0"/>
            <a:chExt cx="12584114" cy="6853238"/>
          </a:xfrm>
        </p:grpSpPr>
        <p:sp>
          <p:nvSpPr>
            <p:cNvPr id="440" name="Google Shape;440;p8"/>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34901"/>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8"/>
          <p:cNvSpPr/>
          <p:nvPr/>
        </p:nvSpPr>
        <p:spPr>
          <a:xfrm>
            <a:off x="1442748" y="0"/>
            <a:ext cx="7701252" cy="5153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8"/>
          <p:cNvSpPr txBox="1"/>
          <p:nvPr>
            <p:ph type="title"/>
          </p:nvPr>
        </p:nvSpPr>
        <p:spPr>
          <a:xfrm>
            <a:off x="1451940" y="103616"/>
            <a:ext cx="4763121" cy="4454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Algorithms Used</a:t>
            </a:r>
            <a:endParaRPr>
              <a:latin typeface="Times New Roman"/>
              <a:ea typeface="Times New Roman"/>
              <a:cs typeface="Times New Roman"/>
              <a:sym typeface="Times New Roman"/>
            </a:endParaRPr>
          </a:p>
        </p:txBody>
      </p:sp>
      <p:sp>
        <p:nvSpPr>
          <p:cNvPr id="463" name="Google Shape;463;p8"/>
          <p:cNvSpPr/>
          <p:nvPr/>
        </p:nvSpPr>
        <p:spPr>
          <a:xfrm rot="5400000">
            <a:off x="1348392" y="716361"/>
            <a:ext cx="225650" cy="194466"/>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4" name="Google Shape;464;p8"/>
          <p:cNvSpPr txBox="1"/>
          <p:nvPr>
            <p:ph idx="1" type="body"/>
          </p:nvPr>
        </p:nvSpPr>
        <p:spPr>
          <a:xfrm>
            <a:off x="1551018" y="549047"/>
            <a:ext cx="7382244" cy="440619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1800"/>
              <a:buNone/>
            </a:pPr>
            <a:r>
              <a:t/>
            </a:r>
            <a:endParaRPr b="1" i="0" sz="1800" u="none" strike="noStrike">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accent1"/>
              </a:buClr>
              <a:buSzPts val="1800"/>
              <a:buNone/>
            </a:pPr>
            <a:r>
              <a:t/>
            </a:r>
            <a:endParaRPr b="1" sz="1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accent1"/>
              </a:buClr>
              <a:buSzPts val="1800"/>
              <a:buNone/>
            </a:pPr>
            <a:r>
              <a:rPr b="1" i="0" lang="zh-CN" sz="1800" u="none" strike="noStrike">
                <a:solidFill>
                  <a:srgbClr val="000000"/>
                </a:solidFill>
                <a:latin typeface="Times New Roman"/>
                <a:ea typeface="Times New Roman"/>
                <a:cs typeface="Times New Roman"/>
                <a:sym typeface="Times New Roman"/>
              </a:rPr>
              <a:t>Algorithms:</a:t>
            </a:r>
            <a:endParaRPr sz="1050">
              <a:latin typeface="Times New Roman"/>
              <a:ea typeface="Times New Roman"/>
              <a:cs typeface="Times New Roman"/>
              <a:sym typeface="Times New Roman"/>
            </a:endParaRPr>
          </a:p>
          <a:p>
            <a:pPr indent="-171450" lvl="0" marL="171450" rtl="0" algn="l">
              <a:lnSpc>
                <a:spcPct val="150000"/>
              </a:lnSpc>
              <a:spcBef>
                <a:spcPts val="0"/>
              </a:spcBef>
              <a:spcAft>
                <a:spcPts val="0"/>
              </a:spcAft>
              <a:buClr>
                <a:schemeClr val="accent1"/>
              </a:buClr>
              <a:buSzPts val="1800"/>
              <a:buFont typeface="Times New Roman"/>
              <a:buChar char="❖"/>
            </a:pPr>
            <a:r>
              <a:rPr b="1" i="0" lang="zh-CN" sz="1800" u="none" strike="noStrike">
                <a:solidFill>
                  <a:srgbClr val="000000"/>
                </a:solidFill>
                <a:latin typeface="Times New Roman"/>
                <a:ea typeface="Times New Roman"/>
                <a:cs typeface="Times New Roman"/>
                <a:sym typeface="Times New Roman"/>
              </a:rPr>
              <a:t>Linear Regression</a:t>
            </a:r>
            <a:endParaRPr>
              <a:latin typeface="Times New Roman"/>
              <a:ea typeface="Times New Roman"/>
              <a:cs typeface="Times New Roman"/>
              <a:sym typeface="Times New Roman"/>
            </a:endParaRPr>
          </a:p>
          <a:p>
            <a:pPr indent="-171450" lvl="0" marL="171450" rtl="0" algn="l">
              <a:lnSpc>
                <a:spcPct val="150000"/>
              </a:lnSpc>
              <a:spcBef>
                <a:spcPts val="0"/>
              </a:spcBef>
              <a:spcAft>
                <a:spcPts val="0"/>
              </a:spcAft>
              <a:buClr>
                <a:schemeClr val="accent1"/>
              </a:buClr>
              <a:buSzPts val="1800"/>
              <a:buFont typeface="Times New Roman"/>
              <a:buChar char="❖"/>
            </a:pPr>
            <a:r>
              <a:rPr b="1" i="0" lang="zh-CN" sz="1800" u="none" strike="noStrike">
                <a:solidFill>
                  <a:srgbClr val="000000"/>
                </a:solidFill>
                <a:latin typeface="Times New Roman"/>
                <a:ea typeface="Times New Roman"/>
                <a:cs typeface="Times New Roman"/>
                <a:sym typeface="Times New Roman"/>
              </a:rPr>
              <a:t>Gaussian Naive Bayes</a:t>
            </a:r>
            <a:endParaRPr>
              <a:latin typeface="Times New Roman"/>
              <a:ea typeface="Times New Roman"/>
              <a:cs typeface="Times New Roman"/>
              <a:sym typeface="Times New Roman"/>
            </a:endParaRPr>
          </a:p>
          <a:p>
            <a:pPr indent="-171450" lvl="0" marL="171450" rtl="0" algn="l">
              <a:lnSpc>
                <a:spcPct val="150000"/>
              </a:lnSpc>
              <a:spcBef>
                <a:spcPts val="0"/>
              </a:spcBef>
              <a:spcAft>
                <a:spcPts val="0"/>
              </a:spcAft>
              <a:buClr>
                <a:schemeClr val="accent1"/>
              </a:buClr>
              <a:buSzPts val="1800"/>
              <a:buFont typeface="Times New Roman"/>
              <a:buChar char="❖"/>
            </a:pPr>
            <a:r>
              <a:rPr b="1" i="0" lang="zh-CN" sz="1800" u="none" strike="noStrike">
                <a:solidFill>
                  <a:srgbClr val="000000"/>
                </a:solidFill>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p>
            <a:pPr indent="-171450" lvl="0" marL="171450" rtl="0" algn="l">
              <a:lnSpc>
                <a:spcPct val="150000"/>
              </a:lnSpc>
              <a:spcBef>
                <a:spcPts val="0"/>
              </a:spcBef>
              <a:spcAft>
                <a:spcPts val="0"/>
              </a:spcAft>
              <a:buClr>
                <a:schemeClr val="accent1"/>
              </a:buClr>
              <a:buSzPts val="1800"/>
              <a:buFont typeface="Times New Roman"/>
              <a:buChar char="❖"/>
            </a:pPr>
            <a:r>
              <a:rPr b="1" i="0" lang="zh-CN" sz="1800" u="none" strike="noStrike">
                <a:solidFill>
                  <a:srgbClr val="000000"/>
                </a:solidFill>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a:p>
            <a:pPr indent="-171450" lvl="0" marL="171450" rtl="0" algn="l">
              <a:lnSpc>
                <a:spcPct val="150000"/>
              </a:lnSpc>
              <a:spcBef>
                <a:spcPts val="0"/>
              </a:spcBef>
              <a:spcAft>
                <a:spcPts val="0"/>
              </a:spcAft>
              <a:buClr>
                <a:schemeClr val="accent1"/>
              </a:buClr>
              <a:buSzPts val="1800"/>
              <a:buFont typeface="Times New Roman"/>
              <a:buChar char="❖"/>
            </a:pPr>
            <a:r>
              <a:rPr b="1" i="0" lang="zh-CN" sz="1800" u="none" strike="noStrike">
                <a:solidFill>
                  <a:srgbClr val="000000"/>
                </a:solidFill>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p>
            <a:pPr indent="0" lvl="0" marL="171450" rtl="0" algn="just">
              <a:lnSpc>
                <a:spcPct val="90000"/>
              </a:lnSpc>
              <a:spcBef>
                <a:spcPts val="0"/>
              </a:spcBef>
              <a:spcAft>
                <a:spcPts val="0"/>
              </a:spcAft>
              <a:buClr>
                <a:schemeClr val="dk1"/>
              </a:buClr>
              <a:buSzPts val="1200"/>
              <a:buNone/>
            </a:pPr>
            <a:r>
              <a:t/>
            </a:r>
            <a:endParaRPr sz="1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9" name="Shape 469"/>
        <p:cNvGrpSpPr/>
        <p:nvPr/>
      </p:nvGrpSpPr>
      <p:grpSpPr>
        <a:xfrm>
          <a:off x="0" y="0"/>
          <a:ext cx="0" cy="0"/>
          <a:chOff x="0" y="0"/>
          <a:chExt cx="0" cy="0"/>
        </a:xfrm>
      </p:grpSpPr>
      <p:sp>
        <p:nvSpPr>
          <p:cNvPr id="470" name="Google Shape;470;ga5b0b134b2_1_80"/>
          <p:cNvSpPr/>
          <p:nvPr/>
        </p:nvSpPr>
        <p:spPr>
          <a:xfrm>
            <a:off x="0" y="1537970"/>
            <a:ext cx="9144000" cy="2068800"/>
          </a:xfrm>
          <a:prstGeom prst="rect">
            <a:avLst/>
          </a:prstGeom>
          <a:solidFill>
            <a:schemeClr val="lt1">
              <a:alpha val="8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ga5b0b134b2_1_80"/>
          <p:cNvSpPr/>
          <p:nvPr/>
        </p:nvSpPr>
        <p:spPr>
          <a:xfrm>
            <a:off x="3742777" y="2095579"/>
            <a:ext cx="3270000" cy="687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Microsoft Yahei"/>
              <a:buNone/>
            </a:pPr>
            <a:r>
              <a:rPr lang="zh-CN" sz="2400">
                <a:solidFill>
                  <a:schemeClr val="lt1"/>
                </a:solidFill>
                <a:latin typeface="Times New Roman"/>
                <a:ea typeface="Times New Roman"/>
                <a:cs typeface="Times New Roman"/>
                <a:sym typeface="Times New Roman"/>
              </a:rPr>
              <a:t>Data Preparation</a:t>
            </a:r>
            <a:endParaRPr sz="2000">
              <a:solidFill>
                <a:schemeClr val="lt1"/>
              </a:solidFill>
              <a:latin typeface="Times New Roman"/>
              <a:ea typeface="Times New Roman"/>
              <a:cs typeface="Times New Roman"/>
              <a:sym typeface="Times New Roman"/>
            </a:endParaRPr>
          </a:p>
        </p:txBody>
      </p:sp>
      <p:sp>
        <p:nvSpPr>
          <p:cNvPr id="472" name="Google Shape;472;ga5b0b134b2_1_80"/>
          <p:cNvSpPr/>
          <p:nvPr/>
        </p:nvSpPr>
        <p:spPr>
          <a:xfrm>
            <a:off x="2475462" y="1971214"/>
            <a:ext cx="1152300" cy="1008300"/>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6000">
                <a:solidFill>
                  <a:srgbClr val="0C3F69"/>
                </a:solidFill>
                <a:latin typeface="Calibri"/>
                <a:ea typeface="Calibri"/>
                <a:cs typeface="Calibri"/>
                <a:sym typeface="Calibri"/>
              </a:rPr>
              <a:t>03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500"/>
                                        <p:tgtEl>
                                          <p:spTgt spid="472"/>
                                        </p:tgtEl>
                                        <p:attrNameLst>
                                          <p:attrName>ppt_w</p:attrName>
                                        </p:attrNameLst>
                                      </p:cBhvr>
                                      <p:tavLst>
                                        <p:tav fmla="" tm="0">
                                          <p:val>
                                            <p:strVal val="0"/>
                                          </p:val>
                                        </p:tav>
                                        <p:tav fmla="" tm="100000">
                                          <p:val>
                                            <p:strVal val="#ppt_w"/>
                                          </p:val>
                                        </p:tav>
                                      </p:tavLst>
                                    </p:anim>
                                    <p:anim calcmode="lin" valueType="num">
                                      <p:cBhvr additive="base">
                                        <p:cTn dur="500"/>
                                        <p:tgtEl>
                                          <p:spTgt spid="472"/>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ga5b0b134b2_1_43"/>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79" name="Google Shape;479;ga5b0b134b2_1_43"/>
          <p:cNvGrpSpPr/>
          <p:nvPr/>
        </p:nvGrpSpPr>
        <p:grpSpPr>
          <a:xfrm>
            <a:off x="-313134" y="0"/>
            <a:ext cx="9438086" cy="5141299"/>
            <a:chOff x="-417513" y="0"/>
            <a:chExt cx="12584115" cy="6853238"/>
          </a:xfrm>
        </p:grpSpPr>
        <p:sp>
          <p:nvSpPr>
            <p:cNvPr id="480" name="Google Shape;480;ga5b0b134b2_1_4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a5b0b134b2_1_4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a5b0b134b2_1_4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a5b0b134b2_1_4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a5b0b134b2_1_4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a5b0b134b2_1_4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a5b0b134b2_1_4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a5b0b134b2_1_4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a5b0b134b2_1_4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a5b0b134b2_1_4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a5b0b134b2_1_4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a5b0b134b2_1_4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a5b0b134b2_1_4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a5b0b134b2_1_4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a5b0b134b2_1_4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a5b0b134b2_1_4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a5b0b134b2_1_4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a5b0b134b2_1_4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a5b0b134b2_1_4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a5b0b134b2_1_4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a5b0b134b2_1_4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ga5b0b134b2_1_43"/>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Google Shape;502;ga5b0b134b2_1_43"/>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Importing Data</a:t>
            </a:r>
            <a:endParaRPr>
              <a:latin typeface="Times New Roman"/>
              <a:ea typeface="Times New Roman"/>
              <a:cs typeface="Times New Roman"/>
              <a:sym typeface="Times New Roman"/>
            </a:endParaRPr>
          </a:p>
        </p:txBody>
      </p:sp>
      <p:sp>
        <p:nvSpPr>
          <p:cNvPr id="503" name="Google Shape;503;ga5b0b134b2_1_43"/>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4" name="Google Shape;504;ga5b0b134b2_1_43"/>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zh-CN" sz="1300">
                <a:latin typeface="Times New Roman"/>
                <a:ea typeface="Times New Roman"/>
                <a:cs typeface="Times New Roman"/>
                <a:sym typeface="Times New Roman"/>
              </a:rPr>
              <a:t>We implemented sqlite3 to import the dataset and show the head. </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zh-CN" sz="1300">
                <a:latin typeface="Times New Roman"/>
                <a:ea typeface="Times New Roman"/>
                <a:cs typeface="Times New Roman"/>
                <a:sym typeface="Times New Roman"/>
              </a:rPr>
              <a:t>We chose the data mentioned before and transferred to julian date for better understanding.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p:txBody>
      </p:sp>
      <p:pic>
        <p:nvPicPr>
          <p:cNvPr id="505" name="Google Shape;505;ga5b0b134b2_1_43"/>
          <p:cNvPicPr preferRelativeResize="0"/>
          <p:nvPr/>
        </p:nvPicPr>
        <p:blipFill>
          <a:blip r:embed="rId3">
            <a:alphaModFix/>
          </a:blip>
          <a:stretch>
            <a:fillRect/>
          </a:stretch>
        </p:blipFill>
        <p:spPr>
          <a:xfrm>
            <a:off x="2359700" y="1349900"/>
            <a:ext cx="5867400" cy="33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0" name="Shape 510"/>
        <p:cNvGrpSpPr/>
        <p:nvPr/>
      </p:nvGrpSpPr>
      <p:grpSpPr>
        <a:xfrm>
          <a:off x="0" y="0"/>
          <a:ext cx="0" cy="0"/>
          <a:chOff x="0" y="0"/>
          <a:chExt cx="0" cy="0"/>
        </a:xfrm>
      </p:grpSpPr>
      <p:sp>
        <p:nvSpPr>
          <p:cNvPr id="511" name="Google Shape;511;ga5b0b134b2_1_87"/>
          <p:cNvSpPr/>
          <p:nvPr/>
        </p:nvSpPr>
        <p:spPr>
          <a:xfrm>
            <a:off x="0" y="1537970"/>
            <a:ext cx="9144000" cy="2068800"/>
          </a:xfrm>
          <a:prstGeom prst="rect">
            <a:avLst/>
          </a:prstGeom>
          <a:solidFill>
            <a:schemeClr val="lt1">
              <a:alpha val="8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 name="Google Shape;512;ga5b0b134b2_1_87"/>
          <p:cNvSpPr/>
          <p:nvPr/>
        </p:nvSpPr>
        <p:spPr>
          <a:xfrm>
            <a:off x="3742777" y="2095579"/>
            <a:ext cx="3270000" cy="687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Microsoft Yahei"/>
              <a:buNone/>
            </a:pPr>
            <a:r>
              <a:rPr lang="zh-CN" sz="2400">
                <a:solidFill>
                  <a:schemeClr val="lt1"/>
                </a:solidFill>
                <a:latin typeface="Times New Roman"/>
                <a:ea typeface="Times New Roman"/>
                <a:cs typeface="Times New Roman"/>
                <a:sym typeface="Times New Roman"/>
              </a:rPr>
              <a:t>Data Visulization</a:t>
            </a:r>
            <a:endParaRPr sz="2000">
              <a:solidFill>
                <a:schemeClr val="lt1"/>
              </a:solidFill>
              <a:latin typeface="Times New Roman"/>
              <a:ea typeface="Times New Roman"/>
              <a:cs typeface="Times New Roman"/>
              <a:sym typeface="Times New Roman"/>
            </a:endParaRPr>
          </a:p>
        </p:txBody>
      </p:sp>
      <p:sp>
        <p:nvSpPr>
          <p:cNvPr id="513" name="Google Shape;513;ga5b0b134b2_1_87"/>
          <p:cNvSpPr/>
          <p:nvPr/>
        </p:nvSpPr>
        <p:spPr>
          <a:xfrm>
            <a:off x="2475462" y="1971214"/>
            <a:ext cx="1152300" cy="1008300"/>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6000">
                <a:solidFill>
                  <a:srgbClr val="0C3F69"/>
                </a:solidFill>
                <a:latin typeface="Calibri"/>
                <a:ea typeface="Calibri"/>
                <a:cs typeface="Calibri"/>
                <a:sym typeface="Calibri"/>
              </a:rPr>
              <a:t>04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ppt_w</p:attrName>
                                        </p:attrNameLst>
                                      </p:cBhvr>
                                      <p:tavLst>
                                        <p:tav fmla="" tm="0">
                                          <p:val>
                                            <p:strVal val="0"/>
                                          </p:val>
                                        </p:tav>
                                        <p:tav fmla="" tm="100000">
                                          <p:val>
                                            <p:strVal val="#ppt_w"/>
                                          </p:val>
                                        </p:tav>
                                      </p:tavLst>
                                    </p:anim>
                                    <p:anim calcmode="lin" valueType="num">
                                      <p:cBhvr additive="base">
                                        <p:cTn dur="500"/>
                                        <p:tgtEl>
                                          <p:spTgt spid="51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8" name="Shape 518"/>
        <p:cNvGrpSpPr/>
        <p:nvPr/>
      </p:nvGrpSpPr>
      <p:grpSpPr>
        <a:xfrm>
          <a:off x="0" y="0"/>
          <a:ext cx="0" cy="0"/>
          <a:chOff x="0" y="0"/>
          <a:chExt cx="0" cy="0"/>
        </a:xfrm>
      </p:grpSpPr>
      <p:sp>
        <p:nvSpPr>
          <p:cNvPr id="519" name="Google Shape;519;ga5b0b134b2_1_12"/>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20" name="Google Shape;520;ga5b0b134b2_1_12"/>
          <p:cNvGrpSpPr/>
          <p:nvPr/>
        </p:nvGrpSpPr>
        <p:grpSpPr>
          <a:xfrm>
            <a:off x="-313134" y="0"/>
            <a:ext cx="9438086" cy="5141299"/>
            <a:chOff x="-417513" y="0"/>
            <a:chExt cx="12584115" cy="6853238"/>
          </a:xfrm>
        </p:grpSpPr>
        <p:sp>
          <p:nvSpPr>
            <p:cNvPr id="521" name="Google Shape;521;ga5b0b134b2_1_12"/>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a5b0b134b2_1_1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a5b0b134b2_1_1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a5b0b134b2_1_12"/>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a5b0b134b2_1_1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a5b0b134b2_1_1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a5b0b134b2_1_12"/>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a5b0b134b2_1_1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a5b0b134b2_1_1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a5b0b134b2_1_12"/>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a5b0b134b2_1_1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a5b0b134b2_1_12"/>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a5b0b134b2_1_1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a5b0b134b2_1_12"/>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a5b0b134b2_1_1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a5b0b134b2_1_12"/>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a5b0b134b2_1_12"/>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a5b0b134b2_1_12"/>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a5b0b134b2_1_1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a5b0b134b2_1_1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a5b0b134b2_1_1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ga5b0b134b2_1_12"/>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ga5b0b134b2_1_12"/>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Visulization</a:t>
            </a:r>
            <a:endParaRPr>
              <a:latin typeface="Times New Roman"/>
              <a:ea typeface="Times New Roman"/>
              <a:cs typeface="Times New Roman"/>
              <a:sym typeface="Times New Roman"/>
            </a:endParaRPr>
          </a:p>
        </p:txBody>
      </p:sp>
      <p:sp>
        <p:nvSpPr>
          <p:cNvPr id="544" name="Google Shape;544;ga5b0b134b2_1_12"/>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45" name="Google Shape;545;ga5b0b134b2_1_12"/>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Timeline</a:t>
            </a:r>
            <a:endParaRPr b="1" sz="140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200">
                <a:latin typeface="Times New Roman"/>
                <a:ea typeface="Times New Roman"/>
                <a:cs typeface="Times New Roman"/>
                <a:sym typeface="Times New Roman"/>
              </a:rPr>
              <a:t>We created a timeline and chart of fires per year. It showed that after the peak of 2006, total numbers of wildfires per year present a decreasing trend.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pic>
        <p:nvPicPr>
          <p:cNvPr id="546" name="Google Shape;546;ga5b0b134b2_1_12"/>
          <p:cNvPicPr preferRelativeResize="0"/>
          <p:nvPr/>
        </p:nvPicPr>
        <p:blipFill>
          <a:blip r:embed="rId3">
            <a:alphaModFix/>
          </a:blip>
          <a:stretch>
            <a:fillRect/>
          </a:stretch>
        </p:blipFill>
        <p:spPr>
          <a:xfrm>
            <a:off x="4644050" y="2993400"/>
            <a:ext cx="4500000" cy="2160000"/>
          </a:xfrm>
          <a:prstGeom prst="rect">
            <a:avLst/>
          </a:prstGeom>
          <a:noFill/>
          <a:ln>
            <a:noFill/>
          </a:ln>
        </p:spPr>
      </p:pic>
      <p:pic>
        <p:nvPicPr>
          <p:cNvPr id="547" name="Google Shape;547;ga5b0b134b2_1_12"/>
          <p:cNvPicPr preferRelativeResize="0"/>
          <p:nvPr/>
        </p:nvPicPr>
        <p:blipFill>
          <a:blip r:embed="rId4">
            <a:alphaModFix/>
          </a:blip>
          <a:stretch>
            <a:fillRect/>
          </a:stretch>
        </p:blipFill>
        <p:spPr>
          <a:xfrm>
            <a:off x="1451950" y="1247775"/>
            <a:ext cx="4500000" cy="216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2" name="Shape 552"/>
        <p:cNvGrpSpPr/>
        <p:nvPr/>
      </p:nvGrpSpPr>
      <p:grpSpPr>
        <a:xfrm>
          <a:off x="0" y="0"/>
          <a:ext cx="0" cy="0"/>
          <a:chOff x="0" y="0"/>
          <a:chExt cx="0" cy="0"/>
        </a:xfrm>
      </p:grpSpPr>
      <p:sp>
        <p:nvSpPr>
          <p:cNvPr id="553" name="Google Shape;553;ga5b0b134b2_1_98"/>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54" name="Google Shape;554;ga5b0b134b2_1_98"/>
          <p:cNvGrpSpPr/>
          <p:nvPr/>
        </p:nvGrpSpPr>
        <p:grpSpPr>
          <a:xfrm>
            <a:off x="-313134" y="0"/>
            <a:ext cx="9438086" cy="5141299"/>
            <a:chOff x="-417513" y="0"/>
            <a:chExt cx="12584115" cy="6853238"/>
          </a:xfrm>
        </p:grpSpPr>
        <p:sp>
          <p:nvSpPr>
            <p:cNvPr id="555" name="Google Shape;555;ga5b0b134b2_1_98"/>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a5b0b134b2_1_9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a5b0b134b2_1_9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a5b0b134b2_1_98"/>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a5b0b134b2_1_9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a5b0b134b2_1_9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a5b0b134b2_1_98"/>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a5b0b134b2_1_9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a5b0b134b2_1_9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a5b0b134b2_1_98"/>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a5b0b134b2_1_9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a5b0b134b2_1_98"/>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a5b0b134b2_1_9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a5b0b134b2_1_98"/>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a5b0b134b2_1_9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a5b0b134b2_1_98"/>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ga5b0b134b2_1_98"/>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a5b0b134b2_1_98"/>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a5b0b134b2_1_9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a5b0b134b2_1_9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a5b0b134b2_1_9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ga5b0b134b2_1_98"/>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ga5b0b134b2_1_98"/>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Visulization</a:t>
            </a:r>
            <a:endParaRPr>
              <a:latin typeface="Times New Roman"/>
              <a:ea typeface="Times New Roman"/>
              <a:cs typeface="Times New Roman"/>
              <a:sym typeface="Times New Roman"/>
            </a:endParaRPr>
          </a:p>
        </p:txBody>
      </p:sp>
      <p:sp>
        <p:nvSpPr>
          <p:cNvPr id="578" name="Google Shape;578;ga5b0b134b2_1_98"/>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ga5b0b134b2_1_98"/>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latitude/longitude Analysis</a:t>
            </a:r>
            <a:endParaRPr b="1" sz="160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200">
                <a:latin typeface="Times New Roman"/>
                <a:ea typeface="Times New Roman"/>
                <a:cs typeface="Times New Roman"/>
                <a:sym typeface="Times New Roman"/>
              </a:rPr>
              <a:t>We then tried to analyze at which latitude and longitude did wildfire happen most, getting the result of latitude around 34 and longitude around -80.</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pic>
        <p:nvPicPr>
          <p:cNvPr id="580" name="Google Shape;580;ga5b0b134b2_1_98"/>
          <p:cNvPicPr preferRelativeResize="0"/>
          <p:nvPr/>
        </p:nvPicPr>
        <p:blipFill>
          <a:blip r:embed="rId3">
            <a:alphaModFix/>
          </a:blip>
          <a:stretch>
            <a:fillRect/>
          </a:stretch>
        </p:blipFill>
        <p:spPr>
          <a:xfrm>
            <a:off x="2489950" y="1261150"/>
            <a:ext cx="5606900" cy="388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5" name="Shape 585"/>
        <p:cNvGrpSpPr/>
        <p:nvPr/>
      </p:nvGrpSpPr>
      <p:grpSpPr>
        <a:xfrm>
          <a:off x="0" y="0"/>
          <a:ext cx="0" cy="0"/>
          <a:chOff x="0" y="0"/>
          <a:chExt cx="0" cy="0"/>
        </a:xfrm>
      </p:grpSpPr>
      <p:sp>
        <p:nvSpPr>
          <p:cNvPr id="586" name="Google Shape;586;ga5b0b134b2_1_131"/>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87" name="Google Shape;587;ga5b0b134b2_1_131"/>
          <p:cNvGrpSpPr/>
          <p:nvPr/>
        </p:nvGrpSpPr>
        <p:grpSpPr>
          <a:xfrm>
            <a:off x="-313134" y="0"/>
            <a:ext cx="9438086" cy="5141299"/>
            <a:chOff x="-417513" y="0"/>
            <a:chExt cx="12584115" cy="6853238"/>
          </a:xfrm>
        </p:grpSpPr>
        <p:sp>
          <p:nvSpPr>
            <p:cNvPr id="588" name="Google Shape;588;ga5b0b134b2_1_131"/>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a5b0b134b2_1_13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a5b0b134b2_1_13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a5b0b134b2_1_131"/>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a5b0b134b2_1_13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a5b0b134b2_1_13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a5b0b134b2_1_131"/>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a5b0b134b2_1_13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a5b0b134b2_1_13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a5b0b134b2_1_131"/>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a5b0b134b2_1_13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a5b0b134b2_1_131"/>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a5b0b134b2_1_13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a5b0b134b2_1_131"/>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a5b0b134b2_1_13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a5b0b134b2_1_131"/>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a5b0b134b2_1_131"/>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a5b0b134b2_1_131"/>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a5b0b134b2_1_13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a5b0b134b2_1_13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a5b0b134b2_1_13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ga5b0b134b2_1_131"/>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0" name="Google Shape;610;ga5b0b134b2_1_131"/>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Visulization</a:t>
            </a:r>
            <a:endParaRPr>
              <a:latin typeface="Times New Roman"/>
              <a:ea typeface="Times New Roman"/>
              <a:cs typeface="Times New Roman"/>
              <a:sym typeface="Times New Roman"/>
            </a:endParaRPr>
          </a:p>
        </p:txBody>
      </p:sp>
      <p:sp>
        <p:nvSpPr>
          <p:cNvPr id="611" name="Google Shape;611;ga5b0b134b2_1_131"/>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ga5b0b134b2_1_131"/>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Total Fires</a:t>
            </a:r>
            <a:endParaRPr b="1" sz="140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zh-CN" sz="1200">
                <a:latin typeface="Times New Roman"/>
                <a:ea typeface="Times New Roman"/>
                <a:cs typeface="Times New Roman"/>
                <a:sym typeface="Times New Roman"/>
              </a:rPr>
              <a:t>After creating the chart of the total fires for each state, we found CA, GA, and TX were the top three, which verified our analysis of latitude and longitude.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pic>
        <p:nvPicPr>
          <p:cNvPr id="613" name="Google Shape;613;ga5b0b134b2_1_131"/>
          <p:cNvPicPr preferRelativeResize="0"/>
          <p:nvPr/>
        </p:nvPicPr>
        <p:blipFill>
          <a:blip r:embed="rId3">
            <a:alphaModFix/>
          </a:blip>
          <a:stretch>
            <a:fillRect/>
          </a:stretch>
        </p:blipFill>
        <p:spPr>
          <a:xfrm>
            <a:off x="2134438" y="1416900"/>
            <a:ext cx="6215275" cy="342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8" name="Shape 618"/>
        <p:cNvGrpSpPr/>
        <p:nvPr/>
      </p:nvGrpSpPr>
      <p:grpSpPr>
        <a:xfrm>
          <a:off x="0" y="0"/>
          <a:ext cx="0" cy="0"/>
          <a:chOff x="0" y="0"/>
          <a:chExt cx="0" cy="0"/>
        </a:xfrm>
      </p:grpSpPr>
      <p:sp>
        <p:nvSpPr>
          <p:cNvPr id="619" name="Google Shape;619;ga5b0b134b2_1_168"/>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20" name="Google Shape;620;ga5b0b134b2_1_168"/>
          <p:cNvGrpSpPr/>
          <p:nvPr/>
        </p:nvGrpSpPr>
        <p:grpSpPr>
          <a:xfrm>
            <a:off x="-313134" y="0"/>
            <a:ext cx="9438086" cy="5141299"/>
            <a:chOff x="-417513" y="0"/>
            <a:chExt cx="12584115" cy="6853238"/>
          </a:xfrm>
        </p:grpSpPr>
        <p:sp>
          <p:nvSpPr>
            <p:cNvPr id="621" name="Google Shape;621;ga5b0b134b2_1_168"/>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a5b0b134b2_1_16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ga5b0b134b2_1_16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a5b0b134b2_1_168"/>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a5b0b134b2_1_16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a5b0b134b2_1_16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ga5b0b134b2_1_168"/>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a5b0b134b2_1_16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a5b0b134b2_1_16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a5b0b134b2_1_168"/>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a5b0b134b2_1_16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a5b0b134b2_1_168"/>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ga5b0b134b2_1_16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a5b0b134b2_1_168"/>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a5b0b134b2_1_16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ga5b0b134b2_1_168"/>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ga5b0b134b2_1_168"/>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a5b0b134b2_1_168"/>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ga5b0b134b2_1_16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ga5b0b134b2_1_16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a5b0b134b2_1_16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ga5b0b134b2_1_168"/>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3" name="Google Shape;643;ga5b0b134b2_1_168"/>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644" name="Google Shape;644;ga5b0b134b2_1_168"/>
          <p:cNvPicPr preferRelativeResize="0"/>
          <p:nvPr/>
        </p:nvPicPr>
        <p:blipFill>
          <a:blip r:embed="rId3">
            <a:alphaModFix/>
          </a:blip>
          <a:stretch>
            <a:fillRect/>
          </a:stretch>
        </p:blipFill>
        <p:spPr>
          <a:xfrm>
            <a:off x="3403400" y="103625"/>
            <a:ext cx="3779999" cy="2524125"/>
          </a:xfrm>
          <a:prstGeom prst="rect">
            <a:avLst/>
          </a:prstGeom>
          <a:noFill/>
          <a:ln>
            <a:noFill/>
          </a:ln>
        </p:spPr>
      </p:pic>
      <p:sp>
        <p:nvSpPr>
          <p:cNvPr id="645" name="Google Shape;645;ga5b0b134b2_1_168"/>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Visulization</a:t>
            </a:r>
            <a:endParaRPr>
              <a:latin typeface="Times New Roman"/>
              <a:ea typeface="Times New Roman"/>
              <a:cs typeface="Times New Roman"/>
              <a:sym typeface="Times New Roman"/>
            </a:endParaRPr>
          </a:p>
        </p:txBody>
      </p:sp>
      <p:sp>
        <p:nvSpPr>
          <p:cNvPr id="646" name="Google Shape;646;ga5b0b134b2_1_168"/>
          <p:cNvSpPr txBox="1"/>
          <p:nvPr>
            <p:ph idx="1" type="body"/>
          </p:nvPr>
        </p:nvSpPr>
        <p:spPr>
          <a:xfrm>
            <a:off x="1551025" y="549050"/>
            <a:ext cx="1946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Fire causes</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We analyzed the fire causes of the top 3 states: </a:t>
            </a:r>
            <a:r>
              <a:rPr lang="zh-CN" sz="1200">
                <a:latin typeface="Times New Roman"/>
                <a:ea typeface="Times New Roman"/>
                <a:cs typeface="Times New Roman"/>
                <a:sym typeface="Times New Roman"/>
              </a:rPr>
              <a:t>CA, GA, TX</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pic>
        <p:nvPicPr>
          <p:cNvPr id="647" name="Google Shape;647;ga5b0b134b2_1_168"/>
          <p:cNvPicPr preferRelativeResize="0"/>
          <p:nvPr/>
        </p:nvPicPr>
        <p:blipFill>
          <a:blip r:embed="rId4">
            <a:alphaModFix/>
          </a:blip>
          <a:stretch>
            <a:fillRect/>
          </a:stretch>
        </p:blipFill>
        <p:spPr>
          <a:xfrm>
            <a:off x="1451950" y="2629275"/>
            <a:ext cx="3779999" cy="2524125"/>
          </a:xfrm>
          <a:prstGeom prst="rect">
            <a:avLst/>
          </a:prstGeom>
          <a:noFill/>
          <a:ln>
            <a:noFill/>
          </a:ln>
        </p:spPr>
      </p:pic>
      <p:pic>
        <p:nvPicPr>
          <p:cNvPr id="648" name="Google Shape;648;ga5b0b134b2_1_168"/>
          <p:cNvPicPr preferRelativeResize="0"/>
          <p:nvPr/>
        </p:nvPicPr>
        <p:blipFill>
          <a:blip r:embed="rId5">
            <a:alphaModFix/>
          </a:blip>
          <a:stretch>
            <a:fillRect/>
          </a:stretch>
        </p:blipFill>
        <p:spPr>
          <a:xfrm>
            <a:off x="5344950" y="2629275"/>
            <a:ext cx="3779999" cy="252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
          <p:cNvSpPr/>
          <p:nvPr/>
        </p:nvSpPr>
        <p:spPr>
          <a:xfrm>
            <a:off x="4210050" y="2064"/>
            <a:ext cx="4933950" cy="5140960"/>
          </a:xfrm>
          <a:prstGeom prst="rect">
            <a:avLst/>
          </a:prstGeom>
          <a:solidFill>
            <a:schemeClr val="lt1">
              <a:alpha val="8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7" name="Google Shape;167;p2"/>
          <p:cNvGrpSpPr/>
          <p:nvPr/>
        </p:nvGrpSpPr>
        <p:grpSpPr>
          <a:xfrm>
            <a:off x="4607352" y="979213"/>
            <a:ext cx="726918" cy="461665"/>
            <a:chOff x="4521906" y="1961530"/>
            <a:chExt cx="637033" cy="461665"/>
          </a:xfrm>
        </p:grpSpPr>
        <p:sp>
          <p:nvSpPr>
            <p:cNvPr id="168" name="Google Shape;168;p2"/>
            <p:cNvSpPr/>
            <p:nvPr/>
          </p:nvSpPr>
          <p:spPr>
            <a:xfrm>
              <a:off x="4521906" y="1969895"/>
              <a:ext cx="637033" cy="3999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2"/>
            <p:cNvSpPr txBox="1"/>
            <p:nvPr/>
          </p:nvSpPr>
          <p:spPr>
            <a:xfrm>
              <a:off x="4611939" y="1961530"/>
              <a:ext cx="5469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CN" sz="2400" u="none" cap="none" strike="noStrike">
                  <a:solidFill>
                    <a:schemeClr val="lt1"/>
                  </a:solidFill>
                  <a:latin typeface="Microsoft Yahei"/>
                  <a:ea typeface="Microsoft Yahei"/>
                  <a:cs typeface="Microsoft Yahei"/>
                  <a:sym typeface="Microsoft Yahei"/>
                </a:rPr>
                <a:t>01</a:t>
              </a:r>
              <a:endParaRPr sz="2400">
                <a:solidFill>
                  <a:schemeClr val="lt1"/>
                </a:solidFill>
                <a:latin typeface="Microsoft Yahei"/>
                <a:ea typeface="Microsoft Yahei"/>
                <a:cs typeface="Microsoft Yahei"/>
                <a:sym typeface="Microsoft Yahei"/>
              </a:endParaRPr>
            </a:p>
          </p:txBody>
        </p:sp>
      </p:grpSp>
      <p:grpSp>
        <p:nvGrpSpPr>
          <p:cNvPr id="170" name="Google Shape;170;p2"/>
          <p:cNvGrpSpPr/>
          <p:nvPr/>
        </p:nvGrpSpPr>
        <p:grpSpPr>
          <a:xfrm>
            <a:off x="4607726" y="1506621"/>
            <a:ext cx="928032" cy="461654"/>
            <a:chOff x="4521906" y="2488506"/>
            <a:chExt cx="816929" cy="461700"/>
          </a:xfrm>
        </p:grpSpPr>
        <p:sp>
          <p:nvSpPr>
            <p:cNvPr id="171" name="Google Shape;171;p2"/>
            <p:cNvSpPr/>
            <p:nvPr/>
          </p:nvSpPr>
          <p:spPr>
            <a:xfrm>
              <a:off x="4521906" y="2488513"/>
              <a:ext cx="637033" cy="39992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Calibri"/>
                <a:ea typeface="Calibri"/>
                <a:cs typeface="Calibri"/>
                <a:sym typeface="Calibri"/>
              </a:endParaRPr>
            </a:p>
          </p:txBody>
        </p:sp>
        <p:sp>
          <p:nvSpPr>
            <p:cNvPr id="172" name="Google Shape;172;p2"/>
            <p:cNvSpPr txBox="1"/>
            <p:nvPr/>
          </p:nvSpPr>
          <p:spPr>
            <a:xfrm>
              <a:off x="4611935" y="2488506"/>
              <a:ext cx="726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400">
                  <a:solidFill>
                    <a:schemeClr val="lt1"/>
                  </a:solidFill>
                  <a:latin typeface="Microsoft Yahei"/>
                  <a:ea typeface="Microsoft Yahei"/>
                  <a:cs typeface="Microsoft Yahei"/>
                  <a:sym typeface="Microsoft Yahei"/>
                </a:rPr>
                <a:t>02</a:t>
              </a:r>
              <a:endParaRPr sz="2400">
                <a:solidFill>
                  <a:schemeClr val="lt1"/>
                </a:solidFill>
                <a:latin typeface="Microsoft Yahei"/>
                <a:ea typeface="Microsoft Yahei"/>
                <a:cs typeface="Microsoft Yahei"/>
                <a:sym typeface="Microsoft Yahei"/>
              </a:endParaRPr>
            </a:p>
          </p:txBody>
        </p:sp>
      </p:grpSp>
      <p:grpSp>
        <p:nvGrpSpPr>
          <p:cNvPr id="173" name="Google Shape;173;p2"/>
          <p:cNvGrpSpPr/>
          <p:nvPr/>
        </p:nvGrpSpPr>
        <p:grpSpPr>
          <a:xfrm>
            <a:off x="4616963" y="2024945"/>
            <a:ext cx="792422" cy="461665"/>
            <a:chOff x="4521906" y="3007131"/>
            <a:chExt cx="726926" cy="461711"/>
          </a:xfrm>
        </p:grpSpPr>
        <p:sp>
          <p:nvSpPr>
            <p:cNvPr id="174" name="Google Shape;174;p2"/>
            <p:cNvSpPr/>
            <p:nvPr/>
          </p:nvSpPr>
          <p:spPr>
            <a:xfrm>
              <a:off x="4521906" y="3007131"/>
              <a:ext cx="637033" cy="3999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Calibri"/>
                <a:ea typeface="Calibri"/>
                <a:cs typeface="Calibri"/>
                <a:sym typeface="Calibri"/>
              </a:endParaRPr>
            </a:p>
          </p:txBody>
        </p:sp>
        <p:sp>
          <p:nvSpPr>
            <p:cNvPr id="175" name="Google Shape;175;p2"/>
            <p:cNvSpPr txBox="1"/>
            <p:nvPr/>
          </p:nvSpPr>
          <p:spPr>
            <a:xfrm>
              <a:off x="4611932" y="3007142"/>
              <a:ext cx="636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400">
                  <a:solidFill>
                    <a:schemeClr val="lt1"/>
                  </a:solidFill>
                  <a:latin typeface="Microsoft Yahei"/>
                  <a:ea typeface="Microsoft Yahei"/>
                  <a:cs typeface="Microsoft Yahei"/>
                  <a:sym typeface="Microsoft Yahei"/>
                </a:rPr>
                <a:t>03</a:t>
              </a:r>
              <a:endParaRPr sz="2400">
                <a:solidFill>
                  <a:schemeClr val="lt1"/>
                </a:solidFill>
                <a:latin typeface="Microsoft Yahei"/>
                <a:ea typeface="Microsoft Yahei"/>
                <a:cs typeface="Microsoft Yahei"/>
                <a:sym typeface="Microsoft Yahei"/>
              </a:endParaRPr>
            </a:p>
          </p:txBody>
        </p:sp>
      </p:grpSp>
      <p:grpSp>
        <p:nvGrpSpPr>
          <p:cNvPr id="176" name="Google Shape;176;p2"/>
          <p:cNvGrpSpPr/>
          <p:nvPr/>
        </p:nvGrpSpPr>
        <p:grpSpPr>
          <a:xfrm>
            <a:off x="4616601" y="2573911"/>
            <a:ext cx="726918" cy="461711"/>
            <a:chOff x="4521906" y="3525748"/>
            <a:chExt cx="637033" cy="461665"/>
          </a:xfrm>
        </p:grpSpPr>
        <p:sp>
          <p:nvSpPr>
            <p:cNvPr id="177" name="Google Shape;177;p2"/>
            <p:cNvSpPr/>
            <p:nvPr/>
          </p:nvSpPr>
          <p:spPr>
            <a:xfrm>
              <a:off x="4521906" y="3525748"/>
              <a:ext cx="637033" cy="39992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Calibri"/>
                <a:ea typeface="Calibri"/>
                <a:cs typeface="Calibri"/>
                <a:sym typeface="Calibri"/>
              </a:endParaRPr>
            </a:p>
          </p:txBody>
        </p:sp>
        <p:sp>
          <p:nvSpPr>
            <p:cNvPr id="178" name="Google Shape;178;p2"/>
            <p:cNvSpPr txBox="1"/>
            <p:nvPr/>
          </p:nvSpPr>
          <p:spPr>
            <a:xfrm>
              <a:off x="4611939" y="3525748"/>
              <a:ext cx="5469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400">
                  <a:solidFill>
                    <a:schemeClr val="lt1"/>
                  </a:solidFill>
                  <a:latin typeface="Microsoft Yahei"/>
                  <a:ea typeface="Microsoft Yahei"/>
                  <a:cs typeface="Microsoft Yahei"/>
                  <a:sym typeface="Microsoft Yahei"/>
                </a:rPr>
                <a:t>04</a:t>
              </a:r>
              <a:endParaRPr sz="2400">
                <a:solidFill>
                  <a:schemeClr val="lt1"/>
                </a:solidFill>
                <a:latin typeface="Microsoft Yahei"/>
                <a:ea typeface="Microsoft Yahei"/>
                <a:cs typeface="Microsoft Yahei"/>
                <a:sym typeface="Microsoft Yahei"/>
              </a:endParaRPr>
            </a:p>
          </p:txBody>
        </p:sp>
      </p:grpSp>
      <p:sp>
        <p:nvSpPr>
          <p:cNvPr id="179" name="Google Shape;179;p2"/>
          <p:cNvSpPr txBox="1"/>
          <p:nvPr/>
        </p:nvSpPr>
        <p:spPr>
          <a:xfrm>
            <a:off x="5670056" y="955676"/>
            <a:ext cx="200933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595959"/>
              </a:buClr>
              <a:buSzPts val="2400"/>
              <a:buFont typeface="Microsoft Yahei"/>
              <a:buNone/>
            </a:pPr>
            <a:r>
              <a:rPr lang="zh-CN" sz="2400">
                <a:solidFill>
                  <a:srgbClr val="595959"/>
                </a:solidFill>
                <a:latin typeface="Microsoft Yahei"/>
                <a:ea typeface="Microsoft Yahei"/>
                <a:cs typeface="Microsoft Yahei"/>
                <a:sym typeface="Microsoft Yahei"/>
              </a:rPr>
              <a:t>Introduction</a:t>
            </a:r>
            <a:endParaRPr sz="2000">
              <a:solidFill>
                <a:srgbClr val="595959"/>
              </a:solidFill>
              <a:latin typeface="Microsoft Yahei"/>
              <a:ea typeface="Microsoft Yahei"/>
              <a:cs typeface="Microsoft Yahei"/>
              <a:sym typeface="Microsoft Yahei"/>
            </a:endParaRPr>
          </a:p>
        </p:txBody>
      </p:sp>
      <p:sp>
        <p:nvSpPr>
          <p:cNvPr id="180" name="Google Shape;180;p2"/>
          <p:cNvSpPr txBox="1"/>
          <p:nvPr/>
        </p:nvSpPr>
        <p:spPr>
          <a:xfrm>
            <a:off x="5679645" y="1520935"/>
            <a:ext cx="267483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595959"/>
              </a:buClr>
              <a:buSzPts val="2400"/>
              <a:buFont typeface="Microsoft Yahei"/>
              <a:buNone/>
            </a:pPr>
            <a:r>
              <a:rPr lang="zh-CN" sz="2400">
                <a:solidFill>
                  <a:srgbClr val="595959"/>
                </a:solidFill>
                <a:latin typeface="Microsoft Yahei"/>
                <a:ea typeface="Microsoft Yahei"/>
                <a:cs typeface="Microsoft Yahei"/>
                <a:sym typeface="Microsoft Yahei"/>
              </a:rPr>
              <a:t>Project Overview</a:t>
            </a:r>
            <a:endParaRPr sz="2000">
              <a:solidFill>
                <a:srgbClr val="595959"/>
              </a:solidFill>
              <a:latin typeface="Microsoft Yahei"/>
              <a:ea typeface="Microsoft Yahei"/>
              <a:cs typeface="Microsoft Yahei"/>
              <a:sym typeface="Microsoft Yahei"/>
            </a:endParaRPr>
          </a:p>
        </p:txBody>
      </p:sp>
      <p:sp>
        <p:nvSpPr>
          <p:cNvPr id="181" name="Google Shape;181;p2"/>
          <p:cNvSpPr txBox="1"/>
          <p:nvPr/>
        </p:nvSpPr>
        <p:spPr>
          <a:xfrm>
            <a:off x="5681151" y="2001356"/>
            <a:ext cx="267182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595959"/>
              </a:buClr>
              <a:buSzPts val="2400"/>
              <a:buFont typeface="Microsoft Yahei"/>
              <a:buNone/>
            </a:pPr>
            <a:r>
              <a:rPr lang="zh-CN" sz="2400">
                <a:solidFill>
                  <a:srgbClr val="595959"/>
                </a:solidFill>
                <a:latin typeface="Microsoft Yahei"/>
                <a:ea typeface="Microsoft Yahei"/>
                <a:cs typeface="Microsoft Yahei"/>
                <a:sym typeface="Microsoft Yahei"/>
              </a:rPr>
              <a:t>Data Preparation</a:t>
            </a:r>
            <a:endParaRPr sz="2000">
              <a:solidFill>
                <a:srgbClr val="595959"/>
              </a:solidFill>
              <a:latin typeface="Microsoft Yahei"/>
              <a:ea typeface="Microsoft Yahei"/>
              <a:cs typeface="Microsoft Yahei"/>
              <a:sym typeface="Microsoft Yahei"/>
            </a:endParaRPr>
          </a:p>
        </p:txBody>
      </p:sp>
      <p:sp>
        <p:nvSpPr>
          <p:cNvPr id="182" name="Google Shape;182;p2"/>
          <p:cNvSpPr txBox="1"/>
          <p:nvPr/>
        </p:nvSpPr>
        <p:spPr>
          <a:xfrm>
            <a:off x="4572875" y="145375"/>
            <a:ext cx="4160400" cy="76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3200">
                <a:solidFill>
                  <a:srgbClr val="3F3F3F"/>
                </a:solidFill>
                <a:latin typeface="Times New Roman"/>
                <a:ea typeface="Times New Roman"/>
                <a:cs typeface="Times New Roman"/>
                <a:sym typeface="Times New Roman"/>
              </a:rPr>
              <a:t>Table of Contents</a:t>
            </a:r>
            <a:endParaRPr b="1" sz="3200">
              <a:solidFill>
                <a:srgbClr val="3F3F3F"/>
              </a:solidFill>
              <a:latin typeface="Times New Roman"/>
              <a:ea typeface="Times New Roman"/>
              <a:cs typeface="Times New Roman"/>
              <a:sym typeface="Times New Roman"/>
            </a:endParaRPr>
          </a:p>
        </p:txBody>
      </p:sp>
      <p:grpSp>
        <p:nvGrpSpPr>
          <p:cNvPr id="183" name="Google Shape;183;p2"/>
          <p:cNvGrpSpPr/>
          <p:nvPr/>
        </p:nvGrpSpPr>
        <p:grpSpPr>
          <a:xfrm>
            <a:off x="4612151" y="3164472"/>
            <a:ext cx="726918" cy="461665"/>
            <a:chOff x="4521906" y="3007131"/>
            <a:chExt cx="637033" cy="461665"/>
          </a:xfrm>
        </p:grpSpPr>
        <p:sp>
          <p:nvSpPr>
            <p:cNvPr id="184" name="Google Shape;184;p2"/>
            <p:cNvSpPr/>
            <p:nvPr/>
          </p:nvSpPr>
          <p:spPr>
            <a:xfrm>
              <a:off x="4521906" y="3007131"/>
              <a:ext cx="637033" cy="3999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Calibri"/>
                <a:ea typeface="Calibri"/>
                <a:cs typeface="Calibri"/>
                <a:sym typeface="Calibri"/>
              </a:endParaRPr>
            </a:p>
          </p:txBody>
        </p:sp>
        <p:sp>
          <p:nvSpPr>
            <p:cNvPr id="185" name="Google Shape;185;p2"/>
            <p:cNvSpPr txBox="1"/>
            <p:nvPr/>
          </p:nvSpPr>
          <p:spPr>
            <a:xfrm>
              <a:off x="4611939" y="3007131"/>
              <a:ext cx="5469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400">
                  <a:solidFill>
                    <a:schemeClr val="lt1"/>
                  </a:solidFill>
                  <a:latin typeface="Microsoft Yahei"/>
                  <a:ea typeface="Microsoft Yahei"/>
                  <a:cs typeface="Microsoft Yahei"/>
                  <a:sym typeface="Microsoft Yahei"/>
                </a:rPr>
                <a:t>05</a:t>
              </a:r>
              <a:endParaRPr sz="2400">
                <a:solidFill>
                  <a:schemeClr val="lt1"/>
                </a:solidFill>
                <a:latin typeface="Microsoft Yahei"/>
                <a:ea typeface="Microsoft Yahei"/>
                <a:cs typeface="Microsoft Yahei"/>
                <a:sym typeface="Microsoft Yahei"/>
              </a:endParaRPr>
            </a:p>
          </p:txBody>
        </p:sp>
      </p:grpSp>
      <p:sp>
        <p:nvSpPr>
          <p:cNvPr id="186" name="Google Shape;186;p2"/>
          <p:cNvSpPr txBox="1"/>
          <p:nvPr/>
        </p:nvSpPr>
        <p:spPr>
          <a:xfrm>
            <a:off x="5679645" y="2545567"/>
            <a:ext cx="282321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595959"/>
              </a:buClr>
              <a:buSzPts val="2400"/>
              <a:buFont typeface="Microsoft Yahei"/>
              <a:buNone/>
            </a:pPr>
            <a:r>
              <a:rPr lang="zh-CN" sz="2400">
                <a:solidFill>
                  <a:srgbClr val="595959"/>
                </a:solidFill>
                <a:latin typeface="Microsoft Yahei"/>
                <a:ea typeface="Microsoft Yahei"/>
                <a:cs typeface="Microsoft Yahei"/>
                <a:sym typeface="Microsoft Yahei"/>
              </a:rPr>
              <a:t>Data Visualization</a:t>
            </a:r>
            <a:endParaRPr sz="2000">
              <a:solidFill>
                <a:srgbClr val="595959"/>
              </a:solidFill>
              <a:latin typeface="Microsoft Yahei"/>
              <a:ea typeface="Microsoft Yahei"/>
              <a:cs typeface="Microsoft Yahei"/>
              <a:sym typeface="Microsoft Yahei"/>
            </a:endParaRPr>
          </a:p>
        </p:txBody>
      </p:sp>
      <p:grpSp>
        <p:nvGrpSpPr>
          <p:cNvPr id="187" name="Google Shape;187;p2"/>
          <p:cNvGrpSpPr/>
          <p:nvPr/>
        </p:nvGrpSpPr>
        <p:grpSpPr>
          <a:xfrm>
            <a:off x="4616601" y="3795469"/>
            <a:ext cx="726918" cy="461711"/>
            <a:chOff x="4521906" y="3525748"/>
            <a:chExt cx="637033" cy="461665"/>
          </a:xfrm>
        </p:grpSpPr>
        <p:sp>
          <p:nvSpPr>
            <p:cNvPr id="188" name="Google Shape;188;p2"/>
            <p:cNvSpPr/>
            <p:nvPr/>
          </p:nvSpPr>
          <p:spPr>
            <a:xfrm>
              <a:off x="4521906" y="3525748"/>
              <a:ext cx="637033" cy="39992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Calibri"/>
                <a:ea typeface="Calibri"/>
                <a:cs typeface="Calibri"/>
                <a:sym typeface="Calibri"/>
              </a:endParaRPr>
            </a:p>
          </p:txBody>
        </p:sp>
        <p:sp>
          <p:nvSpPr>
            <p:cNvPr id="189" name="Google Shape;189;p2"/>
            <p:cNvSpPr txBox="1"/>
            <p:nvPr/>
          </p:nvSpPr>
          <p:spPr>
            <a:xfrm>
              <a:off x="4611939" y="3525748"/>
              <a:ext cx="5469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400">
                  <a:solidFill>
                    <a:schemeClr val="lt1"/>
                  </a:solidFill>
                  <a:latin typeface="Microsoft Yahei"/>
                  <a:ea typeface="Microsoft Yahei"/>
                  <a:cs typeface="Microsoft Yahei"/>
                  <a:sym typeface="Microsoft Yahei"/>
                </a:rPr>
                <a:t>06</a:t>
              </a:r>
              <a:endParaRPr sz="2400">
                <a:solidFill>
                  <a:schemeClr val="lt1"/>
                </a:solidFill>
                <a:latin typeface="Microsoft Yahei"/>
                <a:ea typeface="Microsoft Yahei"/>
                <a:cs typeface="Microsoft Yahei"/>
                <a:sym typeface="Microsoft Yahei"/>
              </a:endParaRPr>
            </a:p>
          </p:txBody>
        </p:sp>
      </p:grpSp>
      <p:sp>
        <p:nvSpPr>
          <p:cNvPr id="190" name="Google Shape;190;p2"/>
          <p:cNvSpPr txBox="1"/>
          <p:nvPr/>
        </p:nvSpPr>
        <p:spPr>
          <a:xfrm>
            <a:off x="5670041" y="2979808"/>
            <a:ext cx="25362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595959"/>
              </a:buClr>
              <a:buSzPts val="2400"/>
              <a:buFont typeface="Microsoft Yahei"/>
              <a:buNone/>
            </a:pPr>
            <a:r>
              <a:rPr lang="zh-CN" sz="2400">
                <a:solidFill>
                  <a:srgbClr val="595959"/>
                </a:solidFill>
                <a:latin typeface="Microsoft Yahei"/>
                <a:ea typeface="Microsoft Yahei"/>
                <a:cs typeface="Microsoft Yahei"/>
                <a:sym typeface="Microsoft Yahei"/>
              </a:rPr>
              <a:t>Algorithms &amp; </a:t>
            </a:r>
            <a:endParaRPr/>
          </a:p>
          <a:p>
            <a:pPr indent="0" lvl="0" marL="0" marR="0" rtl="0" algn="ctr">
              <a:spcBef>
                <a:spcPts val="0"/>
              </a:spcBef>
              <a:spcAft>
                <a:spcPts val="0"/>
              </a:spcAft>
              <a:buClr>
                <a:srgbClr val="595959"/>
              </a:buClr>
              <a:buSzPts val="2400"/>
              <a:buFont typeface="Microsoft Yahei"/>
              <a:buNone/>
            </a:pPr>
            <a:r>
              <a:rPr lang="zh-CN" sz="2400">
                <a:solidFill>
                  <a:srgbClr val="595959"/>
                </a:solidFill>
                <a:latin typeface="Microsoft Yahei"/>
                <a:ea typeface="Microsoft Yahei"/>
                <a:cs typeface="Microsoft Yahei"/>
                <a:sym typeface="Microsoft Yahei"/>
              </a:rPr>
              <a:t>Implementation</a:t>
            </a:r>
            <a:endParaRPr sz="2000">
              <a:solidFill>
                <a:srgbClr val="595959"/>
              </a:solidFill>
              <a:latin typeface="Microsoft Yahei"/>
              <a:ea typeface="Microsoft Yahei"/>
              <a:cs typeface="Microsoft Yahei"/>
              <a:sym typeface="Microsoft Yahei"/>
            </a:endParaRPr>
          </a:p>
        </p:txBody>
      </p:sp>
      <p:sp>
        <p:nvSpPr>
          <p:cNvPr id="191" name="Google Shape;191;p2"/>
          <p:cNvSpPr txBox="1"/>
          <p:nvPr/>
        </p:nvSpPr>
        <p:spPr>
          <a:xfrm>
            <a:off x="5748816" y="3795568"/>
            <a:ext cx="18085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595959"/>
              </a:buClr>
              <a:buSzPts val="2400"/>
              <a:buFont typeface="Microsoft Yahei"/>
              <a:buNone/>
            </a:pPr>
            <a:r>
              <a:rPr lang="zh-CN" sz="2400">
                <a:solidFill>
                  <a:srgbClr val="595959"/>
                </a:solidFill>
                <a:latin typeface="Microsoft Yahei"/>
                <a:ea typeface="Microsoft Yahei"/>
                <a:cs typeface="Microsoft Yahei"/>
                <a:sym typeface="Microsoft Yahei"/>
              </a:rPr>
              <a:t>Conclusion</a:t>
            </a:r>
            <a:endParaRPr sz="2000">
              <a:solidFill>
                <a:srgbClr val="595959"/>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2" presetSubtype="2">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3" name="Shape 653"/>
        <p:cNvGrpSpPr/>
        <p:nvPr/>
      </p:nvGrpSpPr>
      <p:grpSpPr>
        <a:xfrm>
          <a:off x="0" y="0"/>
          <a:ext cx="0" cy="0"/>
          <a:chOff x="0" y="0"/>
          <a:chExt cx="0" cy="0"/>
        </a:xfrm>
      </p:grpSpPr>
      <p:sp>
        <p:nvSpPr>
          <p:cNvPr id="654" name="Google Shape;654;ga5b0b134b2_1_455"/>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55" name="Google Shape;655;ga5b0b134b2_1_455"/>
          <p:cNvGrpSpPr/>
          <p:nvPr/>
        </p:nvGrpSpPr>
        <p:grpSpPr>
          <a:xfrm>
            <a:off x="-313134" y="0"/>
            <a:ext cx="9438086" cy="5141299"/>
            <a:chOff x="-417513" y="0"/>
            <a:chExt cx="12584115" cy="6853238"/>
          </a:xfrm>
        </p:grpSpPr>
        <p:sp>
          <p:nvSpPr>
            <p:cNvPr id="656" name="Google Shape;656;ga5b0b134b2_1_455"/>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a5b0b134b2_1_45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a5b0b134b2_1_45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ga5b0b134b2_1_455"/>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a5b0b134b2_1_45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ga5b0b134b2_1_45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a5b0b134b2_1_455"/>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ga5b0b134b2_1_45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a5b0b134b2_1_45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a5b0b134b2_1_455"/>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a5b0b134b2_1_45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a5b0b134b2_1_455"/>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ga5b0b134b2_1_45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ga5b0b134b2_1_455"/>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a5b0b134b2_1_45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a5b0b134b2_1_455"/>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a5b0b134b2_1_455"/>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a5b0b134b2_1_455"/>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a5b0b134b2_1_45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ga5b0b134b2_1_45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ga5b0b134b2_1_45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ga5b0b134b2_1_455"/>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8" name="Google Shape;678;ga5b0b134b2_1_455"/>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9" name="Google Shape;679;ga5b0b134b2_1_455"/>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Visulization</a:t>
            </a:r>
            <a:endParaRPr>
              <a:latin typeface="Times New Roman"/>
              <a:ea typeface="Times New Roman"/>
              <a:cs typeface="Times New Roman"/>
              <a:sym typeface="Times New Roman"/>
            </a:endParaRPr>
          </a:p>
        </p:txBody>
      </p:sp>
      <p:sp>
        <p:nvSpPr>
          <p:cNvPr id="680" name="Google Shape;680;ga5b0b134b2_1_455"/>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Fire causes</a:t>
            </a:r>
            <a:endParaRPr b="1" sz="1400">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zh-CN" sz="1200">
                <a:latin typeface="Times New Roman"/>
                <a:ea typeface="Times New Roman"/>
                <a:cs typeface="Times New Roman"/>
                <a:sym typeface="Times New Roman"/>
              </a:rPr>
              <a:t>We also summed the total amounts of fire causes but it seemed difficult to summarize the pattern of causes.</a:t>
            </a:r>
            <a:endParaRPr b="1"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pic>
        <p:nvPicPr>
          <p:cNvPr id="681" name="Google Shape;681;ga5b0b134b2_1_455"/>
          <p:cNvPicPr preferRelativeResize="0"/>
          <p:nvPr/>
        </p:nvPicPr>
        <p:blipFill>
          <a:blip r:embed="rId3">
            <a:alphaModFix/>
          </a:blip>
          <a:stretch>
            <a:fillRect/>
          </a:stretch>
        </p:blipFill>
        <p:spPr>
          <a:xfrm>
            <a:off x="2814638" y="1267825"/>
            <a:ext cx="3514725" cy="324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6" name="Shape 686"/>
        <p:cNvGrpSpPr/>
        <p:nvPr/>
      </p:nvGrpSpPr>
      <p:grpSpPr>
        <a:xfrm>
          <a:off x="0" y="0"/>
          <a:ext cx="0" cy="0"/>
          <a:chOff x="0" y="0"/>
          <a:chExt cx="0" cy="0"/>
        </a:xfrm>
      </p:grpSpPr>
      <p:sp>
        <p:nvSpPr>
          <p:cNvPr id="687" name="Google Shape;687;ga5b0b134b2_1_239"/>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88" name="Google Shape;688;ga5b0b134b2_1_239"/>
          <p:cNvGrpSpPr/>
          <p:nvPr/>
        </p:nvGrpSpPr>
        <p:grpSpPr>
          <a:xfrm>
            <a:off x="-313134" y="0"/>
            <a:ext cx="9438086" cy="5141299"/>
            <a:chOff x="-417513" y="0"/>
            <a:chExt cx="12584115" cy="6853238"/>
          </a:xfrm>
        </p:grpSpPr>
        <p:sp>
          <p:nvSpPr>
            <p:cNvPr id="689" name="Google Shape;689;ga5b0b134b2_1_239"/>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a5b0b134b2_1_23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ga5b0b134b2_1_23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ga5b0b134b2_1_239"/>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ga5b0b134b2_1_23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ga5b0b134b2_1_23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a5b0b134b2_1_239"/>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ga5b0b134b2_1_23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ga5b0b134b2_1_23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a5b0b134b2_1_239"/>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a5b0b134b2_1_23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ga5b0b134b2_1_239"/>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a5b0b134b2_1_23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a5b0b134b2_1_239"/>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a5b0b134b2_1_23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a5b0b134b2_1_239"/>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a5b0b134b2_1_239"/>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a5b0b134b2_1_239"/>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ga5b0b134b2_1_23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a5b0b134b2_1_23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a5b0b134b2_1_23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ga5b0b134b2_1_239"/>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1" name="Google Shape;711;ga5b0b134b2_1_239"/>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Visulization</a:t>
            </a:r>
            <a:endParaRPr>
              <a:latin typeface="Times New Roman"/>
              <a:ea typeface="Times New Roman"/>
              <a:cs typeface="Times New Roman"/>
              <a:sym typeface="Times New Roman"/>
            </a:endParaRPr>
          </a:p>
        </p:txBody>
      </p:sp>
      <p:sp>
        <p:nvSpPr>
          <p:cNvPr id="712" name="Google Shape;712;ga5b0b134b2_1_239"/>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3" name="Google Shape;713;ga5b0b134b2_1_239"/>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Correlation</a:t>
            </a:r>
            <a:endParaRPr b="1" sz="1400">
              <a:latin typeface="Times New Roman"/>
              <a:ea typeface="Times New Roman"/>
              <a:cs typeface="Times New Roman"/>
              <a:sym typeface="Times New Roman"/>
            </a:endParaRPr>
          </a:p>
          <a:p>
            <a:pPr indent="-295275" lvl="0" marL="457200" rtl="0" algn="l">
              <a:lnSpc>
                <a:spcPct val="150000"/>
              </a:lnSpc>
              <a:spcBef>
                <a:spcPts val="0"/>
              </a:spcBef>
              <a:spcAft>
                <a:spcPts val="0"/>
              </a:spcAft>
              <a:buSzPts val="1050"/>
              <a:buFont typeface="Times New Roman"/>
              <a:buChar char="●"/>
            </a:pPr>
            <a:r>
              <a:rPr lang="zh-CN" sz="1200">
                <a:latin typeface="Times New Roman"/>
                <a:ea typeface="Times New Roman"/>
                <a:cs typeface="Times New Roman"/>
                <a:sym typeface="Times New Roman"/>
              </a:rPr>
              <a:t>We first transferred the states and causes to numeric numbers.</a:t>
            </a:r>
            <a:endParaRPr sz="1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pic>
        <p:nvPicPr>
          <p:cNvPr id="714" name="Google Shape;714;ga5b0b134b2_1_239"/>
          <p:cNvPicPr preferRelativeResize="0"/>
          <p:nvPr/>
        </p:nvPicPr>
        <p:blipFill>
          <a:blip r:embed="rId3">
            <a:alphaModFix/>
          </a:blip>
          <a:stretch>
            <a:fillRect/>
          </a:stretch>
        </p:blipFill>
        <p:spPr>
          <a:xfrm>
            <a:off x="2608400" y="1500650"/>
            <a:ext cx="5267325" cy="2952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9" name="Shape 719"/>
        <p:cNvGrpSpPr/>
        <p:nvPr/>
      </p:nvGrpSpPr>
      <p:grpSpPr>
        <a:xfrm>
          <a:off x="0" y="0"/>
          <a:ext cx="0" cy="0"/>
          <a:chOff x="0" y="0"/>
          <a:chExt cx="0" cy="0"/>
        </a:xfrm>
      </p:grpSpPr>
      <p:sp>
        <p:nvSpPr>
          <p:cNvPr id="720" name="Google Shape;720;ga5b0b134b2_1_273"/>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21" name="Google Shape;721;ga5b0b134b2_1_273"/>
          <p:cNvGrpSpPr/>
          <p:nvPr/>
        </p:nvGrpSpPr>
        <p:grpSpPr>
          <a:xfrm>
            <a:off x="-313134" y="0"/>
            <a:ext cx="9438086" cy="5141299"/>
            <a:chOff x="-417513" y="0"/>
            <a:chExt cx="12584115" cy="6853238"/>
          </a:xfrm>
        </p:grpSpPr>
        <p:sp>
          <p:nvSpPr>
            <p:cNvPr id="722" name="Google Shape;722;ga5b0b134b2_1_27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ga5b0b134b2_1_27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ga5b0b134b2_1_27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a5b0b134b2_1_27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a5b0b134b2_1_27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ga5b0b134b2_1_27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a5b0b134b2_1_27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a5b0b134b2_1_27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a5b0b134b2_1_27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a5b0b134b2_1_27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a5b0b134b2_1_27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a5b0b134b2_1_27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a5b0b134b2_1_27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a5b0b134b2_1_27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a5b0b134b2_1_27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a5b0b134b2_1_27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a5b0b134b2_1_27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a5b0b134b2_1_27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a5b0b134b2_1_27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a5b0b134b2_1_27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ga5b0b134b2_1_27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ga5b0b134b2_1_273"/>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4" name="Google Shape;744;ga5b0b134b2_1_273"/>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Visulization</a:t>
            </a:r>
            <a:endParaRPr>
              <a:latin typeface="Times New Roman"/>
              <a:ea typeface="Times New Roman"/>
              <a:cs typeface="Times New Roman"/>
              <a:sym typeface="Times New Roman"/>
            </a:endParaRPr>
          </a:p>
        </p:txBody>
      </p:sp>
      <p:sp>
        <p:nvSpPr>
          <p:cNvPr id="745" name="Google Shape;745;ga5b0b134b2_1_273"/>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6" name="Google Shape;746;ga5b0b134b2_1_273"/>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Correlation</a:t>
            </a:r>
            <a:endParaRPr b="1" sz="1400">
              <a:latin typeface="Times New Roman"/>
              <a:ea typeface="Times New Roman"/>
              <a:cs typeface="Times New Roman"/>
              <a:sym typeface="Times New Roman"/>
            </a:endParaRPr>
          </a:p>
          <a:p>
            <a:pPr indent="-295275" lvl="0" marL="457200" rtl="0" algn="l">
              <a:lnSpc>
                <a:spcPct val="150000"/>
              </a:lnSpc>
              <a:spcBef>
                <a:spcPts val="0"/>
              </a:spcBef>
              <a:spcAft>
                <a:spcPts val="0"/>
              </a:spcAft>
              <a:buSzPts val="1050"/>
              <a:buFont typeface="Times New Roman"/>
              <a:buChar char="●"/>
            </a:pPr>
            <a:r>
              <a:rPr lang="zh-CN" sz="1200">
                <a:latin typeface="Times New Roman"/>
                <a:ea typeface="Times New Roman"/>
                <a:cs typeface="Times New Roman"/>
                <a:sym typeface="Times New Roman"/>
              </a:rPr>
              <a:t>We then tried to calculate the correlations, but found out the dataset didn’t show a strong correlation. The next step was to implement some algorithms to analyze the data.  </a:t>
            </a:r>
            <a:endParaRPr sz="1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pic>
        <p:nvPicPr>
          <p:cNvPr id="747" name="Google Shape;747;ga5b0b134b2_1_273"/>
          <p:cNvPicPr preferRelativeResize="0"/>
          <p:nvPr/>
        </p:nvPicPr>
        <p:blipFill>
          <a:blip r:embed="rId3">
            <a:alphaModFix/>
          </a:blip>
          <a:stretch>
            <a:fillRect/>
          </a:stretch>
        </p:blipFill>
        <p:spPr>
          <a:xfrm>
            <a:off x="2971850" y="1345600"/>
            <a:ext cx="4643101" cy="37956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2" name="Shape 752"/>
        <p:cNvGrpSpPr/>
        <p:nvPr/>
      </p:nvGrpSpPr>
      <p:grpSpPr>
        <a:xfrm>
          <a:off x="0" y="0"/>
          <a:ext cx="0" cy="0"/>
          <a:chOff x="0" y="0"/>
          <a:chExt cx="0" cy="0"/>
        </a:xfrm>
      </p:grpSpPr>
      <p:sp>
        <p:nvSpPr>
          <p:cNvPr id="753" name="Google Shape;753;ga5b0b134b2_1_307"/>
          <p:cNvSpPr/>
          <p:nvPr/>
        </p:nvSpPr>
        <p:spPr>
          <a:xfrm>
            <a:off x="0" y="1537970"/>
            <a:ext cx="9144000" cy="2068800"/>
          </a:xfrm>
          <a:prstGeom prst="rect">
            <a:avLst/>
          </a:prstGeom>
          <a:solidFill>
            <a:schemeClr val="lt1">
              <a:alpha val="8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4" name="Google Shape;754;ga5b0b134b2_1_307"/>
          <p:cNvSpPr/>
          <p:nvPr/>
        </p:nvSpPr>
        <p:spPr>
          <a:xfrm>
            <a:off x="3742777" y="2095579"/>
            <a:ext cx="3270000" cy="687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Microsoft Yahei"/>
              <a:buNone/>
            </a:pPr>
            <a:r>
              <a:rPr lang="zh-CN" sz="2400">
                <a:solidFill>
                  <a:schemeClr val="lt1"/>
                </a:solidFill>
                <a:latin typeface="Times New Roman"/>
                <a:ea typeface="Times New Roman"/>
                <a:cs typeface="Times New Roman"/>
                <a:sym typeface="Times New Roman"/>
              </a:rPr>
              <a:t>Algorithms</a:t>
            </a:r>
            <a:r>
              <a:rPr lang="zh-CN" sz="2400">
                <a:solidFill>
                  <a:schemeClr val="lt1"/>
                </a:solidFill>
                <a:latin typeface="Times New Roman"/>
                <a:ea typeface="Times New Roman"/>
                <a:cs typeface="Times New Roman"/>
                <a:sym typeface="Times New Roman"/>
              </a:rPr>
              <a:t> and Implementation</a:t>
            </a:r>
            <a:endParaRPr sz="2000">
              <a:solidFill>
                <a:schemeClr val="lt1"/>
              </a:solidFill>
              <a:latin typeface="Times New Roman"/>
              <a:ea typeface="Times New Roman"/>
              <a:cs typeface="Times New Roman"/>
              <a:sym typeface="Times New Roman"/>
            </a:endParaRPr>
          </a:p>
        </p:txBody>
      </p:sp>
      <p:sp>
        <p:nvSpPr>
          <p:cNvPr id="755" name="Google Shape;755;ga5b0b134b2_1_307"/>
          <p:cNvSpPr/>
          <p:nvPr/>
        </p:nvSpPr>
        <p:spPr>
          <a:xfrm>
            <a:off x="2475462" y="1971214"/>
            <a:ext cx="1152300" cy="1008300"/>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6000">
                <a:solidFill>
                  <a:srgbClr val="0C3F69"/>
                </a:solidFill>
                <a:latin typeface="Calibri"/>
                <a:ea typeface="Calibri"/>
                <a:cs typeface="Calibri"/>
                <a:sym typeface="Calibri"/>
              </a:rPr>
              <a:t>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55"/>
                                        </p:tgtEl>
                                        <p:attrNameLst>
                                          <p:attrName>style.visibility</p:attrName>
                                        </p:attrNameLst>
                                      </p:cBhvr>
                                      <p:to>
                                        <p:strVal val="visible"/>
                                      </p:to>
                                    </p:set>
                                    <p:anim calcmode="lin" valueType="num">
                                      <p:cBhvr additive="base">
                                        <p:cTn dur="500"/>
                                        <p:tgtEl>
                                          <p:spTgt spid="755"/>
                                        </p:tgtEl>
                                        <p:attrNameLst>
                                          <p:attrName>ppt_w</p:attrName>
                                        </p:attrNameLst>
                                      </p:cBhvr>
                                      <p:tavLst>
                                        <p:tav fmla="" tm="0">
                                          <p:val>
                                            <p:strVal val="0"/>
                                          </p:val>
                                        </p:tav>
                                        <p:tav fmla="" tm="100000">
                                          <p:val>
                                            <p:strVal val="#ppt_w"/>
                                          </p:val>
                                        </p:tav>
                                      </p:tavLst>
                                    </p:anim>
                                    <p:anim calcmode="lin" valueType="num">
                                      <p:cBhvr additive="base">
                                        <p:cTn dur="500"/>
                                        <p:tgtEl>
                                          <p:spTgt spid="755"/>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500"/>
                                        <p:tgtEl>
                                          <p:spTgt spid="7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0" name="Shape 760"/>
        <p:cNvGrpSpPr/>
        <p:nvPr/>
      </p:nvGrpSpPr>
      <p:grpSpPr>
        <a:xfrm>
          <a:off x="0" y="0"/>
          <a:ext cx="0" cy="0"/>
          <a:chOff x="0" y="0"/>
          <a:chExt cx="0" cy="0"/>
        </a:xfrm>
      </p:grpSpPr>
      <p:sp>
        <p:nvSpPr>
          <p:cNvPr id="761" name="Google Shape;761;ga5b0b134b2_1_314"/>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62" name="Google Shape;762;ga5b0b134b2_1_314"/>
          <p:cNvGrpSpPr/>
          <p:nvPr/>
        </p:nvGrpSpPr>
        <p:grpSpPr>
          <a:xfrm>
            <a:off x="-313134" y="0"/>
            <a:ext cx="9438086" cy="5141299"/>
            <a:chOff x="-417513" y="0"/>
            <a:chExt cx="12584115" cy="6853238"/>
          </a:xfrm>
        </p:grpSpPr>
        <p:sp>
          <p:nvSpPr>
            <p:cNvPr id="763" name="Google Shape;763;ga5b0b134b2_1_314"/>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ga5b0b134b2_1_31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ga5b0b134b2_1_31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ga5b0b134b2_1_314"/>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ga5b0b134b2_1_31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a5b0b134b2_1_31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ga5b0b134b2_1_314"/>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ga5b0b134b2_1_31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a5b0b134b2_1_31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ga5b0b134b2_1_314"/>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ga5b0b134b2_1_31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a5b0b134b2_1_314"/>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a5b0b134b2_1_31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a5b0b134b2_1_314"/>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ga5b0b134b2_1_31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ga5b0b134b2_1_314"/>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a5b0b134b2_1_314"/>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ga5b0b134b2_1_314"/>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ga5b0b134b2_1_31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ga5b0b134b2_1_31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ga5b0b134b2_1_31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ga5b0b134b2_1_314"/>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5" name="Google Shape;785;ga5b0b134b2_1_314"/>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sz="2700">
              <a:solidFill>
                <a:schemeClr val="accent1"/>
              </a:solidFill>
              <a:latin typeface="Times New Roman"/>
              <a:ea typeface="Times New Roman"/>
              <a:cs typeface="Times New Roman"/>
              <a:sym typeface="Times New Roman"/>
            </a:endParaRPr>
          </a:p>
        </p:txBody>
      </p:sp>
      <p:sp>
        <p:nvSpPr>
          <p:cNvPr id="786" name="Google Shape;786;ga5b0b134b2_1_314"/>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ga5b0b134b2_1_314"/>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b="1" sz="15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zh-CN" sz="1500">
                <a:latin typeface="Times New Roman"/>
                <a:ea typeface="Times New Roman"/>
                <a:cs typeface="Times New Roman"/>
                <a:sym typeface="Times New Roman"/>
              </a:rPr>
              <a:t>Algorithms:</a:t>
            </a:r>
            <a:endParaRPr b="1"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b="1" lang="zh-CN" sz="1500">
                <a:latin typeface="Times New Roman"/>
                <a:ea typeface="Times New Roman"/>
                <a:cs typeface="Times New Roman"/>
                <a:sym typeface="Times New Roman"/>
              </a:rPr>
              <a:t>Linear Regression</a:t>
            </a:r>
            <a:endParaRPr b="1"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b="1" lang="zh-CN" sz="1500">
                <a:latin typeface="Times New Roman"/>
                <a:ea typeface="Times New Roman"/>
                <a:cs typeface="Times New Roman"/>
                <a:sym typeface="Times New Roman"/>
              </a:rPr>
              <a:t>Gaussian Naive Bayes</a:t>
            </a:r>
            <a:endParaRPr b="1"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b="1" lang="zh-CN" sz="1500">
                <a:latin typeface="Times New Roman"/>
                <a:ea typeface="Times New Roman"/>
                <a:cs typeface="Times New Roman"/>
                <a:sym typeface="Times New Roman"/>
              </a:rPr>
              <a:t>Logistic Regression</a:t>
            </a:r>
            <a:endParaRPr b="1"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b="1" lang="zh-CN" sz="1500">
                <a:latin typeface="Times New Roman"/>
                <a:ea typeface="Times New Roman"/>
                <a:cs typeface="Times New Roman"/>
                <a:sym typeface="Times New Roman"/>
              </a:rPr>
              <a:t>Decision Tree</a:t>
            </a:r>
            <a:endParaRPr b="1"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b="1" lang="zh-CN" sz="1500">
                <a:latin typeface="Times New Roman"/>
                <a:ea typeface="Times New Roman"/>
                <a:cs typeface="Times New Roman"/>
                <a:sym typeface="Times New Roman"/>
              </a:rPr>
              <a:t>Random Forest</a:t>
            </a:r>
            <a:endParaRPr b="1" sz="15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2" name="Shape 792"/>
        <p:cNvGrpSpPr/>
        <p:nvPr/>
      </p:nvGrpSpPr>
      <p:grpSpPr>
        <a:xfrm>
          <a:off x="0" y="0"/>
          <a:ext cx="0" cy="0"/>
          <a:chOff x="0" y="0"/>
          <a:chExt cx="0" cy="0"/>
        </a:xfrm>
      </p:grpSpPr>
      <p:sp>
        <p:nvSpPr>
          <p:cNvPr id="793" name="Google Shape;793;ga5b0b134b2_1_377"/>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94" name="Google Shape;794;ga5b0b134b2_1_377"/>
          <p:cNvGrpSpPr/>
          <p:nvPr/>
        </p:nvGrpSpPr>
        <p:grpSpPr>
          <a:xfrm>
            <a:off x="-313134" y="0"/>
            <a:ext cx="9438086" cy="5141299"/>
            <a:chOff x="-417513" y="0"/>
            <a:chExt cx="12584115" cy="6853238"/>
          </a:xfrm>
        </p:grpSpPr>
        <p:sp>
          <p:nvSpPr>
            <p:cNvPr id="795" name="Google Shape;795;ga5b0b134b2_1_377"/>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a5b0b134b2_1_37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ga5b0b134b2_1_37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ga5b0b134b2_1_377"/>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ga5b0b134b2_1_37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ga5b0b134b2_1_37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ga5b0b134b2_1_377"/>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ga5b0b134b2_1_37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ga5b0b134b2_1_37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a5b0b134b2_1_377"/>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ga5b0b134b2_1_37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ga5b0b134b2_1_377"/>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ga5b0b134b2_1_37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ga5b0b134b2_1_377"/>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ga5b0b134b2_1_37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ga5b0b134b2_1_377"/>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ga5b0b134b2_1_377"/>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ga5b0b134b2_1_377"/>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ga5b0b134b2_1_37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ga5b0b134b2_1_37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ga5b0b134b2_1_37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ga5b0b134b2_1_377"/>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7" name="Google Shape;817;ga5b0b134b2_1_377"/>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818" name="Google Shape;818;ga5b0b134b2_1_377"/>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9" name="Google Shape;819;ga5b0b134b2_1_377"/>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Linear Regression</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zh-CN" sz="1200">
                <a:latin typeface="Times New Roman"/>
                <a:ea typeface="Times New Roman"/>
                <a:cs typeface="Times New Roman"/>
                <a:sym typeface="Times New Roman"/>
              </a:rPr>
              <a:t>Our first try was LinearRegression. Linear regression attempts to model the relationship between two variables by fitting a linear equation to observed data. One variable is considered to be an explanatory variable, and the other is considered to be a dependent variable. For example, a modeler might want to relate the weights of individuals to their heights using a linear regression model.</a:t>
            </a:r>
            <a:r>
              <a:rPr baseline="30000" lang="zh-CN" sz="1200">
                <a:highlight>
                  <a:srgbClr val="FFFFFF"/>
                </a:highlight>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zh-CN" sz="1200">
                <a:latin typeface="Times New Roman"/>
                <a:ea typeface="Times New Roman"/>
                <a:cs typeface="Times New Roman"/>
                <a:sym typeface="Times New Roman"/>
              </a:rPr>
              <a:t>For our model, we employed the dataset used before for correlation, and added a column named month. We then dropped the null values and showed the header information. </a:t>
            </a:r>
            <a:endParaRPr sz="1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pic>
        <p:nvPicPr>
          <p:cNvPr id="820" name="Google Shape;820;ga5b0b134b2_1_377"/>
          <p:cNvPicPr preferRelativeResize="0"/>
          <p:nvPr/>
        </p:nvPicPr>
        <p:blipFill>
          <a:blip r:embed="rId3">
            <a:alphaModFix/>
          </a:blip>
          <a:stretch>
            <a:fillRect/>
          </a:stretch>
        </p:blipFill>
        <p:spPr>
          <a:xfrm>
            <a:off x="2911850" y="2351450"/>
            <a:ext cx="4548850" cy="2801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5" name="Shape 825"/>
        <p:cNvGrpSpPr/>
        <p:nvPr/>
      </p:nvGrpSpPr>
      <p:grpSpPr>
        <a:xfrm>
          <a:off x="0" y="0"/>
          <a:ext cx="0" cy="0"/>
          <a:chOff x="0" y="0"/>
          <a:chExt cx="0" cy="0"/>
        </a:xfrm>
      </p:grpSpPr>
      <p:sp>
        <p:nvSpPr>
          <p:cNvPr id="826" name="Google Shape;826;ga5b0b134b2_1_411"/>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27" name="Google Shape;827;ga5b0b134b2_1_411"/>
          <p:cNvGrpSpPr/>
          <p:nvPr/>
        </p:nvGrpSpPr>
        <p:grpSpPr>
          <a:xfrm>
            <a:off x="-313134" y="0"/>
            <a:ext cx="9438086" cy="5141299"/>
            <a:chOff x="-417513" y="0"/>
            <a:chExt cx="12584115" cy="6853238"/>
          </a:xfrm>
        </p:grpSpPr>
        <p:sp>
          <p:nvSpPr>
            <p:cNvPr id="828" name="Google Shape;828;ga5b0b134b2_1_411"/>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ga5b0b134b2_1_41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ga5b0b134b2_1_41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ga5b0b134b2_1_411"/>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ga5b0b134b2_1_41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ga5b0b134b2_1_41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ga5b0b134b2_1_411"/>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ga5b0b134b2_1_41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ga5b0b134b2_1_41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ga5b0b134b2_1_411"/>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ga5b0b134b2_1_41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ga5b0b134b2_1_411"/>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ga5b0b134b2_1_41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ga5b0b134b2_1_411"/>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ga5b0b134b2_1_41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ga5b0b134b2_1_411"/>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a5b0b134b2_1_411"/>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ga5b0b134b2_1_411"/>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ga5b0b134b2_1_41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ga5b0b134b2_1_41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ga5b0b134b2_1_41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9" name="Google Shape;849;ga5b0b134b2_1_411"/>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0" name="Google Shape;850;ga5b0b134b2_1_411"/>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851" name="Google Shape;851;ga5b0b134b2_1_411"/>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2" name="Google Shape;852;ga5b0b134b2_1_411"/>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Linear Regression</a:t>
            </a:r>
            <a:endParaRPr b="1" sz="14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zh-CN" sz="1200">
                <a:latin typeface="Times New Roman"/>
                <a:ea typeface="Times New Roman"/>
                <a:cs typeface="Times New Roman"/>
                <a:sym typeface="Times New Roman"/>
              </a:rPr>
              <a:t>We then picked the data and trained them, calculating the mean squared error, coefficient and score.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We plotted the diagram and calculated the score, which didn’t show a satisfying result. We had to jump to the next algorithm, Gaussian Naive Bayes.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zh-C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pic>
        <p:nvPicPr>
          <p:cNvPr id="853" name="Google Shape;853;ga5b0b134b2_1_411"/>
          <p:cNvPicPr preferRelativeResize="0"/>
          <p:nvPr/>
        </p:nvPicPr>
        <p:blipFill>
          <a:blip r:embed="rId3">
            <a:alphaModFix/>
          </a:blip>
          <a:stretch>
            <a:fillRect/>
          </a:stretch>
        </p:blipFill>
        <p:spPr>
          <a:xfrm>
            <a:off x="1638850" y="1994588"/>
            <a:ext cx="3038475" cy="2600325"/>
          </a:xfrm>
          <a:prstGeom prst="rect">
            <a:avLst/>
          </a:prstGeom>
          <a:noFill/>
          <a:ln>
            <a:noFill/>
          </a:ln>
        </p:spPr>
      </p:pic>
      <p:pic>
        <p:nvPicPr>
          <p:cNvPr id="854" name="Google Shape;854;ga5b0b134b2_1_411"/>
          <p:cNvPicPr preferRelativeResize="0"/>
          <p:nvPr/>
        </p:nvPicPr>
        <p:blipFill>
          <a:blip r:embed="rId4">
            <a:alphaModFix/>
          </a:blip>
          <a:stretch>
            <a:fillRect/>
          </a:stretch>
        </p:blipFill>
        <p:spPr>
          <a:xfrm>
            <a:off x="5255625" y="1562750"/>
            <a:ext cx="3431350" cy="3578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9" name="Shape 859"/>
        <p:cNvGrpSpPr/>
        <p:nvPr/>
      </p:nvGrpSpPr>
      <p:grpSpPr>
        <a:xfrm>
          <a:off x="0" y="0"/>
          <a:ext cx="0" cy="0"/>
          <a:chOff x="0" y="0"/>
          <a:chExt cx="0" cy="0"/>
        </a:xfrm>
      </p:grpSpPr>
      <p:sp>
        <p:nvSpPr>
          <p:cNvPr id="860" name="Google Shape;860;ga5b0b134b2_1_491"/>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61" name="Google Shape;861;ga5b0b134b2_1_491"/>
          <p:cNvGrpSpPr/>
          <p:nvPr/>
        </p:nvGrpSpPr>
        <p:grpSpPr>
          <a:xfrm>
            <a:off x="-313134" y="0"/>
            <a:ext cx="9438086" cy="5141299"/>
            <a:chOff x="-417513" y="0"/>
            <a:chExt cx="12584115" cy="6853238"/>
          </a:xfrm>
        </p:grpSpPr>
        <p:sp>
          <p:nvSpPr>
            <p:cNvPr id="862" name="Google Shape;862;ga5b0b134b2_1_491"/>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ga5b0b134b2_1_49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ga5b0b134b2_1_49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ga5b0b134b2_1_491"/>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ga5b0b134b2_1_49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ga5b0b134b2_1_49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ga5b0b134b2_1_491"/>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ga5b0b134b2_1_49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ga5b0b134b2_1_49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ga5b0b134b2_1_491"/>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ga5b0b134b2_1_49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ga5b0b134b2_1_491"/>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ga5b0b134b2_1_49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ga5b0b134b2_1_491"/>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ga5b0b134b2_1_49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ga5b0b134b2_1_491"/>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ga5b0b134b2_1_491"/>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ga5b0b134b2_1_491"/>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ga5b0b134b2_1_49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ga5b0b134b2_1_49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ga5b0b134b2_1_49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3" name="Google Shape;883;ga5b0b134b2_1_491"/>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4" name="Google Shape;884;ga5b0b134b2_1_491"/>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885" name="Google Shape;885;ga5b0b134b2_1_491"/>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886" name="Google Shape;886;ga5b0b134b2_1_491"/>
          <p:cNvPicPr preferRelativeResize="0"/>
          <p:nvPr/>
        </p:nvPicPr>
        <p:blipFill>
          <a:blip r:embed="rId3">
            <a:alphaModFix/>
          </a:blip>
          <a:stretch>
            <a:fillRect/>
          </a:stretch>
        </p:blipFill>
        <p:spPr>
          <a:xfrm>
            <a:off x="5315900" y="2009825"/>
            <a:ext cx="3825701" cy="3131475"/>
          </a:xfrm>
          <a:prstGeom prst="rect">
            <a:avLst/>
          </a:prstGeom>
          <a:noFill/>
          <a:ln>
            <a:noFill/>
          </a:ln>
        </p:spPr>
      </p:pic>
      <p:sp>
        <p:nvSpPr>
          <p:cNvPr id="887" name="Google Shape;887;ga5b0b134b2_1_491"/>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Gaussian</a:t>
            </a:r>
            <a:r>
              <a:rPr b="1" lang="zh-CN" sz="1400">
                <a:highlight>
                  <a:srgbClr val="FFFFFF"/>
                </a:highlight>
                <a:latin typeface="Times New Roman"/>
                <a:ea typeface="Times New Roman"/>
                <a:cs typeface="Times New Roman"/>
                <a:sym typeface="Times New Roman"/>
              </a:rPr>
              <a:t> Naïve Bayes</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highlight>
                  <a:srgbClr val="FFFFFF"/>
                </a:highlight>
                <a:latin typeface="Times New Roman"/>
                <a:ea typeface="Times New Roman"/>
                <a:cs typeface="Times New Roman"/>
                <a:sym typeface="Times New Roman"/>
              </a:rPr>
              <a:t>As the name suggests, Gaussian Naïve Bayes classifier assumes that the data from each label is drawn from a simple Gaussian distribution. The Scikit-learn provides sklearn.naive_bayes.GaussianNB to implement the Gaussian Naïve Bayes algorithm for classification.</a:t>
            </a:r>
            <a:r>
              <a:rPr baseline="30000" lang="zh-CN" sz="1200">
                <a:highlight>
                  <a:srgbClr val="FFFFFF"/>
                </a:highlight>
                <a:latin typeface="Times New Roman"/>
                <a:ea typeface="Times New Roman"/>
                <a:cs typeface="Times New Roman"/>
                <a:sym typeface="Times New Roman"/>
              </a:rPr>
              <a:t>[9]</a:t>
            </a:r>
            <a:endParaRPr baseline="30000" sz="12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aseline="30000" sz="12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We followed the steps from lectures, imported the Gaussian Naive Bayes model, created a Gaussian Classifier, trained the model and predicted the response for the test dataset. We finally came to an accuracy of around 25%, which wasn’t what we wanted.</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pic>
        <p:nvPicPr>
          <p:cNvPr id="888" name="Google Shape;888;ga5b0b134b2_1_491"/>
          <p:cNvPicPr preferRelativeResize="0"/>
          <p:nvPr/>
        </p:nvPicPr>
        <p:blipFill>
          <a:blip r:embed="rId4">
            <a:alphaModFix/>
          </a:blip>
          <a:stretch>
            <a:fillRect/>
          </a:stretch>
        </p:blipFill>
        <p:spPr>
          <a:xfrm>
            <a:off x="1551025" y="2571750"/>
            <a:ext cx="4319675" cy="1538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3" name="Shape 893"/>
        <p:cNvGrpSpPr/>
        <p:nvPr/>
      </p:nvGrpSpPr>
      <p:grpSpPr>
        <a:xfrm>
          <a:off x="0" y="0"/>
          <a:ext cx="0" cy="0"/>
          <a:chOff x="0" y="0"/>
          <a:chExt cx="0" cy="0"/>
        </a:xfrm>
      </p:grpSpPr>
      <p:sp>
        <p:nvSpPr>
          <p:cNvPr id="894" name="Google Shape;894;ga5b0b134b2_1_524"/>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95" name="Google Shape;895;ga5b0b134b2_1_524"/>
          <p:cNvGrpSpPr/>
          <p:nvPr/>
        </p:nvGrpSpPr>
        <p:grpSpPr>
          <a:xfrm>
            <a:off x="-313134" y="0"/>
            <a:ext cx="9438086" cy="5141299"/>
            <a:chOff x="-417513" y="0"/>
            <a:chExt cx="12584115" cy="6853238"/>
          </a:xfrm>
        </p:grpSpPr>
        <p:sp>
          <p:nvSpPr>
            <p:cNvPr id="896" name="Google Shape;896;ga5b0b134b2_1_524"/>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ga5b0b134b2_1_52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ga5b0b134b2_1_52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ga5b0b134b2_1_524"/>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ga5b0b134b2_1_52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ga5b0b134b2_1_52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ga5b0b134b2_1_524"/>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ga5b0b134b2_1_52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ga5b0b134b2_1_52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ga5b0b134b2_1_524"/>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ga5b0b134b2_1_52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ga5b0b134b2_1_524"/>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ga5b0b134b2_1_52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ga5b0b134b2_1_524"/>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ga5b0b134b2_1_52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ga5b0b134b2_1_524"/>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ga5b0b134b2_1_524"/>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ga5b0b134b2_1_524"/>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ga5b0b134b2_1_52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ga5b0b134b2_1_52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ga5b0b134b2_1_52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ga5b0b134b2_1_524"/>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8" name="Google Shape;918;ga5b0b134b2_1_524"/>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919" name="Google Shape;919;ga5b0b134b2_1_524"/>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0" name="Google Shape;920;ga5b0b134b2_1_524"/>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b="1" lang="zh-CN" sz="1400">
                <a:latin typeface="Times New Roman"/>
                <a:ea typeface="Times New Roman"/>
                <a:cs typeface="Times New Roman"/>
                <a:sym typeface="Times New Roman"/>
              </a:rPr>
              <a:t>Logistic Regression</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Logistic regression (LR) is a statistical method similar to linear regression since LR finds an equation that predicts an outcome for a binary variable, </a:t>
            </a:r>
            <a:r>
              <a:rPr i="1" lang="zh-CN" sz="1200">
                <a:latin typeface="Times New Roman"/>
                <a:ea typeface="Times New Roman"/>
                <a:cs typeface="Times New Roman"/>
                <a:sym typeface="Times New Roman"/>
              </a:rPr>
              <a:t>Y,</a:t>
            </a:r>
            <a:r>
              <a:rPr lang="zh-CN" sz="1200">
                <a:latin typeface="Times New Roman"/>
                <a:ea typeface="Times New Roman"/>
                <a:cs typeface="Times New Roman"/>
                <a:sym typeface="Times New Roman"/>
              </a:rPr>
              <a:t> from one or more response variables, </a:t>
            </a:r>
            <a:r>
              <a:rPr i="1" lang="zh-CN" sz="1200">
                <a:latin typeface="Times New Roman"/>
                <a:ea typeface="Times New Roman"/>
                <a:cs typeface="Times New Roman"/>
                <a:sym typeface="Times New Roman"/>
              </a:rPr>
              <a:t>X</a:t>
            </a:r>
            <a:r>
              <a:rPr lang="zh-CN" sz="1200">
                <a:latin typeface="Times New Roman"/>
                <a:ea typeface="Times New Roman"/>
                <a:cs typeface="Times New Roman"/>
                <a:sym typeface="Times New Roman"/>
              </a:rPr>
              <a:t>. However, unlike linear regression the response variables can be categorical </a:t>
            </a:r>
            <a:r>
              <a:rPr i="1" lang="zh-CN" sz="1200">
                <a:latin typeface="Times New Roman"/>
                <a:ea typeface="Times New Roman"/>
                <a:cs typeface="Times New Roman"/>
                <a:sym typeface="Times New Roman"/>
              </a:rPr>
              <a:t>or</a:t>
            </a:r>
            <a:r>
              <a:rPr lang="zh-CN" sz="1200">
                <a:latin typeface="Times New Roman"/>
                <a:ea typeface="Times New Roman"/>
                <a:cs typeface="Times New Roman"/>
                <a:sym typeface="Times New Roman"/>
              </a:rPr>
              <a:t> continuous, as the model does not strictly require continuous data.</a:t>
            </a:r>
            <a:r>
              <a:rPr baseline="30000" lang="zh-CN" sz="1200">
                <a:highlight>
                  <a:srgbClr val="FFFFFF"/>
                </a:highlight>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solidFill>
                  <a:srgbClr val="222222"/>
                </a:solidFill>
                <a:highlight>
                  <a:srgbClr val="FFFFFF"/>
                </a:highlight>
                <a:latin typeface="Times New Roman"/>
                <a:ea typeface="Times New Roman"/>
                <a:cs typeface="Times New Roman"/>
                <a:sym typeface="Times New Roman"/>
              </a:rPr>
              <a:t>We worked with the dataset while regularization strength C set to 10.0 instead of the default value. We then trained and evaluated the model, getting an accuracy of around 31%.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pic>
        <p:nvPicPr>
          <p:cNvPr id="921" name="Google Shape;921;ga5b0b134b2_1_524"/>
          <p:cNvPicPr preferRelativeResize="0"/>
          <p:nvPr/>
        </p:nvPicPr>
        <p:blipFill>
          <a:blip r:embed="rId3">
            <a:alphaModFix/>
          </a:blip>
          <a:stretch>
            <a:fillRect/>
          </a:stretch>
        </p:blipFill>
        <p:spPr>
          <a:xfrm>
            <a:off x="1442750" y="2571750"/>
            <a:ext cx="4315300" cy="2231875"/>
          </a:xfrm>
          <a:prstGeom prst="rect">
            <a:avLst/>
          </a:prstGeom>
          <a:noFill/>
          <a:ln>
            <a:noFill/>
          </a:ln>
        </p:spPr>
      </p:pic>
      <p:pic>
        <p:nvPicPr>
          <p:cNvPr id="922" name="Google Shape;922;ga5b0b134b2_1_524"/>
          <p:cNvPicPr preferRelativeResize="0"/>
          <p:nvPr/>
        </p:nvPicPr>
        <p:blipFill>
          <a:blip r:embed="rId4">
            <a:alphaModFix/>
          </a:blip>
          <a:stretch>
            <a:fillRect/>
          </a:stretch>
        </p:blipFill>
        <p:spPr>
          <a:xfrm>
            <a:off x="5998625" y="2381600"/>
            <a:ext cx="3145425" cy="2771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7" name="Shape 927"/>
        <p:cNvGrpSpPr/>
        <p:nvPr/>
      </p:nvGrpSpPr>
      <p:grpSpPr>
        <a:xfrm>
          <a:off x="0" y="0"/>
          <a:ext cx="0" cy="0"/>
          <a:chOff x="0" y="0"/>
          <a:chExt cx="0" cy="0"/>
        </a:xfrm>
      </p:grpSpPr>
      <p:sp>
        <p:nvSpPr>
          <p:cNvPr id="928" name="Google Shape;928;ga5b0b134b2_0_132"/>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29" name="Google Shape;929;ga5b0b134b2_0_132"/>
          <p:cNvGrpSpPr/>
          <p:nvPr/>
        </p:nvGrpSpPr>
        <p:grpSpPr>
          <a:xfrm>
            <a:off x="-313134" y="0"/>
            <a:ext cx="9438086" cy="5141299"/>
            <a:chOff x="-417513" y="0"/>
            <a:chExt cx="12584115" cy="6853238"/>
          </a:xfrm>
        </p:grpSpPr>
        <p:sp>
          <p:nvSpPr>
            <p:cNvPr id="930" name="Google Shape;930;ga5b0b134b2_0_132"/>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ga5b0b134b2_0_13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ga5b0b134b2_0_13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ga5b0b134b2_0_132"/>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ga5b0b134b2_0_13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ga5b0b134b2_0_13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ga5b0b134b2_0_132"/>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ga5b0b134b2_0_13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ga5b0b134b2_0_13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ga5b0b134b2_0_132"/>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ga5b0b134b2_0_13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ga5b0b134b2_0_132"/>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ga5b0b134b2_0_13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ga5b0b134b2_0_132"/>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ga5b0b134b2_0_13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ga5b0b134b2_0_132"/>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ga5b0b134b2_0_132"/>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ga5b0b134b2_0_132"/>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ga5b0b134b2_0_13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ga5b0b134b2_0_13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ga5b0b134b2_0_13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ga5b0b134b2_0_132"/>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2" name="Google Shape;952;ga5b0b134b2_0_132"/>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953" name="Google Shape;953;ga5b0b134b2_0_132"/>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4" name="Google Shape;954;ga5b0b134b2_0_132"/>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Decision Tree</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zh-CN" sz="1200">
                <a:solidFill>
                  <a:srgbClr val="202122"/>
                </a:solidFill>
                <a:highlight>
                  <a:srgbClr val="FFFFFF"/>
                </a:highlight>
                <a:latin typeface="Times New Roman"/>
                <a:ea typeface="Times New Roman"/>
                <a:cs typeface="Times New Roman"/>
                <a:sym typeface="Times New Roman"/>
              </a:rPr>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 The paths from root to leaf represent classification rules.</a:t>
            </a:r>
            <a:r>
              <a:rPr baseline="30000" lang="zh-CN" sz="1200">
                <a:highlight>
                  <a:srgbClr val="FFFFFF"/>
                </a:highlight>
                <a:latin typeface="Times New Roman"/>
                <a:ea typeface="Times New Roman"/>
                <a:cs typeface="Times New Roman"/>
                <a:sym typeface="Times New Roman"/>
              </a:rPr>
              <a:t>[11]</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zh-CN" sz="1200">
                <a:solidFill>
                  <a:srgbClr val="202122"/>
                </a:solidFill>
                <a:highlight>
                  <a:srgbClr val="FFFFFF"/>
                </a:highlight>
                <a:latin typeface="Times New Roman"/>
                <a:ea typeface="Times New Roman"/>
                <a:cs typeface="Times New Roman"/>
                <a:sym typeface="Times New Roman"/>
              </a:rPr>
              <a:t>The topmost node in a decision tree is known as the root node. It learns to partition based on the attribute value. It partitions the tree in recursive manner call recursive partitioning. </a:t>
            </a:r>
            <a:endParaRPr b="1" sz="2400"/>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zh-CN" sz="1200">
                <a:solidFill>
                  <a:srgbClr val="202122"/>
                </a:solidFill>
                <a:highlight>
                  <a:srgbClr val="FFFFFF"/>
                </a:highlight>
                <a:latin typeface="Times New Roman"/>
                <a:ea typeface="Times New Roman"/>
                <a:cs typeface="Times New Roman"/>
                <a:sym typeface="Times New Roman"/>
              </a:rPr>
              <a:t>This flowchart-like structure helps you in decision making. It's visualization like a flowchart diagram which    easily mimics the human level thinking. That is why decision trees are easy to understand and interpret.</a:t>
            </a:r>
            <a:endParaRPr b="1" sz="2400"/>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3"/>
          <p:cNvSpPr/>
          <p:nvPr/>
        </p:nvSpPr>
        <p:spPr>
          <a:xfrm>
            <a:off x="0" y="1537970"/>
            <a:ext cx="9144000" cy="2068830"/>
          </a:xfrm>
          <a:prstGeom prst="rect">
            <a:avLst/>
          </a:prstGeom>
          <a:solidFill>
            <a:schemeClr val="lt1">
              <a:alpha val="8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3"/>
          <p:cNvSpPr/>
          <p:nvPr/>
        </p:nvSpPr>
        <p:spPr>
          <a:xfrm>
            <a:off x="3742777" y="2095579"/>
            <a:ext cx="3269864" cy="68796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Microsoft Yahei"/>
              <a:buNone/>
            </a:pPr>
            <a:r>
              <a:rPr lang="zh-CN" sz="2400">
                <a:solidFill>
                  <a:schemeClr val="lt1"/>
                </a:solidFill>
                <a:latin typeface="Times New Roman"/>
                <a:ea typeface="Times New Roman"/>
                <a:cs typeface="Times New Roman"/>
                <a:sym typeface="Times New Roman"/>
              </a:rPr>
              <a:t>Introduction</a:t>
            </a:r>
            <a:endParaRPr sz="2000">
              <a:solidFill>
                <a:schemeClr val="lt1"/>
              </a:solidFill>
              <a:latin typeface="Times New Roman"/>
              <a:ea typeface="Times New Roman"/>
              <a:cs typeface="Times New Roman"/>
              <a:sym typeface="Times New Roman"/>
            </a:endParaRPr>
          </a:p>
        </p:txBody>
      </p:sp>
      <p:sp>
        <p:nvSpPr>
          <p:cNvPr id="199" name="Google Shape;199;p3"/>
          <p:cNvSpPr/>
          <p:nvPr/>
        </p:nvSpPr>
        <p:spPr>
          <a:xfrm>
            <a:off x="2475462" y="1971214"/>
            <a:ext cx="1152244" cy="1008423"/>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6000">
                <a:solidFill>
                  <a:srgbClr val="0C3F69"/>
                </a:solidFill>
                <a:latin typeface="Calibri"/>
                <a:ea typeface="Calibri"/>
                <a:cs typeface="Calibri"/>
                <a:sym typeface="Calibri"/>
              </a:rPr>
              <a:t>01</a:t>
            </a:r>
            <a:endParaRPr/>
          </a:p>
        </p:txBody>
      </p:sp>
    </p:spTree>
  </p:cSld>
  <p:clrMapOvr>
    <a:masterClrMapping/>
  </p:clrMapOvr>
  <p:transition advClick="0" spd="slow" p14:dur="800">
    <p:circl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ppt_w</p:attrName>
                                        </p:attrNameLst>
                                      </p:cBhvr>
                                      <p:tavLst>
                                        <p:tav fmla="" tm="0">
                                          <p:val>
                                            <p:strVal val="0"/>
                                          </p:val>
                                        </p:tav>
                                        <p:tav fmla="" tm="100000">
                                          <p:val>
                                            <p:strVal val="#ppt_w"/>
                                          </p:val>
                                        </p:tav>
                                      </p:tavLst>
                                    </p:anim>
                                    <p:anim calcmode="lin" valueType="num">
                                      <p:cBhvr additive="base">
                                        <p:cTn dur="500"/>
                                        <p:tgtEl>
                                          <p:spTgt spid="19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9" name="Shape 959"/>
        <p:cNvGrpSpPr/>
        <p:nvPr/>
      </p:nvGrpSpPr>
      <p:grpSpPr>
        <a:xfrm>
          <a:off x="0" y="0"/>
          <a:ext cx="0" cy="0"/>
          <a:chOff x="0" y="0"/>
          <a:chExt cx="0" cy="0"/>
        </a:xfrm>
      </p:grpSpPr>
      <p:sp>
        <p:nvSpPr>
          <p:cNvPr id="960" name="Google Shape;960;ga5b0b134b2_0_165"/>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61" name="Google Shape;961;ga5b0b134b2_0_165"/>
          <p:cNvGrpSpPr/>
          <p:nvPr/>
        </p:nvGrpSpPr>
        <p:grpSpPr>
          <a:xfrm>
            <a:off x="-313134" y="0"/>
            <a:ext cx="9438086" cy="5141299"/>
            <a:chOff x="-417513" y="0"/>
            <a:chExt cx="12584115" cy="6853238"/>
          </a:xfrm>
        </p:grpSpPr>
        <p:sp>
          <p:nvSpPr>
            <p:cNvPr id="962" name="Google Shape;962;ga5b0b134b2_0_165"/>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ga5b0b134b2_0_16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ga5b0b134b2_0_16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ga5b0b134b2_0_165"/>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ga5b0b134b2_0_16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ga5b0b134b2_0_16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ga5b0b134b2_0_165"/>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ga5b0b134b2_0_16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ga5b0b134b2_0_16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ga5b0b134b2_0_165"/>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ga5b0b134b2_0_16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ga5b0b134b2_0_165"/>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ga5b0b134b2_0_16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ga5b0b134b2_0_165"/>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ga5b0b134b2_0_16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ga5b0b134b2_0_165"/>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ga5b0b134b2_0_165"/>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ga5b0b134b2_0_165"/>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ga5b0b134b2_0_16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ga5b0b134b2_0_16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ga5b0b134b2_0_16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ga5b0b134b2_0_165"/>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4" name="Google Shape;984;ga5b0b134b2_0_165"/>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985" name="Google Shape;985;ga5b0b134b2_0_165"/>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6" name="Google Shape;986;ga5b0b134b2_0_165"/>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Decision Tree</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pic>
        <p:nvPicPr>
          <p:cNvPr id="987" name="Google Shape;987;ga5b0b134b2_0_165"/>
          <p:cNvPicPr preferRelativeResize="0"/>
          <p:nvPr/>
        </p:nvPicPr>
        <p:blipFill>
          <a:blip r:embed="rId3">
            <a:alphaModFix/>
          </a:blip>
          <a:stretch>
            <a:fillRect/>
          </a:stretch>
        </p:blipFill>
        <p:spPr>
          <a:xfrm>
            <a:off x="2372138" y="870338"/>
            <a:ext cx="4829175" cy="3867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2" name="Shape 992"/>
        <p:cNvGrpSpPr/>
        <p:nvPr/>
      </p:nvGrpSpPr>
      <p:grpSpPr>
        <a:xfrm>
          <a:off x="0" y="0"/>
          <a:ext cx="0" cy="0"/>
          <a:chOff x="0" y="0"/>
          <a:chExt cx="0" cy="0"/>
        </a:xfrm>
      </p:grpSpPr>
      <p:sp>
        <p:nvSpPr>
          <p:cNvPr id="993" name="Google Shape;993;ga5b0b134b2_0_201"/>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94" name="Google Shape;994;ga5b0b134b2_0_201"/>
          <p:cNvGrpSpPr/>
          <p:nvPr/>
        </p:nvGrpSpPr>
        <p:grpSpPr>
          <a:xfrm>
            <a:off x="-313134" y="0"/>
            <a:ext cx="9438086" cy="5141299"/>
            <a:chOff x="-417513" y="0"/>
            <a:chExt cx="12584115" cy="6853238"/>
          </a:xfrm>
        </p:grpSpPr>
        <p:sp>
          <p:nvSpPr>
            <p:cNvPr id="995" name="Google Shape;995;ga5b0b134b2_0_201"/>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ga5b0b134b2_0_20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ga5b0b134b2_0_20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ga5b0b134b2_0_201"/>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ga5b0b134b2_0_20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ga5b0b134b2_0_20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ga5b0b134b2_0_201"/>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ga5b0b134b2_0_20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ga5b0b134b2_0_20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ga5b0b134b2_0_201"/>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ga5b0b134b2_0_20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ga5b0b134b2_0_201"/>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ga5b0b134b2_0_20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ga5b0b134b2_0_201"/>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ga5b0b134b2_0_20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ga5b0b134b2_0_201"/>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ga5b0b134b2_0_201"/>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ga5b0b134b2_0_201"/>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ga5b0b134b2_0_20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ga5b0b134b2_0_20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ga5b0b134b2_0_20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ga5b0b134b2_0_201"/>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7" name="Google Shape;1017;ga5b0b134b2_0_201"/>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018" name="Google Shape;1018;ga5b0b134b2_0_201"/>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Google Shape;1019;ga5b0b134b2_0_201"/>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Decision Tree</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zh-CN" sz="1200">
                <a:solidFill>
                  <a:srgbClr val="202122"/>
                </a:solidFill>
                <a:highlight>
                  <a:srgbClr val="FFFFFF"/>
                </a:highlight>
                <a:latin typeface="Times New Roman"/>
                <a:ea typeface="Times New Roman"/>
                <a:cs typeface="Times New Roman"/>
                <a:sym typeface="Times New Roman"/>
              </a:rPr>
              <a:t>Implementation:</a:t>
            </a:r>
            <a:endParaRPr sz="1200">
              <a:solidFill>
                <a:srgbClr val="202122"/>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zh-CN" sz="1200">
                <a:solidFill>
                  <a:srgbClr val="202122"/>
                </a:solidFill>
                <a:highlight>
                  <a:srgbClr val="FFFFFF"/>
                </a:highlight>
                <a:latin typeface="Times New Roman"/>
                <a:ea typeface="Times New Roman"/>
                <a:cs typeface="Times New Roman"/>
                <a:sym typeface="Times New Roman"/>
              </a:rPr>
              <a:t>Listed out some of the data required, transferred some data to numeric numbers.</a:t>
            </a:r>
            <a:endParaRPr sz="1200">
              <a:solidFill>
                <a:srgbClr val="202122"/>
              </a:solidFill>
              <a:highlight>
                <a:srgbClr val="FFFFFF"/>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pic>
        <p:nvPicPr>
          <p:cNvPr id="1020" name="Google Shape;1020;ga5b0b134b2_0_201"/>
          <p:cNvPicPr preferRelativeResize="0"/>
          <p:nvPr/>
        </p:nvPicPr>
        <p:blipFill>
          <a:blip r:embed="rId3">
            <a:alphaModFix/>
          </a:blip>
          <a:stretch>
            <a:fillRect/>
          </a:stretch>
        </p:blipFill>
        <p:spPr>
          <a:xfrm>
            <a:off x="2121600" y="1314675"/>
            <a:ext cx="4991100" cy="2800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5" name="Shape 1025"/>
        <p:cNvGrpSpPr/>
        <p:nvPr/>
      </p:nvGrpSpPr>
      <p:grpSpPr>
        <a:xfrm>
          <a:off x="0" y="0"/>
          <a:ext cx="0" cy="0"/>
          <a:chOff x="0" y="0"/>
          <a:chExt cx="0" cy="0"/>
        </a:xfrm>
      </p:grpSpPr>
      <p:sp>
        <p:nvSpPr>
          <p:cNvPr id="1026" name="Google Shape;1026;ga5b0b134b2_0_234"/>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27" name="Google Shape;1027;ga5b0b134b2_0_234"/>
          <p:cNvGrpSpPr/>
          <p:nvPr/>
        </p:nvGrpSpPr>
        <p:grpSpPr>
          <a:xfrm>
            <a:off x="-313134" y="0"/>
            <a:ext cx="9438086" cy="5141299"/>
            <a:chOff x="-417513" y="0"/>
            <a:chExt cx="12584115" cy="6853238"/>
          </a:xfrm>
        </p:grpSpPr>
        <p:sp>
          <p:nvSpPr>
            <p:cNvPr id="1028" name="Google Shape;1028;ga5b0b134b2_0_234"/>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ga5b0b134b2_0_23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ga5b0b134b2_0_23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ga5b0b134b2_0_234"/>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ga5b0b134b2_0_23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ga5b0b134b2_0_23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ga5b0b134b2_0_234"/>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ga5b0b134b2_0_23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ga5b0b134b2_0_23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ga5b0b134b2_0_234"/>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ga5b0b134b2_0_23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ga5b0b134b2_0_234"/>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ga5b0b134b2_0_23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ga5b0b134b2_0_234"/>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ga5b0b134b2_0_23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ga5b0b134b2_0_234"/>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ga5b0b134b2_0_234"/>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ga5b0b134b2_0_234"/>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ga5b0b134b2_0_23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ga5b0b134b2_0_23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ga5b0b134b2_0_23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ga5b0b134b2_0_234"/>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0" name="Google Shape;1050;ga5b0b134b2_0_234"/>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051" name="Google Shape;1051;ga5b0b134b2_0_234"/>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2" name="Google Shape;1052;ga5b0b134b2_0_234"/>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Decision Tree</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solidFill>
                  <a:srgbClr val="202122"/>
                </a:solidFill>
                <a:highlight>
                  <a:srgbClr val="FFFFFF"/>
                </a:highlight>
                <a:latin typeface="Times New Roman"/>
                <a:ea typeface="Times New Roman"/>
                <a:cs typeface="Times New Roman"/>
                <a:sym typeface="Times New Roman"/>
              </a:rPr>
              <a:t>We then trained the data and came out with a score of 33%. It still wasn’t what we wanted, so we had to turn to our last hope: random forest. </a:t>
            </a:r>
            <a:endParaRPr sz="1200">
              <a:solidFill>
                <a:srgbClr val="202122"/>
              </a:solidFill>
              <a:highlight>
                <a:srgbClr val="FFFFFF"/>
              </a:highlight>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pic>
        <p:nvPicPr>
          <p:cNvPr id="1053" name="Google Shape;1053;ga5b0b134b2_0_234"/>
          <p:cNvPicPr preferRelativeResize="0"/>
          <p:nvPr/>
        </p:nvPicPr>
        <p:blipFill>
          <a:blip r:embed="rId3">
            <a:alphaModFix/>
          </a:blip>
          <a:stretch>
            <a:fillRect/>
          </a:stretch>
        </p:blipFill>
        <p:spPr>
          <a:xfrm>
            <a:off x="2054950" y="1255450"/>
            <a:ext cx="5562600" cy="2362200"/>
          </a:xfrm>
          <a:prstGeom prst="rect">
            <a:avLst/>
          </a:prstGeom>
          <a:noFill/>
          <a:ln>
            <a:noFill/>
          </a:ln>
        </p:spPr>
      </p:pic>
      <p:pic>
        <p:nvPicPr>
          <p:cNvPr id="1054" name="Google Shape;1054;ga5b0b134b2_0_234"/>
          <p:cNvPicPr preferRelativeResize="0"/>
          <p:nvPr/>
        </p:nvPicPr>
        <p:blipFill>
          <a:blip r:embed="rId4">
            <a:alphaModFix/>
          </a:blip>
          <a:stretch>
            <a:fillRect/>
          </a:stretch>
        </p:blipFill>
        <p:spPr>
          <a:xfrm>
            <a:off x="2054950" y="3695375"/>
            <a:ext cx="2400300" cy="895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9" name="Shape 1059"/>
        <p:cNvGrpSpPr/>
        <p:nvPr/>
      </p:nvGrpSpPr>
      <p:grpSpPr>
        <a:xfrm>
          <a:off x="0" y="0"/>
          <a:ext cx="0" cy="0"/>
          <a:chOff x="0" y="0"/>
          <a:chExt cx="0" cy="0"/>
        </a:xfrm>
      </p:grpSpPr>
      <p:sp>
        <p:nvSpPr>
          <p:cNvPr id="1060" name="Google Shape;1060;ga5b0b134b2_0_270"/>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61" name="Google Shape;1061;ga5b0b134b2_0_270"/>
          <p:cNvGrpSpPr/>
          <p:nvPr/>
        </p:nvGrpSpPr>
        <p:grpSpPr>
          <a:xfrm>
            <a:off x="-313134" y="0"/>
            <a:ext cx="9438086" cy="5141299"/>
            <a:chOff x="-417513" y="0"/>
            <a:chExt cx="12584115" cy="6853238"/>
          </a:xfrm>
        </p:grpSpPr>
        <p:sp>
          <p:nvSpPr>
            <p:cNvPr id="1062" name="Google Shape;1062;ga5b0b134b2_0_270"/>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ga5b0b134b2_0_27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ga5b0b134b2_0_27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ga5b0b134b2_0_270"/>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ga5b0b134b2_0_27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ga5b0b134b2_0_27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ga5b0b134b2_0_270"/>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ga5b0b134b2_0_27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ga5b0b134b2_0_27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ga5b0b134b2_0_270"/>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ga5b0b134b2_0_27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ga5b0b134b2_0_270"/>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ga5b0b134b2_0_27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ga5b0b134b2_0_270"/>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ga5b0b134b2_0_27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ga5b0b134b2_0_270"/>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ga5b0b134b2_0_270"/>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ga5b0b134b2_0_270"/>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ga5b0b134b2_0_27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ga5b0b134b2_0_27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ga5b0b134b2_0_27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ga5b0b134b2_0_270"/>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4" name="Google Shape;1084;ga5b0b134b2_0_270"/>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085" name="Google Shape;1085;ga5b0b134b2_0_270"/>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6" name="Google Shape;1086;ga5b0b134b2_0_270"/>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zh-CN" sz="1200">
                <a:latin typeface="Times New Roman"/>
                <a:ea typeface="Times New Roman"/>
                <a:cs typeface="Times New Roman"/>
                <a:sym typeface="Times New Roman"/>
              </a:rPr>
              <a:t>Random forests or random decision forests are an </a:t>
            </a:r>
            <a:r>
              <a:rPr lang="zh-CN" sz="1200">
                <a:uFill>
                  <a:noFill/>
                </a:uFill>
                <a:latin typeface="Times New Roman"/>
                <a:ea typeface="Times New Roman"/>
                <a:cs typeface="Times New Roman"/>
                <a:sym typeface="Times New Roman"/>
                <a:hlinkClick r:id="rId3"/>
              </a:rPr>
              <a:t>ensemble learning</a:t>
            </a:r>
            <a:r>
              <a:rPr lang="zh-CN" sz="1200">
                <a:latin typeface="Times New Roman"/>
                <a:ea typeface="Times New Roman"/>
                <a:cs typeface="Times New Roman"/>
                <a:sym typeface="Times New Roman"/>
              </a:rPr>
              <a:t> method for </a:t>
            </a:r>
            <a:r>
              <a:rPr lang="zh-CN" sz="1200">
                <a:uFill>
                  <a:noFill/>
                </a:uFill>
                <a:latin typeface="Times New Roman"/>
                <a:ea typeface="Times New Roman"/>
                <a:cs typeface="Times New Roman"/>
                <a:sym typeface="Times New Roman"/>
                <a:hlinkClick r:id="rId4"/>
              </a:rPr>
              <a:t>classification</a:t>
            </a:r>
            <a:r>
              <a:rPr lang="zh-CN" sz="1200">
                <a:latin typeface="Times New Roman"/>
                <a:ea typeface="Times New Roman"/>
                <a:cs typeface="Times New Roman"/>
                <a:sym typeface="Times New Roman"/>
              </a:rPr>
              <a:t>, </a:t>
            </a:r>
            <a:r>
              <a:rPr lang="zh-CN" sz="1200">
                <a:uFill>
                  <a:noFill/>
                </a:uFill>
                <a:latin typeface="Times New Roman"/>
                <a:ea typeface="Times New Roman"/>
                <a:cs typeface="Times New Roman"/>
                <a:sym typeface="Times New Roman"/>
                <a:hlinkClick r:id="rId5"/>
              </a:rPr>
              <a:t>regression</a:t>
            </a:r>
            <a:r>
              <a:rPr lang="zh-CN" sz="1200">
                <a:latin typeface="Times New Roman"/>
                <a:ea typeface="Times New Roman"/>
                <a:cs typeface="Times New Roman"/>
                <a:sym typeface="Times New Roman"/>
              </a:rPr>
              <a:t> and other tasks that operate by constructing a multitude of </a:t>
            </a:r>
            <a:r>
              <a:rPr lang="zh-CN" sz="1200">
                <a:uFill>
                  <a:noFill/>
                </a:uFill>
                <a:latin typeface="Times New Roman"/>
                <a:ea typeface="Times New Roman"/>
                <a:cs typeface="Times New Roman"/>
                <a:sym typeface="Times New Roman"/>
                <a:hlinkClick r:id="rId6"/>
              </a:rPr>
              <a:t>decision trees</a:t>
            </a:r>
            <a:r>
              <a:rPr lang="zh-CN" sz="1200">
                <a:latin typeface="Times New Roman"/>
                <a:ea typeface="Times New Roman"/>
                <a:cs typeface="Times New Roman"/>
                <a:sym typeface="Times New Roman"/>
              </a:rPr>
              <a:t> at training time and outputting the class that is the </a:t>
            </a:r>
            <a:r>
              <a:rPr lang="zh-CN" sz="1200">
                <a:uFill>
                  <a:noFill/>
                </a:uFill>
                <a:latin typeface="Times New Roman"/>
                <a:ea typeface="Times New Roman"/>
                <a:cs typeface="Times New Roman"/>
                <a:sym typeface="Times New Roman"/>
                <a:hlinkClick r:id="rId7"/>
              </a:rPr>
              <a:t>mode</a:t>
            </a:r>
            <a:r>
              <a:rPr lang="zh-CN" sz="1200">
                <a:latin typeface="Times New Roman"/>
                <a:ea typeface="Times New Roman"/>
                <a:cs typeface="Times New Roman"/>
                <a:sym typeface="Times New Roman"/>
              </a:rPr>
              <a:t> of the classes (classification) or mean/average prediction (regression) of the individual trees.</a:t>
            </a:r>
            <a:endParaRPr sz="1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lang="zh-CN" sz="1200">
                <a:latin typeface="Times New Roman"/>
                <a:ea typeface="Times New Roman"/>
                <a:cs typeface="Times New Roman"/>
                <a:sym typeface="Times New Roman"/>
              </a:rPr>
              <a:t>The fundamental concept behind random forest is a simple but powerful one — the wisdom of crowds. In data science speak, the reason that the random forest model works so well is:</a:t>
            </a:r>
            <a:endParaRPr sz="12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lang="zh-CN" sz="1200">
                <a:latin typeface="Times New Roman"/>
                <a:ea typeface="Times New Roman"/>
                <a:cs typeface="Times New Roman"/>
                <a:sym typeface="Times New Roman"/>
              </a:rPr>
              <a:t>A large number of relatively uncorrelated models (trees) operating as a committee will outperform any of the individual constituent models.</a:t>
            </a:r>
            <a:endParaRPr sz="12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lang="zh-CN" sz="1200">
                <a:latin typeface="Times New Roman"/>
                <a:ea typeface="Times New Roman"/>
                <a:cs typeface="Times New Roman"/>
                <a:sym typeface="Times New Roman"/>
              </a:rPr>
              <a:t>Based on this theory and the correlation work we achieved before,  Random Forest seems to be the best model to help us solve the problem</a:t>
            </a:r>
            <a:endParaRPr sz="12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1" name="Shape 1091"/>
        <p:cNvGrpSpPr/>
        <p:nvPr/>
      </p:nvGrpSpPr>
      <p:grpSpPr>
        <a:xfrm>
          <a:off x="0" y="0"/>
          <a:ext cx="0" cy="0"/>
          <a:chOff x="0" y="0"/>
          <a:chExt cx="0" cy="0"/>
        </a:xfrm>
      </p:grpSpPr>
      <p:sp>
        <p:nvSpPr>
          <p:cNvPr id="1092" name="Google Shape;1092;ga5b0b134b2_0_305"/>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93" name="Google Shape;1093;ga5b0b134b2_0_305"/>
          <p:cNvGrpSpPr/>
          <p:nvPr/>
        </p:nvGrpSpPr>
        <p:grpSpPr>
          <a:xfrm>
            <a:off x="-313134" y="0"/>
            <a:ext cx="9438086" cy="5141299"/>
            <a:chOff x="-417513" y="0"/>
            <a:chExt cx="12584115" cy="6853238"/>
          </a:xfrm>
        </p:grpSpPr>
        <p:sp>
          <p:nvSpPr>
            <p:cNvPr id="1094" name="Google Shape;1094;ga5b0b134b2_0_305"/>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ga5b0b134b2_0_30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ga5b0b134b2_0_30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ga5b0b134b2_0_305"/>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ga5b0b134b2_0_30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ga5b0b134b2_0_30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ga5b0b134b2_0_305"/>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ga5b0b134b2_0_30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ga5b0b134b2_0_30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ga5b0b134b2_0_305"/>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ga5b0b134b2_0_30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ga5b0b134b2_0_305"/>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ga5b0b134b2_0_30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ga5b0b134b2_0_305"/>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ga5b0b134b2_0_30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ga5b0b134b2_0_305"/>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ga5b0b134b2_0_305"/>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ga5b0b134b2_0_305"/>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ga5b0b134b2_0_30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ga5b0b134b2_0_30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ga5b0b134b2_0_30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 name="Google Shape;1115;ga5b0b134b2_0_305"/>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6" name="Google Shape;1116;ga5b0b134b2_0_305"/>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117" name="Google Shape;1117;ga5b0b134b2_0_305"/>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8" name="Google Shape;1118;ga5b0b134b2_0_305"/>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pic>
        <p:nvPicPr>
          <p:cNvPr id="1119" name="Google Shape;1119;ga5b0b134b2_0_305"/>
          <p:cNvPicPr preferRelativeResize="0"/>
          <p:nvPr/>
        </p:nvPicPr>
        <p:blipFill>
          <a:blip r:embed="rId3">
            <a:alphaModFix/>
          </a:blip>
          <a:stretch>
            <a:fillRect/>
          </a:stretch>
        </p:blipFill>
        <p:spPr>
          <a:xfrm>
            <a:off x="2095235" y="960013"/>
            <a:ext cx="6055774" cy="3233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4" name="Shape 1124"/>
        <p:cNvGrpSpPr/>
        <p:nvPr/>
      </p:nvGrpSpPr>
      <p:grpSpPr>
        <a:xfrm>
          <a:off x="0" y="0"/>
          <a:ext cx="0" cy="0"/>
          <a:chOff x="0" y="0"/>
          <a:chExt cx="0" cy="0"/>
        </a:xfrm>
      </p:grpSpPr>
      <p:sp>
        <p:nvSpPr>
          <p:cNvPr id="1125" name="Google Shape;1125;ga5b0b134b2_0_337"/>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26" name="Google Shape;1126;ga5b0b134b2_0_337"/>
          <p:cNvGrpSpPr/>
          <p:nvPr/>
        </p:nvGrpSpPr>
        <p:grpSpPr>
          <a:xfrm>
            <a:off x="-313134" y="0"/>
            <a:ext cx="9438086" cy="5141299"/>
            <a:chOff x="-417513" y="0"/>
            <a:chExt cx="12584115" cy="6853238"/>
          </a:xfrm>
        </p:grpSpPr>
        <p:sp>
          <p:nvSpPr>
            <p:cNvPr id="1127" name="Google Shape;1127;ga5b0b134b2_0_337"/>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ga5b0b134b2_0_33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ga5b0b134b2_0_33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ga5b0b134b2_0_337"/>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ga5b0b134b2_0_33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ga5b0b134b2_0_33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ga5b0b134b2_0_337"/>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ga5b0b134b2_0_33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ga5b0b134b2_0_33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ga5b0b134b2_0_337"/>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ga5b0b134b2_0_33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ga5b0b134b2_0_337"/>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ga5b0b134b2_0_33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ga5b0b134b2_0_337"/>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ga5b0b134b2_0_33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ga5b0b134b2_0_337"/>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ga5b0b134b2_0_337"/>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ga5b0b134b2_0_337"/>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ga5b0b134b2_0_33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ga5b0b134b2_0_33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ga5b0b134b2_0_33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ga5b0b134b2_0_337"/>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9" name="Google Shape;1149;ga5b0b134b2_0_337"/>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150" name="Google Shape;1150;ga5b0b134b2_0_337"/>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1" name="Google Shape;1151;ga5b0b134b2_0_337"/>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zh-CN" sz="1200">
                <a:solidFill>
                  <a:srgbClr val="292929"/>
                </a:solidFill>
                <a:highlight>
                  <a:srgbClr val="FFFFFF"/>
                </a:highlight>
                <a:latin typeface="Times New Roman"/>
                <a:ea typeface="Times New Roman"/>
                <a:cs typeface="Times New Roman"/>
                <a:sym typeface="Times New Roman"/>
              </a:rPr>
              <a:t>Implementation:</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solidFill>
                  <a:srgbClr val="292929"/>
                </a:solidFill>
                <a:highlight>
                  <a:srgbClr val="FFFFFF"/>
                </a:highlight>
                <a:latin typeface="Times New Roman"/>
                <a:ea typeface="Times New Roman"/>
                <a:cs typeface="Times New Roman"/>
                <a:sym typeface="Times New Roman"/>
              </a:rPr>
              <a:t>The 58% score was much better than before. We wanted to focus a bit more on fire causes, so we classify the causes into 4 classes: natural, accidental, malicious and other.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200">
              <a:solidFill>
                <a:srgbClr val="292929"/>
              </a:solidFill>
              <a:highlight>
                <a:srgbClr val="FFFFFF"/>
              </a:highlight>
              <a:latin typeface="Times New Roman"/>
              <a:ea typeface="Times New Roman"/>
              <a:cs typeface="Times New Roman"/>
              <a:sym typeface="Times New Roman"/>
            </a:endParaRPr>
          </a:p>
        </p:txBody>
      </p:sp>
      <p:pic>
        <p:nvPicPr>
          <p:cNvPr id="1152" name="Google Shape;1152;ga5b0b134b2_0_337"/>
          <p:cNvPicPr preferRelativeResize="0"/>
          <p:nvPr/>
        </p:nvPicPr>
        <p:blipFill>
          <a:blip r:embed="rId3">
            <a:alphaModFix/>
          </a:blip>
          <a:stretch>
            <a:fillRect/>
          </a:stretch>
        </p:blipFill>
        <p:spPr>
          <a:xfrm>
            <a:off x="2100250" y="1062950"/>
            <a:ext cx="4114800" cy="1409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7" name="Shape 1157"/>
        <p:cNvGrpSpPr/>
        <p:nvPr/>
      </p:nvGrpSpPr>
      <p:grpSpPr>
        <a:xfrm>
          <a:off x="0" y="0"/>
          <a:ext cx="0" cy="0"/>
          <a:chOff x="0" y="0"/>
          <a:chExt cx="0" cy="0"/>
        </a:xfrm>
      </p:grpSpPr>
      <p:sp>
        <p:nvSpPr>
          <p:cNvPr id="1158" name="Google Shape;1158;ga5b0b134b2_0_373"/>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59" name="Google Shape;1159;ga5b0b134b2_0_373"/>
          <p:cNvGrpSpPr/>
          <p:nvPr/>
        </p:nvGrpSpPr>
        <p:grpSpPr>
          <a:xfrm>
            <a:off x="-313134" y="0"/>
            <a:ext cx="9438086" cy="5141299"/>
            <a:chOff x="-417513" y="0"/>
            <a:chExt cx="12584115" cy="6853238"/>
          </a:xfrm>
        </p:grpSpPr>
        <p:sp>
          <p:nvSpPr>
            <p:cNvPr id="1160" name="Google Shape;1160;ga5b0b134b2_0_37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ga5b0b134b2_0_37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ga5b0b134b2_0_37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ga5b0b134b2_0_37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ga5b0b134b2_0_37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ga5b0b134b2_0_37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ga5b0b134b2_0_37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ga5b0b134b2_0_37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ga5b0b134b2_0_37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ga5b0b134b2_0_37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ga5b0b134b2_0_37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ga5b0b134b2_0_37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ga5b0b134b2_0_37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ga5b0b134b2_0_37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ga5b0b134b2_0_37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ga5b0b134b2_0_37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ga5b0b134b2_0_37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ga5b0b134b2_0_37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ga5b0b134b2_0_37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ga5b0b134b2_0_37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ga5b0b134b2_0_37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1" name="Google Shape;1181;ga5b0b134b2_0_373"/>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2" name="Google Shape;1182;ga5b0b134b2_0_373"/>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183" name="Google Shape;1183;ga5b0b134b2_0_373"/>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4" name="Google Shape;1184;ga5b0b134b2_0_373"/>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solidFill>
                  <a:srgbClr val="292929"/>
                </a:solidFill>
                <a:highlight>
                  <a:srgbClr val="FFFFFF"/>
                </a:highlight>
                <a:latin typeface="Times New Roman"/>
                <a:ea typeface="Times New Roman"/>
                <a:cs typeface="Times New Roman"/>
                <a:sym typeface="Times New Roman"/>
              </a:rPr>
              <a:t>The 58% score was much better than before. We wanted to focus a bit more on fire causes, so we classify the causes into 4 classes: natural, accidental, malicious and other.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p:txBody>
      </p:sp>
      <p:pic>
        <p:nvPicPr>
          <p:cNvPr id="1185" name="Google Shape;1185;ga5b0b134b2_0_373"/>
          <p:cNvPicPr preferRelativeResize="0"/>
          <p:nvPr/>
        </p:nvPicPr>
        <p:blipFill>
          <a:blip r:embed="rId3">
            <a:alphaModFix/>
          </a:blip>
          <a:stretch>
            <a:fillRect/>
          </a:stretch>
        </p:blipFill>
        <p:spPr>
          <a:xfrm>
            <a:off x="2099375" y="1559500"/>
            <a:ext cx="5343525" cy="3257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0" name="Shape 1190"/>
        <p:cNvGrpSpPr/>
        <p:nvPr/>
      </p:nvGrpSpPr>
      <p:grpSpPr>
        <a:xfrm>
          <a:off x="0" y="0"/>
          <a:ext cx="0" cy="0"/>
          <a:chOff x="0" y="0"/>
          <a:chExt cx="0" cy="0"/>
        </a:xfrm>
      </p:grpSpPr>
      <p:sp>
        <p:nvSpPr>
          <p:cNvPr id="1191" name="Google Shape;1191;ga5b0b134b2_0_407"/>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92" name="Google Shape;1192;ga5b0b134b2_0_407"/>
          <p:cNvGrpSpPr/>
          <p:nvPr/>
        </p:nvGrpSpPr>
        <p:grpSpPr>
          <a:xfrm>
            <a:off x="-313134" y="0"/>
            <a:ext cx="9438086" cy="5141299"/>
            <a:chOff x="-417513" y="0"/>
            <a:chExt cx="12584115" cy="6853238"/>
          </a:xfrm>
        </p:grpSpPr>
        <p:sp>
          <p:nvSpPr>
            <p:cNvPr id="1193" name="Google Shape;1193;ga5b0b134b2_0_407"/>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ga5b0b134b2_0_40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ga5b0b134b2_0_40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ga5b0b134b2_0_407"/>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ga5b0b134b2_0_40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ga5b0b134b2_0_40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ga5b0b134b2_0_407"/>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ga5b0b134b2_0_40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ga5b0b134b2_0_40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ga5b0b134b2_0_407"/>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ga5b0b134b2_0_40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ga5b0b134b2_0_407"/>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ga5b0b134b2_0_40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ga5b0b134b2_0_407"/>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ga5b0b134b2_0_40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ga5b0b134b2_0_407"/>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ga5b0b134b2_0_407"/>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ga5b0b134b2_0_407"/>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ga5b0b134b2_0_40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ga5b0b134b2_0_40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ga5b0b134b2_0_40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4" name="Google Shape;1214;ga5b0b134b2_0_407"/>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5" name="Google Shape;1215;ga5b0b134b2_0_407"/>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216" name="Google Shape;1216;ga5b0b134b2_0_407"/>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17" name="Google Shape;1217;ga5b0b134b2_0_407"/>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zh-CN" sz="1200">
                <a:latin typeface="Times New Roman"/>
                <a:ea typeface="Times New Roman"/>
                <a:cs typeface="Times New Roman"/>
                <a:sym typeface="Times New Roman"/>
              </a:rPr>
              <a:t>We then did a random forest test based one the new dataset, which gave a 70% score.</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1200">
                <a:solidFill>
                  <a:srgbClr val="292929"/>
                </a:solidFill>
                <a:highlight>
                  <a:srgbClr val="FFFFFF"/>
                </a:highlight>
                <a:latin typeface="Times New Roman"/>
                <a:ea typeface="Times New Roman"/>
                <a:cs typeface="Times New Roman"/>
                <a:sym typeface="Times New Roman"/>
              </a:rPr>
              <a:t>	It seems we are on the right track. </a:t>
            </a:r>
            <a:r>
              <a:rPr lang="zh-CN" sz="1200">
                <a:solidFill>
                  <a:srgbClr val="292929"/>
                </a:solidFill>
                <a:highlight>
                  <a:srgbClr val="FFFFFF"/>
                </a:highlight>
                <a:latin typeface="Times New Roman"/>
                <a:ea typeface="Times New Roman"/>
                <a:cs typeface="Times New Roman"/>
                <a:sym typeface="Times New Roman"/>
              </a:rPr>
              <a:t>Let’s do some visualization to see the details in next slides.</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p:txBody>
      </p:sp>
      <p:pic>
        <p:nvPicPr>
          <p:cNvPr id="1218" name="Google Shape;1218;ga5b0b134b2_0_407"/>
          <p:cNvPicPr preferRelativeResize="0"/>
          <p:nvPr/>
        </p:nvPicPr>
        <p:blipFill>
          <a:blip r:embed="rId3">
            <a:alphaModFix/>
          </a:blip>
          <a:stretch>
            <a:fillRect/>
          </a:stretch>
        </p:blipFill>
        <p:spPr>
          <a:xfrm>
            <a:off x="2124350" y="1055575"/>
            <a:ext cx="5924550" cy="1323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3" name="Shape 1223"/>
        <p:cNvGrpSpPr/>
        <p:nvPr/>
      </p:nvGrpSpPr>
      <p:grpSpPr>
        <a:xfrm>
          <a:off x="0" y="0"/>
          <a:ext cx="0" cy="0"/>
          <a:chOff x="0" y="0"/>
          <a:chExt cx="0" cy="0"/>
        </a:xfrm>
      </p:grpSpPr>
      <p:sp>
        <p:nvSpPr>
          <p:cNvPr id="1224" name="Google Shape;1224;ga5b0b134b2_0_445"/>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25" name="Google Shape;1225;ga5b0b134b2_0_445"/>
          <p:cNvGrpSpPr/>
          <p:nvPr/>
        </p:nvGrpSpPr>
        <p:grpSpPr>
          <a:xfrm>
            <a:off x="-313134" y="0"/>
            <a:ext cx="9438086" cy="5141299"/>
            <a:chOff x="-417513" y="0"/>
            <a:chExt cx="12584115" cy="6853238"/>
          </a:xfrm>
        </p:grpSpPr>
        <p:sp>
          <p:nvSpPr>
            <p:cNvPr id="1226" name="Google Shape;1226;ga5b0b134b2_0_445"/>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ga5b0b134b2_0_44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ga5b0b134b2_0_44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ga5b0b134b2_0_445"/>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ga5b0b134b2_0_44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ga5b0b134b2_0_44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ga5b0b134b2_0_445"/>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ga5b0b134b2_0_44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ga5b0b134b2_0_44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ga5b0b134b2_0_445"/>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ga5b0b134b2_0_44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ga5b0b134b2_0_445"/>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ga5b0b134b2_0_44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ga5b0b134b2_0_445"/>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ga5b0b134b2_0_44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ga5b0b134b2_0_445"/>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ga5b0b134b2_0_445"/>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ga5b0b134b2_0_445"/>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ga5b0b134b2_0_44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ga5b0b134b2_0_44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ga5b0b134b2_0_44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7" name="Google Shape;1247;ga5b0b134b2_0_445"/>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8" name="Google Shape;1248;ga5b0b134b2_0_445"/>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249" name="Google Shape;1249;ga5b0b134b2_0_445"/>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50" name="Google Shape;1250;ga5b0b134b2_0_445"/>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p:txBody>
      </p:sp>
      <p:pic>
        <p:nvPicPr>
          <p:cNvPr id="1251" name="Google Shape;1251;ga5b0b134b2_0_445"/>
          <p:cNvPicPr preferRelativeResize="0"/>
          <p:nvPr/>
        </p:nvPicPr>
        <p:blipFill>
          <a:blip r:embed="rId3">
            <a:alphaModFix/>
          </a:blip>
          <a:stretch>
            <a:fillRect/>
          </a:stretch>
        </p:blipFill>
        <p:spPr>
          <a:xfrm>
            <a:off x="2099375" y="805650"/>
            <a:ext cx="3023475" cy="3683375"/>
          </a:xfrm>
          <a:prstGeom prst="rect">
            <a:avLst/>
          </a:prstGeom>
          <a:noFill/>
          <a:ln>
            <a:noFill/>
          </a:ln>
        </p:spPr>
      </p:pic>
      <p:sp>
        <p:nvSpPr>
          <p:cNvPr id="1252" name="Google Shape;1252;ga5b0b134b2_0_445"/>
          <p:cNvSpPr txBox="1"/>
          <p:nvPr/>
        </p:nvSpPr>
        <p:spPr>
          <a:xfrm>
            <a:off x="5241325" y="873550"/>
            <a:ext cx="3605400" cy="3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Times New Roman"/>
                <a:ea typeface="Times New Roman"/>
                <a:cs typeface="Times New Roman"/>
                <a:sym typeface="Times New Roman"/>
              </a:rPr>
              <a:t>Here we can see that the model did quite good at the first and second fire cause natural and accidental. It didn’t do as well with other part(60 %) and it did badly at </a:t>
            </a:r>
            <a:r>
              <a:rPr lang="zh-CN" sz="1050">
                <a:solidFill>
                  <a:schemeClr val="dk1"/>
                </a:solidFill>
                <a:highlight>
                  <a:srgbClr val="FFFFFF"/>
                </a:highlight>
              </a:rPr>
              <a:t>malicious label.</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As you can see from this picture, it </a:t>
            </a:r>
            <a:r>
              <a:rPr lang="zh-CN" sz="1050">
                <a:solidFill>
                  <a:schemeClr val="dk1"/>
                </a:solidFill>
                <a:highlight>
                  <a:srgbClr val="FFFFFF"/>
                </a:highlight>
              </a:rPr>
              <a:t>mistakenly</a:t>
            </a:r>
            <a:r>
              <a:rPr lang="zh-CN" sz="1050">
                <a:solidFill>
                  <a:schemeClr val="dk1"/>
                </a:solidFill>
                <a:highlight>
                  <a:srgbClr val="FFFFFF"/>
                </a:highlight>
              </a:rPr>
              <a:t> labeled many malicious as accidental. (Predict label ‘2’ -&gt; label ‘1’)</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Overall, the original problem is “Can we use Machine Learning to predict the cause of wildfires?”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Yes,we can. However it didn’t perform well when it trying to distinguish accidental and malicious.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Next question is can we do it better?  Let’s give a try.</a:t>
            </a:r>
            <a:endParaRPr sz="1050">
              <a:solidFill>
                <a:schemeClr val="dk1"/>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7" name="Shape 1257"/>
        <p:cNvGrpSpPr/>
        <p:nvPr/>
      </p:nvGrpSpPr>
      <p:grpSpPr>
        <a:xfrm>
          <a:off x="0" y="0"/>
          <a:ext cx="0" cy="0"/>
          <a:chOff x="0" y="0"/>
          <a:chExt cx="0" cy="0"/>
        </a:xfrm>
      </p:grpSpPr>
      <p:sp>
        <p:nvSpPr>
          <p:cNvPr id="1258" name="Google Shape;1258;ga5b0b134b2_0_483"/>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59" name="Google Shape;1259;ga5b0b134b2_0_483"/>
          <p:cNvGrpSpPr/>
          <p:nvPr/>
        </p:nvGrpSpPr>
        <p:grpSpPr>
          <a:xfrm>
            <a:off x="-313134" y="0"/>
            <a:ext cx="9438086" cy="5141299"/>
            <a:chOff x="-417513" y="0"/>
            <a:chExt cx="12584115" cy="6853238"/>
          </a:xfrm>
        </p:grpSpPr>
        <p:sp>
          <p:nvSpPr>
            <p:cNvPr id="1260" name="Google Shape;1260;ga5b0b134b2_0_48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ga5b0b134b2_0_48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ga5b0b134b2_0_48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ga5b0b134b2_0_48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ga5b0b134b2_0_48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ga5b0b134b2_0_48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ga5b0b134b2_0_48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ga5b0b134b2_0_48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ga5b0b134b2_0_48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ga5b0b134b2_0_48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ga5b0b134b2_0_48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ga5b0b134b2_0_48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ga5b0b134b2_0_48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ga5b0b134b2_0_48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ga5b0b134b2_0_48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ga5b0b134b2_0_48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ga5b0b134b2_0_48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ga5b0b134b2_0_48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ga5b0b134b2_0_48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ga5b0b134b2_0_48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ga5b0b134b2_0_48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1" name="Google Shape;1281;ga5b0b134b2_0_483"/>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2" name="Google Shape;1282;ga5b0b134b2_0_483"/>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283" name="Google Shape;1283;ga5b0b134b2_0_483"/>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84" name="Google Shape;1284;ga5b0b134b2_0_483"/>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zh-CN" sz="1200">
                <a:latin typeface="Times New Roman"/>
                <a:ea typeface="Times New Roman"/>
                <a:cs typeface="Times New Roman"/>
                <a:sym typeface="Times New Roman"/>
              </a:rPr>
              <a:t>Problem: Our model did badly at malicious part.</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zh-CN" sz="1200">
                <a:latin typeface="Times New Roman"/>
                <a:ea typeface="Times New Roman"/>
                <a:cs typeface="Times New Roman"/>
                <a:sym typeface="Times New Roman"/>
              </a:rPr>
              <a:t>Improve the model?</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We can do it by tuning algorithms. Our former model focus on the whole US wildfires and try to classify the causes into four classes. This time, we focus on one single state with one fire cause, malicious.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zh-CN" sz="1200">
                <a:highlight>
                  <a:srgbClr val="FFFFFF"/>
                </a:highlight>
                <a:latin typeface="Times New Roman"/>
                <a:ea typeface="Times New Roman"/>
                <a:cs typeface="Times New Roman"/>
                <a:sym typeface="Times New Roman"/>
              </a:rPr>
              <a:t>Our next step was to see if we could predict malicious fires in one state. We chose the top 3 states of wildfires: CA, GA and TX.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In order to improve the accuracy we could drop some columns to do that.</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4"/>
          <p:cNvSpPr/>
          <p:nvPr/>
        </p:nvSpPr>
        <p:spPr>
          <a:xfrm>
            <a:off x="0" y="0"/>
            <a:ext cx="9141714" cy="51450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6" name="Google Shape;206;p4"/>
          <p:cNvGrpSpPr/>
          <p:nvPr/>
        </p:nvGrpSpPr>
        <p:grpSpPr>
          <a:xfrm>
            <a:off x="-313134" y="0"/>
            <a:ext cx="9438087" cy="5141514"/>
            <a:chOff x="-417513" y="0"/>
            <a:chExt cx="12584114" cy="6853238"/>
          </a:xfrm>
        </p:grpSpPr>
        <p:sp>
          <p:nvSpPr>
            <p:cNvPr id="207" name="Google Shape;207;p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34901"/>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4"/>
          <p:cNvSpPr/>
          <p:nvPr/>
        </p:nvSpPr>
        <p:spPr>
          <a:xfrm>
            <a:off x="1442748" y="0"/>
            <a:ext cx="7701252" cy="5153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4"/>
          <p:cNvSpPr txBox="1"/>
          <p:nvPr>
            <p:ph type="title"/>
          </p:nvPr>
        </p:nvSpPr>
        <p:spPr>
          <a:xfrm>
            <a:off x="1451941" y="103616"/>
            <a:ext cx="4670298" cy="9261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000"/>
              <a:buFont typeface="Calibri"/>
              <a:buNone/>
            </a:pPr>
            <a:r>
              <a:rPr lang="zh-CN" sz="3000">
                <a:solidFill>
                  <a:schemeClr val="accent1"/>
                </a:solidFill>
                <a:latin typeface="Times New Roman"/>
                <a:ea typeface="Times New Roman"/>
                <a:cs typeface="Times New Roman"/>
                <a:sym typeface="Times New Roman"/>
              </a:rPr>
              <a:t>Wildfires</a:t>
            </a:r>
            <a:endParaRPr>
              <a:latin typeface="Times New Roman"/>
              <a:ea typeface="Times New Roman"/>
              <a:cs typeface="Times New Roman"/>
              <a:sym typeface="Times New Roman"/>
            </a:endParaRPr>
          </a:p>
        </p:txBody>
      </p:sp>
      <p:sp>
        <p:nvSpPr>
          <p:cNvPr id="230" name="Google Shape;230;p4"/>
          <p:cNvSpPr/>
          <p:nvPr/>
        </p:nvSpPr>
        <p:spPr>
          <a:xfrm rot="5400000">
            <a:off x="1348392" y="716361"/>
            <a:ext cx="225650" cy="194466"/>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4"/>
          <p:cNvSpPr txBox="1"/>
          <p:nvPr>
            <p:ph idx="1" type="body"/>
          </p:nvPr>
        </p:nvSpPr>
        <p:spPr>
          <a:xfrm>
            <a:off x="1551018" y="549047"/>
            <a:ext cx="7382244" cy="4406193"/>
          </a:xfrm>
          <a:prstGeom prst="rect">
            <a:avLst/>
          </a:prstGeom>
          <a:noFill/>
          <a:ln>
            <a:noFill/>
          </a:ln>
        </p:spPr>
        <p:txBody>
          <a:bodyPr anchorCtr="0" anchor="t" bIns="45700" lIns="91425" spcFirstLastPara="1" rIns="91425" wrap="square" tIns="45700">
            <a:noAutofit/>
          </a:bodyPr>
          <a:lstStyle/>
          <a:p>
            <a:pPr indent="0" lvl="0" marL="171450" rtl="0" algn="just">
              <a:lnSpc>
                <a:spcPct val="90000"/>
              </a:lnSpc>
              <a:spcBef>
                <a:spcPts val="0"/>
              </a:spcBef>
              <a:spcAft>
                <a:spcPts val="0"/>
              </a:spcAft>
              <a:buClr>
                <a:srgbClr val="000000"/>
              </a:buClr>
              <a:buSzPts val="1200"/>
              <a:buNone/>
            </a:pPr>
            <a:r>
              <a:rPr i="0" lang="zh-CN" sz="1200" u="none" strike="noStrike">
                <a:solidFill>
                  <a:srgbClr val="000000"/>
                </a:solidFill>
                <a:latin typeface="Times New Roman"/>
                <a:ea typeface="Times New Roman"/>
                <a:cs typeface="Times New Roman"/>
                <a:sym typeface="Times New Roman"/>
              </a:rPr>
              <a:t>A wildfire is an unplanned, unwanted, uncontrolled fire in an area of </a:t>
            </a:r>
            <a:r>
              <a:rPr i="0" lang="zh-CN" sz="1200" u="sng"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combustible</a:t>
            </a:r>
            <a:r>
              <a:rPr i="0" lang="zh-CN" sz="1200" u="none" strike="noStrike">
                <a:solidFill>
                  <a:srgbClr val="000000"/>
                </a:solidFill>
                <a:latin typeface="Times New Roman"/>
                <a:ea typeface="Times New Roman"/>
                <a:cs typeface="Times New Roman"/>
                <a:sym typeface="Times New Roman"/>
              </a:rPr>
              <a:t> </a:t>
            </a:r>
            <a:r>
              <a:rPr i="0" lang="zh-CN" sz="1200" u="sng"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vegetation</a:t>
            </a:r>
            <a:r>
              <a:rPr i="0" lang="zh-CN" sz="1200" u="none" strike="noStrike">
                <a:solidFill>
                  <a:srgbClr val="000000"/>
                </a:solidFill>
                <a:latin typeface="Times New Roman"/>
                <a:ea typeface="Times New Roman"/>
                <a:cs typeface="Times New Roman"/>
                <a:sym typeface="Times New Roman"/>
              </a:rPr>
              <a:t> starting in </a:t>
            </a:r>
            <a:r>
              <a:rPr i="0" lang="zh-CN" sz="1200" u="sng"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rural areas</a:t>
            </a:r>
            <a:r>
              <a:rPr i="0" lang="zh-CN" sz="1200" u="none" strike="noStrike">
                <a:solidFill>
                  <a:srgbClr val="000000"/>
                </a:solidFill>
                <a:latin typeface="Times New Roman"/>
                <a:ea typeface="Times New Roman"/>
                <a:cs typeface="Times New Roman"/>
                <a:sym typeface="Times New Roman"/>
              </a:rPr>
              <a:t> and urban areas. Depending on the type of vegetation present, a wildfire can also be classified more specifically as a forest fire, brush fire, bushfire (</a:t>
            </a:r>
            <a:r>
              <a:rPr i="0" lang="zh-CN" sz="1200" u="sng"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in Australia</a:t>
            </a:r>
            <a:r>
              <a:rPr i="0" lang="zh-CN" sz="1200" u="none" strike="noStrike">
                <a:solidFill>
                  <a:srgbClr val="000000"/>
                </a:solidFill>
                <a:latin typeface="Times New Roman"/>
                <a:ea typeface="Times New Roman"/>
                <a:cs typeface="Times New Roman"/>
                <a:sym typeface="Times New Roman"/>
              </a:rPr>
              <a:t>), desert fire, grass fire, hill fire, peat fire, prairie fire, vegetation fire, or veld fire.</a:t>
            </a:r>
            <a:endParaRPr sz="1200">
              <a:latin typeface="Times New Roman"/>
              <a:ea typeface="Times New Roman"/>
              <a:cs typeface="Times New Roman"/>
              <a:sym typeface="Times New Roman"/>
            </a:endParaRPr>
          </a:p>
          <a:p>
            <a:pPr indent="0" lvl="0" marL="171450" rtl="0" algn="just">
              <a:lnSpc>
                <a:spcPct val="90000"/>
              </a:lnSpc>
              <a:spcBef>
                <a:spcPts val="0"/>
              </a:spcBef>
              <a:spcAft>
                <a:spcPts val="0"/>
              </a:spcAft>
              <a:buClr>
                <a:srgbClr val="000000"/>
              </a:buClr>
              <a:buSzPts val="1200"/>
              <a:buNone/>
            </a:pPr>
            <a:r>
              <a:t/>
            </a:r>
            <a:endParaRPr sz="1200">
              <a:solidFill>
                <a:srgbClr val="000000"/>
              </a:solidFill>
              <a:latin typeface="Times New Roman"/>
              <a:ea typeface="Times New Roman"/>
              <a:cs typeface="Times New Roman"/>
              <a:sym typeface="Times New Roman"/>
            </a:endParaRPr>
          </a:p>
          <a:p>
            <a:pPr indent="0" lvl="0" marL="171450" rtl="0" algn="just">
              <a:lnSpc>
                <a:spcPct val="90000"/>
              </a:lnSpc>
              <a:spcBef>
                <a:spcPts val="0"/>
              </a:spcBef>
              <a:spcAft>
                <a:spcPts val="0"/>
              </a:spcAft>
              <a:buClr>
                <a:srgbClr val="000000"/>
              </a:buClr>
              <a:buSzPts val="1200"/>
              <a:buNone/>
            </a:pPr>
            <a:r>
              <a:rPr i="0" lang="zh-CN" sz="1200" u="none" strike="noStrike">
                <a:solidFill>
                  <a:srgbClr val="000000"/>
                </a:solidFill>
                <a:latin typeface="Times New Roman"/>
                <a:ea typeface="Times New Roman"/>
                <a:cs typeface="Times New Roman"/>
                <a:sym typeface="Times New Roman"/>
              </a:rPr>
              <a:t>Just before the COVID-19 pandemic, wildfires in Australia destroyed more than 3,000 homes and burnt millions of hectares of vegetation.</a:t>
            </a:r>
            <a:r>
              <a:rPr baseline="30000" i="0" lang="zh-CN" sz="1200" u="none" strike="noStrike">
                <a:solidFill>
                  <a:srgbClr val="000000"/>
                </a:solidFill>
                <a:latin typeface="Times New Roman"/>
                <a:ea typeface="Times New Roman"/>
                <a:cs typeface="Times New Roman"/>
                <a:sym typeface="Times New Roman"/>
              </a:rPr>
              <a:t>[1] </a:t>
            </a:r>
            <a:r>
              <a:rPr i="0" lang="zh-CN" sz="1200" u="none" strike="noStrike">
                <a:solidFill>
                  <a:srgbClr val="000000"/>
                </a:solidFill>
                <a:latin typeface="Times New Roman"/>
                <a:ea typeface="Times New Roman"/>
                <a:cs typeface="Times New Roman"/>
                <a:sym typeface="Times New Roman"/>
              </a:rPr>
              <a:t>3 month ago, California suffered wildfires and it is still ongoing. As of November 12, 2020, over 9,177 fires</a:t>
            </a:r>
            <a:r>
              <a:rPr baseline="30000" i="0" lang="zh-CN" sz="1200" u="sng" strike="noStrike">
                <a:solidFill>
                  <a:srgbClr val="000000"/>
                </a:solidFill>
                <a:latin typeface="Times New Roman"/>
                <a:ea typeface="Times New Roman"/>
                <a:cs typeface="Times New Roman"/>
                <a:sym typeface="Times New Roman"/>
                <a:hlinkClick r:id="rId7">
                  <a:extLst>
                    <a:ext uri="{A12FA001-AC4F-418D-AE19-62706E023703}">
                      <ahyp:hlinkClr val="tx"/>
                    </a:ext>
                  </a:extLst>
                </a:hlinkClick>
              </a:rPr>
              <a:t>[2]</a:t>
            </a:r>
            <a:r>
              <a:rPr baseline="30000" i="0" lang="zh-CN" sz="1200" u="none" strike="noStrike">
                <a:solidFill>
                  <a:srgbClr val="000000"/>
                </a:solidFill>
                <a:latin typeface="Times New Roman"/>
                <a:ea typeface="Times New Roman"/>
                <a:cs typeface="Times New Roman"/>
                <a:sym typeface="Times New Roman"/>
              </a:rPr>
              <a:t> </a:t>
            </a:r>
            <a:r>
              <a:rPr i="0" lang="zh-CN" sz="1200" u="none" strike="noStrike">
                <a:solidFill>
                  <a:srgbClr val="000000"/>
                </a:solidFill>
                <a:latin typeface="Times New Roman"/>
                <a:ea typeface="Times New Roman"/>
                <a:cs typeface="Times New Roman"/>
                <a:sym typeface="Times New Roman"/>
              </a:rPr>
              <a:t>have burned 4,359,517 acres (1,764,234 ha),</a:t>
            </a:r>
            <a:r>
              <a:rPr baseline="30000" i="0" lang="zh-CN" sz="1200" u="sng" strike="noStrike">
                <a:solidFill>
                  <a:srgbClr val="000000"/>
                </a:solidFill>
                <a:latin typeface="Times New Roman"/>
                <a:ea typeface="Times New Roman"/>
                <a:cs typeface="Times New Roman"/>
                <a:sym typeface="Times New Roman"/>
                <a:hlinkClick r:id="rId8">
                  <a:extLst>
                    <a:ext uri="{A12FA001-AC4F-418D-AE19-62706E023703}">
                      <ahyp:hlinkClr val="tx"/>
                    </a:ext>
                  </a:extLst>
                </a:hlinkClick>
              </a:rPr>
              <a:t>[3]</a:t>
            </a:r>
            <a:r>
              <a:rPr i="0" lang="zh-CN" sz="1200" u="none" strike="noStrike">
                <a:solidFill>
                  <a:srgbClr val="000000"/>
                </a:solidFill>
                <a:latin typeface="Times New Roman"/>
                <a:ea typeface="Times New Roman"/>
                <a:cs typeface="Times New Roman"/>
                <a:sym typeface="Times New Roman"/>
              </a:rPr>
              <a:t> more than 4% of the state's roughly 100 million acres of land, making 2020 the largest wildfire season </a:t>
            </a:r>
            <a:r>
              <a:rPr i="0" lang="zh-CN" sz="1200" u="sng" strike="noStrike">
                <a:solidFill>
                  <a:srgbClr val="000000"/>
                </a:solidFill>
                <a:latin typeface="Times New Roman"/>
                <a:ea typeface="Times New Roman"/>
                <a:cs typeface="Times New Roman"/>
                <a:sym typeface="Times New Roman"/>
                <a:hlinkClick r:id="rId9">
                  <a:extLst>
                    <a:ext uri="{A12FA001-AC4F-418D-AE19-62706E023703}">
                      <ahyp:hlinkClr val="tx"/>
                    </a:ext>
                  </a:extLst>
                </a:hlinkClick>
              </a:rPr>
              <a:t>recorded in California's modern history</a:t>
            </a:r>
            <a:r>
              <a:rPr i="0" lang="zh-CN" sz="1200" u="none" strike="noStrike">
                <a:solidFill>
                  <a:srgbClr val="000000"/>
                </a:solidFill>
                <a:latin typeface="Times New Roman"/>
                <a:ea typeface="Times New Roman"/>
                <a:cs typeface="Times New Roman"/>
                <a:sym typeface="Times New Roman"/>
              </a:rPr>
              <a:t> (according to the </a:t>
            </a:r>
            <a:r>
              <a:rPr i="0" lang="zh-CN" sz="1200" u="sng" strike="noStrike">
                <a:solidFill>
                  <a:srgbClr val="000000"/>
                </a:solidFill>
                <a:latin typeface="Times New Roman"/>
                <a:ea typeface="Times New Roman"/>
                <a:cs typeface="Times New Roman"/>
                <a:sym typeface="Times New Roman"/>
                <a:hlinkClick r:id="rId10">
                  <a:extLst>
                    <a:ext uri="{A12FA001-AC4F-418D-AE19-62706E023703}">
                      <ahyp:hlinkClr val="tx"/>
                    </a:ext>
                  </a:extLst>
                </a:hlinkClick>
              </a:rPr>
              <a:t>California Department of Forestry and Fire Protection</a:t>
            </a:r>
            <a:r>
              <a:rPr i="0" lang="zh-CN" sz="1200" u="none" strike="noStrike">
                <a:solidFill>
                  <a:srgbClr val="000000"/>
                </a:solidFill>
                <a:latin typeface="Times New Roman"/>
                <a:ea typeface="Times New Roman"/>
                <a:cs typeface="Times New Roman"/>
                <a:sym typeface="Times New Roman"/>
              </a:rPr>
              <a:t>), though roughly equivalent to the pre-1800 levels which averaged around 4.4 million acres yearly and up to 12 million in peak years </a:t>
            </a:r>
            <a:r>
              <a:rPr baseline="30000" i="0" lang="zh-CN" sz="1200" u="none" strike="noStrike">
                <a:solidFill>
                  <a:srgbClr val="000000"/>
                </a:solidFill>
                <a:latin typeface="Times New Roman"/>
                <a:ea typeface="Times New Roman"/>
                <a:cs typeface="Times New Roman"/>
                <a:sym typeface="Times New Roman"/>
              </a:rPr>
              <a:t>[4][5]</a:t>
            </a:r>
            <a:r>
              <a:rPr i="0" lang="zh-CN" sz="1200" u="none" strike="noStrike">
                <a:solidFill>
                  <a:srgbClr val="000000"/>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171450" rtl="0" algn="just">
              <a:lnSpc>
                <a:spcPct val="90000"/>
              </a:lnSpc>
              <a:spcBef>
                <a:spcPts val="0"/>
              </a:spcBef>
              <a:spcAft>
                <a:spcPts val="0"/>
              </a:spcAft>
              <a:buClr>
                <a:srgbClr val="000000"/>
              </a:buClr>
              <a:buSzPts val="1200"/>
              <a:buNone/>
            </a:pPr>
            <a:r>
              <a:rPr i="0" lang="zh-CN" sz="1200" u="none" strike="noStrike">
                <a:solidFill>
                  <a:srgbClr val="000000"/>
                </a:solidFill>
                <a:latin typeface="Times New Roman"/>
                <a:ea typeface="Times New Roman"/>
                <a:cs typeface="Times New Roman"/>
                <a:sym typeface="Times New Roman"/>
              </a:rPr>
              <a:t>Wildfires affect air quality, vegetation, human and animal habitats, and climate around the world. The intensity of the fires has been increased by drying and heating from </a:t>
            </a:r>
            <a:r>
              <a:rPr i="0" lang="zh-CN" sz="1200" u="sng" strike="noStrike">
                <a:solidFill>
                  <a:srgbClr val="000000"/>
                </a:solidFill>
                <a:latin typeface="Times New Roman"/>
                <a:ea typeface="Times New Roman"/>
                <a:cs typeface="Times New Roman"/>
                <a:sym typeface="Times New Roman"/>
                <a:hlinkClick r:id="rId11">
                  <a:extLst>
                    <a:ext uri="{A12FA001-AC4F-418D-AE19-62706E023703}">
                      <ahyp:hlinkClr val="tx"/>
                    </a:ext>
                  </a:extLst>
                </a:hlinkClick>
              </a:rPr>
              <a:t>human-induced climate change</a:t>
            </a:r>
            <a:r>
              <a:rPr i="0" lang="zh-CN" sz="1200" u="none" strike="noStrike">
                <a:solidFill>
                  <a:srgbClr val="000000"/>
                </a:solidFill>
                <a:latin typeface="Times New Roman"/>
                <a:ea typeface="Times New Roman"/>
                <a:cs typeface="Times New Roman"/>
                <a:sym typeface="Times New Roman"/>
              </a:rPr>
              <a:t>,</a:t>
            </a:r>
            <a:r>
              <a:rPr baseline="30000" i="0" lang="zh-CN" sz="1200" u="sng" strike="noStrike">
                <a:solidFill>
                  <a:srgbClr val="000000"/>
                </a:solidFill>
                <a:latin typeface="Times New Roman"/>
                <a:ea typeface="Times New Roman"/>
                <a:cs typeface="Times New Roman"/>
                <a:sym typeface="Times New Roman"/>
                <a:hlinkClick r:id="rId12">
                  <a:extLst>
                    <a:ext uri="{A12FA001-AC4F-418D-AE19-62706E023703}">
                      <ahyp:hlinkClr val="tx"/>
                    </a:ext>
                  </a:extLst>
                </a:hlinkClick>
              </a:rPr>
              <a:t>[6]</a:t>
            </a:r>
            <a:r>
              <a:rPr baseline="30000" i="0" lang="zh-CN" sz="1200" u="sng" strike="noStrike">
                <a:solidFill>
                  <a:srgbClr val="000000"/>
                </a:solidFill>
                <a:latin typeface="Times New Roman"/>
                <a:ea typeface="Times New Roman"/>
                <a:cs typeface="Times New Roman"/>
                <a:sym typeface="Times New Roman"/>
                <a:hlinkClick r:id="rId13">
                  <a:extLst>
                    <a:ext uri="{A12FA001-AC4F-418D-AE19-62706E023703}">
                      <ahyp:hlinkClr val="tx"/>
                    </a:ext>
                  </a:extLst>
                </a:hlinkClick>
              </a:rPr>
              <a:t>[7]</a:t>
            </a:r>
            <a:r>
              <a:rPr i="0" lang="zh-CN" sz="1200" u="none" strike="noStrike">
                <a:solidFill>
                  <a:srgbClr val="000000"/>
                </a:solidFill>
                <a:latin typeface="Times New Roman"/>
                <a:ea typeface="Times New Roman"/>
                <a:cs typeface="Times New Roman"/>
                <a:sym typeface="Times New Roman"/>
              </a:rPr>
              <a:t> as well as decades of poor </a:t>
            </a:r>
            <a:r>
              <a:rPr i="0" lang="zh-CN" sz="1200" u="sng" strike="noStrike">
                <a:solidFill>
                  <a:srgbClr val="000000"/>
                </a:solidFill>
                <a:latin typeface="Times New Roman"/>
                <a:ea typeface="Times New Roman"/>
                <a:cs typeface="Times New Roman"/>
                <a:sym typeface="Times New Roman"/>
                <a:hlinkClick r:id="rId14">
                  <a:extLst>
                    <a:ext uri="{A12FA001-AC4F-418D-AE19-62706E023703}">
                      <ahyp:hlinkClr val="tx"/>
                    </a:ext>
                  </a:extLst>
                </a:hlinkClick>
              </a:rPr>
              <a:t>forest management</a:t>
            </a:r>
            <a:r>
              <a:rPr i="0" lang="zh-CN" sz="1200" u="none" strike="noStrike">
                <a:solidFill>
                  <a:srgbClr val="000000"/>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171450" rtl="0" algn="just">
              <a:lnSpc>
                <a:spcPct val="90000"/>
              </a:lnSpc>
              <a:spcBef>
                <a:spcPts val="0"/>
              </a:spcBef>
              <a:spcAft>
                <a:spcPts val="0"/>
              </a:spcAft>
              <a:buClr>
                <a:srgbClr val="000000"/>
              </a:buClr>
              <a:buSzPts val="1200"/>
              <a:buNone/>
            </a:pPr>
            <a:r>
              <a:rPr i="0" lang="zh-CN" sz="1200" u="none" strike="noStrike">
                <a:solidFill>
                  <a:srgbClr val="000000"/>
                </a:solidFill>
                <a:latin typeface="Times New Roman"/>
                <a:ea typeface="Times New Roman"/>
                <a:cs typeface="Times New Roman"/>
                <a:sym typeface="Times New Roman"/>
              </a:rPr>
              <a:t>One of the most important ways to prevent wildfires is to predict the cause of wildfires and implement precise preventive measures. It is vital for the local fire department, state department to know how to take effective actions based on the causes of wildfires.</a:t>
            </a:r>
            <a:endParaRPr sz="1200">
              <a:latin typeface="Times New Roman"/>
              <a:ea typeface="Times New Roman"/>
              <a:cs typeface="Times New Roman"/>
              <a:sym typeface="Times New Roman"/>
            </a:endParaRPr>
          </a:p>
          <a:p>
            <a:pPr indent="0" lvl="0" marL="171450" rtl="0" algn="just">
              <a:lnSpc>
                <a:spcPct val="90000"/>
              </a:lnSpc>
              <a:spcBef>
                <a:spcPts val="0"/>
              </a:spcBef>
              <a:spcAft>
                <a:spcPts val="0"/>
              </a:spcAft>
              <a:buClr>
                <a:schemeClr val="dk1"/>
              </a:buClr>
              <a:buSzPts val="1200"/>
              <a:buNone/>
            </a:pPr>
            <a:br>
              <a:rPr lang="zh-CN" sz="1200">
                <a:latin typeface="Times New Roman"/>
                <a:ea typeface="Times New Roman"/>
                <a:cs typeface="Times New Roman"/>
                <a:sym typeface="Times New Roman"/>
              </a:rPr>
            </a:br>
            <a:r>
              <a:rPr i="0" lang="zh-CN" sz="1200" u="none" strike="noStrike">
                <a:solidFill>
                  <a:srgbClr val="000000"/>
                </a:solidFill>
                <a:latin typeface="Times New Roman"/>
                <a:ea typeface="Times New Roman"/>
                <a:cs typeface="Times New Roman"/>
                <a:sym typeface="Times New Roman"/>
              </a:rPr>
              <a:t>Statistical Analysis is one way to accomplish this important task.</a:t>
            </a:r>
            <a:endParaRPr sz="1200">
              <a:latin typeface="Times New Roman"/>
              <a:ea typeface="Times New Roman"/>
              <a:cs typeface="Times New Roman"/>
              <a:sym typeface="Times New Roman"/>
            </a:endParaRPr>
          </a:p>
          <a:p>
            <a:pPr indent="0" lvl="0" marL="171450" rtl="0" algn="just">
              <a:lnSpc>
                <a:spcPct val="90000"/>
              </a:lnSpc>
              <a:spcBef>
                <a:spcPts val="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171450" rtl="0" algn="just">
              <a:lnSpc>
                <a:spcPct val="90000"/>
              </a:lnSpc>
              <a:spcBef>
                <a:spcPts val="0"/>
              </a:spcBef>
              <a:spcAft>
                <a:spcPts val="0"/>
              </a:spcAft>
              <a:buClr>
                <a:srgbClr val="000000"/>
              </a:buClr>
              <a:buSzPts val="1200"/>
              <a:buNone/>
            </a:pPr>
            <a:r>
              <a:rPr i="0" lang="zh-CN" sz="1200" u="none" strike="noStrike">
                <a:solidFill>
                  <a:srgbClr val="000000"/>
                </a:solidFill>
                <a:latin typeface="Times New Roman"/>
                <a:ea typeface="Times New Roman"/>
                <a:cs typeface="Times New Roman"/>
                <a:sym typeface="Times New Roman"/>
              </a:rPr>
              <a:t>In this project, we will show you how to analyze the dataset, visualize the data and implement various Machine Learning Algorithms to classify the causes of wildfires. </a:t>
            </a:r>
            <a:endParaRPr>
              <a:latin typeface="Times New Roman"/>
              <a:ea typeface="Times New Roman"/>
              <a:cs typeface="Times New Roman"/>
              <a:sym typeface="Times New Roman"/>
            </a:endParaRPr>
          </a:p>
          <a:p>
            <a:pPr indent="0" lvl="0" marL="171450" rtl="0" algn="l">
              <a:lnSpc>
                <a:spcPct val="90000"/>
              </a:lnSpc>
              <a:spcBef>
                <a:spcPts val="0"/>
              </a:spcBef>
              <a:spcAft>
                <a:spcPts val="0"/>
              </a:spcAft>
              <a:buClr>
                <a:schemeClr val="dk1"/>
              </a:buClr>
              <a:buSzPts val="1200"/>
              <a:buNone/>
            </a:pPr>
            <a:r>
              <a:t/>
            </a:r>
            <a:endParaRPr sz="1200">
              <a:solidFill>
                <a:srgbClr val="000000"/>
              </a:solidFill>
              <a:latin typeface="Times New Roman"/>
              <a:ea typeface="Times New Roman"/>
              <a:cs typeface="Times New Roman"/>
              <a:sym typeface="Times New Roman"/>
            </a:endParaRPr>
          </a:p>
          <a:p>
            <a:pPr indent="0" lvl="0" marL="171450" rtl="0" algn="l">
              <a:lnSpc>
                <a:spcPct val="90000"/>
              </a:lnSpc>
              <a:spcBef>
                <a:spcPts val="0"/>
              </a:spcBef>
              <a:spcAft>
                <a:spcPts val="0"/>
              </a:spcAft>
              <a:buClr>
                <a:srgbClr val="000000"/>
              </a:buClr>
              <a:buSzPts val="1200"/>
              <a:buNone/>
            </a:pPr>
            <a:r>
              <a:rPr lang="zh-CN" sz="1200">
                <a:solidFill>
                  <a:srgbClr val="000000"/>
                </a:solidFill>
                <a:latin typeface="Times New Roman"/>
                <a:ea typeface="Times New Roman"/>
                <a:cs typeface="Times New Roman"/>
                <a:sym typeface="Times New Roman"/>
              </a:rPr>
              <a:t>The whole model will take the fire part of this dataset and provide percentage ratings for all possible reasons that could cause wildfires.</a:t>
            </a:r>
            <a:endParaRPr>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9" name="Shape 1289"/>
        <p:cNvGrpSpPr/>
        <p:nvPr/>
      </p:nvGrpSpPr>
      <p:grpSpPr>
        <a:xfrm>
          <a:off x="0" y="0"/>
          <a:ext cx="0" cy="0"/>
          <a:chOff x="0" y="0"/>
          <a:chExt cx="0" cy="0"/>
        </a:xfrm>
      </p:grpSpPr>
      <p:sp>
        <p:nvSpPr>
          <p:cNvPr id="1290" name="Google Shape;1290;ga5b0b134b2_0_579"/>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91" name="Google Shape;1291;ga5b0b134b2_0_579"/>
          <p:cNvGrpSpPr/>
          <p:nvPr/>
        </p:nvGrpSpPr>
        <p:grpSpPr>
          <a:xfrm>
            <a:off x="-313134" y="0"/>
            <a:ext cx="9438086" cy="5141299"/>
            <a:chOff x="-417513" y="0"/>
            <a:chExt cx="12584115" cy="6853238"/>
          </a:xfrm>
        </p:grpSpPr>
        <p:sp>
          <p:nvSpPr>
            <p:cNvPr id="1292" name="Google Shape;1292;ga5b0b134b2_0_579"/>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ga5b0b134b2_0_57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ga5b0b134b2_0_57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ga5b0b134b2_0_579"/>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ga5b0b134b2_0_57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ga5b0b134b2_0_57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ga5b0b134b2_0_579"/>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ga5b0b134b2_0_57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ga5b0b134b2_0_57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ga5b0b134b2_0_579"/>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ga5b0b134b2_0_57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ga5b0b134b2_0_579"/>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ga5b0b134b2_0_57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ga5b0b134b2_0_579"/>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ga5b0b134b2_0_57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ga5b0b134b2_0_579"/>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ga5b0b134b2_0_579"/>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ga5b0b134b2_0_579"/>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ga5b0b134b2_0_57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ga5b0b134b2_0_57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ga5b0b134b2_0_57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ga5b0b134b2_0_579"/>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4" name="Google Shape;1314;ga5b0b134b2_0_579"/>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315" name="Google Shape;1315;ga5b0b134b2_0_579"/>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16" name="Google Shape;1316;ga5b0b134b2_0_579"/>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zh-CN" sz="1400">
                <a:latin typeface="Times New Roman"/>
                <a:ea typeface="Times New Roman"/>
                <a:cs typeface="Times New Roman"/>
                <a:sym typeface="Times New Roman"/>
              </a:rPr>
              <a:t>CA:</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Let’s go with C</a:t>
            </a:r>
            <a:r>
              <a:rPr lang="zh-CN" sz="1200">
                <a:latin typeface="Times New Roman"/>
                <a:ea typeface="Times New Roman"/>
                <a:cs typeface="Times New Roman"/>
                <a:sym typeface="Times New Roman"/>
              </a:rPr>
              <a:t>alifornia first.</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In order to do that, we should create a new filed named Arson.</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p:txBody>
      </p:sp>
      <p:pic>
        <p:nvPicPr>
          <p:cNvPr id="1317" name="Google Shape;1317;ga5b0b134b2_0_579"/>
          <p:cNvPicPr preferRelativeResize="0"/>
          <p:nvPr/>
        </p:nvPicPr>
        <p:blipFill>
          <a:blip r:embed="rId3">
            <a:alphaModFix/>
          </a:blip>
          <a:stretch>
            <a:fillRect/>
          </a:stretch>
        </p:blipFill>
        <p:spPr>
          <a:xfrm>
            <a:off x="2040200" y="1837500"/>
            <a:ext cx="4267200" cy="2867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2" name="Shape 1322"/>
        <p:cNvGrpSpPr/>
        <p:nvPr/>
      </p:nvGrpSpPr>
      <p:grpSpPr>
        <a:xfrm>
          <a:off x="0" y="0"/>
          <a:ext cx="0" cy="0"/>
          <a:chOff x="0" y="0"/>
          <a:chExt cx="0" cy="0"/>
        </a:xfrm>
      </p:grpSpPr>
      <p:sp>
        <p:nvSpPr>
          <p:cNvPr id="1323" name="Google Shape;1323;ga5b0b134b2_0_548"/>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24" name="Google Shape;1324;ga5b0b134b2_0_548"/>
          <p:cNvGrpSpPr/>
          <p:nvPr/>
        </p:nvGrpSpPr>
        <p:grpSpPr>
          <a:xfrm>
            <a:off x="-313134" y="0"/>
            <a:ext cx="9438086" cy="5141299"/>
            <a:chOff x="-417513" y="0"/>
            <a:chExt cx="12584115" cy="6853238"/>
          </a:xfrm>
        </p:grpSpPr>
        <p:sp>
          <p:nvSpPr>
            <p:cNvPr id="1325" name="Google Shape;1325;ga5b0b134b2_0_548"/>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ga5b0b134b2_0_54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ga5b0b134b2_0_54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ga5b0b134b2_0_548"/>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ga5b0b134b2_0_54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ga5b0b134b2_0_54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ga5b0b134b2_0_548"/>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ga5b0b134b2_0_54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ga5b0b134b2_0_54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ga5b0b134b2_0_548"/>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ga5b0b134b2_0_54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ga5b0b134b2_0_548"/>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ga5b0b134b2_0_54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ga5b0b134b2_0_548"/>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ga5b0b134b2_0_54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ga5b0b134b2_0_548"/>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ga5b0b134b2_0_548"/>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ga5b0b134b2_0_548"/>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ga5b0b134b2_0_54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ga5b0b134b2_0_54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ga5b0b134b2_0_54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ga5b0b134b2_0_548"/>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7" name="Google Shape;1347;ga5b0b134b2_0_548"/>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348" name="Google Shape;1348;ga5b0b134b2_0_548"/>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49" name="Google Shape;1349;ga5b0b134b2_0_548"/>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Then we drop </a:t>
            </a:r>
            <a:r>
              <a:rPr lang="zh-CN" sz="1050">
                <a:highlight>
                  <a:srgbClr val="FFFFFF"/>
                </a:highlight>
                <a:latin typeface="Times New Roman"/>
                <a:ea typeface="Times New Roman"/>
                <a:cs typeface="Times New Roman"/>
                <a:sym typeface="Times New Roman"/>
              </a:rPr>
              <a:t> DATE and STAT_CAUSE_DESCR like we did before, and since we only focus on one State, we need to drop STATE field too. Also we should drop Fire_Size.</a:t>
            </a:r>
            <a:endParaRPr sz="105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5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zh-CN" sz="1200">
                <a:highlight>
                  <a:srgbClr val="FFFFFF"/>
                </a:highlight>
                <a:latin typeface="Times New Roman"/>
                <a:ea typeface="Times New Roman"/>
                <a:cs typeface="Times New Roman"/>
                <a:sym typeface="Times New Roman"/>
              </a:rPr>
              <a:t>We got a 92% score!</a:t>
            </a:r>
            <a:endParaRPr sz="12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p:txBody>
      </p:sp>
      <p:pic>
        <p:nvPicPr>
          <p:cNvPr id="1350" name="Google Shape;1350;ga5b0b134b2_0_548"/>
          <p:cNvPicPr preferRelativeResize="0"/>
          <p:nvPr/>
        </p:nvPicPr>
        <p:blipFill>
          <a:blip r:embed="rId3">
            <a:alphaModFix/>
          </a:blip>
          <a:stretch>
            <a:fillRect/>
          </a:stretch>
        </p:blipFill>
        <p:spPr>
          <a:xfrm>
            <a:off x="2110400" y="1447925"/>
            <a:ext cx="4456050" cy="3171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5" name="Shape 1355"/>
        <p:cNvGrpSpPr/>
        <p:nvPr/>
      </p:nvGrpSpPr>
      <p:grpSpPr>
        <a:xfrm>
          <a:off x="0" y="0"/>
          <a:ext cx="0" cy="0"/>
          <a:chOff x="0" y="0"/>
          <a:chExt cx="0" cy="0"/>
        </a:xfrm>
      </p:grpSpPr>
      <p:sp>
        <p:nvSpPr>
          <p:cNvPr id="1356" name="Google Shape;1356;ga5b0b134b2_0_517"/>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57" name="Google Shape;1357;ga5b0b134b2_0_517"/>
          <p:cNvGrpSpPr/>
          <p:nvPr/>
        </p:nvGrpSpPr>
        <p:grpSpPr>
          <a:xfrm>
            <a:off x="-313134" y="0"/>
            <a:ext cx="9438086" cy="5141299"/>
            <a:chOff x="-417513" y="0"/>
            <a:chExt cx="12584115" cy="6853238"/>
          </a:xfrm>
        </p:grpSpPr>
        <p:sp>
          <p:nvSpPr>
            <p:cNvPr id="1358" name="Google Shape;1358;ga5b0b134b2_0_517"/>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ga5b0b134b2_0_51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ga5b0b134b2_0_51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ga5b0b134b2_0_517"/>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ga5b0b134b2_0_51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ga5b0b134b2_0_51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ga5b0b134b2_0_517"/>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ga5b0b134b2_0_51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ga5b0b134b2_0_51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ga5b0b134b2_0_517"/>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ga5b0b134b2_0_51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ga5b0b134b2_0_517"/>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ga5b0b134b2_0_51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ga5b0b134b2_0_517"/>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ga5b0b134b2_0_51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ga5b0b134b2_0_517"/>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ga5b0b134b2_0_517"/>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ga5b0b134b2_0_517"/>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ga5b0b134b2_0_51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ga5b0b134b2_0_51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ga5b0b134b2_0_51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ga5b0b134b2_0_517"/>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0" name="Google Shape;1380;ga5b0b134b2_0_517"/>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381" name="Google Shape;1381;ga5b0b134b2_0_517"/>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82" name="Google Shape;1382;ga5b0b134b2_0_517"/>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GA:</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Let’s go with Georiga.</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We need to go through the process again.</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We got 85% score.</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p:txBody>
      </p:sp>
      <p:pic>
        <p:nvPicPr>
          <p:cNvPr id="1383" name="Google Shape;1383;ga5b0b134b2_0_517"/>
          <p:cNvPicPr preferRelativeResize="0"/>
          <p:nvPr/>
        </p:nvPicPr>
        <p:blipFill>
          <a:blip r:embed="rId3">
            <a:alphaModFix/>
          </a:blip>
          <a:stretch>
            <a:fillRect/>
          </a:stretch>
        </p:blipFill>
        <p:spPr>
          <a:xfrm>
            <a:off x="2173400" y="1773650"/>
            <a:ext cx="4295775" cy="1857375"/>
          </a:xfrm>
          <a:prstGeom prst="rect">
            <a:avLst/>
          </a:prstGeom>
          <a:noFill/>
          <a:ln>
            <a:noFill/>
          </a:ln>
        </p:spPr>
      </p:pic>
      <p:pic>
        <p:nvPicPr>
          <p:cNvPr id="1384" name="Google Shape;1384;ga5b0b134b2_0_517"/>
          <p:cNvPicPr preferRelativeResize="0"/>
          <p:nvPr/>
        </p:nvPicPr>
        <p:blipFill>
          <a:blip r:embed="rId4">
            <a:alphaModFix/>
          </a:blip>
          <a:stretch>
            <a:fillRect/>
          </a:stretch>
        </p:blipFill>
        <p:spPr>
          <a:xfrm>
            <a:off x="2173400" y="3680575"/>
            <a:ext cx="1714500" cy="428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9" name="Shape 1389"/>
        <p:cNvGrpSpPr/>
        <p:nvPr/>
      </p:nvGrpSpPr>
      <p:grpSpPr>
        <a:xfrm>
          <a:off x="0" y="0"/>
          <a:ext cx="0" cy="0"/>
          <a:chOff x="0" y="0"/>
          <a:chExt cx="0" cy="0"/>
        </a:xfrm>
      </p:grpSpPr>
      <p:sp>
        <p:nvSpPr>
          <p:cNvPr id="1390" name="Google Shape;1390;ga5b0b134b2_0_619"/>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91" name="Google Shape;1391;ga5b0b134b2_0_619"/>
          <p:cNvGrpSpPr/>
          <p:nvPr/>
        </p:nvGrpSpPr>
        <p:grpSpPr>
          <a:xfrm>
            <a:off x="-313134" y="0"/>
            <a:ext cx="9438086" cy="5141299"/>
            <a:chOff x="-417513" y="0"/>
            <a:chExt cx="12584115" cy="6853238"/>
          </a:xfrm>
        </p:grpSpPr>
        <p:sp>
          <p:nvSpPr>
            <p:cNvPr id="1392" name="Google Shape;1392;ga5b0b134b2_0_619"/>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ga5b0b134b2_0_61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ga5b0b134b2_0_61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ga5b0b134b2_0_619"/>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ga5b0b134b2_0_61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ga5b0b134b2_0_61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ga5b0b134b2_0_619"/>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ga5b0b134b2_0_61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ga5b0b134b2_0_61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ga5b0b134b2_0_619"/>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ga5b0b134b2_0_61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ga5b0b134b2_0_619"/>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ga5b0b134b2_0_61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ga5b0b134b2_0_619"/>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ga5b0b134b2_0_61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ga5b0b134b2_0_619"/>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ga5b0b134b2_0_619"/>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ga5b0b134b2_0_619"/>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ga5b0b134b2_0_61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ga5b0b134b2_0_61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ga5b0b134b2_0_61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3" name="Google Shape;1413;ga5b0b134b2_0_619"/>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4" name="Google Shape;1414;ga5b0b134b2_0_619"/>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Algorithms and Implementation</a:t>
            </a:r>
            <a:endParaRPr>
              <a:latin typeface="Times New Roman"/>
              <a:ea typeface="Times New Roman"/>
              <a:cs typeface="Times New Roman"/>
              <a:sym typeface="Times New Roman"/>
            </a:endParaRPr>
          </a:p>
        </p:txBody>
      </p:sp>
      <p:sp>
        <p:nvSpPr>
          <p:cNvPr id="1415" name="Google Shape;1415;ga5b0b134b2_0_619"/>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16" name="Google Shape;1416;ga5b0b134b2_0_619"/>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Random Forest</a:t>
            </a:r>
            <a:endParaRPr b="1" sz="14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b="1" lang="zh-CN" sz="1400">
                <a:latin typeface="Times New Roman"/>
                <a:ea typeface="Times New Roman"/>
                <a:cs typeface="Times New Roman"/>
                <a:sym typeface="Times New Roman"/>
              </a:rPr>
              <a:t>TX:</a:t>
            </a:r>
            <a:endParaRPr b="1"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Let’s go with Texas.</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94!</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p:txBody>
      </p:sp>
      <p:pic>
        <p:nvPicPr>
          <p:cNvPr id="1417" name="Google Shape;1417;ga5b0b134b2_0_619"/>
          <p:cNvPicPr preferRelativeResize="0"/>
          <p:nvPr/>
        </p:nvPicPr>
        <p:blipFill>
          <a:blip r:embed="rId3">
            <a:alphaModFix/>
          </a:blip>
          <a:stretch>
            <a:fillRect/>
          </a:stretch>
        </p:blipFill>
        <p:spPr>
          <a:xfrm>
            <a:off x="2077175" y="1292475"/>
            <a:ext cx="4895850" cy="2162175"/>
          </a:xfrm>
          <a:prstGeom prst="rect">
            <a:avLst/>
          </a:prstGeom>
          <a:noFill/>
          <a:ln>
            <a:noFill/>
          </a:ln>
        </p:spPr>
      </p:pic>
      <p:pic>
        <p:nvPicPr>
          <p:cNvPr id="1418" name="Google Shape;1418;ga5b0b134b2_0_619"/>
          <p:cNvPicPr preferRelativeResize="0"/>
          <p:nvPr/>
        </p:nvPicPr>
        <p:blipFill>
          <a:blip r:embed="rId4">
            <a:alphaModFix/>
          </a:blip>
          <a:stretch>
            <a:fillRect/>
          </a:stretch>
        </p:blipFill>
        <p:spPr>
          <a:xfrm>
            <a:off x="2077175" y="3576925"/>
            <a:ext cx="1733550" cy="342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3" name="Shape 1423"/>
        <p:cNvGrpSpPr/>
        <p:nvPr/>
      </p:nvGrpSpPr>
      <p:grpSpPr>
        <a:xfrm>
          <a:off x="0" y="0"/>
          <a:ext cx="0" cy="0"/>
          <a:chOff x="0" y="0"/>
          <a:chExt cx="0" cy="0"/>
        </a:xfrm>
      </p:grpSpPr>
      <p:sp>
        <p:nvSpPr>
          <p:cNvPr id="1424" name="Google Shape;1424;ga5b0b134b2_0_656"/>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25" name="Google Shape;1425;ga5b0b134b2_0_656"/>
          <p:cNvGrpSpPr/>
          <p:nvPr/>
        </p:nvGrpSpPr>
        <p:grpSpPr>
          <a:xfrm>
            <a:off x="-313134" y="0"/>
            <a:ext cx="9438086" cy="5141299"/>
            <a:chOff x="-417513" y="0"/>
            <a:chExt cx="12584115" cy="6853238"/>
          </a:xfrm>
        </p:grpSpPr>
        <p:sp>
          <p:nvSpPr>
            <p:cNvPr id="1426" name="Google Shape;1426;ga5b0b134b2_0_656"/>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ga5b0b134b2_0_65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ga5b0b134b2_0_65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ga5b0b134b2_0_656"/>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ga5b0b134b2_0_65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ga5b0b134b2_0_65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ga5b0b134b2_0_656"/>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ga5b0b134b2_0_65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ga5b0b134b2_0_65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ga5b0b134b2_0_656"/>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ga5b0b134b2_0_65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ga5b0b134b2_0_656"/>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ga5b0b134b2_0_65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ga5b0b134b2_0_656"/>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ga5b0b134b2_0_65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ga5b0b134b2_0_656"/>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ga5b0b134b2_0_656"/>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ga5b0b134b2_0_656"/>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ga5b0b134b2_0_65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ga5b0b134b2_0_65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ga5b0b134b2_0_65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ga5b0b134b2_0_656"/>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8" name="Google Shape;1448;ga5b0b134b2_0_656"/>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449" name="Google Shape;1449;ga5b0b134b2_0_656"/>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50" name="Google Shape;1450;ga5b0b134b2_0_656"/>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zh-CN" sz="1200">
                <a:latin typeface="Times New Roman"/>
                <a:ea typeface="Times New Roman"/>
                <a:cs typeface="Times New Roman"/>
                <a:sym typeface="Times New Roman"/>
              </a:rPr>
              <a:t>We have performed extract data by querying the partial columns of the fire table and we plotted the data to help us better understand the meaning behind the scenes. Post that, we implemented different Supervised Machine Learning Algorithms to check the ability of these models to learn from the training data set and make correct predictions on the test data set.</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We use Longitude, Latitude, Fire Date, Fire size, Day of the week, State, etc as our parameter. And we dropped some fields in next steps to get a more accurate prediction.</a:t>
            </a:r>
            <a:endParaRPr sz="1200">
              <a:latin typeface="Times New Roman"/>
              <a:ea typeface="Times New Roman"/>
              <a:cs typeface="Times New Roman"/>
              <a:sym typeface="Times New Roman"/>
            </a:endParaRPr>
          </a:p>
          <a:p>
            <a:pPr indent="0" lvl="0" marL="457200" rtl="0" algn="l">
              <a:lnSpc>
                <a:spcPct val="128571"/>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28571"/>
              </a:lnSpc>
              <a:spcBef>
                <a:spcPts val="0"/>
              </a:spcBef>
              <a:spcAft>
                <a:spcPts val="0"/>
              </a:spcAft>
              <a:buClr>
                <a:schemeClr val="dk1"/>
              </a:buClr>
              <a:buSzPts val="1100"/>
              <a:buFont typeface="Arial"/>
              <a:buNone/>
            </a:pPr>
            <a:r>
              <a:rPr lang="zh-CN" sz="1200">
                <a:latin typeface="Times New Roman"/>
                <a:ea typeface="Times New Roman"/>
                <a:cs typeface="Times New Roman"/>
                <a:sym typeface="Times New Roman"/>
              </a:rPr>
              <a:t>Among all the 5 models used in this project, Random Forest turns out to be the best model among them with a 70% predicted probability score.  badly at the </a:t>
            </a:r>
            <a:r>
              <a:rPr lang="zh-CN" sz="1200">
                <a:highlight>
                  <a:srgbClr val="FFFFFF"/>
                </a:highlight>
                <a:latin typeface="Times New Roman"/>
                <a:ea typeface="Times New Roman"/>
                <a:cs typeface="Times New Roman"/>
                <a:sym typeface="Times New Roman"/>
              </a:rPr>
              <a:t>malicious</a:t>
            </a:r>
            <a:r>
              <a:rPr lang="zh-CN" sz="1200">
                <a:latin typeface="Times New Roman"/>
                <a:ea typeface="Times New Roman"/>
                <a:cs typeface="Times New Roman"/>
                <a:sym typeface="Times New Roman"/>
              </a:rPr>
              <a:t> part, so in the next step, we dropped fire_size. The model did field and did a more precise work by focusing on one state to determine whether the cause of wildfires in this state is </a:t>
            </a:r>
            <a:r>
              <a:rPr lang="zh-CN" sz="1200">
                <a:highlight>
                  <a:srgbClr val="FFFFFF"/>
                </a:highlight>
                <a:latin typeface="Times New Roman"/>
                <a:ea typeface="Times New Roman"/>
                <a:cs typeface="Times New Roman"/>
                <a:sym typeface="Times New Roman"/>
              </a:rPr>
              <a:t>malicious</a:t>
            </a:r>
            <a:r>
              <a:rPr lang="zh-CN" sz="1200">
                <a:latin typeface="Times New Roman"/>
                <a:ea typeface="Times New Roman"/>
                <a:cs typeface="Times New Roman"/>
                <a:sym typeface="Times New Roman"/>
              </a:rPr>
              <a:t>. Then we got a 90% predicted score.</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CN" sz="1200">
                <a:latin typeface="Times New Roman"/>
                <a:ea typeface="Times New Roman"/>
                <a:cs typeface="Times New Roman"/>
                <a:sym typeface="Times New Roman"/>
              </a:rPr>
              <a:t>O</a:t>
            </a:r>
            <a:r>
              <a:rPr lang="zh-CN" sz="1200">
                <a:latin typeface="Times New Roman"/>
                <a:ea typeface="Times New Roman"/>
                <a:cs typeface="Times New Roman"/>
                <a:sym typeface="Times New Roman"/>
              </a:rPr>
              <a:t>verall, Random Forest turns out to be a good way to predict the causes of wildfires in US</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5" name="Shape 1455"/>
        <p:cNvGrpSpPr/>
        <p:nvPr/>
      </p:nvGrpSpPr>
      <p:grpSpPr>
        <a:xfrm>
          <a:off x="0" y="0"/>
          <a:ext cx="0" cy="0"/>
          <a:chOff x="0" y="0"/>
          <a:chExt cx="0" cy="0"/>
        </a:xfrm>
      </p:grpSpPr>
      <p:sp>
        <p:nvSpPr>
          <p:cNvPr id="1456" name="Google Shape;1456;ga5b0b134b2_0_689"/>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57" name="Google Shape;1457;ga5b0b134b2_0_689"/>
          <p:cNvGrpSpPr/>
          <p:nvPr/>
        </p:nvGrpSpPr>
        <p:grpSpPr>
          <a:xfrm>
            <a:off x="-313134" y="0"/>
            <a:ext cx="9438086" cy="5141299"/>
            <a:chOff x="-417513" y="0"/>
            <a:chExt cx="12584115" cy="6853238"/>
          </a:xfrm>
        </p:grpSpPr>
        <p:sp>
          <p:nvSpPr>
            <p:cNvPr id="1458" name="Google Shape;1458;ga5b0b134b2_0_689"/>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ga5b0b134b2_0_68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ga5b0b134b2_0_68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ga5b0b134b2_0_689"/>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ga5b0b134b2_0_68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ga5b0b134b2_0_68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ga5b0b134b2_0_689"/>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ga5b0b134b2_0_68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ga5b0b134b2_0_68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ga5b0b134b2_0_689"/>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ga5b0b134b2_0_68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ga5b0b134b2_0_689"/>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ga5b0b134b2_0_68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ga5b0b134b2_0_689"/>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ga5b0b134b2_0_68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ga5b0b134b2_0_689"/>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ga5b0b134b2_0_689"/>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ga5b0b134b2_0_689"/>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ga5b0b134b2_0_68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ga5b0b134b2_0_68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ga5b0b134b2_0_68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9" name="Google Shape;1479;ga5b0b134b2_0_689"/>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0" name="Google Shape;1480;ga5b0b134b2_0_689"/>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Microsoft Yahei"/>
              <a:buNone/>
            </a:pPr>
            <a:r>
              <a:rPr lang="zh-CN" sz="2700">
                <a:solidFill>
                  <a:schemeClr val="accent1"/>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481" name="Google Shape;1481;ga5b0b134b2_0_689"/>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82" name="Google Shape;1482;ga5b0b134b2_0_689"/>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292100" lvl="0" marL="457200" rtl="0" algn="l">
              <a:lnSpc>
                <a:spcPct val="115000"/>
              </a:lnSpc>
              <a:spcBef>
                <a:spcPts val="1200"/>
              </a:spcBef>
              <a:spcAft>
                <a:spcPts val="0"/>
              </a:spcAft>
              <a:buSzPts val="1000"/>
              <a:buFont typeface="Times New Roman"/>
              <a:buAutoNum type="arabicPeriod"/>
            </a:pPr>
            <a:r>
              <a:rPr lang="zh-CN" sz="1000">
                <a:latin typeface="Times New Roman"/>
                <a:ea typeface="Times New Roman"/>
                <a:cs typeface="Times New Roman"/>
                <a:sym typeface="Times New Roman"/>
              </a:rPr>
              <a:t>Bowman, D., Williamson, G., Yebra, M., Lizundia-Loiola, J., Pettinari, M., Shah, S., . . . Chuvieco, E. (2020, August 12). </a:t>
            </a:r>
            <a:r>
              <a:rPr i="1" lang="zh-CN" sz="1000">
                <a:latin typeface="Times New Roman"/>
                <a:ea typeface="Times New Roman"/>
                <a:cs typeface="Times New Roman"/>
                <a:sym typeface="Times New Roman"/>
              </a:rPr>
              <a:t>Wildfires: Australia needs national monitoring agency</a:t>
            </a:r>
            <a:r>
              <a:rPr lang="zh-CN" sz="1000">
                <a:latin typeface="Times New Roman"/>
                <a:ea typeface="Times New Roman"/>
                <a:cs typeface="Times New Roman"/>
                <a:sym typeface="Times New Roman"/>
              </a:rPr>
              <a:t>. Retrieved November 12, 2020, from https://www.nature.com/articles/d41586-020-02306-4</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AutoNum type="arabicPeriod"/>
            </a:pPr>
            <a:r>
              <a:rPr lang="zh-CN" sz="1000">
                <a:latin typeface="Times New Roman"/>
                <a:ea typeface="Times New Roman"/>
                <a:cs typeface="Times New Roman"/>
                <a:sym typeface="Times New Roman"/>
              </a:rPr>
              <a:t> </a:t>
            </a:r>
            <a:r>
              <a:rPr i="1" lang="zh-CN" sz="1000">
                <a:uFill>
                  <a:noFill/>
                </a:uFill>
                <a:latin typeface="Times New Roman"/>
                <a:ea typeface="Times New Roman"/>
                <a:cs typeface="Times New Roman"/>
                <a:sym typeface="Times New Roman"/>
                <a:hlinkClick r:id="rId3"/>
              </a:rPr>
              <a:t>Fire Statistics</a:t>
            </a:r>
            <a:r>
              <a:rPr lang="zh-CN" sz="1000">
                <a:latin typeface="Times New Roman"/>
                <a:ea typeface="Times New Roman"/>
                <a:cs typeface="Times New Roman"/>
                <a:sym typeface="Times New Roman"/>
              </a:rPr>
              <a:t>. </a:t>
            </a:r>
            <a:r>
              <a:rPr lang="zh-CN" sz="1000">
                <a:uFill>
                  <a:noFill/>
                </a:uFill>
                <a:latin typeface="Times New Roman"/>
                <a:ea typeface="Times New Roman"/>
                <a:cs typeface="Times New Roman"/>
                <a:sym typeface="Times New Roman"/>
                <a:hlinkClick r:id="rId4"/>
              </a:rPr>
              <a:t>CAL FIRE</a:t>
            </a:r>
            <a:r>
              <a:rPr lang="zh-CN" sz="1000">
                <a:latin typeface="Times New Roman"/>
                <a:ea typeface="Times New Roman"/>
                <a:cs typeface="Times New Roman"/>
                <a:sym typeface="Times New Roman"/>
              </a:rPr>
              <a:t>. October 23, 2020. Retrieved October 27, 2020.</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AutoNum type="arabicPeriod"/>
            </a:pPr>
            <a:r>
              <a:rPr lang="zh-CN" sz="1000">
                <a:uFill>
                  <a:noFill/>
                </a:uFill>
                <a:latin typeface="Times New Roman"/>
                <a:ea typeface="Times New Roman"/>
                <a:cs typeface="Times New Roman"/>
                <a:sym typeface="Times New Roman"/>
                <a:hlinkClick r:id="rId5"/>
              </a:rPr>
              <a:t>2020 National Large Incident Year-to-Date Report</a:t>
            </a:r>
            <a:r>
              <a:rPr lang="zh-CN" sz="1000">
                <a:latin typeface="Times New Roman"/>
                <a:ea typeface="Times New Roman"/>
                <a:cs typeface="Times New Roman"/>
                <a:sym typeface="Times New Roman"/>
              </a:rPr>
              <a:t> (PDF). Geographic Area Coordination Center(Report). </a:t>
            </a:r>
            <a:r>
              <a:rPr lang="zh-CN" sz="1000">
                <a:uFill>
                  <a:noFill/>
                </a:uFill>
                <a:latin typeface="Times New Roman"/>
                <a:ea typeface="Times New Roman"/>
                <a:cs typeface="Times New Roman"/>
                <a:sym typeface="Times New Roman"/>
                <a:hlinkClick r:id="rId6"/>
              </a:rPr>
              <a:t>National Interagency Fire Center</a:t>
            </a:r>
            <a:r>
              <a:rPr lang="zh-CN" sz="1000">
                <a:latin typeface="Times New Roman"/>
                <a:ea typeface="Times New Roman"/>
                <a:cs typeface="Times New Roman"/>
                <a:sym typeface="Times New Roman"/>
              </a:rPr>
              <a:t>. October 27, 2020. Retrieved October 27, 2020.</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AutoNum type="arabicPeriod"/>
            </a:pPr>
            <a:r>
              <a:rPr lang="zh-CN" sz="1000">
                <a:latin typeface="Times New Roman"/>
                <a:ea typeface="Times New Roman"/>
                <a:cs typeface="Times New Roman"/>
                <a:sym typeface="Times New Roman"/>
              </a:rPr>
              <a:t>Holly Yan; Cheri Mossberg; Artemis Moshtaghian; Paul Vercammen (September 6, 2020). </a:t>
            </a:r>
            <a:r>
              <a:rPr i="1" lang="zh-CN" sz="1000">
                <a:uFill>
                  <a:noFill/>
                </a:uFill>
                <a:latin typeface="Times New Roman"/>
                <a:ea typeface="Times New Roman"/>
                <a:cs typeface="Times New Roman"/>
                <a:sym typeface="Times New Roman"/>
                <a:hlinkClick r:id="rId7"/>
              </a:rPr>
              <a:t>California sets new record for land torched by wildfires as 224 people escape by air from a 'hellish' inferno</a:t>
            </a:r>
            <a:r>
              <a:rPr lang="zh-CN" sz="1000">
                <a:latin typeface="Times New Roman"/>
                <a:ea typeface="Times New Roman"/>
                <a:cs typeface="Times New Roman"/>
                <a:sym typeface="Times New Roman"/>
              </a:rPr>
              <a:t>. </a:t>
            </a:r>
            <a:r>
              <a:rPr lang="zh-CN" sz="1000">
                <a:uFill>
                  <a:noFill/>
                </a:uFill>
                <a:latin typeface="Times New Roman"/>
                <a:ea typeface="Times New Roman"/>
                <a:cs typeface="Times New Roman"/>
                <a:sym typeface="Times New Roman"/>
                <a:hlinkClick r:id="rId8"/>
              </a:rPr>
              <a:t>Cable News Network</a:t>
            </a:r>
            <a:r>
              <a:rPr lang="zh-CN" sz="1000">
                <a:latin typeface="Times New Roman"/>
                <a:ea typeface="Times New Roman"/>
                <a:cs typeface="Times New Roman"/>
                <a:sym typeface="Times New Roman"/>
              </a:rPr>
              <a:t>. Retrieved September 6, 2020.</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AutoNum type="arabicPeriod"/>
            </a:pPr>
            <a:r>
              <a:rPr lang="zh-CN" sz="1000">
                <a:latin typeface="Times New Roman"/>
                <a:ea typeface="Times New Roman"/>
                <a:cs typeface="Times New Roman"/>
                <a:sym typeface="Times New Roman"/>
              </a:rPr>
              <a:t>Silverman, Hollie (September 8, 2020). </a:t>
            </a:r>
            <a:r>
              <a:rPr i="1" lang="zh-CN" sz="1000">
                <a:uFill>
                  <a:noFill/>
                </a:uFill>
                <a:latin typeface="Times New Roman"/>
                <a:ea typeface="Times New Roman"/>
                <a:cs typeface="Times New Roman"/>
                <a:sym typeface="Times New Roman"/>
                <a:hlinkClick r:id="rId9"/>
              </a:rPr>
              <a:t>California wildfires have burned more than 2 million acres and prompted power outages for more than 170,000</a:t>
            </a:r>
            <a:r>
              <a:rPr lang="zh-CN" sz="1000">
                <a:latin typeface="Times New Roman"/>
                <a:ea typeface="Times New Roman"/>
                <a:cs typeface="Times New Roman"/>
                <a:sym typeface="Times New Roman"/>
              </a:rPr>
              <a:t>. CNN. Retrieved September 8, 2020.</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AutoNum type="arabicPeriod"/>
            </a:pPr>
            <a:r>
              <a:rPr lang="zh-CN" sz="1000">
                <a:latin typeface="Times New Roman"/>
                <a:ea typeface="Times New Roman"/>
                <a:cs typeface="Times New Roman"/>
                <a:sym typeface="Times New Roman"/>
              </a:rPr>
              <a:t>Williams, A. Park; Abatzoglou, John T.; Gershunov, Alexander; Guzman‐Morales, Janin; Bishop, Daniel A.; Balch, Jennifer K.; Lettenmaier, Dennis P. (2019). </a:t>
            </a:r>
            <a:r>
              <a:rPr i="1" lang="zh-CN" sz="1000">
                <a:uFill>
                  <a:noFill/>
                </a:uFill>
                <a:latin typeface="Times New Roman"/>
                <a:ea typeface="Times New Roman"/>
                <a:cs typeface="Times New Roman"/>
                <a:sym typeface="Times New Roman"/>
                <a:hlinkClick r:id="rId10"/>
              </a:rPr>
              <a:t>Observed Impacts of Anthropogenic Climate Change on Wildfire in California</a:t>
            </a:r>
            <a:r>
              <a:rPr lang="zh-CN" sz="1000">
                <a:latin typeface="Times New Roman"/>
                <a:ea typeface="Times New Roman"/>
                <a:cs typeface="Times New Roman"/>
                <a:sym typeface="Times New Roman"/>
              </a:rPr>
              <a:t>. Earth's Future. 7 (8): 892–910. </a:t>
            </a:r>
            <a:r>
              <a:rPr lang="zh-CN" sz="1000">
                <a:uFill>
                  <a:noFill/>
                </a:uFill>
                <a:latin typeface="Times New Roman"/>
                <a:ea typeface="Times New Roman"/>
                <a:cs typeface="Times New Roman"/>
                <a:sym typeface="Times New Roman"/>
                <a:hlinkClick r:id="rId11"/>
              </a:rPr>
              <a:t>doi</a:t>
            </a:r>
            <a:r>
              <a:rPr lang="zh-CN" sz="1000">
                <a:latin typeface="Times New Roman"/>
                <a:ea typeface="Times New Roman"/>
                <a:cs typeface="Times New Roman"/>
                <a:sym typeface="Times New Roman"/>
              </a:rPr>
              <a:t>:</a:t>
            </a:r>
            <a:r>
              <a:rPr lang="zh-CN" sz="1000">
                <a:uFill>
                  <a:noFill/>
                </a:uFill>
                <a:latin typeface="Times New Roman"/>
                <a:ea typeface="Times New Roman"/>
                <a:cs typeface="Times New Roman"/>
                <a:sym typeface="Times New Roman"/>
                <a:hlinkClick r:id="rId12"/>
              </a:rPr>
              <a:t>10.1029/2019EF001210</a:t>
            </a:r>
            <a:r>
              <a:rPr lang="zh-CN" sz="1000">
                <a:latin typeface="Times New Roman"/>
                <a:ea typeface="Times New Roman"/>
                <a:cs typeface="Times New Roman"/>
                <a:sym typeface="Times New Roman"/>
              </a:rPr>
              <a:t>. </a:t>
            </a:r>
            <a:r>
              <a:rPr lang="zh-CN" sz="1000">
                <a:uFill>
                  <a:noFill/>
                </a:uFill>
                <a:latin typeface="Times New Roman"/>
                <a:ea typeface="Times New Roman"/>
                <a:cs typeface="Times New Roman"/>
                <a:sym typeface="Times New Roman"/>
                <a:hlinkClick r:id="rId13"/>
              </a:rPr>
              <a:t>ISSN</a:t>
            </a:r>
            <a:r>
              <a:rPr lang="zh-CN" sz="1000">
                <a:latin typeface="Times New Roman"/>
                <a:ea typeface="Times New Roman"/>
                <a:cs typeface="Times New Roman"/>
                <a:sym typeface="Times New Roman"/>
              </a:rPr>
              <a:t> </a:t>
            </a:r>
            <a:r>
              <a:rPr lang="zh-CN" sz="1000">
                <a:uFill>
                  <a:noFill/>
                </a:uFill>
                <a:latin typeface="Times New Roman"/>
                <a:ea typeface="Times New Roman"/>
                <a:cs typeface="Times New Roman"/>
                <a:sym typeface="Times New Roman"/>
                <a:hlinkClick r:id="rId14"/>
              </a:rPr>
              <a:t>2328-4277</a:t>
            </a:r>
            <a:r>
              <a:rPr lang="zh-CN"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AutoNum type="arabicPeriod"/>
            </a:pPr>
            <a:r>
              <a:rPr lang="zh-CN" sz="1000">
                <a:latin typeface="Times New Roman"/>
                <a:ea typeface="Times New Roman"/>
                <a:cs typeface="Times New Roman"/>
                <a:sym typeface="Times New Roman"/>
              </a:rPr>
              <a:t>Temple, James (August 20, 2020). </a:t>
            </a:r>
            <a:r>
              <a:rPr i="1" lang="zh-CN" sz="1000">
                <a:uFill>
                  <a:noFill/>
                </a:uFill>
                <a:latin typeface="Times New Roman"/>
                <a:ea typeface="Times New Roman"/>
                <a:cs typeface="Times New Roman"/>
                <a:sym typeface="Times New Roman"/>
                <a:hlinkClick r:id="rId15"/>
              </a:rPr>
              <a:t>Yes, climate change is almost certainly fueling California's massive fires</a:t>
            </a:r>
            <a:r>
              <a:rPr lang="zh-CN" sz="1000">
                <a:latin typeface="Times New Roman"/>
                <a:ea typeface="Times New Roman"/>
                <a:cs typeface="Times New Roman"/>
                <a:sym typeface="Times New Roman"/>
              </a:rPr>
              <a:t>. MIT Technology Review.</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AutoNum type="arabicPeriod"/>
            </a:pPr>
            <a:r>
              <a:rPr lang="zh-CN" sz="1000">
                <a:latin typeface="Times New Roman"/>
                <a:ea typeface="Times New Roman"/>
                <a:cs typeface="Times New Roman"/>
                <a:sym typeface="Times New Roman"/>
              </a:rPr>
              <a:t>(n.d.). Retrieved December 03, 2020, from http://www.stat.yale.edu/Courses/1997-98/101/linreg.htm</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AutoNum type="arabicPeriod"/>
            </a:pPr>
            <a:r>
              <a:rPr lang="zh-CN" sz="1000">
                <a:latin typeface="Times New Roman"/>
                <a:ea typeface="Times New Roman"/>
                <a:cs typeface="Times New Roman"/>
                <a:sym typeface="Times New Roman"/>
              </a:rPr>
              <a:t>Scikit Learn - Gaussian Naïve Bayes. (n.d.). Retrieved December 03, 2020, from https://www.tutorialspoint.com/scikit_learn/scikit_learn_gaussian_naive_bayes.htm</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AutoNum type="arabicPeriod"/>
            </a:pPr>
            <a:r>
              <a:rPr lang="zh-CN" sz="1000">
                <a:latin typeface="Times New Roman"/>
                <a:ea typeface="Times New Roman"/>
                <a:cs typeface="Times New Roman"/>
                <a:sym typeface="Times New Roman"/>
              </a:rPr>
              <a:t>Hoffman, J. I. (2019). Logistic Regression Analysis. Retrieved December 03, 2020, from https://www.sciencedirect.com/topics/medicine-and-dentistry/logistic-regression-analysis</a:t>
            </a:r>
            <a:endParaRPr sz="1000" u="sng">
              <a:solidFill>
                <a:srgbClr val="800080"/>
              </a:solidFill>
              <a:latin typeface="Arial"/>
              <a:ea typeface="Arial"/>
              <a:cs typeface="Arial"/>
              <a:sym typeface="Arial"/>
            </a:endParaRPr>
          </a:p>
          <a:p>
            <a:pPr indent="-292100" lvl="0" marL="457200" rtl="0" algn="l">
              <a:lnSpc>
                <a:spcPct val="115000"/>
              </a:lnSpc>
              <a:spcBef>
                <a:spcPts val="0"/>
              </a:spcBef>
              <a:spcAft>
                <a:spcPts val="0"/>
              </a:spcAft>
              <a:buSzPts val="1000"/>
              <a:buFont typeface="Times New Roman"/>
              <a:buAutoNum type="arabicPeriod"/>
            </a:pPr>
            <a:r>
              <a:rPr lang="zh-CN" sz="1000">
                <a:latin typeface="Times New Roman"/>
                <a:ea typeface="Times New Roman"/>
                <a:cs typeface="Times New Roman"/>
                <a:sym typeface="Times New Roman"/>
              </a:rPr>
              <a:t>Decision tree. (2020, October 13). Retrieved December 03, 2020, from https://en.wikipedia.org/wiki/Decision_tree</a:t>
            </a:r>
            <a:endParaRPr sz="1000">
              <a:latin typeface="Times New Roman"/>
              <a:ea typeface="Times New Roman"/>
              <a:cs typeface="Times New Roman"/>
              <a:sym typeface="Times New Roman"/>
            </a:endParaRPr>
          </a:p>
          <a:p>
            <a:pPr indent="-285750" lvl="0" marL="457200" rtl="0" algn="l">
              <a:lnSpc>
                <a:spcPct val="115000"/>
              </a:lnSpc>
              <a:spcBef>
                <a:spcPts val="0"/>
              </a:spcBef>
              <a:spcAft>
                <a:spcPts val="0"/>
              </a:spcAft>
              <a:buSzPts val="900"/>
              <a:buFont typeface="Times New Roman"/>
              <a:buAutoNum type="arabicPeriod"/>
            </a:pPr>
            <a:r>
              <a:rPr lang="zh-CN" sz="1000">
                <a:latin typeface="Times New Roman"/>
                <a:ea typeface="Times New Roman"/>
                <a:cs typeface="Times New Roman"/>
                <a:sym typeface="Times New Roman"/>
              </a:rPr>
              <a:t>Yiu, T. (2019, August 14). Understanding Random Forest. Retrieved December 03, 2020, from https://towardsdatascience.com/understanding-random-forest-58381e0602d2</a:t>
            </a:r>
            <a:endParaRPr sz="1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600"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2929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7" name="Shape 1487"/>
        <p:cNvGrpSpPr/>
        <p:nvPr/>
      </p:nvGrpSpPr>
      <p:grpSpPr>
        <a:xfrm>
          <a:off x="0" y="0"/>
          <a:ext cx="0" cy="0"/>
          <a:chOff x="0" y="0"/>
          <a:chExt cx="0" cy="0"/>
        </a:xfrm>
      </p:grpSpPr>
      <p:sp>
        <p:nvSpPr>
          <p:cNvPr id="1488" name="Google Shape;1488;p29"/>
          <p:cNvSpPr/>
          <p:nvPr/>
        </p:nvSpPr>
        <p:spPr>
          <a:xfrm>
            <a:off x="1565275" y="1087120"/>
            <a:ext cx="5657215" cy="2969260"/>
          </a:xfrm>
          <a:prstGeom prst="rect">
            <a:avLst/>
          </a:prstGeom>
          <a:solidFill>
            <a:schemeClr val="accent1">
              <a:alpha val="47843"/>
            </a:schemeClr>
          </a:solidFill>
          <a:ln cap="flat" cmpd="sng" w="12700">
            <a:solidFill>
              <a:srgbClr val="082D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e7d195523061f1c0dc554706afe4c72a60a25314cbaece805811E654B44695D34D35691164BB3D154CCFD5D798F6FEAD99EAA8F1ADC3D4AFA5BC9ED0BB3A4B45073A038AC38E89AB54D31AA59602B9F1EF147B3F1B0DC5A9AD684D251E8AB8BF4F9B091A397845D764E7994FF6F53E4D9E73981015BFF7E580EA95A9E048541F1BBDE0F86D60AA3B" id="1489" name="Google Shape;1489;p29"/>
          <p:cNvSpPr/>
          <p:nvPr/>
        </p:nvSpPr>
        <p:spPr>
          <a:xfrm>
            <a:off x="1565492" y="1092080"/>
            <a:ext cx="5657343" cy="2960930"/>
          </a:xfrm>
          <a:custGeom>
            <a:rect b="b" l="l" r="r" t="t"/>
            <a:pathLst>
              <a:path extrusionOk="0" h="4800600" w="2343150">
                <a:moveTo>
                  <a:pt x="2343150" y="1543050"/>
                </a:moveTo>
                <a:lnTo>
                  <a:pt x="2343150" y="0"/>
                </a:lnTo>
                <a:lnTo>
                  <a:pt x="0" y="0"/>
                </a:lnTo>
                <a:lnTo>
                  <a:pt x="0" y="4800600"/>
                </a:lnTo>
                <a:lnTo>
                  <a:pt x="2343150" y="4800600"/>
                </a:lnTo>
                <a:lnTo>
                  <a:pt x="2343150" y="4171950"/>
                </a:lnTo>
              </a:path>
            </a:pathLst>
          </a:cu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75">
              <a:solidFill>
                <a:schemeClr val="lt1"/>
              </a:solidFill>
              <a:latin typeface="Calibri"/>
              <a:ea typeface="Calibri"/>
              <a:cs typeface="Calibri"/>
              <a:sym typeface="Calibri"/>
            </a:endParaRPr>
          </a:p>
        </p:txBody>
      </p:sp>
      <p:sp>
        <p:nvSpPr>
          <p:cNvPr id="1490" name="Google Shape;1490;p29"/>
          <p:cNvSpPr/>
          <p:nvPr/>
        </p:nvSpPr>
        <p:spPr>
          <a:xfrm>
            <a:off x="2357419" y="2360141"/>
            <a:ext cx="4265400" cy="883800"/>
          </a:xfrm>
          <a:prstGeom prst="rect">
            <a:avLst/>
          </a:prstGeom>
          <a:noFill/>
          <a:ln>
            <a:noFill/>
          </a:ln>
        </p:spPr>
        <p:txBody>
          <a:bodyPr anchorCtr="0" anchor="ctr" bIns="34275" lIns="68575" spcFirstLastPara="1" rIns="68575" wrap="square" tIns="34275">
            <a:spAutoFit/>
          </a:bodyPr>
          <a:lstStyle/>
          <a:p>
            <a:pPr indent="0" lvl="0" marL="0" marR="0" rtl="0" algn="ctr">
              <a:lnSpc>
                <a:spcPct val="150000"/>
              </a:lnSpc>
              <a:spcBef>
                <a:spcPts val="0"/>
              </a:spcBef>
              <a:spcAft>
                <a:spcPts val="0"/>
              </a:spcAft>
              <a:buClr>
                <a:schemeClr val="lt1"/>
              </a:buClr>
              <a:buSzPts val="4000"/>
              <a:buFont typeface="Arial"/>
              <a:buNone/>
            </a:pPr>
            <a:r>
              <a:rPr b="1" lang="zh-CN" sz="4000">
                <a:solidFill>
                  <a:schemeClr val="lt1"/>
                </a:solidFill>
                <a:latin typeface="Microsoft Yahei"/>
                <a:ea typeface="Microsoft Yahei"/>
                <a:cs typeface="Microsoft Yahei"/>
                <a:sym typeface="Microsoft Yahei"/>
              </a:rPr>
              <a:t>Thank You !</a:t>
            </a:r>
            <a:endParaRPr/>
          </a:p>
        </p:txBody>
      </p:sp>
    </p:spTree>
  </p:cSld>
  <p:clrMapOvr>
    <a:masterClrMapping/>
  </p:clrMapOvr>
  <p:transition advClick="0" spd="slow" p14:dur="800">
    <p:circl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9"/>
                                        </p:tgtEl>
                                        <p:attrNameLst>
                                          <p:attrName>style.visibility</p:attrName>
                                        </p:attrNameLst>
                                      </p:cBhvr>
                                      <p:to>
                                        <p:strVal val="visible"/>
                                      </p:to>
                                    </p:set>
                                    <p:animEffect filter="fade" transition="in">
                                      <p:cBhvr>
                                        <p:cTn dur="500"/>
                                        <p:tgtEl>
                                          <p:spTgt spid="14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90"/>
                                        </p:tgtEl>
                                        <p:attrNameLst>
                                          <p:attrName>style.visibility</p:attrName>
                                        </p:attrNameLst>
                                      </p:cBhvr>
                                      <p:to>
                                        <p:strVal val="visible"/>
                                      </p:to>
                                    </p:set>
                                    <p:animEffect filter="fade" transition="in">
                                      <p:cBhvr>
                                        <p:cTn dur="250"/>
                                        <p:tgtEl>
                                          <p:spTgt spid="1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5"/>
          <p:cNvSpPr/>
          <p:nvPr/>
        </p:nvSpPr>
        <p:spPr>
          <a:xfrm>
            <a:off x="0" y="0"/>
            <a:ext cx="9141714" cy="51450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8" name="Google Shape;238;p5"/>
          <p:cNvGrpSpPr/>
          <p:nvPr/>
        </p:nvGrpSpPr>
        <p:grpSpPr>
          <a:xfrm>
            <a:off x="-313134" y="0"/>
            <a:ext cx="9438087" cy="5141514"/>
            <a:chOff x="-417513" y="0"/>
            <a:chExt cx="12584114" cy="6853238"/>
          </a:xfrm>
        </p:grpSpPr>
        <p:sp>
          <p:nvSpPr>
            <p:cNvPr id="239" name="Google Shape;239;p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34901"/>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5"/>
          <p:cNvSpPr/>
          <p:nvPr/>
        </p:nvSpPr>
        <p:spPr>
          <a:xfrm>
            <a:off x="1442748" y="0"/>
            <a:ext cx="7701252" cy="5153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5"/>
          <p:cNvSpPr txBox="1"/>
          <p:nvPr>
            <p:ph type="title"/>
          </p:nvPr>
        </p:nvSpPr>
        <p:spPr>
          <a:xfrm>
            <a:off x="1451941" y="103616"/>
            <a:ext cx="4670298" cy="9261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000"/>
              <a:buFont typeface="Calibri"/>
              <a:buNone/>
            </a:pPr>
            <a:r>
              <a:rPr lang="zh-CN" sz="3000">
                <a:solidFill>
                  <a:schemeClr val="accent1"/>
                </a:solidFill>
                <a:latin typeface="Times New Roman"/>
                <a:ea typeface="Times New Roman"/>
                <a:cs typeface="Times New Roman"/>
                <a:sym typeface="Times New Roman"/>
              </a:rPr>
              <a:t>Statistical Analysis</a:t>
            </a:r>
            <a:endParaRPr>
              <a:latin typeface="Times New Roman"/>
              <a:ea typeface="Times New Roman"/>
              <a:cs typeface="Times New Roman"/>
              <a:sym typeface="Times New Roman"/>
            </a:endParaRPr>
          </a:p>
        </p:txBody>
      </p:sp>
      <p:sp>
        <p:nvSpPr>
          <p:cNvPr id="262" name="Google Shape;262;p5"/>
          <p:cNvSpPr/>
          <p:nvPr/>
        </p:nvSpPr>
        <p:spPr>
          <a:xfrm rot="5400000">
            <a:off x="1348392" y="716361"/>
            <a:ext cx="225650" cy="194466"/>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5"/>
          <p:cNvSpPr txBox="1"/>
          <p:nvPr>
            <p:ph idx="1" type="body"/>
          </p:nvPr>
        </p:nvSpPr>
        <p:spPr>
          <a:xfrm>
            <a:off x="1551018" y="549047"/>
            <a:ext cx="7382244" cy="4406193"/>
          </a:xfrm>
          <a:prstGeom prst="rect">
            <a:avLst/>
          </a:prstGeom>
          <a:noFill/>
          <a:ln>
            <a:noFill/>
          </a:ln>
        </p:spPr>
        <p:txBody>
          <a:bodyPr anchorCtr="0" anchor="t" bIns="45700" lIns="91425" spcFirstLastPara="1" rIns="91425" wrap="square" tIns="45700">
            <a:noAutofit/>
          </a:bodyPr>
          <a:lstStyle/>
          <a:p>
            <a:pPr indent="0" lvl="0" marL="171450" rtl="0" algn="just">
              <a:lnSpc>
                <a:spcPct val="115000"/>
              </a:lnSpc>
              <a:spcBef>
                <a:spcPts val="0"/>
              </a:spcBef>
              <a:spcAft>
                <a:spcPts val="0"/>
              </a:spcAft>
              <a:buClr>
                <a:schemeClr val="dk1"/>
              </a:buClr>
              <a:buSzPts val="1200"/>
              <a:buNone/>
            </a:pPr>
            <a:r>
              <a:rPr i="0" lang="zh-CN" sz="1200">
                <a:latin typeface="Times New Roman"/>
                <a:ea typeface="Times New Roman"/>
                <a:cs typeface="Times New Roman"/>
                <a:sym typeface="Times New Roman"/>
              </a:rPr>
              <a:t>Statistical analysis is the science of collecting data and uncovering patterns and trends. It’s really just another way of saying “statistics.”</a:t>
            </a:r>
            <a:endParaRPr>
              <a:latin typeface="Times New Roman"/>
              <a:ea typeface="Times New Roman"/>
              <a:cs typeface="Times New Roman"/>
              <a:sym typeface="Times New Roman"/>
            </a:endParaRPr>
          </a:p>
          <a:p>
            <a:pPr indent="0" lvl="0" marL="171450" rtl="0" algn="just">
              <a:lnSpc>
                <a:spcPct val="115000"/>
              </a:lnSpc>
              <a:spcBef>
                <a:spcPts val="0"/>
              </a:spcBef>
              <a:spcAft>
                <a:spcPts val="0"/>
              </a:spcAft>
              <a:buClr>
                <a:schemeClr val="dk1"/>
              </a:buClr>
              <a:buSzPts val="1200"/>
              <a:buNone/>
            </a:pPr>
            <a:r>
              <a:rPr i="0" lang="zh-CN" sz="1200">
                <a:latin typeface="Times New Roman"/>
                <a:ea typeface="Times New Roman"/>
                <a:cs typeface="Times New Roman"/>
                <a:sym typeface="Times New Roman"/>
              </a:rPr>
              <a:t>After collecting the data we can </a:t>
            </a:r>
            <a:r>
              <a:rPr i="1" lang="zh-CN" sz="1200">
                <a:latin typeface="Times New Roman"/>
                <a:ea typeface="Times New Roman"/>
                <a:cs typeface="Times New Roman"/>
                <a:sym typeface="Times New Roman"/>
              </a:rPr>
              <a:t>analyze</a:t>
            </a:r>
            <a:r>
              <a:rPr i="0" lang="zh-CN" sz="1200">
                <a:latin typeface="Times New Roman"/>
                <a:ea typeface="Times New Roman"/>
                <a:cs typeface="Times New Roman"/>
                <a:sym typeface="Times New Roman"/>
              </a:rPr>
              <a:t> it to:</a:t>
            </a:r>
            <a:endParaRPr>
              <a:latin typeface="Times New Roman"/>
              <a:ea typeface="Times New Roman"/>
              <a:cs typeface="Times New Roman"/>
              <a:sym typeface="Times New Roman"/>
            </a:endParaRPr>
          </a:p>
          <a:p>
            <a:pPr indent="-171450" lvl="0" marL="171450" rtl="0" algn="l">
              <a:lnSpc>
                <a:spcPct val="115000"/>
              </a:lnSpc>
              <a:spcBef>
                <a:spcPts val="750"/>
              </a:spcBef>
              <a:spcAft>
                <a:spcPts val="0"/>
              </a:spcAft>
              <a:buClr>
                <a:schemeClr val="dk1"/>
              </a:buClr>
              <a:buSzPts val="1200"/>
              <a:buFont typeface="Arial"/>
              <a:buChar char="•"/>
            </a:pPr>
            <a:r>
              <a:rPr b="1" i="0" lang="zh-CN" sz="1200">
                <a:latin typeface="Times New Roman"/>
                <a:ea typeface="Times New Roman"/>
                <a:cs typeface="Times New Roman"/>
                <a:sym typeface="Times New Roman"/>
              </a:rPr>
              <a:t>Summarize the data.</a:t>
            </a:r>
            <a:r>
              <a:rPr i="0" lang="zh-CN" sz="1200">
                <a:latin typeface="Times New Roman"/>
                <a:ea typeface="Times New Roman"/>
                <a:cs typeface="Times New Roman"/>
                <a:sym typeface="Times New Roman"/>
              </a:rPr>
              <a:t> For example, make a </a:t>
            </a:r>
            <a:r>
              <a:rPr i="0" lang="zh-CN" sz="1200" u="none" strike="noStrike">
                <a:latin typeface="Times New Roman"/>
                <a:ea typeface="Times New Roman"/>
                <a:cs typeface="Times New Roman"/>
                <a:sym typeface="Times New Roman"/>
              </a:rPr>
              <a:t>pie chart</a:t>
            </a:r>
            <a:r>
              <a:rPr i="0" lang="zh-CN" sz="120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171450" lvl="0" marL="171450" rtl="0" algn="l">
              <a:lnSpc>
                <a:spcPct val="115000"/>
              </a:lnSpc>
              <a:spcBef>
                <a:spcPts val="750"/>
              </a:spcBef>
              <a:spcAft>
                <a:spcPts val="0"/>
              </a:spcAft>
              <a:buClr>
                <a:schemeClr val="dk1"/>
              </a:buClr>
              <a:buSzPts val="1200"/>
              <a:buFont typeface="Arial"/>
              <a:buChar char="•"/>
            </a:pPr>
            <a:r>
              <a:rPr b="1" i="0" lang="zh-CN" sz="1200">
                <a:latin typeface="Times New Roman"/>
                <a:ea typeface="Times New Roman"/>
                <a:cs typeface="Times New Roman"/>
                <a:sym typeface="Times New Roman"/>
              </a:rPr>
              <a:t>Find key measures of location.</a:t>
            </a:r>
            <a:r>
              <a:rPr i="0" lang="zh-CN" sz="1200">
                <a:latin typeface="Times New Roman"/>
                <a:ea typeface="Times New Roman"/>
                <a:cs typeface="Times New Roman"/>
                <a:sym typeface="Times New Roman"/>
              </a:rPr>
              <a:t> For example, the </a:t>
            </a:r>
            <a:r>
              <a:rPr i="0" lang="zh-CN" sz="1200" u="none" strike="noStrike">
                <a:latin typeface="Times New Roman"/>
                <a:ea typeface="Times New Roman"/>
                <a:cs typeface="Times New Roman"/>
                <a:sym typeface="Times New Roman"/>
              </a:rPr>
              <a:t>mean </a:t>
            </a:r>
            <a:r>
              <a:rPr i="0" lang="zh-CN" sz="1200">
                <a:latin typeface="Times New Roman"/>
                <a:ea typeface="Times New Roman"/>
                <a:cs typeface="Times New Roman"/>
                <a:sym typeface="Times New Roman"/>
              </a:rPr>
              <a:t>tells you what the average (or “middling”) number is in a set of data.</a:t>
            </a:r>
            <a:endParaRPr>
              <a:latin typeface="Times New Roman"/>
              <a:ea typeface="Times New Roman"/>
              <a:cs typeface="Times New Roman"/>
              <a:sym typeface="Times New Roman"/>
            </a:endParaRPr>
          </a:p>
          <a:p>
            <a:pPr indent="-171450" lvl="0" marL="171450" rtl="0" algn="l">
              <a:lnSpc>
                <a:spcPct val="115000"/>
              </a:lnSpc>
              <a:spcBef>
                <a:spcPts val="750"/>
              </a:spcBef>
              <a:spcAft>
                <a:spcPts val="0"/>
              </a:spcAft>
              <a:buClr>
                <a:schemeClr val="dk1"/>
              </a:buClr>
              <a:buSzPts val="1200"/>
              <a:buFont typeface="Arial"/>
              <a:buChar char="•"/>
            </a:pPr>
            <a:r>
              <a:rPr b="1" i="0" lang="zh-CN" sz="1200">
                <a:latin typeface="Times New Roman"/>
                <a:ea typeface="Times New Roman"/>
                <a:cs typeface="Times New Roman"/>
                <a:sym typeface="Times New Roman"/>
              </a:rPr>
              <a:t>Calculate </a:t>
            </a:r>
            <a:r>
              <a:rPr b="1" lang="zh-CN" sz="1200">
                <a:latin typeface="Times New Roman"/>
                <a:ea typeface="Times New Roman"/>
                <a:cs typeface="Times New Roman"/>
                <a:sym typeface="Times New Roman"/>
              </a:rPr>
              <a:t>measures of spread: </a:t>
            </a:r>
            <a:r>
              <a:rPr i="0" lang="zh-CN" sz="1200">
                <a:latin typeface="Times New Roman"/>
                <a:ea typeface="Times New Roman"/>
                <a:cs typeface="Times New Roman"/>
                <a:sym typeface="Times New Roman"/>
              </a:rPr>
              <a:t>these tell you if your data is tightly clustered or more spread out. The </a:t>
            </a:r>
            <a:r>
              <a:rPr i="0" lang="zh-CN" sz="1200" u="none" strike="noStrike">
                <a:latin typeface="Times New Roman"/>
                <a:ea typeface="Times New Roman"/>
                <a:cs typeface="Times New Roman"/>
                <a:sym typeface="Times New Roman"/>
              </a:rPr>
              <a:t>standard deviation</a:t>
            </a:r>
            <a:r>
              <a:rPr i="0" lang="zh-CN" sz="1200">
                <a:latin typeface="Times New Roman"/>
                <a:ea typeface="Times New Roman"/>
                <a:cs typeface="Times New Roman"/>
                <a:sym typeface="Times New Roman"/>
              </a:rPr>
              <a:t> is one of the more commonly used measures of spread; it tells you how spread out your data is about the mean.</a:t>
            </a:r>
            <a:endParaRPr>
              <a:latin typeface="Times New Roman"/>
              <a:ea typeface="Times New Roman"/>
              <a:cs typeface="Times New Roman"/>
              <a:sym typeface="Times New Roman"/>
            </a:endParaRPr>
          </a:p>
          <a:p>
            <a:pPr indent="-171450" lvl="0" marL="171450" rtl="0" algn="l">
              <a:lnSpc>
                <a:spcPct val="115000"/>
              </a:lnSpc>
              <a:spcBef>
                <a:spcPts val="750"/>
              </a:spcBef>
              <a:spcAft>
                <a:spcPts val="0"/>
              </a:spcAft>
              <a:buClr>
                <a:schemeClr val="dk1"/>
              </a:buClr>
              <a:buSzPts val="1200"/>
              <a:buFont typeface="Arial"/>
              <a:buChar char="•"/>
            </a:pPr>
            <a:r>
              <a:rPr b="1" i="0" lang="zh-CN" sz="1200">
                <a:latin typeface="Times New Roman"/>
                <a:ea typeface="Times New Roman"/>
                <a:cs typeface="Times New Roman"/>
                <a:sym typeface="Times New Roman"/>
              </a:rPr>
              <a:t>Make future predictions based on past behavior. </a:t>
            </a:r>
            <a:r>
              <a:rPr i="0" lang="zh-CN" sz="1200">
                <a:latin typeface="Times New Roman"/>
                <a:ea typeface="Times New Roman"/>
                <a:cs typeface="Times New Roman"/>
                <a:sym typeface="Times New Roman"/>
              </a:rPr>
              <a:t>This is especially useful in retail, manufacturing, banking, sports or for any organization where knowing future trends would be a benefit.</a:t>
            </a:r>
            <a:endParaRPr>
              <a:latin typeface="Times New Roman"/>
              <a:ea typeface="Times New Roman"/>
              <a:cs typeface="Times New Roman"/>
              <a:sym typeface="Times New Roman"/>
            </a:endParaRPr>
          </a:p>
          <a:p>
            <a:pPr indent="-171450" lvl="0" marL="171450" rtl="0" algn="l">
              <a:lnSpc>
                <a:spcPct val="115000"/>
              </a:lnSpc>
              <a:spcBef>
                <a:spcPts val="750"/>
              </a:spcBef>
              <a:spcAft>
                <a:spcPts val="0"/>
              </a:spcAft>
              <a:buClr>
                <a:schemeClr val="dk1"/>
              </a:buClr>
              <a:buSzPts val="1200"/>
              <a:buFont typeface="Arial"/>
              <a:buChar char="•"/>
            </a:pPr>
            <a:r>
              <a:rPr b="1" i="0" lang="zh-CN" sz="1200">
                <a:latin typeface="Times New Roman"/>
                <a:ea typeface="Times New Roman"/>
                <a:cs typeface="Times New Roman"/>
                <a:sym typeface="Times New Roman"/>
              </a:rPr>
              <a:t>Test an experiment </a:t>
            </a:r>
            <a:r>
              <a:rPr b="1" i="0" lang="zh-CN" sz="1200" u="none" strike="noStrike">
                <a:latin typeface="Times New Roman"/>
                <a:ea typeface="Times New Roman"/>
                <a:cs typeface="Times New Roman"/>
                <a:sym typeface="Times New Roman"/>
              </a:rPr>
              <a:t>hypothesis</a:t>
            </a:r>
            <a:r>
              <a:rPr b="1" i="0" lang="zh-CN" sz="1200">
                <a:latin typeface="Times New Roman"/>
                <a:ea typeface="Times New Roman"/>
                <a:cs typeface="Times New Roman"/>
                <a:sym typeface="Times New Roman"/>
              </a:rPr>
              <a:t>.</a:t>
            </a:r>
            <a:r>
              <a:rPr i="0" lang="zh-CN" sz="1200">
                <a:latin typeface="Times New Roman"/>
                <a:ea typeface="Times New Roman"/>
                <a:cs typeface="Times New Roman"/>
                <a:sym typeface="Times New Roman"/>
              </a:rPr>
              <a:t> Collecting data from an experiment only tells a story when you analyze the data. This part of statistical analysis is more formally called “</a:t>
            </a:r>
            <a:r>
              <a:rPr i="0" lang="zh-CN" sz="1200" u="none" strike="noStrike">
                <a:latin typeface="Times New Roman"/>
                <a:ea typeface="Times New Roman"/>
                <a:cs typeface="Times New Roman"/>
                <a:sym typeface="Times New Roman"/>
              </a:rPr>
              <a:t>Hypothesis Testing</a:t>
            </a:r>
            <a:r>
              <a:rPr i="0" lang="zh-CN" sz="1200">
                <a:latin typeface="Times New Roman"/>
                <a:ea typeface="Times New Roman"/>
                <a:cs typeface="Times New Roman"/>
                <a:sym typeface="Times New Roman"/>
              </a:rPr>
              <a:t>,” where the </a:t>
            </a:r>
            <a:r>
              <a:rPr i="0" lang="zh-CN" sz="1200" u="none" strike="noStrike">
                <a:latin typeface="Times New Roman"/>
                <a:ea typeface="Times New Roman"/>
                <a:cs typeface="Times New Roman"/>
                <a:sym typeface="Times New Roman"/>
              </a:rPr>
              <a:t>null hypothesis</a:t>
            </a:r>
            <a:r>
              <a:rPr i="0" lang="zh-CN" sz="1200">
                <a:latin typeface="Times New Roman"/>
                <a:ea typeface="Times New Roman"/>
                <a:cs typeface="Times New Roman"/>
                <a:sym typeface="Times New Roman"/>
              </a:rPr>
              <a:t> (the commonly accepted theory) is either proved or disproved.</a:t>
            </a:r>
            <a:endParaRPr>
              <a:latin typeface="Times New Roman"/>
              <a:ea typeface="Times New Roman"/>
              <a:cs typeface="Times New Roman"/>
              <a:sym typeface="Times New Roman"/>
            </a:endParaRPr>
          </a:p>
          <a:p>
            <a:pPr indent="0" lvl="0" marL="171450" rtl="0" algn="just">
              <a:lnSpc>
                <a:spcPct val="115000"/>
              </a:lnSpc>
              <a:spcBef>
                <a:spcPts val="0"/>
              </a:spcBef>
              <a:spcAft>
                <a:spcPts val="0"/>
              </a:spcAft>
              <a:buClr>
                <a:schemeClr val="dk1"/>
              </a:buClr>
              <a:buSzPts val="1200"/>
              <a:buNone/>
            </a:pPr>
            <a:r>
              <a:t/>
            </a:r>
            <a:endParaRPr sz="1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6"/>
          <p:cNvSpPr/>
          <p:nvPr/>
        </p:nvSpPr>
        <p:spPr>
          <a:xfrm>
            <a:off x="0" y="1537970"/>
            <a:ext cx="9144000" cy="2068830"/>
          </a:xfrm>
          <a:prstGeom prst="rect">
            <a:avLst/>
          </a:prstGeom>
          <a:solidFill>
            <a:schemeClr val="lt1">
              <a:alpha val="8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6"/>
          <p:cNvSpPr/>
          <p:nvPr/>
        </p:nvSpPr>
        <p:spPr>
          <a:xfrm>
            <a:off x="3742777" y="2095579"/>
            <a:ext cx="3269864" cy="68796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Microsoft Yahei"/>
              <a:buNone/>
            </a:pPr>
            <a:r>
              <a:rPr lang="zh-CN" sz="2400">
                <a:solidFill>
                  <a:schemeClr val="lt1"/>
                </a:solidFill>
                <a:latin typeface="Times New Roman"/>
                <a:ea typeface="Times New Roman"/>
                <a:cs typeface="Times New Roman"/>
                <a:sym typeface="Times New Roman"/>
              </a:rPr>
              <a:t>Project Overview</a:t>
            </a:r>
            <a:endParaRPr sz="2000">
              <a:solidFill>
                <a:schemeClr val="lt1"/>
              </a:solidFill>
              <a:latin typeface="Times New Roman"/>
              <a:ea typeface="Times New Roman"/>
              <a:cs typeface="Times New Roman"/>
              <a:sym typeface="Times New Roman"/>
            </a:endParaRPr>
          </a:p>
        </p:txBody>
      </p:sp>
      <p:sp>
        <p:nvSpPr>
          <p:cNvPr id="271" name="Google Shape;271;p6"/>
          <p:cNvSpPr/>
          <p:nvPr/>
        </p:nvSpPr>
        <p:spPr>
          <a:xfrm>
            <a:off x="2475462" y="1971214"/>
            <a:ext cx="1152244" cy="1008423"/>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6000">
                <a:solidFill>
                  <a:srgbClr val="0C3F69"/>
                </a:solidFill>
                <a:latin typeface="Calibri"/>
                <a:ea typeface="Calibri"/>
                <a:cs typeface="Calibri"/>
                <a:sym typeface="Calibri"/>
              </a:rPr>
              <a:t>02</a:t>
            </a:r>
            <a:endParaRPr/>
          </a:p>
        </p:txBody>
      </p:sp>
    </p:spTree>
  </p:cSld>
  <p:clrMapOvr>
    <a:masterClrMapping/>
  </p:clrMapOvr>
  <p:transition advClick="0" spd="slow" p14:dur="800">
    <p:circl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ppt_w</p:attrName>
                                        </p:attrNameLst>
                                      </p:cBhvr>
                                      <p:tavLst>
                                        <p:tav fmla="" tm="0">
                                          <p:val>
                                            <p:strVal val="0"/>
                                          </p:val>
                                        </p:tav>
                                        <p:tav fmla="" tm="100000">
                                          <p:val>
                                            <p:strVal val="#ppt_w"/>
                                          </p:val>
                                        </p:tav>
                                      </p:tavLst>
                                    </p:anim>
                                    <p:anim calcmode="lin" valueType="num">
                                      <p:cBhvr additive="base">
                                        <p:cTn dur="500"/>
                                        <p:tgtEl>
                                          <p:spTgt spid="27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7"/>
          <p:cNvSpPr/>
          <p:nvPr/>
        </p:nvSpPr>
        <p:spPr>
          <a:xfrm>
            <a:off x="0" y="0"/>
            <a:ext cx="9141714" cy="51450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8" name="Google Shape;278;p7"/>
          <p:cNvGrpSpPr/>
          <p:nvPr/>
        </p:nvGrpSpPr>
        <p:grpSpPr>
          <a:xfrm>
            <a:off x="-313134" y="0"/>
            <a:ext cx="9438087" cy="5141514"/>
            <a:chOff x="-417513" y="0"/>
            <a:chExt cx="12584114" cy="6853238"/>
          </a:xfrm>
        </p:grpSpPr>
        <p:sp>
          <p:nvSpPr>
            <p:cNvPr id="279" name="Google Shape;279;p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34901"/>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7"/>
          <p:cNvSpPr/>
          <p:nvPr/>
        </p:nvSpPr>
        <p:spPr>
          <a:xfrm>
            <a:off x="1442748" y="0"/>
            <a:ext cx="7701252" cy="5153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7"/>
          <p:cNvSpPr txBox="1"/>
          <p:nvPr>
            <p:ph type="title"/>
          </p:nvPr>
        </p:nvSpPr>
        <p:spPr>
          <a:xfrm>
            <a:off x="1451950" y="103621"/>
            <a:ext cx="4623300" cy="445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000"/>
              <a:buFont typeface="Calibri"/>
              <a:buNone/>
            </a:pPr>
            <a:r>
              <a:rPr lang="zh-CN" sz="3000">
                <a:solidFill>
                  <a:schemeClr val="accent1"/>
                </a:solidFill>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302" name="Google Shape;302;p7"/>
          <p:cNvSpPr/>
          <p:nvPr/>
        </p:nvSpPr>
        <p:spPr>
          <a:xfrm rot="5400000">
            <a:off x="1348392" y="716361"/>
            <a:ext cx="225650" cy="194466"/>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7"/>
          <p:cNvSpPr txBox="1"/>
          <p:nvPr>
            <p:ph idx="1" type="body"/>
          </p:nvPr>
        </p:nvSpPr>
        <p:spPr>
          <a:xfrm>
            <a:off x="1551018" y="549047"/>
            <a:ext cx="7382244" cy="4406193"/>
          </a:xfrm>
          <a:prstGeom prst="rect">
            <a:avLst/>
          </a:prstGeom>
          <a:noFill/>
          <a:ln>
            <a:noFill/>
          </a:ln>
        </p:spPr>
        <p:txBody>
          <a:bodyPr anchorCtr="0" anchor="t" bIns="45700" lIns="91425" spcFirstLastPara="1" rIns="91425" wrap="square" tIns="45700">
            <a:noAutofit/>
          </a:bodyPr>
          <a:lstStyle/>
          <a:p>
            <a:pPr indent="-57150" lvl="0" marL="171450" rtl="0" algn="just">
              <a:lnSpc>
                <a:spcPct val="90000"/>
              </a:lnSpc>
              <a:spcBef>
                <a:spcPts val="0"/>
              </a:spcBef>
              <a:spcAft>
                <a:spcPts val="0"/>
              </a:spcAft>
              <a:buClr>
                <a:schemeClr val="dk1"/>
              </a:buClr>
              <a:buSzPts val="1800"/>
              <a:buFont typeface="Noto Sans Symbols"/>
              <a:buNone/>
            </a:pPr>
            <a:r>
              <a:t/>
            </a:r>
            <a:endParaRPr i="0" sz="1800" u="none" strike="noStrike">
              <a:solidFill>
                <a:srgbClr val="000000"/>
              </a:solidFill>
              <a:latin typeface="Times New Roman"/>
              <a:ea typeface="Times New Roman"/>
              <a:cs typeface="Times New Roman"/>
              <a:sym typeface="Times New Roman"/>
            </a:endParaRPr>
          </a:p>
          <a:p>
            <a:pPr indent="-57150" lvl="0" marL="171450" rtl="0" algn="just">
              <a:lnSpc>
                <a:spcPct val="90000"/>
              </a:lnSpc>
              <a:spcBef>
                <a:spcPts val="0"/>
              </a:spcBef>
              <a:spcAft>
                <a:spcPts val="0"/>
              </a:spcAft>
              <a:buClr>
                <a:schemeClr val="dk1"/>
              </a:buClr>
              <a:buSzPts val="1800"/>
              <a:buFont typeface="Noto Sans Symbols"/>
              <a:buNone/>
            </a:pPr>
            <a:r>
              <a:t/>
            </a:r>
            <a:endParaRPr sz="1800">
              <a:solidFill>
                <a:srgbClr val="000000"/>
              </a:solidFill>
              <a:latin typeface="Times New Roman"/>
              <a:ea typeface="Times New Roman"/>
              <a:cs typeface="Times New Roman"/>
              <a:sym typeface="Times New Roman"/>
            </a:endParaRPr>
          </a:p>
          <a:p>
            <a:pPr indent="-57150" lvl="0" marL="171450" rtl="0" algn="just">
              <a:lnSpc>
                <a:spcPct val="90000"/>
              </a:lnSpc>
              <a:spcBef>
                <a:spcPts val="0"/>
              </a:spcBef>
              <a:spcAft>
                <a:spcPts val="0"/>
              </a:spcAft>
              <a:buClr>
                <a:schemeClr val="dk1"/>
              </a:buClr>
              <a:buSzPts val="1800"/>
              <a:buFont typeface="Noto Sans Symbols"/>
              <a:buNone/>
            </a:pPr>
            <a:r>
              <a:t/>
            </a:r>
            <a:endParaRPr i="0" sz="1800" u="none" strike="noStrike">
              <a:solidFill>
                <a:srgbClr val="000000"/>
              </a:solidFill>
              <a:latin typeface="Times New Roman"/>
              <a:ea typeface="Times New Roman"/>
              <a:cs typeface="Times New Roman"/>
              <a:sym typeface="Times New Roman"/>
            </a:endParaRPr>
          </a:p>
          <a:p>
            <a:pPr indent="-171450" lvl="0" marL="171450" rtl="0" algn="just">
              <a:lnSpc>
                <a:spcPct val="150000"/>
              </a:lnSpc>
              <a:spcBef>
                <a:spcPts val="0"/>
              </a:spcBef>
              <a:spcAft>
                <a:spcPts val="0"/>
              </a:spcAft>
              <a:buClr>
                <a:srgbClr val="000000"/>
              </a:buClr>
              <a:buSzPts val="1800"/>
              <a:buFont typeface="Times New Roman"/>
              <a:buChar char="❖"/>
            </a:pPr>
            <a:r>
              <a:rPr i="0" lang="zh-CN" sz="1800" u="none" strike="noStrike">
                <a:solidFill>
                  <a:srgbClr val="000000"/>
                </a:solidFill>
                <a:latin typeface="Times New Roman"/>
                <a:ea typeface="Times New Roman"/>
                <a:cs typeface="Times New Roman"/>
                <a:sym typeface="Times New Roman"/>
              </a:rPr>
              <a:t>Listing out wildfire frequency from 1992 to 2015</a:t>
            </a:r>
            <a:endParaRPr>
              <a:latin typeface="Times New Roman"/>
              <a:ea typeface="Times New Roman"/>
              <a:cs typeface="Times New Roman"/>
              <a:sym typeface="Times New Roman"/>
            </a:endParaRPr>
          </a:p>
          <a:p>
            <a:pPr indent="-171450" lvl="0" marL="171450" rtl="0" algn="just">
              <a:lnSpc>
                <a:spcPct val="150000"/>
              </a:lnSpc>
              <a:spcBef>
                <a:spcPts val="0"/>
              </a:spcBef>
              <a:spcAft>
                <a:spcPts val="0"/>
              </a:spcAft>
              <a:buClr>
                <a:srgbClr val="000000"/>
              </a:buClr>
              <a:buSzPts val="1800"/>
              <a:buFont typeface="Times New Roman"/>
              <a:buChar char="❖"/>
            </a:pPr>
            <a:r>
              <a:rPr i="0" lang="zh-CN" sz="1800" u="none" strike="noStrike">
                <a:solidFill>
                  <a:srgbClr val="000000"/>
                </a:solidFill>
                <a:latin typeface="Times New Roman"/>
                <a:ea typeface="Times New Roman"/>
                <a:cs typeface="Times New Roman"/>
                <a:sym typeface="Times New Roman"/>
              </a:rPr>
              <a:t>Exploratory Data Analysis (EDA) and Data visualization</a:t>
            </a:r>
            <a:endParaRPr>
              <a:latin typeface="Times New Roman"/>
              <a:ea typeface="Times New Roman"/>
              <a:cs typeface="Times New Roman"/>
              <a:sym typeface="Times New Roman"/>
            </a:endParaRPr>
          </a:p>
          <a:p>
            <a:pPr indent="-171450" lvl="0" marL="171450" rtl="0" algn="just">
              <a:lnSpc>
                <a:spcPct val="150000"/>
              </a:lnSpc>
              <a:spcBef>
                <a:spcPts val="0"/>
              </a:spcBef>
              <a:spcAft>
                <a:spcPts val="0"/>
              </a:spcAft>
              <a:buClr>
                <a:srgbClr val="000000"/>
              </a:buClr>
              <a:buSzPts val="1800"/>
              <a:buFont typeface="Times New Roman"/>
              <a:buChar char="❖"/>
            </a:pPr>
            <a:r>
              <a:rPr i="0" lang="zh-CN" sz="1800" u="none" strike="noStrike">
                <a:solidFill>
                  <a:srgbClr val="000000"/>
                </a:solidFill>
                <a:latin typeface="Times New Roman"/>
                <a:ea typeface="Times New Roman"/>
                <a:cs typeface="Times New Roman"/>
                <a:sym typeface="Times New Roman"/>
              </a:rPr>
              <a:t>Figuring out the most and least fire-prone locations</a:t>
            </a:r>
            <a:endParaRPr>
              <a:latin typeface="Times New Roman"/>
              <a:ea typeface="Times New Roman"/>
              <a:cs typeface="Times New Roman"/>
              <a:sym typeface="Times New Roman"/>
            </a:endParaRPr>
          </a:p>
          <a:p>
            <a:pPr indent="-171450" lvl="0" marL="171450" rtl="0" algn="just">
              <a:lnSpc>
                <a:spcPct val="150000"/>
              </a:lnSpc>
              <a:spcBef>
                <a:spcPts val="0"/>
              </a:spcBef>
              <a:spcAft>
                <a:spcPts val="0"/>
              </a:spcAft>
              <a:buClr>
                <a:srgbClr val="000000"/>
              </a:buClr>
              <a:buSzPts val="1800"/>
              <a:buFont typeface="Times New Roman"/>
              <a:buChar char="❖"/>
            </a:pPr>
            <a:r>
              <a:rPr lang="zh-CN" sz="1800">
                <a:solidFill>
                  <a:srgbClr val="000000"/>
                </a:solidFill>
                <a:latin typeface="Times New Roman"/>
                <a:ea typeface="Times New Roman"/>
                <a:cs typeface="Times New Roman"/>
                <a:sym typeface="Times New Roman"/>
              </a:rPr>
              <a:t>Implement Machine Learning Algorithms and predict the causes of wildfires</a:t>
            </a:r>
            <a:endParaRPr>
              <a:latin typeface="Times New Roman"/>
              <a:ea typeface="Times New Roman"/>
              <a:cs typeface="Times New Roman"/>
              <a:sym typeface="Times New Roman"/>
            </a:endParaRPr>
          </a:p>
          <a:p>
            <a:pPr indent="0" lvl="0" marL="171450" rtl="0" algn="just">
              <a:lnSpc>
                <a:spcPct val="90000"/>
              </a:lnSpc>
              <a:spcBef>
                <a:spcPts val="0"/>
              </a:spcBef>
              <a:spcAft>
                <a:spcPts val="0"/>
              </a:spcAft>
              <a:buClr>
                <a:schemeClr val="dk1"/>
              </a:buClr>
              <a:buSzPts val="1200"/>
              <a:buNone/>
            </a:pPr>
            <a:r>
              <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9"/>
          <p:cNvSpPr/>
          <p:nvPr/>
        </p:nvSpPr>
        <p:spPr>
          <a:xfrm>
            <a:off x="0" y="0"/>
            <a:ext cx="9141714" cy="51450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10" name="Google Shape;310;p9"/>
          <p:cNvGrpSpPr/>
          <p:nvPr/>
        </p:nvGrpSpPr>
        <p:grpSpPr>
          <a:xfrm>
            <a:off x="-313134" y="0"/>
            <a:ext cx="9438087" cy="5141514"/>
            <a:chOff x="-417513" y="0"/>
            <a:chExt cx="12584114" cy="6853238"/>
          </a:xfrm>
        </p:grpSpPr>
        <p:sp>
          <p:nvSpPr>
            <p:cNvPr id="311" name="Google Shape;311;p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1"/>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34901"/>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34901"/>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9"/>
          <p:cNvSpPr/>
          <p:nvPr/>
        </p:nvSpPr>
        <p:spPr>
          <a:xfrm>
            <a:off x="1442748" y="0"/>
            <a:ext cx="7701252" cy="5153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9"/>
          <p:cNvSpPr txBox="1"/>
          <p:nvPr>
            <p:ph type="title"/>
          </p:nvPr>
        </p:nvSpPr>
        <p:spPr>
          <a:xfrm>
            <a:off x="1451940" y="103616"/>
            <a:ext cx="4763121" cy="4454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Project Workflow</a:t>
            </a:r>
            <a:endParaRPr>
              <a:latin typeface="Times New Roman"/>
              <a:ea typeface="Times New Roman"/>
              <a:cs typeface="Times New Roman"/>
              <a:sym typeface="Times New Roman"/>
            </a:endParaRPr>
          </a:p>
        </p:txBody>
      </p:sp>
      <p:sp>
        <p:nvSpPr>
          <p:cNvPr id="334" name="Google Shape;334;p9"/>
          <p:cNvSpPr/>
          <p:nvPr/>
        </p:nvSpPr>
        <p:spPr>
          <a:xfrm rot="5400000">
            <a:off x="1348392" y="716361"/>
            <a:ext cx="225650" cy="194466"/>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9"/>
          <p:cNvSpPr txBox="1"/>
          <p:nvPr>
            <p:ph idx="1" type="body"/>
          </p:nvPr>
        </p:nvSpPr>
        <p:spPr>
          <a:xfrm>
            <a:off x="1551018" y="549047"/>
            <a:ext cx="7382244" cy="440619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accent1"/>
              </a:buClr>
              <a:buSzPts val="1800"/>
              <a:buNone/>
            </a:pPr>
            <a:r>
              <a:t/>
            </a:r>
            <a:endParaRPr b="1" sz="1800">
              <a:solidFill>
                <a:srgbClr val="000000"/>
              </a:solidFill>
              <a:latin typeface="Times New Roman"/>
              <a:ea typeface="Times New Roman"/>
              <a:cs typeface="Times New Roman"/>
              <a:sym typeface="Times New Roman"/>
            </a:endParaRPr>
          </a:p>
          <a:p>
            <a:pPr indent="-342900" lvl="0" marL="342900" rtl="0" algn="just">
              <a:lnSpc>
                <a:spcPct val="150000"/>
              </a:lnSpc>
              <a:spcBef>
                <a:spcPts val="0"/>
              </a:spcBef>
              <a:spcAft>
                <a:spcPts val="0"/>
              </a:spcAft>
              <a:buClr>
                <a:srgbClr val="082F4E"/>
              </a:buClr>
              <a:buSzPts val="1800"/>
              <a:buFont typeface="Calibri"/>
              <a:buAutoNum type="arabicPeriod"/>
            </a:pPr>
            <a:r>
              <a:rPr lang="zh-CN" sz="1800">
                <a:solidFill>
                  <a:srgbClr val="000000"/>
                </a:solidFill>
                <a:latin typeface="Times New Roman"/>
                <a:ea typeface="Times New Roman"/>
                <a:cs typeface="Times New Roman"/>
                <a:sym typeface="Times New Roman"/>
              </a:rPr>
              <a:t>Importing Data</a:t>
            </a:r>
            <a:endParaRPr/>
          </a:p>
          <a:p>
            <a:pPr indent="-342900" lvl="0" marL="342900" rtl="0" algn="just">
              <a:lnSpc>
                <a:spcPct val="150000"/>
              </a:lnSpc>
              <a:spcBef>
                <a:spcPts val="0"/>
              </a:spcBef>
              <a:spcAft>
                <a:spcPts val="0"/>
              </a:spcAft>
              <a:buClr>
                <a:srgbClr val="082F4E"/>
              </a:buClr>
              <a:buSzPts val="1800"/>
              <a:buFont typeface="Calibri"/>
              <a:buAutoNum type="arabicPeriod"/>
            </a:pPr>
            <a:r>
              <a:rPr lang="zh-CN" sz="1800">
                <a:solidFill>
                  <a:srgbClr val="000000"/>
                </a:solidFill>
                <a:latin typeface="Times New Roman"/>
                <a:ea typeface="Times New Roman"/>
                <a:cs typeface="Times New Roman"/>
                <a:sym typeface="Times New Roman"/>
              </a:rPr>
              <a:t>Data Pre-Processing</a:t>
            </a:r>
            <a:endParaRPr/>
          </a:p>
          <a:p>
            <a:pPr indent="-342900" lvl="0" marL="342900" rtl="0" algn="just">
              <a:lnSpc>
                <a:spcPct val="150000"/>
              </a:lnSpc>
              <a:spcBef>
                <a:spcPts val="0"/>
              </a:spcBef>
              <a:spcAft>
                <a:spcPts val="0"/>
              </a:spcAft>
              <a:buClr>
                <a:srgbClr val="082F4E"/>
              </a:buClr>
              <a:buSzPts val="1800"/>
              <a:buFont typeface="Calibri"/>
              <a:buAutoNum type="arabicPeriod"/>
            </a:pPr>
            <a:r>
              <a:rPr lang="zh-CN" sz="1800">
                <a:solidFill>
                  <a:srgbClr val="000000"/>
                </a:solidFill>
                <a:latin typeface="Times New Roman"/>
                <a:ea typeface="Times New Roman"/>
                <a:cs typeface="Times New Roman"/>
                <a:sym typeface="Times New Roman"/>
              </a:rPr>
              <a:t>Data visualization</a:t>
            </a:r>
            <a:endParaRPr/>
          </a:p>
          <a:p>
            <a:pPr indent="-342900" lvl="0" marL="342900" rtl="0" algn="just">
              <a:lnSpc>
                <a:spcPct val="150000"/>
              </a:lnSpc>
              <a:spcBef>
                <a:spcPts val="0"/>
              </a:spcBef>
              <a:spcAft>
                <a:spcPts val="0"/>
              </a:spcAft>
              <a:buClr>
                <a:srgbClr val="082F4E"/>
              </a:buClr>
              <a:buSzPts val="1800"/>
              <a:buFont typeface="Calibri"/>
              <a:buAutoNum type="arabicPeriod"/>
            </a:pPr>
            <a:r>
              <a:rPr lang="zh-CN" sz="1800">
                <a:solidFill>
                  <a:srgbClr val="000000"/>
                </a:solidFill>
                <a:latin typeface="Times New Roman"/>
                <a:ea typeface="Times New Roman"/>
                <a:cs typeface="Times New Roman"/>
                <a:sym typeface="Times New Roman"/>
              </a:rPr>
              <a:t>Algorithms Implementation</a:t>
            </a:r>
            <a:endParaRPr/>
          </a:p>
          <a:p>
            <a:pPr indent="-342900" lvl="0" marL="342900" rtl="0" algn="just">
              <a:lnSpc>
                <a:spcPct val="150000"/>
              </a:lnSpc>
              <a:spcBef>
                <a:spcPts val="0"/>
              </a:spcBef>
              <a:spcAft>
                <a:spcPts val="0"/>
              </a:spcAft>
              <a:buClr>
                <a:srgbClr val="082F4E"/>
              </a:buClr>
              <a:buSzPts val="1800"/>
              <a:buFont typeface="Calibri"/>
              <a:buAutoNum type="arabicPeriod"/>
            </a:pPr>
            <a:r>
              <a:rPr lang="zh-CN" sz="1800">
                <a:solidFill>
                  <a:srgbClr val="000000"/>
                </a:solidFill>
                <a:latin typeface="Times New Roman"/>
                <a:ea typeface="Times New Roman"/>
                <a:cs typeface="Times New Roman"/>
                <a:sym typeface="Times New Roman"/>
              </a:rPr>
              <a:t>Improve the model</a:t>
            </a:r>
            <a:endParaRPr/>
          </a:p>
          <a:p>
            <a:pPr indent="-342900" lvl="0" marL="342900" rtl="0" algn="just">
              <a:lnSpc>
                <a:spcPct val="150000"/>
              </a:lnSpc>
              <a:spcBef>
                <a:spcPts val="0"/>
              </a:spcBef>
              <a:spcAft>
                <a:spcPts val="0"/>
              </a:spcAft>
              <a:buClr>
                <a:srgbClr val="082F4E"/>
              </a:buClr>
              <a:buSzPts val="1800"/>
              <a:buFont typeface="Calibri"/>
              <a:buAutoNum type="arabicPeriod"/>
            </a:pPr>
            <a:r>
              <a:rPr lang="zh-CN" sz="1800">
                <a:solidFill>
                  <a:srgbClr val="000000"/>
                </a:solidFill>
                <a:latin typeface="Times New Roman"/>
                <a:ea typeface="Times New Roman"/>
                <a:cs typeface="Times New Roman"/>
                <a:sym typeface="Times New Roman"/>
              </a:rPr>
              <a:t>Compare different algorithms and conclusion</a:t>
            </a:r>
            <a:endParaRPr/>
          </a:p>
          <a:p>
            <a:pPr indent="0" lvl="0" marL="171450" rtl="0" algn="just">
              <a:lnSpc>
                <a:spcPct val="90000"/>
              </a:lnSpc>
              <a:spcBef>
                <a:spcPts val="0"/>
              </a:spcBef>
              <a:spcAft>
                <a:spcPts val="0"/>
              </a:spcAft>
              <a:buClr>
                <a:schemeClr val="dk1"/>
              </a:buClr>
              <a:buSzPts val="1200"/>
              <a:buNone/>
            </a:pPr>
            <a:r>
              <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ga5b0b134b2_0_31"/>
          <p:cNvSpPr/>
          <p:nvPr/>
        </p:nvSpPr>
        <p:spPr>
          <a:xfrm>
            <a:off x="0" y="0"/>
            <a:ext cx="91416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2" name="Google Shape;342;ga5b0b134b2_0_31"/>
          <p:cNvGrpSpPr/>
          <p:nvPr/>
        </p:nvGrpSpPr>
        <p:grpSpPr>
          <a:xfrm>
            <a:off x="-313134" y="0"/>
            <a:ext cx="9438086" cy="5141299"/>
            <a:chOff x="-417513" y="0"/>
            <a:chExt cx="12584115" cy="6853238"/>
          </a:xfrm>
        </p:grpSpPr>
        <p:sp>
          <p:nvSpPr>
            <p:cNvPr id="343" name="Google Shape;343;ga5b0b134b2_0_31"/>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a5b0b134b2_0_3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a5b0b134b2_0_3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a5b0b134b2_0_31"/>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a5b0b134b2_0_3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a5b0b134b2_0_3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349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a5b0b134b2_0_31"/>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a5b0b134b2_0_3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a5b0b134b2_0_3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a5b0b134b2_0_31"/>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a5b0b134b2_0_3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a5b0b134b2_0_31"/>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a5b0b134b2_0_3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a5b0b134b2_0_31"/>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a5b0b134b2_0_3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a5b0b134b2_0_31"/>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349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a5b0b134b2_0_31"/>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349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a5b0b134b2_0_31"/>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a5b0b134b2_0_3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a5b0b134b2_0_3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a5b0b134b2_0_3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349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ga5b0b134b2_0_31"/>
          <p:cNvSpPr/>
          <p:nvPr/>
        </p:nvSpPr>
        <p:spPr>
          <a:xfrm>
            <a:off x="1442748" y="0"/>
            <a:ext cx="7701300" cy="51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ga5b0b134b2_0_31"/>
          <p:cNvSpPr txBox="1"/>
          <p:nvPr>
            <p:ph type="title"/>
          </p:nvPr>
        </p:nvSpPr>
        <p:spPr>
          <a:xfrm>
            <a:off x="1451940" y="103616"/>
            <a:ext cx="4763100" cy="44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700"/>
              <a:buFont typeface="Calibri"/>
              <a:buNone/>
            </a:pPr>
            <a:r>
              <a:rPr lang="zh-CN" sz="2700">
                <a:solidFill>
                  <a:schemeClr val="accent1"/>
                </a:solidFill>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366" name="Google Shape;366;ga5b0b134b2_0_31"/>
          <p:cNvSpPr/>
          <p:nvPr/>
        </p:nvSpPr>
        <p:spPr>
          <a:xfrm rot="5400000">
            <a:off x="1348450" y="716369"/>
            <a:ext cx="225600" cy="194400"/>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ga5b0b134b2_0_31"/>
          <p:cNvSpPr txBox="1"/>
          <p:nvPr>
            <p:ph idx="1" type="body"/>
          </p:nvPr>
        </p:nvSpPr>
        <p:spPr>
          <a:xfrm>
            <a:off x="1551018" y="549047"/>
            <a:ext cx="7382100" cy="4406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accent1"/>
              </a:buClr>
              <a:buSzPts val="1800"/>
              <a:buNone/>
            </a:pPr>
            <a:r>
              <a:t/>
            </a:r>
            <a:endParaRPr b="1" sz="1800">
              <a:solidFill>
                <a:srgbClr val="000000"/>
              </a:solidFill>
              <a:latin typeface="Times New Roman"/>
              <a:ea typeface="Times New Roman"/>
              <a:cs typeface="Times New Roman"/>
              <a:sym typeface="Times New Roman"/>
            </a:endParaRPr>
          </a:p>
          <a:p>
            <a:pPr indent="0" lvl="0" marL="171450" rtl="0" algn="just">
              <a:lnSpc>
                <a:spcPct val="150000"/>
              </a:lnSpc>
              <a:spcBef>
                <a:spcPts val="0"/>
              </a:spcBef>
              <a:spcAft>
                <a:spcPts val="0"/>
              </a:spcAft>
              <a:buNone/>
            </a:pPr>
            <a:r>
              <a:rPr lang="zh-CN" sz="1800">
                <a:solidFill>
                  <a:srgbClr val="000000"/>
                </a:solidFill>
                <a:latin typeface="Times New Roman"/>
                <a:ea typeface="Times New Roman"/>
                <a:cs typeface="Times New Roman"/>
                <a:sym typeface="Times New Roman"/>
              </a:rPr>
              <a:t>Link: </a:t>
            </a:r>
            <a:r>
              <a:rPr lang="zh-CN" sz="1200" u="sng">
                <a:latin typeface="Times New Roman"/>
                <a:ea typeface="Times New Roman"/>
                <a:cs typeface="Times New Roman"/>
                <a:sym typeface="Times New Roman"/>
                <a:hlinkClick r:id="rId3"/>
              </a:rPr>
              <a:t>https://www.kaggle.com/rtatman/188-million-us-wildfires</a:t>
            </a:r>
            <a:endParaRPr>
              <a:latin typeface="Times New Roman"/>
              <a:ea typeface="Times New Roman"/>
              <a:cs typeface="Times New Roman"/>
              <a:sym typeface="Times New Roman"/>
            </a:endParaRPr>
          </a:p>
          <a:p>
            <a:pPr indent="0" lvl="0" marL="171450" rtl="0" algn="just">
              <a:lnSpc>
                <a:spcPct val="90000"/>
              </a:lnSpc>
              <a:spcBef>
                <a:spcPts val="0"/>
              </a:spcBef>
              <a:spcAft>
                <a:spcPts val="0"/>
              </a:spcAft>
              <a:buClr>
                <a:schemeClr val="dk1"/>
              </a:buClr>
              <a:buSzPts val="1200"/>
              <a:buNone/>
            </a:pPr>
            <a:r>
              <a:rPr lang="zh-CN" sz="1800">
                <a:solidFill>
                  <a:srgbClr val="000000"/>
                </a:solidFill>
                <a:latin typeface="Times New Roman"/>
                <a:ea typeface="Times New Roman"/>
                <a:cs typeface="Times New Roman"/>
                <a:sym typeface="Times New Roman"/>
              </a:rPr>
              <a:t>Context:</a:t>
            </a:r>
            <a:endParaRPr sz="1800">
              <a:solidFill>
                <a:srgbClr val="000000"/>
              </a:solidFill>
              <a:latin typeface="Times New Roman"/>
              <a:ea typeface="Times New Roman"/>
              <a:cs typeface="Times New Roman"/>
              <a:sym typeface="Times New Roman"/>
            </a:endParaRPr>
          </a:p>
          <a:p>
            <a:pPr indent="0" lvl="0" marL="171450" rtl="0" algn="just">
              <a:lnSpc>
                <a:spcPct val="90000"/>
              </a:lnSpc>
              <a:spcBef>
                <a:spcPts val="0"/>
              </a:spcBef>
              <a:spcAft>
                <a:spcPts val="0"/>
              </a:spcAft>
              <a:buClr>
                <a:schemeClr val="dk1"/>
              </a:buClr>
              <a:buSzPts val="1200"/>
              <a:buNone/>
            </a:pPr>
            <a:r>
              <a:t/>
            </a:r>
            <a:endParaRPr sz="1200">
              <a:highlight>
                <a:srgbClr val="FFFFFF"/>
              </a:highlight>
              <a:latin typeface="Times New Roman"/>
              <a:ea typeface="Times New Roman"/>
              <a:cs typeface="Times New Roman"/>
              <a:sym typeface="Times New Roman"/>
            </a:endParaRPr>
          </a:p>
          <a:p>
            <a:pPr indent="0" lvl="0" marL="171450" rtl="0" algn="just">
              <a:lnSpc>
                <a:spcPct val="115000"/>
              </a:lnSpc>
              <a:spcBef>
                <a:spcPts val="0"/>
              </a:spcBef>
              <a:spcAft>
                <a:spcPts val="0"/>
              </a:spcAft>
              <a:buClr>
                <a:schemeClr val="dk1"/>
              </a:buClr>
              <a:buSzPts val="1200"/>
              <a:buNone/>
            </a:pPr>
            <a:r>
              <a:rPr lang="zh-CN" sz="1200">
                <a:highlight>
                  <a:srgbClr val="FFFFFF"/>
                </a:highlight>
                <a:latin typeface="Times New Roman"/>
                <a:ea typeface="Times New Roman"/>
                <a:cs typeface="Times New Roman"/>
                <a:sym typeface="Times New Roman"/>
              </a:rPr>
              <a:t>This data publication contains a spatial database of wildfires that occurred in the United States from 1992 to 2015. It is the third update of a publication originally generated to support the national Fire Program Analysis (FPA) system. The wildfire records were acquired from the reporting systems of federal, state, and local fire organizations. The following core data elements were required for records to be included in this data publication: discovery date, final fire size, and a point location at least as precise as Public Land Survey System (PLSS) section (1-square mile grid). The data were transformed to conform, when possible, to the data standards of the National Wildfire Coordinating Group (NWCG). Basic error-checking was performed and redundant records were identified and removed, to the degree possible. The resulting product, referred to as the Fire Program Analysis fire-occurrence database (FPA FOD), includes 1.88 million geo-referenced wildfire records, representing a total of 140 million acres burned during the 24-year period.</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第一PPT，www.1ppt.com">
  <a:themeElements>
    <a:clrScheme name="自定义 2091">
      <a:dk1>
        <a:srgbClr val="000000"/>
      </a:dk1>
      <a:lt1>
        <a:srgbClr val="FFFFFF"/>
      </a:lt1>
      <a:dk2>
        <a:srgbClr val="44546A"/>
      </a:dk2>
      <a:lt2>
        <a:srgbClr val="E7E6E6"/>
      </a:lt2>
      <a:accent1>
        <a:srgbClr val="0C3F69"/>
      </a:accent1>
      <a:accent2>
        <a:srgbClr val="3E5052"/>
      </a:accent2>
      <a:accent3>
        <a:srgbClr val="0C3F69"/>
      </a:accent3>
      <a:accent4>
        <a:srgbClr val="3E5052"/>
      </a:accent4>
      <a:accent5>
        <a:srgbClr val="0C3F69"/>
      </a:accent5>
      <a:accent6>
        <a:srgbClr val="3E505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2020-12-03T18:25:54Z</dcterms:created>
  <dc:creator>权 浩楠</dc:creator>
</cp:coreProperties>
</file>