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72" r:id="rId3"/>
  </p:sldMasterIdLst>
  <p:notesMasterIdLst>
    <p:notesMasterId r:id="rId29"/>
  </p:notesMasterIdLst>
  <p:sldIdLst>
    <p:sldId id="256" r:id="rId4"/>
    <p:sldId id="263" r:id="rId5"/>
    <p:sldId id="269" r:id="rId6"/>
    <p:sldId id="527" r:id="rId7"/>
    <p:sldId id="577" r:id="rId8"/>
    <p:sldId id="578" r:id="rId9"/>
    <p:sldId id="581" r:id="rId10"/>
    <p:sldId id="716" r:id="rId11"/>
    <p:sldId id="717" r:id="rId12"/>
    <p:sldId id="547" r:id="rId13"/>
    <p:sldId id="718" r:id="rId14"/>
    <p:sldId id="551" r:id="rId15"/>
    <p:sldId id="720" r:id="rId16"/>
    <p:sldId id="721" r:id="rId17"/>
    <p:sldId id="586" r:id="rId18"/>
    <p:sldId id="722" r:id="rId19"/>
    <p:sldId id="723" r:id="rId20"/>
    <p:sldId id="724" r:id="rId21"/>
    <p:sldId id="725" r:id="rId22"/>
    <p:sldId id="548" r:id="rId23"/>
    <p:sldId id="455" r:id="rId24"/>
    <p:sldId id="640" r:id="rId25"/>
    <p:sldId id="480" r:id="rId26"/>
    <p:sldId id="572" r:id="rId27"/>
    <p:sldId id="26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p15:clr>
            <a:srgbClr val="A4A3A4"/>
          </p15:clr>
        </p15:guide>
        <p15:guide id="2" pos="3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C4994"/>
    <a:srgbClr val="AE13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725" autoAdjust="0"/>
    <p:restoredTop sz="94322" autoAdjust="0"/>
  </p:normalViewPr>
  <p:slideViewPr>
    <p:cSldViewPr snapToGrid="0" showGuides="1">
      <p:cViewPr varScale="1">
        <p:scale>
          <a:sx n="109" d="100"/>
          <a:sy n="109" d="100"/>
        </p:scale>
        <p:origin x="114" y="102"/>
      </p:cViewPr>
      <p:guideLst>
        <p:guide orient="horz" pos="2193"/>
        <p:guide pos="3870"/>
      </p:guideLst>
    </p:cSldViewPr>
  </p:slideViewPr>
  <p:outlineViewPr>
    <p:cViewPr>
      <p:scale>
        <a:sx n="33" d="100"/>
        <a:sy n="33" d="100"/>
      </p:scale>
      <p:origin x="0" y="-277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csdn.net/qq_25590547/article/details/79953998"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p:spPr>
      </p:sp>
      <p:sp>
        <p:nvSpPr>
          <p:cNvPr id="34819" name="备注占位符 2"/>
          <p:cNvSpPr>
            <a:spLocks noGrp="1"/>
          </p:cNvSpPr>
          <p:nvPr>
            <p:ph type="body" idx="1"/>
          </p:nvPr>
        </p:nvSpPr>
        <p:spPr bwMode="auto">
          <a:noFill/>
        </p:spPr>
        <p:txBody>
          <a:bodyPr wrap="square" numCol="1" anchor="t" anchorCtr="0" compatLnSpc="1"/>
          <a:lstStyle/>
          <a:p>
            <a:r>
              <a:rPr lang="zh-CN" altLang="en-US"/>
              <a:t>非神经网络，基于树的方法。</a:t>
            </a:r>
          </a:p>
        </p:txBody>
      </p:sp>
      <p:sp>
        <p:nvSpPr>
          <p:cNvPr id="34820"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4186F87-97C2-4A50-9161-5F3ADDCB7382}"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t>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3021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95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4792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191919"/>
                </a:solidFill>
                <a:latin typeface="PingFang SC"/>
              </a:rPr>
              <a:t>一个具有四个属性的二元分类任务。第一个和第二个属性是数字属性，第三个是布尔属性，值为 </a:t>
            </a:r>
            <a:r>
              <a:rPr lang="en-US" altLang="zh-CN" dirty="0">
                <a:solidFill>
                  <a:srgbClr val="191919"/>
                </a:solidFill>
                <a:latin typeface="PingFang SC"/>
              </a:rPr>
              <a:t>YES </a:t>
            </a:r>
            <a:r>
              <a:rPr lang="zh-CN" altLang="en-US" dirty="0">
                <a:solidFill>
                  <a:srgbClr val="191919"/>
                </a:solidFill>
                <a:latin typeface="PingFang SC"/>
              </a:rPr>
              <a:t>或 </a:t>
            </a:r>
            <a:r>
              <a:rPr lang="en-US" altLang="zh-CN" dirty="0">
                <a:solidFill>
                  <a:srgbClr val="191919"/>
                </a:solidFill>
                <a:latin typeface="PingFang SC"/>
              </a:rPr>
              <a:t>NO</a:t>
            </a:r>
            <a:r>
              <a:rPr lang="zh-CN" altLang="en-US" dirty="0">
                <a:solidFill>
                  <a:srgbClr val="191919"/>
                </a:solidFill>
                <a:latin typeface="PingFang SC"/>
              </a:rPr>
              <a:t>；第四个是三值属性值为 </a:t>
            </a:r>
            <a:r>
              <a:rPr lang="en-US" altLang="zh-CN" dirty="0">
                <a:solidFill>
                  <a:srgbClr val="191919"/>
                </a:solidFill>
                <a:latin typeface="PingFang SC"/>
              </a:rPr>
              <a:t>RED</a:t>
            </a:r>
            <a:r>
              <a:rPr lang="zh-CN" altLang="en-US" dirty="0">
                <a:solidFill>
                  <a:srgbClr val="191919"/>
                </a:solidFill>
                <a:latin typeface="PingFang SC"/>
              </a:rPr>
              <a:t>、</a:t>
            </a:r>
            <a:r>
              <a:rPr lang="en-US" altLang="zh-CN" dirty="0">
                <a:solidFill>
                  <a:srgbClr val="191919"/>
                </a:solidFill>
                <a:latin typeface="PingFang SC"/>
              </a:rPr>
              <a:t>BLUE </a:t>
            </a:r>
            <a:r>
              <a:rPr lang="zh-CN" altLang="en-US" dirty="0">
                <a:solidFill>
                  <a:srgbClr val="191919"/>
                </a:solidFill>
                <a:latin typeface="PingFang SC"/>
              </a:rPr>
              <a:t>或 </a:t>
            </a:r>
            <a:r>
              <a:rPr lang="en-US" altLang="zh-CN" dirty="0">
                <a:solidFill>
                  <a:srgbClr val="191919"/>
                </a:solidFill>
                <a:latin typeface="PingFang SC"/>
              </a:rPr>
              <a:t>GREEN</a:t>
            </a:r>
            <a:r>
              <a:rPr lang="zh-CN" altLang="en-US" dirty="0">
                <a:solidFill>
                  <a:srgbClr val="191919"/>
                </a:solidFill>
                <a:latin typeface="PingFang SC"/>
              </a:rPr>
              <a:t>。给定一个对象 </a:t>
            </a:r>
            <a:r>
              <a:rPr lang="en-US" altLang="zh-CN" dirty="0">
                <a:solidFill>
                  <a:srgbClr val="191919"/>
                </a:solidFill>
                <a:latin typeface="PingFang SC"/>
              </a:rPr>
              <a:t>x</a:t>
            </a:r>
            <a:r>
              <a:rPr lang="zh-CN" altLang="en-US" dirty="0">
                <a:solidFill>
                  <a:srgbClr val="191919"/>
                </a:solidFill>
                <a:latin typeface="PingFang SC"/>
              </a:rPr>
              <a:t>，令 </a:t>
            </a:r>
            <a:r>
              <a:rPr lang="en-US" altLang="zh-CN" dirty="0">
                <a:solidFill>
                  <a:srgbClr val="191919"/>
                </a:solidFill>
                <a:latin typeface="PingFang SC"/>
              </a:rPr>
              <a:t>xi </a:t>
            </a:r>
            <a:r>
              <a:rPr lang="zh-CN" altLang="en-US" dirty="0">
                <a:solidFill>
                  <a:srgbClr val="191919"/>
                </a:solidFill>
                <a:latin typeface="PingFang SC"/>
              </a:rPr>
              <a:t>表示 </a:t>
            </a:r>
            <a:r>
              <a:rPr lang="en-US" altLang="zh-CN" dirty="0">
                <a:solidFill>
                  <a:srgbClr val="191919"/>
                </a:solidFill>
                <a:latin typeface="PingFang SC"/>
              </a:rPr>
              <a:t>x </a:t>
            </a:r>
            <a:r>
              <a:rPr lang="zh-CN" altLang="en-US" dirty="0">
                <a:solidFill>
                  <a:srgbClr val="191919"/>
                </a:solidFill>
                <a:latin typeface="PingFang SC"/>
              </a:rPr>
              <a:t>的第 </a:t>
            </a:r>
            <a:r>
              <a:rPr lang="en-US" altLang="zh-CN" dirty="0" err="1">
                <a:solidFill>
                  <a:srgbClr val="191919"/>
                </a:solidFill>
                <a:latin typeface="PingFang SC"/>
              </a:rPr>
              <a:t>i</a:t>
            </a:r>
            <a:r>
              <a:rPr lang="en-US" altLang="zh-CN" dirty="0">
                <a:solidFill>
                  <a:srgbClr val="191919"/>
                </a:solidFill>
                <a:latin typeface="PingFang SC"/>
              </a:rPr>
              <a:t> </a:t>
            </a:r>
            <a:r>
              <a:rPr lang="zh-CN" altLang="en-US" dirty="0">
                <a:solidFill>
                  <a:srgbClr val="191919"/>
                </a:solidFill>
                <a:latin typeface="PingFang SC"/>
              </a:rPr>
              <a:t>个属性的值。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648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356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https://blog.csdn.net/qq_25590547/article/details/79953998</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066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104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图片可以替换</a:t>
            </a:r>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65793F-5438-41B3-A91D-F614E83A24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D4487E-253C-4F2A-AD3B-D7DF4058A670}" type="slidenum">
              <a:rPr lang="zh-CN" altLang="en-US" smtClean="0"/>
              <a:t>24</a:t>
            </a:fld>
            <a:endParaRPr lang="zh-CN" altLang="en-US"/>
          </a:p>
        </p:txBody>
      </p:sp>
    </p:spTree>
    <p:extLst>
      <p:ext uri="{BB962C8B-B14F-4D97-AF65-F5344CB8AC3E}">
        <p14:creationId xmlns:p14="http://schemas.microsoft.com/office/powerpoint/2010/main" val="1875995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回顾此前讲第二章机器学习基础部分讲的决策树与随机森林方法。</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FD4487E-253C-4F2A-AD3B-D7DF4058A6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上面例子中我们需要对新的兔子进行判断，根据这一问题建立一棵决策树，上图也展示了决策树的组成部分：根节点，分支和叶子。首先上述决策树的根节点是“毛色”，在这一基础上延伸出两个分支“黑褐色”和“白色”，倘若为黑褐色，进入叶子得到结论这是一只“中国白兔；倘若为“白色”则进入下一个节点判断，一直到没有节点的叶子为止。对于一只</a:t>
            </a:r>
            <a:r>
              <a:rPr lang="en-US" altLang="zh-CN" sz="1200" b="0" i="0" kern="1200" dirty="0">
                <a:solidFill>
                  <a:schemeClr val="tx1"/>
                </a:solidFill>
                <a:effectLst/>
                <a:latin typeface="+mn-lt"/>
                <a:ea typeface="+mn-ea"/>
                <a:cs typeface="+mn-cs"/>
              </a:rPr>
              <a:t>40</a:t>
            </a:r>
            <a:r>
              <a:rPr lang="zh-CN" altLang="en-US" sz="1200" b="0" i="0" kern="1200" dirty="0">
                <a:solidFill>
                  <a:schemeClr val="tx1"/>
                </a:solidFill>
                <a:effectLst/>
                <a:latin typeface="+mn-lt"/>
                <a:ea typeface="+mn-ea"/>
                <a:cs typeface="+mn-cs"/>
              </a:rPr>
              <a:t>厘米的白色成年兔子，首先判断其毛色为白色，进入长度节点，然后长度大于</a:t>
            </a:r>
            <a:r>
              <a:rPr lang="en-US" altLang="zh-CN" sz="1200" b="0" i="0" kern="1200" dirty="0">
                <a:solidFill>
                  <a:schemeClr val="tx1"/>
                </a:solidFill>
                <a:effectLst/>
                <a:latin typeface="+mn-lt"/>
                <a:ea typeface="+mn-ea"/>
                <a:cs typeface="+mn-cs"/>
              </a:rPr>
              <a:t>30cm</a:t>
            </a:r>
            <a:r>
              <a:rPr lang="zh-CN" altLang="en-US" sz="1200" b="0" i="0" kern="1200" dirty="0">
                <a:solidFill>
                  <a:schemeClr val="tx1"/>
                </a:solidFill>
                <a:effectLst/>
                <a:latin typeface="+mn-lt"/>
                <a:ea typeface="+mn-ea"/>
                <a:cs typeface="+mn-cs"/>
              </a:rPr>
              <a:t>，基于此我们可判断这只成年兔子为新西兰兔。</a:t>
            </a:r>
            <a:endParaRPr lang="zh-CN" altLang="en-US" dirty="0"/>
          </a:p>
        </p:txBody>
      </p:sp>
      <p:sp>
        <p:nvSpPr>
          <p:cNvPr id="4" name="灯片编号占位符 3"/>
          <p:cNvSpPr>
            <a:spLocks noGrp="1"/>
          </p:cNvSpPr>
          <p:nvPr>
            <p:ph type="sldNum" sz="quarter" idx="10"/>
          </p:nvPr>
        </p:nvSpPr>
        <p:spPr/>
        <p:txBody>
          <a:bodyPr/>
          <a:lstStyle/>
          <a:p>
            <a:pPr>
              <a:defRPr/>
            </a:pPr>
            <a:fld id="{4C65793F-5438-41B3-A91D-F614E83A24D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C65793F-5438-41B3-A91D-F614E83A24D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C65793F-5438-41B3-A91D-F614E83A24D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在第一棵树中，根节点选取的特征是年龄，年龄小于30的被分为左子节点，年龄大于30的被分为右叶子节点，右叶子节点的预测值为1；</a:t>
            </a:r>
          </a:p>
          <a:p>
            <a:r>
              <a:rPr lang="zh-CN" altLang="en-US" dirty="0"/>
              <a:t>第一棵树的左一节点继续分裂，分裂特征是月薪，小于10K划分为左叶子节点，预测值为5；工资大于10k的划分右叶子节点，预测值为10</a:t>
            </a:r>
          </a:p>
          <a:p>
            <a:r>
              <a:rPr lang="zh-CN" altLang="en-US" dirty="0"/>
              <a:t>建立完第一棵树之后，C、D和E的预测值被更新为1，A为5，B为10</a:t>
            </a:r>
          </a:p>
          <a:p>
            <a:r>
              <a:rPr lang="zh-CN" altLang="en-US" dirty="0"/>
              <a:t>根据新的预测值，开始建立第二棵树，第二棵树的根节点的性别，女性预测值为0.5，男性预测值为1.5</a:t>
            </a:r>
          </a:p>
          <a:p>
            <a:r>
              <a:rPr lang="zh-CN" altLang="en-US" dirty="0"/>
              <a:t>建立完第二棵树之后，将第二棵树的预测值加到每个消费者已有的预测值上，比如A的预测值为两棵树的预测值之和：5+0.5=5.5</a:t>
            </a:r>
          </a:p>
          <a:p>
            <a:r>
              <a:rPr lang="zh-CN" altLang="en-US" dirty="0"/>
              <a:t>通过这种方式，不断地优化预测准确率。</a:t>
            </a:r>
          </a:p>
          <a:p>
            <a:endParaRPr lang="zh-CN" altLang="en-US" dirty="0"/>
          </a:p>
        </p:txBody>
      </p:sp>
      <p:sp>
        <p:nvSpPr>
          <p:cNvPr id="4" name="灯片编号占位符 3"/>
          <p:cNvSpPr>
            <a:spLocks noGrp="1"/>
          </p:cNvSpPr>
          <p:nvPr>
            <p:ph type="sldNum" sz="quarter" idx="10"/>
          </p:nvPr>
        </p:nvSpPr>
        <p:spPr/>
        <p:txBody>
          <a:bodyPr/>
          <a:lstStyle/>
          <a:p>
            <a:pPr>
              <a:defRPr/>
            </a:pPr>
            <a:fld id="{4C65793F-5438-41B3-A91D-F614E83A24D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C65793F-5438-41B3-A91D-F614E83A24D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C65793F-5438-41B3-A91D-F614E83A24D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1ppt.com/sucai/" TargetMode="Externa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29A5D51E-2833-49C1-AD07-529D50495A3D}"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583499" y="3861048"/>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pPr>
              <a:defRPr/>
            </a:pPr>
            <a:fld id="{1F22CAA9-D555-4637-A0E7-ADAFB05985CC}" type="datetime1">
              <a:rPr lang="zh-CN" altLang="en-US" smtClean="0"/>
              <a:t>2019/4/4</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pPr>
              <a:defRPr/>
            </a:pPr>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pPr>
              <a:defRPr/>
            </a:pPr>
            <a:fld id="{D20C60E5-BE9C-42B3-BC00-1ED17C22C58A}" type="slidenum">
              <a:rPr lang="zh-CN" altLang="en-US" smtClean="0"/>
              <a:t>‹#›</a:t>
            </a:fld>
            <a:endParaRPr lang="zh-CN" altLang="en-US" dirty="0"/>
          </a:p>
        </p:txBody>
      </p:sp>
      <p:sp>
        <p:nvSpPr>
          <p:cNvPr id="7" name="矩形 6"/>
          <p:cNvSpPr/>
          <p:nvPr/>
        </p:nvSpPr>
        <p:spPr>
          <a:xfrm>
            <a:off x="1103445" y="378904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103445" y="378904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pPr>
              <a:defRPr/>
            </a:pPr>
            <a:fld id="{B83EF66C-D4D1-4E69-8E5B-FC5D00FC4587}" type="datetime1">
              <a:rPr lang="zh-CN" altLang="en-US" smtClean="0"/>
              <a:t>2019/4/4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1FD954E-C6E5-46D9-8AB1-C4D485CE53C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pPr>
              <a:defRPr/>
            </a:pPr>
            <a:fld id="{5ED6EC4F-EB8E-43DA-A43D-D0261FB000D6}" type="datetime1">
              <a:rPr lang="zh-CN" altLang="en-US" smtClean="0"/>
              <a:t>2019/4/4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8CE3FC7-9726-4829-87E3-21C7DC38C2A3}"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fld id="{2052ACB3-7DF8-4866-9208-9F9A6FF0CF35}" type="datetime1">
              <a:rPr lang="zh-CN" altLang="en-US" smtClean="0"/>
              <a:t>2019/4/4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2E1C9E08-771B-4CDC-8556-B403080DAA29}"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D458865-DB3A-481E-AE81-0386FA386B26}" type="datetime1">
              <a:rPr lang="zh-CN" altLang="en-US" smtClean="0"/>
              <a:t>2019/4/4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7BAC49FF-4EEC-4523-9378-ACF461C6F8A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fld id="{DBCC10B0-18F2-4AA5-933C-38A98B374D99}" type="datetime1">
              <a:rPr lang="zh-CN" altLang="en-US" smtClean="0"/>
              <a:t>2019/4/4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3496739-93CB-456A-B7DA-C2464F621719}"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fld id="{0B419A06-8BB7-4E1A-A4BD-2FC899356B84}" type="datetime1">
              <a:rPr lang="zh-CN" altLang="en-US" smtClean="0"/>
              <a:t>2019/4/4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3C70C05-4E6D-48B5-9665-17C5D3B192BA}"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3547862F-5EFE-4599-BEF0-A8722DE31606}" type="datetime1">
              <a:rPr lang="zh-CN" altLang="en-US" smtClean="0"/>
              <a:t>2019/4/4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E0E3920-98DC-499E-96E1-7EE22798F00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F4084CF6-B991-4FD6-A69C-199D1697FBF3}" type="datetime1">
              <a:rPr lang="zh-CN" altLang="en-US" smtClean="0"/>
              <a:t>2019/4/4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7534C270-0DEA-46DE-B159-4E1BAAE55820}"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nvSpPr>
        <p:spPr bwMode="auto">
          <a:xfrm>
            <a:off x="9237913" y="282134"/>
            <a:ext cx="2326919" cy="338554"/>
          </a:xfrm>
          <a:prstGeom prst="rect">
            <a:avLst/>
          </a:prstGeom>
          <a:noFill/>
        </p:spPr>
        <p:txBody>
          <a:bodyPr wrap="none">
            <a:spAutoFit/>
          </a:bodyPr>
          <a:lstStyle/>
          <a:p>
            <a:pPr algn="ctr">
              <a:defRPr/>
            </a:pPr>
            <a:r>
              <a:rPr lang="en-US" altLang="zh-CN" sz="1600" spc="300" dirty="0">
                <a:solidFill>
                  <a:schemeClr val="bg1"/>
                </a:solidFill>
                <a:latin typeface="微软雅黑" pitchFamily="34" charset="-122"/>
                <a:ea typeface="微软雅黑" pitchFamily="34" charset="-122"/>
              </a:rPr>
              <a:t>WWW.1PPT.COM</a:t>
            </a:r>
            <a:endParaRPr lang="zh-CN" altLang="en-US" sz="1600" spc="300" dirty="0">
              <a:solidFill>
                <a:schemeClr val="bg1"/>
              </a:solidFill>
              <a:latin typeface="微软雅黑" pitchFamily="34" charset="-122"/>
              <a:ea typeface="微软雅黑" pitchFamily="34" charset="-122"/>
            </a:endParaRPr>
          </a:p>
        </p:txBody>
      </p:sp>
      <p:sp>
        <p:nvSpPr>
          <p:cNvPr id="8" name="矩形 7"/>
          <p:cNvSpPr/>
          <p:nvPr userDrawn="1"/>
        </p:nvSpPr>
        <p:spPr bwMode="auto">
          <a:xfrm>
            <a:off x="822138" y="256936"/>
            <a:ext cx="5014513" cy="338554"/>
          </a:xfrm>
          <a:prstGeom prst="rect">
            <a:avLst/>
          </a:prstGeom>
          <a:noFill/>
        </p:spPr>
        <p:txBody>
          <a:bodyPr wrap="none">
            <a:spAutoFit/>
          </a:bodyPr>
          <a:lstStyle/>
          <a:p>
            <a:pPr algn="ctr">
              <a:defRPr/>
            </a:pPr>
            <a:r>
              <a:rPr lang="en-US" altLang="zh-CN" sz="1600" spc="300" dirty="0">
                <a:solidFill>
                  <a:schemeClr val="bg1"/>
                </a:solidFill>
                <a:latin typeface="微软雅黑" pitchFamily="34" charset="-122"/>
                <a:ea typeface="微软雅黑" pitchFamily="34" charset="-122"/>
              </a:rPr>
              <a:t>『</a:t>
            </a:r>
            <a:r>
              <a:rPr lang="zh-CN" altLang="en-US" sz="1600" spc="300" dirty="0">
                <a:solidFill>
                  <a:schemeClr val="bg1"/>
                </a:solidFill>
                <a:latin typeface="微软雅黑" pitchFamily="34" charset="-122"/>
                <a:ea typeface="微软雅黑" pitchFamily="34" charset="-122"/>
              </a:rPr>
              <a:t>第一</a:t>
            </a:r>
            <a:r>
              <a:rPr lang="en-US" altLang="zh-CN" sz="1600" spc="300" dirty="0">
                <a:solidFill>
                  <a:schemeClr val="bg1"/>
                </a:solidFill>
                <a:latin typeface="微软雅黑" pitchFamily="34" charset="-122"/>
                <a:ea typeface="微软雅黑" pitchFamily="34" charset="-122"/>
              </a:rPr>
              <a:t>PPT</a:t>
            </a:r>
            <a:r>
              <a:rPr lang="en-US" altLang="zh-CN" sz="1600" spc="300" baseline="0" dirty="0">
                <a:solidFill>
                  <a:schemeClr val="bg1"/>
                </a:solidFill>
                <a:latin typeface="微软雅黑" pitchFamily="34" charset="-122"/>
                <a:ea typeface="微软雅黑" pitchFamily="34" charset="-122"/>
              </a:rPr>
              <a:t>』— </a:t>
            </a:r>
            <a:r>
              <a:rPr lang="en-US" altLang="zh-CN" sz="1600" spc="300" dirty="0">
                <a:solidFill>
                  <a:schemeClr val="bg1"/>
                </a:solidFill>
                <a:latin typeface="微软雅黑" pitchFamily="34" charset="-122"/>
                <a:ea typeface="微软雅黑" pitchFamily="34" charset="-122"/>
              </a:rPr>
              <a:t>PPT</a:t>
            </a:r>
            <a:r>
              <a:rPr lang="zh-CN" altLang="en-US" sz="1600" spc="300" dirty="0">
                <a:solidFill>
                  <a:schemeClr val="bg1"/>
                </a:solidFill>
                <a:latin typeface="微软雅黑" pitchFamily="34" charset="-122"/>
                <a:ea typeface="微软雅黑" pitchFamily="34" charset="-122"/>
              </a:rPr>
              <a:t>模板</a:t>
            </a:r>
            <a:r>
              <a:rPr lang="en-US" altLang="zh-CN" sz="1600" spc="300" baseline="0" dirty="0">
                <a:solidFill>
                  <a:schemeClr val="bg1"/>
                </a:solidFill>
                <a:latin typeface="微软雅黑" pitchFamily="34" charset="-122"/>
                <a:ea typeface="微软雅黑" pitchFamily="34" charset="-122"/>
              </a:rPr>
              <a:t> PPT</a:t>
            </a:r>
            <a:r>
              <a:rPr lang="zh-CN" altLang="en-US" sz="1600" spc="300" baseline="0" dirty="0">
                <a:solidFill>
                  <a:schemeClr val="bg1"/>
                </a:solidFill>
                <a:latin typeface="微软雅黑" pitchFamily="34" charset="-122"/>
                <a:ea typeface="微软雅黑" pitchFamily="34" charset="-122"/>
              </a:rPr>
              <a:t>素材免费下载</a:t>
            </a:r>
            <a:endParaRPr lang="zh-CN" altLang="en-US" sz="1600" spc="300" dirty="0">
              <a:solidFill>
                <a:schemeClr val="bg1"/>
              </a:solidFill>
              <a:latin typeface="微软雅黑" pitchFamily="34" charset="-122"/>
              <a:ea typeface="微软雅黑" pitchFamily="34" charset="-122"/>
            </a:endParaRPr>
          </a:p>
        </p:txBody>
      </p:sp>
      <p:sp>
        <p:nvSpPr>
          <p:cNvPr id="5" name="矩形 4"/>
          <p:cNvSpPr/>
          <p:nvPr userDrawn="1"/>
        </p:nvSpPr>
        <p:spPr bwMode="auto">
          <a:xfrm>
            <a:off x="207683" y="662642"/>
            <a:ext cx="11744968" cy="6006718"/>
          </a:xfrm>
          <a:prstGeom prst="rect">
            <a:avLst/>
          </a:prstGeom>
          <a:solidFill>
            <a:schemeClr val="bg1"/>
          </a:soli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endParaRPr lang="zh-CN" altLang="en-US" sz="1400">
              <a:latin typeface="微软雅黑" pitchFamily="34" charset="-122"/>
              <a:ea typeface="微软雅黑" pitchFamily="34" charset="-122"/>
            </a:endParaRPr>
          </a:p>
        </p:txBody>
      </p:sp>
      <p:sp>
        <p:nvSpPr>
          <p:cNvPr id="7" name="矩形 6"/>
          <p:cNvSpPr/>
          <p:nvPr userDrawn="1"/>
        </p:nvSpPr>
        <p:spPr bwMode="auto">
          <a:xfrm>
            <a:off x="3695734" y="9837712"/>
            <a:ext cx="5376597"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p>
            <a:pPr marL="0" algn="ctr" eaLnBrk="0" fontAlgn="ctr" hangingPunct="0">
              <a:spcBef>
                <a:spcPts val="0"/>
              </a:spcBef>
              <a:spcAft>
                <a:spcPts val="0"/>
              </a:spcAft>
              <a:buClr>
                <a:srgbClr val="FF0000"/>
              </a:buClr>
              <a:buSzPct val="70000"/>
              <a:tabLst>
                <a:tab pos="136525" algn="l"/>
              </a:tabLst>
            </a:pPr>
            <a:r>
              <a:rPr lang="zh-CN" altLang="en-US" sz="1400" dirty="0">
                <a:latin typeface="微软雅黑" pitchFamily="34" charset="-122"/>
                <a:ea typeface="微软雅黑" pitchFamily="34" charset="-122"/>
              </a:rPr>
              <a:t>第一</a:t>
            </a:r>
            <a:r>
              <a:rPr lang="en-US" altLang="zh-CN" sz="1400" dirty="0">
                <a:latin typeface="微软雅黑" pitchFamily="34" charset="-122"/>
                <a:ea typeface="微软雅黑" pitchFamily="34" charset="-122"/>
              </a:rPr>
              <a:t>PPT</a:t>
            </a:r>
            <a:r>
              <a:rPr lang="zh-CN" altLang="en-US" sz="1400" dirty="0">
                <a:latin typeface="微软雅黑" pitchFamily="34" charset="-122"/>
                <a:ea typeface="微软雅黑" pitchFamily="34" charset="-122"/>
              </a:rPr>
              <a:t>模板网，</a:t>
            </a:r>
            <a:r>
              <a:rPr lang="en-US" altLang="zh-CN" sz="1400" dirty="0">
                <a:latin typeface="微软雅黑" pitchFamily="34" charset="-122"/>
                <a:ea typeface="微软雅黑" pitchFamily="34" charset="-122"/>
              </a:rPr>
              <a:t>PPT</a:t>
            </a:r>
            <a:r>
              <a:rPr lang="zh-CN" altLang="en-US" sz="1400" dirty="0">
                <a:latin typeface="微软雅黑" pitchFamily="34" charset="-122"/>
                <a:ea typeface="微软雅黑" pitchFamily="34" charset="-122"/>
              </a:rPr>
              <a:t>素材下载</a:t>
            </a:r>
            <a:endParaRPr lang="en-US" altLang="zh-CN" sz="1400" dirty="0">
              <a:latin typeface="微软雅黑" pitchFamily="34" charset="-122"/>
              <a:ea typeface="微软雅黑" pitchFamily="34" charset="-122"/>
            </a:endParaRPr>
          </a:p>
          <a:p>
            <a:pPr marL="0" algn="ctr" eaLnBrk="0" fontAlgn="ctr" hangingPunct="0">
              <a:spcBef>
                <a:spcPts val="0"/>
              </a:spcBef>
              <a:spcAft>
                <a:spcPts val="0"/>
              </a:spcAft>
              <a:buClr>
                <a:srgbClr val="FF0000"/>
              </a:buClr>
              <a:buSzPct val="70000"/>
              <a:tabLst>
                <a:tab pos="136525" algn="l"/>
              </a:tabLst>
            </a:pPr>
            <a:r>
              <a:rPr lang="en-US" altLang="zh-CN" sz="1400" dirty="0">
                <a:latin typeface="微软雅黑" pitchFamily="34" charset="-122"/>
                <a:ea typeface="微软雅黑" pitchFamily="34" charset="-122"/>
                <a:hlinkClick r:id="rId3"/>
              </a:rPr>
              <a:t>www.1ppt.com/sucai/</a:t>
            </a:r>
            <a:r>
              <a:rPr lang="en-US" altLang="zh-CN" sz="1400" dirty="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654FC9E-1C03-4519-8841-157241552D9D}"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800101" y="238125"/>
            <a:ext cx="10553700" cy="781050"/>
          </a:xfrm>
        </p:spPr>
        <p:txBody>
          <a:bodyPr/>
          <a:lstStyle/>
          <a:p>
            <a:r>
              <a:rPr lang="zh-TW" altLang="en-US"/>
              <a:t>按一下以編輯母片標題樣式</a:t>
            </a:r>
          </a:p>
        </p:txBody>
      </p:sp>
      <p:sp>
        <p:nvSpPr>
          <p:cNvPr id="3" name="內容版面配置區 2"/>
          <p:cNvSpPr>
            <a:spLocks noGrp="1"/>
          </p:cNvSpPr>
          <p:nvPr>
            <p:ph sz="half" idx="1"/>
          </p:nvPr>
        </p:nvSpPr>
        <p:spPr>
          <a:xfrm>
            <a:off x="812800" y="1209676"/>
            <a:ext cx="5181600" cy="48863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6197600" y="1209676"/>
            <a:ext cx="5181600" cy="2366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197600" y="3729038"/>
            <a:ext cx="5181600" cy="23669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6"/>
          <p:cNvSpPr>
            <a:spLocks noGrp="1" noChangeArrowheads="1"/>
          </p:cNvSpPr>
          <p:nvPr>
            <p:ph type="sldNum" sz="quarter" idx="10"/>
          </p:nvPr>
        </p:nvSpPr>
        <p:spPr/>
        <p:txBody>
          <a:bodyPr/>
          <a:lstStyle>
            <a:lvl1pPr>
              <a:defRPr/>
            </a:lvl1pPr>
          </a:lstStyle>
          <a:p>
            <a:pPr>
              <a:defRPr/>
            </a:pPr>
            <a:fld id="{39ECF457-4856-4679-AEFE-A9CD33546A63}" type="slidenum">
              <a:rPr lang="zh-TW" altLang="en-US">
                <a:solidFill>
                  <a:srgbClr val="000000"/>
                </a:solidFill>
              </a:rPr>
              <a:t>‹#›</a:t>
            </a:fld>
            <a:endParaRPr lang="en-US" altLang="zh-TW" dirty="0">
              <a:solidFill>
                <a:srgbClr val="000000"/>
              </a:solidFill>
              <a:ea typeface="PMingLiU" charset="-12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97A942F-DC8D-4BBF-ACDF-A6D8F881B181}"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D30BF6A2-5B27-4B64-A87F-09EAC8EBFACB}"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6275C3A-DB10-4C46-8044-0229FAA8A4BD}"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C7295-6EDE-4B97-9E78-24FF95E9EBBF}" type="datetime1">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C9B06D-B69C-41B7-B3B1-FAFF4484418F}" type="datetime1">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4078704"/>
            <a:ext cx="9144000" cy="990600"/>
          </a:xfrm>
        </p:spPr>
        <p:txBody>
          <a:bodyPr anchor="t" anchorCtr="0"/>
          <a:lstStyle>
            <a:lvl1pPr algn="r">
              <a:defRPr sz="3200">
                <a:solidFill>
                  <a:schemeClr val="tx1"/>
                </a:solidFill>
              </a:defRPr>
            </a:lvl1pPr>
          </a:lstStyle>
          <a:p>
            <a:r>
              <a:rPr kumimoji="0" lang="zh-CN" altLang="en-US" dirty="0"/>
              <a:t>单击此处编辑母版标题样式</a:t>
            </a:r>
            <a:endParaRPr kumimoji="0" lang="en-US" dirty="0"/>
          </a:p>
        </p:txBody>
      </p:sp>
      <p:sp>
        <p:nvSpPr>
          <p:cNvPr id="9" name="副标题 8"/>
          <p:cNvSpPr>
            <a:spLocks noGrp="1"/>
          </p:cNvSpPr>
          <p:nvPr>
            <p:ph type="subTitle" idx="1"/>
          </p:nvPr>
        </p:nvSpPr>
        <p:spPr>
          <a:xfrm>
            <a:off x="1625600" y="5429248"/>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pPr>
              <a:defRPr/>
            </a:pPr>
            <a:fld id="{CE606C58-E264-43AC-976F-86492C46AE4A}" type="datetime1">
              <a:rPr lang="zh-CN" altLang="en-US" smtClean="0"/>
              <a:t>2019/4/4</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pPr>
              <a:defRPr/>
            </a:pPr>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pPr>
              <a:defRPr/>
            </a:pPr>
            <a:fld id="{1EEFA0CC-5EC4-434D-81B4-71F8B15E9103}" type="slidenum">
              <a:rPr lang="zh-CN" altLang="en-US" smtClean="0"/>
              <a:t>‹#›</a:t>
            </a:fld>
            <a:endParaRPr lang="zh-CN" altLang="en-US" dirty="0"/>
          </a:p>
        </p:txBody>
      </p:sp>
      <p:sp>
        <p:nvSpPr>
          <p:cNvPr id="21" name="矩形 20"/>
          <p:cNvSpPr/>
          <p:nvPr/>
        </p:nvSpPr>
        <p:spPr>
          <a:xfrm>
            <a:off x="1206500" y="393683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337006"/>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93683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337006"/>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pPr>
              <a:defRPr/>
            </a:pPr>
            <a:fld id="{186CD752-E97E-448D-B748-32DD1A79B5F2}" type="slidenum">
              <a:rPr lang="zh-CN" altLang="en-US" smtClean="0"/>
              <a:t>‹#›</a:t>
            </a:fld>
            <a:endParaRPr lang="zh-CN" altLang="en-US" dirty="0"/>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6"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DDCBC027-5806-4850-B0D5-8FB6C4166333}"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a:defRPr/>
            </a:pPr>
            <a:fld id="{3CD20000-20E1-4E21-B031-E4CB5160CC5B}" type="datetime1">
              <a:rPr lang="zh-CN" altLang="en-US" smtClean="0"/>
              <a:t>2019/4/4</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defRPr/>
            </a:pPr>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defRPr/>
            </a:pPr>
            <a:fld id="{51FD954E-C6E5-46D9-8AB1-C4D485CE53C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2019/4/4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2582125" y="4049762"/>
            <a:ext cx="7027749" cy="1027113"/>
          </a:xfrm>
        </p:spPr>
        <p:txBody>
          <a:bodyPr>
            <a:normAutofit/>
          </a:bodyPr>
          <a:lstStyle/>
          <a:p>
            <a:pPr algn="ctr" eaLnBrk="1" hangingPunct="1"/>
            <a:r>
              <a:rPr lang="zh-CN" altLang="en-US" sz="5400" dirty="0">
                <a:solidFill>
                  <a:srgbClr val="0070C0"/>
                </a:solidFill>
                <a:latin typeface="+mn-ea"/>
                <a:ea typeface="+mn-ea"/>
              </a:rPr>
              <a:t>深度森林</a:t>
            </a:r>
          </a:p>
        </p:txBody>
      </p:sp>
      <p:sp>
        <p:nvSpPr>
          <p:cNvPr id="6" name="副标题 5"/>
          <p:cNvSpPr>
            <a:spLocks noGrp="1"/>
          </p:cNvSpPr>
          <p:nvPr>
            <p:ph type="subTitle" idx="1"/>
          </p:nvPr>
        </p:nvSpPr>
        <p:spPr>
          <a:xfrm>
            <a:off x="2743200" y="5260491"/>
            <a:ext cx="6858000" cy="680814"/>
          </a:xfrm>
        </p:spPr>
        <p:txBody>
          <a:bodyPr>
            <a:noAutofit/>
          </a:bodyPr>
          <a:lstStyle/>
          <a:p>
            <a:pPr algn="ctr"/>
            <a:r>
              <a:rPr lang="zh-CN" altLang="en-US" sz="3600" dirty="0">
                <a:solidFill>
                  <a:srgbClr val="0070C0"/>
                </a:solidFill>
                <a:latin typeface="+mn-ea"/>
                <a:ea typeface="+mn-ea"/>
              </a:rPr>
              <a:t>徐俊刚  </a:t>
            </a:r>
            <a:endParaRPr lang="en-US" altLang="zh-CN" sz="3600" dirty="0">
              <a:solidFill>
                <a:srgbClr val="0070C0"/>
              </a:solidFill>
              <a:latin typeface="+mn-ea"/>
              <a:ea typeface="+mn-ea"/>
            </a:endParaRPr>
          </a:p>
        </p:txBody>
      </p:sp>
      <p:pic>
        <p:nvPicPr>
          <p:cNvPr id="7" name="Picture 4"/>
          <p:cNvPicPr>
            <a:picLocks noChangeAspect="1" noChangeArrowheads="1"/>
          </p:cNvPicPr>
          <p:nvPr/>
        </p:nvPicPr>
        <p:blipFill>
          <a:blip r:embed="rId3" cstate="print"/>
          <a:srcRect/>
          <a:stretch>
            <a:fillRect/>
          </a:stretch>
        </p:blipFill>
        <p:spPr bwMode="auto">
          <a:xfrm>
            <a:off x="450575" y="183307"/>
            <a:ext cx="3648075" cy="781050"/>
          </a:xfrm>
          <a:prstGeom prst="rect">
            <a:avLst/>
          </a:prstGeom>
          <a:noFill/>
          <a:ln w="9525">
            <a:noFill/>
            <a:miter lim="800000"/>
            <a:headEnd/>
            <a:tailEnd/>
          </a:ln>
        </p:spPr>
      </p:pic>
      <p:sp>
        <p:nvSpPr>
          <p:cNvPr id="20" name="矩形 19"/>
          <p:cNvSpPr/>
          <p:nvPr/>
        </p:nvSpPr>
        <p:spPr>
          <a:xfrm>
            <a:off x="2956563" y="1483539"/>
            <a:ext cx="6278880" cy="1322070"/>
          </a:xfrm>
          <a:prstGeom prst="rect">
            <a:avLst/>
          </a:prstGeom>
          <a:noFill/>
        </p:spPr>
        <p:txBody>
          <a:bodyPr wrap="none" lIns="91440" tIns="45720" rIns="91440" bIns="45720">
            <a:spAutoFit/>
          </a:bodyPr>
          <a:lstStyle/>
          <a:p>
            <a:pPr algn="ctr"/>
            <a:r>
              <a:rPr lang="zh-CN" altLang="en-US" sz="8000" b="0" cap="none" spc="0" dirty="0">
                <a:ln w="0"/>
                <a:solidFill>
                  <a:srgbClr val="FF0000"/>
                </a:solidFill>
                <a:effectLst>
                  <a:reflection blurRad="6350" stA="53000" endA="300" endPos="35500" dir="5400000" sy="-90000" algn="bl" rotWithShape="0"/>
                </a:effectLst>
              </a:rPr>
              <a:t>其它深度模型</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6" name="TextBox 25"/>
          <p:cNvSpPr txBox="1">
            <a:spLocks noChangeArrowheads="1"/>
          </p:cNvSpPr>
          <p:nvPr/>
        </p:nvSpPr>
        <p:spPr bwMode="auto">
          <a:xfrm>
            <a:off x="3703777" y="2809432"/>
            <a:ext cx="816184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lvl="0" defTabSz="913765" eaLnBrk="1" fontAlgn="base" hangingPunct="1">
              <a:spcBef>
                <a:spcPct val="0"/>
              </a:spcBef>
              <a:spcAft>
                <a:spcPct val="0"/>
              </a:spcAft>
              <a:defRPr/>
            </a:pPr>
            <a:r>
              <a:rPr lang="zh-CN" sz="4400" b="1" dirty="0">
                <a:solidFill>
                  <a:srgbClr val="FDCB34"/>
                </a:solidFill>
                <a:latin typeface="微软雅黑" pitchFamily="34" charset="-122"/>
                <a:ea typeface="微软雅黑" pitchFamily="34" charset="-122"/>
              </a:rPr>
              <a:t>深度森林主要方法</a:t>
            </a:r>
            <a:endParaRPr kumimoji="0" lang="zh-CN" sz="4400" b="1" i="0" u="none" strike="noStrike" kern="1200" cap="none" spc="0" normalizeH="0" baseline="0" noProof="0" dirty="0">
              <a:ln>
                <a:noFill/>
              </a:ln>
              <a:solidFill>
                <a:srgbClr val="FDCB34"/>
              </a:solidFill>
              <a:effectLst/>
              <a:uLnTx/>
              <a:uFillTx/>
              <a:latin typeface="微软雅黑" pitchFamily="34" charset="-122"/>
              <a:ea typeface="微软雅黑" pitchFamily="34" charset="-122"/>
              <a:cs typeface="+mn-cs"/>
            </a:endParaRPr>
          </a:p>
        </p:txBody>
      </p:sp>
      <p:sp>
        <p:nvSpPr>
          <p:cNvPr id="10247" name="TextBox 26"/>
          <p:cNvSpPr txBox="1">
            <a:spLocks noChangeArrowheads="1"/>
          </p:cNvSpPr>
          <p:nvPr/>
        </p:nvSpPr>
        <p:spPr bwMode="auto">
          <a:xfrm>
            <a:off x="1670679" y="2225042"/>
            <a:ext cx="1133644"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2</a:t>
            </a:r>
            <a:endParaRPr kumimoji="0" lang="zh-CN" altLang="en-US"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多粒度级联森林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7" name="文本框 6"/>
          <p:cNvSpPr txBox="1"/>
          <p:nvPr/>
        </p:nvSpPr>
        <p:spPr>
          <a:xfrm>
            <a:off x="798195" y="1265555"/>
            <a:ext cx="10472420" cy="1291590"/>
          </a:xfrm>
          <a:prstGeom prst="rect">
            <a:avLst/>
          </a:prstGeom>
          <a:noFill/>
        </p:spPr>
        <p:txBody>
          <a:bodyPr wrap="square" rtlCol="0" anchor="t">
            <a:spAutoFit/>
          </a:bodyPr>
          <a:lstStyle/>
          <a:p>
            <a:r>
              <a:rPr lang="en-US" altLang="zh-CN" sz="2600" dirty="0">
                <a:solidFill>
                  <a:schemeClr val="accent2"/>
                </a:solidFill>
                <a:latin typeface="+mn-ea"/>
              </a:rPr>
              <a:t>GC</a:t>
            </a:r>
            <a:r>
              <a:rPr lang="zh-CN" altLang="en-US" sz="2600" dirty="0">
                <a:solidFill>
                  <a:schemeClr val="accent2"/>
                </a:solidFill>
                <a:latin typeface="+mn-ea"/>
              </a:rPr>
              <a:t>Forest</a:t>
            </a:r>
            <a:r>
              <a:rPr lang="zh-CN" altLang="en-US" sz="2600" dirty="0">
                <a:latin typeface="+mn-ea"/>
              </a:rPr>
              <a:t>（muti-Grained Cascade Forest，多粒度级联森林），它是基于树的集成方法，通过对树组成的森林来集成并前后串联起来达到表征学习的效果。</a:t>
            </a:r>
          </a:p>
        </p:txBody>
      </p:sp>
      <p:pic>
        <p:nvPicPr>
          <p:cNvPr id="6" name="图片 5">
            <a:extLst>
              <a:ext uri="{FF2B5EF4-FFF2-40B4-BE49-F238E27FC236}">
                <a16:creationId xmlns:a16="http://schemas.microsoft.com/office/drawing/2014/main" id="{155FE479-7A7E-45D2-A78D-CAFBC275BAC4}"/>
              </a:ext>
            </a:extLst>
          </p:cNvPr>
          <p:cNvPicPr>
            <a:picLocks noChangeAspect="1"/>
          </p:cNvPicPr>
          <p:nvPr/>
        </p:nvPicPr>
        <p:blipFill>
          <a:blip r:embed="rId3"/>
          <a:stretch>
            <a:fillRect/>
          </a:stretch>
        </p:blipFill>
        <p:spPr>
          <a:xfrm>
            <a:off x="2067773" y="2548235"/>
            <a:ext cx="8056453" cy="3505241"/>
          </a:xfrm>
          <a:prstGeom prst="rect">
            <a:avLst/>
          </a:prstGeom>
        </p:spPr>
      </p:pic>
    </p:spTree>
    <p:extLst>
      <p:ext uri="{BB962C8B-B14F-4D97-AF65-F5344CB8AC3E}">
        <p14:creationId xmlns:p14="http://schemas.microsoft.com/office/powerpoint/2010/main" val="110608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多粒度级联森林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7" name="文本框 6"/>
          <p:cNvSpPr txBox="1"/>
          <p:nvPr/>
        </p:nvSpPr>
        <p:spPr>
          <a:xfrm>
            <a:off x="798305" y="1333011"/>
            <a:ext cx="10472420" cy="492443"/>
          </a:xfrm>
          <a:prstGeom prst="rect">
            <a:avLst/>
          </a:prstGeom>
          <a:noFill/>
        </p:spPr>
        <p:txBody>
          <a:bodyPr wrap="square" rtlCol="0" anchor="t">
            <a:spAutoFit/>
          </a:bodyPr>
          <a:lstStyle/>
          <a:p>
            <a:r>
              <a:rPr lang="en-US" altLang="zh-CN" sz="2600" dirty="0">
                <a:solidFill>
                  <a:schemeClr val="accent2"/>
                </a:solidFill>
                <a:latin typeface="+mn-ea"/>
              </a:rPr>
              <a:t>GC</a:t>
            </a:r>
            <a:r>
              <a:rPr lang="zh-CN" altLang="en-US" sz="2600" dirty="0">
                <a:solidFill>
                  <a:schemeClr val="accent2"/>
                </a:solidFill>
                <a:latin typeface="+mn-ea"/>
              </a:rPr>
              <a:t>Forest</a:t>
            </a:r>
            <a:r>
              <a:rPr lang="zh-CN" altLang="en-US" sz="2600" dirty="0">
                <a:latin typeface="+mn-ea"/>
              </a:rPr>
              <a:t>每个森林的类分布向量生成流程：</a:t>
            </a:r>
          </a:p>
        </p:txBody>
      </p:sp>
      <p:pic>
        <p:nvPicPr>
          <p:cNvPr id="12" name="图片 11">
            <a:extLst>
              <a:ext uri="{FF2B5EF4-FFF2-40B4-BE49-F238E27FC236}">
                <a16:creationId xmlns:a16="http://schemas.microsoft.com/office/drawing/2014/main" id="{BA9C70AC-B92F-456F-BF13-155E7A00B098}"/>
              </a:ext>
            </a:extLst>
          </p:cNvPr>
          <p:cNvPicPr>
            <a:picLocks noChangeAspect="1"/>
          </p:cNvPicPr>
          <p:nvPr/>
        </p:nvPicPr>
        <p:blipFill>
          <a:blip r:embed="rId3"/>
          <a:stretch>
            <a:fillRect/>
          </a:stretch>
        </p:blipFill>
        <p:spPr>
          <a:xfrm>
            <a:off x="938210" y="2167865"/>
            <a:ext cx="9428595" cy="35950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多粒度级联森林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7" name="文本框 6"/>
          <p:cNvSpPr txBox="1"/>
          <p:nvPr/>
        </p:nvSpPr>
        <p:spPr>
          <a:xfrm>
            <a:off x="798305" y="1333011"/>
            <a:ext cx="10472420" cy="492443"/>
          </a:xfrm>
          <a:prstGeom prst="rect">
            <a:avLst/>
          </a:prstGeom>
          <a:noFill/>
        </p:spPr>
        <p:txBody>
          <a:bodyPr wrap="square" rtlCol="0" anchor="t">
            <a:spAutoFit/>
          </a:bodyPr>
          <a:lstStyle/>
          <a:p>
            <a:r>
              <a:rPr lang="en-US" altLang="zh-CN" sz="2600" dirty="0">
                <a:solidFill>
                  <a:schemeClr val="accent2"/>
                </a:solidFill>
                <a:latin typeface="+mn-ea"/>
              </a:rPr>
              <a:t>GC</a:t>
            </a:r>
            <a:r>
              <a:rPr lang="zh-CN" altLang="en-US" sz="2600" dirty="0">
                <a:solidFill>
                  <a:schemeClr val="accent2"/>
                </a:solidFill>
                <a:latin typeface="+mn-ea"/>
              </a:rPr>
              <a:t>Forest</a:t>
            </a:r>
            <a:r>
              <a:rPr lang="zh-CN" altLang="en-US" sz="2600" dirty="0">
                <a:latin typeface="+mn-ea"/>
              </a:rPr>
              <a:t>的多粒度扫描：</a:t>
            </a:r>
          </a:p>
        </p:txBody>
      </p:sp>
      <p:pic>
        <p:nvPicPr>
          <p:cNvPr id="3" name="图片 2">
            <a:extLst>
              <a:ext uri="{FF2B5EF4-FFF2-40B4-BE49-F238E27FC236}">
                <a16:creationId xmlns:a16="http://schemas.microsoft.com/office/drawing/2014/main" id="{78F05E1F-35B6-4C30-B76A-3A0B985D20D2}"/>
              </a:ext>
            </a:extLst>
          </p:cNvPr>
          <p:cNvPicPr>
            <a:picLocks noChangeAspect="1"/>
          </p:cNvPicPr>
          <p:nvPr/>
        </p:nvPicPr>
        <p:blipFill>
          <a:blip r:embed="rId3"/>
          <a:stretch>
            <a:fillRect/>
          </a:stretch>
        </p:blipFill>
        <p:spPr>
          <a:xfrm>
            <a:off x="1474910" y="2167865"/>
            <a:ext cx="8507290" cy="4085868"/>
          </a:xfrm>
          <a:prstGeom prst="rect">
            <a:avLst/>
          </a:prstGeom>
        </p:spPr>
      </p:pic>
    </p:spTree>
    <p:extLst>
      <p:ext uri="{BB962C8B-B14F-4D97-AF65-F5344CB8AC3E}">
        <p14:creationId xmlns:p14="http://schemas.microsoft.com/office/powerpoint/2010/main" val="322899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多粒度级联森林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7" name="文本框 6"/>
          <p:cNvSpPr txBox="1"/>
          <p:nvPr/>
        </p:nvSpPr>
        <p:spPr>
          <a:xfrm>
            <a:off x="798305" y="1333011"/>
            <a:ext cx="10472420" cy="492443"/>
          </a:xfrm>
          <a:prstGeom prst="rect">
            <a:avLst/>
          </a:prstGeom>
          <a:noFill/>
        </p:spPr>
        <p:txBody>
          <a:bodyPr wrap="square" rtlCol="0" anchor="t">
            <a:spAutoFit/>
          </a:bodyPr>
          <a:lstStyle/>
          <a:p>
            <a:r>
              <a:rPr lang="en-US" altLang="zh-CN" sz="2600" dirty="0">
                <a:solidFill>
                  <a:schemeClr val="accent2"/>
                </a:solidFill>
                <a:latin typeface="+mn-ea"/>
              </a:rPr>
              <a:t>GC</a:t>
            </a:r>
            <a:r>
              <a:rPr lang="zh-CN" altLang="en-US" sz="2600" dirty="0">
                <a:solidFill>
                  <a:schemeClr val="accent2"/>
                </a:solidFill>
                <a:latin typeface="+mn-ea"/>
              </a:rPr>
              <a:t>Forest</a:t>
            </a:r>
            <a:r>
              <a:rPr lang="zh-CN" altLang="en-US" sz="2600" dirty="0">
                <a:latin typeface="+mn-ea"/>
              </a:rPr>
              <a:t>的多粒度扫描：</a:t>
            </a:r>
          </a:p>
        </p:txBody>
      </p:sp>
      <p:sp>
        <p:nvSpPr>
          <p:cNvPr id="4" name="矩形 3">
            <a:extLst>
              <a:ext uri="{FF2B5EF4-FFF2-40B4-BE49-F238E27FC236}">
                <a16:creationId xmlns:a16="http://schemas.microsoft.com/office/drawing/2014/main" id="{BDF3CA4B-2A4C-474E-B580-E541D7931DB7}"/>
              </a:ext>
            </a:extLst>
          </p:cNvPr>
          <p:cNvSpPr/>
          <p:nvPr/>
        </p:nvSpPr>
        <p:spPr>
          <a:xfrm>
            <a:off x="599403" y="2167865"/>
            <a:ext cx="10870224" cy="3022430"/>
          </a:xfrm>
          <a:prstGeom prst="rect">
            <a:avLst/>
          </a:prstGeom>
        </p:spPr>
        <p:txBody>
          <a:bodyPr wrap="square">
            <a:spAutoFit/>
          </a:bodyPr>
          <a:lstStyle/>
          <a:p>
            <a:pPr indent="304800" algn="just">
              <a:lnSpc>
                <a:spcPct val="150000"/>
              </a:lnSpc>
              <a:spcAft>
                <a:spcPts val="0"/>
              </a:spcAft>
            </a:pPr>
            <a:r>
              <a:rPr lang="en-US" altLang="zh-CN" sz="2600" dirty="0">
                <a:latin typeface="+mn-ea"/>
              </a:rPr>
              <a:t>    </a:t>
            </a:r>
            <a:r>
              <a:rPr lang="zh-CN" altLang="zh-CN" sz="2600" dirty="0">
                <a:latin typeface="+mn-ea"/>
              </a:rPr>
              <a:t>采用</a:t>
            </a:r>
            <a:r>
              <a:rPr lang="zh-CN" altLang="zh-CN" sz="2600" dirty="0">
                <a:solidFill>
                  <a:schemeClr val="accent2"/>
                </a:solidFill>
                <a:latin typeface="+mn-ea"/>
              </a:rPr>
              <a:t>滑动窗口</a:t>
            </a:r>
            <a:r>
              <a:rPr lang="zh-CN" altLang="zh-CN" sz="2600" dirty="0">
                <a:latin typeface="+mn-ea"/>
              </a:rPr>
              <a:t>的方法，</a:t>
            </a:r>
            <a:r>
              <a:rPr lang="zh-CN" altLang="en-US" sz="2600" dirty="0">
                <a:latin typeface="+mn-ea"/>
              </a:rPr>
              <a:t>首先</a:t>
            </a:r>
            <a:r>
              <a:rPr lang="zh-CN" altLang="zh-CN" sz="2600" dirty="0">
                <a:latin typeface="+mn-ea"/>
              </a:rPr>
              <a:t>生成若干个实例，</a:t>
            </a:r>
            <a:r>
              <a:rPr lang="zh-CN" altLang="en-US" sz="2600" dirty="0">
                <a:latin typeface="+mn-ea"/>
              </a:rPr>
              <a:t>其次</a:t>
            </a:r>
            <a:r>
              <a:rPr lang="zh-CN" altLang="zh-CN" sz="2600" dirty="0">
                <a:latin typeface="+mn-ea"/>
              </a:rPr>
              <a:t>通过实例生成两个森林，一个完全随机森林，一个随机森林，</a:t>
            </a:r>
            <a:r>
              <a:rPr lang="zh-CN" altLang="en-US" sz="2600" dirty="0">
                <a:latin typeface="+mn-ea"/>
              </a:rPr>
              <a:t>接着</a:t>
            </a:r>
            <a:r>
              <a:rPr lang="zh-CN" altLang="zh-CN" sz="2600" dirty="0">
                <a:latin typeface="+mn-ea"/>
              </a:rPr>
              <a:t>再把生成的两个森林生成对应的相同维度的“类向量”，最后把这两大类向量连接在一起，综上，就是通过某段原始特征生成部分深度森林的想法，但应对的一般来说会采用多个不同大小的窗口做扫描。 </a:t>
            </a:r>
          </a:p>
        </p:txBody>
      </p:sp>
    </p:spTree>
    <p:extLst>
      <p:ext uri="{BB962C8B-B14F-4D97-AF65-F5344CB8AC3E}">
        <p14:creationId xmlns:p14="http://schemas.microsoft.com/office/powerpoint/2010/main" val="389906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基于森林的自编码器</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矩形 2">
            <a:extLst>
              <a:ext uri="{FF2B5EF4-FFF2-40B4-BE49-F238E27FC236}">
                <a16:creationId xmlns:a16="http://schemas.microsoft.com/office/drawing/2014/main" id="{18CD0F21-82EC-4180-AF76-FC87FF926AC6}"/>
              </a:ext>
            </a:extLst>
          </p:cNvPr>
          <p:cNvSpPr/>
          <p:nvPr/>
        </p:nvSpPr>
        <p:spPr>
          <a:xfrm>
            <a:off x="798305" y="1228048"/>
            <a:ext cx="10555495" cy="1569660"/>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chemeClr val="accent2"/>
                </a:solidFill>
              </a:rPr>
              <a:t>自编码器（</a:t>
            </a:r>
            <a:r>
              <a:rPr lang="en-US" altLang="zh-CN" sz="2400" dirty="0">
                <a:solidFill>
                  <a:schemeClr val="accent2"/>
                </a:solidFill>
              </a:rPr>
              <a:t>Auto-Encoder</a:t>
            </a:r>
            <a:r>
              <a:rPr lang="zh-CN" altLang="en-US" sz="2400" dirty="0">
                <a:solidFill>
                  <a:schemeClr val="accent2"/>
                </a:solidFill>
              </a:rPr>
              <a:t>）</a:t>
            </a:r>
            <a:r>
              <a:rPr lang="zh-CN" altLang="en-US" sz="2400" dirty="0"/>
              <a:t>是神经网络的一种，是一种重要的表示学习模型，是深度学习的关键要素之一。自编码器的基本结构是由一个编码器（</a:t>
            </a:r>
            <a:r>
              <a:rPr lang="en-US" altLang="zh-CN" sz="2400" dirty="0"/>
              <a:t>encoder</a:t>
            </a:r>
            <a:r>
              <a:rPr lang="zh-CN" altLang="en-US" sz="2400" dirty="0"/>
              <a:t>）和一个解码器</a:t>
            </a:r>
            <a:r>
              <a:rPr lang="en-US" altLang="zh-CN" sz="2400" dirty="0"/>
              <a:t>(decoder)</a:t>
            </a:r>
            <a:r>
              <a:rPr lang="zh-CN" altLang="en-US" sz="2400" dirty="0"/>
              <a:t>组成，其中</a:t>
            </a:r>
            <a:r>
              <a:rPr lang="en-US" altLang="zh-CN" sz="2400" dirty="0"/>
              <a:t>encoder</a:t>
            </a:r>
            <a:r>
              <a:rPr lang="zh-CN" altLang="en-US" sz="2400" dirty="0"/>
              <a:t>将输入映射到隐空间，</a:t>
            </a:r>
            <a:r>
              <a:rPr lang="en-US" altLang="zh-CN" sz="2400" dirty="0"/>
              <a:t>encoder</a:t>
            </a:r>
            <a:r>
              <a:rPr lang="zh-CN" altLang="en-US" sz="2400" dirty="0"/>
              <a:t>将隐空间的表示重构为原表示。</a:t>
            </a:r>
          </a:p>
        </p:txBody>
      </p:sp>
      <p:sp>
        <p:nvSpPr>
          <p:cNvPr id="5" name="矩形 4">
            <a:extLst>
              <a:ext uri="{FF2B5EF4-FFF2-40B4-BE49-F238E27FC236}">
                <a16:creationId xmlns:a16="http://schemas.microsoft.com/office/drawing/2014/main" id="{BE7E70BC-FB51-4923-BAF5-D30D15CC65D0}"/>
              </a:ext>
            </a:extLst>
          </p:cNvPr>
          <p:cNvSpPr/>
          <p:nvPr/>
        </p:nvSpPr>
        <p:spPr>
          <a:xfrm>
            <a:off x="798305" y="3561228"/>
            <a:ext cx="10702033"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err="1">
                <a:solidFill>
                  <a:schemeClr val="accent2"/>
                </a:solidFill>
              </a:rPr>
              <a:t>eForest</a:t>
            </a:r>
            <a:r>
              <a:rPr lang="zh-CN" altLang="en-US" sz="2400" dirty="0">
                <a:solidFill>
                  <a:schemeClr val="accent2"/>
                </a:solidFill>
              </a:rPr>
              <a:t>（Encoder</a:t>
            </a:r>
            <a:r>
              <a:rPr lang="en-US" altLang="zh-CN" sz="2400" dirty="0">
                <a:solidFill>
                  <a:schemeClr val="accent2"/>
                </a:solidFill>
              </a:rPr>
              <a:t>-</a:t>
            </a:r>
            <a:r>
              <a:rPr lang="zh-CN" altLang="en-US" sz="2400" dirty="0">
                <a:solidFill>
                  <a:schemeClr val="accent2"/>
                </a:solidFill>
              </a:rPr>
              <a:t>Forest）</a:t>
            </a:r>
            <a:r>
              <a:rPr lang="zh-CN" altLang="en-US" sz="2400" dirty="0"/>
              <a:t>基于森林的自编码器，能够利用决策树的</a:t>
            </a:r>
            <a:r>
              <a:rPr lang="zh-CN" altLang="en-US" sz="2400" dirty="0">
                <a:solidFill>
                  <a:schemeClr val="accent3"/>
                </a:solidFill>
              </a:rPr>
              <a:t>决策路径</a:t>
            </a:r>
            <a:r>
              <a:rPr lang="zh-CN" altLang="en-US" sz="2400" dirty="0"/>
              <a:t>所定义的</a:t>
            </a:r>
            <a:r>
              <a:rPr lang="zh-CN" altLang="en-US" sz="2400" dirty="0">
                <a:solidFill>
                  <a:schemeClr val="accent3"/>
                </a:solidFill>
              </a:rPr>
              <a:t>等效类</a:t>
            </a:r>
            <a:r>
              <a:rPr lang="zh-CN" altLang="en-US" sz="2400" dirty="0"/>
              <a:t>来进行后向重建。利用决策树集成算法进行向前编码和向后解码的操作。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基于森林的自编码器</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16</a:t>
            </a:fld>
            <a:endParaRPr kumimoji="0" lang="en-US" altLang="zh-CN"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charset="0"/>
              <a:cs typeface="+mn-cs"/>
            </a:endParaRPr>
          </a:p>
        </p:txBody>
      </p:sp>
      <p:pic>
        <p:nvPicPr>
          <p:cNvPr id="4" name="图片 3">
            <a:extLst>
              <a:ext uri="{FF2B5EF4-FFF2-40B4-BE49-F238E27FC236}">
                <a16:creationId xmlns:a16="http://schemas.microsoft.com/office/drawing/2014/main" id="{003EE7B5-3A5C-4851-BE9F-01823E93D495}"/>
              </a:ext>
            </a:extLst>
          </p:cNvPr>
          <p:cNvPicPr>
            <a:picLocks noChangeAspect="1"/>
          </p:cNvPicPr>
          <p:nvPr/>
        </p:nvPicPr>
        <p:blipFill>
          <a:blip r:embed="rId3"/>
          <a:stretch>
            <a:fillRect/>
          </a:stretch>
        </p:blipFill>
        <p:spPr>
          <a:xfrm>
            <a:off x="1502271" y="2766482"/>
            <a:ext cx="9187456" cy="3263622"/>
          </a:xfrm>
          <a:prstGeom prst="rect">
            <a:avLst/>
          </a:prstGeom>
        </p:spPr>
      </p:pic>
      <p:sp>
        <p:nvSpPr>
          <p:cNvPr id="6" name="文本框 5">
            <a:extLst>
              <a:ext uri="{FF2B5EF4-FFF2-40B4-BE49-F238E27FC236}">
                <a16:creationId xmlns:a16="http://schemas.microsoft.com/office/drawing/2014/main" id="{A299A63D-3CBF-4600-A2CD-3BD54B41D03E}"/>
              </a:ext>
            </a:extLst>
          </p:cNvPr>
          <p:cNvSpPr txBox="1"/>
          <p:nvPr/>
        </p:nvSpPr>
        <p:spPr>
          <a:xfrm>
            <a:off x="818252" y="1196822"/>
            <a:ext cx="10555495"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chemeClr val="accent2"/>
                </a:solidFill>
              </a:rPr>
              <a:t>前向编码过程</a:t>
            </a:r>
            <a:endParaRPr lang="en-US" altLang="zh-CN" sz="2400" dirty="0">
              <a:solidFill>
                <a:schemeClr val="accent2"/>
              </a:solidFill>
            </a:endParaRPr>
          </a:p>
          <a:p>
            <a:r>
              <a:rPr lang="zh-CN" altLang="zh-CN" sz="2400" dirty="0">
                <a:latin typeface="+mn-ea"/>
              </a:rPr>
              <a:t>在一个有</a:t>
            </a:r>
            <a:r>
              <a:rPr lang="en-US" altLang="zh-CN" sz="2400" dirty="0">
                <a:latin typeface="+mn-ea"/>
              </a:rPr>
              <a:t>N</a:t>
            </a:r>
            <a:r>
              <a:rPr lang="zh-CN" altLang="zh-CN" sz="2400" dirty="0">
                <a:latin typeface="+mn-ea"/>
              </a:rPr>
              <a:t>个已训练决策树的森林中，前向编码过程接受输入数据并将其发送到集成方法中每棵树的根结点，一旦数据遍历（</a:t>
            </a:r>
            <a:r>
              <a:rPr lang="en-US" altLang="zh-CN" sz="2400" dirty="0">
                <a:latin typeface="+mn-ea"/>
              </a:rPr>
              <a:t>traverse</a:t>
            </a:r>
            <a:r>
              <a:rPr lang="zh-CN" altLang="zh-CN" sz="2400" dirty="0">
                <a:latin typeface="+mn-ea"/>
              </a:rPr>
              <a:t>）到所有树的叶结点，该过程将返回</a:t>
            </a:r>
            <a:r>
              <a:rPr lang="en-US" altLang="zh-CN" sz="2400" dirty="0">
                <a:latin typeface="+mn-ea"/>
              </a:rPr>
              <a:t> T </a:t>
            </a:r>
            <a:r>
              <a:rPr lang="zh-CN" altLang="zh-CN" sz="2400" dirty="0">
                <a:latin typeface="+mn-ea"/>
              </a:rPr>
              <a:t>维向量，每个元素</a:t>
            </a:r>
            <a:r>
              <a:rPr lang="en-US" altLang="zh-CN" sz="2400" dirty="0">
                <a:latin typeface="+mn-ea"/>
              </a:rPr>
              <a:t> t </a:t>
            </a:r>
            <a:r>
              <a:rPr lang="zh-CN" altLang="zh-CN" sz="2400" dirty="0">
                <a:latin typeface="+mn-ea"/>
              </a:rPr>
              <a:t>是树</a:t>
            </a:r>
            <a:r>
              <a:rPr lang="en-US" altLang="zh-CN" sz="2400" dirty="0">
                <a:latin typeface="+mn-ea"/>
              </a:rPr>
              <a:t> t </a:t>
            </a:r>
            <a:r>
              <a:rPr lang="zh-CN" altLang="zh-CN" sz="2400" dirty="0">
                <a:latin typeface="+mn-ea"/>
              </a:rPr>
              <a:t>中的叶结点的整数索引。</a:t>
            </a:r>
            <a:endParaRPr lang="en-US" altLang="zh-CN" sz="2400" dirty="0">
              <a:latin typeface="+mn-ea"/>
            </a:endParaRPr>
          </a:p>
        </p:txBody>
      </p:sp>
      <p:sp>
        <p:nvSpPr>
          <p:cNvPr id="8" name="矩形 7">
            <a:extLst>
              <a:ext uri="{FF2B5EF4-FFF2-40B4-BE49-F238E27FC236}">
                <a16:creationId xmlns:a16="http://schemas.microsoft.com/office/drawing/2014/main" id="{8494AFE6-56C5-409B-8059-160FB6AD2DA5}"/>
              </a:ext>
            </a:extLst>
          </p:cNvPr>
          <p:cNvSpPr/>
          <p:nvPr/>
        </p:nvSpPr>
        <p:spPr>
          <a:xfrm>
            <a:off x="818252" y="6187073"/>
            <a:ext cx="5688623" cy="338554"/>
          </a:xfrm>
          <a:prstGeom prst="rect">
            <a:avLst/>
          </a:prstGeom>
        </p:spPr>
        <p:txBody>
          <a:bodyPr wrap="square">
            <a:spAutoFit/>
          </a:bodyPr>
          <a:lstStyle/>
          <a:p>
            <a:r>
              <a:rPr lang="zh-CN" altLang="en-US" sz="1600" dirty="0">
                <a:solidFill>
                  <a:srgbClr val="191919"/>
                </a:solidFill>
                <a:latin typeface="PingFang SC"/>
              </a:rPr>
              <a:t>识别出来的路径用红色突出显示。每个路径对应一个</a:t>
            </a:r>
            <a:r>
              <a:rPr lang="zh-CN" altLang="en-US" sz="1600" dirty="0">
                <a:solidFill>
                  <a:schemeClr val="accent5"/>
                </a:solidFill>
                <a:latin typeface="PingFang SC"/>
              </a:rPr>
              <a:t>符号规则</a:t>
            </a:r>
            <a:r>
              <a:rPr lang="zh-CN" altLang="en-US" sz="1600" dirty="0">
                <a:solidFill>
                  <a:srgbClr val="191919"/>
                </a:solidFill>
                <a:latin typeface="PingFang SC"/>
              </a:rPr>
              <a:t>。</a:t>
            </a:r>
            <a:endParaRPr lang="zh-CN" altLang="en-US" sz="1600" dirty="0"/>
          </a:p>
        </p:txBody>
      </p:sp>
    </p:spTree>
    <p:extLst>
      <p:ext uri="{BB962C8B-B14F-4D97-AF65-F5344CB8AC3E}">
        <p14:creationId xmlns:p14="http://schemas.microsoft.com/office/powerpoint/2010/main" val="6793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基于森林的自编码器</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17</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文本框 5">
            <a:extLst>
              <a:ext uri="{FF2B5EF4-FFF2-40B4-BE49-F238E27FC236}">
                <a16:creationId xmlns:a16="http://schemas.microsoft.com/office/drawing/2014/main" id="{A299A63D-3CBF-4600-A2CD-3BD54B41D03E}"/>
              </a:ext>
            </a:extLst>
          </p:cNvPr>
          <p:cNvSpPr txBox="1"/>
          <p:nvPr/>
        </p:nvSpPr>
        <p:spPr>
          <a:xfrm>
            <a:off x="798305" y="1223690"/>
            <a:ext cx="10555495"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chemeClr val="accent2"/>
                </a:solidFill>
              </a:rPr>
              <a:t>后向解码过程</a:t>
            </a:r>
            <a:endParaRPr lang="en-US" altLang="zh-CN" sz="2400" dirty="0">
              <a:solidFill>
                <a:schemeClr val="accent2"/>
              </a:solidFill>
            </a:endParaRPr>
          </a:p>
          <a:p>
            <a:r>
              <a:rPr lang="en-US" altLang="zh-CN" dirty="0"/>
              <a:t>         MCR</a:t>
            </a:r>
            <a:r>
              <a:rPr lang="zh-CN" altLang="en-US" dirty="0"/>
              <a:t>最大相容原则</a:t>
            </a:r>
            <a:endParaRPr lang="en-US" altLang="zh-CN" dirty="0"/>
          </a:p>
          <a:p>
            <a:r>
              <a:rPr lang="en-US" altLang="zh-CN" dirty="0"/>
              <a:t>	</a:t>
            </a:r>
            <a:r>
              <a:rPr lang="zh-CN" altLang="zh-CN" dirty="0"/>
              <a:t>利用决策树进行决策时需要将决策的路径记录下来，而每个决策路径对应了一个规则（</a:t>
            </a:r>
            <a:r>
              <a:rPr lang="en-US" altLang="zh-CN" dirty="0"/>
              <a:t>rule</a:t>
            </a:r>
            <a:r>
              <a:rPr lang="zh-CN" altLang="zh-CN" dirty="0"/>
              <a:t>）。</a:t>
            </a:r>
            <a:r>
              <a:rPr lang="en-US" altLang="zh-CN" dirty="0"/>
              <a:t>   </a:t>
            </a:r>
            <a:r>
              <a:rPr lang="zh-CN" altLang="zh-CN" dirty="0"/>
              <a:t>在进行解码重构的过程中，利用森林中</a:t>
            </a:r>
            <a:r>
              <a:rPr lang="en-US" altLang="zh-CN" dirty="0"/>
              <a:t>N</a:t>
            </a:r>
            <a:r>
              <a:rPr lang="zh-CN" altLang="zh-CN" dirty="0"/>
              <a:t>个规则，运用最大相容规则</a:t>
            </a:r>
            <a:r>
              <a:rPr lang="en-US" altLang="zh-CN" dirty="0"/>
              <a:t>Maximum Compatible Rule</a:t>
            </a:r>
            <a:r>
              <a:rPr lang="zh-CN" altLang="zh-CN" dirty="0"/>
              <a:t>（</a:t>
            </a:r>
            <a:r>
              <a:rPr lang="en-US" altLang="zh-CN" dirty="0"/>
              <a:t>MCR</a:t>
            </a:r>
            <a:r>
              <a:rPr lang="zh-CN" altLang="zh-CN" dirty="0"/>
              <a:t>），获取</a:t>
            </a:r>
            <a:r>
              <a:rPr lang="en-US" altLang="zh-CN" dirty="0"/>
              <a:t>N</a:t>
            </a:r>
            <a:r>
              <a:rPr lang="zh-CN" altLang="zh-CN" dirty="0"/>
              <a:t>维编码所对应的更精确的规则，以此规则进行重构。</a:t>
            </a:r>
            <a:endParaRPr lang="en-US" altLang="zh-CN" dirty="0"/>
          </a:p>
          <a:p>
            <a:endParaRPr lang="zh-CN" altLang="en-US" sz="2400" dirty="0">
              <a:solidFill>
                <a:schemeClr val="accent2"/>
              </a:solidFill>
            </a:endParaRPr>
          </a:p>
        </p:txBody>
      </p:sp>
      <p:pic>
        <p:nvPicPr>
          <p:cNvPr id="8" name="图片 7">
            <a:extLst>
              <a:ext uri="{FF2B5EF4-FFF2-40B4-BE49-F238E27FC236}">
                <a16:creationId xmlns:a16="http://schemas.microsoft.com/office/drawing/2014/main" id="{6E266D1A-28E0-4DBA-8641-DC14FA9A0872}"/>
              </a:ext>
            </a:extLst>
          </p:cNvPr>
          <p:cNvPicPr>
            <a:picLocks noChangeAspect="1"/>
          </p:cNvPicPr>
          <p:nvPr/>
        </p:nvPicPr>
        <p:blipFill>
          <a:blip r:embed="rId3"/>
          <a:stretch>
            <a:fillRect/>
          </a:stretch>
        </p:blipFill>
        <p:spPr>
          <a:xfrm>
            <a:off x="662505" y="2995628"/>
            <a:ext cx="7089382" cy="3193668"/>
          </a:xfrm>
          <a:prstGeom prst="rect">
            <a:avLst/>
          </a:prstGeom>
        </p:spPr>
      </p:pic>
    </p:spTree>
    <p:extLst>
      <p:ext uri="{BB962C8B-B14F-4D97-AF65-F5344CB8AC3E}">
        <p14:creationId xmlns:p14="http://schemas.microsoft.com/office/powerpoint/2010/main" val="313465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altLang="en-US" dirty="0"/>
              <a:t>基于森林的自编码器</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矩形 4">
            <a:extLst>
              <a:ext uri="{FF2B5EF4-FFF2-40B4-BE49-F238E27FC236}">
                <a16:creationId xmlns:a16="http://schemas.microsoft.com/office/drawing/2014/main" id="{BE7E70BC-FB51-4923-BAF5-D30D15CC65D0}"/>
              </a:ext>
            </a:extLst>
          </p:cNvPr>
          <p:cNvSpPr/>
          <p:nvPr/>
        </p:nvSpPr>
        <p:spPr>
          <a:xfrm>
            <a:off x="798305" y="1486244"/>
            <a:ext cx="10702033" cy="3323987"/>
          </a:xfrm>
          <a:prstGeom prst="rect">
            <a:avLst/>
          </a:prstGeom>
        </p:spPr>
        <p:txBody>
          <a:bodyPr wrap="square">
            <a:spAutoFit/>
          </a:bodyPr>
          <a:lstStyle/>
          <a:p>
            <a:r>
              <a:rPr lang="zh-CN" altLang="en-US" sz="2400" dirty="0">
                <a:solidFill>
                  <a:schemeClr val="accent2"/>
                </a:solidFill>
              </a:rPr>
              <a:t>优势：</a:t>
            </a:r>
            <a:endParaRPr lang="en-US" altLang="zh-CN" sz="2400" dirty="0">
              <a:solidFill>
                <a:schemeClr val="accent2"/>
              </a:solidFill>
            </a:endParaRPr>
          </a:p>
          <a:p>
            <a:pPr marL="285750" indent="-285750">
              <a:buFont typeface="Arial" panose="020B0604020202020204" pitchFamily="34" charset="0"/>
              <a:buChar char="•"/>
            </a:pPr>
            <a:r>
              <a:rPr lang="zh-CN" altLang="zh-CN" dirty="0"/>
              <a:t>训练速度</a:t>
            </a:r>
            <a:r>
              <a:rPr lang="zh-CN" altLang="en-US" dirty="0"/>
              <a:t>较快。如在</a:t>
            </a:r>
            <a:r>
              <a:rPr lang="en-US" altLang="zh-CN" dirty="0"/>
              <a:t>MNIST</a:t>
            </a:r>
            <a:r>
              <a:rPr lang="zh-CN" altLang="en-US" dirty="0"/>
              <a:t>和 </a:t>
            </a:r>
            <a:r>
              <a:rPr lang="en-US" altLang="zh-CN" dirty="0"/>
              <a:t>CIFAR10 </a:t>
            </a:r>
            <a:r>
              <a:rPr lang="zh-CN" altLang="en-US" dirty="0"/>
              <a:t>上的训练速度比基于神经网络的模型快数倍以上。</a:t>
            </a:r>
            <a:endParaRPr lang="en-US" altLang="zh-CN" dirty="0"/>
          </a:p>
          <a:p>
            <a:pPr marL="285750" indent="-285750">
              <a:buFont typeface="Arial" panose="020B0604020202020204" pitchFamily="34" charset="0"/>
              <a:buChar char="•"/>
            </a:pPr>
            <a:r>
              <a:rPr lang="zh-CN" altLang="en-US" dirty="0"/>
              <a:t>重构误差低。基于规则，而不是计算。</a:t>
            </a:r>
            <a:endParaRPr lang="en-US" altLang="zh-CN" dirty="0"/>
          </a:p>
          <a:p>
            <a:pPr marL="285750" indent="-285750">
              <a:buFont typeface="Arial" panose="020B0604020202020204" pitchFamily="34" charset="0"/>
              <a:buChar char="•"/>
            </a:pPr>
            <a:r>
              <a:rPr lang="zh-CN" altLang="zh-CN" dirty="0"/>
              <a:t>容损性</a:t>
            </a:r>
            <a:r>
              <a:rPr lang="zh-CN" altLang="en-US" dirty="0"/>
              <a:t>。编码规则具有强相关性，因此</a:t>
            </a:r>
            <a:r>
              <a:rPr lang="zh-CN" altLang="zh-CN" dirty="0"/>
              <a:t>在部分损坏的情况下也能很好地工作</a:t>
            </a:r>
            <a:r>
              <a:rPr lang="zh-CN" altLang="en-US" dirty="0"/>
              <a:t>。</a:t>
            </a:r>
            <a:endParaRPr lang="en-US" altLang="zh-CN" dirty="0"/>
          </a:p>
          <a:p>
            <a:pPr marL="285750" indent="-285750">
              <a:buFont typeface="Arial" panose="020B0604020202020204" pitchFamily="34" charset="0"/>
              <a:buChar char="•"/>
            </a:pPr>
            <a:r>
              <a:rPr lang="zh-CN" altLang="zh-CN" dirty="0"/>
              <a:t>可复用性</a:t>
            </a:r>
            <a:r>
              <a:rPr lang="zh-CN" altLang="en-US" dirty="0"/>
              <a:t>。</a:t>
            </a:r>
            <a:endParaRPr lang="en-US" altLang="zh-CN" dirty="0"/>
          </a:p>
          <a:p>
            <a:pPr marL="285750" indent="-285750">
              <a:buFont typeface="Arial" panose="020B0604020202020204" pitchFamily="34" charset="0"/>
              <a:buChar char="•"/>
            </a:pPr>
            <a:endParaRPr lang="en-US" altLang="zh-CN" dirty="0"/>
          </a:p>
          <a:p>
            <a:endParaRPr lang="zh-CN" altLang="zh-CN" dirty="0"/>
          </a:p>
          <a:p>
            <a:r>
              <a:rPr lang="zh-CN" altLang="en-US" sz="2400" dirty="0">
                <a:solidFill>
                  <a:schemeClr val="accent2"/>
                </a:solidFill>
              </a:rPr>
              <a:t>不足：</a:t>
            </a:r>
            <a:endParaRPr lang="en-US" altLang="zh-CN" sz="2400" dirty="0">
              <a:solidFill>
                <a:schemeClr val="accent2"/>
              </a:solidFill>
            </a:endParaRPr>
          </a:p>
          <a:p>
            <a:pPr marL="342900" indent="-342900">
              <a:buFont typeface="Arial" panose="020B0604020202020204" pitchFamily="34" charset="0"/>
              <a:buChar char="•"/>
            </a:pPr>
            <a:r>
              <a:rPr lang="zh-CN" altLang="en-US" dirty="0"/>
              <a:t>与神经网络相比编码表达力不足。</a:t>
            </a:r>
            <a:endParaRPr lang="en-US" altLang="zh-CN" dirty="0"/>
          </a:p>
          <a:p>
            <a:pPr marL="342900" indent="-342900">
              <a:buFont typeface="Arial" panose="020B0604020202020204" pitchFamily="34" charset="0"/>
              <a:buChar char="•"/>
            </a:pPr>
            <a:r>
              <a:rPr lang="zh-CN" altLang="en-US" dirty="0"/>
              <a:t>编码、解码速度相对神经网络较慢。</a:t>
            </a: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135267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dirty="0"/>
              <a:t>多层梯度</a:t>
            </a:r>
            <a:r>
              <a:rPr lang="zh-CN" altLang="en-US" dirty="0"/>
              <a:t>提升</a:t>
            </a:r>
            <a:r>
              <a:rPr lang="zh-CN" dirty="0"/>
              <a:t>决策树</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19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矩形 2">
            <a:extLst>
              <a:ext uri="{FF2B5EF4-FFF2-40B4-BE49-F238E27FC236}">
                <a16:creationId xmlns:a16="http://schemas.microsoft.com/office/drawing/2014/main" id="{CECBE05F-55B1-4839-9936-0B9AD64AA1C9}"/>
              </a:ext>
            </a:extLst>
          </p:cNvPr>
          <p:cNvSpPr/>
          <p:nvPr/>
        </p:nvSpPr>
        <p:spPr>
          <a:xfrm>
            <a:off x="621322" y="1356165"/>
            <a:ext cx="10732478" cy="1015663"/>
          </a:xfrm>
          <a:prstGeom prst="rect">
            <a:avLst/>
          </a:prstGeom>
        </p:spPr>
        <p:txBody>
          <a:bodyPr wrap="square">
            <a:spAutoFit/>
          </a:bodyPr>
          <a:lstStyle/>
          <a:p>
            <a:pPr marL="285750" indent="-285750">
              <a:buFont typeface="Arial" panose="020B0604020202020204" pitchFamily="34" charset="0"/>
              <a:buChar char="•"/>
            </a:pPr>
            <a:r>
              <a:rPr lang="zh-CN" altLang="zh-CN" sz="2000" dirty="0">
                <a:solidFill>
                  <a:schemeClr val="accent2"/>
                </a:solidFill>
                <a:ea typeface="宋体" panose="02010600030101010101" pitchFamily="2" charset="-122"/>
                <a:cs typeface="Times New Roman" panose="02020603050405020304" pitchFamily="18" charset="0"/>
              </a:rPr>
              <a:t>多层梯度提升决策树</a:t>
            </a:r>
            <a:r>
              <a:rPr lang="zh-CN" altLang="zh-CN"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Multi-Layered Gradient Boosting Decision Trees</a:t>
            </a:r>
            <a:r>
              <a:rPr lang="zh-CN" altLang="en-US" sz="2000" dirty="0">
                <a:ea typeface="宋体" panose="02010600030101010101" pitchFamily="2" charset="-122"/>
                <a:cs typeface="Times New Roman" panose="02020603050405020304" pitchFamily="18" charset="0"/>
              </a:rPr>
              <a:t>，</a:t>
            </a:r>
            <a:r>
              <a:rPr lang="en-US" altLang="zh-CN" sz="2000" dirty="0">
                <a:solidFill>
                  <a:srgbClr val="222222"/>
                </a:solidFill>
                <a:latin typeface="SimSun" panose="02010600030101010101" pitchFamily="2" charset="-122"/>
                <a:ea typeface="SimSun" panose="02010600030101010101" pitchFamily="2" charset="-122"/>
              </a:rPr>
              <a:t> </a:t>
            </a:r>
            <a:r>
              <a:rPr lang="en-US" altLang="zh-CN" sz="2000" b="1" dirty="0" err="1">
                <a:solidFill>
                  <a:srgbClr val="222222"/>
                </a:solidFill>
                <a:latin typeface="SimSun" panose="02010600030101010101" pitchFamily="2" charset="-122"/>
                <a:ea typeface="SimSun" panose="02010600030101010101" pitchFamily="2" charset="-122"/>
              </a:rPr>
              <a:t>mGBDT</a:t>
            </a:r>
            <a:r>
              <a:rPr lang="en-US" altLang="zh-CN" sz="2000" b="1" dirty="0">
                <a:solidFill>
                  <a:srgbClr val="222222"/>
                </a:solidFill>
                <a:latin typeface="SimSun" panose="02010600030101010101" pitchFamily="2" charset="-122"/>
                <a:ea typeface="SimSun" panose="02010600030101010101" pitchFamily="2" charset="-122"/>
              </a:rPr>
              <a:t> </a:t>
            </a:r>
            <a:r>
              <a:rPr lang="zh-CN" altLang="zh-CN" sz="2000" dirty="0">
                <a:ea typeface="宋体" panose="02010600030101010101" pitchFamily="2" charset="-122"/>
                <a:cs typeface="Times New Roman" panose="02020603050405020304" pitchFamily="18" charset="0"/>
              </a:rPr>
              <a:t>）</a:t>
            </a:r>
            <a:r>
              <a:rPr lang="zh-CN" altLang="zh-CN" sz="2000" dirty="0"/>
              <a:t>通过堆叠多个回归</a:t>
            </a:r>
            <a:r>
              <a:rPr lang="en-US" altLang="zh-CN" sz="2000" dirty="0"/>
              <a:t> GBDT </a:t>
            </a:r>
            <a:r>
              <a:rPr lang="zh-CN" altLang="zh-CN" sz="2000" dirty="0"/>
              <a:t>层作为构建块，并探索了其学习层级表征的能力</a:t>
            </a:r>
            <a:r>
              <a:rPr lang="zh-CN" altLang="en-US" sz="2000" dirty="0"/>
              <a:t>，在树集成的数据中获得所学习的</a:t>
            </a:r>
            <a:r>
              <a:rPr lang="zh-CN" altLang="en-US" sz="2000" dirty="0">
                <a:solidFill>
                  <a:schemeClr val="accent3"/>
                </a:solidFill>
              </a:rPr>
              <a:t>分层分布式表示</a:t>
            </a:r>
            <a:r>
              <a:rPr lang="zh-CN" altLang="en-US" sz="2000" dirty="0"/>
              <a:t>。</a:t>
            </a:r>
          </a:p>
        </p:txBody>
      </p:sp>
      <p:sp>
        <p:nvSpPr>
          <p:cNvPr id="7" name="Rectangle 4">
            <a:extLst>
              <a:ext uri="{FF2B5EF4-FFF2-40B4-BE49-F238E27FC236}">
                <a16:creationId xmlns:a16="http://schemas.microsoft.com/office/drawing/2014/main" id="{C4C6E418-FD66-4E41-81F2-7AB64F612ADC}"/>
              </a:ext>
            </a:extLst>
          </p:cNvPr>
          <p:cNvSpPr>
            <a:spLocks noChangeArrowheads="1"/>
          </p:cNvSpPr>
          <p:nvPr/>
        </p:nvSpPr>
        <p:spPr bwMode="auto">
          <a:xfrm>
            <a:off x="1688123" y="2924073"/>
            <a:ext cx="2795954" cy="1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id="{8CDA4352-60A1-4A6A-9649-2DB23CCBDAC1}"/>
              </a:ext>
            </a:extLst>
          </p:cNvPr>
          <p:cNvSpPr/>
          <p:nvPr/>
        </p:nvSpPr>
        <p:spPr>
          <a:xfrm>
            <a:off x="621322" y="3246484"/>
            <a:ext cx="10732478"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err="1">
                <a:solidFill>
                  <a:schemeClr val="accent2"/>
                </a:solidFill>
              </a:rPr>
              <a:t>mGBDT</a:t>
            </a:r>
            <a:r>
              <a:rPr lang="zh-CN" altLang="en-US" sz="2000" dirty="0"/>
              <a:t>具有显式表示学习能力，它可以与目标传播（</a:t>
            </a:r>
            <a:r>
              <a:rPr lang="en-US" altLang="zh-CN" sz="2000" dirty="0"/>
              <a:t>target propagation</a:t>
            </a:r>
            <a:r>
              <a:rPr lang="zh-CN" altLang="en-US" sz="2000" dirty="0"/>
              <a:t>）的变体进行共同训练。由于树集成（</a:t>
            </a:r>
            <a:r>
              <a:rPr lang="en-US" altLang="zh-CN" sz="2000" dirty="0"/>
              <a:t>tree ensembles</a:t>
            </a:r>
            <a:r>
              <a:rPr lang="zh-CN" altLang="en-US" sz="2000" dirty="0"/>
              <a:t>）的优异性能，这种方法在很多神经网络不适合的应用领域中具有巨大的潜力。</a:t>
            </a:r>
          </a:p>
        </p:txBody>
      </p:sp>
    </p:spTree>
    <p:extLst>
      <p:ext uri="{BB962C8B-B14F-4D97-AF65-F5344CB8AC3E}">
        <p14:creationId xmlns:p14="http://schemas.microsoft.com/office/powerpoint/2010/main" val="289386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reeform 10"/>
          <p:cNvSpPr/>
          <p:nvPr/>
        </p:nvSpPr>
        <p:spPr bwMode="auto">
          <a:xfrm>
            <a:off x="4628930" y="1016650"/>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40" name="Rectangle 12"/>
          <p:cNvSpPr>
            <a:spLocks noChangeArrowheads="1"/>
          </p:cNvSpPr>
          <p:nvPr/>
        </p:nvSpPr>
        <p:spPr bwMode="auto">
          <a:xfrm>
            <a:off x="4878070" y="839685"/>
            <a:ext cx="720444" cy="7378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42" name="Freeform 10"/>
          <p:cNvSpPr/>
          <p:nvPr/>
        </p:nvSpPr>
        <p:spPr bwMode="auto">
          <a:xfrm>
            <a:off x="4628930" y="1869402"/>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43" name="Rectangle 12"/>
          <p:cNvSpPr>
            <a:spLocks noChangeArrowheads="1"/>
          </p:cNvSpPr>
          <p:nvPr/>
        </p:nvSpPr>
        <p:spPr bwMode="auto">
          <a:xfrm>
            <a:off x="4878070" y="1780536"/>
            <a:ext cx="720444" cy="737900"/>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45" name="Freeform 10"/>
          <p:cNvSpPr/>
          <p:nvPr/>
        </p:nvSpPr>
        <p:spPr bwMode="auto">
          <a:xfrm>
            <a:off x="4648615" y="2778030"/>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46" name="Rectangle 12"/>
          <p:cNvSpPr>
            <a:spLocks noChangeArrowheads="1"/>
          </p:cNvSpPr>
          <p:nvPr/>
        </p:nvSpPr>
        <p:spPr bwMode="auto">
          <a:xfrm>
            <a:off x="4878070" y="2725677"/>
            <a:ext cx="720444" cy="7378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53" name="TextBox 105"/>
          <p:cNvSpPr txBox="1">
            <a:spLocks noChangeArrowheads="1"/>
          </p:cNvSpPr>
          <p:nvPr/>
        </p:nvSpPr>
        <p:spPr bwMode="auto">
          <a:xfrm>
            <a:off x="5807981" y="1016942"/>
            <a:ext cx="36175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zh-CN" altLang="en-US" sz="3000" b="1" noProof="0" dirty="0">
                <a:ln>
                  <a:noFill/>
                </a:ln>
                <a:solidFill>
                  <a:srgbClr val="3C3C3C"/>
                </a:solidFill>
                <a:effectLst/>
                <a:uLnTx/>
                <a:uFillTx/>
                <a:latin typeface="微软雅黑" pitchFamily="34" charset="-122"/>
                <a:ea typeface="微软雅黑" pitchFamily="34" charset="-122"/>
                <a:sym typeface="+mn-ea"/>
              </a:rPr>
              <a:t>深度森林</a:t>
            </a:r>
            <a:r>
              <a:rPr kumimoji="0" lang="zh-CN" altLang="en-US" sz="3000" b="1" i="0" u="none" strike="noStrike" kern="1200" cap="none" spc="0" normalizeH="0" baseline="0" noProof="0" dirty="0">
                <a:ln>
                  <a:noFill/>
                </a:ln>
                <a:solidFill>
                  <a:srgbClr val="3C3C3C"/>
                </a:solidFill>
                <a:effectLst/>
                <a:uLnTx/>
                <a:uFillTx/>
                <a:latin typeface="微软雅黑" pitchFamily="34" charset="-122"/>
                <a:ea typeface="微软雅黑" pitchFamily="34" charset="-122"/>
                <a:cs typeface="+mn-cs"/>
              </a:rPr>
              <a:t>的基本概念</a:t>
            </a:r>
          </a:p>
        </p:txBody>
      </p:sp>
      <p:sp>
        <p:nvSpPr>
          <p:cNvPr id="14354" name="TextBox 106"/>
          <p:cNvSpPr txBox="1">
            <a:spLocks noChangeArrowheads="1"/>
          </p:cNvSpPr>
          <p:nvPr/>
        </p:nvSpPr>
        <p:spPr bwMode="auto">
          <a:xfrm>
            <a:off x="4985978" y="909035"/>
            <a:ext cx="499868"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1</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4355" name="TextBox 108"/>
          <p:cNvSpPr txBox="1">
            <a:spLocks noChangeArrowheads="1"/>
          </p:cNvSpPr>
          <p:nvPr/>
        </p:nvSpPr>
        <p:spPr bwMode="auto">
          <a:xfrm>
            <a:off x="5808616" y="1965251"/>
            <a:ext cx="36175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lvl="0" algn="l" defTabSz="913765" eaLnBrk="1" fontAlgn="base" hangingPunct="1">
              <a:spcBef>
                <a:spcPct val="0"/>
              </a:spcBef>
              <a:spcAft>
                <a:spcPct val="0"/>
              </a:spcAft>
              <a:defRPr/>
            </a:pPr>
            <a:r>
              <a:rPr lang="zh-CN" altLang="en-US" sz="3000" b="1" noProof="0" dirty="0">
                <a:ln>
                  <a:noFill/>
                </a:ln>
                <a:solidFill>
                  <a:srgbClr val="3C3C3C"/>
                </a:solidFill>
                <a:effectLst/>
                <a:uLnTx/>
                <a:uFillTx/>
                <a:latin typeface="微软雅黑" pitchFamily="34" charset="-122"/>
                <a:ea typeface="微软雅黑" pitchFamily="34" charset="-122"/>
                <a:sym typeface="+mn-ea"/>
              </a:rPr>
              <a:t>深度森林的主要方法</a:t>
            </a:r>
            <a:endParaRPr kumimoji="0" lang="zh-CN" altLang="en-US" sz="3000" b="1" i="0" u="none" strike="noStrike" kern="1200" cap="none" spc="0" normalizeH="0" baseline="0" noProof="0" dirty="0">
              <a:ln>
                <a:noFill/>
              </a:ln>
              <a:solidFill>
                <a:srgbClr val="3C3C3C"/>
              </a:solidFill>
              <a:effectLst/>
              <a:uLnTx/>
              <a:uFillTx/>
              <a:latin typeface="微软雅黑" pitchFamily="34" charset="-122"/>
              <a:ea typeface="微软雅黑" pitchFamily="34" charset="-122"/>
              <a:cs typeface="+mn-cs"/>
            </a:endParaRPr>
          </a:p>
        </p:txBody>
      </p:sp>
      <p:sp>
        <p:nvSpPr>
          <p:cNvPr id="14356" name="TextBox 109"/>
          <p:cNvSpPr txBox="1">
            <a:spLocks noChangeArrowheads="1"/>
          </p:cNvSpPr>
          <p:nvPr/>
        </p:nvSpPr>
        <p:spPr bwMode="auto">
          <a:xfrm>
            <a:off x="4985978" y="1801167"/>
            <a:ext cx="499868" cy="707749"/>
          </a:xfrm>
          <a:prstGeom prst="rect">
            <a:avLst/>
          </a:prstGeom>
          <a:solidFill>
            <a:schemeClr val="accent2"/>
          </a:solidFill>
          <a:ln>
            <a:noFill/>
          </a:ln>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2</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4358" name="TextBox 116"/>
          <p:cNvSpPr txBox="1">
            <a:spLocks noChangeArrowheads="1"/>
          </p:cNvSpPr>
          <p:nvPr/>
        </p:nvSpPr>
        <p:spPr bwMode="auto">
          <a:xfrm>
            <a:off x="4985978" y="2744719"/>
            <a:ext cx="499868"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3</a:t>
            </a:r>
            <a:endPar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4363" name="Freeform 5"/>
          <p:cNvSpPr/>
          <p:nvPr/>
        </p:nvSpPr>
        <p:spPr bwMode="auto">
          <a:xfrm>
            <a:off x="0" y="1339"/>
            <a:ext cx="4260774" cy="6869605"/>
          </a:xfrm>
          <a:custGeom>
            <a:avLst/>
            <a:gdLst>
              <a:gd name="T0" fmla="*/ 0 w 5566"/>
              <a:gd name="T1" fmla="*/ 0 h 9000"/>
              <a:gd name="T2" fmla="*/ 4324 w 5566"/>
              <a:gd name="T3" fmla="*/ 0 h 9000"/>
              <a:gd name="T4" fmla="*/ 5566 w 5566"/>
              <a:gd name="T5" fmla="*/ 9000 h 9000"/>
              <a:gd name="T6" fmla="*/ 0 w 5566"/>
              <a:gd name="T7" fmla="*/ 9000 h 9000"/>
              <a:gd name="T8" fmla="*/ 0 w 5566"/>
              <a:gd name="T9" fmla="*/ 0 h 9000"/>
            </a:gdLst>
            <a:ahLst/>
            <a:cxnLst>
              <a:cxn ang="0">
                <a:pos x="T0" y="T1"/>
              </a:cxn>
              <a:cxn ang="0">
                <a:pos x="T2" y="T3"/>
              </a:cxn>
              <a:cxn ang="0">
                <a:pos x="T4" y="T5"/>
              </a:cxn>
              <a:cxn ang="0">
                <a:pos x="T6" y="T7"/>
              </a:cxn>
              <a:cxn ang="0">
                <a:pos x="T8" y="T9"/>
              </a:cxn>
            </a:cxnLst>
            <a:rect l="0" t="0" r="r" b="b"/>
            <a:pathLst>
              <a:path w="5566" h="9000">
                <a:moveTo>
                  <a:pt x="0" y="0"/>
                </a:moveTo>
                <a:lnTo>
                  <a:pt x="4324" y="0"/>
                </a:lnTo>
                <a:lnTo>
                  <a:pt x="5566" y="9000"/>
                </a:lnTo>
                <a:lnTo>
                  <a:pt x="0" y="9000"/>
                </a:lnTo>
                <a:lnTo>
                  <a:pt x="0" y="0"/>
                </a:lnTo>
                <a:close/>
              </a:path>
            </a:pathLst>
          </a:custGeom>
          <a:blipFill dpi="0" rotWithShape="1">
            <a:blip r:embed="rId3" cstate="screen">
              <a:extLst>
                <a:ext uri="{BEBA8EAE-BF5A-486C-A8C5-ECC9F3942E4B}">
                  <a14:imgProps xmlns:a14="http://schemas.microsoft.com/office/drawing/2010/main">
                    <a14:imgLayer r:embed="rId4">
                      <a14:imgEffect>
                        <a14:colorTemperature colorTemp="5900"/>
                      </a14:imgEffect>
                      <a14:imgEffect>
                        <a14:saturation sat="120000"/>
                      </a14:imgEffect>
                    </a14:imgLayer>
                  </a14:imgProps>
                </a:ext>
              </a:extLst>
            </a:blip>
            <a:srcRect/>
            <a:stretch>
              <a:fillRect l="-14000" r="-35000"/>
            </a:stretch>
          </a:blip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grpSp>
        <p:nvGrpSpPr>
          <p:cNvPr id="2" name="组合 1"/>
          <p:cNvGrpSpPr/>
          <p:nvPr/>
        </p:nvGrpSpPr>
        <p:grpSpPr>
          <a:xfrm>
            <a:off x="2640569" y="1339"/>
            <a:ext cx="1867759" cy="6869605"/>
            <a:chOff x="2640569" y="1339"/>
            <a:chExt cx="1867759" cy="6869605"/>
          </a:xfrm>
        </p:grpSpPr>
        <p:sp>
          <p:nvSpPr>
            <p:cNvPr id="14364" name="Freeform 6"/>
            <p:cNvSpPr/>
            <p:nvPr/>
          </p:nvSpPr>
          <p:spPr bwMode="auto">
            <a:xfrm>
              <a:off x="3392751" y="1339"/>
              <a:ext cx="1115577" cy="6869605"/>
            </a:xfrm>
            <a:custGeom>
              <a:avLst/>
              <a:gdLst>
                <a:gd name="T0" fmla="*/ 0 w 1457"/>
                <a:gd name="T1" fmla="*/ 0 h 9000"/>
                <a:gd name="T2" fmla="*/ 224 w 1457"/>
                <a:gd name="T3" fmla="*/ 0 h 9000"/>
                <a:gd name="T4" fmla="*/ 1457 w 1457"/>
                <a:gd name="T5" fmla="*/ 9000 h 9000"/>
                <a:gd name="T6" fmla="*/ 1233 w 1457"/>
                <a:gd name="T7" fmla="*/ 9000 h 9000"/>
                <a:gd name="T8" fmla="*/ 0 w 1457"/>
                <a:gd name="T9" fmla="*/ 0 h 9000"/>
              </a:gdLst>
              <a:ahLst/>
              <a:cxnLst>
                <a:cxn ang="0">
                  <a:pos x="T0" y="T1"/>
                </a:cxn>
                <a:cxn ang="0">
                  <a:pos x="T2" y="T3"/>
                </a:cxn>
                <a:cxn ang="0">
                  <a:pos x="T4" y="T5"/>
                </a:cxn>
                <a:cxn ang="0">
                  <a:pos x="T6" y="T7"/>
                </a:cxn>
                <a:cxn ang="0">
                  <a:pos x="T8" y="T9"/>
                </a:cxn>
              </a:cxnLst>
              <a:rect l="0" t="0" r="r" b="b"/>
              <a:pathLst>
                <a:path w="1457" h="9000">
                  <a:moveTo>
                    <a:pt x="0" y="0"/>
                  </a:moveTo>
                  <a:lnTo>
                    <a:pt x="224" y="0"/>
                  </a:lnTo>
                  <a:lnTo>
                    <a:pt x="1457" y="9000"/>
                  </a:lnTo>
                  <a:lnTo>
                    <a:pt x="1233" y="9000"/>
                  </a:lnTo>
                  <a:lnTo>
                    <a:pt x="0" y="0"/>
                  </a:lnTo>
                  <a:close/>
                </a:path>
              </a:pathLst>
            </a:custGeom>
            <a:solidFill>
              <a:schemeClr val="accent2"/>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14365" name="矩形 12"/>
            <p:cNvSpPr>
              <a:spLocks noChangeArrowheads="1"/>
            </p:cNvSpPr>
            <p:nvPr/>
          </p:nvSpPr>
          <p:spPr bwMode="auto">
            <a:xfrm>
              <a:off x="2640569" y="5937859"/>
              <a:ext cx="1732873" cy="782331"/>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grpSp>
      <p:sp>
        <p:nvSpPr>
          <p:cNvPr id="14366" name="TextBox 98"/>
          <p:cNvSpPr txBox="1">
            <a:spLocks noChangeArrowheads="1"/>
          </p:cNvSpPr>
          <p:nvPr/>
        </p:nvSpPr>
        <p:spPr bwMode="auto">
          <a:xfrm>
            <a:off x="2800845" y="5977530"/>
            <a:ext cx="902934"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目录</a:t>
            </a:r>
          </a:p>
        </p:txBody>
      </p:sp>
      <p:sp>
        <p:nvSpPr>
          <p:cNvPr id="14367" name="TextBox 104"/>
          <p:cNvSpPr txBox="1">
            <a:spLocks noChangeArrowheads="1"/>
          </p:cNvSpPr>
          <p:nvPr/>
        </p:nvSpPr>
        <p:spPr bwMode="auto">
          <a:xfrm>
            <a:off x="2854798" y="6359968"/>
            <a:ext cx="1180639" cy="3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Contents</a:t>
            </a:r>
            <a:endParaRPr kumimoji="0" lang="zh-CN" altLang="en-US" sz="1800" b="0"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pic>
        <p:nvPicPr>
          <p:cNvPr id="34" name="图片 33" descr="横版组合——透明.png"/>
          <p:cNvPicPr>
            <a:picLocks noChangeAspect="1"/>
          </p:cNvPicPr>
          <p:nvPr/>
        </p:nvPicPr>
        <p:blipFill>
          <a:blip r:embed="rId5"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10"/>
          <p:cNvSpPr/>
          <p:nvPr/>
        </p:nvSpPr>
        <p:spPr bwMode="auto">
          <a:xfrm>
            <a:off x="4629125" y="3746612"/>
            <a:ext cx="6690287" cy="701401"/>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solidFill>
            <a:srgbClr val="FFFFFF"/>
          </a:solidFill>
          <a:ln w="10" cap="flat" cmpd="sng">
            <a:solidFill>
              <a:srgbClr val="A8A9AD"/>
            </a:solidFill>
            <a:round/>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37" name="Rectangle 12"/>
          <p:cNvSpPr>
            <a:spLocks noChangeArrowheads="1"/>
          </p:cNvSpPr>
          <p:nvPr/>
        </p:nvSpPr>
        <p:spPr bwMode="auto">
          <a:xfrm>
            <a:off x="4878265" y="3659334"/>
            <a:ext cx="720444" cy="7378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6794"/>
              </a:solidFill>
              <a:effectLst/>
              <a:uLnTx/>
              <a:uFillTx/>
              <a:latin typeface="Arial" panose="020B0604020202020204" pitchFamily="34" charset="0"/>
              <a:ea typeface="宋体" pitchFamily="2" charset="-122"/>
              <a:cs typeface="+mn-cs"/>
            </a:endParaRPr>
          </a:p>
        </p:txBody>
      </p:sp>
      <p:sp>
        <p:nvSpPr>
          <p:cNvPr id="39" name="TextBox 117"/>
          <p:cNvSpPr txBox="1">
            <a:spLocks noChangeArrowheads="1"/>
          </p:cNvSpPr>
          <p:nvPr/>
        </p:nvSpPr>
        <p:spPr bwMode="auto">
          <a:xfrm>
            <a:off x="5808176" y="3797391"/>
            <a:ext cx="3509341"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lvl="0" defTabSz="913765" eaLnBrk="1" fontAlgn="base" hangingPunct="1">
              <a:spcBef>
                <a:spcPct val="0"/>
              </a:spcBef>
              <a:spcAft>
                <a:spcPct val="0"/>
              </a:spcAft>
              <a:defRPr/>
            </a:pPr>
            <a:r>
              <a:rPr lang="zh-CN" altLang="en-US" sz="3000" b="1" dirty="0">
                <a:solidFill>
                  <a:srgbClr val="3C3C3C"/>
                </a:solidFill>
                <a:latin typeface="微软雅黑" pitchFamily="34" charset="-122"/>
                <a:ea typeface="微软雅黑" pitchFamily="34" charset="-122"/>
              </a:rPr>
              <a:t>中英文术语对照</a:t>
            </a:r>
            <a:endParaRPr kumimoji="0" lang="zh-CN" altLang="en-US" sz="3000" b="1" i="0" u="none" strike="noStrike" kern="1200" cap="none" spc="0" normalizeH="0" baseline="0" noProof="0" dirty="0">
              <a:ln>
                <a:noFill/>
              </a:ln>
              <a:solidFill>
                <a:srgbClr val="3C3C3C"/>
              </a:solidFill>
              <a:effectLst/>
              <a:uLnTx/>
              <a:uFillTx/>
              <a:latin typeface="微软雅黑" pitchFamily="34" charset="-122"/>
              <a:ea typeface="微软雅黑" pitchFamily="34" charset="-122"/>
              <a:cs typeface="+mn-cs"/>
            </a:endParaRPr>
          </a:p>
        </p:txBody>
      </p:sp>
      <p:sp>
        <p:nvSpPr>
          <p:cNvPr id="40" name="TextBox 118"/>
          <p:cNvSpPr txBox="1">
            <a:spLocks noChangeArrowheads="1"/>
          </p:cNvSpPr>
          <p:nvPr/>
        </p:nvSpPr>
        <p:spPr bwMode="auto">
          <a:xfrm>
            <a:off x="4986173" y="3689484"/>
            <a:ext cx="4635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4</a:t>
            </a:r>
          </a:p>
        </p:txBody>
      </p:sp>
      <p:sp>
        <p:nvSpPr>
          <p:cNvPr id="3" name="灯片编号占位符 2"/>
          <p:cNvSpPr>
            <a:spLocks noGrp="1"/>
          </p:cNvSpPr>
          <p:nvPr>
            <p:ph type="sldNum" sz="quarter" idx="12"/>
          </p:nvPr>
        </p:nvSpPr>
        <p:spPr>
          <a:xfrm>
            <a:off x="8590915" y="4498340"/>
            <a:ext cx="27432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a:t>
            </a:fld>
            <a:endParaRPr kumimoji="0" lang="en-US" altLang="zh-CN"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TextBox 117"/>
          <p:cNvSpPr txBox="1">
            <a:spLocks noChangeArrowheads="1"/>
          </p:cNvSpPr>
          <p:nvPr/>
        </p:nvSpPr>
        <p:spPr bwMode="auto">
          <a:xfrm>
            <a:off x="5828301" y="2821845"/>
            <a:ext cx="36471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zh-CN" altLang="en-US" sz="3000" b="1" dirty="0">
                <a:solidFill>
                  <a:srgbClr val="3C3C3C"/>
                </a:solidFill>
                <a:latin typeface="微软雅黑" pitchFamily="34" charset="-122"/>
                <a:ea typeface="微软雅黑" pitchFamily="34" charset="-122"/>
              </a:rPr>
              <a:t>深度森林的适用条件</a:t>
            </a:r>
            <a:endParaRPr kumimoji="0" lang="zh-CN" altLang="en-US" sz="3000" b="1" i="0" u="none" strike="noStrike" kern="1200" cap="none" spc="0" normalizeH="0" baseline="0" noProof="0" dirty="0">
              <a:ln>
                <a:noFill/>
              </a:ln>
              <a:solidFill>
                <a:srgbClr val="3C3C3C"/>
              </a:solidFill>
              <a:effectLst/>
              <a:uLnTx/>
              <a:uFillTx/>
              <a:latin typeface="微软雅黑" pitchFamily="34" charset="-122"/>
              <a:ea typeface="微软雅黑"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5" y="0"/>
            <a:ext cx="8153400" cy="990600"/>
          </a:xfrm>
        </p:spPr>
        <p:txBody>
          <a:bodyPr/>
          <a:lstStyle/>
          <a:p>
            <a:r>
              <a:rPr lang="zh-CN" dirty="0"/>
              <a:t>多层梯度</a:t>
            </a:r>
            <a:r>
              <a:rPr lang="zh-CN" altLang="en-US" dirty="0"/>
              <a:t>提升</a:t>
            </a:r>
            <a:r>
              <a:rPr lang="zh-CN" dirty="0"/>
              <a:t>决策树</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7" name="Rectangle 4">
            <a:extLst>
              <a:ext uri="{FF2B5EF4-FFF2-40B4-BE49-F238E27FC236}">
                <a16:creationId xmlns:a16="http://schemas.microsoft.com/office/drawing/2014/main" id="{C4C6E418-FD66-4E41-81F2-7AB64F612ADC}"/>
              </a:ext>
            </a:extLst>
          </p:cNvPr>
          <p:cNvSpPr>
            <a:spLocks noChangeArrowheads="1"/>
          </p:cNvSpPr>
          <p:nvPr/>
        </p:nvSpPr>
        <p:spPr bwMode="auto">
          <a:xfrm>
            <a:off x="1688123" y="2924073"/>
            <a:ext cx="2795954" cy="1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DFDC6514-F614-4F85-8BDC-C3FD0038874D}"/>
              </a:ext>
            </a:extLst>
          </p:cNvPr>
          <p:cNvPicPr>
            <a:picLocks noChangeAspect="1"/>
          </p:cNvPicPr>
          <p:nvPr/>
        </p:nvPicPr>
        <p:blipFill>
          <a:blip r:embed="rId3"/>
          <a:stretch>
            <a:fillRect/>
          </a:stretch>
        </p:blipFill>
        <p:spPr>
          <a:xfrm>
            <a:off x="2084032" y="1898394"/>
            <a:ext cx="7664340" cy="306121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6" name="TextBox 25"/>
          <p:cNvSpPr txBox="1">
            <a:spLocks noChangeArrowheads="1"/>
          </p:cNvSpPr>
          <p:nvPr/>
        </p:nvSpPr>
        <p:spPr bwMode="auto">
          <a:xfrm>
            <a:off x="3703777" y="2809432"/>
            <a:ext cx="816184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zh-CN" altLang="en-US" sz="4400" b="1" dirty="0">
                <a:solidFill>
                  <a:srgbClr val="FDCB34"/>
                </a:solidFill>
                <a:latin typeface="微软雅黑" pitchFamily="34" charset="-122"/>
                <a:ea typeface="微软雅黑" pitchFamily="34" charset="-122"/>
              </a:rPr>
              <a:t>深度森林的适用条件</a:t>
            </a:r>
            <a:endParaRPr kumimoji="0" lang="zh-CN" altLang="en-US" sz="4400" b="1" i="0" u="none" strike="noStrike" kern="1200" cap="none" spc="0" normalizeH="0" baseline="0" noProof="0" dirty="0">
              <a:ln>
                <a:noFill/>
              </a:ln>
              <a:solidFill>
                <a:srgbClr val="FDCB34"/>
              </a:solidFill>
              <a:effectLst/>
              <a:uLnTx/>
              <a:uFillTx/>
              <a:latin typeface="微软雅黑" pitchFamily="34" charset="-122"/>
              <a:ea typeface="微软雅黑" pitchFamily="34" charset="-122"/>
              <a:cs typeface="+mn-cs"/>
            </a:endParaRPr>
          </a:p>
        </p:txBody>
      </p:sp>
      <p:sp>
        <p:nvSpPr>
          <p:cNvPr id="10247" name="TextBox 26"/>
          <p:cNvSpPr txBox="1">
            <a:spLocks noChangeArrowheads="1"/>
          </p:cNvSpPr>
          <p:nvPr/>
        </p:nvSpPr>
        <p:spPr bwMode="auto">
          <a:xfrm>
            <a:off x="1670679" y="2225042"/>
            <a:ext cx="1133644"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lang="en-US" altLang="zh-CN" sz="11995" b="1" dirty="0">
                <a:solidFill>
                  <a:srgbClr val="FFFFFF"/>
                </a:solidFill>
                <a:latin typeface="微软雅黑" pitchFamily="34" charset="-122"/>
                <a:ea typeface="微软雅黑" pitchFamily="34" charset="-122"/>
              </a:rPr>
              <a:t>3</a:t>
            </a:r>
            <a:endParaRPr kumimoji="0" lang="zh-CN" altLang="en-US"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深度森林的适用条件</a:t>
            </a: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6" name="内容占位符 5"/>
          <p:cNvSpPr>
            <a:spLocks noGrp="1"/>
          </p:cNvSpPr>
          <p:nvPr>
            <p:ph idx="1"/>
          </p:nvPr>
        </p:nvSpPr>
        <p:spPr>
          <a:xfrm>
            <a:off x="815009" y="1167403"/>
            <a:ext cx="10995992" cy="5043087"/>
          </a:xfrm>
        </p:spPr>
        <p:txBody>
          <a:bodyPr>
            <a:normAutofit/>
          </a:bodyPr>
          <a:lstStyle/>
          <a:p>
            <a:pPr>
              <a:lnSpc>
                <a:spcPct val="150000"/>
              </a:lnSpc>
              <a:spcBef>
                <a:spcPts val="0"/>
              </a:spcBef>
            </a:pPr>
            <a:r>
              <a:rPr lang="zh-CN" altLang="en-US" sz="3200" dirty="0"/>
              <a:t>具备逐层处理的任务</a:t>
            </a:r>
            <a:endParaRPr lang="en-US" altLang="zh-CN" sz="3200" dirty="0"/>
          </a:p>
          <a:p>
            <a:pPr>
              <a:lnSpc>
                <a:spcPct val="150000"/>
              </a:lnSpc>
              <a:spcBef>
                <a:spcPts val="0"/>
              </a:spcBef>
            </a:pPr>
            <a:r>
              <a:rPr lang="zh-CN" altLang="en-US" sz="3200" dirty="0"/>
              <a:t>内部特征无变化。</a:t>
            </a:r>
            <a:endParaRPr lang="en-US" altLang="zh-CN" sz="3200" dirty="0"/>
          </a:p>
          <a:p>
            <a:pPr>
              <a:lnSpc>
                <a:spcPct val="150000"/>
              </a:lnSpc>
              <a:spcBef>
                <a:spcPts val="0"/>
              </a:spcBef>
            </a:pPr>
            <a:r>
              <a:rPr lang="zh-CN" altLang="en-US" sz="3200" dirty="0"/>
              <a:t>参数不可微。</a:t>
            </a:r>
            <a:endParaRPr lang="en-US" altLang="zh-CN" sz="3200" dirty="0"/>
          </a:p>
          <a:p>
            <a:pPr>
              <a:lnSpc>
                <a:spcPct val="150000"/>
              </a:lnSpc>
              <a:spcBef>
                <a:spcPts val="0"/>
              </a:spcBef>
            </a:pPr>
            <a:r>
              <a:rPr lang="zh-CN" altLang="en-US" sz="3200" dirty="0"/>
              <a:t>一定的模型复杂度。</a:t>
            </a:r>
            <a:endParaRPr lang="en-US" altLang="zh-CN" sz="3200" dirty="0"/>
          </a:p>
          <a:p>
            <a:endParaRPr lang="en-US" altLang="zh-CN"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6" name="TextBox 25"/>
          <p:cNvSpPr txBox="1">
            <a:spLocks noChangeArrowheads="1"/>
          </p:cNvSpPr>
          <p:nvPr/>
        </p:nvSpPr>
        <p:spPr bwMode="auto">
          <a:xfrm>
            <a:off x="3703777" y="2809432"/>
            <a:ext cx="8161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DCB34"/>
                </a:solidFill>
                <a:effectLst/>
                <a:uLnTx/>
                <a:uFillTx/>
                <a:latin typeface="微软雅黑" pitchFamily="34" charset="-122"/>
                <a:ea typeface="微软雅黑" pitchFamily="34" charset="-122"/>
                <a:cs typeface="+mn-cs"/>
              </a:rPr>
              <a:t>中英文术语对照</a:t>
            </a:r>
          </a:p>
        </p:txBody>
      </p:sp>
      <p:sp>
        <p:nvSpPr>
          <p:cNvPr id="10247" name="TextBox 26"/>
          <p:cNvSpPr txBox="1">
            <a:spLocks noChangeArrowheads="1"/>
          </p:cNvSpPr>
          <p:nvPr/>
        </p:nvSpPr>
        <p:spPr bwMode="auto">
          <a:xfrm>
            <a:off x="1670679" y="2225042"/>
            <a:ext cx="1133644"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4</a:t>
            </a:r>
            <a:endParaRPr kumimoji="0" lang="zh-CN" altLang="en-US"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中英文术语对照</a:t>
            </a: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24</a:t>
            </a:fld>
            <a:endParaRPr kumimoji="0" lang="en-US" altLang="zh-CN"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内容占位符 5"/>
          <p:cNvSpPr>
            <a:spLocks noGrp="1"/>
          </p:cNvSpPr>
          <p:nvPr>
            <p:ph idx="1"/>
          </p:nvPr>
        </p:nvSpPr>
        <p:spPr>
          <a:xfrm>
            <a:off x="815009" y="1167403"/>
            <a:ext cx="10957892" cy="5338328"/>
          </a:xfrm>
        </p:spPr>
        <p:txBody>
          <a:bodyPr>
            <a:normAutofit fontScale="92500" lnSpcReduction="10000"/>
          </a:bodyPr>
          <a:lstStyle/>
          <a:p>
            <a:pPr>
              <a:lnSpc>
                <a:spcPct val="150000"/>
              </a:lnSpc>
              <a:spcBef>
                <a:spcPts val="0"/>
              </a:spcBef>
            </a:pPr>
            <a:r>
              <a:rPr lang="zh-CN" altLang="en-US" sz="3200" dirty="0">
                <a:solidFill>
                  <a:srgbClr val="0070C0"/>
                </a:solidFill>
              </a:rPr>
              <a:t>深度森林</a:t>
            </a:r>
            <a:r>
              <a:rPr lang="zh-CN" altLang="en-US" sz="3200" dirty="0"/>
              <a:t>：</a:t>
            </a:r>
            <a:r>
              <a:rPr lang="en-US" altLang="zh-CN" sz="3200" dirty="0"/>
              <a:t>Deep Forest</a:t>
            </a:r>
          </a:p>
          <a:p>
            <a:pPr>
              <a:lnSpc>
                <a:spcPct val="150000"/>
              </a:lnSpc>
              <a:spcBef>
                <a:spcPts val="0"/>
              </a:spcBef>
            </a:pPr>
            <a:r>
              <a:rPr lang="zh-CN" altLang="en-US" sz="3200" dirty="0">
                <a:solidFill>
                  <a:srgbClr val="0070C0"/>
                </a:solidFill>
              </a:rPr>
              <a:t>决策树</a:t>
            </a:r>
            <a:r>
              <a:rPr lang="zh-CN" altLang="en-US" sz="3200" dirty="0"/>
              <a:t>：</a:t>
            </a:r>
            <a:r>
              <a:rPr lang="en-US" altLang="zh-CN" sz="3200" dirty="0"/>
              <a:t>Decision Tree</a:t>
            </a:r>
          </a:p>
          <a:p>
            <a:pPr>
              <a:lnSpc>
                <a:spcPct val="150000"/>
              </a:lnSpc>
              <a:spcBef>
                <a:spcPts val="0"/>
              </a:spcBef>
            </a:pPr>
            <a:r>
              <a:rPr lang="zh-CN" altLang="en-US" sz="3200" dirty="0">
                <a:solidFill>
                  <a:srgbClr val="0070C0"/>
                </a:solidFill>
              </a:rPr>
              <a:t>随机森林</a:t>
            </a:r>
            <a:r>
              <a:rPr lang="zh-CN" altLang="en-US" sz="3200" dirty="0"/>
              <a:t>：</a:t>
            </a:r>
            <a:r>
              <a:rPr lang="en-US" altLang="zh-CN" sz="3200" dirty="0"/>
              <a:t>Random Forest</a:t>
            </a:r>
          </a:p>
          <a:p>
            <a:pPr>
              <a:lnSpc>
                <a:spcPct val="150000"/>
              </a:lnSpc>
              <a:spcBef>
                <a:spcPts val="0"/>
              </a:spcBef>
            </a:pPr>
            <a:r>
              <a:rPr lang="zh-CN" altLang="en-US" sz="3200" dirty="0">
                <a:solidFill>
                  <a:srgbClr val="0070C0"/>
                </a:solidFill>
                <a:sym typeface="+mn-ea"/>
              </a:rPr>
              <a:t>梯度提升决策树</a:t>
            </a:r>
            <a:r>
              <a:rPr lang="zh-CN" altLang="en-US" sz="3200" dirty="0">
                <a:solidFill>
                  <a:srgbClr val="0070C0"/>
                </a:solidFill>
              </a:rPr>
              <a:t>：</a:t>
            </a:r>
            <a:r>
              <a:rPr lang="en-US" altLang="zh-CN" sz="3200" dirty="0"/>
              <a:t>Gradient Boosting Decision Trees</a:t>
            </a:r>
            <a:endParaRPr lang="zh-CN" altLang="en-US" sz="3200" dirty="0"/>
          </a:p>
          <a:p>
            <a:pPr>
              <a:lnSpc>
                <a:spcPct val="150000"/>
              </a:lnSpc>
              <a:spcBef>
                <a:spcPts val="0"/>
              </a:spcBef>
            </a:pPr>
            <a:r>
              <a:rPr lang="zh-CN" altLang="en-US" sz="3200" dirty="0">
                <a:solidFill>
                  <a:srgbClr val="0070C0"/>
                </a:solidFill>
              </a:rPr>
              <a:t>多粒度级联森林：</a:t>
            </a:r>
            <a:r>
              <a:rPr lang="en-US" altLang="zh-CN" sz="3200" dirty="0" err="1"/>
              <a:t>Muti</a:t>
            </a:r>
            <a:r>
              <a:rPr lang="en-US" altLang="zh-CN" sz="3200" dirty="0"/>
              <a:t>-Grained Cascade Forest</a:t>
            </a:r>
            <a:endParaRPr lang="zh-CN" altLang="en-US" sz="3200" dirty="0"/>
          </a:p>
          <a:p>
            <a:pPr>
              <a:lnSpc>
                <a:spcPct val="150000"/>
              </a:lnSpc>
              <a:spcBef>
                <a:spcPts val="0"/>
              </a:spcBef>
            </a:pPr>
            <a:r>
              <a:rPr lang="zh-CN" altLang="zh-CN" sz="3200" dirty="0">
                <a:solidFill>
                  <a:srgbClr val="0070C0"/>
                </a:solidFill>
              </a:rPr>
              <a:t>自编码器</a:t>
            </a:r>
            <a:r>
              <a:rPr lang="zh-CN" altLang="en-US" sz="3200" dirty="0">
                <a:solidFill>
                  <a:srgbClr val="0070C0"/>
                </a:solidFill>
              </a:rPr>
              <a:t>：</a:t>
            </a:r>
            <a:r>
              <a:rPr lang="en-US" altLang="zh-CN" sz="3200" dirty="0"/>
              <a:t>Auto Encoder</a:t>
            </a:r>
            <a:endParaRPr lang="zh-CN" altLang="en-US" sz="3200" dirty="0"/>
          </a:p>
          <a:p>
            <a:pPr>
              <a:lnSpc>
                <a:spcPct val="150000"/>
              </a:lnSpc>
              <a:spcBef>
                <a:spcPts val="0"/>
              </a:spcBef>
            </a:pPr>
            <a:r>
              <a:rPr lang="zh-CN" altLang="zh-CN" sz="3200" dirty="0">
                <a:solidFill>
                  <a:srgbClr val="0070C0"/>
                </a:solidFill>
              </a:rPr>
              <a:t>多层梯度提升决策树</a:t>
            </a:r>
            <a:r>
              <a:rPr lang="zh-CN" altLang="en-US" sz="3200" dirty="0"/>
              <a:t>：</a:t>
            </a:r>
            <a:r>
              <a:rPr lang="en-US" altLang="zh-CN" sz="3200" dirty="0"/>
              <a:t>Multi-Layered Gradient Boosting Decision Trees</a:t>
            </a:r>
          </a:p>
          <a:p>
            <a:pPr>
              <a:lnSpc>
                <a:spcPct val="150000"/>
              </a:lnSpc>
              <a:spcBef>
                <a:spcPts val="0"/>
              </a:spcBef>
            </a:pPr>
            <a:endParaRPr lang="en-US" altLang="zh-CN" sz="2800" dirty="0"/>
          </a:p>
          <a:p>
            <a:endParaRPr lang="en-US" altLang="zh-CN" sz="3200" dirty="0"/>
          </a:p>
          <a:p>
            <a:endParaRPr lang="en-US" altLang="zh-CN"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stretch>
            <a:fillRect/>
          </a:stretch>
        </p:blipFill>
        <p:spPr>
          <a:xfrm>
            <a:off x="489555" y="358903"/>
            <a:ext cx="4265218" cy="900000"/>
          </a:xfrm>
          <a:prstGeom prst="rect">
            <a:avLst/>
          </a:prstGeom>
        </p:spPr>
      </p:pic>
      <p:pic>
        <p:nvPicPr>
          <p:cNvPr id="7" name="图片 6"/>
          <p:cNvPicPr>
            <a:picLocks noChangeAspect="1"/>
          </p:cNvPicPr>
          <p:nvPr/>
        </p:nvPicPr>
        <p:blipFill>
          <a:blip r:embed="rId5"/>
          <a:stretch>
            <a:fillRect/>
          </a:stretch>
        </p:blipFill>
        <p:spPr>
          <a:xfrm>
            <a:off x="2096677" y="2252370"/>
            <a:ext cx="7998645" cy="2353260"/>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25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3" name="Rectangle 6"/>
          <p:cNvSpPr>
            <a:spLocks noChangeArrowheads="1"/>
          </p:cNvSpPr>
          <p:nvPr/>
        </p:nvSpPr>
        <p:spPr bwMode="auto">
          <a:xfrm>
            <a:off x="1" y="2242014"/>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itchFamily="2" charset="-122"/>
              <a:cs typeface="+mn-cs"/>
            </a:endParaRPr>
          </a:p>
        </p:txBody>
      </p:sp>
      <p:sp>
        <p:nvSpPr>
          <p:cNvPr id="10246" name="TextBox 25"/>
          <p:cNvSpPr txBox="1">
            <a:spLocks noChangeArrowheads="1"/>
          </p:cNvSpPr>
          <p:nvPr/>
        </p:nvSpPr>
        <p:spPr bwMode="auto">
          <a:xfrm>
            <a:off x="3703777" y="2809432"/>
            <a:ext cx="816184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DCB34"/>
                </a:solidFill>
                <a:effectLst/>
                <a:uLnTx/>
                <a:uFillTx/>
                <a:latin typeface="微软雅黑" pitchFamily="34" charset="-122"/>
                <a:ea typeface="微软雅黑" pitchFamily="34" charset="-122"/>
                <a:cs typeface="+mn-cs"/>
              </a:rPr>
              <a:t>深度森林的基本概念</a:t>
            </a:r>
          </a:p>
        </p:txBody>
      </p:sp>
      <p:sp>
        <p:nvSpPr>
          <p:cNvPr id="10247" name="TextBox 26"/>
          <p:cNvSpPr txBox="1">
            <a:spLocks noChangeArrowheads="1"/>
          </p:cNvSpPr>
          <p:nvPr/>
        </p:nvSpPr>
        <p:spPr bwMode="auto">
          <a:xfrm>
            <a:off x="1670679" y="2225042"/>
            <a:ext cx="1133644"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1</a:t>
            </a:r>
            <a:endParaRPr kumimoji="0" lang="zh-CN" altLang="en-US" sz="11995"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24339" y="0"/>
            <a:ext cx="10691329" cy="990600"/>
          </a:xfrm>
        </p:spPr>
        <p:txBody>
          <a:bodyPr>
            <a:normAutofit/>
          </a:bodyPr>
          <a:lstStyle/>
          <a:p>
            <a:r>
              <a:rPr lang="zh-CN" dirty="0"/>
              <a:t>回顾</a:t>
            </a:r>
            <a:r>
              <a:rPr lang="en-US" altLang="zh-CN" dirty="0"/>
              <a:t>--</a:t>
            </a:r>
            <a:r>
              <a:rPr lang="zh-CN" dirty="0"/>
              <a:t>决策树</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4" name="矩形 3"/>
          <p:cNvSpPr/>
          <p:nvPr/>
        </p:nvSpPr>
        <p:spPr>
          <a:xfrm>
            <a:off x="818252" y="1333268"/>
            <a:ext cx="10555495" cy="1091565"/>
          </a:xfrm>
          <a:prstGeom prst="rect">
            <a:avLst/>
          </a:prstGeom>
        </p:spPr>
        <p:txBody>
          <a:bodyPr wrap="square">
            <a:spAutoFit/>
          </a:bodyPr>
          <a:lstStyle/>
          <a:p>
            <a:pPr marL="457200" indent="-457200">
              <a:lnSpc>
                <a:spcPct val="125000"/>
              </a:lnSpc>
              <a:buFont typeface="Arial" panose="020B0604020202020204" pitchFamily="34" charset="0"/>
              <a:buChar char="•"/>
            </a:pPr>
            <a:r>
              <a:rPr lang="zh-CN" altLang="en-US" sz="2600" dirty="0">
                <a:solidFill>
                  <a:srgbClr val="00B0F0"/>
                </a:solidFill>
                <a:latin typeface="+mn-ea"/>
              </a:rPr>
              <a:t>决策树（</a:t>
            </a:r>
            <a:r>
              <a:rPr lang="en-US" altLang="zh-CN" sz="2600" dirty="0">
                <a:solidFill>
                  <a:srgbClr val="00B0F0"/>
                </a:solidFill>
                <a:latin typeface="+mn-ea"/>
              </a:rPr>
              <a:t>Decision Tree</a:t>
            </a:r>
            <a:r>
              <a:rPr lang="zh-CN" altLang="en-US" sz="2600" dirty="0">
                <a:solidFill>
                  <a:srgbClr val="00B0F0"/>
                </a:solidFill>
                <a:latin typeface="+mn-ea"/>
              </a:rPr>
              <a:t>）</a:t>
            </a:r>
            <a:r>
              <a:rPr lang="zh-CN" altLang="en-US" sz="2600" dirty="0">
                <a:latin typeface="+mn-ea"/>
              </a:rPr>
              <a:t>，是一种</a:t>
            </a:r>
            <a:r>
              <a:rPr lang="zh-CN" altLang="en-US" sz="2600" dirty="0">
                <a:solidFill>
                  <a:srgbClr val="FF0000"/>
                </a:solidFill>
                <a:latin typeface="+mn-ea"/>
              </a:rPr>
              <a:t>基于树结构</a:t>
            </a:r>
            <a:r>
              <a:rPr lang="zh-CN" altLang="en-US" sz="2600" dirty="0">
                <a:latin typeface="+mn-ea"/>
              </a:rPr>
              <a:t>进行决策的机器学习方法，这恰是人类面临决策时一种很自然的处理机制。</a:t>
            </a:r>
            <a:endParaRPr lang="en-US" altLang="zh-CN" sz="2600" dirty="0">
              <a:latin typeface="+mn-ea"/>
            </a:endParaRPr>
          </a:p>
        </p:txBody>
      </p:sp>
      <p:sp>
        <p:nvSpPr>
          <p:cNvPr id="3" name="矩形 2">
            <a:extLst>
              <a:ext uri="{FF2B5EF4-FFF2-40B4-BE49-F238E27FC236}">
                <a16:creationId xmlns:a16="http://schemas.microsoft.com/office/drawing/2014/main" id="{86B9F307-8787-41CA-BA00-967645E0091E}"/>
              </a:ext>
            </a:extLst>
          </p:cNvPr>
          <p:cNvSpPr/>
          <p:nvPr/>
        </p:nvSpPr>
        <p:spPr>
          <a:xfrm>
            <a:off x="756706" y="2623636"/>
            <a:ext cx="5007600" cy="3385542"/>
          </a:xfrm>
          <a:prstGeom prst="rect">
            <a:avLst/>
          </a:prstGeom>
        </p:spPr>
        <p:txBody>
          <a:bodyPr wrap="square">
            <a:spAutoFit/>
          </a:bodyPr>
          <a:lstStyle/>
          <a:p>
            <a:pPr marL="285750" indent="-285750">
              <a:buFont typeface="Arial" panose="020B0604020202020204" pitchFamily="34" charset="0"/>
              <a:buChar char="•"/>
            </a:pPr>
            <a:r>
              <a:rPr lang="zh-CN" altLang="en-US" sz="2600" dirty="0">
                <a:solidFill>
                  <a:srgbClr val="00B0F0"/>
                </a:solidFill>
                <a:latin typeface="+mn-ea"/>
              </a:rPr>
              <a:t>决策树生成过程：</a:t>
            </a:r>
            <a:endParaRPr lang="en-US" altLang="zh-CN" sz="2600" dirty="0">
              <a:solidFill>
                <a:srgbClr val="00B0F0"/>
              </a:solidFill>
              <a:latin typeface="+mn-ea"/>
            </a:endParaRPr>
          </a:p>
          <a:p>
            <a:endParaRPr lang="zh-CN" altLang="en-US" sz="2600" dirty="0">
              <a:solidFill>
                <a:srgbClr val="00B0F0"/>
              </a:solidFill>
              <a:latin typeface="+mn-ea"/>
            </a:endParaRPr>
          </a:p>
          <a:p>
            <a:r>
              <a:rPr lang="en-US" altLang="zh-CN" dirty="0"/>
              <a:t>1</a:t>
            </a:r>
            <a:r>
              <a:rPr lang="zh-CN" altLang="en-US" dirty="0"/>
              <a:t>、寻找最适合分割的特征。</a:t>
            </a:r>
            <a:endParaRPr lang="en-US" altLang="zh-CN" dirty="0"/>
          </a:p>
          <a:p>
            <a:endParaRPr lang="zh-CN" altLang="en-US" dirty="0"/>
          </a:p>
          <a:p>
            <a:r>
              <a:rPr lang="en-US" altLang="zh-CN" dirty="0"/>
              <a:t>2</a:t>
            </a:r>
            <a:r>
              <a:rPr lang="zh-CN" altLang="en-US" dirty="0"/>
              <a:t>、根据纯度判断方法，寻找最优的分割点，基于这一特征把数据分割成纯度更高的两部分数据。</a:t>
            </a:r>
            <a:endParaRPr lang="en-US" altLang="zh-CN" dirty="0"/>
          </a:p>
          <a:p>
            <a:endParaRPr lang="zh-CN" altLang="en-US" dirty="0"/>
          </a:p>
          <a:p>
            <a:r>
              <a:rPr lang="en-US" altLang="zh-CN" dirty="0"/>
              <a:t>3</a:t>
            </a:r>
            <a:r>
              <a:rPr lang="zh-CN" altLang="en-US" dirty="0"/>
              <a:t>、判断是否达到要求，若未达到，重复步骤一继续分割，直到达到要求停止为止。</a:t>
            </a:r>
            <a:endParaRPr lang="en-US" altLang="zh-CN" dirty="0"/>
          </a:p>
          <a:p>
            <a:endParaRPr lang="zh-CN" altLang="en-US" dirty="0"/>
          </a:p>
          <a:p>
            <a:r>
              <a:rPr lang="en-US" altLang="zh-CN" dirty="0"/>
              <a:t>4</a:t>
            </a:r>
            <a:r>
              <a:rPr lang="zh-CN" altLang="en-US" dirty="0"/>
              <a:t>、剪枝，防止过拟合。</a:t>
            </a:r>
          </a:p>
        </p:txBody>
      </p:sp>
      <p:pic>
        <p:nvPicPr>
          <p:cNvPr id="5" name="图片 4">
            <a:extLst>
              <a:ext uri="{FF2B5EF4-FFF2-40B4-BE49-F238E27FC236}">
                <a16:creationId xmlns:a16="http://schemas.microsoft.com/office/drawing/2014/main" id="{E03C9C4D-72CE-4FD4-9915-99F16E0DCE78}"/>
              </a:ext>
            </a:extLst>
          </p:cNvPr>
          <p:cNvPicPr>
            <a:picLocks noChangeAspect="1"/>
          </p:cNvPicPr>
          <p:nvPr/>
        </p:nvPicPr>
        <p:blipFill>
          <a:blip r:embed="rId3"/>
          <a:stretch>
            <a:fillRect/>
          </a:stretch>
        </p:blipFill>
        <p:spPr>
          <a:xfrm>
            <a:off x="6008638" y="2738606"/>
            <a:ext cx="6090031" cy="32705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4" y="0"/>
            <a:ext cx="10691329" cy="990600"/>
          </a:xfrm>
        </p:spPr>
        <p:txBody>
          <a:bodyPr>
            <a:normAutofit/>
          </a:bodyPr>
          <a:lstStyle/>
          <a:p>
            <a:r>
              <a:rPr lang="zh-CN" dirty="0"/>
              <a:t>回顾</a:t>
            </a:r>
            <a:r>
              <a:rPr lang="en-US" altLang="zh-CN" dirty="0"/>
              <a:t>--</a:t>
            </a:r>
            <a:r>
              <a:rPr lang="zh-CN" dirty="0"/>
              <a:t>随机森林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5" name="矩形 4"/>
          <p:cNvSpPr/>
          <p:nvPr/>
        </p:nvSpPr>
        <p:spPr>
          <a:xfrm>
            <a:off x="798304" y="1258450"/>
            <a:ext cx="10555495" cy="1711494"/>
          </a:xfrm>
          <a:prstGeom prst="rect">
            <a:avLst/>
          </a:prstGeom>
        </p:spPr>
        <p:txBody>
          <a:bodyPr wrap="square">
            <a:spAutoFit/>
          </a:bodyPr>
          <a:lstStyle/>
          <a:p>
            <a:pPr marL="457200" indent="-457200">
              <a:lnSpc>
                <a:spcPct val="125000"/>
              </a:lnSpc>
              <a:buFont typeface="Arial" panose="020B0604020202020204" pitchFamily="34" charset="0"/>
              <a:buChar char="•"/>
            </a:pPr>
            <a:r>
              <a:rPr lang="zh-CN" altLang="en-US" sz="2600" dirty="0">
                <a:solidFill>
                  <a:srgbClr val="0070C0"/>
                </a:solidFill>
                <a:latin typeface="+mn-ea"/>
              </a:rPr>
              <a:t>随机森林（</a:t>
            </a:r>
            <a:r>
              <a:rPr lang="en-US" altLang="zh-CN" sz="2600" dirty="0">
                <a:solidFill>
                  <a:srgbClr val="0070C0"/>
                </a:solidFill>
                <a:latin typeface="+mn-ea"/>
              </a:rPr>
              <a:t>Random Forest</a:t>
            </a:r>
            <a:r>
              <a:rPr lang="zh-CN" altLang="en-US" sz="2600" dirty="0">
                <a:solidFill>
                  <a:srgbClr val="0070C0"/>
                </a:solidFill>
                <a:latin typeface="+mn-ea"/>
              </a:rPr>
              <a:t>）：</a:t>
            </a:r>
            <a:r>
              <a:rPr lang="zh-CN" altLang="en-US" sz="2000" dirty="0">
                <a:latin typeface="+mn-ea"/>
              </a:rPr>
              <a:t>该算法用随机的方式建立起一棵棵决策树，然后由这些决策树组成一个森林，其中每棵决策树之间没有关联，当有一个新的样本输入时，就让每棵树独立的做出判断，按照</a:t>
            </a:r>
            <a:r>
              <a:rPr lang="zh-CN" altLang="en-US" sz="2000" dirty="0">
                <a:solidFill>
                  <a:srgbClr val="FF0000"/>
                </a:solidFill>
                <a:latin typeface="+mn-ea"/>
              </a:rPr>
              <a:t>多数原则</a:t>
            </a:r>
            <a:r>
              <a:rPr lang="zh-CN" altLang="en-US" sz="2000" dirty="0">
                <a:latin typeface="+mn-ea"/>
              </a:rPr>
              <a:t>决定该样本的分类结果。这是一种典型的</a:t>
            </a:r>
            <a:r>
              <a:rPr lang="zh-CN" altLang="en-US" sz="2000" dirty="0">
                <a:solidFill>
                  <a:srgbClr val="FF0000"/>
                </a:solidFill>
                <a:latin typeface="+mn-ea"/>
              </a:rPr>
              <a:t>集成学习</a:t>
            </a:r>
            <a:r>
              <a:rPr lang="zh-CN" altLang="en-US" sz="2000" dirty="0">
                <a:latin typeface="+mn-ea"/>
              </a:rPr>
              <a:t>思想。</a:t>
            </a:r>
            <a:endParaRPr lang="en-US" altLang="zh-CN" sz="2600" dirty="0">
              <a:latin typeface="+mn-ea"/>
            </a:endParaRPr>
          </a:p>
        </p:txBody>
      </p:sp>
      <p:sp>
        <p:nvSpPr>
          <p:cNvPr id="3" name="矩形 2">
            <a:extLst>
              <a:ext uri="{FF2B5EF4-FFF2-40B4-BE49-F238E27FC236}">
                <a16:creationId xmlns:a16="http://schemas.microsoft.com/office/drawing/2014/main" id="{2B22EDFA-5604-438E-8BA0-B334C87854AC}"/>
              </a:ext>
            </a:extLst>
          </p:cNvPr>
          <p:cNvSpPr/>
          <p:nvPr/>
        </p:nvSpPr>
        <p:spPr>
          <a:xfrm>
            <a:off x="923365" y="3237794"/>
            <a:ext cx="10990730" cy="2923877"/>
          </a:xfrm>
          <a:prstGeom prst="rect">
            <a:avLst/>
          </a:prstGeom>
        </p:spPr>
        <p:txBody>
          <a:bodyPr wrap="square">
            <a:spAutoFit/>
          </a:bodyPr>
          <a:lstStyle/>
          <a:p>
            <a:pPr marL="457200" indent="-457200">
              <a:buFont typeface="Arial" panose="020B0604020202020204" pitchFamily="34" charset="0"/>
              <a:buChar char="•"/>
            </a:pPr>
            <a:r>
              <a:rPr lang="zh-CN" altLang="en-US" sz="2600" dirty="0">
                <a:solidFill>
                  <a:srgbClr val="0070C0"/>
                </a:solidFill>
                <a:latin typeface="+mn-ea"/>
              </a:rPr>
              <a:t>随机森林的生成方法：</a:t>
            </a:r>
          </a:p>
          <a:p>
            <a:endParaRPr lang="zh-CN" altLang="en-US" dirty="0"/>
          </a:p>
          <a:p>
            <a:r>
              <a:rPr lang="en-US" altLang="zh-CN" sz="2000" dirty="0"/>
              <a:t>1.</a:t>
            </a:r>
            <a:r>
              <a:rPr lang="zh-CN" altLang="en-US" sz="2000" dirty="0"/>
              <a:t>从样本集中通过重采样的方式产生</a:t>
            </a:r>
            <a:r>
              <a:rPr lang="en-US" altLang="zh-CN" sz="2000" dirty="0"/>
              <a:t>n</a:t>
            </a:r>
            <a:r>
              <a:rPr lang="zh-CN" altLang="en-US" sz="2000" dirty="0"/>
              <a:t>个样本</a:t>
            </a:r>
          </a:p>
          <a:p>
            <a:endParaRPr lang="zh-CN" altLang="en-US" sz="2000" dirty="0"/>
          </a:p>
          <a:p>
            <a:r>
              <a:rPr lang="en-US" altLang="zh-CN" sz="2000" dirty="0"/>
              <a:t>2.</a:t>
            </a:r>
            <a:r>
              <a:rPr lang="zh-CN" altLang="en-US" sz="2000" dirty="0"/>
              <a:t>假设样本特征数目为</a:t>
            </a:r>
            <a:r>
              <a:rPr lang="en-US" altLang="zh-CN" sz="2000" dirty="0"/>
              <a:t>a</a:t>
            </a:r>
            <a:r>
              <a:rPr lang="zh-CN" altLang="en-US" sz="2000" dirty="0"/>
              <a:t>，对</a:t>
            </a:r>
            <a:r>
              <a:rPr lang="en-US" altLang="zh-CN" sz="2000" dirty="0"/>
              <a:t>n</a:t>
            </a:r>
            <a:r>
              <a:rPr lang="zh-CN" altLang="en-US" sz="2000" dirty="0"/>
              <a:t>个样本选择</a:t>
            </a:r>
            <a:r>
              <a:rPr lang="en-US" altLang="zh-CN" sz="2000" dirty="0"/>
              <a:t>a</a:t>
            </a:r>
            <a:r>
              <a:rPr lang="zh-CN" altLang="en-US" sz="2000" dirty="0"/>
              <a:t>中的</a:t>
            </a:r>
            <a:r>
              <a:rPr lang="en-US" altLang="zh-CN" sz="2000" dirty="0"/>
              <a:t>k</a:t>
            </a:r>
            <a:r>
              <a:rPr lang="zh-CN" altLang="en-US" sz="2000" dirty="0"/>
              <a:t>个特征，用建立决策树的方式获得最佳分割点</a:t>
            </a:r>
          </a:p>
          <a:p>
            <a:endParaRPr lang="zh-CN" altLang="en-US" sz="2000" dirty="0"/>
          </a:p>
          <a:p>
            <a:r>
              <a:rPr lang="en-US" altLang="zh-CN" sz="2000" dirty="0"/>
              <a:t>3.</a:t>
            </a:r>
            <a:r>
              <a:rPr lang="zh-CN" altLang="en-US" sz="2000" dirty="0"/>
              <a:t>重复</a:t>
            </a:r>
            <a:r>
              <a:rPr lang="en-US" altLang="zh-CN" sz="2000" dirty="0"/>
              <a:t>m</a:t>
            </a:r>
            <a:r>
              <a:rPr lang="zh-CN" altLang="en-US" sz="2000" dirty="0"/>
              <a:t>次，产生</a:t>
            </a:r>
            <a:r>
              <a:rPr lang="en-US" altLang="zh-CN" sz="2000" dirty="0"/>
              <a:t>m</a:t>
            </a:r>
            <a:r>
              <a:rPr lang="zh-CN" altLang="en-US" sz="2000" dirty="0"/>
              <a:t>棵决策树</a:t>
            </a:r>
          </a:p>
          <a:p>
            <a:endParaRPr lang="zh-CN" altLang="en-US" sz="2000" dirty="0"/>
          </a:p>
          <a:p>
            <a:r>
              <a:rPr lang="en-US" altLang="zh-CN" sz="2000" dirty="0"/>
              <a:t>4.</a:t>
            </a:r>
            <a:r>
              <a:rPr lang="zh-CN" altLang="en-US" sz="2000" dirty="0"/>
              <a:t>多数投票机制来进行预测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4" y="0"/>
            <a:ext cx="10691329" cy="990600"/>
          </a:xfrm>
        </p:spPr>
        <p:txBody>
          <a:bodyPr>
            <a:normAutofit/>
          </a:bodyPr>
          <a:lstStyle/>
          <a:p>
            <a:r>
              <a:rPr lang="zh-CN" altLang="en-US" dirty="0"/>
              <a:t>梯度提升</a:t>
            </a:r>
            <a:r>
              <a:rPr lang="en-US" dirty="0"/>
              <a:t>决策树</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6</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文本框 2"/>
          <p:cNvSpPr txBox="1"/>
          <p:nvPr/>
        </p:nvSpPr>
        <p:spPr>
          <a:xfrm>
            <a:off x="798195" y="1237615"/>
            <a:ext cx="10149840" cy="1691640"/>
          </a:xfrm>
          <a:prstGeom prst="rect">
            <a:avLst/>
          </a:prstGeom>
          <a:noFill/>
        </p:spPr>
        <p:txBody>
          <a:bodyPr wrap="square" rtlCol="0" anchor="t">
            <a:spAutoFit/>
          </a:bodyPr>
          <a:lstStyle/>
          <a:p>
            <a:pPr marL="457200" indent="-457200">
              <a:buFont typeface="Arial" panose="020B0604020202020204" pitchFamily="34" charset="0"/>
              <a:buChar char="•"/>
            </a:pPr>
            <a:r>
              <a:rPr lang="zh-CN" altLang="en-US" sz="2600" dirty="0">
                <a:solidFill>
                  <a:schemeClr val="accent2"/>
                </a:solidFill>
                <a:latin typeface="+mn-ea"/>
              </a:rPr>
              <a:t>GBDT</a:t>
            </a:r>
            <a:r>
              <a:rPr lang="zh-CN" altLang="en-US" sz="2600" dirty="0">
                <a:latin typeface="+mn-ea"/>
              </a:rPr>
              <a:t>(Gradient Boosting Decision Tree)，</a:t>
            </a:r>
            <a:r>
              <a:rPr lang="zh-CN" altLang="en-US" sz="2600" dirty="0">
                <a:latin typeface="+mn-ea"/>
                <a:sym typeface="+mn-ea"/>
              </a:rPr>
              <a:t>梯度提升决策树</a:t>
            </a:r>
            <a:r>
              <a:rPr lang="zh-CN" altLang="en-US" sz="2600" dirty="0">
                <a:latin typeface="+mn-ea"/>
              </a:rPr>
              <a:t>是一种集成使用多个</a:t>
            </a:r>
            <a:r>
              <a:rPr lang="zh-CN" altLang="en-US" sz="2600" dirty="0">
                <a:solidFill>
                  <a:srgbClr val="FF0000"/>
                </a:solidFill>
                <a:latin typeface="+mn-ea"/>
              </a:rPr>
              <a:t>弱分类器（决策树）</a:t>
            </a:r>
            <a:r>
              <a:rPr lang="zh-CN" altLang="en-US" sz="2600" dirty="0">
                <a:latin typeface="+mn-ea"/>
              </a:rPr>
              <a:t>来提升分类效果的机器学习算法，所有树的结论累加起来作为最终结果。在很多分类和回归的场景中，表现不错且泛化能力较强。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4" y="0"/>
            <a:ext cx="10691329" cy="990600"/>
          </a:xfrm>
        </p:spPr>
        <p:txBody>
          <a:bodyPr>
            <a:normAutofit/>
          </a:bodyPr>
          <a:lstStyle/>
          <a:p>
            <a:r>
              <a:rPr lang="en-US" dirty="0"/>
              <a:t>GBDT</a:t>
            </a:r>
            <a:r>
              <a:rPr lang="zh-CN" altLang="en-US" dirty="0"/>
              <a:t>：消费者的消费力预测</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7</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pic>
        <p:nvPicPr>
          <p:cNvPr id="7" name="图片 6"/>
          <p:cNvPicPr>
            <a:picLocks noChangeAspect="1"/>
          </p:cNvPicPr>
          <p:nvPr/>
        </p:nvPicPr>
        <p:blipFill>
          <a:blip r:embed="rId3"/>
          <a:stretch>
            <a:fillRect/>
          </a:stretch>
        </p:blipFill>
        <p:spPr>
          <a:xfrm>
            <a:off x="798195" y="2072640"/>
            <a:ext cx="6543675" cy="2712085"/>
          </a:xfrm>
          <a:prstGeom prst="rect">
            <a:avLst/>
          </a:prstGeom>
        </p:spPr>
      </p:pic>
      <p:pic>
        <p:nvPicPr>
          <p:cNvPr id="4" name="图片 3"/>
          <p:cNvPicPr>
            <a:picLocks noChangeAspect="1"/>
          </p:cNvPicPr>
          <p:nvPr/>
        </p:nvPicPr>
        <p:blipFill>
          <a:blip r:embed="rId4"/>
          <a:stretch>
            <a:fillRect/>
          </a:stretch>
        </p:blipFill>
        <p:spPr>
          <a:xfrm>
            <a:off x="7915275" y="2072640"/>
            <a:ext cx="3352800" cy="2447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4" y="0"/>
            <a:ext cx="10691329" cy="990600"/>
          </a:xfrm>
        </p:spPr>
        <p:txBody>
          <a:bodyPr>
            <a:normAutofit/>
          </a:bodyPr>
          <a:lstStyle/>
          <a:p>
            <a:r>
              <a:rPr lang="zh-CN" dirty="0"/>
              <a:t>深度森林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文本框 2"/>
          <p:cNvSpPr txBox="1"/>
          <p:nvPr/>
        </p:nvSpPr>
        <p:spPr>
          <a:xfrm>
            <a:off x="798195" y="1237615"/>
            <a:ext cx="10149840" cy="1691640"/>
          </a:xfrm>
          <a:prstGeom prst="rect">
            <a:avLst/>
          </a:prstGeom>
          <a:noFill/>
        </p:spPr>
        <p:txBody>
          <a:bodyPr wrap="square" rtlCol="0" anchor="t">
            <a:spAutoFit/>
          </a:bodyPr>
          <a:lstStyle/>
          <a:p>
            <a:pPr marL="457200" indent="-457200">
              <a:buFont typeface="Arial" panose="020B0604020202020204" pitchFamily="34" charset="0"/>
              <a:buChar char="•"/>
            </a:pPr>
            <a:r>
              <a:rPr lang="zh-CN" altLang="en-US" sz="2600" dirty="0">
                <a:solidFill>
                  <a:schemeClr val="accent2"/>
                </a:solidFill>
                <a:latin typeface="+mn-ea"/>
              </a:rPr>
              <a:t>背景</a:t>
            </a:r>
            <a:endParaRPr lang="zh-CN" altLang="en-US" sz="2600" dirty="0">
              <a:latin typeface="+mn-ea"/>
            </a:endParaRPr>
          </a:p>
          <a:p>
            <a:pPr indent="0">
              <a:buFont typeface="Arial" panose="020B0604020202020204" pitchFamily="34" charset="0"/>
              <a:buNone/>
            </a:pPr>
            <a:r>
              <a:rPr lang="zh-CN" altLang="en-US" sz="2600" dirty="0">
                <a:latin typeface="+mn-ea"/>
              </a:rPr>
              <a:t>神经网络可以堆叠为深度神经网络，并且取得了显著的效果。那我们可以考虑，是不是可以将其他的学习模型堆叠起来，以获取更好的表示性能，深度森林模型就是基于这种想法提出来的一种深度结构。</a:t>
            </a:r>
          </a:p>
        </p:txBody>
      </p:sp>
      <p:sp>
        <p:nvSpPr>
          <p:cNvPr id="5" name="文本框 4"/>
          <p:cNvSpPr txBox="1"/>
          <p:nvPr/>
        </p:nvSpPr>
        <p:spPr>
          <a:xfrm>
            <a:off x="866140" y="3566795"/>
            <a:ext cx="10082530" cy="1292662"/>
          </a:xfrm>
          <a:prstGeom prst="rect">
            <a:avLst/>
          </a:prstGeom>
          <a:noFill/>
        </p:spPr>
        <p:txBody>
          <a:bodyPr wrap="square" rtlCol="0">
            <a:spAutoFit/>
          </a:bodyPr>
          <a:lstStyle/>
          <a:p>
            <a:pPr algn="l">
              <a:buClrTx/>
              <a:buSzTx/>
              <a:buFont typeface="Arial" panose="020B0604020202020204" pitchFamily="34" charset="0"/>
            </a:pPr>
            <a:r>
              <a:rPr lang="zh-CN" altLang="en-US" sz="2600" dirty="0">
                <a:latin typeface="+mn-ea"/>
                <a:sym typeface="+mn-ea"/>
              </a:rPr>
              <a:t>2017年，</a:t>
            </a:r>
            <a:r>
              <a:rPr lang="zh-CN" altLang="en-US" sz="2600" dirty="0">
                <a:latin typeface="+mn-ea"/>
              </a:rPr>
              <a:t>深度森林由周志华提出，基于</a:t>
            </a:r>
            <a:r>
              <a:rPr lang="zh-CN" altLang="en-US" sz="2600" dirty="0">
                <a:solidFill>
                  <a:srgbClr val="FF0000"/>
                </a:solidFill>
                <a:latin typeface="+mn-ea"/>
              </a:rPr>
              <a:t>树模型</a:t>
            </a:r>
            <a:r>
              <a:rPr lang="zh-CN" altLang="en-US" sz="2600" dirty="0">
                <a:latin typeface="+mn-ea"/>
              </a:rPr>
              <a:t>的方法，主要使用</a:t>
            </a:r>
            <a:r>
              <a:rPr lang="zh-CN" altLang="en-US" sz="2600" dirty="0">
                <a:solidFill>
                  <a:srgbClr val="FF0000"/>
                </a:solidFill>
                <a:latin typeface="+mn-ea"/>
              </a:rPr>
              <a:t>集成学习</a:t>
            </a:r>
            <a:r>
              <a:rPr lang="zh-CN" altLang="en-US" sz="2600" dirty="0">
                <a:latin typeface="+mn-ea"/>
              </a:rPr>
              <a:t>思想方法的深度学习框架，也可作为一种在某些任务下替代深度神经网络的方法。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98304" y="0"/>
            <a:ext cx="10691329" cy="990600"/>
          </a:xfrm>
        </p:spPr>
        <p:txBody>
          <a:bodyPr>
            <a:normAutofit/>
          </a:bodyPr>
          <a:lstStyle/>
          <a:p>
            <a:r>
              <a:rPr lang="zh-CN" dirty="0"/>
              <a:t>深度森林</a:t>
            </a:r>
          </a:p>
        </p:txBody>
      </p:sp>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charset="0"/>
                <a:cs typeface="+mn-cs"/>
              </a:rPr>
              <a:t>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charset="0"/>
              <a:cs typeface="+mn-cs"/>
            </a:endParaRPr>
          </a:p>
        </p:txBody>
      </p:sp>
      <p:sp>
        <p:nvSpPr>
          <p:cNvPr id="3" name="文本框 2"/>
          <p:cNvSpPr txBox="1"/>
          <p:nvPr/>
        </p:nvSpPr>
        <p:spPr>
          <a:xfrm>
            <a:off x="1069048" y="1580593"/>
            <a:ext cx="10149840" cy="2185214"/>
          </a:xfrm>
          <a:prstGeom prst="rect">
            <a:avLst/>
          </a:prstGeom>
          <a:noFill/>
        </p:spPr>
        <p:txBody>
          <a:bodyPr wrap="square" rtlCol="0" anchor="t">
            <a:spAutoFit/>
          </a:bodyPr>
          <a:lstStyle/>
          <a:p>
            <a:pPr marL="457200" indent="-457200">
              <a:buFont typeface="Arial" panose="020B0604020202020204" pitchFamily="34" charset="0"/>
              <a:buChar char="•"/>
            </a:pPr>
            <a:r>
              <a:rPr lang="zh-CN" altLang="en-US" sz="3200" dirty="0">
                <a:solidFill>
                  <a:schemeClr val="accent2"/>
                </a:solidFill>
                <a:latin typeface="+mn-ea"/>
              </a:rPr>
              <a:t>优势</a:t>
            </a:r>
            <a:endParaRPr lang="zh-CN" altLang="en-US" sz="3200" dirty="0">
              <a:latin typeface="+mn-ea"/>
            </a:endParaRPr>
          </a:p>
          <a:p>
            <a:pPr marL="514350" indent="-514350" algn="l">
              <a:buFont typeface="+mj-lt"/>
              <a:buAutoNum type="arabicPeriod"/>
            </a:pPr>
            <a:r>
              <a:rPr lang="zh-CN" altLang="en-US" sz="2600" dirty="0">
                <a:latin typeface="+mn-ea"/>
              </a:rPr>
              <a:t>与</a:t>
            </a:r>
            <a:r>
              <a:rPr lang="en-US" altLang="zh-CN" sz="2600" dirty="0">
                <a:latin typeface="+mn-ea"/>
              </a:rPr>
              <a:t>DNN</a:t>
            </a:r>
            <a:r>
              <a:rPr lang="zh-CN" altLang="en-US" sz="2600" dirty="0">
                <a:latin typeface="+mn-ea"/>
              </a:rPr>
              <a:t>相比需要的参数更少。</a:t>
            </a:r>
            <a:endParaRPr lang="en-US" altLang="zh-CN" sz="2600" dirty="0">
              <a:latin typeface="+mn-ea"/>
            </a:endParaRPr>
          </a:p>
          <a:p>
            <a:pPr marL="514350" indent="-514350" algn="l">
              <a:buFont typeface="+mj-lt"/>
              <a:buAutoNum type="arabicPeriod"/>
            </a:pPr>
            <a:r>
              <a:rPr lang="zh-CN" altLang="en-US" sz="2600" dirty="0">
                <a:latin typeface="+mn-ea"/>
              </a:rPr>
              <a:t>训练速度快。</a:t>
            </a:r>
          </a:p>
          <a:p>
            <a:pPr marL="514350" indent="-514350" algn="l">
              <a:buFont typeface="+mj-lt"/>
              <a:buAutoNum type="arabicPeriod"/>
            </a:pPr>
            <a:r>
              <a:rPr lang="zh-CN" altLang="en-US" sz="2600" dirty="0">
                <a:latin typeface="+mn-ea"/>
              </a:rPr>
              <a:t>不仅适合大规模数据也适合小规模数据。</a:t>
            </a:r>
          </a:p>
          <a:p>
            <a:pPr marL="514350" indent="-514350" algn="l">
              <a:buFont typeface="+mj-lt"/>
              <a:buAutoNum type="arabicPeriod"/>
            </a:pPr>
            <a:r>
              <a:rPr lang="zh-CN" altLang="en-US" sz="2600" dirty="0">
                <a:latin typeface="+mn-ea"/>
              </a:rPr>
              <a:t> 基于树模型解释性比较好。</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1666</Words>
  <Application>Microsoft Office PowerPoint</Application>
  <PresentationFormat>宽屏</PresentationFormat>
  <Paragraphs>161</Paragraphs>
  <Slides>25</Slides>
  <Notes>24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25</vt:i4>
      </vt:variant>
    </vt:vector>
  </HeadingPairs>
  <TitlesOfParts>
    <vt:vector size="39" baseType="lpstr">
      <vt:lpstr>PingFang SC</vt:lpstr>
      <vt:lpstr>等线</vt:lpstr>
      <vt:lpstr>华文新魏</vt:lpstr>
      <vt:lpstr>SimSun</vt:lpstr>
      <vt:lpstr>微软雅黑</vt:lpstr>
      <vt:lpstr>Arial</vt:lpstr>
      <vt:lpstr>Bookman Old Style</vt:lpstr>
      <vt:lpstr>Gill Sans MT</vt:lpstr>
      <vt:lpstr>Impact</vt:lpstr>
      <vt:lpstr>Wingdings</vt:lpstr>
      <vt:lpstr>Wingdings 3</vt:lpstr>
      <vt:lpstr>A000120140530A99PPBG</vt:lpstr>
      <vt:lpstr>质朴</vt:lpstr>
      <vt:lpstr>1_A000120140530A99PPBG</vt:lpstr>
      <vt:lpstr>深度森林</vt:lpstr>
      <vt:lpstr>PowerPoint 演示文稿</vt:lpstr>
      <vt:lpstr>PowerPoint 演示文稿</vt:lpstr>
      <vt:lpstr>回顾--决策树</vt:lpstr>
      <vt:lpstr>回顾--随机森林</vt:lpstr>
      <vt:lpstr>梯度提升决策树</vt:lpstr>
      <vt:lpstr>GBDT：消费者的消费力预测</vt:lpstr>
      <vt:lpstr>深度森林</vt:lpstr>
      <vt:lpstr>深度森林</vt:lpstr>
      <vt:lpstr>PowerPoint 演示文稿</vt:lpstr>
      <vt:lpstr>多粒度级联森林</vt:lpstr>
      <vt:lpstr>多粒度级联森林</vt:lpstr>
      <vt:lpstr>多粒度级联森林</vt:lpstr>
      <vt:lpstr>多粒度级联森林</vt:lpstr>
      <vt:lpstr>基于森林的自编码器</vt:lpstr>
      <vt:lpstr>基于森林的自编码器</vt:lpstr>
      <vt:lpstr>基于森林的自编码器</vt:lpstr>
      <vt:lpstr>基于森林的自编码器</vt:lpstr>
      <vt:lpstr>多层梯度提升决策树</vt:lpstr>
      <vt:lpstr>多层梯度提升决策树</vt:lpstr>
      <vt:lpstr>PowerPoint 演示文稿</vt:lpstr>
      <vt:lpstr>深度森林的适用条件</vt:lpstr>
      <vt:lpstr>PowerPoint 演示文稿</vt:lpstr>
      <vt:lpstr>中英文术语对照</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航航 李</cp:lastModifiedBy>
  <cp:revision>517</cp:revision>
  <dcterms:created xsi:type="dcterms:W3CDTF">2019-04-03T07:01:09Z</dcterms:created>
  <dcterms:modified xsi:type="dcterms:W3CDTF">2019-04-04T03:20:28Z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2052-11.1.0.8372</vt:lpwstr>
  </property>
</Properties>
</file>