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72" r:id="rId4"/>
  </p:sldMasterIdLst>
  <p:notesMasterIdLst>
    <p:notesMasterId r:id="rId6"/>
  </p:notesMasterIdLst>
  <p:sldIdLst>
    <p:sldId id="256" r:id="rId5"/>
    <p:sldId id="263" r:id="rId7"/>
    <p:sldId id="269" r:id="rId8"/>
    <p:sldId id="527" r:id="rId9"/>
    <p:sldId id="577" r:id="rId10"/>
    <p:sldId id="547" r:id="rId11"/>
    <p:sldId id="551" r:id="rId12"/>
    <p:sldId id="586" r:id="rId13"/>
    <p:sldId id="674" r:id="rId14"/>
    <p:sldId id="455" r:id="rId15"/>
    <p:sldId id="600" r:id="rId16"/>
    <p:sldId id="506" r:id="rId17"/>
    <p:sldId id="507" r:id="rId18"/>
    <p:sldId id="461" r:id="rId19"/>
    <p:sldId id="510" r:id="rId20"/>
    <p:sldId id="512" r:id="rId21"/>
    <p:sldId id="480" r:id="rId22"/>
    <p:sldId id="572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66"/>
    <a:srgbClr val="FEE9E8"/>
    <a:srgbClr val="0C4994"/>
    <a:srgbClr val="AE1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270" autoAdjust="0"/>
  </p:normalViewPr>
  <p:slideViewPr>
    <p:cSldViewPr snapToGrid="0" showGuides="1">
      <p:cViewPr varScale="1">
        <p:scale>
          <a:sx n="109" d="100"/>
          <a:sy n="109" d="100"/>
        </p:scale>
        <p:origin x="384" y="78"/>
      </p:cViewPr>
      <p:guideLst>
        <p:guide orient="horz" pos="2164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86F87-97C2-4A50-9161-5F3ADDCB73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65793F-5438-41B3-A91D-F614E83A2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65793F-5438-41B3-A91D-F614E83A2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65793F-5438-41B3-A91D-F614E83A24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sucai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A5D51E-2833-49C1-AD07-529D50495A3D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499" y="3861048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>
              <a:defRPr/>
            </a:pPr>
            <a:fld id="{1F22CAA9-D555-4637-A0E7-ADAFB05985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>
              <a:defRPr/>
            </a:pPr>
            <a:fld id="{D20C60E5-BE9C-42B3-BC00-1ED17C22C58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3445" y="378904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103445" y="378904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3EF66C-D4D1-4E69-8E5B-FC5D00FC458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D954E-C6E5-46D9-8AB1-C4D485CE53C4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6EC4F-EB8E-43DA-A43D-D0261FB000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E3FC7-9726-4829-87E3-21C7DC38C2A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2ACB3-7DF8-4866-9208-9F9A6FF0CF3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C9E08-771B-4CDC-8556-B403080DAA2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58865-DB3A-481E-AE81-0386FA386B2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C49FF-4EEC-4523-9378-ACF461C6F8A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CC10B0-18F2-4AA5-933C-38A98B374D9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96739-93CB-456A-B7DA-C2464F6217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19A06-8BB7-4E1A-A4BD-2FC899356B8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70C05-4E6D-48B5-9665-17C5D3B192BA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7862F-5EFE-4599-BEF0-A8722DE316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E3920-98DC-499E-96E1-7EE22798F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084CF6-B991-4FD6-A69C-199D1697FB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4C270-0DEA-46DE-B159-4E1BAAE5582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9237913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22138" y="256936"/>
            <a:ext cx="50145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207683" y="662642"/>
            <a:ext cx="11744968" cy="6006718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695734" y="9837712"/>
            <a:ext cx="5376597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素材下载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3"/>
              </a:rPr>
              <a:t>www.1ppt.com/sucai/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4FC9E-1C03-4519-8841-157241552D9D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1" y="238125"/>
            <a:ext cx="10553700" cy="7810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209676"/>
            <a:ext cx="5181600" cy="48863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209676"/>
            <a:ext cx="5181600" cy="2366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729038"/>
            <a:ext cx="5181600" cy="2366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CF457-4856-4679-AEFE-A9CD33546A63}" type="slidenum">
              <a:rPr lang="zh-TW" altLang="en-US">
                <a:solidFill>
                  <a:srgbClr val="000000"/>
                </a:solidFill>
              </a:rPr>
            </a:fld>
            <a:endParaRPr lang="en-US" altLang="zh-TW" dirty="0">
              <a:solidFill>
                <a:srgbClr val="000000"/>
              </a:solidFill>
              <a:ea typeface="PMingLiU" charset="-12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7A942F-DC8D-4BBF-ACDF-A6D8F881B181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0BF6A2-5B27-4B64-A87F-09EAC8EBFAC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275C3A-DB10-4C46-8044-0229FAA8A4BD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7295-6EDE-4B97-9E78-24FF95E9EBB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06D-B69C-41B7-B3B1-FAFF4484418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4078704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429248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E606C58-E264-43AC-976F-86492C46AE4A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>
              <a:defRPr/>
            </a:pPr>
            <a:fld id="{1EEFA0CC-5EC4-434D-81B4-71F8B15E91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6500" y="3936831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337006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936831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337006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CD752-E97E-448D-B748-32DD1A79B5F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CBC027-5806-4850-B0D5-8FB6C4166333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CD20000-20E1-4E21-B031-E4CB5160CC5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FD954E-C6E5-46D9-8AB1-C4D485CE53C4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2582125" y="4049762"/>
            <a:ext cx="7027749" cy="10271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5400" dirty="0">
                <a:solidFill>
                  <a:srgbClr val="0070C0"/>
                </a:solidFill>
                <a:latin typeface="+mn-ea"/>
                <a:ea typeface="+mn-ea"/>
              </a:rPr>
              <a:t>生成式对抗网络</a:t>
            </a:r>
            <a:endParaRPr lang="zh-CN" altLang="en-US" sz="5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743200" y="5260491"/>
            <a:ext cx="6858000" cy="680814"/>
          </a:xfrm>
        </p:spPr>
        <p:txBody>
          <a:bodyPr>
            <a:noAutofit/>
          </a:bodyPr>
          <a:lstStyle/>
          <a:p>
            <a:pPr algn="ctr"/>
            <a:r>
              <a:rPr lang="zh-CN" sz="3600" dirty="0">
                <a:solidFill>
                  <a:srgbClr val="0070C0"/>
                </a:solidFill>
                <a:latin typeface="+mn-ea"/>
                <a:ea typeface="宋体" charset="0"/>
              </a:rPr>
              <a:t>李航航</a:t>
            </a:r>
            <a:endParaRPr lang="zh-CN" sz="3600" dirty="0">
              <a:solidFill>
                <a:srgbClr val="0070C0"/>
              </a:solidFill>
              <a:latin typeface="+mn-ea"/>
              <a:ea typeface="宋体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575" y="183307"/>
            <a:ext cx="36480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2" y="2652395"/>
            <a:ext cx="6448926" cy="121375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951826" y="1483539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深度学习</a:t>
            </a:r>
            <a:endParaRPr lang="zh-CN" altLang="en-US" sz="80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43675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的主要应用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1995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67500" y="370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Oval 53"/>
          <p:cNvSpPr>
            <a:spLocks noChangeArrowheads="1"/>
          </p:cNvSpPr>
          <p:nvPr/>
        </p:nvSpPr>
        <p:spPr bwMode="auto">
          <a:xfrm>
            <a:off x="2522268" y="1861013"/>
            <a:ext cx="1693855" cy="970723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8575">
            <a:gradFill>
              <a:gsLst>
                <a:gs pos="0">
                  <a:schemeClr val="accent2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53"/>
          <p:cNvSpPr>
            <a:spLocks noChangeArrowheads="1"/>
          </p:cNvSpPr>
          <p:nvPr/>
        </p:nvSpPr>
        <p:spPr bwMode="auto">
          <a:xfrm>
            <a:off x="7832056" y="4348382"/>
            <a:ext cx="1973893" cy="970723"/>
          </a:xfrm>
          <a:prstGeom prst="ellipse">
            <a:avLst/>
          </a:prstGeom>
          <a:solidFill>
            <a:srgbClr val="006666"/>
          </a:solidFill>
          <a:ln w="28575">
            <a:solidFill>
              <a:srgbClr val="006666"/>
            </a:soli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7017517" y="1703254"/>
            <a:ext cx="1848646" cy="970723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8575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523305" y="4348383"/>
            <a:ext cx="1776426" cy="970723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0"/>
          </a:gradFill>
          <a:ln w="28575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581800" y="2188615"/>
            <a:ext cx="1574790" cy="3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图像与视觉计算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7111837" y="2000125"/>
            <a:ext cx="175432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语音和语言处理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3880603" y="4660618"/>
            <a:ext cx="1061829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信息安全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8288087" y="4660618"/>
            <a:ext cx="1061829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棋类比赛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67500" y="370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9713" y="1283959"/>
            <a:ext cx="244653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/>
              <a:t>图像到图像的翻译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9714" y="3830522"/>
            <a:ext cx="244653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/>
              <a:t>文本到图像的翻译</a:t>
            </a:r>
            <a:endParaRPr lang="zh-CN" altLang="en-US" sz="20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0568" y="2014468"/>
            <a:ext cx="3209145" cy="144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9713" y="1908969"/>
            <a:ext cx="2851868" cy="1520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990" y="4562534"/>
            <a:ext cx="5556619" cy="2158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0"/>
          <p:cNvSpPr txBox="1"/>
          <p:nvPr/>
        </p:nvSpPr>
        <p:spPr>
          <a:xfrm>
            <a:off x="894564" y="5057510"/>
            <a:ext cx="3077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比如搜索“红脚鹬”、“蚂蚁”、“修道院”和“火山”，</a:t>
            </a:r>
            <a:r>
              <a:rPr lang="en-US" altLang="zh-CN" sz="1600" b="1" dirty="0"/>
              <a:t>GAN </a:t>
            </a:r>
            <a:r>
              <a:rPr lang="zh-CN" altLang="en-US" sz="1600" b="1" dirty="0"/>
              <a:t>就可以生成以下的图片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7775" y="36100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5009" y="1256030"/>
            <a:ext cx="348442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/>
              <a:t>将</a:t>
            </a:r>
            <a:r>
              <a:rPr lang="en-US" altLang="zh-CN" sz="2000" b="1" dirty="0"/>
              <a:t>GAN</a:t>
            </a:r>
            <a:r>
              <a:rPr lang="zh-CN" altLang="en-US" sz="2000" b="1" dirty="0"/>
              <a:t>应用在“人脸去遮挡”</a:t>
            </a:r>
            <a:endParaRPr lang="zh-CN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72976" y="2217639"/>
            <a:ext cx="4866474" cy="2992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1852926" y="2413957"/>
            <a:ext cx="140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(a)</a:t>
            </a:r>
            <a:r>
              <a:rPr lang="zh-CN" altLang="en-US" b="1" dirty="0"/>
              <a:t>原始图片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39450" y="3406163"/>
            <a:ext cx="2416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(b)</a:t>
            </a:r>
            <a:r>
              <a:rPr lang="zh-CN" altLang="en-US" b="1" dirty="0"/>
              <a:t>加遮挡物后的图片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10581" y="4459868"/>
            <a:ext cx="2362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(c)</a:t>
            </a:r>
            <a:r>
              <a:rPr lang="zh-CN" altLang="en-US" b="1" dirty="0"/>
              <a:t>去遮挡物后的图片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8161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GAN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的优势和不足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优势和不足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890954" y="1819768"/>
            <a:ext cx="9741877" cy="34163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优势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685800" lvl="1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生成模型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的参数更新不是来自于数据样本本身（不是对数据的似然性进行优化），而是来自于判别模型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的一个反传梯度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685800" lvl="1" indent="-342900">
              <a:buFont typeface="Wingdings" panose="05000000000000000000" pitchFamily="2" charset="2"/>
              <a:buChar char="u"/>
            </a:pPr>
            <a:r>
              <a:rPr lang="zh-CN" altLang="en-US" sz="2400" dirty="0"/>
              <a:t>任何一个可微分函数都可以都可以参数化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（如深度神经网络算法）。</a:t>
            </a:r>
            <a:endParaRPr lang="en-US" altLang="zh-CN" sz="2400" dirty="0"/>
          </a:p>
          <a:p>
            <a:pPr marL="342900" lvl="1"/>
            <a:endParaRPr lang="en-US" altLang="zh-CN" sz="2400" dirty="0"/>
          </a:p>
          <a:p>
            <a:r>
              <a:rPr lang="zh-CN" altLang="en-US" sz="2400" b="1" dirty="0"/>
              <a:t>不足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/>
              <a:t>可解释性差：得到的只是一个模型的分布，没有显示的表达。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/>
              <a:t>训练难度大，由于</a:t>
            </a:r>
            <a:r>
              <a:rPr lang="en-US" altLang="zh-CN" sz="2400" dirty="0"/>
              <a:t>D</a:t>
            </a:r>
            <a:r>
              <a:rPr lang="zh-CN" altLang="en-US" sz="2400" dirty="0"/>
              <a:t>与</a:t>
            </a:r>
            <a:r>
              <a:rPr lang="en-US" altLang="zh-CN" sz="2400" dirty="0"/>
              <a:t>G</a:t>
            </a:r>
            <a:r>
              <a:rPr lang="zh-CN" altLang="en-US" sz="2400" dirty="0"/>
              <a:t>同步性问题。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03270" y="2499257"/>
            <a:ext cx="2071112" cy="207111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B8BBBC"/>
              </a:gs>
            </a:gsLst>
            <a:lin ang="5400000" scaled="1"/>
            <a:tileRect/>
          </a:gradFill>
          <a:ln w="44450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1524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GAN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18174" y="1852904"/>
            <a:ext cx="3947668" cy="1021068"/>
            <a:chOff x="5233132" y="1533572"/>
            <a:chExt cx="5263557" cy="1361430"/>
          </a:xfrm>
        </p:grpSpPr>
        <p:grpSp>
          <p:nvGrpSpPr>
            <p:cNvPr id="7" name="组合 6"/>
            <p:cNvGrpSpPr/>
            <p:nvPr/>
          </p:nvGrpSpPr>
          <p:grpSpPr>
            <a:xfrm>
              <a:off x="5442041" y="1533572"/>
              <a:ext cx="5054648" cy="1361430"/>
              <a:chOff x="5841004" y="1365425"/>
              <a:chExt cx="5054648" cy="1361430"/>
            </a:xfrm>
          </p:grpSpPr>
          <p:sp>
            <p:nvSpPr>
              <p:cNvPr id="9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65425"/>
                <a:ext cx="1203748" cy="410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4"/>
                    </a:solidFill>
                    <a:latin typeface="微软雅黑" pitchFamily="34" charset="-122"/>
                    <a:ea typeface="微软雅黑" pitchFamily="34" charset="-122"/>
                  </a:rPr>
                  <a:t>是什么？</a:t>
                </a:r>
                <a:endParaRPr lang="zh-CN" altLang="en-US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Rectangle 5"/>
              <p:cNvSpPr/>
              <p:nvPr/>
            </p:nvSpPr>
            <p:spPr bwMode="auto">
              <a:xfrm>
                <a:off x="5858783" y="1914345"/>
                <a:ext cx="5036869" cy="812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是一个生成模型，大多应用在数据的生成，如图像与视频等。</a:t>
                </a:r>
                <a:endParaRPr lang="en-US" altLang="zh-CN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924179" y="3118464"/>
            <a:ext cx="3900023" cy="962580"/>
            <a:chOff x="5907805" y="3220985"/>
            <a:chExt cx="5200030" cy="1283442"/>
          </a:xfrm>
        </p:grpSpPr>
        <p:grpSp>
          <p:nvGrpSpPr>
            <p:cNvPr id="13" name="组合 12"/>
            <p:cNvGrpSpPr/>
            <p:nvPr/>
          </p:nvGrpSpPr>
          <p:grpSpPr>
            <a:xfrm>
              <a:off x="5931266" y="3220985"/>
              <a:ext cx="5176569" cy="1283442"/>
              <a:chOff x="5841004" y="2652426"/>
              <a:chExt cx="5176569" cy="1283442"/>
            </a:xfrm>
          </p:grpSpPr>
          <p:sp>
            <p:nvSpPr>
              <p:cNvPr id="15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2652426"/>
                <a:ext cx="1203748" cy="410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应用前景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5"/>
              <p:cNvSpPr/>
              <p:nvPr/>
            </p:nvSpPr>
            <p:spPr bwMode="auto">
              <a:xfrm>
                <a:off x="5980705" y="3123360"/>
                <a:ext cx="5036868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无监督学习、自监督学习、强化学习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Lato Light" panose="020F0402020204030203" charset="0"/>
                  <a:sym typeface="Lato Light" panose="020F0402020204030203" charset="0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401029" y="4467759"/>
            <a:ext cx="3931158" cy="965302"/>
            <a:chOff x="5210272" y="5020040"/>
            <a:chExt cx="5241544" cy="1287069"/>
          </a:xfrm>
        </p:grpSpPr>
        <p:grpSp>
          <p:nvGrpSpPr>
            <p:cNvPr id="18" name="组合 17"/>
            <p:cNvGrpSpPr/>
            <p:nvPr/>
          </p:nvGrpSpPr>
          <p:grpSpPr>
            <a:xfrm>
              <a:off x="5302340" y="5020040"/>
              <a:ext cx="5149476" cy="1287069"/>
              <a:chOff x="5678803" y="4973321"/>
              <a:chExt cx="5149476" cy="1287069"/>
            </a:xfrm>
          </p:grpSpPr>
          <p:sp>
            <p:nvSpPr>
              <p:cNvPr id="20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973321"/>
                <a:ext cx="101566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dirty="0">
                    <a:latin typeface="微软雅黑" pitchFamily="34" charset="-122"/>
                    <a:ea typeface="微软雅黑" pitchFamily="34" charset="-122"/>
                  </a:rPr>
                  <a:t>待提高</a:t>
                </a:r>
                <a:endParaRPr lang="zh-CN" altLang="en-US" sz="15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Rectangle 5"/>
              <p:cNvSpPr/>
              <p:nvPr/>
            </p:nvSpPr>
            <p:spPr bwMode="auto">
              <a:xfrm>
                <a:off x="5791411" y="5447882"/>
                <a:ext cx="5036868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可解释性、稳定性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Lato Light" panose="020F0402020204030203" charset="0"/>
                  <a:sym typeface="Lato Light" panose="020F0402020204030203" charset="0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581037" y="1906680"/>
            <a:ext cx="724182" cy="724182"/>
            <a:chOff x="4116949" y="1605269"/>
            <a:chExt cx="965576" cy="965576"/>
          </a:xfrm>
        </p:grpSpPr>
        <p:sp>
          <p:nvSpPr>
            <p:cNvPr id="23" name="椭圆 22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76337" y="3182882"/>
            <a:ext cx="724182" cy="724182"/>
            <a:chOff x="4777349" y="3344972"/>
            <a:chExt cx="965576" cy="965576"/>
          </a:xfrm>
        </p:grpSpPr>
        <p:sp>
          <p:nvSpPr>
            <p:cNvPr id="26" name="椭圆 25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66749" y="4437653"/>
            <a:ext cx="724182" cy="724182"/>
            <a:chOff x="4097899" y="4979900"/>
            <a:chExt cx="965576" cy="965576"/>
          </a:xfrm>
        </p:grpSpPr>
        <p:sp>
          <p:nvSpPr>
            <p:cNvPr id="29" name="椭圆 28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8161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中英文术语对照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中英文术语对照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815009" y="1167403"/>
            <a:ext cx="10538791" cy="2349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70C0"/>
                </a:solidFill>
              </a:rPr>
              <a:t>生成式对抗网络</a:t>
            </a:r>
            <a:r>
              <a:rPr lang="zh-CN" altLang="en-US" sz="3200" dirty="0"/>
              <a:t>：</a:t>
            </a:r>
            <a:r>
              <a:rPr lang="en-US" altLang="zh-CN" sz="3200" dirty="0"/>
              <a:t>Generative Adversarial Networks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70C0"/>
                </a:solidFill>
              </a:rPr>
              <a:t>生成器</a:t>
            </a:r>
            <a:r>
              <a:rPr lang="zh-CN" altLang="en-US" sz="3200" dirty="0"/>
              <a:t>：</a:t>
            </a:r>
            <a:r>
              <a:rPr lang="en-US" altLang="zh-CN" dirty="0"/>
              <a:t>Generator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70C0"/>
                </a:solidFill>
              </a:rPr>
              <a:t>判别器</a:t>
            </a:r>
            <a:r>
              <a:rPr lang="zh-CN" altLang="en-US" sz="3200" dirty="0"/>
              <a:t>：</a:t>
            </a:r>
            <a:r>
              <a:rPr lang="en-US" altLang="zh-CN" dirty="0"/>
              <a:t>Discriminator 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39685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869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780536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8129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72567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755951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668673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4706001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633328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40318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生成式对抗网络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的背景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1961441"/>
            <a:ext cx="48013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algn="l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</a:t>
            </a:r>
            <a:r>
              <a:rPr lang="zh-CN" altLang="en-US" sz="3000" b="1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对抗网络的基本原理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801167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2822147"/>
            <a:ext cx="47625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algn="l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生成式对抗网络的主要应用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744719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3806730"/>
            <a:ext cx="514413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生成式对抗网络的优势与不足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69882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641262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7"/>
          <p:cNvSpPr txBox="1">
            <a:spLocks noChangeArrowheads="1"/>
          </p:cNvSpPr>
          <p:nvPr/>
        </p:nvSpPr>
        <p:spPr bwMode="auto">
          <a:xfrm>
            <a:off x="5867231" y="4706076"/>
            <a:ext cx="3509341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000" b="1" dirty="0">
                <a:solidFill>
                  <a:srgbClr val="3C3C3C"/>
                </a:solidFill>
                <a:latin typeface="微软雅黑" pitchFamily="34" charset="-122"/>
                <a:ea typeface="微软雅黑" pitchFamily="34" charset="-122"/>
              </a:rPr>
              <a:t>中英文术语对照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TextBox 118"/>
          <p:cNvSpPr txBox="1">
            <a:spLocks noChangeArrowheads="1"/>
          </p:cNvSpPr>
          <p:nvPr/>
        </p:nvSpPr>
        <p:spPr bwMode="auto">
          <a:xfrm>
            <a:off x="5367173" y="6163444"/>
            <a:ext cx="500458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955" y="2809240"/>
            <a:ext cx="69951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生成式对抗网络的基本概念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4" y="0"/>
            <a:ext cx="10691329" cy="990600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34026" y="2821955"/>
            <a:ext cx="1027820" cy="1823443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extBox 8"/>
          <p:cNvSpPr txBox="1"/>
          <p:nvPr/>
        </p:nvSpPr>
        <p:spPr>
          <a:xfrm>
            <a:off x="2796442" y="2703979"/>
            <a:ext cx="8557358" cy="193899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GAN</a:t>
            </a:r>
            <a:r>
              <a:rPr lang="zh-CN" altLang="en-US" sz="2400" dirty="0"/>
              <a:t>是“生成对抗网络”（</a:t>
            </a:r>
            <a:r>
              <a:rPr lang="en-US" altLang="zh-CN" sz="2400" dirty="0"/>
              <a:t>Generative Adversarial Networks</a:t>
            </a:r>
            <a:r>
              <a:rPr lang="zh-CN" altLang="en-US" sz="2400" dirty="0"/>
              <a:t>）的简称，由</a:t>
            </a:r>
            <a:r>
              <a:rPr lang="en-US" altLang="zh-CN" sz="2400" dirty="0"/>
              <a:t>2014</a:t>
            </a:r>
            <a:r>
              <a:rPr lang="zh-CN" altLang="en-US" sz="2400" dirty="0"/>
              <a:t>年在蒙特利尔读博士的</a:t>
            </a:r>
            <a:r>
              <a:rPr lang="en-US" altLang="zh-CN" sz="2400" b="1" dirty="0"/>
              <a:t>Ian </a:t>
            </a:r>
            <a:r>
              <a:rPr lang="en-US" altLang="zh-CN" sz="2400" b="1" dirty="0" err="1"/>
              <a:t>Goodfellow</a:t>
            </a:r>
            <a:r>
              <a:rPr lang="zh-CN" altLang="en-US" sz="2400" dirty="0"/>
              <a:t>引入深度学习领域。</a:t>
            </a:r>
            <a:r>
              <a:rPr lang="en-US" altLang="zh-CN" sz="2400" dirty="0"/>
              <a:t>2016</a:t>
            </a:r>
            <a:r>
              <a:rPr lang="zh-CN" altLang="en-US" sz="2400" dirty="0"/>
              <a:t>年，</a:t>
            </a:r>
            <a:r>
              <a:rPr lang="en-US" altLang="zh-CN" sz="2400" dirty="0"/>
              <a:t>GAN</a:t>
            </a:r>
            <a:r>
              <a:rPr lang="zh-CN" altLang="en-US" sz="2400" dirty="0"/>
              <a:t>热潮席卷</a:t>
            </a:r>
            <a:r>
              <a:rPr lang="en-US" altLang="zh-CN" sz="2400" dirty="0"/>
              <a:t>AI</a:t>
            </a:r>
            <a:r>
              <a:rPr lang="zh-CN" altLang="en-US" sz="2400" dirty="0"/>
              <a:t>领域顶级会议，从</a:t>
            </a:r>
            <a:r>
              <a:rPr lang="en-US" altLang="zh-CN" sz="2400" dirty="0"/>
              <a:t>ICLR</a:t>
            </a:r>
            <a:r>
              <a:rPr lang="zh-CN" altLang="en-US" sz="2400" dirty="0"/>
              <a:t>到</a:t>
            </a:r>
            <a:r>
              <a:rPr lang="en-US" altLang="zh-CN" sz="2400" dirty="0"/>
              <a:t>NIPS</a:t>
            </a:r>
            <a:r>
              <a:rPr lang="zh-CN" altLang="en-US" sz="2400" dirty="0"/>
              <a:t>，大量高质量论文被发表和探讨。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Yann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LeCun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facebook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AI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研究院院长）</a:t>
            </a:r>
            <a:r>
              <a:rPr lang="zh-CN" altLang="en-US" sz="2400" dirty="0"/>
              <a:t>曾评价</a:t>
            </a:r>
            <a:r>
              <a:rPr lang="en-US" altLang="zh-CN" sz="2400" b="1" dirty="0">
                <a:solidFill>
                  <a:srgbClr val="C00000"/>
                </a:solidFill>
              </a:rPr>
              <a:t>GAN</a:t>
            </a:r>
            <a:r>
              <a:rPr lang="zh-CN" altLang="en-US" sz="2400" b="1" dirty="0">
                <a:solidFill>
                  <a:srgbClr val="C00000"/>
                </a:solidFill>
              </a:rPr>
              <a:t>是“</a:t>
            </a:r>
            <a:r>
              <a:rPr lang="en-US" altLang="zh-CN" sz="2400" b="1" dirty="0">
                <a:solidFill>
                  <a:srgbClr val="C00000"/>
                </a:solidFill>
              </a:rPr>
              <a:t>20</a:t>
            </a:r>
            <a:r>
              <a:rPr lang="zh-CN" altLang="en-US" sz="2400" b="1" dirty="0">
                <a:solidFill>
                  <a:srgbClr val="C00000"/>
                </a:solidFill>
              </a:rPr>
              <a:t>年来机器学习领域最酷的想法”。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2796442" y="1457258"/>
            <a:ext cx="756939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“What cannot </a:t>
            </a:r>
            <a:r>
              <a:rPr lang="en-US" altLang="zh-CN" sz="2800" b="1" dirty="0">
                <a:solidFill>
                  <a:srgbClr val="FF0000"/>
                </a:solidFill>
              </a:rPr>
              <a:t>create</a:t>
            </a:r>
            <a:r>
              <a:rPr lang="en-US" altLang="zh-CN" sz="2800" b="1" dirty="0">
                <a:solidFill>
                  <a:schemeClr val="tx1"/>
                </a:solidFill>
              </a:rPr>
              <a:t>, I do not </a:t>
            </a:r>
            <a:r>
              <a:rPr lang="en-US" altLang="zh-CN" sz="2800" b="1" dirty="0">
                <a:solidFill>
                  <a:srgbClr val="FF0000"/>
                </a:solidFill>
              </a:rPr>
              <a:t>understand</a:t>
            </a:r>
            <a:r>
              <a:rPr lang="en-US" altLang="zh-CN" sz="2800" b="1" dirty="0">
                <a:solidFill>
                  <a:schemeClr val="tx1"/>
                </a:solidFill>
              </a:rPr>
              <a:t>”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4" y="0"/>
            <a:ext cx="10691329" cy="990600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670611" y="1965936"/>
            <a:ext cx="8557166" cy="2739211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“我们一直在错过一个关键因素就是</a:t>
            </a:r>
            <a:r>
              <a:rPr lang="zh-CN" altLang="en-US" sz="2800" b="1" dirty="0">
                <a:solidFill>
                  <a:srgbClr val="FF0000"/>
                </a:solidFill>
              </a:rPr>
              <a:t>无监督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预测学习</a:t>
            </a:r>
            <a:r>
              <a:rPr lang="zh-CN" altLang="en-US" sz="2800" dirty="0"/>
              <a:t>，</a:t>
            </a:r>
            <a:r>
              <a:rPr lang="zh-CN" altLang="en-US" sz="2400" dirty="0"/>
              <a:t>这是指：机器给真实环境</a:t>
            </a:r>
            <a:r>
              <a:rPr lang="zh-CN" altLang="en-US" sz="2400" b="1" dirty="0">
                <a:solidFill>
                  <a:srgbClr val="FF0000"/>
                </a:solidFill>
              </a:rPr>
              <a:t>建模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预测</a:t>
            </a:r>
            <a:r>
              <a:rPr lang="zh-CN" altLang="en-US" sz="2400" dirty="0"/>
              <a:t>可能的未来、并通过观察和演示来</a:t>
            </a:r>
            <a:r>
              <a:rPr lang="zh-CN" altLang="en-US" sz="2400" b="1" dirty="0">
                <a:solidFill>
                  <a:srgbClr val="FF0000"/>
                </a:solidFill>
              </a:rPr>
              <a:t>理解世界是如何运行</a:t>
            </a:r>
            <a:r>
              <a:rPr lang="zh-CN" altLang="en-US" sz="2400" dirty="0"/>
              <a:t>的能力”。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“</a:t>
            </a:r>
            <a:r>
              <a:rPr lang="en-US" altLang="zh-CN" sz="2400" dirty="0"/>
              <a:t>GAN</a:t>
            </a:r>
            <a:r>
              <a:rPr lang="zh-CN" altLang="en-US" sz="2400" dirty="0"/>
              <a:t>为创建无监督学习提供了强有力的算法框架，有望帮助我们</a:t>
            </a:r>
            <a:r>
              <a:rPr lang="zh-CN" altLang="en-US" sz="2400" b="1" dirty="0"/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AI</a:t>
            </a:r>
            <a:r>
              <a:rPr lang="zh-CN" altLang="en-US" sz="2400" b="1" dirty="0">
                <a:solidFill>
                  <a:srgbClr val="FF0000"/>
                </a:solidFill>
              </a:rPr>
              <a:t>加入常识</a:t>
            </a:r>
            <a:r>
              <a:rPr lang="zh-CN" altLang="en-US" sz="2400" dirty="0"/>
              <a:t>，我们认为，沿着这条路走下去，有不小的成功的机会能开发出更智慧的ＡＩ。“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8304" y="2186078"/>
            <a:ext cx="187230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/>
        </p:nvSpPr>
        <p:spPr>
          <a:xfrm>
            <a:off x="342509" y="4050041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   </a:t>
            </a:r>
            <a:r>
              <a:rPr lang="en-US" altLang="zh-CN" b="1" dirty="0" err="1">
                <a:solidFill>
                  <a:srgbClr val="7030A0"/>
                </a:solidFill>
              </a:rPr>
              <a:t>Yann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LeCun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</a:rPr>
              <a:t>Facebook</a:t>
            </a:r>
            <a:r>
              <a:rPr lang="en-US" altLang="zh-CN" b="1" dirty="0">
                <a:solidFill>
                  <a:srgbClr val="7030A0"/>
                </a:solidFill>
              </a:rPr>
              <a:t> AI  Research)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03777" y="2809432"/>
            <a:ext cx="8161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z="4400" b="1" dirty="0">
                <a:solidFill>
                  <a:srgbClr val="FDCB34"/>
                </a:solidFill>
                <a:latin typeface="微软雅黑" pitchFamily="34" charset="-122"/>
                <a:ea typeface="微软雅黑" pitchFamily="34" charset="-122"/>
              </a:rPr>
              <a:t>的基本原理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670679" y="2225042"/>
            <a:ext cx="1133644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3604846" y="2012315"/>
            <a:ext cx="1078719" cy="990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kern="0" dirty="0">
                <a:solidFill>
                  <a:schemeClr val="tx1"/>
                </a:solidFill>
                <a:latin typeface="Arial" panose="020B0604020202020204"/>
                <a:ea typeface="微软雅黑" pitchFamily="34" charset="-122"/>
              </a:rPr>
              <a:t>真实世界数据</a:t>
            </a:r>
            <a:r>
              <a:rPr lang="en-US" altLang="zh-CN" kern="0" dirty="0">
                <a:solidFill>
                  <a:schemeClr val="tx1"/>
                </a:solidFill>
                <a:latin typeface="Arial" panose="020B0604020202020204"/>
                <a:ea typeface="微软雅黑" pitchFamily="34" charset="-122"/>
              </a:rPr>
              <a:t>(x)</a:t>
            </a:r>
            <a:endParaRPr lang="zh-CN" altLang="en-US" kern="0" dirty="0">
              <a:solidFill>
                <a:schemeClr val="tx1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32205" y="2362835"/>
            <a:ext cx="711200" cy="528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kern="0" dirty="0">
                <a:latin typeface="Arial" panose="020B0604020202020204"/>
                <a:ea typeface="微软雅黑" pitchFamily="34" charset="-122"/>
              </a:rPr>
              <a:t>采样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54605" y="2870835"/>
            <a:ext cx="1168400" cy="1026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判别模型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(D)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26" name="单圆角矩形 6"/>
          <p:cNvSpPr/>
          <p:nvPr/>
        </p:nvSpPr>
        <p:spPr>
          <a:xfrm>
            <a:off x="2529645" y="3490595"/>
            <a:ext cx="396240" cy="1351280"/>
          </a:xfrm>
          <a:prstGeom prst="round1Rect">
            <a:avLst/>
          </a:prstGeom>
          <a:ln w="76200" cap="flat" cmpd="sng" algn="ctr">
            <a:noFill/>
            <a:prstDash val="solid"/>
            <a:miter lim="800000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随机噪声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(z)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35485" y="3785235"/>
            <a:ext cx="1209040" cy="599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kern="0" dirty="0">
                <a:latin typeface="Arial" panose="020B0604020202020204"/>
                <a:ea typeface="微软雅黑" pitchFamily="34" charset="-122"/>
                <a:cs typeface="+mn-cs"/>
              </a:rPr>
              <a:t>生成模型</a:t>
            </a:r>
            <a:r>
              <a:rPr lang="en-US" altLang="zh-CN" kern="0" dirty="0">
                <a:latin typeface="Arial" panose="020B0604020202020204"/>
                <a:ea typeface="微软雅黑" pitchFamily="34" charset="-122"/>
                <a:cs typeface="+mn-cs"/>
              </a:rPr>
              <a:t>(G)</a:t>
            </a:r>
            <a:endParaRPr lang="zh-CN" altLang="en-US" kern="0" dirty="0">
              <a:latin typeface="Arial" panose="020B0604020202020204"/>
              <a:ea typeface="微软雅黑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12285" y="3145155"/>
            <a:ext cx="1209040" cy="508000"/>
          </a:xfrm>
          <a:prstGeom prst="rect">
            <a:avLst/>
          </a:prstGeom>
          <a:ln w="76200" cap="flat" cmpd="sng" algn="ctr">
            <a:noFill/>
            <a:prstDash val="solid"/>
            <a:miter lim="800000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algn="ctr" defTabSz="914400"/>
            <a:r>
              <a:rPr lang="zh-CN" altLang="en-US" kern="0" dirty="0">
                <a:latin typeface="Arial" panose="020B0604020202020204"/>
                <a:ea typeface="微软雅黑" pitchFamily="34" charset="-122"/>
                <a:cs typeface="+mn-cs"/>
              </a:rPr>
              <a:t>真</a:t>
            </a:r>
            <a:r>
              <a:rPr lang="en-US" altLang="zh-CN" kern="0" dirty="0">
                <a:latin typeface="Arial" panose="020B0604020202020204"/>
                <a:ea typeface="微软雅黑" pitchFamily="34" charset="-122"/>
                <a:cs typeface="+mn-cs"/>
              </a:rPr>
              <a:t>/</a:t>
            </a:r>
            <a:r>
              <a:rPr lang="zh-CN" altLang="en-US" kern="0" dirty="0">
                <a:latin typeface="Arial" panose="020B0604020202020204"/>
                <a:ea typeface="微软雅黑" pitchFamily="34" charset="-122"/>
                <a:cs typeface="+mn-cs"/>
              </a:rPr>
              <a:t>伪</a:t>
            </a:r>
            <a:r>
              <a:rPr lang="en-US" altLang="zh-CN" kern="0" dirty="0">
                <a:latin typeface="Arial" panose="020B0604020202020204"/>
                <a:ea typeface="微软雅黑" pitchFamily="34" charset="-122"/>
                <a:cs typeface="+mn-cs"/>
              </a:rPr>
              <a:t>?</a:t>
            </a:r>
            <a:endParaRPr lang="zh-CN" altLang="en-US" kern="0" dirty="0">
              <a:latin typeface="Arial" panose="020B0604020202020204"/>
              <a:ea typeface="微软雅黑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93165" y="3917315"/>
            <a:ext cx="711200" cy="528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微软雅黑" pitchFamily="34" charset="-122"/>
              </a:rPr>
              <a:t>采样</a:t>
            </a:r>
            <a:endParaRPr lang="zh-CN" altLang="en-US" kern="0" dirty="0">
              <a:solidFill>
                <a:schemeClr val="bg1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30" name="丁字箭头 11"/>
          <p:cNvSpPr/>
          <p:nvPr/>
        </p:nvSpPr>
        <p:spPr>
          <a:xfrm rot="5400000">
            <a:off x="5533449" y="2803271"/>
            <a:ext cx="982472" cy="1198880"/>
          </a:xfrm>
          <a:prstGeom prst="leftRightUpArrow">
            <a:avLst>
              <a:gd name="adj1" fmla="val 14659"/>
              <a:gd name="adj2" fmla="val 18795"/>
              <a:gd name="adj3" fmla="val 25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31" name="虚尾箭头 13"/>
          <p:cNvSpPr/>
          <p:nvPr/>
        </p:nvSpPr>
        <p:spPr>
          <a:xfrm>
            <a:off x="4703885" y="2433955"/>
            <a:ext cx="518160" cy="345440"/>
          </a:xfrm>
          <a:prstGeom prst="stripedRightArrow">
            <a:avLst>
              <a:gd name="adj1" fmla="val 37422"/>
              <a:gd name="adj2" fmla="val 520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32" name="虚尾箭头 14"/>
          <p:cNvSpPr/>
          <p:nvPr/>
        </p:nvSpPr>
        <p:spPr>
          <a:xfrm>
            <a:off x="4764845" y="3988435"/>
            <a:ext cx="518160" cy="345440"/>
          </a:xfrm>
          <a:prstGeom prst="stripedRightArrow">
            <a:avLst>
              <a:gd name="adj1" fmla="val 37422"/>
              <a:gd name="adj2" fmla="val 520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33" name="右箭头 15"/>
          <p:cNvSpPr/>
          <p:nvPr/>
        </p:nvSpPr>
        <p:spPr>
          <a:xfrm>
            <a:off x="2976685" y="3978275"/>
            <a:ext cx="538480" cy="365760"/>
          </a:xfrm>
          <a:prstGeom prst="rightArrow">
            <a:avLst>
              <a:gd name="adj1" fmla="val 33334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34" name="右箭头 16"/>
          <p:cNvSpPr/>
          <p:nvPr/>
        </p:nvSpPr>
        <p:spPr>
          <a:xfrm>
            <a:off x="7863645" y="3246755"/>
            <a:ext cx="538480" cy="365760"/>
          </a:xfrm>
          <a:prstGeom prst="rightArrow">
            <a:avLst>
              <a:gd name="adj1" fmla="val 33334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35" name="TextBox 17"/>
          <p:cNvSpPr txBox="1"/>
          <p:nvPr/>
        </p:nvSpPr>
        <p:spPr>
          <a:xfrm>
            <a:off x="5740205" y="2931795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6" name="TextBox 18"/>
          <p:cNvSpPr txBox="1"/>
          <p:nvPr/>
        </p:nvSpPr>
        <p:spPr>
          <a:xfrm>
            <a:off x="5760525" y="360235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G(z)</a:t>
            </a:r>
            <a:endParaRPr lang="zh-CN" altLang="en-US" b="1" dirty="0"/>
          </a:p>
        </p:txBody>
      </p:sp>
      <p:cxnSp>
        <p:nvCxnSpPr>
          <p:cNvPr id="37" name="肘形连接符 36"/>
          <p:cNvCxnSpPr>
            <a:stCxn id="28" idx="2"/>
          </p:cNvCxnSpPr>
          <p:nvPr/>
        </p:nvCxnSpPr>
        <p:spPr>
          <a:xfrm rot="5400000">
            <a:off x="5803705" y="1964055"/>
            <a:ext cx="1524000" cy="4902200"/>
          </a:xfrm>
          <a:prstGeom prst="bentConnector2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7238805" y="3927475"/>
            <a:ext cx="5080" cy="120904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4089205" y="4404995"/>
            <a:ext cx="15240" cy="73152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798305" y="1813842"/>
            <a:ext cx="10378437" cy="3539430"/>
          </a:xfrm>
          <a:prstGeom prst="rect">
            <a:avLst/>
          </a:prstGeom>
          <a:solidFill>
            <a:srgbClr val="FEE9E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博弈论零和游戏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GAN</a:t>
            </a:r>
            <a:r>
              <a:rPr lang="zh-CN" altLang="en-US" sz="2800" dirty="0"/>
              <a:t>模型包括了一个</a:t>
            </a:r>
            <a:r>
              <a:rPr lang="zh-CN" altLang="en-US" sz="2800" b="1" dirty="0"/>
              <a:t>生成模型</a:t>
            </a:r>
            <a:r>
              <a:rPr lang="en-US" altLang="zh-CN" sz="2800" b="1" dirty="0"/>
              <a:t>G</a:t>
            </a:r>
            <a:r>
              <a:rPr lang="zh-CN" altLang="en-US" sz="2800" dirty="0"/>
              <a:t>和一个</a:t>
            </a:r>
            <a:r>
              <a:rPr lang="zh-CN" altLang="en-US" sz="2800" b="1" dirty="0"/>
              <a:t>判别模型</a:t>
            </a:r>
            <a:r>
              <a:rPr lang="en-US" altLang="zh-CN" sz="2800" b="1" dirty="0"/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价值函数：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目标：</a:t>
            </a:r>
            <a:endParaRPr lang="en-US" altLang="zh-CN" sz="2800" b="1" dirty="0"/>
          </a:p>
          <a:p>
            <a:r>
              <a:rPr lang="zh-CN" altLang="en-US" sz="2800" b="1" dirty="0"/>
              <a:t>判别模型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的训练目的就是要尽量最大化自己的</a:t>
            </a:r>
            <a:r>
              <a:rPr lang="zh-CN" altLang="en-US" sz="2800" b="1" dirty="0">
                <a:solidFill>
                  <a:srgbClr val="FF0000"/>
                </a:solidFill>
              </a:rPr>
              <a:t>判别准确率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b="1" dirty="0"/>
              <a:t>生成模型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的训练目标，就是要</a:t>
            </a:r>
            <a:r>
              <a:rPr lang="zh-CN" altLang="en-US" sz="2800" b="1" dirty="0">
                <a:solidFill>
                  <a:srgbClr val="FF0000"/>
                </a:solidFill>
              </a:rPr>
              <a:t>最小化判别模型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的判别准确率</a:t>
            </a:r>
            <a:r>
              <a:rPr lang="zh-CN" altLang="en-US" sz="2800" dirty="0"/>
              <a:t>。</a:t>
            </a:r>
            <a:endParaRPr lang="zh-CN" altLang="en-US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163" y="3247549"/>
            <a:ext cx="7076844" cy="42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798305" y="0"/>
            <a:ext cx="8153400" cy="990600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charset="0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charset="0"/>
              <a:cs typeface="+mn-cs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501706" y="2920996"/>
            <a:ext cx="164592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生成器（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7236265" y="2941316"/>
            <a:ext cx="1645919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判别器</a:t>
            </a:r>
            <a:r>
              <a:rPr lang="zh-CN" altLang="en-US" sz="1800" kern="0" dirty="0">
                <a:solidFill>
                  <a:prstClr val="white"/>
                </a:solidFill>
                <a:latin typeface="Arial" panose="020B0604020202020204"/>
                <a:ea typeface="微软雅黑" pitchFamily="34" charset="-122"/>
              </a:rPr>
              <a:t>（</a:t>
            </a:r>
            <a:r>
              <a:rPr lang="en-US" altLang="zh-CN" sz="1800" kern="0" dirty="0">
                <a:solidFill>
                  <a:prstClr val="white"/>
                </a:solidFill>
                <a:latin typeface="Arial" panose="020B0604020202020204"/>
                <a:ea typeface="微软雅黑" pitchFamily="34" charset="-122"/>
              </a:rPr>
              <a:t>D</a:t>
            </a:r>
            <a:r>
              <a:rPr lang="zh-CN" altLang="en-US" sz="1800" kern="0" dirty="0">
                <a:solidFill>
                  <a:prstClr val="white"/>
                </a:solidFill>
                <a:latin typeface="Arial" panose="020B0604020202020204"/>
                <a:ea typeface="微软雅黑" pitchFamily="34" charset="-122"/>
              </a:rPr>
              <a:t>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8" name="左右箭头 8"/>
          <p:cNvSpPr/>
          <p:nvPr/>
        </p:nvSpPr>
        <p:spPr>
          <a:xfrm>
            <a:off x="4127306" y="3022596"/>
            <a:ext cx="3088640" cy="511048"/>
          </a:xfrm>
          <a:prstGeom prst="leftRightArrow">
            <a:avLst>
              <a:gd name="adj1" fmla="val 42610"/>
              <a:gd name="adj2" fmla="val 103104"/>
            </a:avLst>
          </a:prstGeom>
          <a:ln w="76200" cap="flat" cmpd="sng" algn="ctr">
            <a:noFill/>
            <a:prstDash val="solid"/>
            <a:miter lim="800000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latin typeface="Arial" panose="020B0604020202020204"/>
                <a:ea typeface="微软雅黑" pitchFamily="34" charset="-122"/>
              </a:rPr>
              <a:t>交替优化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2501706" y="3642355"/>
            <a:ext cx="262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将一个随机变量</a:t>
            </a:r>
            <a:r>
              <a:rPr lang="en-US" altLang="zh-CN" dirty="0"/>
              <a:t>Z</a:t>
            </a:r>
            <a:r>
              <a:rPr lang="zh-CN" altLang="en-US" dirty="0"/>
              <a:t>映射到数据空间最小化</a:t>
            </a:r>
            <a:r>
              <a:rPr lang="en-US" altLang="zh-CN" b="1" dirty="0">
                <a:solidFill>
                  <a:srgbClr val="FF0000"/>
                </a:solidFill>
              </a:rPr>
              <a:t>log(1-D(G(z)))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0" name="TextBox 11"/>
          <p:cNvSpPr txBox="1"/>
          <p:nvPr/>
        </p:nvSpPr>
        <p:spPr>
          <a:xfrm>
            <a:off x="6808996" y="3653528"/>
            <a:ext cx="240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最大化分配给训练数据</a:t>
            </a:r>
            <a:r>
              <a:rPr lang="en-US" altLang="zh-CN" dirty="0"/>
              <a:t>X</a:t>
            </a:r>
            <a:r>
              <a:rPr lang="zh-CN" altLang="en-US" dirty="0"/>
              <a:t>和生成数据</a:t>
            </a:r>
            <a:r>
              <a:rPr lang="en-US" altLang="zh-CN" b="1" dirty="0">
                <a:solidFill>
                  <a:srgbClr val="FF0000"/>
                </a:solidFill>
              </a:rPr>
              <a:t>G(z)</a:t>
            </a:r>
            <a:r>
              <a:rPr lang="zh-CN" altLang="en-US" dirty="0"/>
              <a:t>正确标签的概率。</a:t>
            </a:r>
            <a:endParaRPr lang="zh-CN" altLang="en-US" dirty="0"/>
          </a:p>
        </p:txBody>
      </p:sp>
      <p:sp>
        <p:nvSpPr>
          <p:cNvPr id="11" name="椭圆形标注 5"/>
          <p:cNvSpPr/>
          <p:nvPr/>
        </p:nvSpPr>
        <p:spPr>
          <a:xfrm rot="19271714">
            <a:off x="2297625" y="2292168"/>
            <a:ext cx="1104338" cy="64908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魔高一丈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  <p:sp>
        <p:nvSpPr>
          <p:cNvPr id="12" name="椭圆形标注 12"/>
          <p:cNvSpPr/>
          <p:nvPr/>
        </p:nvSpPr>
        <p:spPr>
          <a:xfrm rot="1378729">
            <a:off x="7838946" y="2347464"/>
            <a:ext cx="1213733" cy="66950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itchFamily="34" charset="-122"/>
              </a:rPr>
              <a:t>道高一尺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202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宋体</vt:lpstr>
      <vt:lpstr>Wingdings</vt:lpstr>
      <vt:lpstr>华文中宋</vt:lpstr>
      <vt:lpstr>Wingdings 3</vt:lpstr>
      <vt:lpstr>Amiri</vt:lpstr>
      <vt:lpstr>Wingdings</vt:lpstr>
      <vt:lpstr>微软雅黑</vt:lpstr>
      <vt:lpstr>文泉驿微米黑</vt:lpstr>
      <vt:lpstr>PMingLiU</vt:lpstr>
      <vt:lpstr>等线</vt:lpstr>
      <vt:lpstr>等线</vt:lpstr>
      <vt:lpstr>Arial</vt:lpstr>
      <vt:lpstr>Webdings</vt:lpstr>
      <vt:lpstr>Lato Light</vt:lpstr>
      <vt:lpstr>Calibri</vt:lpstr>
      <vt:lpstr>Gill Sans MT</vt:lpstr>
      <vt:lpstr>华文新魏</vt:lpstr>
      <vt:lpstr>宋体</vt:lpstr>
      <vt:lpstr>Arial Unicode MS</vt:lpstr>
      <vt:lpstr>FreeSans</vt:lpstr>
      <vt:lpstr>Impact</vt:lpstr>
      <vt:lpstr>A000120140530A99PPBG</vt:lpstr>
      <vt:lpstr>质朴</vt:lpstr>
      <vt:lpstr>1_A000120140530A99PPBG</vt:lpstr>
      <vt:lpstr>生成式对抗网络</vt:lpstr>
      <vt:lpstr>PowerPoint 演示文稿</vt:lpstr>
      <vt:lpstr>PowerPoint 演示文稿</vt:lpstr>
      <vt:lpstr>背景</vt:lpstr>
      <vt:lpstr>背景</vt:lpstr>
      <vt:lpstr>PowerPoint 演示文稿</vt:lpstr>
      <vt:lpstr>GAN模型</vt:lpstr>
      <vt:lpstr>GAN基本原理</vt:lpstr>
      <vt:lpstr>GAN基本原理</vt:lpstr>
      <vt:lpstr>PowerPoint 演示文稿</vt:lpstr>
      <vt:lpstr>应用</vt:lpstr>
      <vt:lpstr>GAN应用</vt:lpstr>
      <vt:lpstr>GAN应用</vt:lpstr>
      <vt:lpstr>PowerPoint 演示文稿</vt:lpstr>
      <vt:lpstr>优势和不足</vt:lpstr>
      <vt:lpstr>总结</vt:lpstr>
      <vt:lpstr>PowerPoint 演示文稿</vt:lpstr>
      <vt:lpstr>中英文术语对照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hanghangli</cp:lastModifiedBy>
  <cp:revision>435</cp:revision>
  <dcterms:created xsi:type="dcterms:W3CDTF">2019-05-19T11:29:34Z</dcterms:created>
  <dcterms:modified xsi:type="dcterms:W3CDTF">2019-05-19T11:29:34Z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