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0">
  <p:sldMasterIdLst>
    <p:sldMasterId id="2147483691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C"/>
    <a:srgbClr val="002060"/>
    <a:srgbClr val="7082A6"/>
    <a:srgbClr val="63364A"/>
    <a:srgbClr val="012160"/>
    <a:srgbClr val="F5F4F2"/>
    <a:srgbClr val="FF8080"/>
    <a:srgbClr val="B796CC"/>
    <a:srgbClr val="93E9B6"/>
    <a:srgbClr val="80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987" autoAdjust="0"/>
  </p:normalViewPr>
  <p:slideViewPr>
    <p:cSldViewPr snapToGrid="0">
      <p:cViewPr varScale="1">
        <p:scale>
          <a:sx n="65" d="100"/>
          <a:sy n="6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47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333AA9-283B-4C88-BDE9-57340F439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9E16C8-2642-43D4-B63D-8CEA7F29CD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45538-31C8-476C-B4FE-A78CFDEC8BE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61D00-84A5-4F7B-9258-9969471ED2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40E21A-9545-47BF-BFF5-EE327E2FA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76471-77EB-4FB0-B020-C5FB3041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6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63F9-5761-4FC3-9594-79E3884A2458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E4D3E-E98C-4568-8981-8C11156D4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9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DECA56F-1C76-4808-8C79-BBA04E28C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3" b="53125"/>
          <a:stretch>
            <a:fillRect/>
          </a:stretch>
        </p:blipFill>
        <p:spPr>
          <a:xfrm>
            <a:off x="0" y="4869160"/>
            <a:ext cx="12192000" cy="17107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FC18CC-2752-4A66-8C40-6CF37FA807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2" b="12680"/>
          <a:stretch/>
        </p:blipFill>
        <p:spPr>
          <a:xfrm>
            <a:off x="-22" y="-10106"/>
            <a:ext cx="12192005" cy="270845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22A8F6C-3C24-4272-80AE-937C10B6BF0F}"/>
              </a:ext>
            </a:extLst>
          </p:cNvPr>
          <p:cNvSpPr/>
          <p:nvPr userDrawn="1"/>
        </p:nvSpPr>
        <p:spPr>
          <a:xfrm>
            <a:off x="0" y="-28175"/>
            <a:ext cx="12192016" cy="2708457"/>
          </a:xfrm>
          <a:prstGeom prst="rect">
            <a:avLst/>
          </a:prstGeom>
          <a:solidFill>
            <a:srgbClr val="002060"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7B6498-5246-42B7-A7EE-8E997D6ECFF0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solidFill>
            <a:srgbClr val="002060"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D39D845-3E88-468C-AC21-53E43AA1B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7" t="9935" b="54383"/>
          <a:stretch/>
        </p:blipFill>
        <p:spPr>
          <a:xfrm>
            <a:off x="3795204" y="1551283"/>
            <a:ext cx="4601591" cy="9883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9097674-74D5-4B40-82C4-0D840734E3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8" r="82969" b="21111"/>
          <a:stretch/>
        </p:blipFill>
        <p:spPr>
          <a:xfrm>
            <a:off x="5396920" y="226888"/>
            <a:ext cx="1398110" cy="13919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D2A608E-6536-4C12-9228-79206ACFC9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1323" y="5037053"/>
            <a:ext cx="5206435" cy="10729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6E4ECE7-2286-4041-AA5C-B34FB0F0D7D7}"/>
              </a:ext>
            </a:extLst>
          </p:cNvPr>
          <p:cNvSpPr txBox="1"/>
          <p:nvPr userDrawn="1"/>
        </p:nvSpPr>
        <p:spPr>
          <a:xfrm>
            <a:off x="9572017" y="3088990"/>
            <a:ext cx="1206230" cy="340010"/>
          </a:xfrm>
          <a:prstGeom prst="rect">
            <a:avLst/>
          </a:prstGeom>
        </p:spPr>
        <p:txBody>
          <a:bodyPr wrap="square" lIns="88466" tIns="44234" rIns="88466" bIns="44234" numCol="2" rtlCol="0">
            <a:normAutofit/>
          </a:bodyPr>
          <a:lstStyle/>
          <a:p>
            <a:pPr marL="263525" indent="-263525">
              <a:lnSpc>
                <a:spcPct val="100000"/>
              </a:lnSpc>
              <a:buNone/>
            </a:pP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961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88C6A-A41A-4BA0-B562-5817D90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D3909-FB35-406C-AAD8-D8460C8F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22644-CBFF-40C4-BD0C-50EFBE71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0ABED-C7F0-43A8-A936-299FB68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6B726-3F17-4B2F-8E8D-4A5EADAF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6632A-A3C1-4D90-9FBA-D2B99D5F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31498-8DB7-4F9E-BDA0-7BC40DF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2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8012-FC62-473F-9648-0E459B89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7C8A7-640B-4ADA-8B99-90638058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32DB7-61D4-4B33-B1D0-DF485675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BDC15-D300-4F3D-BADF-E03FB476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8EDE8-31CA-42C3-8FF2-D7CB8900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38997-EB06-4D4A-8117-A5CE4F5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2235-8AE5-4522-A0B8-067D64A3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26869-6724-44D5-A94B-7E4FA2431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8B417-F328-4E6F-A5A9-0C32CE49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51D41-9AD6-49A9-A00B-A46DD0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04ADE-1303-4887-957C-C1CE7A7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BDF05-7D5C-4BC4-970D-195D31B0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1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027E-ABC3-436C-ADC3-B4A59B4A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A2B02-D2C9-4D7C-8F91-1DC590243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2F9-F892-4666-ADE9-E244ED16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17234-877A-4B4D-A11D-DF07866F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0AA65-9992-4129-8AFC-7E3B4F55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6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390012-66C1-403C-A54C-B2327897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5FE7A-4BE7-48E1-A646-B1CD4985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24403-7F4D-4A44-AD23-76DF496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8810D-FBF5-4C85-91D3-1681743B4A17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89913-ED63-4A6F-815E-977F923D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AF74D-2D3A-4EBF-999C-3DEA866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B74E9C-87DD-45FD-83AB-CB8CCE7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6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DECA56F-1C76-4808-8C79-BBA04E28C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353" b="53125"/>
          <a:stretch>
            <a:fillRect/>
          </a:stretch>
        </p:blipFill>
        <p:spPr>
          <a:xfrm>
            <a:off x="0" y="4869160"/>
            <a:ext cx="12192000" cy="17107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FC18CC-2752-4A66-8C40-6CF37FA807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002" b="12680"/>
          <a:stretch/>
        </p:blipFill>
        <p:spPr>
          <a:xfrm>
            <a:off x="-22" y="-10106"/>
            <a:ext cx="12192005" cy="270845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7B6498-5246-42B7-A7EE-8E997D6ECFF0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solidFill>
            <a:srgbClr val="002060"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D39D845-3E88-468C-AC21-53E43AA1B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7" t="9935" b="54383"/>
          <a:stretch/>
        </p:blipFill>
        <p:spPr>
          <a:xfrm>
            <a:off x="3795204" y="1551283"/>
            <a:ext cx="4601591" cy="9883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9097674-74D5-4B40-82C4-0D840734E3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8" r="82969" b="21111"/>
          <a:stretch/>
        </p:blipFill>
        <p:spPr>
          <a:xfrm>
            <a:off x="5396920" y="226888"/>
            <a:ext cx="1398110" cy="13919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D2A608E-6536-4C12-9228-79206ACFC93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11323" y="5037053"/>
            <a:ext cx="5206435" cy="107298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6E4ECE7-2286-4041-AA5C-B34FB0F0D7D7}"/>
              </a:ext>
            </a:extLst>
          </p:cNvPr>
          <p:cNvSpPr txBox="1"/>
          <p:nvPr userDrawn="1"/>
        </p:nvSpPr>
        <p:spPr>
          <a:xfrm>
            <a:off x="9572017" y="3088990"/>
            <a:ext cx="1206230" cy="340010"/>
          </a:xfrm>
          <a:prstGeom prst="rect">
            <a:avLst/>
          </a:prstGeom>
        </p:spPr>
        <p:txBody>
          <a:bodyPr wrap="square" lIns="88466" tIns="44234" rIns="88466" bIns="44234" numCol="2" rtlCol="0">
            <a:normAutofit/>
          </a:bodyPr>
          <a:lstStyle/>
          <a:p>
            <a:pPr marL="263525" indent="-263525">
              <a:lnSpc>
                <a:spcPct val="100000"/>
              </a:lnSpc>
              <a:buNone/>
            </a:pP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62761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6EECFA-420D-40F8-AC5A-F5480878E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2" b="12680"/>
          <a:stretch/>
        </p:blipFill>
        <p:spPr>
          <a:xfrm>
            <a:off x="-22" y="-10106"/>
            <a:ext cx="12192005" cy="27084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2D6029-276A-4413-877A-35936459C1F3}"/>
              </a:ext>
            </a:extLst>
          </p:cNvPr>
          <p:cNvSpPr/>
          <p:nvPr userDrawn="1"/>
        </p:nvSpPr>
        <p:spPr>
          <a:xfrm>
            <a:off x="-33" y="0"/>
            <a:ext cx="12192016" cy="2708457"/>
          </a:xfrm>
          <a:prstGeom prst="rect">
            <a:avLst/>
          </a:prstGeom>
          <a:solidFill>
            <a:srgbClr val="002060"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5C04EF-115A-475A-9571-14F8E79AD4CF}"/>
              </a:ext>
            </a:extLst>
          </p:cNvPr>
          <p:cNvSpPr/>
          <p:nvPr userDrawn="1"/>
        </p:nvSpPr>
        <p:spPr>
          <a:xfrm>
            <a:off x="0" y="5163015"/>
            <a:ext cx="12192016" cy="143433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4C5876-CB6A-434D-8C98-548F7E264BCB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gradFill>
            <a:gsLst>
              <a:gs pos="40000">
                <a:srgbClr val="002060"/>
              </a:gs>
              <a:gs pos="100000">
                <a:srgbClr val="E0522E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srgbClr val="FFFFFF"/>
              </a:solidFill>
              <a:latin typeface="微软雅黑 Light" panose="020B0502040204020203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B15A64-6A71-4E31-A97B-C8D0A08C3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3" b="53125"/>
          <a:stretch>
            <a:fillRect/>
          </a:stretch>
        </p:blipFill>
        <p:spPr>
          <a:xfrm>
            <a:off x="-33" y="4886563"/>
            <a:ext cx="12192000" cy="17107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1AD6A3-7CB4-461E-A051-D2F2E3AD5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7" t="9935" b="54383"/>
          <a:stretch/>
        </p:blipFill>
        <p:spPr>
          <a:xfrm>
            <a:off x="3795204" y="1551283"/>
            <a:ext cx="4601591" cy="9883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B515FF-39BE-43F4-8AA7-E0314C89FD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8" r="82969" b="21111"/>
          <a:stretch/>
        </p:blipFill>
        <p:spPr>
          <a:xfrm>
            <a:off x="5396912" y="173859"/>
            <a:ext cx="1398110" cy="13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07BB6D-2A30-4C80-A312-70BD9E0D2585}"/>
              </a:ext>
            </a:extLst>
          </p:cNvPr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AE97AC-705E-4094-9433-4704372AE8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-873"/>
          <a:stretch>
            <a:fillRect/>
          </a:stretch>
        </p:blipFill>
        <p:spPr>
          <a:xfrm>
            <a:off x="10173732" y="95944"/>
            <a:ext cx="1735667" cy="740833"/>
          </a:xfrm>
          <a:prstGeom prst="rect">
            <a:avLst/>
          </a:prstGeom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259E0F-0009-47C2-9855-1584DDF4BB49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gradFill>
            <a:gsLst>
              <a:gs pos="40000">
                <a:srgbClr val="002060"/>
              </a:gs>
              <a:gs pos="100000">
                <a:srgbClr val="E0522E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srgbClr val="FFFFFF"/>
              </a:solidFill>
              <a:latin typeface="微软雅黑 Light" panose="020B0502040204020203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http://www2.scut.edu.cn/_upload/tpl/09/ea/2538/template2538/images/jdsylogo6.png">
            <a:extLst>
              <a:ext uri="{FF2B5EF4-FFF2-40B4-BE49-F238E27FC236}">
                <a16:creationId xmlns:a16="http://schemas.microsoft.com/office/drawing/2014/main" id="{2AAAB628-C2D3-47A2-BAEA-A1FDBC2CC0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749" y="5474093"/>
            <a:ext cx="1192251" cy="11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07BB6D-2A30-4C80-A312-70BD9E0D2585}"/>
              </a:ext>
            </a:extLst>
          </p:cNvPr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AE97AC-705E-4094-9433-4704372AE8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-873"/>
          <a:stretch>
            <a:fillRect/>
          </a:stretch>
        </p:blipFill>
        <p:spPr>
          <a:xfrm>
            <a:off x="10173732" y="95944"/>
            <a:ext cx="1735667" cy="740833"/>
          </a:xfrm>
          <a:prstGeom prst="rect">
            <a:avLst/>
          </a:prstGeom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 descr="http://www2.scut.edu.cn/_upload/tpl/09/ea/2538/template2538/images/jdsylogo6.png">
            <a:extLst>
              <a:ext uri="{FF2B5EF4-FFF2-40B4-BE49-F238E27FC236}">
                <a16:creationId xmlns:a16="http://schemas.microsoft.com/office/drawing/2014/main" id="{E62BD1B9-2006-4FA9-AA31-66B7639644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749" y="5474093"/>
            <a:ext cx="1192251" cy="11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ECB46D17-5570-4687-B0DB-60A99AABE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7" b="37169"/>
          <a:stretch/>
        </p:blipFill>
        <p:spPr>
          <a:xfrm>
            <a:off x="1" y="0"/>
            <a:ext cx="12191999" cy="9327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07BB6D-2A30-4C80-A312-70BD9E0D2585}"/>
              </a:ext>
            </a:extLst>
          </p:cNvPr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516F388-A32F-4117-B566-2B12E3F26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7" t="9935" b="54383"/>
          <a:stretch/>
        </p:blipFill>
        <p:spPr>
          <a:xfrm>
            <a:off x="9590049" y="206492"/>
            <a:ext cx="2419742" cy="519738"/>
          </a:xfrm>
          <a:prstGeom prst="rect">
            <a:avLst/>
          </a:prstGeom>
        </p:spPr>
      </p:pic>
      <p:pic>
        <p:nvPicPr>
          <p:cNvPr id="25" name="Picture 2" descr="http://www2.scut.edu.cn/_upload/tpl/09/ea/2538/template2538/images/jdsylogo6.png">
            <a:extLst>
              <a:ext uri="{FF2B5EF4-FFF2-40B4-BE49-F238E27FC236}">
                <a16:creationId xmlns:a16="http://schemas.microsoft.com/office/drawing/2014/main" id="{0DC8B68E-DA1A-48D9-9197-2D62F7619E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749" y="5474093"/>
            <a:ext cx="1192251" cy="11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D6004A3-84A3-49A6-AB98-AD13987EF7D0}"/>
              </a:ext>
            </a:extLst>
          </p:cNvPr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4368F-8718-44AD-9A73-2B7CDC873E3B}"/>
              </a:ext>
            </a:extLst>
          </p:cNvPr>
          <p:cNvSpPr/>
          <p:nvPr userDrawn="1"/>
        </p:nvSpPr>
        <p:spPr>
          <a:xfrm>
            <a:off x="9852649" y="344536"/>
            <a:ext cx="244945" cy="1837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49763A-19C7-4D9E-BD72-D42816D093D0}"/>
              </a:ext>
            </a:extLst>
          </p:cNvPr>
          <p:cNvSpPr/>
          <p:nvPr userDrawn="1"/>
        </p:nvSpPr>
        <p:spPr>
          <a:xfrm>
            <a:off x="11445082" y="344536"/>
            <a:ext cx="244945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ECB365-0EEA-4CAF-B926-80E98D66D628}"/>
              </a:ext>
            </a:extLst>
          </p:cNvPr>
          <p:cNvSpPr/>
          <p:nvPr userDrawn="1"/>
        </p:nvSpPr>
        <p:spPr>
          <a:xfrm>
            <a:off x="10796976" y="344536"/>
            <a:ext cx="244945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150FA3-DB78-400D-9CE9-6747CCCAF5EC}"/>
              </a:ext>
            </a:extLst>
          </p:cNvPr>
          <p:cNvSpPr/>
          <p:nvPr userDrawn="1"/>
        </p:nvSpPr>
        <p:spPr>
          <a:xfrm>
            <a:off x="10482637" y="344536"/>
            <a:ext cx="244945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530299-1BBE-426C-8B75-485A66FEED0F}"/>
              </a:ext>
            </a:extLst>
          </p:cNvPr>
          <p:cNvSpPr/>
          <p:nvPr userDrawn="1"/>
        </p:nvSpPr>
        <p:spPr>
          <a:xfrm>
            <a:off x="10168297" y="344536"/>
            <a:ext cx="244945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E9F57A-F831-4321-AA18-69A5892084FE}"/>
              </a:ext>
            </a:extLst>
          </p:cNvPr>
          <p:cNvSpPr/>
          <p:nvPr userDrawn="1"/>
        </p:nvSpPr>
        <p:spPr>
          <a:xfrm>
            <a:off x="11111741" y="344536"/>
            <a:ext cx="244945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648F7D1B-EBD2-43FC-AD1D-BE4ABAB03D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277" y="159587"/>
            <a:ext cx="4992588" cy="6094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61459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A41D306-029F-463E-A4A8-FF31780F8B98}"/>
              </a:ext>
            </a:extLst>
          </p:cNvPr>
          <p:cNvSpPr/>
          <p:nvPr userDrawn="1"/>
        </p:nvSpPr>
        <p:spPr>
          <a:xfrm rot="5400000">
            <a:off x="-17464" y="227865"/>
            <a:ext cx="514428" cy="47950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3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A41D306-029F-463E-A4A8-FF31780F8B98}"/>
              </a:ext>
            </a:extLst>
          </p:cNvPr>
          <p:cNvSpPr/>
          <p:nvPr userDrawn="1"/>
        </p:nvSpPr>
        <p:spPr>
          <a:xfrm rot="5400000">
            <a:off x="-17464" y="227865"/>
            <a:ext cx="514428" cy="47950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AADF0D-AC4D-4DDD-863C-1BF6C77ABD3E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gradFill>
            <a:gsLst>
              <a:gs pos="40000">
                <a:srgbClr val="002060"/>
              </a:gs>
              <a:gs pos="100000">
                <a:srgbClr val="E0522E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srgbClr val="FFFFFF"/>
              </a:solidFill>
              <a:latin typeface="微软雅黑 Light" panose="020B0502040204020203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8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5C05F-306A-4B2D-A176-82E3AD08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F3A55-A37C-4509-84B2-645A68C7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6F6F-9505-469E-A667-609624E28F6C}"/>
              </a:ext>
            </a:extLst>
          </p:cNvPr>
          <p:cNvSpPr/>
          <p:nvPr userDrawn="1"/>
        </p:nvSpPr>
        <p:spPr>
          <a:xfrm>
            <a:off x="-21" y="6597352"/>
            <a:ext cx="12192011" cy="260648"/>
          </a:xfrm>
          <a:prstGeom prst="rect">
            <a:avLst/>
          </a:prstGeom>
          <a:solidFill>
            <a:srgbClr val="002060"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6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9" r:id="rId2"/>
    <p:sldLayoutId id="2147483695" r:id="rId3"/>
    <p:sldLayoutId id="2147483693" r:id="rId4"/>
    <p:sldLayoutId id="2147483708" r:id="rId5"/>
    <p:sldLayoutId id="2147483703" r:id="rId6"/>
    <p:sldLayoutId id="2147483696" r:id="rId7"/>
    <p:sldLayoutId id="2147483694" r:id="rId8"/>
    <p:sldLayoutId id="2147483707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p.weixin.qq.com/s/fc9OPKHaVbDJAA-TYGf5_w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22F94F-6B58-7F3A-ABE4-2F874220F4E6}"/>
              </a:ext>
            </a:extLst>
          </p:cNvPr>
          <p:cNvSpPr txBox="1"/>
          <p:nvPr/>
        </p:nvSpPr>
        <p:spPr>
          <a:xfrm>
            <a:off x="1314773" y="3084162"/>
            <a:ext cx="9562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就业引航团日活动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保研经验心得分享</a:t>
            </a:r>
            <a:endParaRPr lang="en-US" altLang="zh-CN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李金鹏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2023.06.14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62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42D958-6DF5-7F36-F85F-47F2A955796E}"/>
              </a:ext>
            </a:extLst>
          </p:cNvPr>
          <p:cNvSpPr txBox="1"/>
          <p:nvPr/>
        </p:nvSpPr>
        <p:spPr>
          <a:xfrm>
            <a:off x="666427" y="11078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个人情况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251FA5-DFBD-16DA-2738-FBC1F0F8FE66}"/>
              </a:ext>
            </a:extLst>
          </p:cNvPr>
          <p:cNvSpPr txBox="1"/>
          <p:nvPr/>
        </p:nvSpPr>
        <p:spPr>
          <a:xfrm>
            <a:off x="666427" y="1739463"/>
            <a:ext cx="866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专业：智能制造工程</a:t>
            </a:r>
            <a:endParaRPr lang="en-US" altLang="zh-CN" dirty="0"/>
          </a:p>
          <a:p>
            <a:r>
              <a:rPr lang="en-US" altLang="zh-CN" dirty="0"/>
              <a:t>GPA:</a:t>
            </a:r>
            <a:r>
              <a:rPr lang="zh-CN" altLang="en-US" dirty="0"/>
              <a:t> </a:t>
            </a:r>
            <a:r>
              <a:rPr lang="en-US" altLang="zh-CN" dirty="0"/>
              <a:t>3.72/4.00</a:t>
            </a:r>
            <a:r>
              <a:rPr lang="zh-CN" altLang="en-US" dirty="0"/>
              <a:t>，综合成绩</a:t>
            </a:r>
            <a:r>
              <a:rPr lang="en-US" altLang="zh-CN" dirty="0"/>
              <a:t>88.35</a:t>
            </a:r>
            <a:r>
              <a:rPr lang="zh-CN" altLang="en-US" dirty="0"/>
              <a:t>，排名</a:t>
            </a:r>
            <a:r>
              <a:rPr lang="en-US" altLang="zh-CN" dirty="0"/>
              <a:t>15/46 </a:t>
            </a:r>
            <a:r>
              <a:rPr lang="zh-CN" altLang="en-US" dirty="0"/>
              <a:t>综测排名</a:t>
            </a:r>
            <a:r>
              <a:rPr lang="en-US" altLang="zh-CN" dirty="0"/>
              <a:t>1/46</a:t>
            </a:r>
            <a:r>
              <a:rPr lang="zh-CN" altLang="en-US" dirty="0"/>
              <a:t>，六级</a:t>
            </a:r>
            <a:r>
              <a:rPr lang="en-US" altLang="zh-CN" dirty="0"/>
              <a:t>590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63D3AC-1201-41F4-2E4A-9BB61F88EDB3}"/>
              </a:ext>
            </a:extLst>
          </p:cNvPr>
          <p:cNvSpPr txBox="1"/>
          <p:nvPr/>
        </p:nvSpPr>
        <p:spPr>
          <a:xfrm>
            <a:off x="666427" y="4035605"/>
            <a:ext cx="10678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夏令营情况：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同济大学</a:t>
            </a:r>
            <a:r>
              <a:rPr lang="en-US" altLang="zh-CN" dirty="0"/>
              <a:t>-</a:t>
            </a:r>
            <a:r>
              <a:rPr lang="zh-CN" altLang="en-US" dirty="0"/>
              <a:t>电气工程学院（未入营，只是为了整理一下资料）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中国科学技术大学（未入营，个人原因，报错项目）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清华大学</a:t>
            </a:r>
            <a:r>
              <a:rPr lang="en-US" altLang="zh-CN" dirty="0"/>
              <a:t>-</a:t>
            </a:r>
            <a:r>
              <a:rPr lang="zh-CN" altLang="en-US" dirty="0"/>
              <a:t>自动化系（未入营）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上海交通大学</a:t>
            </a:r>
            <a:r>
              <a:rPr lang="en-US" altLang="zh-CN" dirty="0"/>
              <a:t>-</a:t>
            </a:r>
            <a:r>
              <a:rPr lang="zh-CN" altLang="en-US" dirty="0"/>
              <a:t>电子信息与电气工程学院（直博，入营，拿到</a:t>
            </a:r>
            <a:r>
              <a:rPr lang="en-US" altLang="zh-CN" dirty="0"/>
              <a:t>offer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上海交通大学</a:t>
            </a:r>
            <a:r>
              <a:rPr lang="en-US" altLang="zh-CN" dirty="0"/>
              <a:t>-</a:t>
            </a:r>
            <a:r>
              <a:rPr lang="zh-CN" altLang="en-US" dirty="0"/>
              <a:t>未来技术学院（直博，过面试，中途放弃）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清华大学</a:t>
            </a:r>
            <a:r>
              <a:rPr lang="en-US" altLang="zh-CN" dirty="0"/>
              <a:t>-</a:t>
            </a:r>
            <a:r>
              <a:rPr lang="zh-CN" altLang="en-US" dirty="0"/>
              <a:t>清华大学深圳国际研究生院，数据科学与信息技术项目，智能电网与可再生能源实验室（学硕，拿到</a:t>
            </a:r>
            <a:r>
              <a:rPr lang="en-US" altLang="zh-CN" dirty="0"/>
              <a:t>offer</a:t>
            </a:r>
            <a:r>
              <a:rPr lang="zh-CN" altLang="en-US" dirty="0"/>
              <a:t>，最终选择）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C5022A-0C6E-501C-1821-3F43DAA432CA}"/>
              </a:ext>
            </a:extLst>
          </p:cNvPr>
          <p:cNvSpPr txBox="1"/>
          <p:nvPr/>
        </p:nvSpPr>
        <p:spPr>
          <a:xfrm>
            <a:off x="666427" y="2610535"/>
            <a:ext cx="951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主要奖项：</a:t>
            </a:r>
            <a:endParaRPr lang="en-US" altLang="zh-CN" dirty="0"/>
          </a:p>
          <a:p>
            <a:r>
              <a:rPr lang="en-US" altLang="zh-CN" dirty="0"/>
              <a:t>2021 </a:t>
            </a:r>
            <a:r>
              <a:rPr lang="zh-CN" altLang="en-US" dirty="0"/>
              <a:t>年 </a:t>
            </a:r>
            <a:r>
              <a:rPr lang="en-US" altLang="zh-CN" dirty="0"/>
              <a:t>11 </a:t>
            </a:r>
            <a:r>
              <a:rPr lang="zh-CN" altLang="en-US" dirty="0"/>
              <a:t>月获“高教社杯”全国大学生数学建模竞赛本科组一等奖（国家级，负责人）</a:t>
            </a:r>
          </a:p>
          <a:p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7 </a:t>
            </a:r>
            <a:r>
              <a:rPr lang="zh-CN" altLang="en-US" dirty="0"/>
              <a:t>月以第一作者身份发表一篇</a:t>
            </a:r>
            <a:r>
              <a:rPr lang="en-US" altLang="zh-CN" dirty="0"/>
              <a:t>SCI</a:t>
            </a:r>
            <a:r>
              <a:rPr lang="zh-CN" altLang="en-US" dirty="0"/>
              <a:t>论文</a:t>
            </a:r>
          </a:p>
          <a:p>
            <a:r>
              <a:rPr lang="en-US" altLang="zh-CN" dirty="0"/>
              <a:t>2021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月获美国大学生数学建模竞赛一等奖（国际级，负责人）</a:t>
            </a:r>
          </a:p>
        </p:txBody>
      </p:sp>
    </p:spTree>
    <p:extLst>
      <p:ext uri="{BB962C8B-B14F-4D97-AF65-F5344CB8AC3E}">
        <p14:creationId xmlns:p14="http://schemas.microsoft.com/office/powerpoint/2010/main" val="16839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023077-BB20-9611-FC7C-4FDCB9237D83}"/>
              </a:ext>
            </a:extLst>
          </p:cNvPr>
          <p:cNvSpPr txBox="1"/>
          <p:nvPr/>
        </p:nvSpPr>
        <p:spPr>
          <a:xfrm>
            <a:off x="867905" y="2014780"/>
            <a:ext cx="9391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/>
              <a:t>个人心得：</a:t>
            </a:r>
            <a:endParaRPr lang="en-US" altLang="zh-CN" dirty="0"/>
          </a:p>
          <a:p>
            <a:r>
              <a:rPr lang="zh-CN" altLang="en-US" dirty="0"/>
              <a:t>增强自己搜集信息的能力</a:t>
            </a:r>
            <a:endParaRPr lang="en-US" altLang="zh-CN" dirty="0"/>
          </a:p>
          <a:p>
            <a:r>
              <a:rPr lang="zh-CN" altLang="en-US" dirty="0"/>
              <a:t>认清自己，减少焦虑</a:t>
            </a:r>
            <a:endParaRPr lang="en-US" altLang="zh-CN" dirty="0"/>
          </a:p>
          <a:p>
            <a:r>
              <a:rPr lang="zh-CN" altLang="en-US" dirty="0"/>
              <a:t>研究方向</a:t>
            </a:r>
            <a:r>
              <a:rPr lang="en-US" altLang="zh-CN" dirty="0"/>
              <a:t>&gt;</a:t>
            </a:r>
            <a:r>
              <a:rPr lang="zh-CN" altLang="en-US" dirty="0"/>
              <a:t>导师（课题组）</a:t>
            </a:r>
            <a:r>
              <a:rPr lang="en-US" altLang="zh-CN" dirty="0"/>
              <a:t>&gt;</a:t>
            </a:r>
            <a:r>
              <a:rPr lang="zh-CN" altLang="en-US" dirty="0"/>
              <a:t>学校</a:t>
            </a:r>
            <a:endParaRPr lang="en-US" altLang="zh-CN" dirty="0"/>
          </a:p>
          <a:p>
            <a:r>
              <a:rPr lang="zh-CN" altLang="en-US" dirty="0"/>
              <a:t>主动联系导师，导师很重要</a:t>
            </a:r>
            <a:endParaRPr lang="en-US" altLang="zh-CN" dirty="0"/>
          </a:p>
          <a:p>
            <a:r>
              <a:rPr lang="zh-CN" altLang="en-US" dirty="0"/>
              <a:t>不用强求没有弱项，但突出自己的优势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8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858E3A-037A-7E09-1F0D-575B084FA1B7}"/>
              </a:ext>
            </a:extLst>
          </p:cNvPr>
          <p:cNvSpPr txBox="1"/>
          <p:nvPr/>
        </p:nvSpPr>
        <p:spPr>
          <a:xfrm>
            <a:off x="445534" y="1004828"/>
            <a:ext cx="635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84C76E-6820-272A-706C-5C5303A5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4" y="3298512"/>
            <a:ext cx="8242601" cy="10511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B47818-B9B2-A09A-C08B-BC81BD681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3" b="30889"/>
          <a:stretch/>
        </p:blipFill>
        <p:spPr>
          <a:xfrm>
            <a:off x="8805706" y="1189494"/>
            <a:ext cx="3048000" cy="44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858E3A-037A-7E09-1F0D-575B084FA1B7}"/>
              </a:ext>
            </a:extLst>
          </p:cNvPr>
          <p:cNvSpPr txBox="1"/>
          <p:nvPr/>
        </p:nvSpPr>
        <p:spPr>
          <a:xfrm>
            <a:off x="445534" y="1004828"/>
            <a:ext cx="6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/>
              <a:t>广告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D2A03-F252-1CF4-9418-19D5591B157A}"/>
              </a:ext>
            </a:extLst>
          </p:cNvPr>
          <p:cNvSpPr txBox="1"/>
          <p:nvPr/>
        </p:nvSpPr>
        <p:spPr>
          <a:xfrm>
            <a:off x="445534" y="2828835"/>
            <a:ext cx="347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清华大学深圳国际研究生院</a:t>
            </a:r>
            <a:r>
              <a:rPr lang="en-US" altLang="zh-CN" dirty="0"/>
              <a:t>2023</a:t>
            </a:r>
            <a:r>
              <a:rPr lang="zh-CN" altLang="en-US" dirty="0"/>
              <a:t>年优秀大学生夏令营通知：</a:t>
            </a:r>
            <a:r>
              <a:rPr lang="en-US" altLang="zh-CN" dirty="0">
                <a:hlinkClick r:id="rId2"/>
              </a:rPr>
              <a:t>https://mp.weixin.qq.com/s/fc9OPKHaVbDJAA-TYGf5_w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12BE8D-2F68-C9A0-DA59-951D56458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" b="6666"/>
          <a:stretch/>
        </p:blipFill>
        <p:spPr>
          <a:xfrm>
            <a:off x="4663795" y="251847"/>
            <a:ext cx="5198413" cy="63543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BF5D22-1836-C28E-7F73-5E40CBC9886C}"/>
              </a:ext>
            </a:extLst>
          </p:cNvPr>
          <p:cNvSpPr txBox="1"/>
          <p:nvPr/>
        </p:nvSpPr>
        <p:spPr>
          <a:xfrm>
            <a:off x="445534" y="1839887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欢迎报考清华大学</a:t>
            </a:r>
          </a:p>
        </p:txBody>
      </p:sp>
    </p:spTree>
    <p:extLst>
      <p:ext uri="{BB962C8B-B14F-4D97-AF65-F5344CB8AC3E}">
        <p14:creationId xmlns:p14="http://schemas.microsoft.com/office/powerpoint/2010/main" val="36506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8639F3-5B11-3A60-2F7D-9736196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7" y="0"/>
            <a:ext cx="5030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016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267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华文楷体</vt:lpstr>
      <vt:lpstr>华文中宋</vt:lpstr>
      <vt:lpstr>微软雅黑</vt:lpstr>
      <vt:lpstr>微软雅黑 Light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yingchun</dc:creator>
  <cp:lastModifiedBy>Li Jinpeng</cp:lastModifiedBy>
  <cp:revision>324</cp:revision>
  <dcterms:created xsi:type="dcterms:W3CDTF">2020-09-11T04:15:00Z</dcterms:created>
  <dcterms:modified xsi:type="dcterms:W3CDTF">2023-06-16T12:22:16Z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