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69" r:id="rId4"/>
    <p:sldId id="259" r:id="rId5"/>
    <p:sldId id="265" r:id="rId6"/>
    <p:sldId id="266" r:id="rId7"/>
    <p:sldId id="263" r:id="rId8"/>
    <p:sldId id="260" r:id="rId9"/>
    <p:sldId id="261" r:id="rId10"/>
    <p:sldId id="267" r:id="rId11"/>
    <p:sldId id="262" r:id="rId12"/>
    <p:sldId id="270" r:id="rId13"/>
    <p:sldId id="27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47" autoAdjust="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86558-5651-4C7A-B174-0818F062B384}" type="datetimeFigureOut">
              <a:rPr lang="zh-CN" altLang="en-US" smtClean="0"/>
              <a:t>2023-05-14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CAD4B-700C-411E-98B5-0E2C03D94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308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CAD4B-700C-411E-98B5-0E2C03D9455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675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CAD4B-700C-411E-98B5-0E2C03D9455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320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47F76-0B5A-49F9-C14D-287EFEA2C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172EB0-BB39-82FD-3FD4-B80811DA4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719BD6-6488-AAB1-9D40-AD93765D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7A65-EEA0-47A7-A9E2-88EC593982AF}" type="datetime1">
              <a:rPr lang="zh-CN" altLang="en-US" smtClean="0"/>
              <a:t>2023-05-14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3146E7-1B72-A1F1-C55F-EA75697F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申请经验分享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7AB40C-9800-07CB-0B51-49AFB7BD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B89D-28E9-4102-9D77-4B593FDBD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14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D621D-BCE8-6F1E-EAB6-74F735AF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8AD9CF-E308-C7FB-10F7-E1AFD001D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D73A55-1CA9-12B5-CE48-3BB007424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355D-BF5F-4893-962B-806479955232}" type="datetime1">
              <a:rPr lang="zh-CN" altLang="en-US" smtClean="0"/>
              <a:t>2023-05-14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02DA22-AAB6-77CD-AE4A-F4F90555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申请经验分享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ABE58-C1CE-E094-8495-C5ACD62E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B89D-28E9-4102-9D77-4B593FDBD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39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3A4C1A-6B2B-D07C-7DD6-1DFDC2CF7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7FA0E9-5544-54AF-9D52-C2A7F6CBB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9734D1-B1A8-647E-139E-271A38C7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236C-92C4-4500-931D-4C3B6D494F3A}" type="datetime1">
              <a:rPr lang="zh-CN" altLang="en-US" smtClean="0"/>
              <a:t>2023-05-14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C4AE0-CE56-9A7F-55FF-9791706D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申请经验分享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371C00-FF9C-141D-6508-96C5D2D7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B89D-28E9-4102-9D77-4B593FDBD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37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502D4-FACB-3104-D04F-14C7302A1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4493A7-9495-90D3-0FBA-E542D1D74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D93EC0-4E2A-A111-6206-6DA9C80B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50EF-2CD6-434D-B7D1-1786F4E54B2A}" type="datetime1">
              <a:rPr lang="zh-CN" altLang="en-US" smtClean="0"/>
              <a:t>2023-05-14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EFAA6-EA5D-53D0-637B-C43157BC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申请经验分享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A59BDB-BD4C-3EB7-11AF-7F841FDDC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B89D-28E9-4102-9D77-4B593FDBD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30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12DB6-42EB-BFB7-80B1-0CC369EE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76A75A-E2DA-6530-44DE-FDCA51DA6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A28F5E-0E03-0BC6-436C-92092218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A20-3E40-4659-9FEA-DD79BCCAE313}" type="datetime1">
              <a:rPr lang="zh-CN" altLang="en-US" smtClean="0"/>
              <a:t>2023-05-14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E14915-CA2C-3313-4D8F-3C79512C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申请经验分享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E0D39E-F58D-BD61-865B-D0101003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B89D-28E9-4102-9D77-4B593FDBD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90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C0B02-522B-54E0-CDC2-EB28BF48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05FD91-C64A-A59E-D5E7-98F9152DF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4FE2C1-4AFF-BA11-A656-107F7337D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AC8D7C-A125-8D0A-BB2C-229297A95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F060-D426-4292-B098-E1BC0EF81342}" type="datetime1">
              <a:rPr lang="zh-CN" altLang="en-US" smtClean="0"/>
              <a:t>2023-05-14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3D4A87-776F-C896-3119-C130B936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申请经验分享 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3D0C47-AE84-4BE8-0109-9C46B8B4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B89D-28E9-4102-9D77-4B593FDBD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65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912B5-846C-5ED4-1880-7AC628E5A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4664EE-C04C-A149-6DE5-19A17910A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6CF77F-1A3A-471A-B80D-10C9D5412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E2A2F5-407C-AC26-396E-5E83196B3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1E68E4-1F31-589B-31F9-2B7C9A602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9D3FBF-3535-0A3C-7FAC-F3FE510C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43B3-12E9-4A3A-A7A8-25106809297F}" type="datetime1">
              <a:rPr lang="zh-CN" altLang="en-US" smtClean="0"/>
              <a:t>2023-05-14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CBECE2-CC7A-0DD8-A840-D0D977B1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申请经验分享 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F9FF9F-9B4F-421D-312E-B90814E61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B89D-28E9-4102-9D77-4B593FDBD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79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7375E-09AC-8BFF-2DA5-93803FEF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512FDE-A87D-C585-896A-9112472A3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F259-379A-49AB-92F1-AA88ACAC510B}" type="datetime1">
              <a:rPr lang="zh-CN" altLang="en-US" smtClean="0"/>
              <a:t>2023-05-14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150AF3-6A85-C929-1E6B-5D1E1037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申请经验分享 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300330-876B-09C1-AA8C-BA99DB98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B89D-28E9-4102-9D77-4B593FDBD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43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F503D2-5581-84F3-D681-8C7F0C338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692B-7C5C-435E-8E0B-A0A1D58EB42D}" type="datetime1">
              <a:rPr lang="zh-CN" altLang="en-US" smtClean="0"/>
              <a:t>2023-05-14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AF586E-8667-5EB6-7EEB-BDF9727E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申请经验分享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F5D277-E40A-8C00-BEDE-A0A7774A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B89D-28E9-4102-9D77-4B593FDBD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63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4C412-31E6-B5AF-AC6C-98F057849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FDBD1A-0BEC-DC0A-72BA-1D13FB46A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9B10D6-81CD-C4CB-250E-4D3334072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F1A899-955C-1251-F2EC-79A101D80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5050-F59D-41A3-BB19-4D8BC803F15D}" type="datetime1">
              <a:rPr lang="zh-CN" altLang="en-US" smtClean="0"/>
              <a:t>2023-05-14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D02A1-5AAB-FA00-260F-DE27D9B3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申请经验分享 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CB8FC7-26EA-FCDA-8369-2B9D117A3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B89D-28E9-4102-9D77-4B593FDBD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48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88BFB-3B63-7567-592F-F257C5C2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955816-8973-A7A7-9993-21394E735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1F2321-960B-DC9B-A1DB-55070F679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CF8BD8-AAD7-5ADF-88A4-CE237181A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D3C4-9F91-439E-A09B-89F3942CCAC0}" type="datetime1">
              <a:rPr lang="zh-CN" altLang="en-US" smtClean="0"/>
              <a:t>2023-05-14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71E5F7-0E81-CD86-4698-CC41EDC2A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申请经验分享 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17A9AF-41CA-C1B1-0274-9C45D975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B89D-28E9-4102-9D77-4B593FDBD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08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CED2E7-A623-913D-3596-16B241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C4CA8-1C06-14BC-0C8B-6CB6F169E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F8D0D2-5D8F-7C88-9F7C-21AB48EF7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34F83-0E16-4F48-9C43-97E9D7CE0AAA}" type="datetime1">
              <a:rPr lang="zh-CN" altLang="en-US" smtClean="0"/>
              <a:t>2023-05-14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04CC70-A87C-0F4A-5643-EF0677BC5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申请经验分享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A22E8D-A842-49A4-D076-E31768491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EB89D-28E9-4102-9D77-4B593FDBD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5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3FAB030-275B-4220-8CAF-F6CDB6EE9817}"/>
              </a:ext>
            </a:extLst>
          </p:cNvPr>
          <p:cNvSpPr/>
          <p:nvPr/>
        </p:nvSpPr>
        <p:spPr>
          <a:xfrm>
            <a:off x="-160683" y="1515099"/>
            <a:ext cx="12586252" cy="4209932"/>
          </a:xfrm>
          <a:prstGeom prst="rect">
            <a:avLst/>
          </a:prstGeom>
          <a:solidFill>
            <a:schemeClr val="accent1"/>
          </a:solidFill>
          <a:effectLst>
            <a:outerShdw dist="508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2EBA1A3-88D8-48A6-B6AC-C2700F38A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12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" name="组合 1">
            <a:extLst>
              <a:ext uri="{FF2B5EF4-FFF2-40B4-BE49-F238E27FC236}">
                <a16:creationId xmlns:a16="http://schemas.microsoft.com/office/drawing/2014/main" id="{F96AA5FD-D636-4D7E-ADB4-378F946A954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2398" y="212328"/>
            <a:ext cx="4100960" cy="977424"/>
            <a:chOff x="3960" y="3512"/>
            <a:chExt cx="5192" cy="1237"/>
          </a:xfrm>
        </p:grpSpPr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DBCA2F93-71B2-4309-B0CE-51524E96BD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60" y="3624"/>
            <a:ext cx="5192" cy="1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icture" r:id="rId2" imgW="2286000" imgH="495300" progId="Word.Picture.8">
                    <p:embed/>
                  </p:oleObj>
                </mc:Choice>
                <mc:Fallback>
                  <p:oleObj name="Picture" r:id="rId2" imgW="2286000" imgH="495300" progId="Word.Picture.8">
                    <p:embed/>
                    <p:pic>
                      <p:nvPicPr>
                        <p:cNvPr id="11" name="对象 10">
                          <a:extLst>
                            <a:ext uri="{FF2B5EF4-FFF2-40B4-BE49-F238E27FC236}">
                              <a16:creationId xmlns:a16="http://schemas.microsoft.com/office/drawing/2014/main" id="{DBCA2F93-71B2-4309-B0CE-51524E96BD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0" y="3624"/>
                          <a:ext cx="5192" cy="11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050" name="图片 3">
              <a:extLst>
                <a:ext uri="{FF2B5EF4-FFF2-40B4-BE49-F238E27FC236}">
                  <a16:creationId xmlns:a16="http://schemas.microsoft.com/office/drawing/2014/main" id="{68448DAB-5B95-471D-9A6A-B259CD67D0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0" y="3512"/>
              <a:ext cx="1260" cy="1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A951A349-4324-43F6-BD58-2D24A28D1BF6}"/>
              </a:ext>
            </a:extLst>
          </p:cNvPr>
          <p:cNvSpPr txBox="1"/>
          <p:nvPr/>
        </p:nvSpPr>
        <p:spPr>
          <a:xfrm>
            <a:off x="-36445" y="2745849"/>
            <a:ext cx="12228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申请经验分享</a:t>
            </a:r>
          </a:p>
        </p:txBody>
      </p:sp>
      <p:sp>
        <p:nvSpPr>
          <p:cNvPr id="22" name="日期占位符 21">
            <a:extLst>
              <a:ext uri="{FF2B5EF4-FFF2-40B4-BE49-F238E27FC236}">
                <a16:creationId xmlns:a16="http://schemas.microsoft.com/office/drawing/2014/main" id="{FBB6B1E6-F36F-4256-B8CD-30ED29FB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C2BD-175D-43D9-BAAC-EF20998E190D}" type="datetime1">
              <a:rPr lang="zh-CN" altLang="en-US" smtClean="0">
                <a:solidFill>
                  <a:schemeClr val="tx1"/>
                </a:solidFill>
              </a:rPr>
              <a:t>2023-05-14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C68C649D-CA9C-4BF9-8734-F66CB320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0A5E-0B39-49C8-B1FF-61B216D568CA}" type="slidenum">
              <a:rPr lang="zh-CN" altLang="en-US" smtClean="0">
                <a:solidFill>
                  <a:schemeClr val="tx1"/>
                </a:solidFill>
              </a:rPr>
              <a:t>1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页脚占位符 23">
            <a:extLst>
              <a:ext uri="{FF2B5EF4-FFF2-40B4-BE49-F238E27FC236}">
                <a16:creationId xmlns:a16="http://schemas.microsoft.com/office/drawing/2014/main" id="{26B93322-9DF5-4753-8B66-568551C2F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72776" y="6470345"/>
            <a:ext cx="4114800" cy="36512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申请经验分享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726BF8-B4B3-4A08-B9D1-095652B54E5F}"/>
              </a:ext>
            </a:extLst>
          </p:cNvPr>
          <p:cNvSpPr txBox="1"/>
          <p:nvPr/>
        </p:nvSpPr>
        <p:spPr>
          <a:xfrm>
            <a:off x="3581400" y="4807596"/>
            <a:ext cx="5531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生物医学科学与工程学院   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 朱云龙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05134C0-A53E-ECA2-3F4D-5CF460C6F735}"/>
              </a:ext>
            </a:extLst>
          </p:cNvPr>
          <p:cNvCxnSpPr>
            <a:cxnSpLocks/>
          </p:cNvCxnSpPr>
          <p:nvPr/>
        </p:nvCxnSpPr>
        <p:spPr>
          <a:xfrm>
            <a:off x="0" y="1349721"/>
            <a:ext cx="12264887" cy="0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47000">
                  <a:srgbClr val="B9CBE9"/>
                </a:gs>
                <a:gs pos="24000">
                  <a:schemeClr val="accent1">
                    <a:lumMod val="45000"/>
                    <a:lumOff val="55000"/>
                  </a:schemeClr>
                </a:gs>
                <a:gs pos="37000">
                  <a:schemeClr val="accent1">
                    <a:lumMod val="45000"/>
                    <a:lumOff val="55000"/>
                  </a:schemeClr>
                </a:gs>
                <a:gs pos="0">
                  <a:schemeClr val="accent1"/>
                </a:gs>
              </a:gsLst>
              <a:lin ang="0" scaled="1"/>
              <a:tileRect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501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D03139-2EB9-46DA-ACD9-71DA9888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EA4-F6E9-4734-B598-D408CFC16136}" type="datetime1">
              <a:rPr lang="zh-CN" altLang="en-US" smtClean="0"/>
              <a:t>2023-05-14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CB98B3-3ED1-45A3-80F6-2FD592D5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申请经验分享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590D33-86DF-4B41-8B10-0DC61628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0A5E-0B39-49C8-B1FF-61B216D568CA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C72AC61-006F-4DC7-9C3C-C6670B27BECD}"/>
              </a:ext>
            </a:extLst>
          </p:cNvPr>
          <p:cNvSpPr txBox="1"/>
          <p:nvPr/>
        </p:nvSpPr>
        <p:spPr>
          <a:xfrm>
            <a:off x="4260299" y="229658"/>
            <a:ext cx="351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专排还是综排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B0827AE-BDF2-4669-A923-B5DF2CD9EEA7}"/>
              </a:ext>
            </a:extLst>
          </p:cNvPr>
          <p:cNvCxnSpPr>
            <a:cxnSpLocks/>
          </p:cNvCxnSpPr>
          <p:nvPr/>
        </p:nvCxnSpPr>
        <p:spPr>
          <a:xfrm>
            <a:off x="0" y="1007713"/>
            <a:ext cx="12273280" cy="0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47000">
                  <a:srgbClr val="B9CBE9"/>
                </a:gs>
                <a:gs pos="24000">
                  <a:schemeClr val="accent1">
                    <a:lumMod val="45000"/>
                    <a:lumOff val="55000"/>
                  </a:schemeClr>
                </a:gs>
                <a:gs pos="37000">
                  <a:schemeClr val="accent1">
                    <a:lumMod val="45000"/>
                    <a:lumOff val="55000"/>
                  </a:schemeClr>
                </a:gs>
                <a:gs pos="0">
                  <a:schemeClr val="accent1"/>
                </a:gs>
              </a:gsLst>
              <a:lin ang="0" scaled="1"/>
              <a:tileRect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4813DE9-3145-1EE5-06A8-E7AE434CEA69}"/>
              </a:ext>
            </a:extLst>
          </p:cNvPr>
          <p:cNvSpPr txBox="1"/>
          <p:nvPr/>
        </p:nvSpPr>
        <p:spPr>
          <a:xfrm>
            <a:off x="1242391" y="1330307"/>
            <a:ext cx="10220739" cy="1955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想不想转行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想不想读博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同行业</a:t>
            </a:r>
            <a:r>
              <a:rPr lang="en-US" altLang="zh-CN" sz="28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不同行业的校友资源</a:t>
            </a:r>
            <a:endParaRPr lang="en-US" altLang="zh-CN" sz="2800" b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5015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D03139-2EB9-46DA-ACD9-71DA9888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3B6-AFB5-4B84-BC0B-058398E2CB55}" type="datetime1">
              <a:rPr lang="zh-CN" altLang="en-US" smtClean="0"/>
              <a:t>2023-05-14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CB98B3-3ED1-45A3-80F6-2FD592D5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申请经验分享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590D33-86DF-4B41-8B10-0DC61628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0A5E-0B39-49C8-B1FF-61B216D568CA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C72AC61-006F-4DC7-9C3C-C6670B27BECD}"/>
              </a:ext>
            </a:extLst>
          </p:cNvPr>
          <p:cNvSpPr txBox="1"/>
          <p:nvPr/>
        </p:nvSpPr>
        <p:spPr>
          <a:xfrm>
            <a:off x="4766921" y="223569"/>
            <a:ext cx="290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申请准备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B0827AE-BDF2-4669-A923-B5DF2CD9EEA7}"/>
              </a:ext>
            </a:extLst>
          </p:cNvPr>
          <p:cNvCxnSpPr>
            <a:cxnSpLocks/>
          </p:cNvCxnSpPr>
          <p:nvPr/>
        </p:nvCxnSpPr>
        <p:spPr>
          <a:xfrm>
            <a:off x="0" y="1007713"/>
            <a:ext cx="12273280" cy="0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47000">
                  <a:srgbClr val="B9CBE9"/>
                </a:gs>
                <a:gs pos="24000">
                  <a:schemeClr val="accent1">
                    <a:lumMod val="45000"/>
                    <a:lumOff val="55000"/>
                  </a:schemeClr>
                </a:gs>
                <a:gs pos="37000">
                  <a:schemeClr val="accent1">
                    <a:lumMod val="45000"/>
                    <a:lumOff val="55000"/>
                  </a:schemeClr>
                </a:gs>
                <a:gs pos="0">
                  <a:schemeClr val="accent1"/>
                </a:gs>
              </a:gsLst>
              <a:lin ang="0" scaled="1"/>
              <a:tileRect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1146132-50BD-CD7E-DB66-91006E4ABA8F}"/>
              </a:ext>
            </a:extLst>
          </p:cNvPr>
          <p:cNvSpPr txBox="1"/>
          <p:nvPr/>
        </p:nvSpPr>
        <p:spPr>
          <a:xfrm>
            <a:off x="1026270" y="1217185"/>
            <a:ext cx="10220739" cy="1955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简历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文书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最重要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标化考试成绩（托福，雅思，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GRE/GMAT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）（推荐托福）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DC8DE5-0797-8254-AB7E-D9A04CD73D23}"/>
              </a:ext>
            </a:extLst>
          </p:cNvPr>
          <p:cNvSpPr txBox="1"/>
          <p:nvPr/>
        </p:nvSpPr>
        <p:spPr>
          <a:xfrm>
            <a:off x="1026270" y="3429000"/>
            <a:ext cx="10220739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硬实力：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GPA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（最重要），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标化成绩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软实力：科研项目，论文，专利，竞赛等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9135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D03139-2EB9-46DA-ACD9-71DA9888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BE0E8-701F-4DF1-8CC6-3D48B1501C54}" type="datetime1">
              <a:rPr lang="zh-CN" altLang="en-US" smtClean="0"/>
              <a:t>2023-05-14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CB98B3-3ED1-45A3-80F6-2FD592D5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申请经验分享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590D33-86DF-4B41-8B10-0DC61628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0A5E-0B39-49C8-B1FF-61B216D568CA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C72AC61-006F-4DC7-9C3C-C6670B27BECD}"/>
              </a:ext>
            </a:extLst>
          </p:cNvPr>
          <p:cNvSpPr txBox="1"/>
          <p:nvPr/>
        </p:nvSpPr>
        <p:spPr>
          <a:xfrm>
            <a:off x="4766921" y="223569"/>
            <a:ext cx="290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申请准备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B0827AE-BDF2-4669-A923-B5DF2CD9EEA7}"/>
              </a:ext>
            </a:extLst>
          </p:cNvPr>
          <p:cNvCxnSpPr>
            <a:cxnSpLocks/>
          </p:cNvCxnSpPr>
          <p:nvPr/>
        </p:nvCxnSpPr>
        <p:spPr>
          <a:xfrm>
            <a:off x="0" y="1007713"/>
            <a:ext cx="12273280" cy="0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47000">
                  <a:srgbClr val="B9CBE9"/>
                </a:gs>
                <a:gs pos="24000">
                  <a:schemeClr val="accent1">
                    <a:lumMod val="45000"/>
                    <a:lumOff val="55000"/>
                  </a:schemeClr>
                </a:gs>
                <a:gs pos="37000">
                  <a:schemeClr val="accent1">
                    <a:lumMod val="45000"/>
                    <a:lumOff val="55000"/>
                  </a:schemeClr>
                </a:gs>
                <a:gs pos="0">
                  <a:schemeClr val="accent1"/>
                </a:gs>
              </a:gsLst>
              <a:lin ang="0" scaled="1"/>
              <a:tileRect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1146132-50BD-CD7E-DB66-91006E4ABA8F}"/>
              </a:ext>
            </a:extLst>
          </p:cNvPr>
          <p:cNvSpPr txBox="1"/>
          <p:nvPr/>
        </p:nvSpPr>
        <p:spPr>
          <a:xfrm>
            <a:off x="838199" y="2384834"/>
            <a:ext cx="10220739" cy="389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保研出国两手抓：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大一大二：两者并无区别，刷绩点，刷科研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大三：出国的同学要在保研同学的基础上额外完成标化考试的准备，保研准备夏令营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大四：保研结束，出国同学开始准备文书与简历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需要中介吗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：依据申请的项目数量而定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DC8DE5-0797-8254-AB7E-D9A04CD73D23}"/>
              </a:ext>
            </a:extLst>
          </p:cNvPr>
          <p:cNvSpPr txBox="1"/>
          <p:nvPr/>
        </p:nvSpPr>
        <p:spPr>
          <a:xfrm>
            <a:off x="838200" y="1145527"/>
            <a:ext cx="10220739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硬实力：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（最重要），标化成绩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软实力：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科研项目，论文，专利，竞赛等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0250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82065A-693A-4A66-B8FE-149C7C3B7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B92C-AEC7-416E-86D5-CDC9A8356A19}" type="datetime1">
              <a:rPr lang="zh-CN" altLang="en-US" smtClean="0"/>
              <a:t>2023-05-14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1CF2E7-CD33-4C14-8F4A-4E9097637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申请经验分享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6EFB00-F01D-4E5C-9ED1-E2EFD9DD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0A5E-0B39-49C8-B1FF-61B216D568CA}" type="slidenum">
              <a:rPr lang="zh-CN" altLang="en-US" smtClean="0"/>
              <a:t>13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D58744D-650A-4CBD-BF5B-3A426DB97507}"/>
              </a:ext>
            </a:extLst>
          </p:cNvPr>
          <p:cNvGrpSpPr/>
          <p:nvPr/>
        </p:nvGrpSpPr>
        <p:grpSpPr>
          <a:xfrm>
            <a:off x="0" y="119191"/>
            <a:ext cx="9530080" cy="1028889"/>
            <a:chOff x="0" y="119191"/>
            <a:chExt cx="9530080" cy="1028889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EDF1576-F346-45AD-8B81-E703BCF47E67}"/>
                </a:ext>
              </a:extLst>
            </p:cNvPr>
            <p:cNvGrpSpPr/>
            <p:nvPr/>
          </p:nvGrpSpPr>
          <p:grpSpPr>
            <a:xfrm>
              <a:off x="276954" y="119191"/>
              <a:ext cx="3614326" cy="937449"/>
              <a:chOff x="276954" y="119191"/>
              <a:chExt cx="4135512" cy="1065827"/>
            </a:xfrm>
          </p:grpSpPr>
          <p:graphicFrame>
            <p:nvGraphicFramePr>
              <p:cNvPr id="9" name="对象 8">
                <a:extLst>
                  <a:ext uri="{FF2B5EF4-FFF2-40B4-BE49-F238E27FC236}">
                    <a16:creationId xmlns:a16="http://schemas.microsoft.com/office/drawing/2014/main" id="{DA9AC268-218D-44C8-9A46-BD8CA26267E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1580" y="201679"/>
              <a:ext cx="4030886" cy="8736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Picture" r:id="rId2" imgW="2286000" imgH="495300" progId="Word.Picture.8">
                      <p:embed/>
                    </p:oleObj>
                  </mc:Choice>
                  <mc:Fallback>
                    <p:oleObj name="Picture" r:id="rId2" imgW="2286000" imgH="495300" progId="Word.Picture.8">
                      <p:embed/>
                      <p:pic>
                        <p:nvPicPr>
                          <p:cNvPr id="9" name="对象 8">
                            <a:extLst>
                              <a:ext uri="{FF2B5EF4-FFF2-40B4-BE49-F238E27FC236}">
                                <a16:creationId xmlns:a16="http://schemas.microsoft.com/office/drawing/2014/main" id="{DA9AC268-218D-44C8-9A46-BD8CA26267E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1580" y="201679"/>
                            <a:ext cx="4030886" cy="87368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0" name="图片 3">
                <a:extLst>
                  <a:ext uri="{FF2B5EF4-FFF2-40B4-BE49-F238E27FC236}">
                    <a16:creationId xmlns:a16="http://schemas.microsoft.com/office/drawing/2014/main" id="{88B26DC7-C5B7-46B4-8F8A-1EFEF226A1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954" y="119191"/>
                <a:ext cx="1085239" cy="10658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458DC76-4C2B-4F83-9189-C98098DF8A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148080"/>
              <a:ext cx="9530080" cy="0"/>
            </a:xfrm>
            <a:prstGeom prst="line">
              <a:avLst/>
            </a:prstGeom>
            <a:ln w="50800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47000">
                    <a:srgbClr val="B9CBE9"/>
                  </a:gs>
                  <a:gs pos="24000">
                    <a:schemeClr val="accent1">
                      <a:lumMod val="45000"/>
                      <a:lumOff val="55000"/>
                    </a:schemeClr>
                  </a:gs>
                  <a:gs pos="37000">
                    <a:schemeClr val="accent1">
                      <a:lumMod val="45000"/>
                      <a:lumOff val="55000"/>
                    </a:schemeClr>
                  </a:gs>
                  <a:gs pos="0">
                    <a:schemeClr val="accent1"/>
                  </a:gs>
                </a:gsLst>
                <a:lin ang="0" scaled="1"/>
                <a:tileRect/>
              </a:gra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E2AE114D-B0A9-4266-A354-350BDEBD8904}"/>
              </a:ext>
            </a:extLst>
          </p:cNvPr>
          <p:cNvSpPr txBox="1"/>
          <p:nvPr/>
        </p:nvSpPr>
        <p:spPr>
          <a:xfrm>
            <a:off x="4765040" y="3044279"/>
            <a:ext cx="2890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139990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D03139-2EB9-46DA-ACD9-71DA9888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860E-5285-4A86-902D-2E6A24B2DD6C}" type="datetime1">
              <a:rPr lang="zh-CN" altLang="en-US" smtClean="0"/>
              <a:t>2023-05-14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CB98B3-3ED1-45A3-80F6-2FD592D5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申请经验分享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590D33-86DF-4B41-8B10-0DC61628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0A5E-0B39-49C8-B1FF-61B216D568CA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C72AC61-006F-4DC7-9C3C-C6670B27BECD}"/>
              </a:ext>
            </a:extLst>
          </p:cNvPr>
          <p:cNvSpPr txBox="1"/>
          <p:nvPr/>
        </p:nvSpPr>
        <p:spPr>
          <a:xfrm>
            <a:off x="4312147" y="277471"/>
            <a:ext cx="470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个人学业情况汇报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0347B9-BA17-4BE0-9097-2F817D467F3E}"/>
              </a:ext>
            </a:extLst>
          </p:cNvPr>
          <p:cNvSpPr txBox="1"/>
          <p:nvPr/>
        </p:nvSpPr>
        <p:spPr>
          <a:xfrm>
            <a:off x="542466" y="1153181"/>
            <a:ext cx="9665430" cy="341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/>
              <a:t>百分制加权平均分</a:t>
            </a:r>
            <a:r>
              <a:rPr lang="en-US" altLang="zh-CN" sz="2800" b="1" dirty="0"/>
              <a:t>:</a:t>
            </a:r>
            <a:r>
              <a:rPr lang="en-US" altLang="zh-CN" sz="2800" b="1" dirty="0">
                <a:solidFill>
                  <a:srgbClr val="FF0000"/>
                </a:solidFill>
              </a:rPr>
              <a:t>92.65/100</a:t>
            </a:r>
            <a:r>
              <a:rPr lang="en-US" altLang="zh-CN" sz="2800" b="1" dirty="0"/>
              <a:t>   </a:t>
            </a:r>
            <a:r>
              <a:rPr lang="zh-CN" altLang="en-US" sz="2800" b="1" dirty="0"/>
              <a:t>成绩专业排名</a:t>
            </a:r>
            <a:r>
              <a:rPr lang="en-US" altLang="zh-CN" sz="2800" b="1" dirty="0"/>
              <a:t>:</a:t>
            </a:r>
            <a:r>
              <a:rPr lang="en-US" altLang="zh-CN" sz="2800" b="1" dirty="0">
                <a:solidFill>
                  <a:srgbClr val="FF0000"/>
                </a:solidFill>
              </a:rPr>
              <a:t>2/68</a:t>
            </a:r>
          </a:p>
          <a:p>
            <a:pPr>
              <a:lnSpc>
                <a:spcPct val="200000"/>
              </a:lnSpc>
            </a:pPr>
            <a:r>
              <a:rPr lang="zh-CN" altLang="en-US" sz="2800" b="1" dirty="0"/>
              <a:t>出国用成绩平均绩点</a:t>
            </a:r>
            <a:r>
              <a:rPr lang="en-US" altLang="zh-CN" sz="2800" b="1" dirty="0">
                <a:solidFill>
                  <a:srgbClr val="FF0000"/>
                </a:solidFill>
              </a:rPr>
              <a:t>3.94/4</a:t>
            </a:r>
            <a:r>
              <a:rPr lang="zh-CN" altLang="en-US" sz="2800" b="1" dirty="0"/>
              <a:t>，排名</a:t>
            </a:r>
            <a:r>
              <a:rPr lang="en-US" altLang="zh-CN" sz="2800" b="1" dirty="0">
                <a:solidFill>
                  <a:srgbClr val="FF0000"/>
                </a:solidFill>
              </a:rPr>
              <a:t>2/68</a:t>
            </a:r>
          </a:p>
          <a:p>
            <a:pPr>
              <a:lnSpc>
                <a:spcPct val="200000"/>
              </a:lnSpc>
            </a:pPr>
            <a:r>
              <a:rPr lang="en-US" altLang="zh-CN" sz="2800" b="1" dirty="0"/>
              <a:t>2021</a:t>
            </a:r>
            <a:r>
              <a:rPr lang="zh-CN" altLang="en-US" sz="2800" b="1" dirty="0"/>
              <a:t>年国家奖学金</a:t>
            </a:r>
            <a:endParaRPr lang="en-US" altLang="zh-CN" sz="2800" b="1" dirty="0"/>
          </a:p>
          <a:p>
            <a:pPr>
              <a:lnSpc>
                <a:spcPct val="200000"/>
              </a:lnSpc>
            </a:pPr>
            <a:r>
              <a:rPr lang="en-US" altLang="zh-CN" sz="2800" b="1" dirty="0"/>
              <a:t>2022</a:t>
            </a:r>
            <a:r>
              <a:rPr lang="zh-CN" altLang="en-US" sz="2800" b="1" dirty="0"/>
              <a:t>年宏平长青一等奖</a:t>
            </a:r>
            <a:endParaRPr lang="zh-CN" altLang="en-US" b="1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9467B0C-A24C-90C6-7EAF-882E00B201CF}"/>
              </a:ext>
            </a:extLst>
          </p:cNvPr>
          <p:cNvCxnSpPr>
            <a:cxnSpLocks/>
          </p:cNvCxnSpPr>
          <p:nvPr/>
        </p:nvCxnSpPr>
        <p:spPr>
          <a:xfrm>
            <a:off x="0" y="1007713"/>
            <a:ext cx="12273280" cy="0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47000">
                  <a:srgbClr val="B9CBE9"/>
                </a:gs>
                <a:gs pos="24000">
                  <a:schemeClr val="accent1">
                    <a:lumMod val="45000"/>
                    <a:lumOff val="55000"/>
                  </a:schemeClr>
                </a:gs>
                <a:gs pos="37000">
                  <a:schemeClr val="accent1">
                    <a:lumMod val="45000"/>
                    <a:lumOff val="55000"/>
                  </a:schemeClr>
                </a:gs>
                <a:gs pos="0">
                  <a:schemeClr val="accent1"/>
                </a:gs>
              </a:gsLst>
              <a:lin ang="0" scaled="1"/>
              <a:tileRect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12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D03139-2EB9-46DA-ACD9-71DA9888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F3AB-06EE-4D5F-8E0D-2473887458A5}" type="datetime1">
              <a:rPr lang="zh-CN" altLang="en-US" smtClean="0"/>
              <a:t>2023-05-14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CB98B3-3ED1-45A3-80F6-2FD592D5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申请经验分享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590D33-86DF-4B41-8B10-0DC61628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0A5E-0B39-49C8-B1FF-61B216D568CA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C72AC61-006F-4DC7-9C3C-C6670B27BECD}"/>
              </a:ext>
            </a:extLst>
          </p:cNvPr>
          <p:cNvSpPr txBox="1"/>
          <p:nvPr/>
        </p:nvSpPr>
        <p:spPr>
          <a:xfrm>
            <a:off x="5047643" y="277471"/>
            <a:ext cx="2535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offer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0347B9-BA17-4BE0-9097-2F817D467F3E}"/>
              </a:ext>
            </a:extLst>
          </p:cNvPr>
          <p:cNvSpPr txBox="1"/>
          <p:nvPr/>
        </p:nvSpPr>
        <p:spPr>
          <a:xfrm>
            <a:off x="572284" y="1007713"/>
            <a:ext cx="9665430" cy="6005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申请项目：生物医学工程硕士（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BME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美国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offer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：耶鲁大学，约翰霍普金斯大学，康奈尔大学，宾夕法尼亚大学，哥伦比亚大学，杜克大学，卡耐基梅隆大学，西北大学，密歇根大学安娜堡分校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瑞士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offer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：苏黎世联邦理工学院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最终选择：约翰霍普金斯大学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2800" b="1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9467B0C-A24C-90C6-7EAF-882E00B201CF}"/>
              </a:ext>
            </a:extLst>
          </p:cNvPr>
          <p:cNvCxnSpPr>
            <a:cxnSpLocks/>
          </p:cNvCxnSpPr>
          <p:nvPr/>
        </p:nvCxnSpPr>
        <p:spPr>
          <a:xfrm>
            <a:off x="0" y="1007713"/>
            <a:ext cx="12273280" cy="0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47000">
                  <a:srgbClr val="B9CBE9"/>
                </a:gs>
                <a:gs pos="24000">
                  <a:schemeClr val="accent1">
                    <a:lumMod val="45000"/>
                    <a:lumOff val="55000"/>
                  </a:schemeClr>
                </a:gs>
                <a:gs pos="37000">
                  <a:schemeClr val="accent1">
                    <a:lumMod val="45000"/>
                    <a:lumOff val="55000"/>
                  </a:schemeClr>
                </a:gs>
                <a:gs pos="0">
                  <a:schemeClr val="accent1"/>
                </a:gs>
              </a:gsLst>
              <a:lin ang="0" scaled="1"/>
              <a:tileRect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91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D03139-2EB9-46DA-ACD9-71DA9888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6BCD-91A8-4C2D-B9B7-47B0D62FA523}" type="datetime1">
              <a:rPr lang="zh-CN" altLang="en-US" smtClean="0"/>
              <a:t>2023-05-14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CB98B3-3ED1-45A3-80F6-2FD592D5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申请经验分享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590D33-86DF-4B41-8B10-0DC61628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0A5E-0B39-49C8-B1FF-61B216D568CA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C72AC61-006F-4DC7-9C3C-C6670B27BECD}"/>
              </a:ext>
            </a:extLst>
          </p:cNvPr>
          <p:cNvSpPr txBox="1"/>
          <p:nvPr/>
        </p:nvSpPr>
        <p:spPr>
          <a:xfrm>
            <a:off x="3776321" y="243447"/>
            <a:ext cx="437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出国、保研、考研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B0827AE-BDF2-4669-A923-B5DF2CD9EEA7}"/>
              </a:ext>
            </a:extLst>
          </p:cNvPr>
          <p:cNvCxnSpPr>
            <a:cxnSpLocks/>
          </p:cNvCxnSpPr>
          <p:nvPr/>
        </p:nvCxnSpPr>
        <p:spPr>
          <a:xfrm>
            <a:off x="0" y="1007713"/>
            <a:ext cx="12273280" cy="0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47000">
                  <a:srgbClr val="B9CBE9"/>
                </a:gs>
                <a:gs pos="24000">
                  <a:schemeClr val="accent1">
                    <a:lumMod val="45000"/>
                    <a:lumOff val="55000"/>
                  </a:schemeClr>
                </a:gs>
                <a:gs pos="37000">
                  <a:schemeClr val="accent1">
                    <a:lumMod val="45000"/>
                    <a:lumOff val="55000"/>
                  </a:schemeClr>
                </a:gs>
                <a:gs pos="0">
                  <a:schemeClr val="accent1"/>
                </a:gs>
              </a:gsLst>
              <a:lin ang="0" scaled="1"/>
              <a:tileRect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AC38CD7-6713-CFB0-DE83-9C6A9F16568D}"/>
              </a:ext>
            </a:extLst>
          </p:cNvPr>
          <p:cNvSpPr txBox="1"/>
          <p:nvPr/>
        </p:nvSpPr>
        <p:spPr>
          <a:xfrm>
            <a:off x="100994" y="1298341"/>
            <a:ext cx="9541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出国：昂贵，风险大，有“逆袭”机会，科研氛围好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C0475BC-B96B-68C2-9B3E-D61EA7B0C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02" y="2176422"/>
            <a:ext cx="4446823" cy="250515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98A957B-C203-D698-8F06-05CBAAF4C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923" y="2176422"/>
            <a:ext cx="5313162" cy="238973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96C0E78-2973-1E32-3964-C6ECA43BC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7835" y="4636712"/>
            <a:ext cx="2473960" cy="154220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E712C62-80E9-E97A-B5B5-E514A051C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097" y="5061641"/>
            <a:ext cx="3162463" cy="93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69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D03139-2EB9-46DA-ACD9-71DA9888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C6B4-2513-4C23-BB86-5ADA76CF16ED}" type="datetime1">
              <a:rPr lang="zh-CN" altLang="en-US" smtClean="0"/>
              <a:t>2023-05-14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CB98B3-3ED1-45A3-80F6-2FD592D5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申请经验分享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590D33-86DF-4B41-8B10-0DC61628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0A5E-0B39-49C8-B1FF-61B216D568CA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C72AC61-006F-4DC7-9C3C-C6670B27BECD}"/>
              </a:ext>
            </a:extLst>
          </p:cNvPr>
          <p:cNvSpPr txBox="1"/>
          <p:nvPr/>
        </p:nvSpPr>
        <p:spPr>
          <a:xfrm>
            <a:off x="3776321" y="243447"/>
            <a:ext cx="437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出国、保研、考研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B0827AE-BDF2-4669-A923-B5DF2CD9EEA7}"/>
              </a:ext>
            </a:extLst>
          </p:cNvPr>
          <p:cNvCxnSpPr>
            <a:cxnSpLocks/>
          </p:cNvCxnSpPr>
          <p:nvPr/>
        </p:nvCxnSpPr>
        <p:spPr>
          <a:xfrm>
            <a:off x="0" y="1007713"/>
            <a:ext cx="12273280" cy="0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47000">
                  <a:srgbClr val="B9CBE9"/>
                </a:gs>
                <a:gs pos="24000">
                  <a:schemeClr val="accent1">
                    <a:lumMod val="45000"/>
                    <a:lumOff val="55000"/>
                  </a:schemeClr>
                </a:gs>
                <a:gs pos="37000">
                  <a:schemeClr val="accent1">
                    <a:lumMod val="45000"/>
                    <a:lumOff val="55000"/>
                  </a:schemeClr>
                </a:gs>
                <a:gs pos="0">
                  <a:schemeClr val="accent1"/>
                </a:gs>
              </a:gsLst>
              <a:lin ang="0" scaled="1"/>
              <a:tileRect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AC38CD7-6713-CFB0-DE83-9C6A9F16568D}"/>
              </a:ext>
            </a:extLst>
          </p:cNvPr>
          <p:cNvSpPr txBox="1"/>
          <p:nvPr/>
        </p:nvSpPr>
        <p:spPr>
          <a:xfrm>
            <a:off x="0" y="1209111"/>
            <a:ext cx="9541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出国：昂贵，风险大，有“逆袭”机会，科研氛围好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D86828-6BE3-FA0C-8E54-31A5D35F4F00}"/>
              </a:ext>
            </a:extLst>
          </p:cNvPr>
          <p:cNvSpPr txBox="1"/>
          <p:nvPr/>
        </p:nvSpPr>
        <p:spPr>
          <a:xfrm>
            <a:off x="301486" y="1809831"/>
            <a:ext cx="95415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美国名校更看重综合素质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985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学生出国申请自带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buff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E3B6B0F-4FD3-EFEE-BD63-004B9EAE4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841438"/>
            <a:ext cx="6820093" cy="118844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A041C4F-E17E-32F0-4200-1748E7F90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420" y="3863053"/>
            <a:ext cx="8582050" cy="249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90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D03139-2EB9-46DA-ACD9-71DA9888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10B2-4C5A-4381-88B4-ABE1A2CD0162}" type="datetime1">
              <a:rPr lang="zh-CN" altLang="en-US" smtClean="0"/>
              <a:t>2023-05-14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CB98B3-3ED1-45A3-80F6-2FD592D5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申请经验分享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590D33-86DF-4B41-8B10-0DC61628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0A5E-0B39-49C8-B1FF-61B216D568CA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C72AC61-006F-4DC7-9C3C-C6670B27BECD}"/>
              </a:ext>
            </a:extLst>
          </p:cNvPr>
          <p:cNvSpPr txBox="1"/>
          <p:nvPr/>
        </p:nvSpPr>
        <p:spPr>
          <a:xfrm>
            <a:off x="3776321" y="243447"/>
            <a:ext cx="437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出国、保研、考研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B0827AE-BDF2-4669-A923-B5DF2CD9EEA7}"/>
              </a:ext>
            </a:extLst>
          </p:cNvPr>
          <p:cNvCxnSpPr>
            <a:cxnSpLocks/>
          </p:cNvCxnSpPr>
          <p:nvPr/>
        </p:nvCxnSpPr>
        <p:spPr>
          <a:xfrm>
            <a:off x="0" y="1007713"/>
            <a:ext cx="12273280" cy="0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47000">
                  <a:srgbClr val="B9CBE9"/>
                </a:gs>
                <a:gs pos="24000">
                  <a:schemeClr val="accent1">
                    <a:lumMod val="45000"/>
                    <a:lumOff val="55000"/>
                  </a:schemeClr>
                </a:gs>
                <a:gs pos="37000">
                  <a:schemeClr val="accent1">
                    <a:lumMod val="45000"/>
                    <a:lumOff val="55000"/>
                  </a:schemeClr>
                </a:gs>
                <a:gs pos="0">
                  <a:schemeClr val="accent1"/>
                </a:gs>
              </a:gsLst>
              <a:lin ang="0" scaled="1"/>
              <a:tileRect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AC38CD7-6713-CFB0-DE83-9C6A9F16568D}"/>
              </a:ext>
            </a:extLst>
          </p:cNvPr>
          <p:cNvSpPr txBox="1"/>
          <p:nvPr/>
        </p:nvSpPr>
        <p:spPr>
          <a:xfrm>
            <a:off x="0" y="1209111"/>
            <a:ext cx="9541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出国：昂贵，风险大，有“逆袭”机会，科研氛围好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261FC1-498E-5590-8945-46E1C933E5AC}"/>
              </a:ext>
            </a:extLst>
          </p:cNvPr>
          <p:cNvSpPr txBox="1"/>
          <p:nvPr/>
        </p:nvSpPr>
        <p:spPr>
          <a:xfrm>
            <a:off x="281608" y="1933728"/>
            <a:ext cx="9541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可选择的方向多（硕士），可选课程多，形式灵活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0D8C1B-52A4-A2FE-67C5-DA090F222F0D}"/>
              </a:ext>
            </a:extLst>
          </p:cNvPr>
          <p:cNvSpPr txBox="1"/>
          <p:nvPr/>
        </p:nvSpPr>
        <p:spPr>
          <a:xfrm>
            <a:off x="281608" y="2658345"/>
            <a:ext cx="2968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申博更容易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782A15E-6B0F-2546-CC8F-455E79EF9813}"/>
              </a:ext>
            </a:extLst>
          </p:cNvPr>
          <p:cNvSpPr txBox="1"/>
          <p:nvPr/>
        </p:nvSpPr>
        <p:spPr>
          <a:xfrm>
            <a:off x="0" y="3571970"/>
            <a:ext cx="7701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逃避内卷不足以成为出国的理由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B687CD2-C69D-ACF8-5E8F-1E175D5C5726}"/>
              </a:ext>
            </a:extLst>
          </p:cNvPr>
          <p:cNvSpPr txBox="1"/>
          <p:nvPr/>
        </p:nvSpPr>
        <p:spPr>
          <a:xfrm>
            <a:off x="344556" y="4296587"/>
            <a:ext cx="46515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经济，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与印度友人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Graduate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的高强度学习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热门的专业在哪都热门</a:t>
            </a:r>
          </a:p>
        </p:txBody>
      </p:sp>
    </p:spTree>
    <p:extLst>
      <p:ext uri="{BB962C8B-B14F-4D97-AF65-F5344CB8AC3E}">
        <p14:creationId xmlns:p14="http://schemas.microsoft.com/office/powerpoint/2010/main" val="307329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D03139-2EB9-46DA-ACD9-71DA9888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6C38-B241-4212-9168-AA70F934671F}" type="datetime1">
              <a:rPr lang="zh-CN" altLang="en-US" smtClean="0"/>
              <a:t>2023-05-14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CB98B3-3ED1-45A3-80F6-2FD592D5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申请经验分享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590D33-86DF-4B41-8B10-0DC61628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0A5E-0B39-49C8-B1FF-61B216D568CA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C72AC61-006F-4DC7-9C3C-C6670B27BECD}"/>
              </a:ext>
            </a:extLst>
          </p:cNvPr>
          <p:cNvSpPr txBox="1"/>
          <p:nvPr/>
        </p:nvSpPr>
        <p:spPr>
          <a:xfrm>
            <a:off x="3776321" y="243447"/>
            <a:ext cx="437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出国、保研、考研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B0827AE-BDF2-4669-A923-B5DF2CD9EEA7}"/>
              </a:ext>
            </a:extLst>
          </p:cNvPr>
          <p:cNvCxnSpPr>
            <a:cxnSpLocks/>
          </p:cNvCxnSpPr>
          <p:nvPr/>
        </p:nvCxnSpPr>
        <p:spPr>
          <a:xfrm>
            <a:off x="0" y="1007713"/>
            <a:ext cx="12273280" cy="0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47000">
                  <a:srgbClr val="B9CBE9"/>
                </a:gs>
                <a:gs pos="24000">
                  <a:schemeClr val="accent1">
                    <a:lumMod val="45000"/>
                    <a:lumOff val="55000"/>
                  </a:schemeClr>
                </a:gs>
                <a:gs pos="37000">
                  <a:schemeClr val="accent1">
                    <a:lumMod val="45000"/>
                    <a:lumOff val="55000"/>
                  </a:schemeClr>
                </a:gs>
                <a:gs pos="0">
                  <a:schemeClr val="accent1"/>
                </a:gs>
              </a:gsLst>
              <a:lin ang="0" scaled="1"/>
              <a:tileRect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AC38CD7-6713-CFB0-DE83-9C6A9F16568D}"/>
              </a:ext>
            </a:extLst>
          </p:cNvPr>
          <p:cNvSpPr txBox="1"/>
          <p:nvPr/>
        </p:nvSpPr>
        <p:spPr>
          <a:xfrm>
            <a:off x="261729" y="1267191"/>
            <a:ext cx="8348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保研：稳妥，国内出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paper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55CAE8-26E5-9BC3-E71F-5181BD824A97}"/>
              </a:ext>
            </a:extLst>
          </p:cNvPr>
          <p:cNvSpPr txBox="1"/>
          <p:nvPr/>
        </p:nvSpPr>
        <p:spPr>
          <a:xfrm>
            <a:off x="341243" y="5543997"/>
            <a:ext cx="4979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考研：竞争压力大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6E4D8A-35AF-CA2B-2EE5-1D46759D9E7D}"/>
              </a:ext>
            </a:extLst>
          </p:cNvPr>
          <p:cNvSpPr txBox="1"/>
          <p:nvPr/>
        </p:nvSpPr>
        <p:spPr>
          <a:xfrm>
            <a:off x="440634" y="1894169"/>
            <a:ext cx="9541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国外硕士最多两年，很少发文章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842502B-B134-050D-3F65-A8E6620D957F}"/>
              </a:ext>
            </a:extLst>
          </p:cNvPr>
          <p:cNvSpPr txBox="1"/>
          <p:nvPr/>
        </p:nvSpPr>
        <p:spPr>
          <a:xfrm>
            <a:off x="440634" y="2536262"/>
            <a:ext cx="9541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人脉资源（大团队，知名老板）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9FCEFB-8311-6EEC-FE6A-51725A470B5F}"/>
              </a:ext>
            </a:extLst>
          </p:cNvPr>
          <p:cNvSpPr txBox="1"/>
          <p:nvPr/>
        </p:nvSpPr>
        <p:spPr>
          <a:xfrm>
            <a:off x="440634" y="3132064"/>
            <a:ext cx="9541566" cy="1955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: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我个人）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无法提升认知，开拓眼界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总归要去国外读博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806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D03139-2EB9-46DA-ACD9-71DA9888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87BD-264F-4C7F-8245-DBCFE7173AF7}" type="datetime1">
              <a:rPr lang="zh-CN" altLang="en-US" smtClean="0"/>
              <a:t>2023-05-14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CB98B3-3ED1-45A3-80F6-2FD592D5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申请经验分享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590D33-86DF-4B41-8B10-0DC61628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0A5E-0B39-49C8-B1FF-61B216D568CA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C72AC61-006F-4DC7-9C3C-C6670B27BECD}"/>
              </a:ext>
            </a:extLst>
          </p:cNvPr>
          <p:cNvSpPr txBox="1"/>
          <p:nvPr/>
        </p:nvSpPr>
        <p:spPr>
          <a:xfrm>
            <a:off x="4223582" y="243447"/>
            <a:ext cx="392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不同国家的特点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B0827AE-BDF2-4669-A923-B5DF2CD9EEA7}"/>
              </a:ext>
            </a:extLst>
          </p:cNvPr>
          <p:cNvCxnSpPr>
            <a:cxnSpLocks/>
          </p:cNvCxnSpPr>
          <p:nvPr/>
        </p:nvCxnSpPr>
        <p:spPr>
          <a:xfrm>
            <a:off x="0" y="1007713"/>
            <a:ext cx="12273280" cy="0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47000">
                  <a:srgbClr val="B9CBE9"/>
                </a:gs>
                <a:gs pos="24000">
                  <a:schemeClr val="accent1">
                    <a:lumMod val="45000"/>
                    <a:lumOff val="55000"/>
                  </a:schemeClr>
                </a:gs>
                <a:gs pos="37000">
                  <a:schemeClr val="accent1">
                    <a:lumMod val="45000"/>
                    <a:lumOff val="55000"/>
                  </a:schemeClr>
                </a:gs>
                <a:gs pos="0">
                  <a:schemeClr val="accent1"/>
                </a:gs>
              </a:gsLst>
              <a:lin ang="0" scaled="1"/>
              <a:tileRect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A5BF682-C2AC-DF7F-4C11-1E3FC6FCD0CC}"/>
              </a:ext>
            </a:extLst>
          </p:cNvPr>
          <p:cNvSpPr txBox="1"/>
          <p:nvPr/>
        </p:nvSpPr>
        <p:spPr>
          <a:xfrm>
            <a:off x="947529" y="1741973"/>
            <a:ext cx="10015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美国：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优点：名校多，学制好，课程设置合理，学术水平最高，看重综合素质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缺点：形势不明朗，不安全，贵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E8DFF3-E6DF-2DAB-E128-F2C06D83C9FF}"/>
              </a:ext>
            </a:extLst>
          </p:cNvPr>
          <p:cNvSpPr txBox="1"/>
          <p:nvPr/>
        </p:nvSpPr>
        <p:spPr>
          <a:xfrm>
            <a:off x="947530" y="2963931"/>
            <a:ext cx="8935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英国：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优点：相对友好，费用略低，看重硬性条件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缺点：名校少，学制短（多为一年），研究型硕士申请十分麻烦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EEE0F58-D788-C5AA-D019-B3F209B2ECB0}"/>
              </a:ext>
            </a:extLst>
          </p:cNvPr>
          <p:cNvSpPr txBox="1"/>
          <p:nvPr/>
        </p:nvSpPr>
        <p:spPr>
          <a:xfrm>
            <a:off x="947530" y="4164260"/>
            <a:ext cx="8935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港新：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优点：最友好，费用最低，看重硬性条件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缺点：名校少，学制短（多为一年），研究型硕士申请十分麻烦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461CD21-FBE0-CA95-D585-B9C83970F0F0}"/>
              </a:ext>
            </a:extLst>
          </p:cNvPr>
          <p:cNvSpPr txBox="1"/>
          <p:nvPr/>
        </p:nvSpPr>
        <p:spPr>
          <a:xfrm>
            <a:off x="205408" y="1157198"/>
            <a:ext cx="1114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硕士申请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EAE043-055E-A3D1-0BB9-8BD4EAD46A62}"/>
              </a:ext>
            </a:extLst>
          </p:cNvPr>
          <p:cNvSpPr txBox="1"/>
          <p:nvPr/>
        </p:nvSpPr>
        <p:spPr>
          <a:xfrm>
            <a:off x="2209800" y="1239113"/>
            <a:ext cx="1114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难度：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</a:t>
            </a:r>
            <a:r>
              <a:rPr lang="zh-CN" altLang="en-US" sz="24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而异，同一个学校不同项目之间，难度也不同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62C7B32-E87C-5CCC-F783-0CCC8B3FAB52}"/>
              </a:ext>
            </a:extLst>
          </p:cNvPr>
          <p:cNvSpPr txBox="1"/>
          <p:nvPr/>
        </p:nvSpPr>
        <p:spPr>
          <a:xfrm>
            <a:off x="947530" y="5279896"/>
            <a:ext cx="8935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瑞士：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优点：学制好，费用低，环境安全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缺点：录取难度特别大，课程难度特别大，毕业校友少</a:t>
            </a:r>
          </a:p>
        </p:txBody>
      </p:sp>
    </p:spTree>
    <p:extLst>
      <p:ext uri="{BB962C8B-B14F-4D97-AF65-F5344CB8AC3E}">
        <p14:creationId xmlns:p14="http://schemas.microsoft.com/office/powerpoint/2010/main" val="3356193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D03139-2EB9-46DA-ACD9-71DA9888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DB09-72AB-4097-ABCA-3249B7BB8A6F}" type="datetime1">
              <a:rPr lang="zh-CN" altLang="en-US" smtClean="0"/>
              <a:t>2023-05-14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CB98B3-3ED1-45A3-80F6-2FD592D5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申请经验分享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590D33-86DF-4B41-8B10-0DC61628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0A5E-0B39-49C8-B1FF-61B216D568CA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C72AC61-006F-4DC7-9C3C-C6670B27BECD}"/>
              </a:ext>
            </a:extLst>
          </p:cNvPr>
          <p:cNvSpPr txBox="1"/>
          <p:nvPr/>
        </p:nvSpPr>
        <p:spPr>
          <a:xfrm>
            <a:off x="4548259" y="213630"/>
            <a:ext cx="351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硕士还是博士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B0827AE-BDF2-4669-A923-B5DF2CD9EEA7}"/>
              </a:ext>
            </a:extLst>
          </p:cNvPr>
          <p:cNvCxnSpPr>
            <a:cxnSpLocks/>
          </p:cNvCxnSpPr>
          <p:nvPr/>
        </p:nvCxnSpPr>
        <p:spPr>
          <a:xfrm>
            <a:off x="0" y="1007713"/>
            <a:ext cx="12273280" cy="0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47000">
                  <a:srgbClr val="B9CBE9"/>
                </a:gs>
                <a:gs pos="24000">
                  <a:schemeClr val="accent1">
                    <a:lumMod val="45000"/>
                    <a:lumOff val="55000"/>
                  </a:schemeClr>
                </a:gs>
                <a:gs pos="37000">
                  <a:schemeClr val="accent1">
                    <a:lumMod val="45000"/>
                    <a:lumOff val="55000"/>
                  </a:schemeClr>
                </a:gs>
                <a:gs pos="0">
                  <a:schemeClr val="accent1"/>
                </a:gs>
              </a:gsLst>
              <a:lin ang="0" scaled="1"/>
              <a:tileRect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E69CC4A-ADC8-C934-E782-9919B7525422}"/>
              </a:ext>
            </a:extLst>
          </p:cNvPr>
          <p:cNvSpPr txBox="1"/>
          <p:nvPr/>
        </p:nvSpPr>
        <p:spPr>
          <a:xfrm>
            <a:off x="357809" y="1361018"/>
            <a:ext cx="5658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博士申请难度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远远远远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大于硕士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91BD71-71A6-C250-CD1E-09120A5158E8}"/>
              </a:ext>
            </a:extLst>
          </p:cNvPr>
          <p:cNvSpPr txBox="1"/>
          <p:nvPr/>
        </p:nvSpPr>
        <p:spPr>
          <a:xfrm>
            <a:off x="1026270" y="1884238"/>
            <a:ext cx="10220739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看重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本科出身（档次：清北，复交，华五，其余）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看重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科研匹配度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collection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，以上都不重要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BA5377A-838F-6FB5-57AA-42521F29F06F}"/>
              </a:ext>
            </a:extLst>
          </p:cNvPr>
          <p:cNvSpPr txBox="1"/>
          <p:nvPr/>
        </p:nvSpPr>
        <p:spPr>
          <a:xfrm>
            <a:off x="1026270" y="3532244"/>
            <a:ext cx="9439634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申请难度和你得到的奖学金额成正相关，美国博士难度最大。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委员会制与非委员会制</a:t>
            </a:r>
          </a:p>
        </p:txBody>
      </p:sp>
    </p:spTree>
    <p:extLst>
      <p:ext uri="{BB962C8B-B14F-4D97-AF65-F5344CB8AC3E}">
        <p14:creationId xmlns:p14="http://schemas.microsoft.com/office/powerpoint/2010/main" val="306441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737</Words>
  <Application>Microsoft Office PowerPoint</Application>
  <PresentationFormat>宽屏</PresentationFormat>
  <Paragraphs>116</Paragraphs>
  <Slides>13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Office 主题​​</vt:lpstr>
      <vt:lpstr>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 云龙</dc:creator>
  <cp:lastModifiedBy>朱 云龙</cp:lastModifiedBy>
  <cp:revision>8</cp:revision>
  <dcterms:created xsi:type="dcterms:W3CDTF">2023-05-07T09:52:04Z</dcterms:created>
  <dcterms:modified xsi:type="dcterms:W3CDTF">2023-05-14T03:02:00Z</dcterms:modified>
</cp:coreProperties>
</file>