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6" r:id="rId6"/>
    <p:sldId id="267" r:id="rId7"/>
    <p:sldId id="268" r:id="rId8"/>
    <p:sldId id="269" r:id="rId9"/>
    <p:sldId id="271" r:id="rId10"/>
    <p:sldId id="272" r:id="rId11"/>
    <p:sldId id="299" r:id="rId12"/>
    <p:sldId id="273" r:id="rId13"/>
    <p:sldId id="275" r:id="rId14"/>
    <p:sldId id="274" r:id="rId15"/>
    <p:sldId id="277"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76" r:id="rId33"/>
    <p:sldId id="270" r:id="rId34"/>
    <p:sldId id="27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847210-5619-4E8C-9936-6AEAEF289F83}">
          <p14:sldIdLst>
            <p14:sldId id="256"/>
            <p14:sldId id="260"/>
            <p14:sldId id="261"/>
            <p14:sldId id="262"/>
            <p14:sldId id="266"/>
            <p14:sldId id="267"/>
            <p14:sldId id="268"/>
            <p14:sldId id="269"/>
            <p14:sldId id="271"/>
          </p14:sldIdLst>
        </p14:section>
        <p14:section name="Untitled Section" id="{15D8E670-AE7F-4A3C-A526-AC8768A28EBC}">
          <p14:sldIdLst>
            <p14:sldId id="272"/>
            <p14:sldId id="299"/>
            <p14:sldId id="273"/>
            <p14:sldId id="275"/>
            <p14:sldId id="274"/>
            <p14:sldId id="277"/>
            <p14:sldId id="282"/>
            <p14:sldId id="283"/>
            <p14:sldId id="284"/>
            <p14:sldId id="285"/>
            <p14:sldId id="286"/>
            <p14:sldId id="287"/>
            <p14:sldId id="288"/>
            <p14:sldId id="289"/>
            <p14:sldId id="290"/>
            <p14:sldId id="291"/>
            <p14:sldId id="292"/>
            <p14:sldId id="293"/>
            <p14:sldId id="294"/>
            <p14:sldId id="295"/>
            <p14:sldId id="296"/>
            <p14:sldId id="297"/>
            <p14:sldId id="276"/>
            <p14:sldId id="270"/>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6" autoAdjust="0"/>
    <p:restoredTop sz="94671" autoAdjust="0"/>
  </p:normalViewPr>
  <p:slideViewPr>
    <p:cSldViewPr>
      <p:cViewPr varScale="1">
        <p:scale>
          <a:sx n="70" d="100"/>
          <a:sy n="70" d="100"/>
        </p:scale>
        <p:origin x="-157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0167B-72E3-4952-B21D-6AA8D1559FE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0167B-72E3-4952-B21D-6AA8D1559FE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0167B-72E3-4952-B21D-6AA8D1559FE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CA0167B-72E3-4952-B21D-6AA8D1559FE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0167B-72E3-4952-B21D-6AA8D1559FEF}"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0167B-72E3-4952-B21D-6AA8D1559FEF}"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CA0167B-72E3-4952-B21D-6AA8D1559FEF}"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3391B-3ED1-4FC3-92E8-BCE22FBC47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CA0167B-72E3-4952-B21D-6AA8D1559FE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0167B-72E3-4952-B21D-6AA8D1559FE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3391B-3ED1-4FC3-92E8-BCE22FBC4757}"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CA0167B-72E3-4952-B21D-6AA8D1559FEF}" type="datetimeFigureOut">
              <a:rPr lang="en-US" smtClean="0"/>
              <a:t>4/24/2023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9A3391B-3ED1-4FC3-92E8-BCE22FBC4757}"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2213972"/>
            <a:ext cx="7315200" cy="923330"/>
          </a:xfrm>
          <a:prstGeom prst="rect">
            <a:avLst/>
          </a:prstGeom>
          <a:noFill/>
        </p:spPr>
        <p:txBody>
          <a:bodyPr wrap="square" rtlCol="0">
            <a:spAutoFit/>
          </a:bodyPr>
          <a:lstStyle/>
          <a:p>
            <a:r>
              <a:rPr lang="en-US" sz="5400" b="1" dirty="0" smtClean="0">
                <a:solidFill>
                  <a:schemeClr val="bg2">
                    <a:lumMod val="25000"/>
                  </a:schemeClr>
                </a:solidFill>
              </a:rPr>
              <a:t>Hotel </a:t>
            </a:r>
            <a:r>
              <a:rPr lang="en-US" sz="5400" b="1" dirty="0">
                <a:solidFill>
                  <a:schemeClr val="bg2">
                    <a:lumMod val="25000"/>
                  </a:schemeClr>
                </a:solidFill>
              </a:rPr>
              <a:t>Booking Analysis</a:t>
            </a:r>
          </a:p>
        </p:txBody>
      </p:sp>
      <p:sp>
        <p:nvSpPr>
          <p:cNvPr id="6" name="TextBox 5"/>
          <p:cNvSpPr txBox="1"/>
          <p:nvPr/>
        </p:nvSpPr>
        <p:spPr>
          <a:xfrm>
            <a:off x="2133600" y="3200400"/>
            <a:ext cx="4648200" cy="381000"/>
          </a:xfrm>
          <a:prstGeom prst="rect">
            <a:avLst/>
          </a:prstGeom>
          <a:noFill/>
        </p:spPr>
        <p:txBody>
          <a:bodyPr wrap="square" rtlCol="0" anchor="t">
            <a:spAutoFit/>
          </a:bodyPr>
          <a:lstStyle/>
          <a:p>
            <a:r>
              <a:rPr lang="en-US" dirty="0"/>
              <a:t>	</a:t>
            </a:r>
            <a:r>
              <a:rPr lang="en-US" dirty="0" smtClean="0"/>
              <a:t>	</a:t>
            </a:r>
            <a:r>
              <a:rPr lang="en-US" b="1" dirty="0" smtClean="0"/>
              <a:t>BY</a:t>
            </a:r>
            <a:endParaRPr lang="en-US" b="1" dirty="0"/>
          </a:p>
        </p:txBody>
      </p:sp>
      <p:sp>
        <p:nvSpPr>
          <p:cNvPr id="7" name="TextBox 6"/>
          <p:cNvSpPr txBox="1"/>
          <p:nvPr/>
        </p:nvSpPr>
        <p:spPr>
          <a:xfrm>
            <a:off x="2819400" y="3694093"/>
            <a:ext cx="7010400" cy="954107"/>
          </a:xfrm>
          <a:prstGeom prst="rect">
            <a:avLst/>
          </a:prstGeom>
          <a:noFill/>
        </p:spPr>
        <p:txBody>
          <a:bodyPr wrap="square" rtlCol="0">
            <a:spAutoFit/>
          </a:bodyPr>
          <a:lstStyle/>
          <a:p>
            <a:pPr marL="514350" indent="-514350">
              <a:buAutoNum type="arabicPeriod"/>
            </a:pPr>
            <a:r>
              <a:rPr lang="en-US" sz="2800" b="1" dirty="0" smtClean="0">
                <a:solidFill>
                  <a:schemeClr val="accent5">
                    <a:lumMod val="75000"/>
                  </a:schemeClr>
                </a:solidFill>
              </a:rPr>
              <a:t>MOHAMMAD SHUAIB.</a:t>
            </a:r>
          </a:p>
          <a:p>
            <a:pPr marL="514350" indent="-514350">
              <a:buAutoNum type="arabicPeriod"/>
            </a:pPr>
            <a:r>
              <a:rPr lang="en-US" sz="2800" b="1" dirty="0" smtClean="0">
                <a:solidFill>
                  <a:schemeClr val="accent5">
                    <a:lumMod val="75000"/>
                  </a:schemeClr>
                </a:solidFill>
              </a:rPr>
              <a:t>KAUSHIK DEY.</a:t>
            </a:r>
          </a:p>
        </p:txBody>
      </p:sp>
      <p:sp>
        <p:nvSpPr>
          <p:cNvPr id="2" name="TextBox 1"/>
          <p:cNvSpPr txBox="1"/>
          <p:nvPr/>
        </p:nvSpPr>
        <p:spPr>
          <a:xfrm>
            <a:off x="1084118" y="1422231"/>
            <a:ext cx="7197436" cy="1015663"/>
          </a:xfrm>
          <a:prstGeom prst="rect">
            <a:avLst/>
          </a:prstGeom>
          <a:noFill/>
        </p:spPr>
        <p:txBody>
          <a:bodyPr wrap="square" rtlCol="0">
            <a:spAutoFit/>
          </a:bodyPr>
          <a:lstStyle/>
          <a:p>
            <a:r>
              <a:rPr lang="en-US" sz="6000" b="1" dirty="0" smtClean="0">
                <a:solidFill>
                  <a:srgbClr val="FF0000"/>
                </a:solidFill>
              </a:rPr>
              <a:t>Capstone Project</a:t>
            </a:r>
            <a:endParaRPr lang="en-US" sz="6000" b="1" dirty="0">
              <a:solidFill>
                <a:srgbClr val="FF0000"/>
              </a:solidFill>
            </a:endParaRPr>
          </a:p>
        </p:txBody>
      </p:sp>
    </p:spTree>
    <p:extLst>
      <p:ext uri="{BB962C8B-B14F-4D97-AF65-F5344CB8AC3E}">
        <p14:creationId xmlns:p14="http://schemas.microsoft.com/office/powerpoint/2010/main" val="3667220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smtClean="0">
                <a:solidFill>
                  <a:schemeClr val="bg1"/>
                </a:solidFill>
              </a:rPr>
              <a:t>Feature Engineering</a:t>
            </a:r>
          </a:p>
        </p:txBody>
      </p:sp>
      <p:sp>
        <p:nvSpPr>
          <p:cNvPr id="3" name="Right Arrow 2"/>
          <p:cNvSpPr/>
          <p:nvPr/>
        </p:nvSpPr>
        <p:spPr>
          <a:xfrm>
            <a:off x="0" y="4572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3200400"/>
            <a:ext cx="5181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 3. Parsing </a:t>
            </a:r>
            <a:r>
              <a:rPr lang="en-US" sz="2000" b="1" dirty="0"/>
              <a:t>date </a:t>
            </a:r>
            <a:r>
              <a:rPr lang="en-US" sz="2000" b="1" dirty="0" smtClean="0"/>
              <a:t> </a:t>
            </a:r>
            <a:r>
              <a:rPr lang="en-US" sz="2000" b="1" dirty="0"/>
              <a:t>string </a:t>
            </a:r>
            <a:r>
              <a:rPr lang="en-US" sz="2000" b="1" dirty="0" smtClean="0"/>
              <a:t>into </a:t>
            </a:r>
            <a:r>
              <a:rPr lang="en-US" sz="2000" b="1" dirty="0" err="1"/>
              <a:t>Datetime</a:t>
            </a:r>
            <a:r>
              <a:rPr lang="en-US" sz="2000" b="1" dirty="0"/>
              <a:t> format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0"/>
            <a:ext cx="8610600" cy="1066800"/>
          </a:xfrm>
          <a:prstGeom prst="rect">
            <a:avLst/>
          </a:prstGeom>
        </p:spPr>
      </p:pic>
      <p:sp>
        <p:nvSpPr>
          <p:cNvPr id="6" name="TextBox 5"/>
          <p:cNvSpPr txBox="1"/>
          <p:nvPr/>
        </p:nvSpPr>
        <p:spPr>
          <a:xfrm>
            <a:off x="228600" y="1512094"/>
            <a:ext cx="8686800" cy="1231106"/>
          </a:xfrm>
          <a:prstGeom prst="rect">
            <a:avLst/>
          </a:prstGeom>
          <a:noFill/>
        </p:spPr>
        <p:txBody>
          <a:bodyPr wrap="square" rtlCol="0">
            <a:spAutoFit/>
          </a:bodyPr>
          <a:lstStyle/>
          <a:p>
            <a:r>
              <a:rPr lang="en-US" sz="2000" b="1" dirty="0" smtClean="0"/>
              <a:t>What is feature engineering:- </a:t>
            </a:r>
          </a:p>
          <a:p>
            <a:r>
              <a:rPr lang="en-US" dirty="0" smtClean="0"/>
              <a:t>Feature </a:t>
            </a:r>
            <a:r>
              <a:rPr lang="en-US" dirty="0"/>
              <a:t>engineering is the process of selecting, manipulating, and transforming raw data into features that can be used in supervised learning.</a:t>
            </a:r>
            <a:endParaRPr lang="en-US" dirty="0" smtClean="0"/>
          </a:p>
          <a:p>
            <a:endParaRPr lang="en-US" dirty="0"/>
          </a:p>
        </p:txBody>
      </p:sp>
      <p:sp>
        <p:nvSpPr>
          <p:cNvPr id="8" name="TextBox 7"/>
          <p:cNvSpPr txBox="1"/>
          <p:nvPr/>
        </p:nvSpPr>
        <p:spPr>
          <a:xfrm>
            <a:off x="304800" y="3733800"/>
            <a:ext cx="8153400" cy="707886"/>
          </a:xfrm>
          <a:prstGeom prst="rect">
            <a:avLst/>
          </a:prstGeom>
          <a:noFill/>
        </p:spPr>
        <p:txBody>
          <a:bodyPr wrap="square" rtlCol="0">
            <a:spAutoFit/>
          </a:bodyPr>
          <a:lstStyle/>
          <a:p>
            <a:r>
              <a:rPr lang="en-US" sz="2000" dirty="0"/>
              <a:t>We have to </a:t>
            </a:r>
            <a:r>
              <a:rPr lang="en-US" sz="2000" dirty="0" smtClean="0"/>
              <a:t>change </a:t>
            </a:r>
            <a:r>
              <a:rPr lang="en-US" sz="2000" dirty="0"/>
              <a:t>the "reservation status date" string to </a:t>
            </a:r>
            <a:r>
              <a:rPr lang="en-US" sz="2000" dirty="0" err="1" smtClean="0"/>
              <a:t>Datetime</a:t>
            </a:r>
            <a:r>
              <a:rPr lang="en-US" sz="2000" dirty="0" smtClean="0"/>
              <a:t> </a:t>
            </a:r>
            <a:r>
              <a:rPr lang="en-US" sz="2000" dirty="0"/>
              <a:t>format</a:t>
            </a:r>
          </a:p>
        </p:txBody>
      </p:sp>
    </p:spTree>
    <p:extLst>
      <p:ext uri="{BB962C8B-B14F-4D97-AF65-F5344CB8AC3E}">
        <p14:creationId xmlns:p14="http://schemas.microsoft.com/office/powerpoint/2010/main" val="74678938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3" name="Right Arrow 2"/>
          <p:cNvSpPr/>
          <p:nvPr/>
        </p:nvSpPr>
        <p:spPr>
          <a:xfrm>
            <a:off x="0" y="4572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1428690"/>
            <a:ext cx="5181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 3. Parsing </a:t>
            </a:r>
            <a:r>
              <a:rPr lang="en-US" sz="2000" b="1" dirty="0"/>
              <a:t>date </a:t>
            </a:r>
            <a:r>
              <a:rPr lang="en-US" sz="2000" b="1" dirty="0" smtClean="0"/>
              <a:t> </a:t>
            </a:r>
            <a:r>
              <a:rPr lang="en-US" sz="2000" b="1" dirty="0"/>
              <a:t>string </a:t>
            </a:r>
            <a:r>
              <a:rPr lang="en-US" sz="2000" b="1" dirty="0" smtClean="0"/>
              <a:t>into </a:t>
            </a:r>
            <a:r>
              <a:rPr lang="en-US" sz="2000" b="1" dirty="0" err="1"/>
              <a:t>Datetime</a:t>
            </a:r>
            <a:r>
              <a:rPr lang="en-US" sz="2000" b="1" dirty="0"/>
              <a:t> format </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05000"/>
            <a:ext cx="8610600" cy="1066800"/>
          </a:xfrm>
          <a:prstGeom prst="rect">
            <a:avLst/>
          </a:prstGeom>
        </p:spPr>
      </p:pic>
      <p:sp>
        <p:nvSpPr>
          <p:cNvPr id="10" name="TextBox 9"/>
          <p:cNvSpPr txBox="1"/>
          <p:nvPr/>
        </p:nvSpPr>
        <p:spPr>
          <a:xfrm>
            <a:off x="304800" y="302889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Adding new columns of Arrival month, Total People and Total Stay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505200"/>
            <a:ext cx="8610600" cy="3200400"/>
          </a:xfrm>
          <a:prstGeom prst="rect">
            <a:avLst/>
          </a:prstGeom>
        </p:spPr>
      </p:pic>
    </p:spTree>
    <p:extLst>
      <p:ext uri="{BB962C8B-B14F-4D97-AF65-F5344CB8AC3E}">
        <p14:creationId xmlns:p14="http://schemas.microsoft.com/office/powerpoint/2010/main" val="36983326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8701586" cy="707886"/>
          </a:xfrm>
          <a:prstGeom prst="rect">
            <a:avLst/>
          </a:prstGeom>
          <a:noFill/>
        </p:spPr>
        <p:txBody>
          <a:bodyPr wrap="square" rtlCol="0">
            <a:spAutoFit/>
          </a:bodyPr>
          <a:lstStyle/>
          <a:p>
            <a:r>
              <a:rPr lang="en-US" sz="4000" b="1" dirty="0">
                <a:solidFill>
                  <a:schemeClr val="bg1"/>
                </a:solidFill>
              </a:rPr>
              <a:t>Check Unique Values for each </a:t>
            </a:r>
            <a:r>
              <a:rPr lang="en-US" sz="4000" b="1" dirty="0" smtClean="0">
                <a:solidFill>
                  <a:schemeClr val="bg1"/>
                </a:solidFill>
              </a:rPr>
              <a:t>variable</a:t>
            </a:r>
            <a:endParaRPr lang="en-US" sz="4000" b="1" dirty="0">
              <a:solidFill>
                <a:schemeClr val="bg1"/>
              </a:solidFill>
            </a:endParaRPr>
          </a:p>
        </p:txBody>
      </p:sp>
      <p:sp>
        <p:nvSpPr>
          <p:cNvPr id="3" name="Right Arrow 2"/>
          <p:cNvSpPr/>
          <p:nvPr/>
        </p:nvSpPr>
        <p:spPr>
          <a:xfrm>
            <a:off x="0" y="524335"/>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5" y="1600200"/>
            <a:ext cx="8802329" cy="5105400"/>
          </a:xfrm>
          <a:prstGeom prst="rect">
            <a:avLst/>
          </a:prstGeom>
        </p:spPr>
      </p:pic>
    </p:spTree>
    <p:extLst>
      <p:ext uri="{BB962C8B-B14F-4D97-AF65-F5344CB8AC3E}">
        <p14:creationId xmlns:p14="http://schemas.microsoft.com/office/powerpoint/2010/main" val="3765802279"/>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730514"/>
            <a:ext cx="8701586" cy="830997"/>
          </a:xfrm>
          <a:prstGeom prst="rect">
            <a:avLst/>
          </a:prstGeom>
          <a:noFill/>
        </p:spPr>
        <p:txBody>
          <a:bodyPr wrap="square" rtlCol="0">
            <a:spAutoFit/>
          </a:bodyPr>
          <a:lstStyle/>
          <a:p>
            <a:pPr algn="ctr"/>
            <a:r>
              <a:rPr lang="en-US" sz="4800" b="1" dirty="0" smtClean="0">
                <a:solidFill>
                  <a:schemeClr val="bg2">
                    <a:lumMod val="25000"/>
                  </a:schemeClr>
                </a:solidFill>
              </a:rPr>
              <a:t>Exploratory Data Analysis(EDA)</a:t>
            </a:r>
            <a:endParaRPr lang="en-US" sz="4800" b="1" dirty="0">
              <a:solidFill>
                <a:schemeClr val="bg2">
                  <a:lumMod val="25000"/>
                </a:schemeClr>
              </a:solidFill>
            </a:endParaRPr>
          </a:p>
        </p:txBody>
      </p:sp>
      <p:sp>
        <p:nvSpPr>
          <p:cNvPr id="3" name="Right Arrow 2"/>
          <p:cNvSpPr/>
          <p:nvPr/>
        </p:nvSpPr>
        <p:spPr>
          <a:xfrm>
            <a:off x="0" y="524335"/>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 name="TextBox 4"/>
          <p:cNvSpPr txBox="1"/>
          <p:nvPr/>
        </p:nvSpPr>
        <p:spPr>
          <a:xfrm>
            <a:off x="457198" y="3172361"/>
            <a:ext cx="8515965" cy="1323439"/>
          </a:xfrm>
          <a:prstGeom prst="rect">
            <a:avLst/>
          </a:prstGeom>
          <a:noFill/>
        </p:spPr>
        <p:txBody>
          <a:bodyPr wrap="square" rtlCol="0">
            <a:spAutoFit/>
          </a:bodyPr>
          <a:lstStyle/>
          <a:p>
            <a:pPr algn="ctr"/>
            <a:r>
              <a:rPr lang="en-US" sz="4000" b="1" i="1" dirty="0">
                <a:solidFill>
                  <a:schemeClr val="tx2">
                    <a:lumMod val="60000"/>
                    <a:lumOff val="40000"/>
                  </a:schemeClr>
                </a:solidFill>
              </a:rPr>
              <a:t>Data </a:t>
            </a:r>
            <a:r>
              <a:rPr lang="en-US" sz="4000" b="1" i="1" dirty="0" err="1">
                <a:solidFill>
                  <a:schemeClr val="tx2">
                    <a:lumMod val="60000"/>
                    <a:lumOff val="40000"/>
                  </a:schemeClr>
                </a:solidFill>
              </a:rPr>
              <a:t>Vizualization</a:t>
            </a:r>
            <a:r>
              <a:rPr lang="en-US" sz="4000" b="1" i="1" dirty="0">
                <a:solidFill>
                  <a:schemeClr val="tx2">
                    <a:lumMod val="60000"/>
                    <a:lumOff val="40000"/>
                  </a:schemeClr>
                </a:solidFill>
              </a:rPr>
              <a:t>, Storytelling &amp; </a:t>
            </a:r>
            <a:r>
              <a:rPr lang="en-US" sz="4000" b="1" i="1" dirty="0" smtClean="0">
                <a:solidFill>
                  <a:schemeClr val="tx2">
                    <a:lumMod val="60000"/>
                    <a:lumOff val="40000"/>
                  </a:schemeClr>
                </a:solidFill>
              </a:rPr>
              <a:t>Experimenting</a:t>
            </a:r>
            <a:endParaRPr lang="en-US" sz="4000" dirty="0">
              <a:solidFill>
                <a:schemeClr val="tx2">
                  <a:lumMod val="60000"/>
                  <a:lumOff val="40000"/>
                </a:schemeClr>
              </a:solidFill>
            </a:endParaRPr>
          </a:p>
        </p:txBody>
      </p:sp>
    </p:spTree>
    <p:extLst>
      <p:ext uri="{BB962C8B-B14F-4D97-AF65-F5344CB8AC3E}">
        <p14:creationId xmlns:p14="http://schemas.microsoft.com/office/powerpoint/2010/main" val="397350275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0" y="524335"/>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 name="TextBox 4"/>
          <p:cNvSpPr txBox="1"/>
          <p:nvPr/>
        </p:nvSpPr>
        <p:spPr>
          <a:xfrm>
            <a:off x="228600" y="253425"/>
            <a:ext cx="8915400" cy="584775"/>
          </a:xfrm>
          <a:prstGeom prst="rect">
            <a:avLst/>
          </a:prstGeom>
          <a:noFill/>
        </p:spPr>
        <p:txBody>
          <a:bodyPr wrap="square" rtlCol="0">
            <a:spAutoFit/>
          </a:bodyPr>
          <a:lstStyle/>
          <a:p>
            <a:pPr algn="ctr"/>
            <a:r>
              <a:rPr lang="en-US" sz="3200" b="1" dirty="0" smtClean="0">
                <a:solidFill>
                  <a:schemeClr val="bg1"/>
                </a:solidFill>
              </a:rPr>
              <a:t>All these Question that were asked in the EDA.</a:t>
            </a:r>
            <a:endParaRPr lang="en-US" sz="3200" b="1" dirty="0">
              <a:solidFill>
                <a:schemeClr val="bg1"/>
              </a:solidFill>
            </a:endParaRPr>
          </a:p>
        </p:txBody>
      </p:sp>
      <p:sp>
        <p:nvSpPr>
          <p:cNvPr id="7" name="Rectangle 6"/>
          <p:cNvSpPr/>
          <p:nvPr/>
        </p:nvSpPr>
        <p:spPr>
          <a:xfrm>
            <a:off x="228599" y="1143000"/>
            <a:ext cx="8744563" cy="4401205"/>
          </a:xfrm>
          <a:prstGeom prst="rect">
            <a:avLst/>
          </a:prstGeom>
        </p:spPr>
        <p:txBody>
          <a:bodyPr wrap="square">
            <a:spAutoFit/>
          </a:bodyPr>
          <a:lstStyle/>
          <a:p>
            <a:pPr marL="342900" indent="-342900">
              <a:buFont typeface="+mj-lt"/>
              <a:buAutoNum type="arabicPeriod"/>
            </a:pPr>
            <a:r>
              <a:rPr lang="en-US" sz="2000" b="1" dirty="0">
                <a:solidFill>
                  <a:schemeClr val="tx1">
                    <a:lumMod val="95000"/>
                    <a:lumOff val="5000"/>
                  </a:schemeClr>
                </a:solidFill>
              </a:rPr>
              <a:t>Which type of hotel is mostly preferred by the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From which country most guests are </a:t>
            </a:r>
            <a:r>
              <a:rPr lang="en-US" sz="2000" b="1" dirty="0" smtClean="0">
                <a:solidFill>
                  <a:schemeClr val="tx1">
                    <a:lumMod val="95000"/>
                    <a:lumOff val="5000"/>
                  </a:schemeClr>
                </a:solidFill>
              </a:rPr>
              <a:t>coming</a:t>
            </a:r>
            <a:r>
              <a:rPr lang="en-US" sz="2000"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is the most preferred room type by the customers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type of food is mostly preferred by the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year had the highest bookings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In which month most of the bookings happened</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Distribution channel is mostly used for hotel bookings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What is the percentage of cancellation</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Which Agent made the most bookings</a:t>
            </a:r>
            <a:r>
              <a:rPr lang="en-US" sz="2000" b="1" dirty="0" smtClean="0">
                <a:solidFill>
                  <a:schemeClr val="tx1">
                    <a:lumMod val="95000"/>
                    <a:lumOff val="5000"/>
                  </a:schemeClr>
                </a:solidFill>
              </a:rPr>
              <a:t>?</a:t>
            </a:r>
          </a:p>
          <a:p>
            <a:pPr marL="342900" indent="-342900">
              <a:buFont typeface="+mj-lt"/>
              <a:buAutoNum type="arabicPeriod"/>
            </a:pPr>
            <a:r>
              <a:rPr lang="en-US" sz="2000" b="1" dirty="0" smtClean="0">
                <a:solidFill>
                  <a:schemeClr val="tx1">
                    <a:lumMod val="95000"/>
                    <a:lumOff val="5000"/>
                  </a:schemeClr>
                </a:solidFill>
              </a:rPr>
              <a:t>What </a:t>
            </a:r>
            <a:r>
              <a:rPr lang="en-US" sz="2000" b="1" dirty="0">
                <a:solidFill>
                  <a:schemeClr val="tx1">
                    <a:lumMod val="95000"/>
                    <a:lumOff val="5000"/>
                  </a:schemeClr>
                </a:solidFill>
              </a:rPr>
              <a:t>is the percentage of repeated guests</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What is the Optimal length of stay in both types of hotels </a:t>
            </a:r>
            <a:r>
              <a:rPr lang="en-US" sz="2000" b="1" dirty="0" smtClean="0">
                <a:solidFill>
                  <a:schemeClr val="tx1">
                    <a:lumMod val="95000"/>
                    <a:lumOff val="5000"/>
                  </a:schemeClr>
                </a:solidFill>
              </a:rPr>
              <a:t>?</a:t>
            </a:r>
          </a:p>
          <a:p>
            <a:pPr marL="342900" indent="-342900">
              <a:buFont typeface="+mj-lt"/>
              <a:buAutoNum type="arabicPeriod"/>
            </a:pPr>
            <a:r>
              <a:rPr lang="en-US" sz="2000" b="1" dirty="0" smtClean="0">
                <a:solidFill>
                  <a:schemeClr val="tx1">
                    <a:lumMod val="95000"/>
                    <a:lumOff val="5000"/>
                  </a:schemeClr>
                </a:solidFill>
              </a:rPr>
              <a:t>What </a:t>
            </a:r>
            <a:r>
              <a:rPr lang="en-US" sz="2000" b="1" dirty="0">
                <a:solidFill>
                  <a:schemeClr val="tx1">
                    <a:lumMod val="95000"/>
                    <a:lumOff val="5000"/>
                  </a:schemeClr>
                </a:solidFill>
              </a:rPr>
              <a:t>is the reservation status from different distribution Channels </a:t>
            </a:r>
            <a:r>
              <a:rPr lang="en-US" sz="2000" b="1" dirty="0" smtClean="0">
                <a:solidFill>
                  <a:schemeClr val="tx1">
                    <a:lumMod val="95000"/>
                    <a:lumOff val="5000"/>
                  </a:schemeClr>
                </a:solidFill>
              </a:rPr>
              <a:t>?</a:t>
            </a:r>
          </a:p>
          <a:p>
            <a:pPr marL="342900" indent="-342900">
              <a:buFont typeface="+mj-lt"/>
              <a:buAutoNum type="arabicPeriod"/>
            </a:pPr>
            <a:r>
              <a:rPr lang="en-US" sz="2000" b="1" dirty="0">
                <a:solidFill>
                  <a:schemeClr val="tx1">
                    <a:lumMod val="95000"/>
                    <a:lumOff val="5000"/>
                  </a:schemeClr>
                </a:solidFill>
              </a:rPr>
              <a:t>Correlation </a:t>
            </a:r>
            <a:r>
              <a:rPr lang="en-US" sz="2000" b="1" dirty="0" err="1" smtClean="0">
                <a:solidFill>
                  <a:schemeClr val="tx1">
                    <a:lumMod val="95000"/>
                    <a:lumOff val="5000"/>
                  </a:schemeClr>
                </a:solidFill>
              </a:rPr>
              <a:t>Heatmap</a:t>
            </a:r>
            <a:r>
              <a:rPr lang="en-US" sz="2000" b="1" dirty="0" smtClean="0">
                <a:solidFill>
                  <a:schemeClr val="tx1">
                    <a:lumMod val="95000"/>
                    <a:lumOff val="5000"/>
                  </a:schemeClr>
                </a:solidFill>
              </a:rPr>
              <a:t>?</a:t>
            </a:r>
          </a:p>
          <a:p>
            <a:pPr marL="342900" indent="-342900">
              <a:buFont typeface="+mj-lt"/>
              <a:buAutoNum type="arabicPeriod"/>
            </a:pPr>
            <a:endParaRPr lang="en-US" sz="2000" b="1" dirty="0" smtClean="0">
              <a:solidFill>
                <a:schemeClr val="tx1">
                  <a:lumMod val="95000"/>
                  <a:lumOff val="5000"/>
                </a:schemeClr>
              </a:solidFill>
            </a:endParaRPr>
          </a:p>
        </p:txBody>
      </p:sp>
    </p:spTree>
    <p:extLst>
      <p:ext uri="{BB962C8B-B14F-4D97-AF65-F5344CB8AC3E}">
        <p14:creationId xmlns:p14="http://schemas.microsoft.com/office/powerpoint/2010/main" val="261559968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lumMod val="95000"/>
                  </a:schemeClr>
                </a:solidFill>
              </a:rPr>
              <a:t>1.Which </a:t>
            </a:r>
            <a:r>
              <a:rPr lang="en-US" sz="2400" b="1" dirty="0">
                <a:solidFill>
                  <a:schemeClr val="bg1">
                    <a:lumMod val="95000"/>
                  </a:schemeClr>
                </a:solidFill>
              </a:rPr>
              <a:t>type of hotel is mostly preferred by the guests?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6934200" cy="4486870"/>
          </a:xfrm>
          <a:prstGeom prst="rect">
            <a:avLst/>
          </a:prstGeom>
        </p:spPr>
      </p:pic>
      <p:sp>
        <p:nvSpPr>
          <p:cNvPr id="8" name="TextBox 7"/>
          <p:cNvSpPr txBox="1"/>
          <p:nvPr/>
        </p:nvSpPr>
        <p:spPr>
          <a:xfrm>
            <a:off x="304800" y="6019800"/>
            <a:ext cx="7086600" cy="646331"/>
          </a:xfrm>
          <a:prstGeom prst="rect">
            <a:avLst/>
          </a:prstGeom>
          <a:noFill/>
        </p:spPr>
        <p:txBody>
          <a:bodyPr wrap="square" rtlCol="0">
            <a:spAutoFit/>
          </a:bodyPr>
          <a:lstStyle/>
          <a:p>
            <a:r>
              <a:rPr lang="en-US" dirty="0" smtClean="0"/>
              <a:t>Majority </a:t>
            </a:r>
            <a:r>
              <a:rPr lang="en-US" dirty="0"/>
              <a:t>of the guest prefer City Hotel over Resort Hotel 2/3rd of total guest prefer City Hotel</a:t>
            </a:r>
          </a:p>
        </p:txBody>
      </p:sp>
      <p:sp>
        <p:nvSpPr>
          <p:cNvPr id="10" name="TextBox 9"/>
          <p:cNvSpPr txBox="1"/>
          <p:nvPr/>
        </p:nvSpPr>
        <p:spPr>
          <a:xfrm>
            <a:off x="304800" y="5486400"/>
            <a:ext cx="6553200" cy="523220"/>
          </a:xfrm>
          <a:prstGeom prst="rect">
            <a:avLst/>
          </a:prstGeom>
          <a:noFill/>
        </p:spPr>
        <p:txBody>
          <a:bodyPr wrap="square" rtlCol="0">
            <a:spAutoFit/>
          </a:bodyPr>
          <a:lstStyle/>
          <a:p>
            <a:r>
              <a:rPr lang="en-US" sz="2800" b="1" dirty="0" smtClean="0"/>
              <a:t>INFERENCE</a:t>
            </a:r>
            <a:endParaRPr lang="en-US" sz="2800" b="1" dirty="0"/>
          </a:p>
        </p:txBody>
      </p:sp>
    </p:spTree>
    <p:extLst>
      <p:ext uri="{BB962C8B-B14F-4D97-AF65-F5344CB8AC3E}">
        <p14:creationId xmlns:p14="http://schemas.microsoft.com/office/powerpoint/2010/main" val="1182327793"/>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2.From </a:t>
            </a:r>
            <a:r>
              <a:rPr lang="en-US" sz="2400" b="1" dirty="0">
                <a:solidFill>
                  <a:schemeClr val="bg1"/>
                </a:solidFill>
              </a:rPr>
              <a:t>which country most guests are coming</a:t>
            </a:r>
            <a:r>
              <a:rPr lang="en-US" sz="2400" dirty="0" smtClean="0">
                <a:solidFill>
                  <a:schemeClr val="bg1"/>
                </a:solidFill>
              </a:rPr>
              <a:t>?</a:t>
            </a:r>
            <a:endParaRPr lang="en-US" sz="2400"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1545347118"/>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2.From </a:t>
            </a:r>
            <a:r>
              <a:rPr lang="en-US" sz="2400" b="1" dirty="0">
                <a:solidFill>
                  <a:schemeClr val="bg1"/>
                </a:solidFill>
              </a:rPr>
              <a:t>which country most guests are coming</a:t>
            </a:r>
            <a:r>
              <a:rPr lang="en-US" sz="2400" dirty="0" smtClean="0">
                <a:solidFill>
                  <a:schemeClr val="bg1"/>
                </a:solidFill>
              </a:rPr>
              <a:t>?</a:t>
            </a:r>
            <a:endParaRPr lang="en-US" sz="2400"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334000"/>
            <a:ext cx="8686800" cy="1200329"/>
          </a:xfrm>
          <a:prstGeom prst="rect">
            <a:avLst/>
          </a:prstGeom>
          <a:noFill/>
        </p:spPr>
        <p:txBody>
          <a:bodyPr wrap="square" rtlCol="0">
            <a:spAutoFit/>
          </a:bodyPr>
          <a:lstStyle/>
          <a:p>
            <a:r>
              <a:rPr lang="en-US" dirty="0"/>
              <a:t>From plotted bar plot, its evident that most of guest visiting these City hotels and Resort hotels are from Portugal and other European countries namely Britain, France, Spain and Germany. Among which Portugal takes the lion's share with more than 25000 customers.</a:t>
            </a:r>
          </a:p>
        </p:txBody>
      </p:sp>
      <p:sp>
        <p:nvSpPr>
          <p:cNvPr id="9" name="TextBox 8"/>
          <p:cNvSpPr txBox="1"/>
          <p:nvPr/>
        </p:nvSpPr>
        <p:spPr>
          <a:xfrm>
            <a:off x="304800" y="4800600"/>
            <a:ext cx="4495800" cy="523220"/>
          </a:xfrm>
          <a:prstGeom prst="rect">
            <a:avLst/>
          </a:prstGeom>
          <a:noFill/>
        </p:spPr>
        <p:txBody>
          <a:bodyPr wrap="square" rtlCol="0">
            <a:spAutoFit/>
          </a:bodyPr>
          <a:lstStyle/>
          <a:p>
            <a:r>
              <a:rPr lang="en-US" sz="2800" b="1" dirty="0" smtClean="0"/>
              <a:t>INFERENCE</a:t>
            </a:r>
            <a:endParaRPr lang="en-US" sz="2800" b="1" dirty="0"/>
          </a:p>
        </p:txBody>
      </p:sp>
      <p:sp>
        <p:nvSpPr>
          <p:cNvPr id="7" name="TextBox 6"/>
          <p:cNvSpPr txBox="1"/>
          <p:nvPr/>
        </p:nvSpPr>
        <p:spPr>
          <a:xfrm>
            <a:off x="304800" y="914400"/>
            <a:ext cx="2910386" cy="3785652"/>
          </a:xfrm>
          <a:prstGeom prst="rect">
            <a:avLst/>
          </a:prstGeom>
          <a:noFill/>
        </p:spPr>
        <p:txBody>
          <a:bodyPr wrap="square" rtlCol="0">
            <a:spAutoFit/>
          </a:bodyPr>
          <a:lstStyle/>
          <a:p>
            <a:r>
              <a:rPr lang="en-US" sz="2400" b="1" dirty="0"/>
              <a:t>Abbreviations for countries</a:t>
            </a:r>
            <a:endParaRPr lang="en-US" sz="2400" dirty="0"/>
          </a:p>
          <a:p>
            <a:r>
              <a:rPr lang="en-US" sz="2400" dirty="0"/>
              <a:t>PRT- Portugal</a:t>
            </a:r>
          </a:p>
          <a:p>
            <a:r>
              <a:rPr lang="en-US" sz="2400" dirty="0"/>
              <a:t>GBR- United Kingdom</a:t>
            </a:r>
          </a:p>
          <a:p>
            <a:r>
              <a:rPr lang="en-US" sz="2400" dirty="0"/>
              <a:t>FRA- France</a:t>
            </a:r>
          </a:p>
          <a:p>
            <a:r>
              <a:rPr lang="en-US" sz="2400" dirty="0"/>
              <a:t>ESP- Spain</a:t>
            </a:r>
          </a:p>
          <a:p>
            <a:r>
              <a:rPr lang="en-US" sz="2400" dirty="0"/>
              <a:t>DEU - Germany</a:t>
            </a:r>
          </a:p>
          <a:p>
            <a:r>
              <a:rPr lang="en-US" sz="2400" dirty="0"/>
              <a:t>ITA -</a:t>
            </a:r>
            <a:r>
              <a:rPr lang="en-US" sz="2400" dirty="0" err="1"/>
              <a:t>Itlay</a:t>
            </a:r>
            <a:endParaRPr lang="en-US" sz="2400" dirty="0"/>
          </a:p>
          <a:p>
            <a:r>
              <a:rPr lang="en-US" sz="2400" dirty="0"/>
              <a:t>IRL - </a:t>
            </a:r>
            <a:r>
              <a:rPr lang="en-US" sz="2400" dirty="0" smtClean="0"/>
              <a:t>Ireland</a:t>
            </a:r>
            <a:endParaRPr lang="en-US" sz="2400" dirty="0"/>
          </a:p>
        </p:txBody>
      </p:sp>
      <p:sp>
        <p:nvSpPr>
          <p:cNvPr id="10" name="TextBox 9"/>
          <p:cNvSpPr txBox="1"/>
          <p:nvPr/>
        </p:nvSpPr>
        <p:spPr>
          <a:xfrm>
            <a:off x="2438400" y="1752600"/>
            <a:ext cx="2910386" cy="1200329"/>
          </a:xfrm>
          <a:prstGeom prst="rect">
            <a:avLst/>
          </a:prstGeom>
          <a:noFill/>
        </p:spPr>
        <p:txBody>
          <a:bodyPr wrap="square" rtlCol="0">
            <a:spAutoFit/>
          </a:bodyPr>
          <a:lstStyle/>
          <a:p>
            <a:r>
              <a:rPr lang="en-US" sz="2400" dirty="0" smtClean="0"/>
              <a:t>BEL </a:t>
            </a:r>
            <a:r>
              <a:rPr lang="en-US" sz="2400" dirty="0"/>
              <a:t>-Belgium</a:t>
            </a:r>
          </a:p>
          <a:p>
            <a:r>
              <a:rPr lang="en-US" sz="2400" dirty="0"/>
              <a:t>BRA -Brazil</a:t>
            </a:r>
          </a:p>
          <a:p>
            <a:r>
              <a:rPr lang="en-US" sz="2400" dirty="0"/>
              <a:t>NLD-Netherlands</a:t>
            </a:r>
          </a:p>
        </p:txBody>
      </p:sp>
    </p:spTree>
    <p:extLst>
      <p:ext uri="{BB962C8B-B14F-4D97-AF65-F5344CB8AC3E}">
        <p14:creationId xmlns:p14="http://schemas.microsoft.com/office/powerpoint/2010/main" val="680929638"/>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3.Which </a:t>
            </a:r>
            <a:r>
              <a:rPr lang="en-US" sz="2400" b="1" dirty="0">
                <a:solidFill>
                  <a:schemeClr val="bg1"/>
                </a:solidFill>
              </a:rPr>
              <a:t>is the most preferred room type by the customers?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336268"/>
            <a:ext cx="7086600" cy="369332"/>
          </a:xfrm>
          <a:prstGeom prst="rect">
            <a:avLst/>
          </a:prstGeom>
          <a:noFill/>
        </p:spPr>
        <p:txBody>
          <a:bodyPr wrap="square" rtlCol="0">
            <a:spAutoFit/>
          </a:bodyPr>
          <a:lstStyle/>
          <a:p>
            <a:r>
              <a:rPr lang="en-US" dirty="0"/>
              <a:t>Most demanded room type is A, followed by D and E.</a:t>
            </a:r>
          </a:p>
        </p:txBody>
      </p:sp>
      <p:sp>
        <p:nvSpPr>
          <p:cNvPr id="10" name="TextBox 9"/>
          <p:cNvSpPr txBox="1"/>
          <p:nvPr/>
        </p:nvSpPr>
        <p:spPr>
          <a:xfrm>
            <a:off x="304800" y="5877580"/>
            <a:ext cx="6553200" cy="523220"/>
          </a:xfrm>
          <a:prstGeom prst="rect">
            <a:avLst/>
          </a:prstGeom>
          <a:noFill/>
        </p:spPr>
        <p:txBody>
          <a:bodyPr wrap="square" rtlCol="0">
            <a:spAutoFit/>
          </a:bodyPr>
          <a:lstStyle/>
          <a:p>
            <a:r>
              <a:rPr lang="en-US" sz="2800" b="1" dirty="0" smtClean="0"/>
              <a:t>INFERENCE</a:t>
            </a:r>
            <a:endParaRPr lang="en-US" sz="2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0015"/>
            <a:ext cx="9144000" cy="4303585"/>
          </a:xfrm>
          <a:prstGeom prst="rect">
            <a:avLst/>
          </a:prstGeom>
        </p:spPr>
      </p:pic>
    </p:spTree>
    <p:extLst>
      <p:ext uri="{BB962C8B-B14F-4D97-AF65-F5344CB8AC3E}">
        <p14:creationId xmlns:p14="http://schemas.microsoft.com/office/powerpoint/2010/main" val="3063182685"/>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4.Which </a:t>
            </a:r>
            <a:r>
              <a:rPr lang="en-US" sz="2400" b="1" dirty="0">
                <a:solidFill>
                  <a:schemeClr val="bg1"/>
                </a:solidFill>
              </a:rPr>
              <a:t>type of food is mostly preferred by the guests</a:t>
            </a:r>
            <a:r>
              <a:rPr lang="en-US" sz="2400" b="1" dirty="0" smtClean="0">
                <a:solidFill>
                  <a:schemeClr val="bg1"/>
                </a:solidFill>
              </a:rPr>
              <a:t>?</a:t>
            </a:r>
            <a:endParaRPr lang="en-US" sz="24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172200"/>
            <a:ext cx="8686800" cy="646331"/>
          </a:xfrm>
          <a:prstGeom prst="rect">
            <a:avLst/>
          </a:prstGeom>
          <a:noFill/>
        </p:spPr>
        <p:txBody>
          <a:bodyPr wrap="square" rtlCol="0">
            <a:spAutoFit/>
          </a:bodyPr>
          <a:lstStyle/>
          <a:p>
            <a:r>
              <a:rPr lang="en-US" dirty="0"/>
              <a:t>A) The most preferred meal type by the guests is BB(Bed and Breakfast)</a:t>
            </a:r>
          </a:p>
          <a:p>
            <a:r>
              <a:rPr lang="en-US" dirty="0"/>
              <a:t>B) HB- (Half Board) and SC- (Self Catering) are equally preferred.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4423061"/>
          </a:xfrm>
          <a:prstGeom prst="rect">
            <a:avLst/>
          </a:prstGeom>
        </p:spPr>
      </p:pic>
      <p:sp>
        <p:nvSpPr>
          <p:cNvPr id="9" name="TextBox 8"/>
          <p:cNvSpPr txBox="1"/>
          <p:nvPr/>
        </p:nvSpPr>
        <p:spPr>
          <a:xfrm>
            <a:off x="381000" y="5715000"/>
            <a:ext cx="3048000" cy="461665"/>
          </a:xfrm>
          <a:prstGeom prst="rect">
            <a:avLst/>
          </a:prstGeom>
          <a:noFill/>
        </p:spPr>
        <p:txBody>
          <a:bodyPr wrap="square" rtlCol="0">
            <a:spAutoFit/>
          </a:bodyPr>
          <a:lstStyle/>
          <a:p>
            <a:r>
              <a:rPr lang="en-US" sz="2400" b="1" dirty="0" smtClean="0"/>
              <a:t>INFERENCE</a:t>
            </a:r>
            <a:endParaRPr lang="en-US" sz="2400" b="1" dirty="0"/>
          </a:p>
        </p:txBody>
      </p:sp>
      <p:sp>
        <p:nvSpPr>
          <p:cNvPr id="12" name="TextBox 11"/>
          <p:cNvSpPr txBox="1"/>
          <p:nvPr/>
        </p:nvSpPr>
        <p:spPr>
          <a:xfrm>
            <a:off x="6858000" y="1981200"/>
            <a:ext cx="1981200" cy="400110"/>
          </a:xfrm>
          <a:prstGeom prst="rect">
            <a:avLst/>
          </a:prstGeom>
          <a:noFill/>
        </p:spPr>
        <p:txBody>
          <a:bodyPr wrap="square" rtlCol="0">
            <a:spAutoFit/>
          </a:bodyPr>
          <a:lstStyle/>
          <a:p>
            <a:endParaRPr lang="en-US" sz="2000" dirty="0">
              <a:solidFill>
                <a:schemeClr val="tx2">
                  <a:lumMod val="75000"/>
                </a:schemeClr>
              </a:solidFill>
            </a:endParaRPr>
          </a:p>
        </p:txBody>
      </p:sp>
      <p:sp>
        <p:nvSpPr>
          <p:cNvPr id="13" name="Rectangle 12"/>
          <p:cNvSpPr/>
          <p:nvPr/>
        </p:nvSpPr>
        <p:spPr>
          <a:xfrm>
            <a:off x="7162800" y="1981200"/>
            <a:ext cx="1676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162800" y="2062877"/>
            <a:ext cx="1828800" cy="2585323"/>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Types of meal in hotels:</a:t>
            </a:r>
          </a:p>
          <a:p>
            <a:r>
              <a:rPr lang="en-US" dirty="0">
                <a:solidFill>
                  <a:schemeClr val="bg1"/>
                </a:solidFill>
                <a:effectLst>
                  <a:outerShdw blurRad="38100" dist="38100" dir="2700000" algn="tl">
                    <a:srgbClr val="000000">
                      <a:alpha val="43137"/>
                    </a:srgbClr>
                  </a:outerShdw>
                </a:effectLst>
              </a:rPr>
              <a:t>BB - (Bed and Breakfast)</a:t>
            </a:r>
          </a:p>
          <a:p>
            <a:r>
              <a:rPr lang="en-US" dirty="0">
                <a:solidFill>
                  <a:schemeClr val="bg1"/>
                </a:solidFill>
                <a:effectLst>
                  <a:outerShdw blurRad="38100" dist="38100" dir="2700000" algn="tl">
                    <a:srgbClr val="000000">
                      <a:alpha val="43137"/>
                    </a:srgbClr>
                  </a:outerShdw>
                </a:effectLst>
              </a:rPr>
              <a:t>HB- (Half Board)</a:t>
            </a:r>
          </a:p>
          <a:p>
            <a:r>
              <a:rPr lang="en-US" dirty="0">
                <a:solidFill>
                  <a:schemeClr val="bg1"/>
                </a:solidFill>
                <a:effectLst>
                  <a:outerShdw blurRad="38100" dist="38100" dir="2700000" algn="tl">
                    <a:srgbClr val="000000">
                      <a:alpha val="43137"/>
                    </a:srgbClr>
                  </a:outerShdw>
                </a:effectLst>
              </a:rPr>
              <a:t>FB- (Full Board)</a:t>
            </a:r>
          </a:p>
          <a:p>
            <a:r>
              <a:rPr lang="en-US" dirty="0">
                <a:solidFill>
                  <a:schemeClr val="bg1"/>
                </a:solidFill>
                <a:effectLst>
                  <a:outerShdw blurRad="38100" dist="38100" dir="2700000" algn="tl">
                    <a:srgbClr val="000000">
                      <a:alpha val="43137"/>
                    </a:srgbClr>
                  </a:outerShdw>
                </a:effectLst>
              </a:rPr>
              <a:t>SC- (Self Catering)</a:t>
            </a:r>
          </a:p>
          <a:p>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807700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5029200" cy="707886"/>
          </a:xfrm>
          <a:prstGeom prst="rect">
            <a:avLst/>
          </a:prstGeom>
          <a:noFill/>
        </p:spPr>
        <p:txBody>
          <a:bodyPr wrap="square" rtlCol="0">
            <a:spAutoFit/>
          </a:bodyPr>
          <a:lstStyle/>
          <a:p>
            <a:pPr marL="571500" indent="-571500">
              <a:buFont typeface="Wingdings" pitchFamily="2" charset="2"/>
              <a:buChar char="v"/>
            </a:pPr>
            <a:r>
              <a:rPr lang="en-US" sz="4000" b="1" dirty="0" smtClean="0">
                <a:solidFill>
                  <a:schemeClr val="bg1"/>
                </a:solidFill>
              </a:rPr>
              <a:t>Point of Discussion</a:t>
            </a:r>
            <a:endParaRPr lang="en-US" sz="4000" b="1" dirty="0">
              <a:solidFill>
                <a:schemeClr val="bg1"/>
              </a:solidFill>
            </a:endParaRPr>
          </a:p>
        </p:txBody>
      </p:sp>
      <p:sp>
        <p:nvSpPr>
          <p:cNvPr id="4" name="TextBox 3"/>
          <p:cNvSpPr txBox="1"/>
          <p:nvPr/>
        </p:nvSpPr>
        <p:spPr>
          <a:xfrm>
            <a:off x="914400" y="1600200"/>
            <a:ext cx="8001000" cy="3785652"/>
          </a:xfrm>
          <a:prstGeom prst="rect">
            <a:avLst/>
          </a:prstGeom>
          <a:noFill/>
        </p:spPr>
        <p:txBody>
          <a:bodyPr wrap="square" rtlCol="0">
            <a:spAutoFit/>
          </a:bodyPr>
          <a:lstStyle/>
          <a:p>
            <a:pPr marL="285750" indent="-285750">
              <a:buFont typeface="Arial" pitchFamily="34" charset="0"/>
              <a:buChar char="•"/>
            </a:pPr>
            <a:r>
              <a:rPr lang="en-US" sz="2400" b="1" dirty="0">
                <a:solidFill>
                  <a:schemeClr val="bg2">
                    <a:lumMod val="25000"/>
                  </a:schemeClr>
                </a:solidFill>
              </a:rPr>
              <a:t>Problem </a:t>
            </a:r>
            <a:r>
              <a:rPr lang="en-US" sz="2400" b="1" dirty="0" smtClean="0">
                <a:solidFill>
                  <a:schemeClr val="bg2">
                    <a:lumMod val="25000"/>
                  </a:schemeClr>
                </a:solidFill>
              </a:rPr>
              <a:t>statement.</a:t>
            </a:r>
          </a:p>
          <a:p>
            <a:pPr marL="285750" indent="-285750">
              <a:buFont typeface="Arial" pitchFamily="34" charset="0"/>
              <a:buChar char="•"/>
            </a:pPr>
            <a:r>
              <a:rPr lang="en-US" sz="2400" b="1" dirty="0" smtClean="0">
                <a:solidFill>
                  <a:schemeClr val="bg2">
                    <a:lumMod val="25000"/>
                  </a:schemeClr>
                </a:solidFill>
              </a:rPr>
              <a:t>Business Objective.</a:t>
            </a:r>
          </a:p>
          <a:p>
            <a:pPr marL="285750" indent="-285750">
              <a:buFont typeface="Arial" pitchFamily="34" charset="0"/>
              <a:buChar char="•"/>
            </a:pPr>
            <a:r>
              <a:rPr lang="en-US" sz="2400" b="1" dirty="0" smtClean="0">
                <a:solidFill>
                  <a:schemeClr val="bg2">
                    <a:lumMod val="25000"/>
                  </a:schemeClr>
                </a:solidFill>
              </a:rPr>
              <a:t>Project summary or Data summary.</a:t>
            </a:r>
          </a:p>
          <a:p>
            <a:pPr marL="285750" indent="-285750">
              <a:buFont typeface="Arial" pitchFamily="34" charset="0"/>
              <a:buChar char="•"/>
            </a:pPr>
            <a:r>
              <a:rPr lang="en-US" sz="2400" b="1" dirty="0" smtClean="0">
                <a:solidFill>
                  <a:schemeClr val="bg2">
                    <a:lumMod val="25000"/>
                  </a:schemeClr>
                </a:solidFill>
              </a:rPr>
              <a:t>Variable Description.</a:t>
            </a:r>
          </a:p>
          <a:p>
            <a:pPr marL="285750" indent="-285750">
              <a:buFont typeface="Arial" pitchFamily="34" charset="0"/>
              <a:buChar char="•"/>
            </a:pPr>
            <a:r>
              <a:rPr lang="en-US" sz="2400" b="1" dirty="0">
                <a:solidFill>
                  <a:schemeClr val="bg2">
                    <a:lumMod val="25000"/>
                  </a:schemeClr>
                </a:solidFill>
              </a:rPr>
              <a:t>Data Cleaning and Manipulation</a:t>
            </a:r>
            <a:r>
              <a:rPr lang="en-US" sz="2400" b="1" dirty="0" smtClean="0">
                <a:solidFill>
                  <a:schemeClr val="bg2">
                    <a:lumMod val="25000"/>
                  </a:schemeClr>
                </a:solidFill>
              </a:rPr>
              <a:t>.</a:t>
            </a:r>
          </a:p>
          <a:p>
            <a:pPr marL="285750" indent="-285750">
              <a:buFont typeface="Arial" pitchFamily="34" charset="0"/>
              <a:buChar char="•"/>
            </a:pPr>
            <a:r>
              <a:rPr lang="en-US" sz="2400" b="1" dirty="0">
                <a:solidFill>
                  <a:schemeClr val="bg2">
                    <a:lumMod val="25000"/>
                  </a:schemeClr>
                </a:solidFill>
              </a:rPr>
              <a:t>Check Unique Values for each </a:t>
            </a:r>
            <a:r>
              <a:rPr lang="en-US" sz="2400" b="1" dirty="0" smtClean="0">
                <a:solidFill>
                  <a:schemeClr val="bg2">
                    <a:lumMod val="25000"/>
                  </a:schemeClr>
                </a:solidFill>
              </a:rPr>
              <a:t>variable.</a:t>
            </a:r>
          </a:p>
          <a:p>
            <a:pPr marL="285750" indent="-285750">
              <a:buFont typeface="Arial" pitchFamily="34" charset="0"/>
              <a:buChar char="•"/>
            </a:pPr>
            <a:r>
              <a:rPr lang="en-US" sz="2400" b="1" dirty="0" smtClean="0">
                <a:solidFill>
                  <a:schemeClr val="bg2">
                    <a:lumMod val="25000"/>
                  </a:schemeClr>
                </a:solidFill>
              </a:rPr>
              <a:t>Exploratory Data Analysis (EDA).</a:t>
            </a:r>
          </a:p>
          <a:p>
            <a:pPr marL="285750" indent="-285750">
              <a:buFont typeface="Arial" pitchFamily="34" charset="0"/>
              <a:buChar char="•"/>
            </a:pPr>
            <a:r>
              <a:rPr lang="en-US" sz="2400" b="1" dirty="0" smtClean="0">
                <a:solidFill>
                  <a:schemeClr val="bg2">
                    <a:lumMod val="25000"/>
                  </a:schemeClr>
                </a:solidFill>
              </a:rPr>
              <a:t>Solution to Business Objective.</a:t>
            </a:r>
          </a:p>
          <a:p>
            <a:pPr marL="285750" indent="-285750">
              <a:buFont typeface="Arial" pitchFamily="34" charset="0"/>
              <a:buChar char="•"/>
            </a:pPr>
            <a:r>
              <a:rPr lang="en-US" sz="2400" b="1" dirty="0" smtClean="0">
                <a:solidFill>
                  <a:schemeClr val="bg2">
                    <a:lumMod val="25000"/>
                  </a:schemeClr>
                </a:solidFill>
              </a:rPr>
              <a:t>Conclusion.</a:t>
            </a:r>
            <a:endParaRPr lang="en-US" sz="2400" dirty="0">
              <a:solidFill>
                <a:schemeClr val="bg2">
                  <a:lumMod val="25000"/>
                </a:schemeClr>
              </a:solidFill>
            </a:endParaRPr>
          </a:p>
          <a:p>
            <a:pPr marL="285750" indent="-285750">
              <a:buFont typeface="Arial" pitchFamily="34" charset="0"/>
              <a:buChar char="•"/>
            </a:pPr>
            <a:endParaRPr lang="en-US" sz="2400" b="1" dirty="0">
              <a:solidFill>
                <a:schemeClr val="bg2">
                  <a:lumMod val="25000"/>
                </a:schemeClr>
              </a:solidFill>
            </a:endParaRPr>
          </a:p>
        </p:txBody>
      </p:sp>
    </p:spTree>
    <p:extLst>
      <p:ext uri="{BB962C8B-B14F-4D97-AF65-F5344CB8AC3E}">
        <p14:creationId xmlns:p14="http://schemas.microsoft.com/office/powerpoint/2010/main" val="304327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5.Which </a:t>
            </a:r>
            <a:r>
              <a:rPr lang="en-US" sz="2400" b="1" dirty="0">
                <a:solidFill>
                  <a:schemeClr val="bg1"/>
                </a:solidFill>
              </a:rPr>
              <a:t>year had the highest bookings</a:t>
            </a:r>
            <a:r>
              <a:rPr lang="en-US" sz="2400" b="1" dirty="0" smtClean="0">
                <a:solidFill>
                  <a:schemeClr val="bg1"/>
                </a:solidFill>
              </a:rPr>
              <a:t>?</a:t>
            </a:r>
            <a:endParaRPr lang="en-US" sz="24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923330"/>
          </a:xfrm>
          <a:prstGeom prst="rect">
            <a:avLst/>
          </a:prstGeom>
          <a:noFill/>
        </p:spPr>
        <p:txBody>
          <a:bodyPr wrap="square" rtlCol="0">
            <a:spAutoFit/>
          </a:bodyPr>
          <a:lstStyle/>
          <a:p>
            <a:r>
              <a:rPr lang="en-US" dirty="0"/>
              <a:t>As we can see that 2016 was the year where number of hotel booking was highest followed by total bookings in 2017 and 2015.</a:t>
            </a:r>
          </a:p>
          <a:p>
            <a:r>
              <a:rPr lang="en-US" dirty="0"/>
              <a:t>Overall City hotel had the highest number of bookings compared with Resort Hotel.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48" y="990600"/>
            <a:ext cx="8579152" cy="4859593"/>
          </a:xfrm>
          <a:prstGeom prst="rect">
            <a:avLst/>
          </a:prstGeom>
        </p:spPr>
      </p:pic>
      <p:sp>
        <p:nvSpPr>
          <p:cNvPr id="9" name="TextBox 8"/>
          <p:cNvSpPr txBox="1"/>
          <p:nvPr/>
        </p:nvSpPr>
        <p:spPr>
          <a:xfrm>
            <a:off x="381000" y="5562600"/>
            <a:ext cx="22098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34290542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6.In </a:t>
            </a:r>
            <a:r>
              <a:rPr lang="en-US" sz="2400" b="1" dirty="0">
                <a:solidFill>
                  <a:schemeClr val="bg1"/>
                </a:solidFill>
              </a:rPr>
              <a:t>which month most of the bookings happened?</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923330"/>
          </a:xfrm>
          <a:prstGeom prst="rect">
            <a:avLst/>
          </a:prstGeom>
          <a:noFill/>
        </p:spPr>
        <p:txBody>
          <a:bodyPr wrap="square" rtlCol="0">
            <a:spAutoFit/>
          </a:bodyPr>
          <a:lstStyle/>
          <a:p>
            <a:r>
              <a:rPr lang="en-US" dirty="0"/>
              <a:t>As we can see that 2016 was the year where number of hotel booking was highest followed by total bookings in 2017 and 2015.</a:t>
            </a:r>
          </a:p>
          <a:p>
            <a:r>
              <a:rPr lang="en-US" dirty="0"/>
              <a:t>Overall City hotel had the highest number of bookings compared with Resort Hotel.</a:t>
            </a:r>
          </a:p>
        </p:txBody>
      </p:sp>
      <p:sp>
        <p:nvSpPr>
          <p:cNvPr id="9" name="TextBox 8"/>
          <p:cNvSpPr txBox="1"/>
          <p:nvPr/>
        </p:nvSpPr>
        <p:spPr>
          <a:xfrm>
            <a:off x="381000" y="5562600"/>
            <a:ext cx="2209800" cy="461665"/>
          </a:xfrm>
          <a:prstGeom prst="rect">
            <a:avLst/>
          </a:prstGeom>
          <a:noFill/>
        </p:spPr>
        <p:txBody>
          <a:bodyPr wrap="square" rtlCol="0">
            <a:spAutoFit/>
          </a:bodyPr>
          <a:lstStyle/>
          <a:p>
            <a:r>
              <a:rPr lang="en-US" sz="2400" b="1" dirty="0" smtClean="0"/>
              <a:t>INFERENCE</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43000"/>
            <a:ext cx="3581400" cy="4267200"/>
          </a:xfrm>
          <a:prstGeom prst="rect">
            <a:avLst/>
          </a:prstGeom>
        </p:spPr>
      </p:pic>
    </p:spTree>
    <p:extLst>
      <p:ext uri="{BB962C8B-B14F-4D97-AF65-F5344CB8AC3E}">
        <p14:creationId xmlns:p14="http://schemas.microsoft.com/office/powerpoint/2010/main" val="3532073907"/>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6.In </a:t>
            </a:r>
            <a:r>
              <a:rPr lang="en-US" sz="2400" b="1" dirty="0">
                <a:solidFill>
                  <a:schemeClr val="bg1"/>
                </a:solidFill>
              </a:rPr>
              <a:t>which month most of the bookings happened?</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646331"/>
          </a:xfrm>
          <a:prstGeom prst="rect">
            <a:avLst/>
          </a:prstGeom>
          <a:noFill/>
        </p:spPr>
        <p:txBody>
          <a:bodyPr wrap="square" rtlCol="0">
            <a:spAutoFit/>
          </a:bodyPr>
          <a:lstStyle/>
          <a:p>
            <a:r>
              <a:rPr lang="en-US" dirty="0"/>
              <a:t>Peak visiting season is from mid June to August because of summer breaks in Europe Off season is from November to February because of cold weather throughout Europe</a:t>
            </a:r>
          </a:p>
        </p:txBody>
      </p:sp>
      <p:sp>
        <p:nvSpPr>
          <p:cNvPr id="9" name="TextBox 8"/>
          <p:cNvSpPr txBox="1"/>
          <p:nvPr/>
        </p:nvSpPr>
        <p:spPr>
          <a:xfrm>
            <a:off x="381000" y="5562600"/>
            <a:ext cx="2209800" cy="461665"/>
          </a:xfrm>
          <a:prstGeom prst="rect">
            <a:avLst/>
          </a:prstGeom>
          <a:noFill/>
        </p:spPr>
        <p:txBody>
          <a:bodyPr wrap="square" rtlCol="0">
            <a:spAutoFit/>
          </a:bodyPr>
          <a:lstStyle/>
          <a:p>
            <a:r>
              <a:rPr lang="en-US" sz="2400" b="1" dirty="0" smtClean="0"/>
              <a:t>INFERENCE</a:t>
            </a:r>
            <a:endParaRPr lang="en-US"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6708"/>
            <a:ext cx="9144000" cy="4125891"/>
          </a:xfrm>
          <a:prstGeom prst="rect">
            <a:avLst/>
          </a:prstGeom>
        </p:spPr>
      </p:pic>
    </p:spTree>
    <p:extLst>
      <p:ext uri="{BB962C8B-B14F-4D97-AF65-F5344CB8AC3E}">
        <p14:creationId xmlns:p14="http://schemas.microsoft.com/office/powerpoint/2010/main" val="571938370"/>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7.Which </a:t>
            </a:r>
            <a:r>
              <a:rPr lang="en-US" sz="2400" b="1" dirty="0">
                <a:solidFill>
                  <a:schemeClr val="bg1"/>
                </a:solidFill>
              </a:rPr>
              <a:t>Distribution channel is mostly used for hotel bookings?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5934670"/>
            <a:ext cx="8686800" cy="923330"/>
          </a:xfrm>
          <a:prstGeom prst="rect">
            <a:avLst/>
          </a:prstGeom>
          <a:noFill/>
        </p:spPr>
        <p:txBody>
          <a:bodyPr wrap="square" rtlCol="0">
            <a:spAutoFit/>
          </a:bodyPr>
          <a:lstStyle/>
          <a:p>
            <a:r>
              <a:rPr lang="en-US" dirty="0"/>
              <a:t>As we can see, Resort hotel and City hotel are getting most of bookings from travel agency and tour operators. May be in future they will be monopolize the entire booking channel.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470"/>
            <a:ext cx="8610600" cy="4868200"/>
          </a:xfrm>
          <a:prstGeom prst="rect">
            <a:avLst/>
          </a:prstGeom>
        </p:spPr>
      </p:pic>
      <p:sp>
        <p:nvSpPr>
          <p:cNvPr id="10" name="TextBox 9"/>
          <p:cNvSpPr txBox="1"/>
          <p:nvPr/>
        </p:nvSpPr>
        <p:spPr>
          <a:xfrm>
            <a:off x="304800" y="5481935"/>
            <a:ext cx="19812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410075608"/>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8.What </a:t>
            </a:r>
            <a:r>
              <a:rPr lang="en-US" sz="2400" b="1" dirty="0">
                <a:solidFill>
                  <a:schemeClr val="bg1"/>
                </a:solidFill>
              </a:rPr>
              <a:t>is the percentage of cancellation?</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27.5 % of the bookings were cancelled, while 72.5% were not cancelled.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90254"/>
            <a:ext cx="8382000" cy="5586746"/>
          </a:xfrm>
          <a:prstGeom prst="rect">
            <a:avLst/>
          </a:prstGeom>
        </p:spPr>
      </p:pic>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219200"/>
            <a:ext cx="2040341" cy="990600"/>
          </a:xfrm>
          <a:prstGeom prst="rect">
            <a:avLst/>
          </a:prstGeom>
        </p:spPr>
      </p:pic>
    </p:spTree>
    <p:extLst>
      <p:ext uri="{BB962C8B-B14F-4D97-AF65-F5344CB8AC3E}">
        <p14:creationId xmlns:p14="http://schemas.microsoft.com/office/powerpoint/2010/main" val="3797383134"/>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a:solidFill>
                  <a:schemeClr val="bg1"/>
                </a:solidFill>
              </a:rPr>
              <a:t>9</a:t>
            </a:r>
            <a:r>
              <a:rPr lang="en-US" sz="2400" b="1" dirty="0" smtClean="0">
                <a:solidFill>
                  <a:schemeClr val="bg1"/>
                </a:solidFill>
              </a:rPr>
              <a:t>.Which </a:t>
            </a:r>
            <a:r>
              <a:rPr lang="en-US" sz="2400" b="1" dirty="0">
                <a:solidFill>
                  <a:schemeClr val="bg1"/>
                </a:solidFill>
              </a:rPr>
              <a:t>Agent made the most bookings?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Agent ID No. 9.0 made most of the bookings, followed by 240.0</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066800"/>
            <a:ext cx="4107407" cy="4817302"/>
          </a:xfrm>
          <a:prstGeom prst="rect">
            <a:avLst/>
          </a:prstGeom>
        </p:spPr>
      </p:pic>
    </p:spTree>
    <p:extLst>
      <p:ext uri="{BB962C8B-B14F-4D97-AF65-F5344CB8AC3E}">
        <p14:creationId xmlns:p14="http://schemas.microsoft.com/office/powerpoint/2010/main" val="3432875089"/>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9.Which </a:t>
            </a:r>
            <a:r>
              <a:rPr lang="en-US" sz="2400" b="1" dirty="0">
                <a:solidFill>
                  <a:schemeClr val="bg1"/>
                </a:solidFill>
              </a:rPr>
              <a:t>Agent made the most bookings?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488668"/>
            <a:ext cx="8686800" cy="369332"/>
          </a:xfrm>
          <a:prstGeom prst="rect">
            <a:avLst/>
          </a:prstGeom>
          <a:noFill/>
        </p:spPr>
        <p:txBody>
          <a:bodyPr wrap="square" rtlCol="0">
            <a:spAutoFit/>
          </a:bodyPr>
          <a:lstStyle/>
          <a:p>
            <a:r>
              <a:rPr lang="en-US" dirty="0"/>
              <a:t>Agent ID No. 9.0 made most of the bookings, followed by 240.0</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524"/>
            <a:ext cx="9144000" cy="5634476"/>
          </a:xfrm>
          <a:prstGeom prst="rect">
            <a:avLst/>
          </a:prstGeom>
        </p:spPr>
      </p:pic>
    </p:spTree>
    <p:extLst>
      <p:ext uri="{BB962C8B-B14F-4D97-AF65-F5344CB8AC3E}">
        <p14:creationId xmlns:p14="http://schemas.microsoft.com/office/powerpoint/2010/main" val="1267059064"/>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10.What </a:t>
            </a:r>
            <a:r>
              <a:rPr lang="en-US" sz="2400" b="1" dirty="0">
                <a:solidFill>
                  <a:schemeClr val="bg1"/>
                </a:solidFill>
              </a:rPr>
              <a:t>is the percentage of repeated guests?</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304800" y="6324600"/>
            <a:ext cx="8686800" cy="369332"/>
          </a:xfrm>
          <a:prstGeom prst="rect">
            <a:avLst/>
          </a:prstGeom>
          <a:noFill/>
        </p:spPr>
        <p:txBody>
          <a:bodyPr wrap="square" rtlCol="0">
            <a:spAutoFit/>
          </a:bodyPr>
          <a:lstStyle/>
          <a:p>
            <a:r>
              <a:rPr lang="en-US" dirty="0"/>
              <a:t>Repeated guests are very few which only comprise of 3.9 %.</a:t>
            </a:r>
          </a:p>
        </p:txBody>
      </p:sp>
      <p:sp>
        <p:nvSpPr>
          <p:cNvPr id="9" name="TextBox 8"/>
          <p:cNvSpPr txBox="1"/>
          <p:nvPr/>
        </p:nvSpPr>
        <p:spPr>
          <a:xfrm>
            <a:off x="304800" y="5867400"/>
            <a:ext cx="1676400" cy="461665"/>
          </a:xfrm>
          <a:prstGeom prst="rect">
            <a:avLst/>
          </a:prstGeom>
          <a:noFill/>
        </p:spPr>
        <p:txBody>
          <a:bodyPr wrap="square" rtlCol="0">
            <a:spAutoFit/>
          </a:bodyPr>
          <a:lstStyle/>
          <a:p>
            <a:r>
              <a:rPr lang="en-US" sz="2400" b="1" dirty="0" smtClean="0"/>
              <a:t>INFERENCE</a:t>
            </a:r>
            <a:endParaRPr lang="en-US" sz="2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90286"/>
            <a:ext cx="8229600" cy="4677428"/>
          </a:xfrm>
          <a:prstGeom prst="rect">
            <a:avLst/>
          </a:prstGeom>
        </p:spPr>
      </p:pic>
    </p:spTree>
    <p:extLst>
      <p:ext uri="{BB962C8B-B14F-4D97-AF65-F5344CB8AC3E}">
        <p14:creationId xmlns:p14="http://schemas.microsoft.com/office/powerpoint/2010/main" val="1561274945"/>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a:solidFill>
                  <a:schemeClr val="bg1"/>
                </a:solidFill>
              </a:rPr>
              <a:t>11 - What is the Optimal length of stay in both types of hotels ?</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6019800"/>
            <a:ext cx="9144000" cy="923330"/>
          </a:xfrm>
          <a:prstGeom prst="rect">
            <a:avLst/>
          </a:prstGeom>
          <a:noFill/>
        </p:spPr>
        <p:txBody>
          <a:bodyPr wrap="square" rtlCol="0">
            <a:spAutoFit/>
          </a:bodyPr>
          <a:lstStyle/>
          <a:p>
            <a:r>
              <a:rPr lang="en-US" dirty="0"/>
              <a:t>Guest prefer 1-4 days when staying in City Hotels.</a:t>
            </a:r>
          </a:p>
          <a:p>
            <a:r>
              <a:rPr lang="en-US" dirty="0" smtClean="0"/>
              <a:t>Guest </a:t>
            </a:r>
            <a:r>
              <a:rPr lang="en-US" dirty="0"/>
              <a:t>prefer 1-4 days when staying in Resort Hotels as well, </a:t>
            </a:r>
            <a:r>
              <a:rPr lang="en-US" dirty="0" smtClean="0"/>
              <a:t>while </a:t>
            </a:r>
            <a:r>
              <a:rPr lang="en-US" dirty="0"/>
              <a:t>7 days stay is also a popular choice among guests.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5257800"/>
          </a:xfrm>
          <a:prstGeom prst="rect">
            <a:avLst/>
          </a:prstGeom>
        </p:spPr>
      </p:pic>
      <p:sp>
        <p:nvSpPr>
          <p:cNvPr id="10" name="TextBox 9"/>
          <p:cNvSpPr txBox="1"/>
          <p:nvPr/>
        </p:nvSpPr>
        <p:spPr>
          <a:xfrm>
            <a:off x="0" y="5710535"/>
            <a:ext cx="20574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1913964737"/>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14" y="159603"/>
            <a:ext cx="9692186" cy="830997"/>
          </a:xfrm>
          <a:prstGeom prst="rect">
            <a:avLst/>
          </a:prstGeom>
          <a:noFill/>
        </p:spPr>
        <p:txBody>
          <a:bodyPr wrap="square" rtlCol="0">
            <a:spAutoFit/>
          </a:bodyPr>
          <a:lstStyle/>
          <a:p>
            <a:r>
              <a:rPr lang="en-US" sz="2400" b="1" dirty="0" smtClean="0"/>
              <a:t>12. What </a:t>
            </a:r>
            <a:r>
              <a:rPr lang="en-US" sz="2400" b="1" dirty="0"/>
              <a:t>is the reservation status from different </a:t>
            </a:r>
            <a:r>
              <a:rPr lang="en-US" sz="2400" b="1" dirty="0" smtClean="0"/>
              <a:t>distribution </a:t>
            </a:r>
          </a:p>
          <a:p>
            <a:r>
              <a:rPr lang="en-US" sz="2400" b="1" dirty="0" smtClean="0"/>
              <a:t>Channels </a:t>
            </a:r>
            <a:r>
              <a:rPr lang="en-US" sz="2400" b="1" dirty="0"/>
              <a:t>?</a:t>
            </a: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5486400"/>
            <a:ext cx="9144000" cy="1477328"/>
          </a:xfrm>
          <a:prstGeom prst="rect">
            <a:avLst/>
          </a:prstGeom>
          <a:noFill/>
        </p:spPr>
        <p:txBody>
          <a:bodyPr wrap="square" rtlCol="0">
            <a:spAutoFit/>
          </a:bodyPr>
          <a:lstStyle/>
          <a:p>
            <a:r>
              <a:rPr lang="en-US" dirty="0"/>
              <a:t>We can infer from above graph that Bookings and Cancellations from both Hotels are more from Travel agency (TA/TO).</a:t>
            </a:r>
          </a:p>
          <a:p>
            <a:r>
              <a:rPr lang="en-US" dirty="0"/>
              <a:t>Guest visiting both hotels, Directly and via Corporate are less likely to cancel their booking.</a:t>
            </a:r>
          </a:p>
          <a:p>
            <a:r>
              <a:rPr lang="en-US" dirty="0"/>
              <a:t>We can notice a very small proportion of guest booking via Travel agency not showing up at Hotel.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 y="914400"/>
            <a:ext cx="9126224" cy="4591691"/>
          </a:xfrm>
          <a:prstGeom prst="rect">
            <a:avLst/>
          </a:prstGeom>
        </p:spPr>
      </p:pic>
      <p:sp>
        <p:nvSpPr>
          <p:cNvPr id="9" name="TextBox 8"/>
          <p:cNvSpPr txBox="1"/>
          <p:nvPr/>
        </p:nvSpPr>
        <p:spPr>
          <a:xfrm>
            <a:off x="0" y="5177135"/>
            <a:ext cx="17907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901985682"/>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5638800" cy="707886"/>
          </a:xfrm>
          <a:prstGeom prst="rect">
            <a:avLst/>
          </a:prstGeom>
          <a:noFill/>
        </p:spPr>
        <p:txBody>
          <a:bodyPr wrap="square" rtlCol="0">
            <a:spAutoFit/>
          </a:bodyPr>
          <a:lstStyle/>
          <a:p>
            <a:r>
              <a:rPr lang="en-US" sz="4000" b="1" dirty="0" smtClean="0">
                <a:solidFill>
                  <a:schemeClr val="bg1"/>
                </a:solidFill>
              </a:rPr>
              <a:t>Problem statement :</a:t>
            </a:r>
            <a:endParaRPr lang="en-US" sz="4000" b="1" dirty="0">
              <a:solidFill>
                <a:schemeClr val="bg1"/>
              </a:solidFill>
            </a:endParaRPr>
          </a:p>
        </p:txBody>
      </p:sp>
      <p:sp>
        <p:nvSpPr>
          <p:cNvPr id="3" name="Right Arrow 2"/>
          <p:cNvSpPr/>
          <p:nvPr/>
        </p:nvSpPr>
        <p:spPr>
          <a:xfrm>
            <a:off x="0" y="4572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2209800"/>
            <a:ext cx="86106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itchFamily="2" charset="2"/>
              <a:buChar char="Ø"/>
            </a:pPr>
            <a:r>
              <a:rPr lang="en-US" dirty="0" smtClean="0"/>
              <a:t>The </a:t>
            </a:r>
            <a:r>
              <a:rPr lang="en-US" dirty="0"/>
              <a:t>aim of this analysis is to identify important features that can affect hotel bookings and help hotel businesses make intelligent decisions to penetrate the market and gain more market share. Additionally, the project seeks to help customers in deciding the best period to visit places while availing low accommodation cost benefits. </a:t>
            </a: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T</a:t>
            </a:r>
            <a:r>
              <a:rPr lang="en-US" dirty="0" smtClean="0"/>
              <a:t>he </a:t>
            </a:r>
            <a:r>
              <a:rPr lang="en-US" dirty="0"/>
              <a:t>project's objective is to provide insights that will help the hotel industry make informed decisions to improve their business performance and customer satisfaction.</a:t>
            </a:r>
          </a:p>
        </p:txBody>
      </p:sp>
    </p:spTree>
    <p:extLst>
      <p:ext uri="{BB962C8B-B14F-4D97-AF65-F5344CB8AC3E}">
        <p14:creationId xmlns:p14="http://schemas.microsoft.com/office/powerpoint/2010/main" val="294151814"/>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13 </a:t>
            </a:r>
            <a:r>
              <a:rPr lang="en-US" sz="2400" b="1" dirty="0">
                <a:solidFill>
                  <a:schemeClr val="bg1"/>
                </a:solidFill>
              </a:rPr>
              <a:t>.</a:t>
            </a:r>
            <a:r>
              <a:rPr lang="en-US" sz="2400" b="1" dirty="0" smtClean="0">
                <a:solidFill>
                  <a:schemeClr val="bg1"/>
                </a:solidFill>
              </a:rPr>
              <a:t> </a:t>
            </a:r>
            <a:r>
              <a:rPr lang="en-US" sz="2400" b="1" dirty="0">
                <a:solidFill>
                  <a:schemeClr val="bg1"/>
                </a:solidFill>
              </a:rPr>
              <a:t>Correlation </a:t>
            </a:r>
            <a:r>
              <a:rPr lang="en-US" sz="2400" b="1" dirty="0" err="1">
                <a:solidFill>
                  <a:schemeClr val="bg1"/>
                </a:solidFill>
              </a:rPr>
              <a:t>Heatmap</a:t>
            </a:r>
            <a:endParaRPr lang="en-US" sz="24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 y="1190302"/>
            <a:ext cx="9040487" cy="5591498"/>
          </a:xfrm>
          <a:prstGeom prst="rect">
            <a:avLst/>
          </a:prstGeom>
        </p:spPr>
      </p:pic>
    </p:spTree>
    <p:extLst>
      <p:ext uri="{BB962C8B-B14F-4D97-AF65-F5344CB8AC3E}">
        <p14:creationId xmlns:p14="http://schemas.microsoft.com/office/powerpoint/2010/main" val="2875252952"/>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228600"/>
            <a:ext cx="8701586" cy="461665"/>
          </a:xfrm>
          <a:prstGeom prst="rect">
            <a:avLst/>
          </a:prstGeom>
          <a:noFill/>
        </p:spPr>
        <p:txBody>
          <a:bodyPr wrap="square" rtlCol="0">
            <a:spAutoFit/>
          </a:bodyPr>
          <a:lstStyle/>
          <a:p>
            <a:r>
              <a:rPr lang="en-US" sz="2400" b="1" dirty="0" smtClean="0">
                <a:solidFill>
                  <a:schemeClr val="bg1"/>
                </a:solidFill>
              </a:rPr>
              <a:t>13 </a:t>
            </a:r>
            <a:r>
              <a:rPr lang="en-US" sz="2400" b="1" dirty="0">
                <a:solidFill>
                  <a:schemeClr val="bg1"/>
                </a:solidFill>
              </a:rPr>
              <a:t>- Correlation </a:t>
            </a:r>
            <a:r>
              <a:rPr lang="en-US" sz="2400" b="1" dirty="0" err="1">
                <a:solidFill>
                  <a:schemeClr val="bg1"/>
                </a:solidFill>
              </a:rPr>
              <a:t>Heatmap</a:t>
            </a:r>
            <a:endParaRPr lang="en-US" sz="24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Rectangle 3"/>
          <p:cNvSpPr/>
          <p:nvPr/>
        </p:nvSpPr>
        <p:spPr>
          <a:xfrm>
            <a:off x="8305800" y="0"/>
            <a:ext cx="838200" cy="54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05800" y="0"/>
            <a:ext cx="838200" cy="523220"/>
          </a:xfrm>
          <a:prstGeom prst="rect">
            <a:avLst/>
          </a:prstGeom>
          <a:noFill/>
        </p:spPr>
        <p:txBody>
          <a:bodyPr wrap="square" rtlCol="0">
            <a:spAutoFit/>
          </a:bodyPr>
          <a:lstStyle/>
          <a:p>
            <a:r>
              <a:rPr lang="en-US" sz="2800" dirty="0" smtClean="0">
                <a:solidFill>
                  <a:schemeClr val="bg1"/>
                </a:solidFill>
              </a:rPr>
              <a:t>EDA</a:t>
            </a:r>
            <a:endParaRPr lang="en-US" sz="2800" dirty="0">
              <a:solidFill>
                <a:schemeClr val="bg1"/>
              </a:solidFill>
            </a:endParaRPr>
          </a:p>
        </p:txBody>
      </p:sp>
      <p:sp>
        <p:nvSpPr>
          <p:cNvPr id="8" name="TextBox 7"/>
          <p:cNvSpPr txBox="1"/>
          <p:nvPr/>
        </p:nvSpPr>
        <p:spPr>
          <a:xfrm>
            <a:off x="0" y="1524000"/>
            <a:ext cx="9144000" cy="1477328"/>
          </a:xfrm>
          <a:prstGeom prst="rect">
            <a:avLst/>
          </a:prstGeom>
          <a:noFill/>
        </p:spPr>
        <p:txBody>
          <a:bodyPr wrap="square" rtlCol="0">
            <a:spAutoFit/>
          </a:bodyPr>
          <a:lstStyle/>
          <a:p>
            <a:r>
              <a:rPr lang="en-US" dirty="0"/>
              <a:t>There is a high positive correlation between Booking and Pricing, Total Stay, Cancellations and Parking spaces, where as negative correlation with Repeated guests</a:t>
            </a:r>
          </a:p>
          <a:p>
            <a:r>
              <a:rPr lang="en-US" dirty="0"/>
              <a:t>Increase in Pricing leads to repeated Customers not visiting again</a:t>
            </a:r>
          </a:p>
          <a:p>
            <a:r>
              <a:rPr lang="en-US" dirty="0"/>
              <a:t>There is firm correlation between Parking space and Cancellation inferring that people are more likely to cancel their booking if Parking space is not available.</a:t>
            </a:r>
          </a:p>
        </p:txBody>
      </p:sp>
      <p:sp>
        <p:nvSpPr>
          <p:cNvPr id="10" name="TextBox 9"/>
          <p:cNvSpPr txBox="1"/>
          <p:nvPr/>
        </p:nvSpPr>
        <p:spPr>
          <a:xfrm>
            <a:off x="0" y="1066800"/>
            <a:ext cx="2057400" cy="461665"/>
          </a:xfrm>
          <a:prstGeom prst="rect">
            <a:avLst/>
          </a:prstGeom>
          <a:noFill/>
        </p:spPr>
        <p:txBody>
          <a:bodyPr wrap="square" rtlCol="0">
            <a:spAutoFit/>
          </a:bodyPr>
          <a:lstStyle/>
          <a:p>
            <a:r>
              <a:rPr lang="en-US" sz="2400" b="1" dirty="0" smtClean="0"/>
              <a:t>INFERENCE</a:t>
            </a:r>
            <a:endParaRPr lang="en-US" sz="2400" b="1" dirty="0"/>
          </a:p>
        </p:txBody>
      </p:sp>
    </p:spTree>
    <p:extLst>
      <p:ext uri="{BB962C8B-B14F-4D97-AF65-F5344CB8AC3E}">
        <p14:creationId xmlns:p14="http://schemas.microsoft.com/office/powerpoint/2010/main" val="744563859"/>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814" y="130314"/>
            <a:ext cx="8701586" cy="707886"/>
          </a:xfrm>
          <a:prstGeom prst="rect">
            <a:avLst/>
          </a:prstGeom>
          <a:noFill/>
        </p:spPr>
        <p:txBody>
          <a:bodyPr wrap="square" rtlCol="0">
            <a:spAutoFit/>
          </a:bodyPr>
          <a:lstStyle/>
          <a:p>
            <a:pPr algn="ctr"/>
            <a:r>
              <a:rPr lang="en-US" sz="4000" b="1" dirty="0">
                <a:solidFill>
                  <a:schemeClr val="bg1"/>
                </a:solidFill>
              </a:rPr>
              <a:t>Solution to Business </a:t>
            </a:r>
            <a:r>
              <a:rPr lang="en-US" sz="4000" b="1" dirty="0" smtClean="0">
                <a:solidFill>
                  <a:schemeClr val="bg1"/>
                </a:solidFill>
              </a:rPr>
              <a:t>Objective</a:t>
            </a:r>
            <a:endParaRPr lang="en-US" sz="4000" dirty="0">
              <a:solidFill>
                <a:schemeClr val="bg1"/>
              </a:solidFill>
            </a:endParaRPr>
          </a:p>
        </p:txBody>
      </p:sp>
      <p:sp>
        <p:nvSpPr>
          <p:cNvPr id="3" name="Right Arrow 2"/>
          <p:cNvSpPr/>
          <p:nvPr/>
        </p:nvSpPr>
        <p:spPr>
          <a:xfrm>
            <a:off x="0" y="524335"/>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 name="TextBox 4"/>
          <p:cNvSpPr txBox="1"/>
          <p:nvPr/>
        </p:nvSpPr>
        <p:spPr>
          <a:xfrm>
            <a:off x="457198" y="1524000"/>
            <a:ext cx="8515965" cy="1938992"/>
          </a:xfrm>
          <a:prstGeom prst="rect">
            <a:avLst/>
          </a:prstGeom>
          <a:noFill/>
        </p:spPr>
        <p:txBody>
          <a:bodyPr wrap="square" rtlCol="0">
            <a:spAutoFit/>
          </a:bodyPr>
          <a:lstStyle/>
          <a:p>
            <a:r>
              <a:rPr lang="en-US" sz="2000" dirty="0" smtClean="0"/>
              <a:t>In order </a:t>
            </a:r>
            <a:r>
              <a:rPr lang="en-US" sz="2000" dirty="0"/>
              <a:t>to achieve the business objective, i would suggest the client to make the price dynamic, introduce offers and packages to attract new customers. To retain the existing customers and ensure their repetition the client must introduce loyalty points program which can be redeemed by the customers in their next bookings. Amenities such as parking spaces, kids corner, free internet connection can be provided to increase the number of bookings</a:t>
            </a:r>
            <a:r>
              <a:rPr lang="en-US" sz="2000" b="1" dirty="0"/>
              <a:t>.</a:t>
            </a:r>
            <a:endParaRPr lang="en-US" sz="2000" dirty="0"/>
          </a:p>
        </p:txBody>
      </p:sp>
      <p:sp>
        <p:nvSpPr>
          <p:cNvPr id="4" name="TextBox 3"/>
          <p:cNvSpPr txBox="1"/>
          <p:nvPr/>
        </p:nvSpPr>
        <p:spPr>
          <a:xfrm>
            <a:off x="457200" y="990600"/>
            <a:ext cx="8458200" cy="461665"/>
          </a:xfrm>
          <a:prstGeom prst="rect">
            <a:avLst/>
          </a:prstGeom>
          <a:noFill/>
        </p:spPr>
        <p:txBody>
          <a:bodyPr wrap="square" rtlCol="0">
            <a:spAutoFit/>
          </a:bodyPr>
          <a:lstStyle/>
          <a:p>
            <a:r>
              <a:rPr lang="en-US" sz="2400" b="1" dirty="0">
                <a:solidFill>
                  <a:schemeClr val="bg2">
                    <a:lumMod val="25000"/>
                  </a:schemeClr>
                </a:solidFill>
              </a:rPr>
              <a:t>What do you suggest the client to achieve Business Objective ?</a:t>
            </a:r>
          </a:p>
        </p:txBody>
      </p:sp>
    </p:spTree>
    <p:extLst>
      <p:ext uri="{BB962C8B-B14F-4D97-AF65-F5344CB8AC3E}">
        <p14:creationId xmlns:p14="http://schemas.microsoft.com/office/powerpoint/2010/main" val="3574063858"/>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759"/>
            <a:ext cx="4267200" cy="769441"/>
          </a:xfrm>
          <a:prstGeom prst="rect">
            <a:avLst/>
          </a:prstGeom>
          <a:noFill/>
        </p:spPr>
        <p:txBody>
          <a:bodyPr wrap="square" rtlCol="0">
            <a:spAutoFit/>
          </a:bodyPr>
          <a:lstStyle/>
          <a:p>
            <a:r>
              <a:rPr lang="en-US" sz="4400" b="1" dirty="0" smtClean="0">
                <a:solidFill>
                  <a:schemeClr val="bg1"/>
                </a:solidFill>
              </a:rPr>
              <a:t>Conclusion :</a:t>
            </a:r>
            <a:endParaRPr lang="en-US" sz="4400" dirty="0">
              <a:solidFill>
                <a:schemeClr val="bg1"/>
              </a:solidFill>
            </a:endParaRPr>
          </a:p>
        </p:txBody>
      </p:sp>
      <p:sp>
        <p:nvSpPr>
          <p:cNvPr id="4" name="TextBox 3"/>
          <p:cNvSpPr txBox="1"/>
          <p:nvPr/>
        </p:nvSpPr>
        <p:spPr>
          <a:xfrm>
            <a:off x="228600" y="1676400"/>
            <a:ext cx="8686800" cy="5078313"/>
          </a:xfrm>
          <a:prstGeom prst="rect">
            <a:avLst/>
          </a:prstGeom>
          <a:noFill/>
        </p:spPr>
        <p:txBody>
          <a:bodyPr wrap="square" rtlCol="0">
            <a:spAutoFit/>
          </a:bodyPr>
          <a:lstStyle/>
          <a:p>
            <a:pPr marL="342900" indent="-342900">
              <a:buFont typeface="Arial" pitchFamily="34" charset="0"/>
              <a:buChar char="•"/>
            </a:pPr>
            <a:r>
              <a:rPr lang="en-US" b="1" dirty="0"/>
              <a:t>Majority (61%) of the guests prefer City Hotel over Resort Hotel. Most of guest visiting these hotels are from European countries namely Portugal, Britain, France, Spain and Germany totaling to 75% of total booking count</a:t>
            </a:r>
            <a:r>
              <a:rPr lang="en-US" dirty="0" smtClean="0"/>
              <a:t>.</a:t>
            </a:r>
          </a:p>
          <a:p>
            <a:pPr marL="342900" indent="-342900">
              <a:buFont typeface="Arial" pitchFamily="34" charset="0"/>
              <a:buChar char="•"/>
            </a:pPr>
            <a:endParaRPr lang="en-US" dirty="0"/>
          </a:p>
          <a:p>
            <a:pPr marL="342900" indent="-342900">
              <a:buFont typeface="Arial" pitchFamily="34" charset="0"/>
              <a:buChar char="•"/>
            </a:pPr>
            <a:r>
              <a:rPr lang="en-US" b="1" dirty="0"/>
              <a:t>2016 observed the highest booking reservations. From Booking trend it can be inferred that Peak visiting season is from mid June to August because of summer breaks in Europe while November to February is off season because of freezing cold weather throughout Europe</a:t>
            </a:r>
            <a:r>
              <a:rPr lang="en-US" b="1" dirty="0" smtClean="0"/>
              <a:t>.</a:t>
            </a:r>
          </a:p>
          <a:p>
            <a:pPr marL="342900" indent="-342900">
              <a:buFont typeface="Arial" pitchFamily="34" charset="0"/>
              <a:buChar char="•"/>
            </a:pPr>
            <a:endParaRPr lang="en-US" dirty="0"/>
          </a:p>
          <a:p>
            <a:pPr marL="342900" indent="-342900">
              <a:buFont typeface="Arial" pitchFamily="34" charset="0"/>
              <a:buChar char="•"/>
            </a:pPr>
            <a:r>
              <a:rPr lang="en-US" b="1" dirty="0"/>
              <a:t>Around 11.5% of total reservations throughout year are coming from August whereas January has the least reservation of mere 5%. Guests can consider visiting these hotels during month of June and September to enjoy decent weather with almost full availability of hotels accommodation</a:t>
            </a:r>
            <a:r>
              <a:rPr lang="en-US" b="1" dirty="0" smtClean="0"/>
              <a:t>.</a:t>
            </a:r>
          </a:p>
          <a:p>
            <a:pPr marL="342900" indent="-342900">
              <a:buFont typeface="Arial" pitchFamily="34" charset="0"/>
              <a:buChar char="•"/>
            </a:pPr>
            <a:endParaRPr lang="en-US" dirty="0"/>
          </a:p>
          <a:p>
            <a:pPr marL="342900" indent="-342900">
              <a:buFont typeface="Arial" pitchFamily="34" charset="0"/>
              <a:buChar char="•"/>
            </a:pPr>
            <a:r>
              <a:rPr lang="en-US" b="1" dirty="0"/>
              <a:t>Inspecting different market segments, it was concluded that travel agency holds monopoly as both hotels are getting the most of booking from travel agency (around 79%). Hotel owners should consider promoting their hotels more in different market segments to penetrate market more</a:t>
            </a:r>
            <a:r>
              <a:rPr lang="en-US" b="1" dirty="0" smtClean="0"/>
              <a:t>.</a:t>
            </a:r>
            <a:endParaRPr lang="en-US" dirty="0"/>
          </a:p>
        </p:txBody>
      </p:sp>
    </p:spTree>
    <p:extLst>
      <p:ext uri="{BB962C8B-B14F-4D97-AF65-F5344CB8AC3E}">
        <p14:creationId xmlns:p14="http://schemas.microsoft.com/office/powerpoint/2010/main" val="3775032132"/>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4267200" cy="769441"/>
          </a:xfrm>
          <a:prstGeom prst="rect">
            <a:avLst/>
          </a:prstGeom>
          <a:noFill/>
        </p:spPr>
        <p:txBody>
          <a:bodyPr wrap="square" rtlCol="0">
            <a:spAutoFit/>
          </a:bodyPr>
          <a:lstStyle/>
          <a:p>
            <a:r>
              <a:rPr lang="en-US" sz="4400" b="1" dirty="0" smtClean="0">
                <a:solidFill>
                  <a:schemeClr val="bg1"/>
                </a:solidFill>
              </a:rPr>
              <a:t>Conclusion :</a:t>
            </a:r>
            <a:endParaRPr lang="en-US" sz="4400" dirty="0">
              <a:solidFill>
                <a:schemeClr val="bg1"/>
              </a:solidFill>
            </a:endParaRPr>
          </a:p>
        </p:txBody>
      </p:sp>
      <p:sp>
        <p:nvSpPr>
          <p:cNvPr id="4" name="TextBox 3"/>
          <p:cNvSpPr txBox="1"/>
          <p:nvPr/>
        </p:nvSpPr>
        <p:spPr>
          <a:xfrm>
            <a:off x="228600" y="1454289"/>
            <a:ext cx="8686800" cy="5632311"/>
          </a:xfrm>
          <a:prstGeom prst="rect">
            <a:avLst/>
          </a:prstGeom>
          <a:noFill/>
        </p:spPr>
        <p:txBody>
          <a:bodyPr wrap="square" rtlCol="0">
            <a:spAutoFit/>
          </a:bodyPr>
          <a:lstStyle/>
          <a:p>
            <a:pPr marL="285750" indent="-285750">
              <a:buFont typeface="Arial" pitchFamily="34" charset="0"/>
              <a:buChar char="•"/>
            </a:pPr>
            <a:r>
              <a:rPr lang="en-US" b="1" dirty="0"/>
              <a:t>Interestingly, most of the Cancellations for both Hotels are from Travel agency (TA/TO) segment inferring that it is volatile market segment. Also, a very small proportion of guest booking via Travel agency do not showing up at Hotel. Guest visiting both Hotels directly and via Corporate are less likely to cancel their booking</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There is high positive correlation between Booking, Pricing, Total Stay, Cancellations and Parking spaces whereas negative correlation with Repeated guests. With increase in Booking --&gt; Pricing, Total stay and Parking spaces occupation increases but increase in Pricing leads to repeated Customers not visiting again</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There is firm correlation between Parking space and Cancellation inferring that people are more likely to cancel their booking if Parking space is not available</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Only 3.9 % people revisited the hotels. Rest 96.1 % were new guests. Thus retention rate is low</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Ideally guest prefer to stay 1-4 days in both hotels but 7 days stay at Resort hotel is also a popular choice among guests.</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392660981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
            <a:ext cx="5638800" cy="707886"/>
          </a:xfrm>
          <a:prstGeom prst="rect">
            <a:avLst/>
          </a:prstGeom>
          <a:noFill/>
        </p:spPr>
        <p:txBody>
          <a:bodyPr wrap="square" rtlCol="0">
            <a:spAutoFit/>
          </a:bodyPr>
          <a:lstStyle/>
          <a:p>
            <a:r>
              <a:rPr lang="en-US" sz="4000" b="1" dirty="0" smtClean="0">
                <a:solidFill>
                  <a:schemeClr val="bg1"/>
                </a:solidFill>
              </a:rPr>
              <a:t>Business Objective :</a:t>
            </a:r>
            <a:endParaRPr lang="en-US" sz="40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304800" y="2319278"/>
            <a:ext cx="79248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itchFamily="2" charset="2"/>
              <a:buChar char="Ø"/>
            </a:pPr>
            <a:r>
              <a:rPr lang="en-US" dirty="0"/>
              <a:t>The dataset includes booking information for two hotels - City Hotel and Resort Hotel - containing various criteria such as booking season, time, length of stay, number of guests, parking, pricing, and market segment. The main goal is to conduct Exploratory Data Analysis to explore and scrutinize the dataset and identify significant features that can enhance bookings and help hotels penetrate the market to attract more customers. By analyzing booking and pricing trends, important insights can be derived to make intelligent business decisions. Additionally, the secondary objective is to assist customers in determining the best time to visit a place to obtain low accommodation costs.</a:t>
            </a:r>
          </a:p>
        </p:txBody>
      </p:sp>
    </p:spTree>
    <p:extLst>
      <p:ext uri="{BB962C8B-B14F-4D97-AF65-F5344CB8AC3E}">
        <p14:creationId xmlns:p14="http://schemas.microsoft.com/office/powerpoint/2010/main" val="2860551935"/>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4" name="TextBox 3"/>
          <p:cNvSpPr txBox="1"/>
          <p:nvPr/>
        </p:nvSpPr>
        <p:spPr>
          <a:xfrm>
            <a:off x="228600" y="1447800"/>
            <a:ext cx="8686800" cy="535531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a:t>hotel</a:t>
            </a:r>
            <a:r>
              <a:rPr lang="en-US" dirty="0"/>
              <a:t> : Hotel(Resort Hotel or City Hotel</a:t>
            </a:r>
            <a:r>
              <a:rPr lang="en-US" dirty="0" smtClean="0"/>
              <a:t>)</a:t>
            </a:r>
          </a:p>
          <a:p>
            <a:pPr marL="285750" indent="-285750">
              <a:buFont typeface="Arial" pitchFamily="34" charset="0"/>
              <a:buChar char="•"/>
            </a:pPr>
            <a:r>
              <a:rPr lang="en-US" b="1" dirty="0" err="1"/>
              <a:t>is_canceled</a:t>
            </a:r>
            <a:r>
              <a:rPr lang="en-US" dirty="0"/>
              <a:t> : Value indicating if the booking was canceled (1) or not (0</a:t>
            </a:r>
            <a:r>
              <a:rPr lang="en-US" dirty="0" smtClean="0"/>
              <a:t>)</a:t>
            </a:r>
          </a:p>
          <a:p>
            <a:pPr marL="285750" indent="-285750">
              <a:buFont typeface="Arial" pitchFamily="34" charset="0"/>
              <a:buChar char="•"/>
            </a:pPr>
            <a:r>
              <a:rPr lang="en-US" b="1" dirty="0" err="1"/>
              <a:t>lead_time</a:t>
            </a:r>
            <a:r>
              <a:rPr lang="en-US" dirty="0"/>
              <a:t> : * Number of days that elapsed between the entering date of the booking into the PMS and the arrival date*</a:t>
            </a:r>
          </a:p>
          <a:p>
            <a:pPr marL="285750" indent="-285750">
              <a:buFont typeface="Arial" pitchFamily="34" charset="0"/>
              <a:buChar char="•"/>
            </a:pPr>
            <a:r>
              <a:rPr lang="en-US" b="1" dirty="0" err="1"/>
              <a:t>arrival_date_year</a:t>
            </a:r>
            <a:r>
              <a:rPr lang="en-US" dirty="0"/>
              <a:t> : Year of arrival date</a:t>
            </a:r>
          </a:p>
          <a:p>
            <a:pPr marL="285750" indent="-285750">
              <a:buFont typeface="Arial" pitchFamily="34" charset="0"/>
              <a:buChar char="•"/>
            </a:pPr>
            <a:r>
              <a:rPr lang="en-US" b="1" dirty="0" err="1"/>
              <a:t>arrival_date_month</a:t>
            </a:r>
            <a:r>
              <a:rPr lang="en-US" dirty="0"/>
              <a:t> : Month of arrival date</a:t>
            </a:r>
          </a:p>
          <a:p>
            <a:pPr marL="285750" indent="-285750">
              <a:buFont typeface="Arial" pitchFamily="34" charset="0"/>
              <a:buChar char="•"/>
            </a:pPr>
            <a:r>
              <a:rPr lang="en-US" b="1" dirty="0" err="1"/>
              <a:t>arrival_date_week_number</a:t>
            </a:r>
            <a:r>
              <a:rPr lang="en-US" dirty="0"/>
              <a:t> : Week number of year for arrival date</a:t>
            </a:r>
          </a:p>
          <a:p>
            <a:pPr marL="285750" indent="-285750">
              <a:buFont typeface="Arial" pitchFamily="34" charset="0"/>
              <a:buChar char="•"/>
            </a:pPr>
            <a:r>
              <a:rPr lang="en-US" b="1" dirty="0" err="1"/>
              <a:t>arrival_date_day_of_month</a:t>
            </a:r>
            <a:r>
              <a:rPr lang="en-US" dirty="0"/>
              <a:t> : Day of arrival date</a:t>
            </a:r>
          </a:p>
          <a:p>
            <a:pPr marL="285750" indent="-285750">
              <a:buFont typeface="Arial" pitchFamily="34" charset="0"/>
              <a:buChar char="•"/>
            </a:pPr>
            <a:r>
              <a:rPr lang="en-US" b="1" dirty="0" err="1"/>
              <a:t>stays_in_weekend_nights</a:t>
            </a:r>
            <a:r>
              <a:rPr lang="en-US" dirty="0"/>
              <a:t> : Number of weekend nights (Saturday or Sunday) the guest stayed or booked to stay at the hotel</a:t>
            </a:r>
          </a:p>
          <a:p>
            <a:pPr marL="285750" indent="-285750">
              <a:buFont typeface="Arial" pitchFamily="34" charset="0"/>
              <a:buChar char="•"/>
            </a:pPr>
            <a:r>
              <a:rPr lang="en-US" b="1" dirty="0" err="1"/>
              <a:t>stays_in_week_nights</a:t>
            </a:r>
            <a:r>
              <a:rPr lang="en-US" dirty="0"/>
              <a:t> : Number of week nights (Monday to Friday) the guest stayed or booked to stay at the hotel</a:t>
            </a:r>
          </a:p>
          <a:p>
            <a:pPr marL="285750" indent="-285750">
              <a:buFont typeface="Arial" pitchFamily="34" charset="0"/>
              <a:buChar char="•"/>
            </a:pPr>
            <a:r>
              <a:rPr lang="en-US" b="1" dirty="0"/>
              <a:t>adults</a:t>
            </a:r>
            <a:r>
              <a:rPr lang="en-US" dirty="0"/>
              <a:t> : Number of adults</a:t>
            </a:r>
          </a:p>
          <a:p>
            <a:pPr marL="285750" indent="-285750">
              <a:buFont typeface="Arial" pitchFamily="34" charset="0"/>
              <a:buChar char="•"/>
            </a:pPr>
            <a:r>
              <a:rPr lang="en-US" b="1" dirty="0"/>
              <a:t>children</a:t>
            </a:r>
            <a:r>
              <a:rPr lang="en-US" dirty="0"/>
              <a:t> : Number of children</a:t>
            </a:r>
          </a:p>
          <a:p>
            <a:pPr marL="285750" indent="-285750">
              <a:buFont typeface="Arial" pitchFamily="34" charset="0"/>
              <a:buChar char="•"/>
            </a:pPr>
            <a:r>
              <a:rPr lang="en-US" b="1" dirty="0"/>
              <a:t>babies</a:t>
            </a:r>
            <a:r>
              <a:rPr lang="en-US" dirty="0"/>
              <a:t> : Number of babies</a:t>
            </a:r>
          </a:p>
          <a:p>
            <a:pPr marL="285750" indent="-285750">
              <a:buFont typeface="Arial" pitchFamily="34" charset="0"/>
              <a:buChar char="•"/>
            </a:pPr>
            <a:r>
              <a:rPr lang="en-US" b="1" dirty="0"/>
              <a:t>meal</a:t>
            </a:r>
            <a:r>
              <a:rPr lang="en-US" dirty="0"/>
              <a:t> : Type of meal booked. Categories are presented in standard hospitality meal packages:</a:t>
            </a:r>
          </a:p>
          <a:p>
            <a:pPr marL="285750" indent="-285750">
              <a:buFont typeface="Arial" pitchFamily="34" charset="0"/>
              <a:buChar char="•"/>
            </a:pPr>
            <a:r>
              <a:rPr lang="en-US" b="1" dirty="0"/>
              <a:t>country</a:t>
            </a:r>
            <a:r>
              <a:rPr lang="en-US" dirty="0"/>
              <a:t> : Country of origin</a:t>
            </a:r>
            <a:r>
              <a:rPr lang="en-US" dirty="0" smtClean="0"/>
              <a:t>.</a:t>
            </a:r>
            <a:endParaRPr lang="en-US" dirty="0"/>
          </a:p>
          <a:p>
            <a:pPr marL="285750" indent="-285750">
              <a:buFont typeface="Arial" pitchFamily="34" charset="0"/>
              <a:buChar char="•"/>
            </a:pPr>
            <a:endParaRPr lang="en-US" dirty="0" smtClean="0"/>
          </a:p>
        </p:txBody>
      </p:sp>
    </p:spTree>
    <p:extLst>
      <p:ext uri="{BB962C8B-B14F-4D97-AF65-F5344CB8AC3E}">
        <p14:creationId xmlns:p14="http://schemas.microsoft.com/office/powerpoint/2010/main" val="347750875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3" name="Right Arrow 2"/>
          <p:cNvSpPr/>
          <p:nvPr/>
        </p:nvSpPr>
        <p:spPr>
          <a:xfrm>
            <a:off x="0" y="4572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8600" y="1627287"/>
            <a:ext cx="86868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err="1"/>
              <a:t>market_segment</a:t>
            </a:r>
            <a:r>
              <a:rPr lang="en-US" dirty="0"/>
              <a:t> : Market segment designation. In categories, the term “TA” means “Travel Agents” and “TO” means “Tour Operators”</a:t>
            </a:r>
          </a:p>
          <a:p>
            <a:pPr marL="285750" indent="-285750">
              <a:buFont typeface="Arial" pitchFamily="34" charset="0"/>
              <a:buChar char="•"/>
            </a:pPr>
            <a:r>
              <a:rPr lang="en-US" b="1" dirty="0" err="1"/>
              <a:t>distribution_channel</a:t>
            </a:r>
            <a:r>
              <a:rPr lang="en-US" dirty="0"/>
              <a:t> : Booking distribution channel. The term “TA” means “Travel Agents” and “TO” means “Tour Operators”</a:t>
            </a:r>
          </a:p>
          <a:p>
            <a:pPr marL="285750" indent="-285750">
              <a:buFont typeface="Arial" pitchFamily="34" charset="0"/>
              <a:buChar char="•"/>
            </a:pPr>
            <a:r>
              <a:rPr lang="en-US" b="1" dirty="0" err="1"/>
              <a:t>is_repeated_guest</a:t>
            </a:r>
            <a:r>
              <a:rPr lang="en-US" dirty="0"/>
              <a:t> : Value indicating if the booking name was from a repeated guest (1) or not (0)</a:t>
            </a:r>
          </a:p>
          <a:p>
            <a:pPr marL="285750" indent="-285750">
              <a:buFont typeface="Arial" pitchFamily="34" charset="0"/>
              <a:buChar char="•"/>
            </a:pPr>
            <a:r>
              <a:rPr lang="en-US" b="1" dirty="0" err="1"/>
              <a:t>previous_cancellations</a:t>
            </a:r>
            <a:r>
              <a:rPr lang="en-US" dirty="0"/>
              <a:t> : Number of previous bookings that were cancelled by the customer prior to the current booking</a:t>
            </a:r>
          </a:p>
          <a:p>
            <a:pPr marL="285750" indent="-285750">
              <a:buFont typeface="Arial" pitchFamily="34" charset="0"/>
              <a:buChar char="•"/>
            </a:pPr>
            <a:r>
              <a:rPr lang="en-US" b="1" dirty="0" err="1"/>
              <a:t>previous_bookings_not_canceled</a:t>
            </a:r>
            <a:r>
              <a:rPr lang="en-US" dirty="0"/>
              <a:t> : Number of previous bookings not cancelled by the customer prior to the current booking</a:t>
            </a:r>
          </a:p>
          <a:p>
            <a:pPr marL="285750" indent="-285750">
              <a:buFont typeface="Arial" pitchFamily="34" charset="0"/>
              <a:buChar char="•"/>
            </a:pPr>
            <a:r>
              <a:rPr lang="en-US" b="1" dirty="0" err="1"/>
              <a:t>reserved_room_type</a:t>
            </a:r>
            <a:r>
              <a:rPr lang="en-US" dirty="0"/>
              <a:t> : Code of room type reserved. Code is presented instead of designation for anonymity reasons.</a:t>
            </a:r>
          </a:p>
          <a:p>
            <a:pPr marL="285750" indent="-285750">
              <a:buFont typeface="Arial" pitchFamily="34" charset="0"/>
              <a:buChar char="•"/>
            </a:pPr>
            <a:r>
              <a:rPr lang="en-US" b="1" dirty="0" err="1"/>
              <a:t>assigned_room_type</a:t>
            </a:r>
            <a:r>
              <a:rPr lang="en-US" dirty="0"/>
              <a:t> : Code for the type of room assigned to the booking.</a:t>
            </a:r>
          </a:p>
          <a:p>
            <a:pPr marL="285750" indent="-285750">
              <a:buFont typeface="Arial" pitchFamily="34" charset="0"/>
              <a:buChar char="•"/>
            </a:pPr>
            <a:r>
              <a:rPr lang="en-US" b="1" dirty="0" err="1"/>
              <a:t>booking_changes</a:t>
            </a:r>
            <a:r>
              <a:rPr lang="en-US" dirty="0"/>
              <a:t> : Number of changes/amendments made to the booking from the moment the booking was entered on the PMS until the moment of check-in or cancellation</a:t>
            </a:r>
          </a:p>
          <a:p>
            <a:pPr marL="285750" indent="-285750">
              <a:buFont typeface="Arial" pitchFamily="34" charset="0"/>
              <a:buChar char="•"/>
            </a:pPr>
            <a:r>
              <a:rPr lang="en-US" b="1" dirty="0" err="1"/>
              <a:t>deposit_type</a:t>
            </a:r>
            <a:r>
              <a:rPr lang="en-US" dirty="0"/>
              <a:t> : Indication on if the customer made a deposit to guarantee the booking</a:t>
            </a:r>
            <a:r>
              <a:rPr lang="en-US" dirty="0" smtClean="0"/>
              <a:t>.</a:t>
            </a:r>
            <a:endParaRPr lang="en-US" dirty="0"/>
          </a:p>
        </p:txBody>
      </p:sp>
    </p:spTree>
    <p:extLst>
      <p:ext uri="{BB962C8B-B14F-4D97-AF65-F5344CB8AC3E}">
        <p14:creationId xmlns:p14="http://schemas.microsoft.com/office/powerpoint/2010/main" val="167101615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5" y="130314"/>
            <a:ext cx="5638800" cy="707886"/>
          </a:xfrm>
          <a:prstGeom prst="rect">
            <a:avLst/>
          </a:prstGeom>
          <a:noFill/>
        </p:spPr>
        <p:txBody>
          <a:bodyPr wrap="square" rtlCol="0">
            <a:spAutoFit/>
          </a:bodyPr>
          <a:lstStyle/>
          <a:p>
            <a:r>
              <a:rPr lang="en-US" sz="4000" b="1" dirty="0" smtClean="0">
                <a:solidFill>
                  <a:schemeClr val="bg1"/>
                </a:solidFill>
              </a:rPr>
              <a:t>Variables Description :</a:t>
            </a:r>
            <a:endParaRPr lang="en-US" sz="40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28600" y="1627287"/>
            <a:ext cx="86868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itchFamily="34" charset="0"/>
              <a:buChar char="•"/>
            </a:pPr>
            <a:r>
              <a:rPr lang="en-US" b="1" dirty="0"/>
              <a:t>agent</a:t>
            </a:r>
            <a:r>
              <a:rPr lang="en-US" dirty="0"/>
              <a:t> : ID of the travel agency that made the booking</a:t>
            </a:r>
          </a:p>
          <a:p>
            <a:pPr marL="285750" indent="-285750">
              <a:buFont typeface="Arial" pitchFamily="34" charset="0"/>
              <a:buChar char="•"/>
            </a:pPr>
            <a:r>
              <a:rPr lang="en-US" b="1" dirty="0"/>
              <a:t>company</a:t>
            </a:r>
            <a:r>
              <a:rPr lang="en-US" dirty="0"/>
              <a:t> : ID of the company/entity that made the booking or responsible for paying the booking.</a:t>
            </a:r>
          </a:p>
          <a:p>
            <a:pPr marL="285750" indent="-285750">
              <a:buFont typeface="Arial" pitchFamily="34" charset="0"/>
              <a:buChar char="•"/>
            </a:pPr>
            <a:r>
              <a:rPr lang="en-US" b="1" dirty="0" err="1"/>
              <a:t>days_in_waiting_list</a:t>
            </a:r>
            <a:r>
              <a:rPr lang="en-US" dirty="0"/>
              <a:t> : Number of days the booking was in the waiting list before it was confirmed to the customer</a:t>
            </a:r>
          </a:p>
          <a:p>
            <a:pPr marL="285750" indent="-285750">
              <a:buFont typeface="Arial" pitchFamily="34" charset="0"/>
              <a:buChar char="•"/>
            </a:pPr>
            <a:r>
              <a:rPr lang="en-US" b="1" dirty="0" err="1"/>
              <a:t>customer_type</a:t>
            </a:r>
            <a:r>
              <a:rPr lang="en-US" dirty="0"/>
              <a:t> : Type of booking, assuming one of four categories</a:t>
            </a:r>
          </a:p>
          <a:p>
            <a:pPr marL="285750" indent="-285750">
              <a:buFont typeface="Arial" pitchFamily="34" charset="0"/>
              <a:buChar char="•"/>
            </a:pPr>
            <a:r>
              <a:rPr lang="en-US" b="1" dirty="0" err="1"/>
              <a:t>adr</a:t>
            </a:r>
            <a:r>
              <a:rPr lang="en-US" dirty="0"/>
              <a:t> : Average Daily Rate as defined by dividing the sum of all lodging transactions by the total number of staying nights</a:t>
            </a:r>
          </a:p>
          <a:p>
            <a:pPr marL="285750" indent="-285750">
              <a:buFont typeface="Arial" pitchFamily="34" charset="0"/>
              <a:buChar char="•"/>
            </a:pPr>
            <a:r>
              <a:rPr lang="en-US" b="1" dirty="0" err="1"/>
              <a:t>required_car_parking_spaces</a:t>
            </a:r>
            <a:r>
              <a:rPr lang="en-US" dirty="0"/>
              <a:t> : Number of car parking spaces required by the customer</a:t>
            </a:r>
          </a:p>
          <a:p>
            <a:pPr marL="285750" indent="-285750">
              <a:buFont typeface="Arial" pitchFamily="34" charset="0"/>
              <a:buChar char="•"/>
            </a:pPr>
            <a:r>
              <a:rPr lang="en-US" b="1" dirty="0" err="1"/>
              <a:t>total_of_special_requests</a:t>
            </a:r>
            <a:r>
              <a:rPr lang="en-US" dirty="0"/>
              <a:t> :Number of special requests made by the customer (e.g. twin bed or high floor)*</a:t>
            </a:r>
          </a:p>
          <a:p>
            <a:pPr marL="285750" indent="-285750">
              <a:buFont typeface="Arial" pitchFamily="34" charset="0"/>
              <a:buChar char="•"/>
            </a:pPr>
            <a:r>
              <a:rPr lang="en-US" b="1" dirty="0" err="1"/>
              <a:t>reservation_status</a:t>
            </a:r>
            <a:r>
              <a:rPr lang="en-US" dirty="0"/>
              <a:t> : Reservation last status, assuming one of three categories</a:t>
            </a:r>
          </a:p>
          <a:p>
            <a:pPr marL="285750" indent="-285750">
              <a:buFont typeface="Arial" pitchFamily="34" charset="0"/>
              <a:buChar char="•"/>
            </a:pPr>
            <a:r>
              <a:rPr lang="en-US" b="1" dirty="0"/>
              <a:t>Canceled</a:t>
            </a:r>
            <a:r>
              <a:rPr lang="en-US" dirty="0"/>
              <a:t> – booking was canceled by the customer</a:t>
            </a:r>
          </a:p>
          <a:p>
            <a:pPr marL="285750" indent="-285750">
              <a:buFont typeface="Arial" pitchFamily="34" charset="0"/>
              <a:buChar char="•"/>
            </a:pPr>
            <a:r>
              <a:rPr lang="en-US" b="1" dirty="0"/>
              <a:t>Check-Out</a:t>
            </a:r>
            <a:r>
              <a:rPr lang="en-US" dirty="0"/>
              <a:t> – customer has checked in but already departed</a:t>
            </a:r>
          </a:p>
          <a:p>
            <a:pPr marL="285750" indent="-285750">
              <a:buFont typeface="Arial" pitchFamily="34" charset="0"/>
              <a:buChar char="•"/>
            </a:pPr>
            <a:r>
              <a:rPr lang="en-US" b="1" dirty="0"/>
              <a:t>No-Show</a:t>
            </a:r>
            <a:r>
              <a:rPr lang="en-US" dirty="0"/>
              <a:t> – customer did not check-in and did inform the hotel of the reason why</a:t>
            </a:r>
          </a:p>
          <a:p>
            <a:pPr marL="285750" indent="-285750">
              <a:buFont typeface="Arial" pitchFamily="34" charset="0"/>
              <a:buChar char="•"/>
            </a:pPr>
            <a:r>
              <a:rPr lang="en-US" b="1" dirty="0" err="1"/>
              <a:t>reservation_status_date</a:t>
            </a:r>
            <a:r>
              <a:rPr lang="en-US" dirty="0"/>
              <a:t> : Date at which the last status was set. This variable can be used in conjunction with the </a:t>
            </a:r>
            <a:r>
              <a:rPr lang="en-US" dirty="0" err="1"/>
              <a:t>ReservationStatus</a:t>
            </a:r>
            <a:r>
              <a:rPr lang="en-US" dirty="0"/>
              <a:t> to </a:t>
            </a:r>
            <a:r>
              <a:rPr lang="en-US" dirty="0" smtClean="0"/>
              <a:t>understand.</a:t>
            </a:r>
            <a:endParaRPr lang="en-US" dirty="0"/>
          </a:p>
        </p:txBody>
      </p:sp>
    </p:spTree>
    <p:extLst>
      <p:ext uri="{BB962C8B-B14F-4D97-AF65-F5344CB8AC3E}">
        <p14:creationId xmlns:p14="http://schemas.microsoft.com/office/powerpoint/2010/main" val="141666345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3" name="Right Arrow 2"/>
          <p:cNvSpPr/>
          <p:nvPr/>
        </p:nvSpPr>
        <p:spPr>
          <a:xfrm>
            <a:off x="0" y="381000"/>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74289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Handlin Null Value :- </a:t>
            </a:r>
            <a:r>
              <a:rPr lang="en-US" dirty="0" smtClean="0"/>
              <a:t>Columns </a:t>
            </a:r>
            <a:r>
              <a:rPr lang="en-US" dirty="0"/>
              <a:t>company, agent, country and children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400"/>
            <a:ext cx="8610600" cy="3124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724400"/>
            <a:ext cx="8610600" cy="2057400"/>
          </a:xfrm>
          <a:prstGeom prst="rect">
            <a:avLst/>
          </a:prstGeom>
        </p:spPr>
      </p:pic>
    </p:spTree>
    <p:extLst>
      <p:ext uri="{BB962C8B-B14F-4D97-AF65-F5344CB8AC3E}">
        <p14:creationId xmlns:p14="http://schemas.microsoft.com/office/powerpoint/2010/main" val="132154254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14" y="130314"/>
            <a:ext cx="7558585" cy="707886"/>
          </a:xfrm>
          <a:prstGeom prst="rect">
            <a:avLst/>
          </a:prstGeom>
          <a:noFill/>
        </p:spPr>
        <p:txBody>
          <a:bodyPr wrap="square" rtlCol="0">
            <a:spAutoFit/>
          </a:bodyPr>
          <a:lstStyle/>
          <a:p>
            <a:r>
              <a:rPr lang="en-US" sz="4000" b="1" dirty="0">
                <a:solidFill>
                  <a:schemeClr val="bg1"/>
                </a:solidFill>
              </a:rPr>
              <a:t>Data Cleaning and </a:t>
            </a:r>
            <a:r>
              <a:rPr lang="en-US" sz="4000" b="1" dirty="0" smtClean="0">
                <a:solidFill>
                  <a:schemeClr val="bg1"/>
                </a:solidFill>
              </a:rPr>
              <a:t>Manipulation</a:t>
            </a:r>
            <a:r>
              <a:rPr lang="en-US" sz="4000" b="1" dirty="0">
                <a:solidFill>
                  <a:schemeClr val="bg1"/>
                </a:solidFill>
              </a:rPr>
              <a:t> </a:t>
            </a:r>
            <a:r>
              <a:rPr lang="en-US" sz="4000" b="1" dirty="0" smtClean="0">
                <a:solidFill>
                  <a:schemeClr val="bg1"/>
                </a:solidFill>
              </a:rPr>
              <a:t>:</a:t>
            </a:r>
            <a:endParaRPr lang="en-US" sz="4000" b="1" dirty="0">
              <a:solidFill>
                <a:schemeClr val="bg1"/>
              </a:solidFill>
            </a:endParaRPr>
          </a:p>
        </p:txBody>
      </p:sp>
      <p:sp>
        <p:nvSpPr>
          <p:cNvPr id="3" name="Right Arrow 2"/>
          <p:cNvSpPr/>
          <p:nvPr/>
        </p:nvSpPr>
        <p:spPr>
          <a:xfrm>
            <a:off x="0" y="448135"/>
            <a:ext cx="228600" cy="161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4800" y="914400"/>
            <a:ext cx="86106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2.     </a:t>
            </a:r>
            <a:r>
              <a:rPr lang="en-US" sz="2000" b="1" dirty="0"/>
              <a:t>Dropping irrelevant columns and </a:t>
            </a:r>
            <a:r>
              <a:rPr lang="en-US" sz="2000" b="1" dirty="0" smtClean="0"/>
              <a:t>rows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02" y="1524000"/>
            <a:ext cx="8582798" cy="1905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02" y="3962400"/>
            <a:ext cx="7515997" cy="2438400"/>
          </a:xfrm>
          <a:prstGeom prst="rect">
            <a:avLst/>
          </a:prstGeom>
        </p:spPr>
      </p:pic>
      <p:sp>
        <p:nvSpPr>
          <p:cNvPr id="5" name="TextBox 4"/>
          <p:cNvSpPr txBox="1"/>
          <p:nvPr/>
        </p:nvSpPr>
        <p:spPr>
          <a:xfrm>
            <a:off x="332602" y="3429000"/>
            <a:ext cx="7973198" cy="369332"/>
          </a:xfrm>
          <a:prstGeom prst="rect">
            <a:avLst/>
          </a:prstGeom>
          <a:noFill/>
        </p:spPr>
        <p:txBody>
          <a:bodyPr wrap="square" rtlCol="0">
            <a:spAutoFit/>
          </a:bodyPr>
          <a:lstStyle/>
          <a:p>
            <a:r>
              <a:rPr lang="en-US" b="1" dirty="0" smtClean="0"/>
              <a:t>Here we have check the null values in the columns, its present or not </a:t>
            </a:r>
            <a:endParaRPr lang="en-US" b="1" dirty="0"/>
          </a:p>
        </p:txBody>
      </p:sp>
    </p:spTree>
    <p:extLst>
      <p:ext uri="{BB962C8B-B14F-4D97-AF65-F5344CB8AC3E}">
        <p14:creationId xmlns:p14="http://schemas.microsoft.com/office/powerpoint/2010/main" val="173503199"/>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3735</TotalTime>
  <Words>1666</Words>
  <Application>Microsoft Office PowerPoint</Application>
  <PresentationFormat>On-screen Show (4:3)</PresentationFormat>
  <Paragraphs>200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40</cp:revision>
  <dcterms:created xsi:type="dcterms:W3CDTF">2023-03-15T06:31:31Z</dcterms:created>
  <dcterms:modified xsi:type="dcterms:W3CDTF">2023-04-24T16:05:00Z</dcterms:modified>
</cp:coreProperties>
</file>