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7" r:id="rId6"/>
    <p:sldId id="272" r:id="rId7"/>
    <p:sldId id="263" r:id="rId8"/>
    <p:sldId id="264" r:id="rId9"/>
    <p:sldId id="265" r:id="rId10"/>
    <p:sldId id="266" r:id="rId11"/>
    <p:sldId id="273" r:id="rId12"/>
    <p:sldId id="268" r:id="rId13"/>
    <p:sldId id="269" r:id="rId14"/>
    <p:sldId id="270" r:id="rId15"/>
    <p:sldId id="271" r:id="rId16"/>
    <p:sldId id="261" r:id="rId17"/>
    <p:sldId id="262" r:id="rId18"/>
  </p:sldIdLst>
  <p:sldSz cx="12192000" cy="6858000"/>
  <p:notesSz cx="6858000" cy="9144000"/>
  <p:defaultTextStyle>
    <a:defPPr>
      <a:defRPr lang="en-B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>
      <p:cViewPr>
        <p:scale>
          <a:sx n="94" d="100"/>
          <a:sy n="94" d="100"/>
        </p:scale>
        <p:origin x="1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71BEA5-9E3D-40C6-B685-172EC91555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F3774D-068B-432B-8674-36447275E3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Employers now recognize the risks of disengagement and the potential benefits of fostering deeper connections between employees and their work. </a:t>
          </a:r>
          <a:endParaRPr lang="en-US"/>
        </a:p>
      </dgm:t>
    </dgm:pt>
    <dgm:pt modelId="{03DCA0DC-2DE5-4EDA-B3D7-DAC49BBCFD34}" type="parTrans" cxnId="{FCDB68C6-D660-49FC-A1A8-08DE05171CC6}">
      <dgm:prSet/>
      <dgm:spPr/>
      <dgm:t>
        <a:bodyPr/>
        <a:lstStyle/>
        <a:p>
          <a:endParaRPr lang="en-US"/>
        </a:p>
      </dgm:t>
    </dgm:pt>
    <dgm:pt modelId="{6E262153-8234-43B7-8438-0C3B2A0AF877}" type="sibTrans" cxnId="{FCDB68C6-D660-49FC-A1A8-08DE05171CC6}">
      <dgm:prSet/>
      <dgm:spPr/>
      <dgm:t>
        <a:bodyPr/>
        <a:lstStyle/>
        <a:p>
          <a:endParaRPr lang="en-US"/>
        </a:p>
      </dgm:t>
    </dgm:pt>
    <dgm:pt modelId="{07E198B1-E76F-415E-BE35-BB0B021439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However, there are concerns about the lack of rigor in defining and implementing engagement strategies. Without a clear understanding of its goals, processes, and potential downsides, engagement risks becoming a fleeting trend.</a:t>
          </a:r>
          <a:endParaRPr lang="en-US"/>
        </a:p>
      </dgm:t>
    </dgm:pt>
    <dgm:pt modelId="{6A40F638-B844-4415-8F74-13382817AA3B}" type="parTrans" cxnId="{49E7C0A6-AD94-4456-9832-E0CD5F7C1352}">
      <dgm:prSet/>
      <dgm:spPr/>
      <dgm:t>
        <a:bodyPr/>
        <a:lstStyle/>
        <a:p>
          <a:endParaRPr lang="en-US"/>
        </a:p>
      </dgm:t>
    </dgm:pt>
    <dgm:pt modelId="{493AA341-F3CE-4848-A825-460D04758F6A}" type="sibTrans" cxnId="{49E7C0A6-AD94-4456-9832-E0CD5F7C1352}">
      <dgm:prSet/>
      <dgm:spPr/>
      <dgm:t>
        <a:bodyPr/>
        <a:lstStyle/>
        <a:p>
          <a:endParaRPr lang="en-US"/>
        </a:p>
      </dgm:t>
    </dgm:pt>
    <dgm:pt modelId="{BB4A0EC9-41B6-4C9C-B6BA-BA7CF2D936D6}" type="pres">
      <dgm:prSet presAssocID="{7C71BEA5-9E3D-40C6-B685-172EC9155513}" presName="root" presStyleCnt="0">
        <dgm:presLayoutVars>
          <dgm:dir/>
          <dgm:resizeHandles val="exact"/>
        </dgm:presLayoutVars>
      </dgm:prSet>
      <dgm:spPr/>
    </dgm:pt>
    <dgm:pt modelId="{95738C78-B5F9-4406-ADF3-7B0F1AFC3AFB}" type="pres">
      <dgm:prSet presAssocID="{84F3774D-068B-432B-8674-36447275E375}" presName="compNode" presStyleCnt="0"/>
      <dgm:spPr/>
    </dgm:pt>
    <dgm:pt modelId="{AABB73C8-D2F4-49E2-913C-F10A97553C02}" type="pres">
      <dgm:prSet presAssocID="{84F3774D-068B-432B-8674-36447275E375}" presName="bgRect" presStyleLbl="bgShp" presStyleIdx="0" presStyleCnt="2"/>
      <dgm:spPr/>
    </dgm:pt>
    <dgm:pt modelId="{3F25EBEA-C19B-4AF5-BA74-B4DFA5539A20}" type="pres">
      <dgm:prSet presAssocID="{84F3774D-068B-432B-8674-36447275E3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DCAA0B6-D227-4921-9E7A-2E561FF033D0}" type="pres">
      <dgm:prSet presAssocID="{84F3774D-068B-432B-8674-36447275E375}" presName="spaceRect" presStyleCnt="0"/>
      <dgm:spPr/>
    </dgm:pt>
    <dgm:pt modelId="{F05FF675-B283-4466-80E3-3DA8D7BCF10F}" type="pres">
      <dgm:prSet presAssocID="{84F3774D-068B-432B-8674-36447275E375}" presName="parTx" presStyleLbl="revTx" presStyleIdx="0" presStyleCnt="2">
        <dgm:presLayoutVars>
          <dgm:chMax val="0"/>
          <dgm:chPref val="0"/>
        </dgm:presLayoutVars>
      </dgm:prSet>
      <dgm:spPr/>
    </dgm:pt>
    <dgm:pt modelId="{0B163398-6F2D-410E-AF38-97B731CBD8FF}" type="pres">
      <dgm:prSet presAssocID="{6E262153-8234-43B7-8438-0C3B2A0AF877}" presName="sibTrans" presStyleCnt="0"/>
      <dgm:spPr/>
    </dgm:pt>
    <dgm:pt modelId="{BB272AFC-41E6-4455-9FD7-3C44BFA42DD9}" type="pres">
      <dgm:prSet presAssocID="{07E198B1-E76F-415E-BE35-BB0B0214393F}" presName="compNode" presStyleCnt="0"/>
      <dgm:spPr/>
    </dgm:pt>
    <dgm:pt modelId="{E2DC1029-E1A9-411A-896A-B53EC9641677}" type="pres">
      <dgm:prSet presAssocID="{07E198B1-E76F-415E-BE35-BB0B0214393F}" presName="bgRect" presStyleLbl="bgShp" presStyleIdx="1" presStyleCnt="2"/>
      <dgm:spPr/>
    </dgm:pt>
    <dgm:pt modelId="{1FC6C16E-263D-4ABA-AD3A-ACCEC1DBC7EE}" type="pres">
      <dgm:prSet presAssocID="{07E198B1-E76F-415E-BE35-BB0B021439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C3FFEFF-E5A8-4B52-8B0D-907DB007DE9D}" type="pres">
      <dgm:prSet presAssocID="{07E198B1-E76F-415E-BE35-BB0B0214393F}" presName="spaceRect" presStyleCnt="0"/>
      <dgm:spPr/>
    </dgm:pt>
    <dgm:pt modelId="{54B7CB8F-6164-451D-89C3-126891E14273}" type="pres">
      <dgm:prSet presAssocID="{07E198B1-E76F-415E-BE35-BB0B0214393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E9D3A39-52C0-4B10-B621-35C27E8A0EBD}" type="presOf" srcId="{7C71BEA5-9E3D-40C6-B685-172EC9155513}" destId="{BB4A0EC9-41B6-4C9C-B6BA-BA7CF2D936D6}" srcOrd="0" destOrd="0" presId="urn:microsoft.com/office/officeart/2018/2/layout/IconVerticalSolidList"/>
    <dgm:cxn modelId="{E45A806C-57A8-430E-846D-46B7A308DC0A}" type="presOf" srcId="{84F3774D-068B-432B-8674-36447275E375}" destId="{F05FF675-B283-4466-80E3-3DA8D7BCF10F}" srcOrd="0" destOrd="0" presId="urn:microsoft.com/office/officeart/2018/2/layout/IconVerticalSolidList"/>
    <dgm:cxn modelId="{49E7C0A6-AD94-4456-9832-E0CD5F7C1352}" srcId="{7C71BEA5-9E3D-40C6-B685-172EC9155513}" destId="{07E198B1-E76F-415E-BE35-BB0B0214393F}" srcOrd="1" destOrd="0" parTransId="{6A40F638-B844-4415-8F74-13382817AA3B}" sibTransId="{493AA341-F3CE-4848-A825-460D04758F6A}"/>
    <dgm:cxn modelId="{FCDB68C6-D660-49FC-A1A8-08DE05171CC6}" srcId="{7C71BEA5-9E3D-40C6-B685-172EC9155513}" destId="{84F3774D-068B-432B-8674-36447275E375}" srcOrd="0" destOrd="0" parTransId="{03DCA0DC-2DE5-4EDA-B3D7-DAC49BBCFD34}" sibTransId="{6E262153-8234-43B7-8438-0C3B2A0AF877}"/>
    <dgm:cxn modelId="{765D26E7-F3EB-4F3E-872D-846E8EB0CCF0}" type="presOf" srcId="{07E198B1-E76F-415E-BE35-BB0B0214393F}" destId="{54B7CB8F-6164-451D-89C3-126891E14273}" srcOrd="0" destOrd="0" presId="urn:microsoft.com/office/officeart/2018/2/layout/IconVerticalSolidList"/>
    <dgm:cxn modelId="{185AAFB6-5ABE-4F24-8576-0DB0E977CB20}" type="presParOf" srcId="{BB4A0EC9-41B6-4C9C-B6BA-BA7CF2D936D6}" destId="{95738C78-B5F9-4406-ADF3-7B0F1AFC3AFB}" srcOrd="0" destOrd="0" presId="urn:microsoft.com/office/officeart/2018/2/layout/IconVerticalSolidList"/>
    <dgm:cxn modelId="{AF20E975-6372-4323-87AC-086FD5136002}" type="presParOf" srcId="{95738C78-B5F9-4406-ADF3-7B0F1AFC3AFB}" destId="{AABB73C8-D2F4-49E2-913C-F10A97553C02}" srcOrd="0" destOrd="0" presId="urn:microsoft.com/office/officeart/2018/2/layout/IconVerticalSolidList"/>
    <dgm:cxn modelId="{E1211181-D526-46E9-AD31-0D0EB59F6EB1}" type="presParOf" srcId="{95738C78-B5F9-4406-ADF3-7B0F1AFC3AFB}" destId="{3F25EBEA-C19B-4AF5-BA74-B4DFA5539A20}" srcOrd="1" destOrd="0" presId="urn:microsoft.com/office/officeart/2018/2/layout/IconVerticalSolidList"/>
    <dgm:cxn modelId="{6D5D6AA7-2F37-4F45-B440-16D360C7EF50}" type="presParOf" srcId="{95738C78-B5F9-4406-ADF3-7B0F1AFC3AFB}" destId="{BDCAA0B6-D227-4921-9E7A-2E561FF033D0}" srcOrd="2" destOrd="0" presId="urn:microsoft.com/office/officeart/2018/2/layout/IconVerticalSolidList"/>
    <dgm:cxn modelId="{F2271DB9-BA51-4417-8AEF-F1CF204331E3}" type="presParOf" srcId="{95738C78-B5F9-4406-ADF3-7B0F1AFC3AFB}" destId="{F05FF675-B283-4466-80E3-3DA8D7BCF10F}" srcOrd="3" destOrd="0" presId="urn:microsoft.com/office/officeart/2018/2/layout/IconVerticalSolidList"/>
    <dgm:cxn modelId="{A466CD15-CD05-4745-B7D9-9B6EBAB36EEF}" type="presParOf" srcId="{BB4A0EC9-41B6-4C9C-B6BA-BA7CF2D936D6}" destId="{0B163398-6F2D-410E-AF38-97B731CBD8FF}" srcOrd="1" destOrd="0" presId="urn:microsoft.com/office/officeart/2018/2/layout/IconVerticalSolidList"/>
    <dgm:cxn modelId="{23087F6F-B046-49A8-8DAA-89A2DA02934B}" type="presParOf" srcId="{BB4A0EC9-41B6-4C9C-B6BA-BA7CF2D936D6}" destId="{BB272AFC-41E6-4455-9FD7-3C44BFA42DD9}" srcOrd="2" destOrd="0" presId="urn:microsoft.com/office/officeart/2018/2/layout/IconVerticalSolidList"/>
    <dgm:cxn modelId="{B163B711-8CE5-430F-A1E8-B4A40AB09E3A}" type="presParOf" srcId="{BB272AFC-41E6-4455-9FD7-3C44BFA42DD9}" destId="{E2DC1029-E1A9-411A-896A-B53EC9641677}" srcOrd="0" destOrd="0" presId="urn:microsoft.com/office/officeart/2018/2/layout/IconVerticalSolidList"/>
    <dgm:cxn modelId="{472E2EA5-A4A7-46D5-ABA6-2779CEE194BF}" type="presParOf" srcId="{BB272AFC-41E6-4455-9FD7-3C44BFA42DD9}" destId="{1FC6C16E-263D-4ABA-AD3A-ACCEC1DBC7EE}" srcOrd="1" destOrd="0" presId="urn:microsoft.com/office/officeart/2018/2/layout/IconVerticalSolidList"/>
    <dgm:cxn modelId="{B19FA2F4-E368-4442-AF6F-324B0374B180}" type="presParOf" srcId="{BB272AFC-41E6-4455-9FD7-3C44BFA42DD9}" destId="{DC3FFEFF-E5A8-4B52-8B0D-907DB007DE9D}" srcOrd="2" destOrd="0" presId="urn:microsoft.com/office/officeart/2018/2/layout/IconVerticalSolidList"/>
    <dgm:cxn modelId="{3AFF2A95-F83B-457A-AB24-DA50D0E7E8DD}" type="presParOf" srcId="{BB272AFC-41E6-4455-9FD7-3C44BFA42DD9}" destId="{54B7CB8F-6164-451D-89C3-126891E142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B262F4-EB0C-42AA-83DB-8328D672303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32FCB-3AA4-4AE9-9159-D0A99634F3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Benchmark Against Top Performers:</a:t>
          </a:r>
          <a:br>
            <a:rPr lang="en-US" i="0"/>
          </a:br>
          <a:r>
            <a:rPr lang="en-US" i="0"/>
            <a:t>Compare your company’s overall ratings and employee feedback with the top 5 companies to identify areas for improvement.</a:t>
          </a:r>
          <a:endParaRPr lang="en-US"/>
        </a:p>
      </dgm:t>
    </dgm:pt>
    <dgm:pt modelId="{20A0F8D3-2B92-49C3-969E-57EB2C14CCE5}" type="parTrans" cxnId="{D2CBC256-FDCD-4477-A42B-D567A7EC6BB8}">
      <dgm:prSet/>
      <dgm:spPr/>
      <dgm:t>
        <a:bodyPr/>
        <a:lstStyle/>
        <a:p>
          <a:endParaRPr lang="en-US"/>
        </a:p>
      </dgm:t>
    </dgm:pt>
    <dgm:pt modelId="{0488ABF2-8857-4BB3-9052-22FC6A898F23}" type="sibTrans" cxnId="{D2CBC256-FDCD-4477-A42B-D567A7EC6BB8}">
      <dgm:prSet/>
      <dgm:spPr/>
      <dgm:t>
        <a:bodyPr/>
        <a:lstStyle/>
        <a:p>
          <a:endParaRPr lang="en-US"/>
        </a:p>
      </dgm:t>
    </dgm:pt>
    <dgm:pt modelId="{EAD6F08D-3809-4722-9E9E-924FE8CD79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Focus on Employee Satisfaction:</a:t>
          </a:r>
          <a:br>
            <a:rPr lang="en-US" i="0"/>
          </a:br>
          <a:r>
            <a:rPr lang="en-US" i="0"/>
            <a:t>Invest in initiatives that improve employee satisfaction, such as better work-life balance, competitive compensation, and career development programs.</a:t>
          </a:r>
          <a:endParaRPr lang="en-US"/>
        </a:p>
      </dgm:t>
    </dgm:pt>
    <dgm:pt modelId="{8AFF2A70-11AD-40D3-889F-D60E1511E813}" type="parTrans" cxnId="{C02A2422-94C4-424C-9E0C-2E4A43EB2C9D}">
      <dgm:prSet/>
      <dgm:spPr/>
      <dgm:t>
        <a:bodyPr/>
        <a:lstStyle/>
        <a:p>
          <a:endParaRPr lang="en-US"/>
        </a:p>
      </dgm:t>
    </dgm:pt>
    <dgm:pt modelId="{57F7DD4E-495B-4F33-8BF4-C2425519788C}" type="sibTrans" cxnId="{C02A2422-94C4-424C-9E0C-2E4A43EB2C9D}">
      <dgm:prSet/>
      <dgm:spPr/>
      <dgm:t>
        <a:bodyPr/>
        <a:lstStyle/>
        <a:p>
          <a:endParaRPr lang="en-US"/>
        </a:p>
      </dgm:t>
    </dgm:pt>
    <dgm:pt modelId="{9568BD0F-F0BF-4F93-9BBA-667A8D1C87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Maintain Consistency:</a:t>
          </a:r>
          <a:br>
            <a:rPr lang="en-US" i="0"/>
          </a:br>
          <a:r>
            <a:rPr lang="en-US" i="0"/>
            <a:t>Ensure that your company collects and monitors employee feedback consistently over time. This will help you track progress and maintain a positive employer brand.</a:t>
          </a:r>
          <a:endParaRPr lang="en-US"/>
        </a:p>
      </dgm:t>
    </dgm:pt>
    <dgm:pt modelId="{9CC5F134-5813-4939-A26E-10262944E48C}" type="parTrans" cxnId="{6F66A403-44A8-4810-BA7B-B99FA281A47F}">
      <dgm:prSet/>
      <dgm:spPr/>
      <dgm:t>
        <a:bodyPr/>
        <a:lstStyle/>
        <a:p>
          <a:endParaRPr lang="en-US"/>
        </a:p>
      </dgm:t>
    </dgm:pt>
    <dgm:pt modelId="{638C06C5-D22D-4E27-8001-F45AFD525D8F}" type="sibTrans" cxnId="{6F66A403-44A8-4810-BA7B-B99FA281A47F}">
      <dgm:prSet/>
      <dgm:spPr/>
      <dgm:t>
        <a:bodyPr/>
        <a:lstStyle/>
        <a:p>
          <a:endParaRPr lang="en-US"/>
        </a:p>
      </dgm:t>
    </dgm:pt>
    <dgm:pt modelId="{D089268F-CEA0-44DC-AFA7-6E8F30317D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Promote Strengths:</a:t>
          </a:r>
          <a:br>
            <a:rPr lang="en-US" i="0"/>
          </a:br>
          <a:r>
            <a:rPr lang="en-US" i="0"/>
            <a:t>If your company is among the top performers, highlight your strengths in employer branding and recruitment campaigns to attract top talent.</a:t>
          </a:r>
          <a:endParaRPr lang="en-US"/>
        </a:p>
      </dgm:t>
    </dgm:pt>
    <dgm:pt modelId="{C2EA4E7D-6DBB-4D6A-BF0E-BD70233A4501}" type="parTrans" cxnId="{ABE79DE9-157E-4FCA-82EB-374BF6DCAC4E}">
      <dgm:prSet/>
      <dgm:spPr/>
      <dgm:t>
        <a:bodyPr/>
        <a:lstStyle/>
        <a:p>
          <a:endParaRPr lang="en-US"/>
        </a:p>
      </dgm:t>
    </dgm:pt>
    <dgm:pt modelId="{9CA320B1-3EE8-458F-B5FB-8560C82992F7}" type="sibTrans" cxnId="{ABE79DE9-157E-4FCA-82EB-374BF6DCAC4E}">
      <dgm:prSet/>
      <dgm:spPr/>
      <dgm:t>
        <a:bodyPr/>
        <a:lstStyle/>
        <a:p>
          <a:endParaRPr lang="en-US"/>
        </a:p>
      </dgm:t>
    </dgm:pt>
    <dgm:pt modelId="{F86924D3-C8C7-4E58-910F-A4859930BB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Address Weaknesses:</a:t>
          </a:r>
          <a:br>
            <a:rPr lang="en-US" i="0"/>
          </a:br>
          <a:r>
            <a:rPr lang="en-US" i="0"/>
            <a:t>For companies not in the top 5, analyze the gaps in employee satisfaction and implement targeted strategies to address them.</a:t>
          </a:r>
          <a:endParaRPr lang="en-US"/>
        </a:p>
      </dgm:t>
    </dgm:pt>
    <dgm:pt modelId="{A3486C86-7784-4D12-A257-8C2D45C0D697}" type="parTrans" cxnId="{3885C4F3-E4DC-48D5-8D92-6B0CA352311E}">
      <dgm:prSet/>
      <dgm:spPr/>
      <dgm:t>
        <a:bodyPr/>
        <a:lstStyle/>
        <a:p>
          <a:endParaRPr lang="en-US"/>
        </a:p>
      </dgm:t>
    </dgm:pt>
    <dgm:pt modelId="{B4A8A311-FD47-43F7-B938-FC91BA200DF4}" type="sibTrans" cxnId="{3885C4F3-E4DC-48D5-8D92-6B0CA352311E}">
      <dgm:prSet/>
      <dgm:spPr/>
      <dgm:t>
        <a:bodyPr/>
        <a:lstStyle/>
        <a:p>
          <a:endParaRPr lang="en-US"/>
        </a:p>
      </dgm:t>
    </dgm:pt>
    <dgm:pt modelId="{4122A588-CF9B-430B-A5C0-C441C15BCD23}" type="pres">
      <dgm:prSet presAssocID="{EEB262F4-EB0C-42AA-83DB-8328D6723031}" presName="root" presStyleCnt="0">
        <dgm:presLayoutVars>
          <dgm:dir/>
          <dgm:resizeHandles val="exact"/>
        </dgm:presLayoutVars>
      </dgm:prSet>
      <dgm:spPr/>
    </dgm:pt>
    <dgm:pt modelId="{14AC5D5E-EAF2-4DFC-ABAC-0F31255891BD}" type="pres">
      <dgm:prSet presAssocID="{66032FCB-3AA4-4AE9-9159-D0A99634F301}" presName="compNode" presStyleCnt="0"/>
      <dgm:spPr/>
    </dgm:pt>
    <dgm:pt modelId="{E201E9AF-B997-4A41-B868-36730243CA16}" type="pres">
      <dgm:prSet presAssocID="{66032FCB-3AA4-4AE9-9159-D0A99634F30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27846F0-59DA-4714-9583-D182D17EA0E0}" type="pres">
      <dgm:prSet presAssocID="{66032FCB-3AA4-4AE9-9159-D0A99634F301}" presName="spaceRect" presStyleCnt="0"/>
      <dgm:spPr/>
    </dgm:pt>
    <dgm:pt modelId="{2C570829-B4E6-4DD5-BCA2-672CF1FFB9E0}" type="pres">
      <dgm:prSet presAssocID="{66032FCB-3AA4-4AE9-9159-D0A99634F301}" presName="textRect" presStyleLbl="revTx" presStyleIdx="0" presStyleCnt="5">
        <dgm:presLayoutVars>
          <dgm:chMax val="1"/>
          <dgm:chPref val="1"/>
        </dgm:presLayoutVars>
      </dgm:prSet>
      <dgm:spPr/>
    </dgm:pt>
    <dgm:pt modelId="{7D8C88CE-D470-43B4-812C-53E9DC3FDA12}" type="pres">
      <dgm:prSet presAssocID="{0488ABF2-8857-4BB3-9052-22FC6A898F23}" presName="sibTrans" presStyleCnt="0"/>
      <dgm:spPr/>
    </dgm:pt>
    <dgm:pt modelId="{B573F0F5-8BCC-4FFB-9538-1E6B10F98A64}" type="pres">
      <dgm:prSet presAssocID="{EAD6F08D-3809-4722-9E9E-924FE8CD79C2}" presName="compNode" presStyleCnt="0"/>
      <dgm:spPr/>
    </dgm:pt>
    <dgm:pt modelId="{00A2229B-E82F-4D59-9303-484AC3C52958}" type="pres">
      <dgm:prSet presAssocID="{EAD6F08D-3809-4722-9E9E-924FE8CD79C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1A9A7DE-A9A1-4BC9-96D4-5EB890B8A601}" type="pres">
      <dgm:prSet presAssocID="{EAD6F08D-3809-4722-9E9E-924FE8CD79C2}" presName="spaceRect" presStyleCnt="0"/>
      <dgm:spPr/>
    </dgm:pt>
    <dgm:pt modelId="{317B8804-A371-4FA3-9A12-6EC00D738E07}" type="pres">
      <dgm:prSet presAssocID="{EAD6F08D-3809-4722-9E9E-924FE8CD79C2}" presName="textRect" presStyleLbl="revTx" presStyleIdx="1" presStyleCnt="5">
        <dgm:presLayoutVars>
          <dgm:chMax val="1"/>
          <dgm:chPref val="1"/>
        </dgm:presLayoutVars>
      </dgm:prSet>
      <dgm:spPr/>
    </dgm:pt>
    <dgm:pt modelId="{8A9C82C0-032E-4D10-BDE5-2D863A191C1F}" type="pres">
      <dgm:prSet presAssocID="{57F7DD4E-495B-4F33-8BF4-C2425519788C}" presName="sibTrans" presStyleCnt="0"/>
      <dgm:spPr/>
    </dgm:pt>
    <dgm:pt modelId="{7554D1C1-CDBB-4F67-B842-61C1DDF17CB0}" type="pres">
      <dgm:prSet presAssocID="{9568BD0F-F0BF-4F93-9BBA-667A8D1C8746}" presName="compNode" presStyleCnt="0"/>
      <dgm:spPr/>
    </dgm:pt>
    <dgm:pt modelId="{B722071E-0506-467D-84B6-C569E65AC702}" type="pres">
      <dgm:prSet presAssocID="{9568BD0F-F0BF-4F93-9BBA-667A8D1C874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038DEDB-5534-46EB-A7DC-1F67FC5B059E}" type="pres">
      <dgm:prSet presAssocID="{9568BD0F-F0BF-4F93-9BBA-667A8D1C8746}" presName="spaceRect" presStyleCnt="0"/>
      <dgm:spPr/>
    </dgm:pt>
    <dgm:pt modelId="{99FE06FF-65CB-4281-982B-69629B2CE322}" type="pres">
      <dgm:prSet presAssocID="{9568BD0F-F0BF-4F93-9BBA-667A8D1C8746}" presName="textRect" presStyleLbl="revTx" presStyleIdx="2" presStyleCnt="5">
        <dgm:presLayoutVars>
          <dgm:chMax val="1"/>
          <dgm:chPref val="1"/>
        </dgm:presLayoutVars>
      </dgm:prSet>
      <dgm:spPr/>
    </dgm:pt>
    <dgm:pt modelId="{11405BAD-D2A0-4139-BDBB-5923CEA1E372}" type="pres">
      <dgm:prSet presAssocID="{638C06C5-D22D-4E27-8001-F45AFD525D8F}" presName="sibTrans" presStyleCnt="0"/>
      <dgm:spPr/>
    </dgm:pt>
    <dgm:pt modelId="{1635D876-6D08-4C60-94B0-0D50CFFE0F15}" type="pres">
      <dgm:prSet presAssocID="{D089268F-CEA0-44DC-AFA7-6E8F30317D86}" presName="compNode" presStyleCnt="0"/>
      <dgm:spPr/>
    </dgm:pt>
    <dgm:pt modelId="{EF4FDBAD-A82D-4D09-8340-C4AF2DF9F3ED}" type="pres">
      <dgm:prSet presAssocID="{D089268F-CEA0-44DC-AFA7-6E8F30317D8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1D5B246E-5881-406E-BB09-D4291E0E8FD8}" type="pres">
      <dgm:prSet presAssocID="{D089268F-CEA0-44DC-AFA7-6E8F30317D86}" presName="spaceRect" presStyleCnt="0"/>
      <dgm:spPr/>
    </dgm:pt>
    <dgm:pt modelId="{8B152CCA-EE35-4E0F-900F-930ED272E3D2}" type="pres">
      <dgm:prSet presAssocID="{D089268F-CEA0-44DC-AFA7-6E8F30317D86}" presName="textRect" presStyleLbl="revTx" presStyleIdx="3" presStyleCnt="5">
        <dgm:presLayoutVars>
          <dgm:chMax val="1"/>
          <dgm:chPref val="1"/>
        </dgm:presLayoutVars>
      </dgm:prSet>
      <dgm:spPr/>
    </dgm:pt>
    <dgm:pt modelId="{D9B96746-EC7E-4E1C-AC32-1A709B23FCA4}" type="pres">
      <dgm:prSet presAssocID="{9CA320B1-3EE8-458F-B5FB-8560C82992F7}" presName="sibTrans" presStyleCnt="0"/>
      <dgm:spPr/>
    </dgm:pt>
    <dgm:pt modelId="{8B2C0A8D-0D83-4C07-A4C6-DC320866B930}" type="pres">
      <dgm:prSet presAssocID="{F86924D3-C8C7-4E58-910F-A4859930BB54}" presName="compNode" presStyleCnt="0"/>
      <dgm:spPr/>
    </dgm:pt>
    <dgm:pt modelId="{02A3EB87-513D-4CEF-A79F-C0AAC691F71B}" type="pres">
      <dgm:prSet presAssocID="{F86924D3-C8C7-4E58-910F-A4859930BB5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3AF9774-3BE4-482A-8FFF-8837D6A11B37}" type="pres">
      <dgm:prSet presAssocID="{F86924D3-C8C7-4E58-910F-A4859930BB54}" presName="spaceRect" presStyleCnt="0"/>
      <dgm:spPr/>
    </dgm:pt>
    <dgm:pt modelId="{F86B26D0-273C-4051-80C6-238CEACF00B4}" type="pres">
      <dgm:prSet presAssocID="{F86924D3-C8C7-4E58-910F-A4859930BB5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F66A403-44A8-4810-BA7B-B99FA281A47F}" srcId="{EEB262F4-EB0C-42AA-83DB-8328D6723031}" destId="{9568BD0F-F0BF-4F93-9BBA-667A8D1C8746}" srcOrd="2" destOrd="0" parTransId="{9CC5F134-5813-4939-A26E-10262944E48C}" sibTransId="{638C06C5-D22D-4E27-8001-F45AFD525D8F}"/>
    <dgm:cxn modelId="{C02A2422-94C4-424C-9E0C-2E4A43EB2C9D}" srcId="{EEB262F4-EB0C-42AA-83DB-8328D6723031}" destId="{EAD6F08D-3809-4722-9E9E-924FE8CD79C2}" srcOrd="1" destOrd="0" parTransId="{8AFF2A70-11AD-40D3-889F-D60E1511E813}" sibTransId="{57F7DD4E-495B-4F33-8BF4-C2425519788C}"/>
    <dgm:cxn modelId="{7DDE6B36-63DC-402F-A168-D88593C620AB}" type="presOf" srcId="{9568BD0F-F0BF-4F93-9BBA-667A8D1C8746}" destId="{99FE06FF-65CB-4281-982B-69629B2CE322}" srcOrd="0" destOrd="0" presId="urn:microsoft.com/office/officeart/2018/2/layout/IconLabelList"/>
    <dgm:cxn modelId="{50E94041-6492-459A-97B9-B60A8287544A}" type="presOf" srcId="{D089268F-CEA0-44DC-AFA7-6E8F30317D86}" destId="{8B152CCA-EE35-4E0F-900F-930ED272E3D2}" srcOrd="0" destOrd="0" presId="urn:microsoft.com/office/officeart/2018/2/layout/IconLabelList"/>
    <dgm:cxn modelId="{AA62CC51-65F0-4938-8F1A-62EBB298889F}" type="presOf" srcId="{EEB262F4-EB0C-42AA-83DB-8328D6723031}" destId="{4122A588-CF9B-430B-A5C0-C441C15BCD23}" srcOrd="0" destOrd="0" presId="urn:microsoft.com/office/officeart/2018/2/layout/IconLabelList"/>
    <dgm:cxn modelId="{D2CBC256-FDCD-4477-A42B-D567A7EC6BB8}" srcId="{EEB262F4-EB0C-42AA-83DB-8328D6723031}" destId="{66032FCB-3AA4-4AE9-9159-D0A99634F301}" srcOrd="0" destOrd="0" parTransId="{20A0F8D3-2B92-49C3-969E-57EB2C14CCE5}" sibTransId="{0488ABF2-8857-4BB3-9052-22FC6A898F23}"/>
    <dgm:cxn modelId="{B43FA076-254F-44B2-BCCD-048BC6857F3B}" type="presOf" srcId="{66032FCB-3AA4-4AE9-9159-D0A99634F301}" destId="{2C570829-B4E6-4DD5-BCA2-672CF1FFB9E0}" srcOrd="0" destOrd="0" presId="urn:microsoft.com/office/officeart/2018/2/layout/IconLabelList"/>
    <dgm:cxn modelId="{8F38F088-DAFA-4EA6-ABFE-F6A1F3ABE1A9}" type="presOf" srcId="{F86924D3-C8C7-4E58-910F-A4859930BB54}" destId="{F86B26D0-273C-4051-80C6-238CEACF00B4}" srcOrd="0" destOrd="0" presId="urn:microsoft.com/office/officeart/2018/2/layout/IconLabelList"/>
    <dgm:cxn modelId="{041B53CC-AAE3-4DEE-90E1-7FFD33E13FCA}" type="presOf" srcId="{EAD6F08D-3809-4722-9E9E-924FE8CD79C2}" destId="{317B8804-A371-4FA3-9A12-6EC00D738E07}" srcOrd="0" destOrd="0" presId="urn:microsoft.com/office/officeart/2018/2/layout/IconLabelList"/>
    <dgm:cxn modelId="{ABE79DE9-157E-4FCA-82EB-374BF6DCAC4E}" srcId="{EEB262F4-EB0C-42AA-83DB-8328D6723031}" destId="{D089268F-CEA0-44DC-AFA7-6E8F30317D86}" srcOrd="3" destOrd="0" parTransId="{C2EA4E7D-6DBB-4D6A-BF0E-BD70233A4501}" sibTransId="{9CA320B1-3EE8-458F-B5FB-8560C82992F7}"/>
    <dgm:cxn modelId="{3885C4F3-E4DC-48D5-8D92-6B0CA352311E}" srcId="{EEB262F4-EB0C-42AA-83DB-8328D6723031}" destId="{F86924D3-C8C7-4E58-910F-A4859930BB54}" srcOrd="4" destOrd="0" parTransId="{A3486C86-7784-4D12-A257-8C2D45C0D697}" sibTransId="{B4A8A311-FD47-43F7-B938-FC91BA200DF4}"/>
    <dgm:cxn modelId="{0C8E68AE-E284-4793-81F3-E3E9312C4F98}" type="presParOf" srcId="{4122A588-CF9B-430B-A5C0-C441C15BCD23}" destId="{14AC5D5E-EAF2-4DFC-ABAC-0F31255891BD}" srcOrd="0" destOrd="0" presId="urn:microsoft.com/office/officeart/2018/2/layout/IconLabelList"/>
    <dgm:cxn modelId="{F7907E77-B53B-4904-850A-251C403D4C41}" type="presParOf" srcId="{14AC5D5E-EAF2-4DFC-ABAC-0F31255891BD}" destId="{E201E9AF-B997-4A41-B868-36730243CA16}" srcOrd="0" destOrd="0" presId="urn:microsoft.com/office/officeart/2018/2/layout/IconLabelList"/>
    <dgm:cxn modelId="{B943487F-7AF6-440C-93AA-314BFECF3DB4}" type="presParOf" srcId="{14AC5D5E-EAF2-4DFC-ABAC-0F31255891BD}" destId="{B27846F0-59DA-4714-9583-D182D17EA0E0}" srcOrd="1" destOrd="0" presId="urn:microsoft.com/office/officeart/2018/2/layout/IconLabelList"/>
    <dgm:cxn modelId="{D78E53DC-0992-441C-AFE4-92253843E7A1}" type="presParOf" srcId="{14AC5D5E-EAF2-4DFC-ABAC-0F31255891BD}" destId="{2C570829-B4E6-4DD5-BCA2-672CF1FFB9E0}" srcOrd="2" destOrd="0" presId="urn:microsoft.com/office/officeart/2018/2/layout/IconLabelList"/>
    <dgm:cxn modelId="{684D5257-E2AE-42D6-8D2F-92B2979439A0}" type="presParOf" srcId="{4122A588-CF9B-430B-A5C0-C441C15BCD23}" destId="{7D8C88CE-D470-43B4-812C-53E9DC3FDA12}" srcOrd="1" destOrd="0" presId="urn:microsoft.com/office/officeart/2018/2/layout/IconLabelList"/>
    <dgm:cxn modelId="{42F2BF99-8410-4F9A-9775-FFDC476584AB}" type="presParOf" srcId="{4122A588-CF9B-430B-A5C0-C441C15BCD23}" destId="{B573F0F5-8BCC-4FFB-9538-1E6B10F98A64}" srcOrd="2" destOrd="0" presId="urn:microsoft.com/office/officeart/2018/2/layout/IconLabelList"/>
    <dgm:cxn modelId="{4390D485-6699-45CE-8AF0-5E3C87823A23}" type="presParOf" srcId="{B573F0F5-8BCC-4FFB-9538-1E6B10F98A64}" destId="{00A2229B-E82F-4D59-9303-484AC3C52958}" srcOrd="0" destOrd="0" presId="urn:microsoft.com/office/officeart/2018/2/layout/IconLabelList"/>
    <dgm:cxn modelId="{125705E8-E173-48EE-BAB8-CAD2E44C9A8A}" type="presParOf" srcId="{B573F0F5-8BCC-4FFB-9538-1E6B10F98A64}" destId="{A1A9A7DE-A9A1-4BC9-96D4-5EB890B8A601}" srcOrd="1" destOrd="0" presId="urn:microsoft.com/office/officeart/2018/2/layout/IconLabelList"/>
    <dgm:cxn modelId="{FC095611-9FA0-4005-BB35-4E6D0ECAD3D0}" type="presParOf" srcId="{B573F0F5-8BCC-4FFB-9538-1E6B10F98A64}" destId="{317B8804-A371-4FA3-9A12-6EC00D738E07}" srcOrd="2" destOrd="0" presId="urn:microsoft.com/office/officeart/2018/2/layout/IconLabelList"/>
    <dgm:cxn modelId="{CDDAB96E-98ED-4369-BEC2-FACE201C837B}" type="presParOf" srcId="{4122A588-CF9B-430B-A5C0-C441C15BCD23}" destId="{8A9C82C0-032E-4D10-BDE5-2D863A191C1F}" srcOrd="3" destOrd="0" presId="urn:microsoft.com/office/officeart/2018/2/layout/IconLabelList"/>
    <dgm:cxn modelId="{F9720F3B-FA12-4CFE-8220-7680FB333D9E}" type="presParOf" srcId="{4122A588-CF9B-430B-A5C0-C441C15BCD23}" destId="{7554D1C1-CDBB-4F67-B842-61C1DDF17CB0}" srcOrd="4" destOrd="0" presId="urn:microsoft.com/office/officeart/2018/2/layout/IconLabelList"/>
    <dgm:cxn modelId="{3011136B-7126-4764-B4D2-CD890C483D09}" type="presParOf" srcId="{7554D1C1-CDBB-4F67-B842-61C1DDF17CB0}" destId="{B722071E-0506-467D-84B6-C569E65AC702}" srcOrd="0" destOrd="0" presId="urn:microsoft.com/office/officeart/2018/2/layout/IconLabelList"/>
    <dgm:cxn modelId="{5FE365A0-C854-4196-9C90-D9E8841D97CF}" type="presParOf" srcId="{7554D1C1-CDBB-4F67-B842-61C1DDF17CB0}" destId="{5038DEDB-5534-46EB-A7DC-1F67FC5B059E}" srcOrd="1" destOrd="0" presId="urn:microsoft.com/office/officeart/2018/2/layout/IconLabelList"/>
    <dgm:cxn modelId="{9B220BE8-553B-4727-9987-142CF5810704}" type="presParOf" srcId="{7554D1C1-CDBB-4F67-B842-61C1DDF17CB0}" destId="{99FE06FF-65CB-4281-982B-69629B2CE322}" srcOrd="2" destOrd="0" presId="urn:microsoft.com/office/officeart/2018/2/layout/IconLabelList"/>
    <dgm:cxn modelId="{B750542B-308C-4147-AD4B-54A4EBEF7E7F}" type="presParOf" srcId="{4122A588-CF9B-430B-A5C0-C441C15BCD23}" destId="{11405BAD-D2A0-4139-BDBB-5923CEA1E372}" srcOrd="5" destOrd="0" presId="urn:microsoft.com/office/officeart/2018/2/layout/IconLabelList"/>
    <dgm:cxn modelId="{8F91AD21-5CE6-465D-AA41-88672FE72FCF}" type="presParOf" srcId="{4122A588-CF9B-430B-A5C0-C441C15BCD23}" destId="{1635D876-6D08-4C60-94B0-0D50CFFE0F15}" srcOrd="6" destOrd="0" presId="urn:microsoft.com/office/officeart/2018/2/layout/IconLabelList"/>
    <dgm:cxn modelId="{30E7CB6E-9AEF-4F41-987D-14FBAC809080}" type="presParOf" srcId="{1635D876-6D08-4C60-94B0-0D50CFFE0F15}" destId="{EF4FDBAD-A82D-4D09-8340-C4AF2DF9F3ED}" srcOrd="0" destOrd="0" presId="urn:microsoft.com/office/officeart/2018/2/layout/IconLabelList"/>
    <dgm:cxn modelId="{52B537BB-979F-43D5-AE76-F317E99AF39E}" type="presParOf" srcId="{1635D876-6D08-4C60-94B0-0D50CFFE0F15}" destId="{1D5B246E-5881-406E-BB09-D4291E0E8FD8}" srcOrd="1" destOrd="0" presId="urn:microsoft.com/office/officeart/2018/2/layout/IconLabelList"/>
    <dgm:cxn modelId="{03C83F49-4A04-47A5-B761-3B09FAA06258}" type="presParOf" srcId="{1635D876-6D08-4C60-94B0-0D50CFFE0F15}" destId="{8B152CCA-EE35-4E0F-900F-930ED272E3D2}" srcOrd="2" destOrd="0" presId="urn:microsoft.com/office/officeart/2018/2/layout/IconLabelList"/>
    <dgm:cxn modelId="{922D4708-459A-4275-8DD9-2F53168A0F43}" type="presParOf" srcId="{4122A588-CF9B-430B-A5C0-C441C15BCD23}" destId="{D9B96746-EC7E-4E1C-AC32-1A709B23FCA4}" srcOrd="7" destOrd="0" presId="urn:microsoft.com/office/officeart/2018/2/layout/IconLabelList"/>
    <dgm:cxn modelId="{C25949BE-021B-450A-A83D-650ABE90DC9A}" type="presParOf" srcId="{4122A588-CF9B-430B-A5C0-C441C15BCD23}" destId="{8B2C0A8D-0D83-4C07-A4C6-DC320866B930}" srcOrd="8" destOrd="0" presId="urn:microsoft.com/office/officeart/2018/2/layout/IconLabelList"/>
    <dgm:cxn modelId="{FDC5D380-6AF2-4071-B68A-558EB5D98BE7}" type="presParOf" srcId="{8B2C0A8D-0D83-4C07-A4C6-DC320866B930}" destId="{02A3EB87-513D-4CEF-A79F-C0AAC691F71B}" srcOrd="0" destOrd="0" presId="urn:microsoft.com/office/officeart/2018/2/layout/IconLabelList"/>
    <dgm:cxn modelId="{B15FE3B3-0A80-45D8-B495-F03A3A189210}" type="presParOf" srcId="{8B2C0A8D-0D83-4C07-A4C6-DC320866B930}" destId="{73AF9774-3BE4-482A-8FFF-8837D6A11B37}" srcOrd="1" destOrd="0" presId="urn:microsoft.com/office/officeart/2018/2/layout/IconLabelList"/>
    <dgm:cxn modelId="{E4D1526D-1775-4A90-8D75-ED03CF4B8024}" type="presParOf" srcId="{8B2C0A8D-0D83-4C07-A4C6-DC320866B930}" destId="{F86B26D0-273C-4051-80C6-238CEACF00B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B73C8-D2F4-49E2-913C-F10A97553C02}">
      <dsp:nvSpPr>
        <dsp:cNvPr id="0" name=""/>
        <dsp:cNvSpPr/>
      </dsp:nvSpPr>
      <dsp:spPr>
        <a:xfrm>
          <a:off x="0" y="781205"/>
          <a:ext cx="11617782" cy="14422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5EBEA-C19B-4AF5-BA74-B4DFA5539A20}">
      <dsp:nvSpPr>
        <dsp:cNvPr id="0" name=""/>
        <dsp:cNvSpPr/>
      </dsp:nvSpPr>
      <dsp:spPr>
        <a:xfrm>
          <a:off x="436273" y="1105706"/>
          <a:ext cx="793224" cy="7932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FF675-B283-4466-80E3-3DA8D7BCF10F}">
      <dsp:nvSpPr>
        <dsp:cNvPr id="0" name=""/>
        <dsp:cNvSpPr/>
      </dsp:nvSpPr>
      <dsp:spPr>
        <a:xfrm>
          <a:off x="1665770" y="781205"/>
          <a:ext cx="9952011" cy="1442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636" tIns="152636" rIns="152636" bIns="15263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Employers now recognize the risks of disengagement and the potential benefits of fostering deeper connections between employees and their work. </a:t>
          </a:r>
          <a:endParaRPr lang="en-US" sz="2200" kern="1200"/>
        </a:p>
      </dsp:txBody>
      <dsp:txXfrm>
        <a:off x="1665770" y="781205"/>
        <a:ext cx="9952011" cy="1442225"/>
      </dsp:txXfrm>
    </dsp:sp>
    <dsp:sp modelId="{E2DC1029-E1A9-411A-896A-B53EC9641677}">
      <dsp:nvSpPr>
        <dsp:cNvPr id="0" name=""/>
        <dsp:cNvSpPr/>
      </dsp:nvSpPr>
      <dsp:spPr>
        <a:xfrm>
          <a:off x="0" y="2583987"/>
          <a:ext cx="11617782" cy="14422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6C16E-263D-4ABA-AD3A-ACCEC1DBC7EE}">
      <dsp:nvSpPr>
        <dsp:cNvPr id="0" name=""/>
        <dsp:cNvSpPr/>
      </dsp:nvSpPr>
      <dsp:spPr>
        <a:xfrm>
          <a:off x="436273" y="2908488"/>
          <a:ext cx="793224" cy="7932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7CB8F-6164-451D-89C3-126891E14273}">
      <dsp:nvSpPr>
        <dsp:cNvPr id="0" name=""/>
        <dsp:cNvSpPr/>
      </dsp:nvSpPr>
      <dsp:spPr>
        <a:xfrm>
          <a:off x="1665770" y="2583987"/>
          <a:ext cx="9952011" cy="1442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636" tIns="152636" rIns="152636" bIns="15263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However, there are concerns about the lack of rigor in defining and implementing engagement strategies. Without a clear understanding of its goals, processes, and potential downsides, engagement risks becoming a fleeting trend.</a:t>
          </a:r>
          <a:endParaRPr lang="en-US" sz="2200" kern="1200"/>
        </a:p>
      </dsp:txBody>
      <dsp:txXfrm>
        <a:off x="1665770" y="2583987"/>
        <a:ext cx="9952011" cy="1442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1E9AF-B997-4A41-B868-36730243CA16}">
      <dsp:nvSpPr>
        <dsp:cNvPr id="0" name=""/>
        <dsp:cNvSpPr/>
      </dsp:nvSpPr>
      <dsp:spPr>
        <a:xfrm>
          <a:off x="1138254" y="143118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70829-B4E6-4DD5-BCA2-672CF1FFB9E0}">
      <dsp:nvSpPr>
        <dsp:cNvPr id="0" name=""/>
        <dsp:cNvSpPr/>
      </dsp:nvSpPr>
      <dsp:spPr>
        <a:xfrm>
          <a:off x="643254" y="2655618"/>
          <a:ext cx="1800000" cy="1535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Benchmark Against Top Performers:</a:t>
          </a:r>
          <a:br>
            <a:rPr lang="en-US" sz="1100" i="0" kern="1200"/>
          </a:br>
          <a:r>
            <a:rPr lang="en-US" sz="1100" i="0" kern="1200"/>
            <a:t>Compare your company’s overall ratings and employee feedback with the top 5 companies to identify areas for improvement.</a:t>
          </a:r>
          <a:endParaRPr lang="en-US" sz="1100" kern="1200"/>
        </a:p>
      </dsp:txBody>
      <dsp:txXfrm>
        <a:off x="643254" y="2655618"/>
        <a:ext cx="1800000" cy="1535361"/>
      </dsp:txXfrm>
    </dsp:sp>
    <dsp:sp modelId="{00A2229B-E82F-4D59-9303-484AC3C52958}">
      <dsp:nvSpPr>
        <dsp:cNvPr id="0" name=""/>
        <dsp:cNvSpPr/>
      </dsp:nvSpPr>
      <dsp:spPr>
        <a:xfrm>
          <a:off x="3253254" y="143118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B8804-A371-4FA3-9A12-6EC00D738E07}">
      <dsp:nvSpPr>
        <dsp:cNvPr id="0" name=""/>
        <dsp:cNvSpPr/>
      </dsp:nvSpPr>
      <dsp:spPr>
        <a:xfrm>
          <a:off x="2758254" y="2655618"/>
          <a:ext cx="1800000" cy="1535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Focus on Employee Satisfaction:</a:t>
          </a:r>
          <a:br>
            <a:rPr lang="en-US" sz="1100" i="0" kern="1200"/>
          </a:br>
          <a:r>
            <a:rPr lang="en-US" sz="1100" i="0" kern="1200"/>
            <a:t>Invest in initiatives that improve employee satisfaction, such as better work-life balance, competitive compensation, and career development programs.</a:t>
          </a:r>
          <a:endParaRPr lang="en-US" sz="1100" kern="1200"/>
        </a:p>
      </dsp:txBody>
      <dsp:txXfrm>
        <a:off x="2758254" y="2655618"/>
        <a:ext cx="1800000" cy="1535361"/>
      </dsp:txXfrm>
    </dsp:sp>
    <dsp:sp modelId="{B722071E-0506-467D-84B6-C569E65AC702}">
      <dsp:nvSpPr>
        <dsp:cNvPr id="0" name=""/>
        <dsp:cNvSpPr/>
      </dsp:nvSpPr>
      <dsp:spPr>
        <a:xfrm>
          <a:off x="5368254" y="143118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E06FF-65CB-4281-982B-69629B2CE322}">
      <dsp:nvSpPr>
        <dsp:cNvPr id="0" name=""/>
        <dsp:cNvSpPr/>
      </dsp:nvSpPr>
      <dsp:spPr>
        <a:xfrm>
          <a:off x="4873254" y="2655618"/>
          <a:ext cx="1800000" cy="1535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Maintain Consistency:</a:t>
          </a:r>
          <a:br>
            <a:rPr lang="en-US" sz="1100" i="0" kern="1200"/>
          </a:br>
          <a:r>
            <a:rPr lang="en-US" sz="1100" i="0" kern="1200"/>
            <a:t>Ensure that your company collects and monitors employee feedback consistently over time. This will help you track progress and maintain a positive employer brand.</a:t>
          </a:r>
          <a:endParaRPr lang="en-US" sz="1100" kern="1200"/>
        </a:p>
      </dsp:txBody>
      <dsp:txXfrm>
        <a:off x="4873254" y="2655618"/>
        <a:ext cx="1800000" cy="1535361"/>
      </dsp:txXfrm>
    </dsp:sp>
    <dsp:sp modelId="{EF4FDBAD-A82D-4D09-8340-C4AF2DF9F3ED}">
      <dsp:nvSpPr>
        <dsp:cNvPr id="0" name=""/>
        <dsp:cNvSpPr/>
      </dsp:nvSpPr>
      <dsp:spPr>
        <a:xfrm>
          <a:off x="7483254" y="143118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52CCA-EE35-4E0F-900F-930ED272E3D2}">
      <dsp:nvSpPr>
        <dsp:cNvPr id="0" name=""/>
        <dsp:cNvSpPr/>
      </dsp:nvSpPr>
      <dsp:spPr>
        <a:xfrm>
          <a:off x="6988254" y="2655618"/>
          <a:ext cx="1800000" cy="1535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Promote Strengths:</a:t>
          </a:r>
          <a:br>
            <a:rPr lang="en-US" sz="1100" i="0" kern="1200"/>
          </a:br>
          <a:r>
            <a:rPr lang="en-US" sz="1100" i="0" kern="1200"/>
            <a:t>If your company is among the top performers, highlight your strengths in employer branding and recruitment campaigns to attract top talent.</a:t>
          </a:r>
          <a:endParaRPr lang="en-US" sz="1100" kern="1200"/>
        </a:p>
      </dsp:txBody>
      <dsp:txXfrm>
        <a:off x="6988254" y="2655618"/>
        <a:ext cx="1800000" cy="1535361"/>
      </dsp:txXfrm>
    </dsp:sp>
    <dsp:sp modelId="{02A3EB87-513D-4CEF-A79F-C0AAC691F71B}">
      <dsp:nvSpPr>
        <dsp:cNvPr id="0" name=""/>
        <dsp:cNvSpPr/>
      </dsp:nvSpPr>
      <dsp:spPr>
        <a:xfrm>
          <a:off x="9598253" y="143118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B26D0-273C-4051-80C6-238CEACF00B4}">
      <dsp:nvSpPr>
        <dsp:cNvPr id="0" name=""/>
        <dsp:cNvSpPr/>
      </dsp:nvSpPr>
      <dsp:spPr>
        <a:xfrm>
          <a:off x="9103254" y="2655618"/>
          <a:ext cx="1800000" cy="1535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Address Weaknesses:</a:t>
          </a:r>
          <a:br>
            <a:rPr lang="en-US" sz="1100" i="0" kern="1200"/>
          </a:br>
          <a:r>
            <a:rPr lang="en-US" sz="1100" i="0" kern="1200"/>
            <a:t>For companies not in the top 5, analyze the gaps in employee satisfaction and implement targeted strategies to address them.</a:t>
          </a:r>
          <a:endParaRPr lang="en-US" sz="1100" kern="1200"/>
        </a:p>
      </dsp:txBody>
      <dsp:txXfrm>
        <a:off x="9103254" y="2655618"/>
        <a:ext cx="1800000" cy="1535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ECA-9A9B-DA42-B82F-64071C5E2393}" type="datetimeFigureOut">
              <a:rPr lang="en-BH" smtClean="0"/>
              <a:t>02/03/2025</a:t>
            </a:fld>
            <a:endParaRPr lang="en-B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5CB00-AD88-2242-AD48-E6D6AC7B0043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332193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BH" dirty="0"/>
              <a:t>ith 848,000 employees </a:t>
            </a:r>
          </a:p>
          <a:p>
            <a:r>
              <a:rPr lang="en-US" dirty="0"/>
              <a:t>F</a:t>
            </a:r>
            <a:r>
              <a:rPr lang="en-BH" dirty="0"/>
              <a:t>rom 500 Companies </a:t>
            </a:r>
          </a:p>
          <a:p>
            <a:r>
              <a:rPr lang="en-US" dirty="0"/>
              <a:t>A</a:t>
            </a:r>
            <a:r>
              <a:rPr lang="en-BH" dirty="0"/>
              <a:t>nd </a:t>
            </a:r>
            <a:r>
              <a:rPr lang="en-US" sz="1800" b="0" kern="0" dirty="0">
                <a:effectLst/>
                <a:latin typeface="AppleSystemUIFont"/>
                <a:ea typeface="Aptos" panose="020B0004020202020204" pitchFamily="34" charset="0"/>
                <a:cs typeface="AppleSystemUIFont"/>
              </a:rPr>
              <a:t>1283 locations</a:t>
            </a:r>
            <a:r>
              <a:rPr lang="en-BH" b="0" dirty="0">
                <a:effectLst/>
              </a:rPr>
              <a:t> </a:t>
            </a:r>
          </a:p>
          <a:p>
            <a:r>
              <a:rPr lang="en-US" b="0" dirty="0">
                <a:effectLst/>
              </a:rPr>
              <a:t>F</a:t>
            </a:r>
            <a:r>
              <a:rPr lang="en-BH" b="0" dirty="0">
                <a:effectLst/>
              </a:rPr>
              <a:t>rom 2008 – 2021 </a:t>
            </a:r>
            <a:endParaRPr lang="en-B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5CB00-AD88-2242-AD48-E6D6AC7B0043}" type="slidenum">
              <a:rPr lang="en-BH" smtClean="0"/>
              <a:t>2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89240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H" dirty="0"/>
              <a:t>Shaw - </a:t>
            </a:r>
            <a:r>
              <a:rPr lang="en-US" sz="1800" dirty="0">
                <a:effectLst/>
                <a:latin typeface="Bembo" panose="02020502050201020203" pitchFamily="18" charset="0"/>
              </a:rPr>
              <a:t>This means changing the way employees perform ‘by utilizing the tools in the armory of internal communication professionals’.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Bembo" panose="020205020502010202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Bembo" panose="02020502050201020203" pitchFamily="18" charset="0"/>
              </a:rPr>
              <a:t>- the three dimensions are:  </a:t>
            </a:r>
            <a:r>
              <a:rPr lang="en-US" b="1" i="1" u="sng" dirty="0">
                <a:effectLst/>
                <a:latin typeface="Bembo" panose="02020502050201020203" pitchFamily="18" charset="0"/>
              </a:rPr>
              <a:t>think,  feel and act</a:t>
            </a:r>
            <a:r>
              <a:rPr lang="en-US" b="1" dirty="0">
                <a:effectLst/>
                <a:latin typeface="Bembo" panose="02020502050201020203" pitchFamily="18" charset="0"/>
              </a:rPr>
              <a:t>. </a:t>
            </a:r>
            <a:endParaRPr lang="en-US" sz="28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B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5CB00-AD88-2242-AD48-E6D6AC7B0043}" type="slidenum">
              <a:rPr lang="en-BH" smtClean="0"/>
              <a:t>3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004694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5CB00-AD88-2242-AD48-E6D6AC7B0043}" type="slidenum">
              <a:rPr lang="en-BH" smtClean="0"/>
              <a:t>4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82668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1DF4-B815-466E-23E1-7FCE9A9FD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97814-3051-2C26-88EB-5798C7AAA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48F6D-0394-849B-0935-297CE310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DA5-5333-4543-9B3D-076A32229939}" type="datetimeFigureOut">
              <a:rPr lang="en-BH" smtClean="0"/>
              <a:t>01/03/2025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C01E2-B5F6-6155-F9FD-21DFD90B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F05AD-7670-940F-08D8-8A076899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35B8-F303-2E4B-A359-16A09A193BB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66119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1E50-3480-3D96-6DF9-C945D625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CDDF7-53FF-D849-86F5-7D0F4487B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4D8E7-68D3-7C71-1883-9FB07EB7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DA5-5333-4543-9B3D-076A32229939}" type="datetimeFigureOut">
              <a:rPr lang="en-BH" smtClean="0"/>
              <a:t>01/03/2025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913A1-C4BC-CFB4-EAA0-B7F126EB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F4009-ABC9-A0EF-F44F-5B8FA5D6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35B8-F303-2E4B-A359-16A09A193BB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95593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AD414-F837-E2F8-9651-4AF38255C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502C9-DFC5-45EB-EFCB-96276FE7C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039FD-A41D-CA3A-E35F-3BEC9902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DA5-5333-4543-9B3D-076A32229939}" type="datetimeFigureOut">
              <a:rPr lang="en-BH" smtClean="0"/>
              <a:t>01/03/2025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D98F-B61D-B044-57AB-43F92068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81507-B08B-0184-045D-E18C6F9D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35B8-F303-2E4B-A359-16A09A193BB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337575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34F5-DBB8-E649-F83E-75D3D2F8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9F6D-867B-3688-BC6A-E06166F1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0227-13EB-58A8-BA5F-14D6303F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DA5-5333-4543-9B3D-076A32229939}" type="datetimeFigureOut">
              <a:rPr lang="en-BH" smtClean="0"/>
              <a:t>01/03/2025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49F9-6C64-4AD5-9F56-E110DB76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98CE5-7DB8-B1FF-9115-D0B4648C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35B8-F303-2E4B-A359-16A09A193BB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99761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7837-CE47-035C-7A4A-EC464BBA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FE7C9-3706-2A3C-CBD8-C5DD37101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AE6F1-5F56-59E0-669B-A917ABC48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DA5-5333-4543-9B3D-076A32229939}" type="datetimeFigureOut">
              <a:rPr lang="en-BH" smtClean="0"/>
              <a:t>01/03/2025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DE5F7-CC35-F6ED-0646-54E6ED22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114AD-EED9-2F8F-822D-B8901D7E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35B8-F303-2E4B-A359-16A09A193BB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05265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35FB-B9A7-D81E-3D07-6D646368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3C05-ED2E-5CAA-1283-58412D6F8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6A4CF-0483-C046-ABB9-E9AD86338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C21C8-7CB9-A869-A021-64DD77D8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DA5-5333-4543-9B3D-076A32229939}" type="datetimeFigureOut">
              <a:rPr lang="en-BH" smtClean="0"/>
              <a:t>01/03/2025</a:t>
            </a:fld>
            <a:endParaRPr lang="en-B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C47FB-D6FB-51BE-BA05-33B82F18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9A895-F466-033E-4C61-A850F691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35B8-F303-2E4B-A359-16A09A193BB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44363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7780-318F-0634-1801-0999F0BB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B4457-8F3F-1D4F-89B9-A8339E678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513CC-63E6-2D42-083F-56C224FE0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8571B-E5E1-FF5C-728A-B1C575A03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3B04-EA79-10F8-D82C-EE0CFAE2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D36E1-A360-1907-E964-108D74DE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DA5-5333-4543-9B3D-076A32229939}" type="datetimeFigureOut">
              <a:rPr lang="en-BH" smtClean="0"/>
              <a:t>01/03/2025</a:t>
            </a:fld>
            <a:endParaRPr lang="en-B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BF28F-CE29-94AF-AD7D-29ED9376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26BFC-9044-7C11-6859-F7469E22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35B8-F303-2E4B-A359-16A09A193BB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54000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33D8-5311-3E2E-5900-B84AD1E3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77D49-9B11-2A50-E1B9-E18FC6A5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DA5-5333-4543-9B3D-076A32229939}" type="datetimeFigureOut">
              <a:rPr lang="en-BH" smtClean="0"/>
              <a:t>01/03/2025</a:t>
            </a:fld>
            <a:endParaRPr lang="en-B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BB734-1538-A9F5-07E2-6C5B1F02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F2068-44CE-D9A7-3858-0C1C79C3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35B8-F303-2E4B-A359-16A09A193BB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336753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E81D5-3398-2B06-48F1-DEF3A8F9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DA5-5333-4543-9B3D-076A32229939}" type="datetimeFigureOut">
              <a:rPr lang="en-BH" smtClean="0"/>
              <a:t>01/03/2025</a:t>
            </a:fld>
            <a:endParaRPr lang="en-B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2BBB1-BCFE-DAA9-8B59-685987149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77992-2BA3-62D6-307D-712D20E8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35B8-F303-2E4B-A359-16A09A193BB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22255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A8A9-A9BE-ADD4-C78E-E4F05789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48CC-D846-55D3-A28E-C3AF329D1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037B4-79D7-9F6D-8C4A-108D48DDE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E1FE2-9ABE-FAE7-C6E8-01353FCD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DA5-5333-4543-9B3D-076A32229939}" type="datetimeFigureOut">
              <a:rPr lang="en-BH" smtClean="0"/>
              <a:t>01/03/2025</a:t>
            </a:fld>
            <a:endParaRPr lang="en-B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7B3F7-475F-57A3-3BD0-2E55753A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5B6FB-3B75-6583-9952-003047C3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35B8-F303-2E4B-A359-16A09A193BB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65938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3089-78E1-3473-6DF3-35094280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54A66-794C-3380-18AD-1B7A921DE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70D1E-D45D-5C05-0FF7-993A3A4DA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4DD36-1CE7-AE3F-5614-25627A9F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BDA5-5333-4543-9B3D-076A32229939}" type="datetimeFigureOut">
              <a:rPr lang="en-BH" smtClean="0"/>
              <a:t>01/03/2025</a:t>
            </a:fld>
            <a:endParaRPr lang="en-B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8DEE6-6077-F6EF-E6BE-4E2E99B7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BBD92-9A44-398F-F49A-F14F7825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35B8-F303-2E4B-A359-16A09A193BB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54095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BC4FD-DB2D-5F85-5707-E9795D4C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4611D-89D0-379B-209C-C88B30A9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98D9A-D5DF-144B-D8C5-99FB46946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0CBDA5-5333-4543-9B3D-076A32229939}" type="datetimeFigureOut">
              <a:rPr lang="en-BH" smtClean="0"/>
              <a:t>01/03/2025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06AC-ECFC-997E-373E-3F6539A13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10B9-709A-7170-C8D0-62C7658E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3A35B8-F303-2E4B-A359-16A09A193BB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55374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AE1E-52FB-CB1D-F0C1-96673ECF5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>
                <a:effectLst/>
                <a:latin typeface="Inter"/>
              </a:rPr>
              <a:t>Does Employee Satisfaction Affect Employee Engagement?</a:t>
            </a:r>
            <a:endParaRPr lang="en-B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B16E4-7FB6-7BAF-7F20-16ACE9EF6098}"/>
              </a:ext>
            </a:extLst>
          </p:cNvPr>
          <p:cNvSpPr txBox="1"/>
          <p:nvPr/>
        </p:nvSpPr>
        <p:spPr>
          <a:xfrm>
            <a:off x="3672213" y="3627294"/>
            <a:ext cx="484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H"/>
              <a:t>Shuaib Baksh</a:t>
            </a:r>
            <a:endParaRPr lang="en-BH" dirty="0"/>
          </a:p>
        </p:txBody>
      </p:sp>
    </p:spTree>
    <p:extLst>
      <p:ext uri="{BB962C8B-B14F-4D97-AF65-F5344CB8AC3E}">
        <p14:creationId xmlns:p14="http://schemas.microsoft.com/office/powerpoint/2010/main" val="2810620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A052E20B-AD17-F841-3E49-476B56897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538" y="1113390"/>
            <a:ext cx="8932923" cy="563904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F5EA4C1-7A9D-2863-B73B-BC227193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105568"/>
            <a:ext cx="11734800" cy="1325563"/>
          </a:xfrm>
        </p:spPr>
        <p:txBody>
          <a:bodyPr/>
          <a:lstStyle/>
          <a:p>
            <a:r>
              <a:rPr lang="en-BH" dirty="0"/>
              <a:t>Google Overall Rating and Career Oppurtunities</a:t>
            </a:r>
          </a:p>
        </p:txBody>
      </p:sp>
    </p:spTree>
    <p:extLst>
      <p:ext uri="{BB962C8B-B14F-4D97-AF65-F5344CB8AC3E}">
        <p14:creationId xmlns:p14="http://schemas.microsoft.com/office/powerpoint/2010/main" val="385362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E43D-54DA-EC2D-AB17-3B12A3C2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97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BH" sz="8800"/>
              <a:t>WLT Group</a:t>
            </a:r>
            <a:endParaRPr lang="en-BH" sz="8800" dirty="0"/>
          </a:p>
        </p:txBody>
      </p:sp>
    </p:spTree>
    <p:extLst>
      <p:ext uri="{BB962C8B-B14F-4D97-AF65-F5344CB8AC3E}">
        <p14:creationId xmlns:p14="http://schemas.microsoft.com/office/powerpoint/2010/main" val="465210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aph with green and orange lines&#10;&#10;AI-generated content may be incorrect.">
            <a:extLst>
              <a:ext uri="{FF2B5EF4-FFF2-40B4-BE49-F238E27FC236}">
                <a16:creationId xmlns:a16="http://schemas.microsoft.com/office/drawing/2014/main" id="{03567682-5191-938F-A0D3-8D5F701F6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33" y="331911"/>
            <a:ext cx="5074158" cy="3491088"/>
          </a:xfrm>
          <a:prstGeom prst="rect">
            <a:avLst/>
          </a:prstGeom>
        </p:spPr>
      </p:pic>
      <p:pic>
        <p:nvPicPr>
          <p:cNvPr id="19" name="Picture 18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25ED0309-01E1-5FEA-5555-7AED71A11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958" y="203931"/>
            <a:ext cx="5199001" cy="3305614"/>
          </a:xfrm>
          <a:prstGeom prst="rect">
            <a:avLst/>
          </a:prstGeom>
        </p:spPr>
      </p:pic>
      <p:pic>
        <p:nvPicPr>
          <p:cNvPr id="21" name="Picture 20" descr="A graph with green and orange lines&#10;&#10;AI-generated content may be incorrect.">
            <a:extLst>
              <a:ext uri="{FF2B5EF4-FFF2-40B4-BE49-F238E27FC236}">
                <a16:creationId xmlns:a16="http://schemas.microsoft.com/office/drawing/2014/main" id="{BC6E39A4-623A-66C7-C72D-DD4E3A6B2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33" y="3602282"/>
            <a:ext cx="5121251" cy="3523488"/>
          </a:xfrm>
          <a:prstGeom prst="rect">
            <a:avLst/>
          </a:prstGeom>
        </p:spPr>
      </p:pic>
      <p:pic>
        <p:nvPicPr>
          <p:cNvPr id="27" name="Picture 26" descr="A graph with green and orange lines&#10;&#10;AI-generated content may be incorrect.">
            <a:extLst>
              <a:ext uri="{FF2B5EF4-FFF2-40B4-BE49-F238E27FC236}">
                <a16:creationId xmlns:a16="http://schemas.microsoft.com/office/drawing/2014/main" id="{EA1F9DD7-196F-8D83-DF67-C382D0F9E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958" y="3509545"/>
            <a:ext cx="5396747" cy="37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65480D7-23E7-6B34-233C-C4B097F9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2" y="78635"/>
            <a:ext cx="10515600" cy="1325563"/>
          </a:xfrm>
        </p:spPr>
        <p:txBody>
          <a:bodyPr/>
          <a:lstStyle/>
          <a:p>
            <a:pPr algn="ctr"/>
            <a:r>
              <a:rPr lang="en-BH" dirty="0"/>
              <a:t>Bad Leadership?</a:t>
            </a:r>
          </a:p>
        </p:txBody>
      </p:sp>
      <p:pic>
        <p:nvPicPr>
          <p:cNvPr id="11" name="Picture 10" descr="A pie chart with a red and blue circle&#10;&#10;AI-generated content may be incorrect.">
            <a:extLst>
              <a:ext uri="{FF2B5EF4-FFF2-40B4-BE49-F238E27FC236}">
                <a16:creationId xmlns:a16="http://schemas.microsoft.com/office/drawing/2014/main" id="{194DF71B-DDDB-D3D6-B954-9267CC855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52" y="1404198"/>
            <a:ext cx="59055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red bar graph&#10;&#10;AI-generated content may be incorrect.">
            <a:extLst>
              <a:ext uri="{FF2B5EF4-FFF2-40B4-BE49-F238E27FC236}">
                <a16:creationId xmlns:a16="http://schemas.microsoft.com/office/drawing/2014/main" id="{87131E56-CCD2-6E7F-FC9E-529081D0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30" y="920577"/>
            <a:ext cx="6664436" cy="5238247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A9DC1BE8-A1DC-240A-5205-F9A8ABB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48" y="-226164"/>
            <a:ext cx="10515600" cy="1325563"/>
          </a:xfrm>
        </p:spPr>
        <p:txBody>
          <a:bodyPr/>
          <a:lstStyle/>
          <a:p>
            <a:pPr algn="ctr"/>
            <a:r>
              <a:rPr lang="en-BH" dirty="0"/>
              <a:t>Employee </a:t>
            </a:r>
            <a:r>
              <a:rPr lang="en-US" dirty="0"/>
              <a:t>Biases</a:t>
            </a:r>
            <a:r>
              <a:rPr lang="en-B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118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CF8AC63-4C53-1A37-BE61-11163CC939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7109" y="1431234"/>
          <a:ext cx="11617782" cy="4807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802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B06D-7900-6DFC-7E30-BB154A5D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BH"/>
              <a:t>Recomendation</a:t>
            </a:r>
            <a:endParaRPr lang="en-BH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0B25EC-C995-E24C-2689-A3773E4B6A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8886" y="1325563"/>
          <a:ext cx="11546508" cy="5622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946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9A12-7D41-CE6C-9E06-B814AB57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BH" sz="3200"/>
              <a:t>How can this analysis benefit ”US”</a:t>
            </a:r>
          </a:p>
        </p:txBody>
      </p:sp>
      <p:pic>
        <p:nvPicPr>
          <p:cNvPr id="13" name="Picture 12" descr="Calculator, pen, compass, money and a paper with graphs printed on it">
            <a:extLst>
              <a:ext uri="{FF2B5EF4-FFF2-40B4-BE49-F238E27FC236}">
                <a16:creationId xmlns:a16="http://schemas.microsoft.com/office/drawing/2014/main" id="{50B8F0A7-F8D3-A40D-92DC-F3139F6A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84" r="25261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8C65E-9584-24B0-CC40-5E05C6D3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effectLst/>
                <a:latin typeface="Inter"/>
              </a:rPr>
              <a:t>1. Predicting Employee Sentiments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Inter"/>
              </a:rPr>
              <a:t>2. Financial Analysis Using Satisfaction Data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Inter"/>
              </a:rPr>
              <a:t>3. Predicting Company Ratings &amp; Cultural Values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Inter"/>
              </a:rPr>
              <a:t>4. Forecasting Review Volumes</a:t>
            </a:r>
          </a:p>
          <a:p>
            <a:pPr marL="0" indent="0">
              <a:buNone/>
            </a:pPr>
            <a:r>
              <a:rPr lang="en-US" sz="2000" b="1" i="0" dirty="0">
                <a:effectLst/>
                <a:latin typeface="Inter"/>
              </a:rPr>
              <a:t>5. Integration with Financial Data</a:t>
            </a:r>
          </a:p>
          <a:p>
            <a:endParaRPr lang="en-BH" sz="2000" dirty="0"/>
          </a:p>
        </p:txBody>
      </p:sp>
    </p:spTree>
    <p:extLst>
      <p:ext uri="{BB962C8B-B14F-4D97-AF65-F5344CB8AC3E}">
        <p14:creationId xmlns:p14="http://schemas.microsoft.com/office/powerpoint/2010/main" val="269565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Wood human figure">
            <a:extLst>
              <a:ext uri="{FF2B5EF4-FFF2-40B4-BE49-F238E27FC236}">
                <a16:creationId xmlns:a16="http://schemas.microsoft.com/office/drawing/2014/main" id="{2529344F-D101-E4A1-F5CB-183188AFF3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0734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78898-BD1C-B5C3-0AC6-C3E9FEDC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b="1" i="0">
                <a:effectLst/>
                <a:latin typeface="Inter"/>
              </a:rPr>
              <a:t>Table of Content</a:t>
            </a:r>
            <a:endParaRPr lang="en-BH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3C6C-EC0D-5ACC-C4BF-6BB7E3A42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Inter"/>
              </a:rPr>
              <a:t>Employee Engagement importance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Inter"/>
              </a:rPr>
              <a:t>Answer Key Questions</a:t>
            </a:r>
          </a:p>
          <a:p>
            <a:r>
              <a:rPr lang="en-BH" sz="2000" b="1"/>
              <a:t>Recommendation</a:t>
            </a:r>
          </a:p>
          <a:p>
            <a:pPr marL="0" indent="0">
              <a:buNone/>
            </a:pPr>
            <a:endParaRPr lang="en-BH" sz="2000"/>
          </a:p>
        </p:txBody>
      </p:sp>
    </p:spTree>
    <p:extLst>
      <p:ext uri="{BB962C8B-B14F-4D97-AF65-F5344CB8AC3E}">
        <p14:creationId xmlns:p14="http://schemas.microsoft.com/office/powerpoint/2010/main" val="200683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DB5F-C75C-0918-0737-00514BAC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H"/>
              <a:t>Employee Engagement</a:t>
            </a:r>
            <a:endParaRPr lang="en-B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5DFA-D461-AEF2-404E-0C14D5D9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>
                <a:effectLst/>
                <a:latin typeface="Bembo" panose="02020502050201020203" pitchFamily="18" charset="0"/>
              </a:rPr>
              <a:t>Shaw (2005) defined engagement as ‘translating employee potential into employee performance and business success’.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/>
          </a:p>
          <a:p>
            <a:pPr>
              <a:buFont typeface="Courier New" panose="02070309020205020404" pitchFamily="49" charset="0"/>
              <a:buChar char="o"/>
            </a:pPr>
            <a:r>
              <a:rPr lang="en-GB" altLang="en-US" sz="2000">
                <a:ea typeface="ＭＳ Ｐゴシック" panose="020B0600070205080204" pitchFamily="34" charset="-128"/>
              </a:rPr>
              <a:t> </a:t>
            </a:r>
            <a:r>
              <a:rPr lang="en-US" sz="2000">
                <a:effectLst/>
                <a:latin typeface="Bembo" panose="02020502050201020203" pitchFamily="18" charset="0"/>
              </a:rPr>
              <a:t>International Survey Research (ISR) defines employee engagement as ‘a process by which an organization increases commitment and continuation of its employees to the achievement of superior results’. </a:t>
            </a:r>
            <a:endParaRPr lang="en-GB" altLang="en-US" sz="200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>
                <a:effectLst/>
                <a:latin typeface="Bembo" panose="02020502050201020203" pitchFamily="18" charset="0"/>
              </a:rPr>
              <a:t>The ISR separates commitment into three parts: </a:t>
            </a:r>
          </a:p>
          <a:p>
            <a:r>
              <a:rPr lang="en-US" sz="2000">
                <a:effectLst/>
                <a:latin typeface="Bembo" panose="02020502050201020203" pitchFamily="18" charset="0"/>
              </a:rPr>
              <a:t>cognitive commitment, </a:t>
            </a:r>
          </a:p>
          <a:p>
            <a:r>
              <a:rPr lang="en-US" sz="2000">
                <a:effectLst/>
                <a:latin typeface="Bembo" panose="02020502050201020203" pitchFamily="18" charset="0"/>
              </a:rPr>
              <a:t>affective commitment </a:t>
            </a:r>
          </a:p>
          <a:p>
            <a:r>
              <a:rPr lang="en-US" sz="2000">
                <a:effectLst/>
                <a:latin typeface="Bembo" panose="02020502050201020203" pitchFamily="18" charset="0"/>
              </a:rPr>
              <a:t>behavioral commitment. </a:t>
            </a:r>
            <a:endParaRPr lang="en-BH" sz="2000" dirty="0"/>
          </a:p>
        </p:txBody>
      </p:sp>
    </p:spTree>
    <p:extLst>
      <p:ext uri="{BB962C8B-B14F-4D97-AF65-F5344CB8AC3E}">
        <p14:creationId xmlns:p14="http://schemas.microsoft.com/office/powerpoint/2010/main" val="328954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70F5CA37-310E-C40D-A0B9-D333D962FF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739" r="18884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A5332-5CBD-3F11-5470-43D56286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BH" sz="4000"/>
              <a:t>Employee Engagements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0774-8DD7-D5F4-2F2C-929DA0E6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34" y="2380433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BH" sz="2000" dirty="0"/>
              <a:t>Job Satisfaction </a:t>
            </a:r>
          </a:p>
          <a:p>
            <a:r>
              <a:rPr lang="en-BH" sz="2000" dirty="0"/>
              <a:t>Work-Life Balance </a:t>
            </a:r>
          </a:p>
          <a:p>
            <a:r>
              <a:rPr lang="en-BH" sz="2000" dirty="0"/>
              <a:t>Career oppurtunities </a:t>
            </a:r>
          </a:p>
          <a:p>
            <a:r>
              <a:rPr lang="en-BH" sz="2000" dirty="0"/>
              <a:t>Culture and Values </a:t>
            </a:r>
          </a:p>
          <a:p>
            <a:r>
              <a:rPr lang="en-BH" sz="2000" dirty="0"/>
              <a:t>Diversity and Inclusion </a:t>
            </a:r>
          </a:p>
          <a:p>
            <a:r>
              <a:rPr lang="en-BH" sz="2000" dirty="0"/>
              <a:t>Compensation and Benefits </a:t>
            </a:r>
          </a:p>
        </p:txBody>
      </p:sp>
    </p:spTree>
    <p:extLst>
      <p:ext uri="{BB962C8B-B14F-4D97-AF65-F5344CB8AC3E}">
        <p14:creationId xmlns:p14="http://schemas.microsoft.com/office/powerpoint/2010/main" val="293309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company&#10;&#10;AI-generated content may be incorrect.">
            <a:extLst>
              <a:ext uri="{FF2B5EF4-FFF2-40B4-BE49-F238E27FC236}">
                <a16:creationId xmlns:a16="http://schemas.microsoft.com/office/drawing/2014/main" id="{9FC9545C-D93E-5AEC-2025-94B87CAF3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02" y="867428"/>
            <a:ext cx="8603015" cy="5123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7B77DF-466D-52A0-AB2A-C7A9592B931B}"/>
              </a:ext>
            </a:extLst>
          </p:cNvPr>
          <p:cNvSpPr txBox="1"/>
          <p:nvPr/>
        </p:nvSpPr>
        <p:spPr>
          <a:xfrm>
            <a:off x="2213883" y="199697"/>
            <a:ext cx="7641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sz="3600" dirty="0"/>
              <a:t>Top Rated Companies by Employees </a:t>
            </a:r>
          </a:p>
          <a:p>
            <a:endParaRPr lang="en-BH" dirty="0"/>
          </a:p>
        </p:txBody>
      </p:sp>
    </p:spTree>
    <p:extLst>
      <p:ext uri="{BB962C8B-B14F-4D97-AF65-F5344CB8AC3E}">
        <p14:creationId xmlns:p14="http://schemas.microsoft.com/office/powerpoint/2010/main" val="372177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0AEE-7FE1-9046-1EA5-6073CD62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1413"/>
            <a:ext cx="10515600" cy="1325563"/>
          </a:xfrm>
        </p:spPr>
        <p:txBody>
          <a:bodyPr/>
          <a:lstStyle/>
          <a:p>
            <a:pPr algn="ctr"/>
            <a:r>
              <a:rPr lang="en-BH" sz="4400" dirty="0"/>
              <a:t>Bottom Rated Companies by Employees </a:t>
            </a:r>
            <a:endParaRPr lang="en-BH" dirty="0"/>
          </a:p>
        </p:txBody>
      </p:sp>
      <p:pic>
        <p:nvPicPr>
          <p:cNvPr id="5" name="Picture 4" descr="A graph of red rectangular bars&#10;&#10;AI-generated content may be incorrect.">
            <a:extLst>
              <a:ext uri="{FF2B5EF4-FFF2-40B4-BE49-F238E27FC236}">
                <a16:creationId xmlns:a16="http://schemas.microsoft.com/office/drawing/2014/main" id="{83559C62-7979-6B1E-4EDE-8FCD8CCA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30" y="1015720"/>
            <a:ext cx="6999232" cy="49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8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A8BD-E633-BE53-9158-6CCC7E51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37"/>
            <a:ext cx="10515600" cy="1325563"/>
          </a:xfrm>
        </p:spPr>
        <p:txBody>
          <a:bodyPr/>
          <a:lstStyle/>
          <a:p>
            <a:r>
              <a:rPr lang="en-BH" dirty="0"/>
              <a:t>Google Overall Rating and Work-Life Balance</a:t>
            </a:r>
          </a:p>
        </p:txBody>
      </p:sp>
      <p:pic>
        <p:nvPicPr>
          <p:cNvPr id="5" name="Content Placeholder 4" descr="A graph showing a number of bars&#10;&#10;AI-generated content may be incorrect.">
            <a:extLst>
              <a:ext uri="{FF2B5EF4-FFF2-40B4-BE49-F238E27FC236}">
                <a16:creationId xmlns:a16="http://schemas.microsoft.com/office/drawing/2014/main" id="{E6CCAA1F-A74B-0632-1B17-27971480C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480" y="1222516"/>
            <a:ext cx="9364720" cy="5449747"/>
          </a:xfrm>
        </p:spPr>
      </p:pic>
    </p:spTree>
    <p:extLst>
      <p:ext uri="{BB962C8B-B14F-4D97-AF65-F5344CB8AC3E}">
        <p14:creationId xmlns:p14="http://schemas.microsoft.com/office/powerpoint/2010/main" val="391947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DC92-FA04-FF5F-5DDF-51B98DB6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0"/>
            <a:ext cx="10515600" cy="1325563"/>
          </a:xfrm>
        </p:spPr>
        <p:txBody>
          <a:bodyPr/>
          <a:lstStyle/>
          <a:p>
            <a:r>
              <a:rPr lang="en-BH" dirty="0"/>
              <a:t>Google Overall Rating and Culture and Value</a:t>
            </a:r>
          </a:p>
        </p:txBody>
      </p:sp>
      <p:pic>
        <p:nvPicPr>
          <p:cNvPr id="5" name="Content Placeholder 4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DA9A56D2-79E4-8901-A1DA-AC753B15F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756" y="1027906"/>
            <a:ext cx="9564487" cy="5772968"/>
          </a:xfrm>
        </p:spPr>
      </p:pic>
    </p:spTree>
    <p:extLst>
      <p:ext uri="{BB962C8B-B14F-4D97-AF65-F5344CB8AC3E}">
        <p14:creationId xmlns:p14="http://schemas.microsoft.com/office/powerpoint/2010/main" val="176682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87EF81F8-CC50-D467-26C1-F819B23A9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827" y="921199"/>
            <a:ext cx="9337273" cy="593680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F8E364E-B425-7999-8F75-57114A5C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BH" dirty="0"/>
              <a:t>Google Overall Rating and Comp and Benefits</a:t>
            </a:r>
          </a:p>
        </p:txBody>
      </p:sp>
    </p:spTree>
    <p:extLst>
      <p:ext uri="{BB962C8B-B14F-4D97-AF65-F5344CB8AC3E}">
        <p14:creationId xmlns:p14="http://schemas.microsoft.com/office/powerpoint/2010/main" val="126674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438</Words>
  <Application>Microsoft Macintosh PowerPoint</Application>
  <PresentationFormat>Widescreen</PresentationFormat>
  <Paragraphs>54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AppleSystemUIFont</vt:lpstr>
      <vt:lpstr>Aptos</vt:lpstr>
      <vt:lpstr>Aptos Display</vt:lpstr>
      <vt:lpstr>Arial</vt:lpstr>
      <vt:lpstr>Bembo</vt:lpstr>
      <vt:lpstr>Courier New</vt:lpstr>
      <vt:lpstr>Inter</vt:lpstr>
      <vt:lpstr>Office Theme</vt:lpstr>
      <vt:lpstr>Does Employee Satisfaction Affect Employee Engagement?</vt:lpstr>
      <vt:lpstr>Table of Content</vt:lpstr>
      <vt:lpstr>Employee Engagement</vt:lpstr>
      <vt:lpstr>Employee Engagements Drivers</vt:lpstr>
      <vt:lpstr>PowerPoint Presentation</vt:lpstr>
      <vt:lpstr>Bottom Rated Companies by Employees </vt:lpstr>
      <vt:lpstr>Google Overall Rating and Work-Life Balance</vt:lpstr>
      <vt:lpstr>Google Overall Rating and Culture and Value</vt:lpstr>
      <vt:lpstr>Google Overall Rating and Comp and Benefits</vt:lpstr>
      <vt:lpstr>Google Overall Rating and Career Oppurtunities</vt:lpstr>
      <vt:lpstr>WLT Group</vt:lpstr>
      <vt:lpstr>PowerPoint Presentation</vt:lpstr>
      <vt:lpstr>Bad Leadership?</vt:lpstr>
      <vt:lpstr>Employee Biases?</vt:lpstr>
      <vt:lpstr>PowerPoint Presentation</vt:lpstr>
      <vt:lpstr>Recomendation</vt:lpstr>
      <vt:lpstr>How can this analysis benefit ”US”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Shuaib Abulhassan Qadir Baksh Baksh</dc:creator>
  <cp:lastModifiedBy>Shuaib Abulhassan Qadir Baksh Baksh</cp:lastModifiedBy>
  <cp:revision>3</cp:revision>
  <dcterms:created xsi:type="dcterms:W3CDTF">2025-03-01T19:43:14Z</dcterms:created>
  <dcterms:modified xsi:type="dcterms:W3CDTF">2025-03-03T07:26:26Z</dcterms:modified>
</cp:coreProperties>
</file>