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9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10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2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notesSlides/notesSlide13.xml" ContentType="application/vnd.openxmlformats-officedocument.presentationml.notesSlide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14.xml" ContentType="application/vnd.openxmlformats-officedocument.presentationml.notesSlide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notesSlides/notesSlide15.xml" ContentType="application/vnd.openxmlformats-officedocument.presentationml.notesSlide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9"/>
  </p:notesMasterIdLst>
  <p:handoutMasterIdLst>
    <p:handoutMasterId r:id="rId20"/>
  </p:handoutMasterIdLst>
  <p:sldIdLst>
    <p:sldId id="278" r:id="rId3"/>
    <p:sldId id="288" r:id="rId4"/>
    <p:sldId id="286" r:id="rId5"/>
    <p:sldId id="289" r:id="rId6"/>
    <p:sldId id="287" r:id="rId7"/>
    <p:sldId id="290" r:id="rId8"/>
    <p:sldId id="291" r:id="rId9"/>
    <p:sldId id="292" r:id="rId10"/>
    <p:sldId id="257" r:id="rId11"/>
    <p:sldId id="272" r:id="rId12"/>
    <p:sldId id="274" r:id="rId13"/>
    <p:sldId id="275" r:id="rId14"/>
    <p:sldId id="273" r:id="rId15"/>
    <p:sldId id="276" r:id="rId16"/>
    <p:sldId id="277" r:id="rId17"/>
    <p:sldId id="293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  <p:cmAuthor id="5" name="sy z" initials="sz" lastIdx="5" clrIdx="4">
    <p:extLst>
      <p:ext uri="{19B8F6BF-5375-455C-9EA6-DF929625EA0E}">
        <p15:presenceInfo xmlns:p15="http://schemas.microsoft.com/office/powerpoint/2012/main" userId="5fba51ca2bec83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0559" autoAdjust="0"/>
  </p:normalViewPr>
  <p:slideViewPr>
    <p:cSldViewPr snapToGrid="0" showGuides="1">
      <p:cViewPr varScale="1">
        <p:scale>
          <a:sx n="128" d="100"/>
          <a:sy n="128" d="100"/>
        </p:scale>
        <p:origin x="432" y="91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5-01-03T09:06:09.383" idx="3">
    <p:pos x="2925" y="3215"/>
    <p:text>drv（驱动模式）、skb（Socket Buffer 模式）、hw（硬件模式）。skb 模式通常用来在不直接修改网卡驱动的情况下，操作数据包。
skb 模式表示 Socket Buffer 模式，也就是说 XDP 程序在内核的网络栈中处理网络数据包时，会在 Socket Buffer 层次进行处理。
而 drv 模式表示驱动模式，也就是说 XDP 程序在内核的网络栈中处理网络数据包时，会直接调用网卡驱动进行处理。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FAB00-6D75-F29F-11BD-E023213E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D1377C-B063-8B7F-DBFE-7AC62412E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6ABF25-551D-3DDB-4087-794BA8BFF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38D82-D499-2046-B946-A1BC464B0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B329-4026-40EB-95DF-A9AAA5F825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69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83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15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7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43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410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10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93D07-014A-0C6B-3A76-6CC3BF66E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6F1B8E-A578-6FD8-C3F7-0D07FAEE9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D57DC8-A80A-6B35-A19C-6FB99AFD3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DA98D-A697-B03F-19E6-D90E1EFC0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B329-4026-40EB-95DF-A9AAA5F825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4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8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13AC5-F0CD-97CC-6D03-CB4042DE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CFE2FA-302E-839E-1C9B-31021A09F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5FE9822-992C-962B-F5D5-B3E67F833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drv</a:t>
            </a:r>
            <a:r>
              <a:rPr lang="zh-CN" altLang="en-US" dirty="0"/>
              <a:t>（驱动模式） </a:t>
            </a:r>
            <a:r>
              <a:rPr lang="en-US" altLang="zh-CN" dirty="0"/>
              <a:t>XDP </a:t>
            </a:r>
            <a:r>
              <a:rPr lang="zh-CN" altLang="en-US" dirty="0"/>
              <a:t>程序在内核的网络栈中处理网络数据包时，会直接调用网卡驱动进行处理。</a:t>
            </a:r>
            <a:endParaRPr lang="en-US" altLang="zh-CN" dirty="0"/>
          </a:p>
          <a:p>
            <a:r>
              <a:rPr lang="en-US" altLang="zh-CN" dirty="0" err="1"/>
              <a:t>skb</a:t>
            </a:r>
            <a:r>
              <a:rPr lang="zh-CN" altLang="en-US" dirty="0"/>
              <a:t>（</a:t>
            </a:r>
            <a:r>
              <a:rPr lang="en-US" altLang="zh-CN" dirty="0"/>
              <a:t>Socket Buffer </a:t>
            </a:r>
            <a:r>
              <a:rPr lang="zh-CN" altLang="en-US" dirty="0"/>
              <a:t>模式） </a:t>
            </a:r>
            <a:r>
              <a:rPr lang="en-US" altLang="zh-CN" dirty="0"/>
              <a:t>XDP </a:t>
            </a:r>
            <a:r>
              <a:rPr lang="zh-CN" altLang="en-US" dirty="0"/>
              <a:t>程序在内核的网络栈中处理网络数据包时，会在 </a:t>
            </a:r>
            <a:r>
              <a:rPr lang="en-US" altLang="zh-CN" dirty="0"/>
              <a:t>Socket Buffer </a:t>
            </a:r>
            <a:r>
              <a:rPr lang="zh-CN" altLang="en-US" dirty="0"/>
              <a:t>层次进行处理</a:t>
            </a:r>
            <a:endParaRPr lang="en-US" altLang="zh-CN" dirty="0"/>
          </a:p>
          <a:p>
            <a:r>
              <a:rPr lang="en-US" altLang="zh-CN" dirty="0" err="1"/>
              <a:t>hw</a:t>
            </a:r>
            <a:r>
              <a:rPr lang="zh-CN" altLang="en-US" dirty="0"/>
              <a:t>（硬件模式）</a:t>
            </a:r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数据包处理完全由硬件（如支持 </a:t>
            </a:r>
            <a:r>
              <a:rPr lang="en-US" altLang="zh-CN" b="0" i="0" dirty="0">
                <a:solidFill>
                  <a:srgbClr val="C9D1D9"/>
                </a:solidFill>
                <a:effectLst/>
                <a:latin typeface="-apple-system"/>
              </a:rPr>
              <a:t>XDP </a:t>
            </a:r>
            <a:r>
              <a:rPr lang="zh-CN" altLang="en-US" b="0" i="0" dirty="0">
                <a:solidFill>
                  <a:srgbClr val="C9D1D9"/>
                </a:solidFill>
                <a:effectLst/>
                <a:latin typeface="-apple-system"/>
              </a:rPr>
              <a:t>的网卡）完成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0E1A12-8EEC-58B3-242C-059F0E186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5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9C075-5C5B-C3E0-1C9A-16C415EC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2577B3-37E0-83B0-DE38-F7F84F13BA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C44A18-AAE1-1D50-53F4-441DB2719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Type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被设置为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BPF_MAP_TYPE_ARRAY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，表示此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BPF map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的数据组织形式是一个普通的数组，数组中的元素个数为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XDP_ACTION_MAX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12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Key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指的是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XDP_PASS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等返回码，是数据包处理策略。</a:t>
            </a:r>
            <a:endParaRPr lang="en-US" altLang="zh-CN" sz="12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value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指的是数据实体，是此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BPF map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中真正保存的数据，它的数据类型为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struct </a:t>
            </a:r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datarec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36726-F3E4-799D-3548-1CAB50F37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78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EF86E-47F0-7822-2D5F-CAAD490A5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4626C9-4732-4708-29E8-E9D861FB6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0805B2-43C7-C939-AD4A-3B950ABEB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最后两个成员分别是接收数据包的网络接口索引 </a:t>
            </a:r>
            <a:r>
              <a:rPr lang="en-US" altLang="zh-CN" dirty="0" err="1"/>
              <a:t>ifindex</a:t>
            </a:r>
            <a:r>
              <a:rPr lang="en-US" altLang="zh-CN" dirty="0"/>
              <a:t> </a:t>
            </a:r>
            <a:r>
              <a:rPr lang="zh-CN" altLang="en-US" dirty="0"/>
              <a:t>和接收队列索引 </a:t>
            </a:r>
            <a:r>
              <a:rPr lang="en-US" altLang="zh-CN" dirty="0" err="1"/>
              <a:t>queue_index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0E6AF-0C14-7B1A-E34F-38EBB1315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0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26D67-9364-9B93-FF36-CA6BF1276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E2D004-183F-8736-FE69-6FEDE1D3A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26448B6-41F3-D68B-CB2A-C232A8CD9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tcphdr</a:t>
            </a:r>
            <a:r>
              <a:rPr lang="en-US" altLang="zh-CN" dirty="0"/>
              <a:t>-&gt;</a:t>
            </a:r>
            <a:r>
              <a:rPr lang="en-US" altLang="zh-CN" dirty="0" err="1"/>
              <a:t>dest</a:t>
            </a:r>
            <a:r>
              <a:rPr lang="en-US" altLang="zh-CN" dirty="0"/>
              <a:t> = </a:t>
            </a:r>
            <a:r>
              <a:rPr lang="en-US" altLang="zh-CN" dirty="0" err="1"/>
              <a:t>bpf_htons</a:t>
            </a:r>
            <a:r>
              <a:rPr lang="en-US" altLang="zh-CN" dirty="0"/>
              <a:t>(</a:t>
            </a:r>
            <a:r>
              <a:rPr lang="en-US" altLang="zh-CN" dirty="0" err="1"/>
              <a:t>bpf_ntohs</a:t>
            </a:r>
            <a:r>
              <a:rPr lang="en-US" altLang="zh-CN" dirty="0"/>
              <a:t>(</a:t>
            </a:r>
            <a:r>
              <a:rPr lang="en-US" altLang="zh-CN" dirty="0" err="1"/>
              <a:t>tcphdr</a:t>
            </a:r>
            <a:r>
              <a:rPr lang="en-US" altLang="zh-CN" dirty="0"/>
              <a:t>-&gt;</a:t>
            </a:r>
            <a:r>
              <a:rPr lang="en-US" altLang="zh-CN" dirty="0" err="1"/>
              <a:t>dest</a:t>
            </a:r>
            <a:r>
              <a:rPr lang="en-US" altLang="zh-CN" dirty="0"/>
              <a:t>) - 1);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961B5-AAEB-E852-4268-BCD6F0172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45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483D3-25A0-0A6D-89C6-AE17115ED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8C6A73-107A-DFA5-113B-3EA0C7640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C0D346-C473-62C4-93D2-1585C8FF0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tcphdr</a:t>
            </a:r>
            <a:r>
              <a:rPr lang="en-US" altLang="zh-CN" dirty="0"/>
              <a:t>-&gt;</a:t>
            </a:r>
            <a:r>
              <a:rPr lang="en-US" altLang="zh-CN" dirty="0" err="1"/>
              <a:t>dest</a:t>
            </a:r>
            <a:r>
              <a:rPr lang="en-US" altLang="zh-CN" dirty="0"/>
              <a:t> = </a:t>
            </a:r>
            <a:r>
              <a:rPr lang="en-US" altLang="zh-CN" dirty="0" err="1"/>
              <a:t>bpf_htons</a:t>
            </a:r>
            <a:r>
              <a:rPr lang="en-US" altLang="zh-CN" dirty="0"/>
              <a:t>(</a:t>
            </a:r>
            <a:r>
              <a:rPr lang="en-US" altLang="zh-CN" dirty="0" err="1"/>
              <a:t>bpf_ntohs</a:t>
            </a:r>
            <a:r>
              <a:rPr lang="en-US" altLang="zh-CN" dirty="0"/>
              <a:t>(</a:t>
            </a:r>
            <a:r>
              <a:rPr lang="en-US" altLang="zh-CN" dirty="0" err="1"/>
              <a:t>tcphdr</a:t>
            </a:r>
            <a:r>
              <a:rPr lang="en-US" altLang="zh-CN" dirty="0"/>
              <a:t>-&gt;</a:t>
            </a:r>
            <a:r>
              <a:rPr lang="en-US" altLang="zh-CN" dirty="0" err="1"/>
              <a:t>dest</a:t>
            </a:r>
            <a:r>
              <a:rPr lang="en-US" altLang="zh-CN" dirty="0"/>
              <a:t>) - 1);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DE071-DC64-D6E6-4D9F-A70E702A9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089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9DECC-C513-5B29-E2C3-BC12976CB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205DB80-B2AE-202F-36EB-89C01074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B360D5-54F0-FBB6-4098-CA0F9243F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E70D9-128E-C432-C7B0-B695453DF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643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B329-4026-40EB-95DF-A9AAA5F8255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2.svg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image" Target="../media/image1.png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6.xml"/><Relationship Id="rId10" Type="http://schemas.openxmlformats.org/officeDocument/2006/relationships/tags" Target="../tags/tag191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30" name="椭圆 29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14"/>
              <p:cNvSpPr/>
              <p:nvPr>
                <p:custDataLst>
                  <p:tags r:id="rId14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27" name="任意多边形 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任意多边形 19"/>
              <p:cNvSpPr/>
              <p:nvPr>
                <p:custDataLst>
                  <p:tags r:id="rId11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12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6"/>
            </p:custDataLst>
          </p:nvPr>
        </p:nvSpPr>
        <p:spPr>
          <a:xfrm>
            <a:off x="1528697" y="2960243"/>
            <a:ext cx="7291982" cy="1106389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6000" b="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7"/>
            </p:custDataLst>
          </p:nvPr>
        </p:nvSpPr>
        <p:spPr>
          <a:xfrm>
            <a:off x="1563533" y="4146520"/>
            <a:ext cx="7088898" cy="384741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8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586497" y="4648958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586497" y="5042825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1055689" y="6405345"/>
            <a:ext cx="1208540" cy="317571"/>
            <a:chOff x="1055689" y="6405345"/>
            <a:chExt cx="1208540" cy="317571"/>
          </a:xfrm>
        </p:grpSpPr>
        <p:grpSp>
          <p:nvGrpSpPr>
            <p:cNvPr id="57" name="Group 4"/>
            <p:cNvGrpSpPr>
              <a:grpSpLocks noChangeAspect="1"/>
            </p:cNvGrpSpPr>
            <p:nvPr/>
          </p:nvGrpSpPr>
          <p:grpSpPr bwMode="auto">
            <a:xfrm>
              <a:off x="1139628" y="6489300"/>
              <a:ext cx="149693" cy="149659"/>
              <a:chOff x="848" y="-236"/>
              <a:chExt cx="4484" cy="4483"/>
            </a:xfrm>
            <a:solidFill>
              <a:schemeClr val="tx1"/>
            </a:solidFill>
          </p:grpSpPr>
          <p:sp>
            <p:nvSpPr>
              <p:cNvPr id="66" name="Freeform 5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283" y="1200"/>
                <a:ext cx="1621" cy="1619"/>
              </a:xfrm>
              <a:custGeom>
                <a:avLst/>
                <a:gdLst>
                  <a:gd name="T0" fmla="*/ 36 w 1230"/>
                  <a:gd name="T1" fmla="*/ 35 h 1229"/>
                  <a:gd name="T2" fmla="*/ 36 w 1230"/>
                  <a:gd name="T3" fmla="*/ 164 h 1229"/>
                  <a:gd name="T4" fmla="*/ 1066 w 1230"/>
                  <a:gd name="T5" fmla="*/ 1193 h 1229"/>
                  <a:gd name="T6" fmla="*/ 1194 w 1230"/>
                  <a:gd name="T7" fmla="*/ 1194 h 1229"/>
                  <a:gd name="T8" fmla="*/ 1194 w 1230"/>
                  <a:gd name="T9" fmla="*/ 1065 h 1229"/>
                  <a:gd name="T10" fmla="*/ 165 w 1230"/>
                  <a:gd name="T11" fmla="*/ 35 h 1229"/>
                  <a:gd name="T12" fmla="*/ 36 w 1230"/>
                  <a:gd name="T13" fmla="*/ 35 h 1229"/>
                  <a:gd name="T14" fmla="*/ 36 w 1230"/>
                  <a:gd name="T15" fmla="*/ 35 h 1229"/>
                  <a:gd name="T16" fmla="*/ 36 w 1230"/>
                  <a:gd name="T17" fmla="*/ 35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0" h="1229">
                    <a:moveTo>
                      <a:pt x="36" y="35"/>
                    </a:moveTo>
                    <a:cubicBezTo>
                      <a:pt x="0" y="71"/>
                      <a:pt x="0" y="128"/>
                      <a:pt x="36" y="164"/>
                    </a:cubicBezTo>
                    <a:cubicBezTo>
                      <a:pt x="1066" y="1193"/>
                      <a:pt x="1066" y="1193"/>
                      <a:pt x="1066" y="1193"/>
                    </a:cubicBezTo>
                    <a:cubicBezTo>
                      <a:pt x="1101" y="1229"/>
                      <a:pt x="1159" y="1229"/>
                      <a:pt x="1194" y="1194"/>
                    </a:cubicBezTo>
                    <a:cubicBezTo>
                      <a:pt x="1230" y="1158"/>
                      <a:pt x="1230" y="1100"/>
                      <a:pt x="1194" y="1065"/>
                    </a:cubicBezTo>
                    <a:cubicBezTo>
                      <a:pt x="165" y="35"/>
                      <a:pt x="165" y="35"/>
                      <a:pt x="165" y="35"/>
                    </a:cubicBezTo>
                    <a:cubicBezTo>
                      <a:pt x="129" y="0"/>
                      <a:pt x="71" y="0"/>
                      <a:pt x="36" y="35"/>
                    </a:cubicBezTo>
                    <a:close/>
                    <a:moveTo>
                      <a:pt x="36" y="35"/>
                    </a:moveTo>
                    <a:cubicBezTo>
                      <a:pt x="36" y="35"/>
                      <a:pt x="36" y="35"/>
                      <a:pt x="36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48" y="-236"/>
                <a:ext cx="2568" cy="2565"/>
              </a:xfrm>
              <a:custGeom>
                <a:avLst/>
                <a:gdLst>
                  <a:gd name="T0" fmla="*/ 372 w 1949"/>
                  <a:gd name="T1" fmla="*/ 256 h 1947"/>
                  <a:gd name="T2" fmla="*/ 256 w 1949"/>
                  <a:gd name="T3" fmla="*/ 372 h 1947"/>
                  <a:gd name="T4" fmla="*/ 256 w 1949"/>
                  <a:gd name="T5" fmla="*/ 1299 h 1947"/>
                  <a:gd name="T6" fmla="*/ 661 w 1949"/>
                  <a:gd name="T7" fmla="*/ 1704 h 1947"/>
                  <a:gd name="T8" fmla="*/ 1403 w 1949"/>
                  <a:gd name="T9" fmla="*/ 1833 h 1947"/>
                  <a:gd name="T10" fmla="*/ 1405 w 1949"/>
                  <a:gd name="T11" fmla="*/ 1832 h 1947"/>
                  <a:gd name="T12" fmla="*/ 1411 w 1949"/>
                  <a:gd name="T13" fmla="*/ 1830 h 1947"/>
                  <a:gd name="T14" fmla="*/ 1411 w 1949"/>
                  <a:gd name="T15" fmla="*/ 1830 h 1947"/>
                  <a:gd name="T16" fmla="*/ 1435 w 1949"/>
                  <a:gd name="T17" fmla="*/ 1813 h 1947"/>
                  <a:gd name="T18" fmla="*/ 1435 w 1949"/>
                  <a:gd name="T19" fmla="*/ 1682 h 1947"/>
                  <a:gd name="T20" fmla="*/ 1329 w 1949"/>
                  <a:gd name="T21" fmla="*/ 1666 h 1947"/>
                  <a:gd name="T22" fmla="*/ 1329 w 1949"/>
                  <a:gd name="T23" fmla="*/ 1666 h 1947"/>
                  <a:gd name="T24" fmla="*/ 777 w 1949"/>
                  <a:gd name="T25" fmla="*/ 1565 h 1947"/>
                  <a:gd name="T26" fmla="*/ 395 w 1949"/>
                  <a:gd name="T27" fmla="*/ 1183 h 1947"/>
                  <a:gd name="T28" fmla="*/ 395 w 1949"/>
                  <a:gd name="T29" fmla="*/ 488 h 1947"/>
                  <a:gd name="T30" fmla="*/ 488 w 1949"/>
                  <a:gd name="T31" fmla="*/ 395 h 1947"/>
                  <a:gd name="T32" fmla="*/ 1183 w 1949"/>
                  <a:gd name="T33" fmla="*/ 395 h 1947"/>
                  <a:gd name="T34" fmla="*/ 1565 w 1949"/>
                  <a:gd name="T35" fmla="*/ 778 h 1947"/>
                  <a:gd name="T36" fmla="*/ 1661 w 1949"/>
                  <a:gd name="T37" fmla="*/ 1337 h 1947"/>
                  <a:gd name="T38" fmla="*/ 1661 w 1949"/>
                  <a:gd name="T39" fmla="*/ 1337 h 1947"/>
                  <a:gd name="T40" fmla="*/ 1661 w 1949"/>
                  <a:gd name="T41" fmla="*/ 1337 h 1947"/>
                  <a:gd name="T42" fmla="*/ 1661 w 1949"/>
                  <a:gd name="T43" fmla="*/ 1337 h 1947"/>
                  <a:gd name="T44" fmla="*/ 1681 w 1949"/>
                  <a:gd name="T45" fmla="*/ 1436 h 1947"/>
                  <a:gd name="T46" fmla="*/ 1811 w 1949"/>
                  <a:gd name="T47" fmla="*/ 1436 h 1947"/>
                  <a:gd name="T48" fmla="*/ 1830 w 1949"/>
                  <a:gd name="T49" fmla="*/ 1412 h 1947"/>
                  <a:gd name="T50" fmla="*/ 1830 w 1949"/>
                  <a:gd name="T51" fmla="*/ 1412 h 1947"/>
                  <a:gd name="T52" fmla="*/ 1704 w 1949"/>
                  <a:gd name="T53" fmla="*/ 662 h 1947"/>
                  <a:gd name="T54" fmla="*/ 1299 w 1949"/>
                  <a:gd name="T55" fmla="*/ 256 h 1947"/>
                  <a:gd name="T56" fmla="*/ 372 w 1949"/>
                  <a:gd name="T57" fmla="*/ 256 h 1947"/>
                  <a:gd name="T58" fmla="*/ 372 w 1949"/>
                  <a:gd name="T59" fmla="*/ 256 h 1947"/>
                  <a:gd name="T60" fmla="*/ 372 w 1949"/>
                  <a:gd name="T61" fmla="*/ 256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9" h="1947">
                    <a:moveTo>
                      <a:pt x="372" y="256"/>
                    </a:moveTo>
                    <a:cubicBezTo>
                      <a:pt x="256" y="372"/>
                      <a:pt x="256" y="372"/>
                      <a:pt x="256" y="372"/>
                    </a:cubicBezTo>
                    <a:cubicBezTo>
                      <a:pt x="0" y="628"/>
                      <a:pt x="0" y="1043"/>
                      <a:pt x="256" y="1299"/>
                    </a:cubicBezTo>
                    <a:cubicBezTo>
                      <a:pt x="661" y="1704"/>
                      <a:pt x="661" y="1704"/>
                      <a:pt x="661" y="1704"/>
                    </a:cubicBezTo>
                    <a:cubicBezTo>
                      <a:pt x="862" y="1905"/>
                      <a:pt x="1160" y="1947"/>
                      <a:pt x="1403" y="1833"/>
                    </a:cubicBezTo>
                    <a:cubicBezTo>
                      <a:pt x="1404" y="1833"/>
                      <a:pt x="1404" y="1832"/>
                      <a:pt x="1405" y="1832"/>
                    </a:cubicBezTo>
                    <a:cubicBezTo>
                      <a:pt x="1407" y="1831"/>
                      <a:pt x="1409" y="1831"/>
                      <a:pt x="1411" y="1830"/>
                    </a:cubicBezTo>
                    <a:cubicBezTo>
                      <a:pt x="1411" y="1829"/>
                      <a:pt x="1411" y="1830"/>
                      <a:pt x="1411" y="1830"/>
                    </a:cubicBezTo>
                    <a:cubicBezTo>
                      <a:pt x="1419" y="1825"/>
                      <a:pt x="1427" y="1820"/>
                      <a:pt x="1435" y="1813"/>
                    </a:cubicBezTo>
                    <a:cubicBezTo>
                      <a:pt x="1471" y="1777"/>
                      <a:pt x="1471" y="1718"/>
                      <a:pt x="1435" y="1682"/>
                    </a:cubicBezTo>
                    <a:cubicBezTo>
                      <a:pt x="1406" y="1653"/>
                      <a:pt x="1363" y="1648"/>
                      <a:pt x="1329" y="1666"/>
                    </a:cubicBezTo>
                    <a:cubicBezTo>
                      <a:pt x="1329" y="1665"/>
                      <a:pt x="1329" y="1666"/>
                      <a:pt x="1329" y="1666"/>
                    </a:cubicBezTo>
                    <a:cubicBezTo>
                      <a:pt x="1148" y="1748"/>
                      <a:pt x="926" y="1714"/>
                      <a:pt x="777" y="1565"/>
                    </a:cubicBezTo>
                    <a:cubicBezTo>
                      <a:pt x="395" y="1183"/>
                      <a:pt x="395" y="1183"/>
                      <a:pt x="395" y="1183"/>
                    </a:cubicBezTo>
                    <a:cubicBezTo>
                      <a:pt x="203" y="991"/>
                      <a:pt x="203" y="680"/>
                      <a:pt x="395" y="488"/>
                    </a:cubicBezTo>
                    <a:cubicBezTo>
                      <a:pt x="488" y="395"/>
                      <a:pt x="488" y="395"/>
                      <a:pt x="488" y="395"/>
                    </a:cubicBezTo>
                    <a:cubicBezTo>
                      <a:pt x="680" y="203"/>
                      <a:pt x="991" y="203"/>
                      <a:pt x="1183" y="395"/>
                    </a:cubicBezTo>
                    <a:cubicBezTo>
                      <a:pt x="1565" y="778"/>
                      <a:pt x="1565" y="778"/>
                      <a:pt x="1565" y="778"/>
                    </a:cubicBezTo>
                    <a:cubicBezTo>
                      <a:pt x="1716" y="929"/>
                      <a:pt x="1748" y="1155"/>
                      <a:pt x="1661" y="1337"/>
                    </a:cubicBezTo>
                    <a:cubicBezTo>
                      <a:pt x="1661" y="1337"/>
                      <a:pt x="1662" y="1337"/>
                      <a:pt x="1661" y="1337"/>
                    </a:cubicBezTo>
                    <a:cubicBezTo>
                      <a:pt x="1661" y="1338"/>
                      <a:pt x="1662" y="1336"/>
                      <a:pt x="1661" y="1337"/>
                    </a:cubicBezTo>
                    <a:cubicBezTo>
                      <a:pt x="1662" y="1337"/>
                      <a:pt x="1661" y="1337"/>
                      <a:pt x="1661" y="1337"/>
                    </a:cubicBezTo>
                    <a:cubicBezTo>
                      <a:pt x="1649" y="1370"/>
                      <a:pt x="1654" y="1410"/>
                      <a:pt x="1681" y="1436"/>
                    </a:cubicBezTo>
                    <a:cubicBezTo>
                      <a:pt x="1717" y="1472"/>
                      <a:pt x="1775" y="1472"/>
                      <a:pt x="1811" y="1436"/>
                    </a:cubicBezTo>
                    <a:cubicBezTo>
                      <a:pt x="1819" y="1429"/>
                      <a:pt x="1825" y="1420"/>
                      <a:pt x="1830" y="1412"/>
                    </a:cubicBezTo>
                    <a:cubicBezTo>
                      <a:pt x="1830" y="1412"/>
                      <a:pt x="1829" y="1411"/>
                      <a:pt x="1830" y="1412"/>
                    </a:cubicBezTo>
                    <a:cubicBezTo>
                      <a:pt x="1949" y="1167"/>
                      <a:pt x="1907" y="865"/>
                      <a:pt x="1704" y="662"/>
                    </a:cubicBezTo>
                    <a:cubicBezTo>
                      <a:pt x="1299" y="256"/>
                      <a:pt x="1299" y="256"/>
                      <a:pt x="1299" y="256"/>
                    </a:cubicBezTo>
                    <a:cubicBezTo>
                      <a:pt x="1043" y="0"/>
                      <a:pt x="628" y="0"/>
                      <a:pt x="372" y="256"/>
                    </a:cubicBezTo>
                    <a:close/>
                    <a:moveTo>
                      <a:pt x="372" y="256"/>
                    </a:moveTo>
                    <a:cubicBezTo>
                      <a:pt x="372" y="256"/>
                      <a:pt x="372" y="256"/>
                      <a:pt x="372" y="2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67" y="1680"/>
                <a:ext cx="2565" cy="2567"/>
              </a:xfrm>
              <a:custGeom>
                <a:avLst/>
                <a:gdLst>
                  <a:gd name="T0" fmla="*/ 1691 w 1947"/>
                  <a:gd name="T1" fmla="*/ 1577 h 1949"/>
                  <a:gd name="T2" fmla="*/ 1575 w 1947"/>
                  <a:gd name="T3" fmla="*/ 1693 h 1949"/>
                  <a:gd name="T4" fmla="*/ 648 w 1947"/>
                  <a:gd name="T5" fmla="*/ 1693 h 1949"/>
                  <a:gd name="T6" fmla="*/ 243 w 1947"/>
                  <a:gd name="T7" fmla="*/ 1288 h 1949"/>
                  <a:gd name="T8" fmla="*/ 114 w 1947"/>
                  <a:gd name="T9" fmla="*/ 546 h 1949"/>
                  <a:gd name="T10" fmla="*/ 115 w 1947"/>
                  <a:gd name="T11" fmla="*/ 544 h 1949"/>
                  <a:gd name="T12" fmla="*/ 117 w 1947"/>
                  <a:gd name="T13" fmla="*/ 538 h 1949"/>
                  <a:gd name="T14" fmla="*/ 117 w 1947"/>
                  <a:gd name="T15" fmla="*/ 538 h 1949"/>
                  <a:gd name="T16" fmla="*/ 135 w 1947"/>
                  <a:gd name="T17" fmla="*/ 514 h 1949"/>
                  <a:gd name="T18" fmla="*/ 265 w 1947"/>
                  <a:gd name="T19" fmla="*/ 514 h 1949"/>
                  <a:gd name="T20" fmla="*/ 281 w 1947"/>
                  <a:gd name="T21" fmla="*/ 620 h 1949"/>
                  <a:gd name="T22" fmla="*/ 281 w 1947"/>
                  <a:gd name="T23" fmla="*/ 620 h 1949"/>
                  <a:gd name="T24" fmla="*/ 382 w 1947"/>
                  <a:gd name="T25" fmla="*/ 1172 h 1949"/>
                  <a:gd name="T26" fmla="*/ 764 w 1947"/>
                  <a:gd name="T27" fmla="*/ 1554 h 1949"/>
                  <a:gd name="T28" fmla="*/ 1459 w 1947"/>
                  <a:gd name="T29" fmla="*/ 1554 h 1949"/>
                  <a:gd name="T30" fmla="*/ 1552 w 1947"/>
                  <a:gd name="T31" fmla="*/ 1461 h 1949"/>
                  <a:gd name="T32" fmla="*/ 1552 w 1947"/>
                  <a:gd name="T33" fmla="*/ 766 h 1949"/>
                  <a:gd name="T34" fmla="*/ 1170 w 1947"/>
                  <a:gd name="T35" fmla="*/ 384 h 1949"/>
                  <a:gd name="T36" fmla="*/ 610 w 1947"/>
                  <a:gd name="T37" fmla="*/ 288 h 1949"/>
                  <a:gd name="T38" fmla="*/ 610 w 1947"/>
                  <a:gd name="T39" fmla="*/ 288 h 1949"/>
                  <a:gd name="T40" fmla="*/ 610 w 1947"/>
                  <a:gd name="T41" fmla="*/ 288 h 1949"/>
                  <a:gd name="T42" fmla="*/ 610 w 1947"/>
                  <a:gd name="T43" fmla="*/ 288 h 1949"/>
                  <a:gd name="T44" fmla="*/ 511 w 1947"/>
                  <a:gd name="T45" fmla="*/ 268 h 1949"/>
                  <a:gd name="T46" fmla="*/ 511 w 1947"/>
                  <a:gd name="T47" fmla="*/ 138 h 1949"/>
                  <a:gd name="T48" fmla="*/ 536 w 1947"/>
                  <a:gd name="T49" fmla="*/ 120 h 1949"/>
                  <a:gd name="T50" fmla="*/ 536 w 1947"/>
                  <a:gd name="T51" fmla="*/ 120 h 1949"/>
                  <a:gd name="T52" fmla="*/ 1285 w 1947"/>
                  <a:gd name="T53" fmla="*/ 245 h 1949"/>
                  <a:gd name="T54" fmla="*/ 1691 w 1947"/>
                  <a:gd name="T55" fmla="*/ 650 h 1949"/>
                  <a:gd name="T56" fmla="*/ 1691 w 1947"/>
                  <a:gd name="T57" fmla="*/ 1577 h 1949"/>
                  <a:gd name="T58" fmla="*/ 1691 w 1947"/>
                  <a:gd name="T59" fmla="*/ 1577 h 1949"/>
                  <a:gd name="T60" fmla="*/ 1691 w 1947"/>
                  <a:gd name="T61" fmla="*/ 1577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7" h="1949">
                    <a:moveTo>
                      <a:pt x="1691" y="1577"/>
                    </a:moveTo>
                    <a:cubicBezTo>
                      <a:pt x="1575" y="1693"/>
                      <a:pt x="1575" y="1693"/>
                      <a:pt x="1575" y="1693"/>
                    </a:cubicBezTo>
                    <a:cubicBezTo>
                      <a:pt x="1319" y="1949"/>
                      <a:pt x="904" y="1949"/>
                      <a:pt x="648" y="1693"/>
                    </a:cubicBezTo>
                    <a:cubicBezTo>
                      <a:pt x="243" y="1288"/>
                      <a:pt x="243" y="1288"/>
                      <a:pt x="243" y="1288"/>
                    </a:cubicBezTo>
                    <a:cubicBezTo>
                      <a:pt x="42" y="1087"/>
                      <a:pt x="0" y="789"/>
                      <a:pt x="114" y="546"/>
                    </a:cubicBezTo>
                    <a:cubicBezTo>
                      <a:pt x="114" y="546"/>
                      <a:pt x="115" y="545"/>
                      <a:pt x="115" y="544"/>
                    </a:cubicBezTo>
                    <a:cubicBezTo>
                      <a:pt x="116" y="542"/>
                      <a:pt x="117" y="540"/>
                      <a:pt x="117" y="538"/>
                    </a:cubicBezTo>
                    <a:cubicBezTo>
                      <a:pt x="118" y="538"/>
                      <a:pt x="117" y="538"/>
                      <a:pt x="117" y="538"/>
                    </a:cubicBezTo>
                    <a:cubicBezTo>
                      <a:pt x="122" y="530"/>
                      <a:pt x="127" y="522"/>
                      <a:pt x="135" y="514"/>
                    </a:cubicBezTo>
                    <a:cubicBezTo>
                      <a:pt x="170" y="478"/>
                      <a:pt x="229" y="478"/>
                      <a:pt x="265" y="514"/>
                    </a:cubicBezTo>
                    <a:cubicBezTo>
                      <a:pt x="294" y="543"/>
                      <a:pt x="299" y="586"/>
                      <a:pt x="281" y="620"/>
                    </a:cubicBezTo>
                    <a:cubicBezTo>
                      <a:pt x="282" y="620"/>
                      <a:pt x="281" y="620"/>
                      <a:pt x="281" y="620"/>
                    </a:cubicBezTo>
                    <a:cubicBezTo>
                      <a:pt x="199" y="801"/>
                      <a:pt x="233" y="1023"/>
                      <a:pt x="382" y="1172"/>
                    </a:cubicBezTo>
                    <a:cubicBezTo>
                      <a:pt x="764" y="1554"/>
                      <a:pt x="764" y="1554"/>
                      <a:pt x="764" y="1554"/>
                    </a:cubicBezTo>
                    <a:cubicBezTo>
                      <a:pt x="956" y="1746"/>
                      <a:pt x="1267" y="1746"/>
                      <a:pt x="1459" y="1554"/>
                    </a:cubicBezTo>
                    <a:cubicBezTo>
                      <a:pt x="1552" y="1461"/>
                      <a:pt x="1552" y="1461"/>
                      <a:pt x="1552" y="1461"/>
                    </a:cubicBezTo>
                    <a:cubicBezTo>
                      <a:pt x="1744" y="1269"/>
                      <a:pt x="1744" y="958"/>
                      <a:pt x="1552" y="766"/>
                    </a:cubicBezTo>
                    <a:cubicBezTo>
                      <a:pt x="1170" y="384"/>
                      <a:pt x="1170" y="384"/>
                      <a:pt x="1170" y="384"/>
                    </a:cubicBezTo>
                    <a:cubicBezTo>
                      <a:pt x="1018" y="233"/>
                      <a:pt x="793" y="201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610" y="288"/>
                      <a:pt x="611" y="287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577" y="300"/>
                      <a:pt x="537" y="295"/>
                      <a:pt x="511" y="268"/>
                    </a:cubicBezTo>
                    <a:cubicBezTo>
                      <a:pt x="475" y="232"/>
                      <a:pt x="475" y="174"/>
                      <a:pt x="511" y="138"/>
                    </a:cubicBezTo>
                    <a:cubicBezTo>
                      <a:pt x="518" y="131"/>
                      <a:pt x="527" y="124"/>
                      <a:pt x="536" y="120"/>
                    </a:cubicBezTo>
                    <a:cubicBezTo>
                      <a:pt x="536" y="119"/>
                      <a:pt x="536" y="120"/>
                      <a:pt x="536" y="120"/>
                    </a:cubicBezTo>
                    <a:cubicBezTo>
                      <a:pt x="780" y="0"/>
                      <a:pt x="1083" y="42"/>
                      <a:pt x="1285" y="245"/>
                    </a:cubicBezTo>
                    <a:cubicBezTo>
                      <a:pt x="1691" y="650"/>
                      <a:pt x="1691" y="650"/>
                      <a:pt x="1691" y="650"/>
                    </a:cubicBezTo>
                    <a:cubicBezTo>
                      <a:pt x="1947" y="906"/>
                      <a:pt x="1947" y="1321"/>
                      <a:pt x="1691" y="1577"/>
                    </a:cubicBezTo>
                    <a:close/>
                    <a:moveTo>
                      <a:pt x="1691" y="1577"/>
                    </a:moveTo>
                    <a:cubicBezTo>
                      <a:pt x="1691" y="1577"/>
                      <a:pt x="1691" y="1577"/>
                      <a:pt x="1691" y="1577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椭圆 57"/>
            <p:cNvSpPr/>
            <p:nvPr>
              <p:custDataLst>
                <p:tags r:id="rId12"/>
              </p:custDataLst>
            </p:nvPr>
          </p:nvSpPr>
          <p:spPr>
            <a:xfrm>
              <a:off x="1055689" y="6405346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>
              <p:custDataLst>
                <p:tags r:id="rId13"/>
              </p:custDataLst>
            </p:nvPr>
          </p:nvSpPr>
          <p:spPr>
            <a:xfrm>
              <a:off x="1506436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>
              <p:custDataLst>
                <p:tags r:id="rId14"/>
              </p:custDataLst>
            </p:nvPr>
          </p:nvSpPr>
          <p:spPr>
            <a:xfrm>
              <a:off x="1946659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Group 10"/>
            <p:cNvGrpSpPr>
              <a:grpSpLocks noChangeAspect="1"/>
            </p:cNvGrpSpPr>
            <p:nvPr/>
          </p:nvGrpSpPr>
          <p:grpSpPr bwMode="auto">
            <a:xfrm>
              <a:off x="1592865" y="6498502"/>
              <a:ext cx="152563" cy="131255"/>
              <a:chOff x="1243" y="-76"/>
              <a:chExt cx="5191" cy="4466"/>
            </a:xfrm>
            <a:solidFill>
              <a:schemeClr val="tx1"/>
            </a:solidFill>
          </p:grpSpPr>
          <p:sp>
            <p:nvSpPr>
              <p:cNvPr id="63" name="Freeform 11"/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43" y="-76"/>
                <a:ext cx="2773" cy="4466"/>
              </a:xfrm>
              <a:custGeom>
                <a:avLst/>
                <a:gdLst>
                  <a:gd name="T0" fmla="*/ 0 w 1714"/>
                  <a:gd name="T1" fmla="*/ 1101 h 2760"/>
                  <a:gd name="T2" fmla="*/ 0 w 1714"/>
                  <a:gd name="T3" fmla="*/ 1660 h 2760"/>
                  <a:gd name="T4" fmla="*/ 204 w 1714"/>
                  <a:gd name="T5" fmla="*/ 1864 h 2760"/>
                  <a:gd name="T6" fmla="*/ 732 w 1714"/>
                  <a:gd name="T7" fmla="*/ 1864 h 2760"/>
                  <a:gd name="T8" fmla="*/ 684 w 1714"/>
                  <a:gd name="T9" fmla="*/ 1844 h 2760"/>
                  <a:gd name="T10" fmla="*/ 1501 w 1714"/>
                  <a:gd name="T11" fmla="*/ 2663 h 2760"/>
                  <a:gd name="T12" fmla="*/ 1714 w 1714"/>
                  <a:gd name="T13" fmla="*/ 2575 h 2760"/>
                  <a:gd name="T14" fmla="*/ 1714 w 1714"/>
                  <a:gd name="T15" fmla="*/ 186 h 2760"/>
                  <a:gd name="T16" fmla="*/ 1501 w 1714"/>
                  <a:gd name="T17" fmla="*/ 97 h 2760"/>
                  <a:gd name="T18" fmla="*/ 684 w 1714"/>
                  <a:gd name="T19" fmla="*/ 916 h 2760"/>
                  <a:gd name="T20" fmla="*/ 732 w 1714"/>
                  <a:gd name="T21" fmla="*/ 896 h 2760"/>
                  <a:gd name="T22" fmla="*/ 204 w 1714"/>
                  <a:gd name="T23" fmla="*/ 896 h 2760"/>
                  <a:gd name="T24" fmla="*/ 0 w 1714"/>
                  <a:gd name="T25" fmla="*/ 1101 h 2760"/>
                  <a:gd name="T26" fmla="*/ 732 w 1714"/>
                  <a:gd name="T27" fmla="*/ 1032 h 2760"/>
                  <a:gd name="T28" fmla="*/ 761 w 1714"/>
                  <a:gd name="T29" fmla="*/ 1032 h 2760"/>
                  <a:gd name="T30" fmla="*/ 781 w 1714"/>
                  <a:gd name="T31" fmla="*/ 1012 h 2760"/>
                  <a:gd name="T32" fmla="*/ 1598 w 1714"/>
                  <a:gd name="T33" fmla="*/ 193 h 2760"/>
                  <a:gd name="T34" fmla="*/ 1613 w 1714"/>
                  <a:gd name="T35" fmla="*/ 182 h 2760"/>
                  <a:gd name="T36" fmla="*/ 1591 w 1714"/>
                  <a:gd name="T37" fmla="*/ 180 h 2760"/>
                  <a:gd name="T38" fmla="*/ 1575 w 1714"/>
                  <a:gd name="T39" fmla="*/ 166 h 2760"/>
                  <a:gd name="T40" fmla="*/ 1578 w 1714"/>
                  <a:gd name="T41" fmla="*/ 186 h 2760"/>
                  <a:gd name="T42" fmla="*/ 1578 w 1714"/>
                  <a:gd name="T43" fmla="*/ 2575 h 2760"/>
                  <a:gd name="T44" fmla="*/ 1575 w 1714"/>
                  <a:gd name="T45" fmla="*/ 2594 h 2760"/>
                  <a:gd name="T46" fmla="*/ 1591 w 1714"/>
                  <a:gd name="T47" fmla="*/ 2580 h 2760"/>
                  <a:gd name="T48" fmla="*/ 1613 w 1714"/>
                  <a:gd name="T49" fmla="*/ 2579 h 2760"/>
                  <a:gd name="T50" fmla="*/ 1598 w 1714"/>
                  <a:gd name="T51" fmla="*/ 2567 h 2760"/>
                  <a:gd name="T52" fmla="*/ 781 w 1714"/>
                  <a:gd name="T53" fmla="*/ 1748 h 2760"/>
                  <a:gd name="T54" fmla="*/ 761 w 1714"/>
                  <a:gd name="T55" fmla="*/ 1728 h 2760"/>
                  <a:gd name="T56" fmla="*/ 204 w 1714"/>
                  <a:gd name="T57" fmla="*/ 1728 h 2760"/>
                  <a:gd name="T58" fmla="*/ 137 w 1714"/>
                  <a:gd name="T59" fmla="*/ 1660 h 2760"/>
                  <a:gd name="T60" fmla="*/ 137 w 1714"/>
                  <a:gd name="T61" fmla="*/ 1101 h 2760"/>
                  <a:gd name="T62" fmla="*/ 204 w 1714"/>
                  <a:gd name="T63" fmla="*/ 1032 h 2760"/>
                  <a:gd name="T64" fmla="*/ 732 w 1714"/>
                  <a:gd name="T65" fmla="*/ 1032 h 2760"/>
                  <a:gd name="T66" fmla="*/ 732 w 1714"/>
                  <a:gd name="T67" fmla="*/ 1032 h 2760"/>
                  <a:gd name="T68" fmla="*/ 732 w 1714"/>
                  <a:gd name="T69" fmla="*/ 1032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14" h="2760">
                    <a:moveTo>
                      <a:pt x="0" y="1101"/>
                    </a:moveTo>
                    <a:cubicBezTo>
                      <a:pt x="0" y="1660"/>
                      <a:pt x="0" y="1660"/>
                      <a:pt x="0" y="1660"/>
                    </a:cubicBezTo>
                    <a:cubicBezTo>
                      <a:pt x="0" y="1773"/>
                      <a:pt x="92" y="1864"/>
                      <a:pt x="204" y="1864"/>
                    </a:cubicBezTo>
                    <a:cubicBezTo>
                      <a:pt x="732" y="1864"/>
                      <a:pt x="732" y="1864"/>
                      <a:pt x="732" y="1864"/>
                    </a:cubicBezTo>
                    <a:cubicBezTo>
                      <a:pt x="684" y="1844"/>
                      <a:pt x="684" y="1844"/>
                      <a:pt x="684" y="1844"/>
                    </a:cubicBezTo>
                    <a:cubicBezTo>
                      <a:pt x="1501" y="2663"/>
                      <a:pt x="1501" y="2663"/>
                      <a:pt x="1501" y="2663"/>
                    </a:cubicBezTo>
                    <a:cubicBezTo>
                      <a:pt x="1598" y="2760"/>
                      <a:pt x="1714" y="2711"/>
                      <a:pt x="1714" y="2575"/>
                    </a:cubicBezTo>
                    <a:cubicBezTo>
                      <a:pt x="1714" y="186"/>
                      <a:pt x="1714" y="186"/>
                      <a:pt x="1714" y="186"/>
                    </a:cubicBezTo>
                    <a:cubicBezTo>
                      <a:pt x="1714" y="50"/>
                      <a:pt x="1598" y="0"/>
                      <a:pt x="1501" y="97"/>
                    </a:cubicBezTo>
                    <a:cubicBezTo>
                      <a:pt x="684" y="916"/>
                      <a:pt x="684" y="916"/>
                      <a:pt x="684" y="916"/>
                    </a:cubicBezTo>
                    <a:cubicBezTo>
                      <a:pt x="732" y="896"/>
                      <a:pt x="732" y="896"/>
                      <a:pt x="732" y="896"/>
                    </a:cubicBezTo>
                    <a:cubicBezTo>
                      <a:pt x="204" y="896"/>
                      <a:pt x="204" y="896"/>
                      <a:pt x="204" y="896"/>
                    </a:cubicBezTo>
                    <a:cubicBezTo>
                      <a:pt x="91" y="896"/>
                      <a:pt x="0" y="988"/>
                      <a:pt x="0" y="1101"/>
                    </a:cubicBezTo>
                    <a:close/>
                    <a:moveTo>
                      <a:pt x="732" y="1032"/>
                    </a:moveTo>
                    <a:cubicBezTo>
                      <a:pt x="761" y="1032"/>
                      <a:pt x="761" y="1032"/>
                      <a:pt x="761" y="1032"/>
                    </a:cubicBezTo>
                    <a:cubicBezTo>
                      <a:pt x="781" y="1012"/>
                      <a:pt x="781" y="1012"/>
                      <a:pt x="781" y="1012"/>
                    </a:cubicBezTo>
                    <a:cubicBezTo>
                      <a:pt x="1598" y="193"/>
                      <a:pt x="1598" y="193"/>
                      <a:pt x="1598" y="193"/>
                    </a:cubicBezTo>
                    <a:cubicBezTo>
                      <a:pt x="1605" y="186"/>
                      <a:pt x="1610" y="183"/>
                      <a:pt x="1613" y="182"/>
                    </a:cubicBezTo>
                    <a:cubicBezTo>
                      <a:pt x="1608" y="184"/>
                      <a:pt x="1600" y="184"/>
                      <a:pt x="1591" y="180"/>
                    </a:cubicBezTo>
                    <a:cubicBezTo>
                      <a:pt x="1582" y="176"/>
                      <a:pt x="1577" y="170"/>
                      <a:pt x="1575" y="166"/>
                    </a:cubicBezTo>
                    <a:cubicBezTo>
                      <a:pt x="1576" y="169"/>
                      <a:pt x="1578" y="176"/>
                      <a:pt x="1578" y="186"/>
                    </a:cubicBezTo>
                    <a:cubicBezTo>
                      <a:pt x="1578" y="2575"/>
                      <a:pt x="1578" y="2575"/>
                      <a:pt x="1578" y="2575"/>
                    </a:cubicBezTo>
                    <a:cubicBezTo>
                      <a:pt x="1578" y="2585"/>
                      <a:pt x="1576" y="2592"/>
                      <a:pt x="1575" y="2594"/>
                    </a:cubicBezTo>
                    <a:cubicBezTo>
                      <a:pt x="1577" y="2590"/>
                      <a:pt x="1582" y="2584"/>
                      <a:pt x="1591" y="2580"/>
                    </a:cubicBezTo>
                    <a:cubicBezTo>
                      <a:pt x="1601" y="2577"/>
                      <a:pt x="1608" y="2577"/>
                      <a:pt x="1613" y="2579"/>
                    </a:cubicBezTo>
                    <a:cubicBezTo>
                      <a:pt x="1610" y="2578"/>
                      <a:pt x="1605" y="2574"/>
                      <a:pt x="1598" y="2567"/>
                    </a:cubicBezTo>
                    <a:cubicBezTo>
                      <a:pt x="781" y="1748"/>
                      <a:pt x="781" y="1748"/>
                      <a:pt x="781" y="1748"/>
                    </a:cubicBezTo>
                    <a:cubicBezTo>
                      <a:pt x="761" y="1728"/>
                      <a:pt x="761" y="1728"/>
                      <a:pt x="761" y="1728"/>
                    </a:cubicBezTo>
                    <a:cubicBezTo>
                      <a:pt x="204" y="1728"/>
                      <a:pt x="204" y="1728"/>
                      <a:pt x="204" y="1728"/>
                    </a:cubicBezTo>
                    <a:cubicBezTo>
                      <a:pt x="167" y="1728"/>
                      <a:pt x="137" y="1697"/>
                      <a:pt x="137" y="1660"/>
                    </a:cubicBezTo>
                    <a:cubicBezTo>
                      <a:pt x="137" y="1101"/>
                      <a:pt x="137" y="1101"/>
                      <a:pt x="137" y="1101"/>
                    </a:cubicBezTo>
                    <a:cubicBezTo>
                      <a:pt x="137" y="1063"/>
                      <a:pt x="167" y="1032"/>
                      <a:pt x="204" y="1032"/>
                    </a:cubicBezTo>
                    <a:lnTo>
                      <a:pt x="732" y="1032"/>
                    </a:lnTo>
                    <a:close/>
                    <a:moveTo>
                      <a:pt x="732" y="1032"/>
                    </a:moveTo>
                    <a:cubicBezTo>
                      <a:pt x="732" y="1032"/>
                      <a:pt x="732" y="1032"/>
                      <a:pt x="732" y="103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333" y="1105"/>
                <a:ext cx="1160" cy="2239"/>
              </a:xfrm>
              <a:custGeom>
                <a:avLst/>
                <a:gdLst>
                  <a:gd name="T0" fmla="*/ 717 w 717"/>
                  <a:gd name="T1" fmla="*/ 692 h 1384"/>
                  <a:gd name="T2" fmla="*/ 68 w 717"/>
                  <a:gd name="T3" fmla="*/ 0 h 1384"/>
                  <a:gd name="T4" fmla="*/ 0 w 717"/>
                  <a:gd name="T5" fmla="*/ 68 h 1384"/>
                  <a:gd name="T6" fmla="*/ 68 w 717"/>
                  <a:gd name="T7" fmla="*/ 136 h 1384"/>
                  <a:gd name="T8" fmla="*/ 581 w 717"/>
                  <a:gd name="T9" fmla="*/ 692 h 1384"/>
                  <a:gd name="T10" fmla="*/ 68 w 717"/>
                  <a:gd name="T11" fmla="*/ 1248 h 1384"/>
                  <a:gd name="T12" fmla="*/ 0 w 717"/>
                  <a:gd name="T13" fmla="*/ 1316 h 1384"/>
                  <a:gd name="T14" fmla="*/ 68 w 717"/>
                  <a:gd name="T15" fmla="*/ 1384 h 1384"/>
                  <a:gd name="T16" fmla="*/ 717 w 717"/>
                  <a:gd name="T17" fmla="*/ 692 h 1384"/>
                  <a:gd name="T18" fmla="*/ 717 w 717"/>
                  <a:gd name="T19" fmla="*/ 692 h 1384"/>
                  <a:gd name="T20" fmla="*/ 717 w 717"/>
                  <a:gd name="T21" fmla="*/ 692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7" h="1384">
                    <a:moveTo>
                      <a:pt x="717" y="692"/>
                    </a:moveTo>
                    <a:cubicBezTo>
                      <a:pt x="717" y="310"/>
                      <a:pt x="42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350" y="136"/>
                      <a:pt x="581" y="384"/>
                      <a:pt x="581" y="692"/>
                    </a:cubicBezTo>
                    <a:cubicBezTo>
                      <a:pt x="581" y="1000"/>
                      <a:pt x="350" y="1248"/>
                      <a:pt x="68" y="1248"/>
                    </a:cubicBezTo>
                    <a:cubicBezTo>
                      <a:pt x="30" y="1248"/>
                      <a:pt x="0" y="1278"/>
                      <a:pt x="0" y="1316"/>
                    </a:cubicBezTo>
                    <a:cubicBezTo>
                      <a:pt x="0" y="1353"/>
                      <a:pt x="30" y="1384"/>
                      <a:pt x="68" y="1384"/>
                    </a:cubicBezTo>
                    <a:cubicBezTo>
                      <a:pt x="428" y="1384"/>
                      <a:pt x="717" y="1073"/>
                      <a:pt x="717" y="692"/>
                    </a:cubicBezTo>
                    <a:close/>
                    <a:moveTo>
                      <a:pt x="717" y="692"/>
                    </a:moveTo>
                    <a:cubicBezTo>
                      <a:pt x="717" y="692"/>
                      <a:pt x="717" y="692"/>
                      <a:pt x="717" y="69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988" y="282"/>
                <a:ext cx="1446" cy="3752"/>
              </a:xfrm>
              <a:custGeom>
                <a:avLst/>
                <a:gdLst>
                  <a:gd name="T0" fmla="*/ 894 w 894"/>
                  <a:gd name="T1" fmla="*/ 1174 h 2319"/>
                  <a:gd name="T2" fmla="*/ 105 w 894"/>
                  <a:gd name="T3" fmla="*/ 15 h 2319"/>
                  <a:gd name="T4" fmla="*/ 15 w 894"/>
                  <a:gd name="T5" fmla="*/ 50 h 2319"/>
                  <a:gd name="T6" fmla="*/ 51 w 894"/>
                  <a:gd name="T7" fmla="*/ 140 h 2319"/>
                  <a:gd name="T8" fmla="*/ 757 w 894"/>
                  <a:gd name="T9" fmla="*/ 1174 h 2319"/>
                  <a:gd name="T10" fmla="*/ 111 w 894"/>
                  <a:gd name="T11" fmla="*/ 2180 h 2319"/>
                  <a:gd name="T12" fmla="*/ 81 w 894"/>
                  <a:gd name="T13" fmla="*/ 2271 h 2319"/>
                  <a:gd name="T14" fmla="*/ 172 w 894"/>
                  <a:gd name="T15" fmla="*/ 2302 h 2319"/>
                  <a:gd name="T16" fmla="*/ 894 w 894"/>
                  <a:gd name="T17" fmla="*/ 1174 h 2319"/>
                  <a:gd name="T18" fmla="*/ 894 w 894"/>
                  <a:gd name="T19" fmla="*/ 1174 h 2319"/>
                  <a:gd name="T20" fmla="*/ 894 w 894"/>
                  <a:gd name="T21" fmla="*/ 1174 h 2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4" h="2319">
                    <a:moveTo>
                      <a:pt x="894" y="1174"/>
                    </a:moveTo>
                    <a:cubicBezTo>
                      <a:pt x="894" y="670"/>
                      <a:pt x="581" y="221"/>
                      <a:pt x="105" y="15"/>
                    </a:cubicBezTo>
                    <a:cubicBezTo>
                      <a:pt x="71" y="0"/>
                      <a:pt x="30" y="16"/>
                      <a:pt x="15" y="50"/>
                    </a:cubicBezTo>
                    <a:cubicBezTo>
                      <a:pt x="0" y="85"/>
                      <a:pt x="16" y="125"/>
                      <a:pt x="51" y="140"/>
                    </a:cubicBezTo>
                    <a:cubicBezTo>
                      <a:pt x="478" y="325"/>
                      <a:pt x="757" y="726"/>
                      <a:pt x="757" y="1174"/>
                    </a:cubicBezTo>
                    <a:cubicBezTo>
                      <a:pt x="757" y="1599"/>
                      <a:pt x="506" y="1983"/>
                      <a:pt x="111" y="2180"/>
                    </a:cubicBezTo>
                    <a:cubicBezTo>
                      <a:pt x="78" y="2196"/>
                      <a:pt x="64" y="2237"/>
                      <a:pt x="81" y="2271"/>
                    </a:cubicBezTo>
                    <a:cubicBezTo>
                      <a:pt x="97" y="2305"/>
                      <a:pt x="138" y="2319"/>
                      <a:pt x="172" y="2302"/>
                    </a:cubicBezTo>
                    <a:cubicBezTo>
                      <a:pt x="612" y="2083"/>
                      <a:pt x="894" y="1652"/>
                      <a:pt x="894" y="1174"/>
                    </a:cubicBezTo>
                    <a:close/>
                    <a:moveTo>
                      <a:pt x="894" y="1174"/>
                    </a:moveTo>
                    <a:cubicBezTo>
                      <a:pt x="894" y="1174"/>
                      <a:pt x="894" y="1174"/>
                      <a:pt x="894" y="117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62" name="图形 6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026912" y="6485605"/>
              <a:ext cx="166973" cy="16697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6626648" y="258876"/>
            <a:ext cx="5565352" cy="6613187"/>
            <a:chOff x="6626648" y="258876"/>
            <a:chExt cx="5565352" cy="6613187"/>
          </a:xfrm>
        </p:grpSpPr>
        <p:sp>
          <p:nvSpPr>
            <p:cNvPr id="25" name="任意多边形 31"/>
            <p:cNvSpPr/>
            <p:nvPr>
              <p:custDataLst>
                <p:tags r:id="rId8"/>
              </p:custDataLst>
            </p:nvPr>
          </p:nvSpPr>
          <p:spPr>
            <a:xfrm rot="2133799">
              <a:off x="7065130" y="2257661"/>
              <a:ext cx="3245759" cy="4032558"/>
            </a:xfrm>
            <a:custGeom>
              <a:avLst/>
              <a:gdLst>
                <a:gd name="connsiteX0" fmla="*/ 1033066 w 2727236"/>
                <a:gd name="connsiteY0" fmla="*/ 0 h 3388340"/>
                <a:gd name="connsiteX1" fmla="*/ 2727236 w 2727236"/>
                <a:gd name="connsiteY1" fmla="*/ 1694170 h 3388340"/>
                <a:gd name="connsiteX2" fmla="*/ 1033066 w 2727236"/>
                <a:gd name="connsiteY2" fmla="*/ 3388340 h 3388340"/>
                <a:gd name="connsiteX3" fmla="*/ 859847 w 2727236"/>
                <a:gd name="connsiteY3" fmla="*/ 3379593 h 3388340"/>
                <a:gd name="connsiteX4" fmla="*/ 720463 w 2727236"/>
                <a:gd name="connsiteY4" fmla="*/ 3358321 h 3388340"/>
                <a:gd name="connsiteX5" fmla="*/ 715517 w 2727236"/>
                <a:gd name="connsiteY5" fmla="*/ 3352486 h 3388340"/>
                <a:gd name="connsiteX6" fmla="*/ 0 w 2727236"/>
                <a:gd name="connsiteY6" fmla="*/ 1215436 h 3388340"/>
                <a:gd name="connsiteX7" fmla="*/ 118868 w 2727236"/>
                <a:gd name="connsiteY7" fmla="*/ 295690 h 3388340"/>
                <a:gd name="connsiteX8" fmla="*/ 128541 w 2727236"/>
                <a:gd name="connsiteY8" fmla="*/ 263396 h 3388340"/>
                <a:gd name="connsiteX9" fmla="*/ 225524 w 2727236"/>
                <a:gd name="connsiteY9" fmla="*/ 204477 h 3388340"/>
                <a:gd name="connsiteX10" fmla="*/ 1033066 w 2727236"/>
                <a:gd name="connsiteY10" fmla="*/ 0 h 338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236" h="3388340">
                  <a:moveTo>
                    <a:pt x="1033066" y="0"/>
                  </a:moveTo>
                  <a:cubicBezTo>
                    <a:pt x="1968730" y="0"/>
                    <a:pt x="2727236" y="758506"/>
                    <a:pt x="2727236" y="1694170"/>
                  </a:cubicBezTo>
                  <a:cubicBezTo>
                    <a:pt x="2727236" y="2629834"/>
                    <a:pt x="1968730" y="3388340"/>
                    <a:pt x="1033066" y="3388340"/>
                  </a:cubicBezTo>
                  <a:cubicBezTo>
                    <a:pt x="974587" y="3388340"/>
                    <a:pt x="916800" y="3385377"/>
                    <a:pt x="859847" y="3379593"/>
                  </a:cubicBezTo>
                  <a:lnTo>
                    <a:pt x="720463" y="3358321"/>
                  </a:lnTo>
                  <a:lnTo>
                    <a:pt x="715517" y="3352486"/>
                  </a:lnTo>
                  <a:cubicBezTo>
                    <a:pt x="268519" y="2771740"/>
                    <a:pt x="0" y="2027210"/>
                    <a:pt x="0" y="1215436"/>
                  </a:cubicBezTo>
                  <a:cubicBezTo>
                    <a:pt x="0" y="896524"/>
                    <a:pt x="41442" y="587991"/>
                    <a:pt x="118868" y="295690"/>
                  </a:cubicBezTo>
                  <a:lnTo>
                    <a:pt x="128541" y="263396"/>
                  </a:lnTo>
                  <a:lnTo>
                    <a:pt x="225524" y="204477"/>
                  </a:lnTo>
                  <a:cubicBezTo>
                    <a:pt x="465577" y="74073"/>
                    <a:pt x="740671" y="0"/>
                    <a:pt x="1033066" y="0"/>
                  </a:cubicBezTo>
                  <a:close/>
                </a:path>
              </a:pathLst>
            </a:custGeom>
            <a:gradFill>
              <a:gsLst>
                <a:gs pos="0">
                  <a:srgbClr val="C1DAFB"/>
                </a:gs>
                <a:gs pos="100000">
                  <a:srgbClr val="92BBF2">
                    <a:alpha val="12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626648" y="258876"/>
              <a:ext cx="5565352" cy="6613187"/>
              <a:chOff x="6626648" y="258876"/>
              <a:chExt cx="5565352" cy="6613187"/>
            </a:xfrm>
          </p:grpSpPr>
          <p:sp>
            <p:nvSpPr>
              <p:cNvPr id="27" name="任意多边形 36"/>
              <p:cNvSpPr/>
              <p:nvPr>
                <p:custDataLst>
                  <p:tags r:id="rId9"/>
                </p:custDataLst>
              </p:nvPr>
            </p:nvSpPr>
            <p:spPr>
              <a:xfrm>
                <a:off x="6626648" y="258876"/>
                <a:ext cx="5563722" cy="661318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30"/>
              <p:cNvSpPr/>
              <p:nvPr>
                <p:custDataLst>
                  <p:tags r:id="rId10"/>
                </p:custDataLst>
              </p:nvPr>
            </p:nvSpPr>
            <p:spPr>
              <a:xfrm>
                <a:off x="6892095" y="558393"/>
                <a:ext cx="5299905" cy="629960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36000"/>
                    </a:schemeClr>
                  </a:gs>
                  <a:gs pos="83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11"/>
                </p:custDataLst>
              </p:nvPr>
            </p:nvSpPr>
            <p:spPr>
              <a:xfrm>
                <a:off x="10410825" y="5583237"/>
                <a:ext cx="725488" cy="72548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4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00210" y="2575123"/>
            <a:ext cx="6191885" cy="99034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5400" b="0" u="none" strike="noStrike" kern="1200" cap="all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723492" y="3655982"/>
            <a:ext cx="6191885" cy="1135364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all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9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3487805" y="0"/>
            <a:ext cx="8704195" cy="6858001"/>
            <a:chOff x="3487805" y="0"/>
            <a:chExt cx="8704195" cy="6858001"/>
          </a:xfrm>
        </p:grpSpPr>
        <p:sp>
          <p:nvSpPr>
            <p:cNvPr id="7" name="任意多边形 3"/>
            <p:cNvSpPr/>
            <p:nvPr>
              <p:custDataLst>
                <p:tags r:id="rId6"/>
              </p:custDataLst>
            </p:nvPr>
          </p:nvSpPr>
          <p:spPr>
            <a:xfrm rot="16200000">
              <a:off x="1639474" y="1848332"/>
              <a:ext cx="6858000" cy="3161337"/>
            </a:xfrm>
            <a:custGeom>
              <a:avLst/>
              <a:gdLst>
                <a:gd name="connsiteX0" fmla="*/ 0 w 12192000"/>
                <a:gd name="connsiteY0" fmla="*/ 0 h 5620154"/>
                <a:gd name="connsiteX1" fmla="*/ 12192000 w 12192000"/>
                <a:gd name="connsiteY1" fmla="*/ 0 h 5620154"/>
                <a:gd name="connsiteX2" fmla="*/ 12192000 w 12192000"/>
                <a:gd name="connsiteY2" fmla="*/ 3905338 h 5620154"/>
                <a:gd name="connsiteX3" fmla="*/ 12144291 w 12192000"/>
                <a:gd name="connsiteY3" fmla="*/ 3938234 h 5620154"/>
                <a:gd name="connsiteX4" fmla="*/ 7445829 w 12192000"/>
                <a:gd name="connsiteY4" fmla="*/ 3541486 h 5620154"/>
                <a:gd name="connsiteX5" fmla="*/ 2873829 w 12192000"/>
                <a:gd name="connsiteY5" fmla="*/ 5617029 h 5620154"/>
                <a:gd name="connsiteX6" fmla="*/ 194973 w 12192000"/>
                <a:gd name="connsiteY6" fmla="*/ 4757683 h 5620154"/>
                <a:gd name="connsiteX7" fmla="*/ 0 w 12192000"/>
                <a:gd name="connsiteY7" fmla="*/ 4602678 h 56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620154">
                  <a:moveTo>
                    <a:pt x="0" y="0"/>
                  </a:moveTo>
                  <a:lnTo>
                    <a:pt x="12192000" y="0"/>
                  </a:lnTo>
                  <a:lnTo>
                    <a:pt x="12192000" y="3905338"/>
                  </a:lnTo>
                  <a:lnTo>
                    <a:pt x="12144291" y="3938234"/>
                  </a:lnTo>
                  <a:cubicBezTo>
                    <a:pt x="11161300" y="4527346"/>
                    <a:pt x="8957356" y="3260272"/>
                    <a:pt x="7445829" y="3541486"/>
                  </a:cubicBezTo>
                  <a:cubicBezTo>
                    <a:pt x="5885544" y="3831772"/>
                    <a:pt x="4218819" y="5558972"/>
                    <a:pt x="2873829" y="5617029"/>
                  </a:cubicBezTo>
                  <a:cubicBezTo>
                    <a:pt x="1949149" y="5656943"/>
                    <a:pt x="939857" y="5311539"/>
                    <a:pt x="194973" y="4757683"/>
                  </a:cubicBezTo>
                  <a:lnTo>
                    <a:pt x="0" y="460267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8" name="组合 7"/>
            <p:cNvGrpSpPr/>
            <p:nvPr>
              <p:custDataLst>
                <p:tags r:id="rId7"/>
              </p:custDataLst>
            </p:nvPr>
          </p:nvGrpSpPr>
          <p:grpSpPr>
            <a:xfrm>
              <a:off x="10392229" y="0"/>
              <a:ext cx="1799771" cy="1737276"/>
              <a:chOff x="9615255" y="0"/>
              <a:chExt cx="2576745" cy="2895516"/>
            </a:xfrm>
          </p:grpSpPr>
          <p:sp>
            <p:nvSpPr>
              <p:cNvPr id="9" name="任意多边形 41"/>
              <p:cNvSpPr/>
              <p:nvPr>
                <p:custDataLst>
                  <p:tags r:id="rId8"/>
                </p:custDataLst>
              </p:nvPr>
            </p:nvSpPr>
            <p:spPr>
              <a:xfrm>
                <a:off x="9615255" y="0"/>
                <a:ext cx="2576745" cy="2895516"/>
              </a:xfrm>
              <a:custGeom>
                <a:avLst/>
                <a:gdLst>
                  <a:gd name="connsiteX0" fmla="*/ 4301 w 2576745"/>
                  <a:gd name="connsiteY0" fmla="*/ 0 h 2895516"/>
                  <a:gd name="connsiteX1" fmla="*/ 2576745 w 2576745"/>
                  <a:gd name="connsiteY1" fmla="*/ 0 h 2895516"/>
                  <a:gd name="connsiteX2" fmla="*/ 2576745 w 2576745"/>
                  <a:gd name="connsiteY2" fmla="*/ 2895516 h 2895516"/>
                  <a:gd name="connsiteX3" fmla="*/ 0 w 2576745"/>
                  <a:gd name="connsiteY3" fmla="*/ 132717 h 289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745" h="2895516">
                    <a:moveTo>
                      <a:pt x="4301" y="0"/>
                    </a:moveTo>
                    <a:lnTo>
                      <a:pt x="2576745" y="0"/>
                    </a:lnTo>
                    <a:lnTo>
                      <a:pt x="2576745" y="2895516"/>
                    </a:lnTo>
                    <a:cubicBezTo>
                      <a:pt x="1153648" y="2895516"/>
                      <a:pt x="0" y="1658569"/>
                      <a:pt x="0" y="132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42"/>
              <p:cNvSpPr/>
              <p:nvPr>
                <p:custDataLst>
                  <p:tags r:id="rId9"/>
                </p:custDataLst>
              </p:nvPr>
            </p:nvSpPr>
            <p:spPr>
              <a:xfrm>
                <a:off x="9615256" y="0"/>
                <a:ext cx="2242735" cy="1919598"/>
              </a:xfrm>
              <a:custGeom>
                <a:avLst/>
                <a:gdLst>
                  <a:gd name="connsiteX0" fmla="*/ 4301 w 2242735"/>
                  <a:gd name="connsiteY0" fmla="*/ 0 h 1919598"/>
                  <a:gd name="connsiteX1" fmla="*/ 2139068 w 2242735"/>
                  <a:gd name="connsiteY1" fmla="*/ 0 h 1919598"/>
                  <a:gd name="connsiteX2" fmla="*/ 2180100 w 2242735"/>
                  <a:gd name="connsiteY2" fmla="*/ 112108 h 1919598"/>
                  <a:gd name="connsiteX3" fmla="*/ 2242735 w 2242735"/>
                  <a:gd name="connsiteY3" fmla="*/ 526402 h 1919598"/>
                  <a:gd name="connsiteX4" fmla="*/ 849539 w 2242735"/>
                  <a:gd name="connsiteY4" fmla="*/ 1919598 h 1919598"/>
                  <a:gd name="connsiteX5" fmla="*/ 707093 w 2242735"/>
                  <a:gd name="connsiteY5" fmla="*/ 1912405 h 1919598"/>
                  <a:gd name="connsiteX6" fmla="*/ 592471 w 2242735"/>
                  <a:gd name="connsiteY6" fmla="*/ 1894912 h 1919598"/>
                  <a:gd name="connsiteX7" fmla="*/ 588403 w 2242735"/>
                  <a:gd name="connsiteY7" fmla="*/ 1890114 h 1919598"/>
                  <a:gd name="connsiteX8" fmla="*/ 0 w 2242735"/>
                  <a:gd name="connsiteY8" fmla="*/ 132716 h 1919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2735" h="1919598">
                    <a:moveTo>
                      <a:pt x="4301" y="0"/>
                    </a:moveTo>
                    <a:lnTo>
                      <a:pt x="2139068" y="0"/>
                    </a:lnTo>
                    <a:lnTo>
                      <a:pt x="2180100" y="112108"/>
                    </a:lnTo>
                    <a:cubicBezTo>
                      <a:pt x="2220806" y="242984"/>
                      <a:pt x="2242735" y="382132"/>
                      <a:pt x="2242735" y="526402"/>
                    </a:cubicBezTo>
                    <a:cubicBezTo>
                      <a:pt x="2242735" y="1295843"/>
                      <a:pt x="1618980" y="1919598"/>
                      <a:pt x="849539" y="1919598"/>
                    </a:cubicBezTo>
                    <a:cubicBezTo>
                      <a:pt x="801449" y="1919598"/>
                      <a:pt x="753928" y="1917162"/>
                      <a:pt x="707093" y="1912405"/>
                    </a:cubicBezTo>
                    <a:lnTo>
                      <a:pt x="592471" y="1894912"/>
                    </a:lnTo>
                    <a:lnTo>
                      <a:pt x="588403" y="1890114"/>
                    </a:lnTo>
                    <a:cubicBezTo>
                      <a:pt x="220816" y="1412539"/>
                      <a:pt x="0" y="800277"/>
                      <a:pt x="0" y="132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9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8" name="椭圆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9" name="任意多边形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任意多边形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15549" y="2332273"/>
            <a:ext cx="7117635" cy="164084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515548" y="4088272"/>
            <a:ext cx="7117635" cy="6985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94415" y="0"/>
            <a:ext cx="997585" cy="864870"/>
            <a:chOff x="10680230" y="2861016"/>
            <a:chExt cx="1444222" cy="1252286"/>
          </a:xfrm>
        </p:grpSpPr>
        <p:sp>
          <p:nvSpPr>
            <p:cNvPr id="15" name="椭圆 14"/>
            <p:cNvSpPr/>
            <p:nvPr userDrawn="1">
              <p:custDataLst>
                <p:tags r:id="rId11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>
              <p:custDataLst>
                <p:tags r:id="rId12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 rot="10608562">
            <a:off x="5080" y="5815330"/>
            <a:ext cx="997585" cy="864870"/>
            <a:chOff x="10680230" y="2861016"/>
            <a:chExt cx="1444222" cy="1252286"/>
          </a:xfrm>
        </p:grpSpPr>
        <p:sp>
          <p:nvSpPr>
            <p:cNvPr id="21" name="椭圆 20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7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518704">
            <a:off x="-19549" y="6002428"/>
            <a:ext cx="1014461" cy="879640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9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1131215" y="83283"/>
            <a:ext cx="984585" cy="853734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 rot="10800000">
            <a:off x="109855" y="8890"/>
            <a:ext cx="968375" cy="800735"/>
            <a:chOff x="10839871" y="5761090"/>
            <a:chExt cx="1272888" cy="1052821"/>
          </a:xfrm>
        </p:grpSpPr>
        <p:sp>
          <p:nvSpPr>
            <p:cNvPr id="19" name="椭圆 18"/>
            <p:cNvSpPr/>
            <p:nvPr userDrawn="1">
              <p:custDataLst>
                <p:tags r:id="rId12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 userDrawn="1">
              <p:custDataLst>
                <p:tags r:id="rId13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135360" y="6350"/>
            <a:ext cx="1141095" cy="944245"/>
            <a:chOff x="10839871" y="5761090"/>
            <a:chExt cx="1272888" cy="1052821"/>
          </a:xfrm>
        </p:grpSpPr>
        <p:sp>
          <p:nvSpPr>
            <p:cNvPr id="22" name="椭圆 21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839871" y="5761090"/>
            <a:ext cx="1272888" cy="1052821"/>
            <a:chOff x="10839871" y="5761090"/>
            <a:chExt cx="1272888" cy="1052821"/>
          </a:xfrm>
        </p:grpSpPr>
        <p:sp>
          <p:nvSpPr>
            <p:cNvPr id="14" name="椭圆 13"/>
            <p:cNvSpPr/>
            <p:nvPr userDrawn="1">
              <p:custDataLst>
                <p:tags r:id="rId11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12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7570" cy="535305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7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8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7" name="椭圆 16"/>
          <p:cNvSpPr/>
          <p:nvPr userDrawn="1">
            <p:custDataLst>
              <p:tags r:id="rId2"/>
            </p:custDataLst>
          </p:nvPr>
        </p:nvSpPr>
        <p:spPr>
          <a:xfrm rot="2100000">
            <a:off x="896620" y="27451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3"/>
            </p:custDataLst>
          </p:nvPr>
        </p:nvSpPr>
        <p:spPr>
          <a:xfrm rot="2100000" flipH="1" flipV="1">
            <a:off x="96520" y="286004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4"/>
            </p:custDataLst>
          </p:nvPr>
        </p:nvSpPr>
        <p:spPr>
          <a:xfrm rot="2100000" flipH="1" flipV="1">
            <a:off x="10680065" y="34690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5"/>
            </p:custDataLst>
          </p:nvPr>
        </p:nvSpPr>
        <p:spPr>
          <a:xfrm rot="2100000">
            <a:off x="10987405" y="286131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3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9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notesSlide" Target="../notesSlides/notesSlide10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23.png"/><Relationship Id="rId2" Type="http://schemas.openxmlformats.org/officeDocument/2006/relationships/tags" Target="../tags/tag201.xml"/><Relationship Id="rId16" Type="http://schemas.openxmlformats.org/officeDocument/2006/relationships/image" Target="../media/image22.png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5" Type="http://schemas.openxmlformats.org/officeDocument/2006/relationships/tags" Target="../tags/tag204.xml"/><Relationship Id="rId15" Type="http://schemas.openxmlformats.org/officeDocument/2006/relationships/image" Target="../media/image21.png"/><Relationship Id="rId10" Type="http://schemas.openxmlformats.org/officeDocument/2006/relationships/tags" Target="../tags/tag209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notesSlide" Target="../notesSlides/notesSlide11.xml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5" Type="http://schemas.openxmlformats.org/officeDocument/2006/relationships/image" Target="../media/image24.png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23.xml"/><Relationship Id="rId16" Type="http://schemas.openxmlformats.org/officeDocument/2006/relationships/image" Target="../media/image26.png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5" Type="http://schemas.openxmlformats.org/officeDocument/2006/relationships/image" Target="../media/image25.png"/><Relationship Id="rId10" Type="http://schemas.openxmlformats.org/officeDocument/2006/relationships/tags" Target="../tags/tag231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notesSlide" Target="../notesSlides/notesSlide13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34.xml"/><Relationship Id="rId16" Type="http://schemas.openxmlformats.org/officeDocument/2006/relationships/image" Target="../media/image29.png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5" Type="http://schemas.openxmlformats.org/officeDocument/2006/relationships/tags" Target="../tags/tag237.xml"/><Relationship Id="rId15" Type="http://schemas.openxmlformats.org/officeDocument/2006/relationships/image" Target="../media/image28.png"/><Relationship Id="rId10" Type="http://schemas.openxmlformats.org/officeDocument/2006/relationships/tags" Target="../tags/tag242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notesSlide" Target="../notesSlides/notesSlide14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5" Type="http://schemas.openxmlformats.org/officeDocument/2006/relationships/image" Target="../media/image30.png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62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257.xml"/><Relationship Id="rId7" Type="http://schemas.openxmlformats.org/officeDocument/2006/relationships/tags" Target="../tags/tag261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tags" Target="../tags/tag260.xml"/><Relationship Id="rId11" Type="http://schemas.openxmlformats.org/officeDocument/2006/relationships/tags" Target="../tags/tag265.xml"/><Relationship Id="rId5" Type="http://schemas.openxmlformats.org/officeDocument/2006/relationships/tags" Target="../tags/tag259.xml"/><Relationship Id="rId15" Type="http://schemas.openxmlformats.org/officeDocument/2006/relationships/image" Target="../media/image31.jpg"/><Relationship Id="rId10" Type="http://schemas.openxmlformats.org/officeDocument/2006/relationships/tags" Target="../tags/tag264.xml"/><Relationship Id="rId4" Type="http://schemas.openxmlformats.org/officeDocument/2006/relationships/tags" Target="../tags/tag258.xml"/><Relationship Id="rId9" Type="http://schemas.openxmlformats.org/officeDocument/2006/relationships/tags" Target="../tags/tag263.xml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7" Type="http://schemas.openxmlformats.org/officeDocument/2006/relationships/image" Target="../media/image3.png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8.xml"/><Relationship Id="rId7" Type="http://schemas.openxmlformats.org/officeDocument/2006/relationships/image" Target="../media/image3.png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7A1E9-71DD-D424-AE99-0D95E72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72FF5B8D-4256-9B7B-2B96-E7E23B4620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69908" y="1235450"/>
            <a:ext cx="487623" cy="48519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F57B2A2-A34B-AFA5-0D3C-E5E388E4534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66781" y="1282888"/>
            <a:ext cx="1255390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0C66B9F-A9B2-295D-0AA9-03468AD87A66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528697" y="1758877"/>
            <a:ext cx="7291982" cy="1106389"/>
          </a:xfrm>
        </p:spPr>
        <p:txBody>
          <a:bodyPr>
            <a:normAutofit/>
          </a:bodyPr>
          <a:lstStyle/>
          <a:p>
            <a:pPr algn="l"/>
            <a:r>
              <a:rPr lang="en-US" altLang="zh-CN" sz="6000" b="1" spc="160" dirty="0" err="1">
                <a:solidFill>
                  <a:schemeClr val="dk1"/>
                </a:solidFill>
                <a:latin typeface="汉仪旗黑-85S" panose="00020600040101010101" charset="-128"/>
                <a:ea typeface="汉仪旗黑-85S" panose="00020600040101010101" charset="-128"/>
              </a:rPr>
              <a:t>Xdp</a:t>
            </a:r>
            <a:r>
              <a:rPr lang="en-US" altLang="zh-CN" sz="6000" b="1" spc="160">
                <a:solidFill>
                  <a:schemeClr val="dk1"/>
                </a:solidFill>
                <a:latin typeface="汉仪旗黑-85S" panose="00020600040101010101" charset="-128"/>
                <a:ea typeface="汉仪旗黑-85S" panose="00020600040101010101" charset="-128"/>
              </a:rPr>
              <a:t>-tutorial</a:t>
            </a:r>
            <a:endParaRPr lang="zh-CN" altLang="zh-CN" sz="6000" b="1" spc="160" dirty="0">
              <a:solidFill>
                <a:schemeClr val="dk1"/>
              </a:solidFill>
              <a:uFillTx/>
              <a:latin typeface="汉仪旗黑-85S" panose="00020600040101010101" charset="-128"/>
              <a:ea typeface="汉仪旗黑-85S" panose="00020600040101010101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37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22028" y="1246212"/>
            <a:ext cx="10984523" cy="525602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本加密算法由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次选代运算和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组成。设明文输人为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,X,X,X,)€(Z:)“,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密文输出为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,,,,)∈(Z”)“,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轮密钥为 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k:∈Zi-0,1,2,…,31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。加密算法的运算过程如下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(1)32 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次迭代运算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:X:+4-F(X;,X:+1,X:+,X:+;),i-0,1,…,31;(2)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,,,;)-R(X,X,X,Xs)-(Xs,X,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;,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加密算法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14FAA9D-0E6A-A360-B19B-424DFF94FF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189" y="1190956"/>
            <a:ext cx="4106763" cy="5333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B53DFA-D055-AC5F-E433-7DA2F75063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16427" y="1851628"/>
            <a:ext cx="5706962" cy="13565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F76432-2FD4-F659-BA09-37495BF71D8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42673" y="3598721"/>
            <a:ext cx="5480716" cy="5460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93801D8-1305-DB1E-2D05-C11DC45F28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23212" y="4249292"/>
            <a:ext cx="6110079" cy="15068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204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22028" y="1246212"/>
            <a:ext cx="10984523" cy="525602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本加密算法由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次选代运算和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组成。设明文输人为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,X,X,X,)€(Z:)“,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密文输出为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,,,,)∈(Z”)“,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轮密钥为 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k:∈Zi-0,1,2,…,31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。加密算法的运算过程如下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(1)32 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次迭代运算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:X:+4-F(X;,X:+1,X:+,X:+;),i-0,1,…,31;(2)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,,,;)-R(X,X,X,Xs)-(Xs,X,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;,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加密算法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14FAA9D-0E6A-A360-B19B-424DFF94FF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189" y="1190956"/>
            <a:ext cx="4106763" cy="5333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2DF37C-AB03-9D91-E254-322CE8590B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94184" y="1751624"/>
            <a:ext cx="6031353" cy="43870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055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4" y="1799939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22028" y="1246212"/>
            <a:ext cx="10984523" cy="525602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本加密算法由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次选代运算和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组成。设明文输人为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,X,X,X,)€(Z:)“,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密文输出为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,,,,)∈(Z”)“,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轮密钥为 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k:∈Zi-0,1,2,…,31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。加密算法的运算过程如下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(1)32 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次迭代运算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:X:+4-F(X;,X:+1,X:+,X:+;),i-0,1,…,31;(2)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,,,;)-R(X,X,X,Xs)-(Xs,X,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;,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加密算法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14FAA9D-0E6A-A360-B19B-424DFF94FF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189" y="1190956"/>
            <a:ext cx="4106763" cy="53334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020411-AE99-D5EB-3950-676104F42A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11321" y="2567984"/>
            <a:ext cx="6037490" cy="2505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0C1A96-8D7E-C7A2-C154-38CD3FBB62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30154" y="1928264"/>
            <a:ext cx="6372864" cy="527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9990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03738" y="1185455"/>
            <a:ext cx="10984523" cy="531678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密钥扩展算法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42BFF7-AC6E-E8B1-7835-46C17CF9B5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738" y="1502937"/>
            <a:ext cx="5126502" cy="4772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64B388-4BAB-9159-F575-6FE441B987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72400" y="2344971"/>
            <a:ext cx="6069714" cy="9785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67E70A-6626-CBD8-C95D-EDAF7730E4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26253" y="3507367"/>
            <a:ext cx="6162008" cy="19645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473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03738" y="1185455"/>
            <a:ext cx="10984523" cy="531678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密钥扩展算法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42BFF7-AC6E-E8B1-7835-46C17CF9B5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738" y="1502937"/>
            <a:ext cx="5126502" cy="4772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C54809-101D-EAA2-5D17-AA64B5773D8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6663" y="2322768"/>
            <a:ext cx="5880383" cy="27108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4973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03738" y="1185455"/>
            <a:ext cx="10984523" cy="531678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9"/>
            </p:custDataLst>
          </p:nvPr>
        </p:nvSpPr>
        <p:spPr>
          <a:xfrm>
            <a:off x="1066459" y="565608"/>
            <a:ext cx="10059078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pPr algn="ctr"/>
            <a:r>
              <a:rPr lang="zh-CN" altLang="en-US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密钥扩展算法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342BFF7-AC6E-E8B1-7835-46C17CF9B5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738" y="1502937"/>
            <a:ext cx="5126502" cy="4772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AFFAC3-7475-08AA-0F2A-4239E5BF39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240" y="2187528"/>
            <a:ext cx="5794488" cy="38353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03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1FB16-3B5A-1F77-2E53-572A8893E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7EDC3F03-F0F3-F573-E048-434079F239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69908" y="1235450"/>
            <a:ext cx="487623" cy="48519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9A07AF8-30EF-84D8-5146-A70E71B9681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66781" y="1282888"/>
            <a:ext cx="1255390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0157A6DD-DAB9-65B6-9D64-58AD36B0F594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528697" y="1758877"/>
            <a:ext cx="7291982" cy="110638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SM4解密算法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518FD9-DC2D-208F-5CAB-7223671D222C}"/>
              </a:ext>
            </a:extLst>
          </p:cNvPr>
          <p:cNvSpPr txBox="1"/>
          <p:nvPr/>
        </p:nvSpPr>
        <p:spPr>
          <a:xfrm>
            <a:off x="1614041" y="3003196"/>
            <a:ext cx="7523863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数据解密和数据加密的算法结构相同,只是轮密钥的使用顺序相反,解密轮密钥是加密轮密钥的逆序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176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19E1-6AB3-F824-4EA4-707A291F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XDP</a:t>
            </a:r>
            <a:r>
              <a:rPr lang="zh-CN" altLang="en-US" dirty="0"/>
              <a:t>系统架构及返回码</a:t>
            </a:r>
          </a:p>
        </p:txBody>
      </p:sp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532D4F73-50CC-743B-0557-2858E56D08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4801" r="4801"/>
          <a:stretch/>
        </p:blipFill>
        <p:spPr>
          <a:xfrm>
            <a:off x="6608064" y="1737283"/>
            <a:ext cx="3633770" cy="3706446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73CDC2-238F-BF55-6ACA-AD8EE6D2A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96" y="952585"/>
            <a:ext cx="3901987" cy="512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9A638-408C-1E10-36BB-3D92AAE46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1194A-6A8B-0FF2-9E59-B4ADDDD3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Basic-XDP</a:t>
            </a:r>
            <a:r>
              <a:rPr lang="zh-CN" altLang="en-US" dirty="0"/>
              <a:t>程序挂载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A94AAD-9E6C-5FC6-7314-A85CFF30D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832" y="885198"/>
            <a:ext cx="10657297" cy="736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编写简单的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xdp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程序以及通过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libbpf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库或者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iproute2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xdp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程序加载到内核并将内核代码挂载到指定的网络接口上。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0D090F-647D-33C8-5027-BD84395E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72" y="1680378"/>
            <a:ext cx="6175441" cy="979338"/>
          </a:xfrm>
          <a:prstGeom prst="rect">
            <a:avLst/>
          </a:prstGeom>
        </p:spPr>
      </p:pic>
      <p:sp>
        <p:nvSpPr>
          <p:cNvPr id="9" name="文本占位符 3">
            <a:extLst>
              <a:ext uri="{FF2B5EF4-FFF2-40B4-BE49-F238E27FC236}">
                <a16:creationId xmlns:a16="http://schemas.microsoft.com/office/drawing/2014/main" id="{5F11F920-6C84-A702-9D30-562A30B91058}"/>
              </a:ext>
            </a:extLst>
          </p:cNvPr>
          <p:cNvSpPr txBox="1">
            <a:spLocks/>
          </p:cNvSpPr>
          <p:nvPr/>
        </p:nvSpPr>
        <p:spPr>
          <a:xfrm>
            <a:off x="697799" y="3526064"/>
            <a:ext cx="10657297" cy="736039"/>
          </a:xfrm>
          <a:prstGeom prst="rect">
            <a:avLst/>
          </a:prstGeom>
        </p:spPr>
        <p:txBody>
          <a:bodyPr vert="horz" lIns="101600" tIns="0" rIns="82550" bIns="0" rtlCol="0">
            <a:normAutofit fontScale="25000"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sudo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ip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link set dev lo </a:t>
            </a: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xdpgeneric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obj </a:t>
            </a: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xdp_pass_kern.o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sec </a:t>
            </a: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xdp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        </a:t>
            </a:r>
          </a:p>
          <a:p>
            <a:pPr marL="0" indent="0">
              <a:buNone/>
            </a:pP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#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将 </a:t>
            </a:r>
            <a:r>
              <a:rPr lang="en-US" altLang="zh-CN" sz="4800" dirty="0" err="1">
                <a:solidFill>
                  <a:srgbClr val="333333"/>
                </a:solidFill>
                <a:latin typeface="Helvetica Neue"/>
              </a:rPr>
              <a:t>xdp_pass_kern.o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中的 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XDP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程序加载到 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lo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（回环接口）上，并指定该程序来自目标文件的 </a:t>
            </a:r>
            <a:r>
              <a:rPr lang="en-US" altLang="zh-CN" sz="4800" dirty="0" err="1">
                <a:solidFill>
                  <a:srgbClr val="333333"/>
                </a:solidFill>
                <a:latin typeface="Helvetica Neue"/>
              </a:rPr>
              <a:t>xdp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段。</a:t>
            </a:r>
            <a:endParaRPr lang="en-US" altLang="zh-CN" sz="64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sudo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./</a:t>
            </a: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xdp_pass_user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--dev lo 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#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运行用户空间程序，测试 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XDP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程序</a:t>
            </a:r>
          </a:p>
          <a:p>
            <a:pPr marL="0" indent="0">
              <a:buNone/>
            </a:pP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sudo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xdp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-loader load -m </a:t>
            </a: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skb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load </a:t>
            </a: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xdp_pass_kern.o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    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#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通过 </a:t>
            </a:r>
            <a:r>
              <a:rPr lang="en-US" altLang="zh-CN" sz="4800" dirty="0" err="1">
                <a:solidFill>
                  <a:srgbClr val="333333"/>
                </a:solidFill>
                <a:latin typeface="Helvetica Neue"/>
              </a:rPr>
              <a:t>xdp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-loader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工具将 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XDP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程序 </a:t>
            </a:r>
            <a:r>
              <a:rPr lang="en-US" altLang="zh-CN" sz="4800" dirty="0" err="1">
                <a:solidFill>
                  <a:srgbClr val="333333"/>
                </a:solidFill>
                <a:latin typeface="Helvetica Neue"/>
              </a:rPr>
              <a:t>xdp_pass_kern.o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加载到网络接口，并且指定了程序的运行模式为 </a:t>
            </a:r>
            <a:r>
              <a:rPr lang="en-US" altLang="zh-CN" sz="4800" dirty="0" err="1">
                <a:solidFill>
                  <a:srgbClr val="333333"/>
                </a:solidFill>
                <a:latin typeface="Helvetica Neue"/>
              </a:rPr>
              <a:t>skb</a:t>
            </a:r>
            <a:endParaRPr lang="en-US" altLang="zh-CN" sz="48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sudo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./</a:t>
            </a: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xdp_loader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--dev veth-basic02 --</a:t>
            </a: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progname</a:t>
            </a:r>
            <a:r>
              <a:rPr lang="en-US" altLang="zh-CN" sz="6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6400" dirty="0" err="1">
                <a:solidFill>
                  <a:srgbClr val="333333"/>
                </a:solidFill>
                <a:latin typeface="Helvetica Neue"/>
              </a:rPr>
              <a:t>xdp_pass_func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 	#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通过用户空间程序 </a:t>
            </a:r>
            <a:r>
              <a:rPr lang="en-US" altLang="zh-CN" sz="4800" dirty="0" err="1">
                <a:solidFill>
                  <a:srgbClr val="333333"/>
                </a:solidFill>
                <a:latin typeface="Helvetica Neue"/>
              </a:rPr>
              <a:t>xdp_loader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将名为 </a:t>
            </a:r>
            <a:r>
              <a:rPr lang="en-US" altLang="zh-CN" sz="4800" dirty="0" err="1">
                <a:solidFill>
                  <a:srgbClr val="333333"/>
                </a:solidFill>
                <a:latin typeface="Helvetica Neue"/>
              </a:rPr>
              <a:t>xdp_pass_func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的 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XDP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程序加载到指定的 </a:t>
            </a:r>
            <a:r>
              <a:rPr lang="en-US" altLang="zh-CN" sz="4800" dirty="0">
                <a:solidFill>
                  <a:srgbClr val="333333"/>
                </a:solidFill>
                <a:latin typeface="Helvetica Neue"/>
              </a:rPr>
              <a:t>veth-basic02 </a:t>
            </a:r>
            <a:r>
              <a:rPr lang="zh-CN" altLang="en-US" sz="4800" dirty="0">
                <a:solidFill>
                  <a:srgbClr val="333333"/>
                </a:solidFill>
                <a:latin typeface="Helvetica Neue"/>
              </a:rPr>
              <a:t>网络接口</a:t>
            </a:r>
            <a:endParaRPr lang="en-US" altLang="zh-CN" sz="4800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  <a:p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E96695B-1624-E0F2-E462-57084A2A5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4888"/>
            <a:ext cx="5398201" cy="22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8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AB837-286D-132A-9035-B5895CDD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B90D0-0982-3E06-D32D-1D0CC2F7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Basic-BPF map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EF50D6-8905-E402-7C56-0BC6E4678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832" y="885198"/>
            <a:ext cx="10657297" cy="736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BPF map</a:t>
            </a:r>
            <a:r>
              <a:rPr lang="zh-CN" altLang="en-US" dirty="0"/>
              <a:t>（</a:t>
            </a:r>
            <a:r>
              <a:rPr lang="en-US" altLang="zh-CN" dirty="0"/>
              <a:t>BPF</a:t>
            </a:r>
            <a:r>
              <a:rPr lang="zh-CN" altLang="en-US" dirty="0"/>
              <a:t>程序使用的 一种持久性存储机制）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B35A484C-7A7D-CA88-A63E-DB7EDC82AE20}"/>
              </a:ext>
            </a:extLst>
          </p:cNvPr>
          <p:cNvSpPr txBox="1">
            <a:spLocks/>
          </p:cNvSpPr>
          <p:nvPr/>
        </p:nvSpPr>
        <p:spPr>
          <a:xfrm rot="10800000" flipV="1">
            <a:off x="6073476" y="1253217"/>
            <a:ext cx="5580043" cy="1855743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  <a:p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DAE036-ED4D-5532-51C1-8EBDED4F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5" y="1438357"/>
            <a:ext cx="5403645" cy="36354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04C64E-894D-FF7B-D59C-DDC27828A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32" y="5369683"/>
            <a:ext cx="4299734" cy="10086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38A74B-C321-BAC1-AD92-62046B956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480" y="1555380"/>
            <a:ext cx="5106692" cy="48229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2C4C144-9B8E-937E-D93C-D30DDFF2EE06}"/>
              </a:ext>
            </a:extLst>
          </p:cNvPr>
          <p:cNvSpPr txBox="1"/>
          <p:nvPr/>
        </p:nvSpPr>
        <p:spPr>
          <a:xfrm>
            <a:off x="6073476" y="847858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在xdp_load.c中，将xdp_prog_kern.c编译出的BPF 对象</a:t>
            </a:r>
            <a:endParaRPr lang="en-US" altLang="zh-CN" sz="1600" dirty="0"/>
          </a:p>
          <a:p>
            <a:r>
              <a:rPr lang="zh-CN" altLang="en-US" sz="1600" dirty="0"/>
              <a:t>加载到内核</a:t>
            </a:r>
          </a:p>
        </p:txBody>
      </p:sp>
    </p:spTree>
    <p:extLst>
      <p:ext uri="{BB962C8B-B14F-4D97-AF65-F5344CB8AC3E}">
        <p14:creationId xmlns:p14="http://schemas.microsoft.com/office/powerpoint/2010/main" val="407053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DC78-FEC9-87D6-F0FC-8777D6D32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89262-9E83-FAC9-436E-0ADE66BF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99F0F0-AC55-638A-5603-9ACA316DC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832" y="885198"/>
            <a:ext cx="10657297" cy="736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XDP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程序对数据包进行操作，</a:t>
            </a:r>
            <a:r>
              <a:rPr lang="zh-CN" altLang="en-US" dirty="0"/>
              <a:t>包括解析、改写和重定向。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06C4BD21-2B84-54AC-CD8E-F924C4057686}"/>
              </a:ext>
            </a:extLst>
          </p:cNvPr>
          <p:cNvSpPr txBox="1">
            <a:spLocks/>
          </p:cNvSpPr>
          <p:nvPr/>
        </p:nvSpPr>
        <p:spPr>
          <a:xfrm>
            <a:off x="5998481" y="3002426"/>
            <a:ext cx="5523686" cy="736039"/>
          </a:xfrm>
          <a:prstGeom prst="rect">
            <a:avLst/>
          </a:prstGeom>
        </p:spPr>
        <p:txBody>
          <a:bodyPr vert="horz" lIns="101600" tIns="0" rIns="82550" bIns="0" rtlCol="0">
            <a:normAutofit fontScale="85000" lnSpcReduction="20000"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系统会传递给它一个上下文对象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作为参数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（即 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struct 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xdp_md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*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ctx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），包括了指向原始包数据的指针，以及描述这个包是从哪个网卡的哪个接口接收上来的等元数据字段。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4288F6-B247-26B6-CAD3-C927B24F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4" y="1408016"/>
            <a:ext cx="4461240" cy="51994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818459-3EC5-53D0-4F6E-498A39914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814" y="1266049"/>
            <a:ext cx="3367075" cy="1594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F909CE-3258-BDF7-8293-5E28D3CAC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814" y="3796155"/>
            <a:ext cx="2181592" cy="736039"/>
          </a:xfrm>
          <a:prstGeom prst="rect">
            <a:avLst/>
          </a:prstGeom>
        </p:spPr>
      </p:pic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6A630873-457A-14C1-03BE-98B508776953}"/>
              </a:ext>
            </a:extLst>
          </p:cNvPr>
          <p:cNvSpPr txBox="1">
            <a:spLocks/>
          </p:cNvSpPr>
          <p:nvPr/>
        </p:nvSpPr>
        <p:spPr>
          <a:xfrm>
            <a:off x="5998480" y="4656172"/>
            <a:ext cx="5523686" cy="73603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helper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函数解析数据包头时，通常需要修改当前解析器的位置。需要跟踪当前解析位置的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header cursor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8050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79F2F-9BD3-227B-2FFA-F57FB0E2D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E063F-F832-3BAC-8FC3-F27AF0C4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Package-parsing &amp; rewriting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B8FC4-F91E-79E8-C440-F44EC3A96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832" y="885198"/>
            <a:ext cx="10657297" cy="7360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182170-AB04-37C0-CE93-F2F4AB54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0" y="1412720"/>
            <a:ext cx="5817667" cy="31091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1AB4B4-347E-AA90-1794-62CD5DCDF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88" y="4874089"/>
            <a:ext cx="1815529" cy="122887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1287499-F434-8F04-6D4E-E87ED2FBD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874" y="1010945"/>
            <a:ext cx="3643870" cy="41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1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834E0-DF5E-0D93-D2C4-56347DFD9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E8267-C51F-3427-52E1-CAC858D8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Package-redirecting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2C702D-7BA8-F78A-30C9-CC9244191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832" y="885198"/>
            <a:ext cx="10657297" cy="7360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F469AF-DF8E-5538-E46D-6156FE55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0" y="1412720"/>
            <a:ext cx="5817667" cy="3109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28EC16-1409-66ED-32B9-235D98339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436" y="768685"/>
            <a:ext cx="4090810" cy="467659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EA1DB8-3644-FBEC-9C42-2F81F866B71E}"/>
              </a:ext>
            </a:extLst>
          </p:cNvPr>
          <p:cNvSpPr txBox="1"/>
          <p:nvPr/>
        </p:nvSpPr>
        <p:spPr>
          <a:xfrm>
            <a:off x="721102" y="4900072"/>
            <a:ext cx="60980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① 交换源</a:t>
            </a:r>
            <a:r>
              <a:rPr lang="en-US" altLang="zh-CN" sz="1600" dirty="0"/>
              <a:t>IP</a:t>
            </a:r>
            <a:r>
              <a:rPr lang="zh-CN" altLang="en-US" sz="1600" dirty="0"/>
              <a:t>和目的</a:t>
            </a:r>
            <a:r>
              <a:rPr lang="en-US" altLang="zh-CN" sz="1600" dirty="0"/>
              <a:t>IP</a:t>
            </a:r>
            <a:r>
              <a:rPr lang="zh-CN" altLang="en-US" sz="1600" dirty="0"/>
              <a:t>。 </a:t>
            </a:r>
            <a:endParaRPr lang="en-US" altLang="zh-CN" sz="1600" dirty="0"/>
          </a:p>
          <a:p>
            <a:r>
              <a:rPr lang="zh-CN" altLang="en-US" sz="1600" dirty="0"/>
              <a:t>② 交换源</a:t>
            </a:r>
            <a:r>
              <a:rPr lang="en-US" altLang="zh-CN" sz="1600" dirty="0"/>
              <a:t>MAC</a:t>
            </a:r>
            <a:r>
              <a:rPr lang="zh-CN" altLang="en-US" sz="1600" dirty="0"/>
              <a:t>和目的</a:t>
            </a:r>
            <a:r>
              <a:rPr lang="en-US" altLang="zh-CN" sz="1600" dirty="0"/>
              <a:t>MAC</a:t>
            </a:r>
            <a:r>
              <a:rPr lang="zh-CN" altLang="en-US" sz="1600" dirty="0"/>
              <a:t>。 </a:t>
            </a:r>
            <a:endParaRPr lang="en-US" altLang="zh-CN" sz="1600" dirty="0"/>
          </a:p>
          <a:p>
            <a:r>
              <a:rPr lang="zh-CN" altLang="en-US" sz="1600" dirty="0"/>
              <a:t>③ 重新计算</a:t>
            </a:r>
            <a:r>
              <a:rPr lang="en-US" altLang="zh-CN" sz="1600" dirty="0"/>
              <a:t>ICMP</a:t>
            </a:r>
            <a:r>
              <a:rPr lang="zh-CN" altLang="en-US" sz="1600" dirty="0"/>
              <a:t>报头中的校验和。 </a:t>
            </a:r>
            <a:endParaRPr lang="en-US" altLang="zh-CN" sz="1600" dirty="0"/>
          </a:p>
          <a:p>
            <a:r>
              <a:rPr lang="zh-CN" altLang="en-US" sz="1600" dirty="0"/>
              <a:t>④ 最终返回</a:t>
            </a:r>
            <a:r>
              <a:rPr lang="en-US" altLang="zh-CN" sz="1600" dirty="0"/>
              <a:t>XDP_TX</a:t>
            </a:r>
            <a:r>
              <a:rPr lang="zh-CN" altLang="en-US" sz="1600" dirty="0"/>
              <a:t>，作用是把数据包重新发回之前接收到它的那个网络接口。 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1D18AEB5-AD44-53AE-F4F4-D37F9613AE11}"/>
              </a:ext>
            </a:extLst>
          </p:cNvPr>
          <p:cNvSpPr txBox="1">
            <a:spLocks/>
          </p:cNvSpPr>
          <p:nvPr/>
        </p:nvSpPr>
        <p:spPr>
          <a:xfrm>
            <a:off x="822232" y="1037598"/>
            <a:ext cx="10657297" cy="736039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将数据包转发到原网卡接口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37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84902-7173-532E-56EA-84ACB772B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1207A-EC56-8C50-4815-30BF0CB5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Package-redirecting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C2F57-4C06-F4B9-617C-70AC5329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832" y="885198"/>
            <a:ext cx="10657297" cy="736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将数据包转发到其他网卡接口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2EA37E-6CB2-B51F-2DE6-AFDA47E1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890" y="664216"/>
            <a:ext cx="3994252" cy="56240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F0F1FC-A87C-B3BB-3F1B-90822934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6" y="1327162"/>
            <a:ext cx="5168299" cy="204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9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69908" y="1235450"/>
            <a:ext cx="487623" cy="485197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1966781" y="1282888"/>
            <a:ext cx="1255390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528697" y="1758877"/>
            <a:ext cx="7291982" cy="110638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SM4加密算法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4C9DA9-47A0-37AE-4CA2-50CDE5762EF2}"/>
              </a:ext>
            </a:extLst>
          </p:cNvPr>
          <p:cNvSpPr txBox="1"/>
          <p:nvPr/>
        </p:nvSpPr>
        <p:spPr>
          <a:xfrm>
            <a:off x="1614041" y="3003196"/>
            <a:ext cx="7523863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SM4密码算法是一个分组算法。该算法的分组长度为128比特,密钥长度为128比特。加密算法与密钥扩展算法都采用32轮非线性迭代结构。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、21"/>
  <p:tag name="KSO_WM_SLIDE_ID" val="custom2020386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  <p:tag name="KSO_WM_SLIDE_LAYOUT" val="a_b_j_k"/>
  <p:tag name="KSO_WM_SLIDE_LAYOUT_CNT" val="1_3_1_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5*135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3868_1*j*1"/>
  <p:tag name="KSO_WM_TEMPLATE_CATEGORY" val="custom"/>
  <p:tag name="KSO_WM_TEMPLATE_INDEX" val="2020386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3868_1*k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LOGO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68_1*a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简约工作汇报总结"/>
  <p:tag name="KSO_WM_UNIT_TEXT_FILL_FORE_SCHEMECOLOR_INDEX_BRIGHTNESS" val="0.15"/>
  <p:tag name="KSO_WM_UNIT_TEXT_FILL_FORE_SCHEMECOLOR_INDEX" val="13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、21"/>
  <p:tag name="KSO_WM_SLIDE_ID" val="custom2020386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  <p:tag name="KSO_WM_SLIDE_LAYOUT" val="a_b_j_k"/>
  <p:tag name="KSO_WM_SLIDE_LAYOUT_CNT" val="1_3_1_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5*135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3868_1*j*1"/>
  <p:tag name="KSO_WM_TEMPLATE_CATEGORY" val="custom"/>
  <p:tag name="KSO_WM_TEMPLATE_INDEX" val="20203868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3868_1*k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LOGO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68_1*a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简约工作汇报总结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、21"/>
  <p:tag name="KSO_WM_SLIDE_ID" val="custom2020386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  <p:tag name="KSO_WM_SLIDE_LAYOUT" val="a_b_j_k"/>
  <p:tag name="KSO_WM_SLIDE_LAYOUT_CNT" val="1_3_1_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5*135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3868_1*j*1"/>
  <p:tag name="KSO_WM_TEMPLATE_CATEGORY" val="custom"/>
  <p:tag name="KSO_WM_TEMPLATE_INDEX" val="20203868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3868_1*k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LOGO"/>
  <p:tag name="KSO_WM_UNIT_TEXT_FILL_FORE_SCHEMECOLOR_INDEX_BRIGHTNESS" val="0"/>
  <p:tag name="KSO_WM_UNIT_TEXT_FILL_FORE_SCHEMECOLOR_INDEX" val="13"/>
  <p:tag name="KSO_WM_UNIT_TEXT_FILL_TYPE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68_1*a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简约工作汇报总结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xx3065199_2*i*5"/>
  <p:tag name="KSO_WM_TEMPLATE_CATEGORY" val="xx"/>
  <p:tag name="KSO_WM_TEMPLATE_INDEX" val="3065199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5EEFB"/>
      </a:dk2>
      <a:lt2>
        <a:srgbClr val="FFFFFF"/>
      </a:lt2>
      <a:accent1>
        <a:srgbClr val="77A7E8"/>
      </a:accent1>
      <a:accent2>
        <a:srgbClr val="8E9FD1"/>
      </a:accent2>
      <a:accent3>
        <a:srgbClr val="A497BB"/>
      </a:accent3>
      <a:accent4>
        <a:srgbClr val="BB90A4"/>
      </a:accent4>
      <a:accent5>
        <a:srgbClr val="D1888E"/>
      </a:accent5>
      <a:accent6>
        <a:srgbClr val="E8807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1027</Words>
  <Application>Microsoft Office PowerPoint</Application>
  <PresentationFormat>宽屏</PresentationFormat>
  <Paragraphs>83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-apple-system</vt:lpstr>
      <vt:lpstr>Helvetica Neue</vt:lpstr>
      <vt:lpstr>汉仪旗黑-85S</vt:lpstr>
      <vt:lpstr>宋体</vt:lpstr>
      <vt:lpstr>微软雅黑</vt:lpstr>
      <vt:lpstr>Arial</vt:lpstr>
      <vt:lpstr>Arial Black</vt:lpstr>
      <vt:lpstr>Calibri</vt:lpstr>
      <vt:lpstr>Office 主题​​</vt:lpstr>
      <vt:lpstr>1_Office 主题​​</vt:lpstr>
      <vt:lpstr>Xdp-tutorial</vt:lpstr>
      <vt:lpstr>XDP系统架构及返回码</vt:lpstr>
      <vt:lpstr>Basic-XDP程序挂载</vt:lpstr>
      <vt:lpstr>Basic-BPF map</vt:lpstr>
      <vt:lpstr>Package</vt:lpstr>
      <vt:lpstr>Package-parsing &amp; rewriting</vt:lpstr>
      <vt:lpstr>Package-redirecting</vt:lpstr>
      <vt:lpstr>Package-redirecting</vt:lpstr>
      <vt:lpstr>SM4加密算法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SM4解密算法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 z</cp:lastModifiedBy>
  <cp:revision>10</cp:revision>
  <dcterms:created xsi:type="dcterms:W3CDTF">2024-10-09T00:39:05Z</dcterms:created>
  <dcterms:modified xsi:type="dcterms:W3CDTF">2025-01-03T05:24:33Z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2052-11.1.0.11172</vt:lpwstr>
  </property>
  <property fmtid="{D5CDD505-2E9C-101B-9397-08002B2CF9AE}" pid="3" name="ICV">
    <vt:lpwstr/>
  </property>
</Properties>
</file>