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2" r:id="rId8"/>
    <p:sldId id="264" r:id="rId9"/>
    <p:sldId id="265" r:id="rId10"/>
    <p:sldId id="266" r:id="rId11"/>
    <p:sldId id="292" r:id="rId12"/>
    <p:sldId id="269" r:id="rId13"/>
    <p:sldId id="288" r:id="rId14"/>
    <p:sldId id="281" r:id="rId15"/>
    <p:sldId id="282" r:id="rId16"/>
    <p:sldId id="285" r:id="rId17"/>
    <p:sldId id="283" r:id="rId18"/>
    <p:sldId id="284" r:id="rId19"/>
    <p:sldId id="257" r:id="rId20"/>
    <p:sldId id="278" r:id="rId21"/>
    <p:sldId id="267" r:id="rId22"/>
    <p:sldId id="268" r:id="rId23"/>
    <p:sldId id="270" r:id="rId24"/>
    <p:sldId id="271" r:id="rId25"/>
    <p:sldId id="289" r:id="rId26"/>
    <p:sldId id="272" r:id="rId27"/>
    <p:sldId id="280" r:id="rId28"/>
    <p:sldId id="287" r:id="rId29"/>
    <p:sldId id="273" r:id="rId30"/>
    <p:sldId id="274" r:id="rId31"/>
    <p:sldId id="275" r:id="rId32"/>
    <p:sldId id="290" r:id="rId33"/>
    <p:sldId id="276" r:id="rId34"/>
    <p:sldId id="277" r:id="rId35"/>
    <p:sldId id="293" r:id="rId36"/>
    <p:sldId id="294" r:id="rId37"/>
    <p:sldId id="295" r:id="rId38"/>
    <p:sldId id="296" r:id="rId39"/>
    <p:sldId id="297" r:id="rId40"/>
    <p:sldId id="298" r:id="rId41"/>
    <p:sldId id="299" r:id="rId42"/>
    <p:sldId id="300" r:id="rId43"/>
    <p:sldId id="29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8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D705-8812-4121-227B-78FB17296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4EB1D-5E37-5E1E-E194-C9949704E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1CD43-EDE5-8F39-30CA-94EE99BFF39C}"/>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5" name="Footer Placeholder 4">
            <a:extLst>
              <a:ext uri="{FF2B5EF4-FFF2-40B4-BE49-F238E27FC236}">
                <a16:creationId xmlns:a16="http://schemas.microsoft.com/office/drawing/2014/main" id="{50FBCD0C-1D0B-A07B-67F2-BEBBE0C29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CF280-5FEE-7A9E-CE7E-8DEBD1458EE5}"/>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03584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659B-268A-F684-E4F0-FBF1E33C7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5CE70-F0E3-2A7E-DD41-5AE59071D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ADD5-820D-E73B-D3FA-240E6A6508D8}"/>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5" name="Footer Placeholder 4">
            <a:extLst>
              <a:ext uri="{FF2B5EF4-FFF2-40B4-BE49-F238E27FC236}">
                <a16:creationId xmlns:a16="http://schemas.microsoft.com/office/drawing/2014/main" id="{883C0A1D-3FE3-5A18-A8D7-CB473BCD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0DAF3-6DD8-7A90-60A4-9CB9A5C99EC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78581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4A950-A179-0260-02FD-E90A41279E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29C41-E4A2-DDC9-D824-9EE97D591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CD9A3-F176-1712-6654-C50D3DADB7C8}"/>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5" name="Footer Placeholder 4">
            <a:extLst>
              <a:ext uri="{FF2B5EF4-FFF2-40B4-BE49-F238E27FC236}">
                <a16:creationId xmlns:a16="http://schemas.microsoft.com/office/drawing/2014/main" id="{5CB4886E-1C52-FAD4-E01B-71EBDD61C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6A17B-F986-F19A-2E80-5722FC9936C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5215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6C54-48AE-4CB3-C5E7-A9DBC2552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0C8F3-2020-5790-8BA1-19B8389A67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7AA08-CF61-9B08-ABE7-1282FD2306AA}"/>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5" name="Footer Placeholder 4">
            <a:extLst>
              <a:ext uri="{FF2B5EF4-FFF2-40B4-BE49-F238E27FC236}">
                <a16:creationId xmlns:a16="http://schemas.microsoft.com/office/drawing/2014/main" id="{33AB8AB2-27A4-BE96-A88B-65AE0B008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4504B-65F1-61EE-6892-BDD77FD524D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41090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33A7-5BD4-9D5A-CD7E-98DD5EB4F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10ECA-E1AF-F195-6875-A10184CFA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EAA34-EC03-76D1-7B52-0A3C201E0B15}"/>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5" name="Footer Placeholder 4">
            <a:extLst>
              <a:ext uri="{FF2B5EF4-FFF2-40B4-BE49-F238E27FC236}">
                <a16:creationId xmlns:a16="http://schemas.microsoft.com/office/drawing/2014/main" id="{35A14C54-DEE9-3CF5-012A-2974F2B22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49717-717A-6AA2-2320-1B70433FAE7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31434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CB97-46F3-6AF2-D475-26F31CACF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117B2-97F0-4173-DF1F-9404300DD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6881C-0412-2942-6BB9-0522B466A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D35AE-7885-CA60-93FC-E1ED617F92E3}"/>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6" name="Footer Placeholder 5">
            <a:extLst>
              <a:ext uri="{FF2B5EF4-FFF2-40B4-BE49-F238E27FC236}">
                <a16:creationId xmlns:a16="http://schemas.microsoft.com/office/drawing/2014/main" id="{1FAB501F-2F18-C899-6034-351BA76FF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C42E2-7081-3B3A-26EB-E5584F5BFF21}"/>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852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AEEA-5C7F-A254-8C01-FDA2913D5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A63BB-ED30-9756-87A5-48D7F7D2A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12020-89EC-E493-5B03-957CC130A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F64B1-5E7A-CFA1-2714-C90CE5721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8118A-512D-5C2A-1A10-5571A8369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93D8B-C645-A7F0-C358-32238D5FC007}"/>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8" name="Footer Placeholder 7">
            <a:extLst>
              <a:ext uri="{FF2B5EF4-FFF2-40B4-BE49-F238E27FC236}">
                <a16:creationId xmlns:a16="http://schemas.microsoft.com/office/drawing/2014/main" id="{4E6F7105-F1C5-2550-ED1D-73E4463214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E1D98-232C-F45A-FE46-E495E03B753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6623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3AF7-956A-81CB-96B5-C419B5C34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056FF-DD1E-1D4A-D338-E599A9A180F1}"/>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4" name="Footer Placeholder 3">
            <a:extLst>
              <a:ext uri="{FF2B5EF4-FFF2-40B4-BE49-F238E27FC236}">
                <a16:creationId xmlns:a16="http://schemas.microsoft.com/office/drawing/2014/main" id="{CB40E218-570A-5A76-3BAD-C8C5DE067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AE41-E0DA-EE3E-70A2-13A0FC9C7A6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76569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9B98-231D-4C29-0A5E-FB5D859C6902}"/>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3" name="Footer Placeholder 2">
            <a:extLst>
              <a:ext uri="{FF2B5EF4-FFF2-40B4-BE49-F238E27FC236}">
                <a16:creationId xmlns:a16="http://schemas.microsoft.com/office/drawing/2014/main" id="{5C499DFD-7D06-130A-467E-41985A1495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1B7759-8F0F-FFA7-9C95-8B5A2861B493}"/>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56701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4EE-05A0-E31D-D33D-7E5A8FDCA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1516B-44BD-BDBB-BB2E-72EC8DE41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B9464-A97D-F351-9F71-DD393E6F1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33899-3C2B-DBD1-7103-B9EDC847A6BD}"/>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6" name="Footer Placeholder 5">
            <a:extLst>
              <a:ext uri="{FF2B5EF4-FFF2-40B4-BE49-F238E27FC236}">
                <a16:creationId xmlns:a16="http://schemas.microsoft.com/office/drawing/2014/main" id="{EBC2A682-8552-1C67-0EA5-E6DC1496C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A642F-0B51-2A96-ABCC-B4DE3C00C237}"/>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20498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07C2-AAF9-338B-4256-ADC93BD3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418F8-AB14-A661-A389-7B2C2BB35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998EC-A0E7-F3D6-7AA3-F0CF27B44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9130B-8054-03DD-B6F6-EA34D118CC34}"/>
              </a:ext>
            </a:extLst>
          </p:cNvPr>
          <p:cNvSpPr>
            <a:spLocks noGrp="1"/>
          </p:cNvSpPr>
          <p:nvPr>
            <p:ph type="dt" sz="half" idx="10"/>
          </p:nvPr>
        </p:nvSpPr>
        <p:spPr/>
        <p:txBody>
          <a:bodyPr/>
          <a:lstStyle/>
          <a:p>
            <a:fld id="{725A97D7-9AED-4DB5-A9CF-C08CD616F71E}" type="datetimeFigureOut">
              <a:rPr lang="en-US" smtClean="0"/>
              <a:t>4/5/2023</a:t>
            </a:fld>
            <a:endParaRPr lang="en-US"/>
          </a:p>
        </p:txBody>
      </p:sp>
      <p:sp>
        <p:nvSpPr>
          <p:cNvPr id="6" name="Footer Placeholder 5">
            <a:extLst>
              <a:ext uri="{FF2B5EF4-FFF2-40B4-BE49-F238E27FC236}">
                <a16:creationId xmlns:a16="http://schemas.microsoft.com/office/drawing/2014/main" id="{154592B5-99B4-B70F-AC85-3FB6F0A3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025A2-45EF-E809-8050-F8A2AE60791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3271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7B761-0351-70E8-9DD1-76E9E4692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CF3C4F-D0FE-F3FB-74B4-9783D0DC6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422B1-A1C8-1378-8450-281CA3CDA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A97D7-9AED-4DB5-A9CF-C08CD616F71E}" type="datetimeFigureOut">
              <a:rPr lang="en-US" smtClean="0"/>
              <a:t>4/5/2023</a:t>
            </a:fld>
            <a:endParaRPr lang="en-US"/>
          </a:p>
        </p:txBody>
      </p:sp>
      <p:sp>
        <p:nvSpPr>
          <p:cNvPr id="5" name="Footer Placeholder 4">
            <a:extLst>
              <a:ext uri="{FF2B5EF4-FFF2-40B4-BE49-F238E27FC236}">
                <a16:creationId xmlns:a16="http://schemas.microsoft.com/office/drawing/2014/main" id="{7A84B225-B713-9586-48F3-DC59E16D0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4772D-6A32-9D4B-5851-D1375DDE1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5FE36-F312-4862-9169-426D0858E72F}" type="slidenum">
              <a:rPr lang="en-US" smtClean="0"/>
              <a:t>‹#›</a:t>
            </a:fld>
            <a:endParaRPr lang="en-US"/>
          </a:p>
        </p:txBody>
      </p:sp>
    </p:spTree>
    <p:extLst>
      <p:ext uri="{BB962C8B-B14F-4D97-AF65-F5344CB8AC3E}">
        <p14:creationId xmlns:p14="http://schemas.microsoft.com/office/powerpoint/2010/main" val="273366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ran.r-project.org/web/packages/RISmed/index.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pubmed.ncbi.nlm.nih.gov/help/#using-search-field-tag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mailto:shuang9@email.unc.edu" TargetMode="External"/><Relationship Id="rId2" Type="http://schemas.openxmlformats.org/officeDocument/2006/relationships/hyperlink" Target="mailto:hdohlman@med.unc.edu"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pubmed.ncbi.nlm.nih.gov/"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EE68B-BD14-A5B9-685B-553711E9D528}"/>
              </a:ext>
            </a:extLst>
          </p:cNvPr>
          <p:cNvSpPr txBox="1"/>
          <p:nvPr/>
        </p:nvSpPr>
        <p:spPr>
          <a:xfrm>
            <a:off x="554637" y="1334125"/>
            <a:ext cx="11362544" cy="1938992"/>
          </a:xfrm>
          <a:prstGeom prst="rect">
            <a:avLst/>
          </a:prstGeom>
          <a:noFill/>
        </p:spPr>
        <p:txBody>
          <a:bodyPr wrap="square" rtlCol="0">
            <a:spAutoFit/>
          </a:bodyPr>
          <a:lstStyle/>
          <a:p>
            <a:r>
              <a:rPr lang="en-US" sz="3600" b="1" dirty="0" err="1">
                <a:latin typeface="Arial" panose="020B0604020202020204" pitchFamily="34" charset="0"/>
                <a:cs typeface="Arial" panose="020B0604020202020204" pitchFamily="34" charset="0"/>
              </a:rPr>
              <a:t>PaperDater</a:t>
            </a:r>
            <a:r>
              <a:rPr lang="en-US" sz="3600" b="1" dirty="0">
                <a:latin typeface="Arial" panose="020B0604020202020204" pitchFamily="34" charset="0"/>
                <a:cs typeface="Arial" panose="020B0604020202020204" pitchFamily="34" charset="0"/>
              </a:rPr>
              <a:t> is based on PubMed</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webapp can be used to extract PubMed search terms and match them with published journal articles over time.</a:t>
            </a:r>
          </a:p>
        </p:txBody>
      </p:sp>
    </p:spTree>
    <p:extLst>
      <p:ext uri="{BB962C8B-B14F-4D97-AF65-F5344CB8AC3E}">
        <p14:creationId xmlns:p14="http://schemas.microsoft.com/office/powerpoint/2010/main" val="84446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4" y="4227226"/>
            <a:ext cx="5186597" cy="539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6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1359A-37D8-2CDD-9228-4AB46D8439E9}"/>
              </a:ext>
            </a:extLst>
          </p:cNvPr>
          <p:cNvSpPr txBox="1"/>
          <p:nvPr/>
        </p:nvSpPr>
        <p:spPr>
          <a:xfrm>
            <a:off x="519657" y="366623"/>
            <a:ext cx="11412513"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a rate limit.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When user has sent too many requests in a given amount of time, there would be a HTTP Error 429 for Too Many Requests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this webapp, in the Keyword Search and Journal </a:t>
            </a:r>
            <a:r>
              <a:rPr lang="en-US" sz="2800" dirty="0" err="1">
                <a:latin typeface="Arial" panose="020B0604020202020204" pitchFamily="34" charset="0"/>
                <a:cs typeface="Arial" panose="020B0604020202020204" pitchFamily="34" charset="0"/>
              </a:rPr>
              <a:t>Pofiler</a:t>
            </a:r>
            <a:r>
              <a:rPr lang="en-US" sz="2800" dirty="0">
                <a:latin typeface="Arial" panose="020B0604020202020204" pitchFamily="34" charset="0"/>
                <a:cs typeface="Arial" panose="020B0604020202020204" pitchFamily="34" charset="0"/>
              </a:rPr>
              <a:t> plot regions, a reminder would appear for such error: “Too Many Requests. HTTP Error 429. Please wait 20s and then click Plot again.”</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Wait 20s and then click the Plot button again would solve this problem.</a:t>
            </a:r>
          </a:p>
        </p:txBody>
      </p:sp>
    </p:spTree>
    <p:extLst>
      <p:ext uri="{BB962C8B-B14F-4D97-AF65-F5344CB8AC3E}">
        <p14:creationId xmlns:p14="http://schemas.microsoft.com/office/powerpoint/2010/main" val="83745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3970318"/>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extracts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input text and generates a tile plot. The purpose of this match is to extract related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an excerpt of text.</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The plot shows each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in a tile. </a:t>
            </a:r>
          </a:p>
          <a:p>
            <a:pPr algn="l"/>
            <a:endParaRPr lang="en-US" sz="2800" dirty="0">
              <a:latin typeface="Arial" panose="020B0604020202020204" pitchFamily="34" charset="0"/>
              <a:cs typeface="Arial" panose="020B0604020202020204" pitchFamily="34" charset="0"/>
            </a:endParaRPr>
          </a:p>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could better assist keyword choice for an abstract.</a:t>
            </a:r>
          </a:p>
        </p:txBody>
      </p:sp>
    </p:spTree>
    <p:extLst>
      <p:ext uri="{BB962C8B-B14F-4D97-AF65-F5344CB8AC3E}">
        <p14:creationId xmlns:p14="http://schemas.microsoft.com/office/powerpoint/2010/main" val="29554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16265"/>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710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5262979"/>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input text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text can be of any length. In general, the longer the text, the more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keyword choices, input can be the abstract, and/or main concluding sentences, and/or key technical methods.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is matched by generating PubMed query of the input text. It is the same as search the whole text with PubMed search bar. Then extract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the advanced query with search field tags. See screenshot in the next slide. </a:t>
            </a:r>
          </a:p>
        </p:txBody>
      </p:sp>
    </p:spTree>
    <p:extLst>
      <p:ext uri="{BB962C8B-B14F-4D97-AF65-F5344CB8AC3E}">
        <p14:creationId xmlns:p14="http://schemas.microsoft.com/office/powerpoint/2010/main" val="416295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5" y="4227226"/>
            <a:ext cx="2218543" cy="2998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830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465973"/>
            <a:ext cx="11452487" cy="3539430"/>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‘Match’ button is minimal.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is short for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because there is no need to retrieve any search results. Indeed, the actual search is not performed. Only the query of the search is generated and analyzed.</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926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2677656"/>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plot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Tile plot is generated with each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 a tile.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order of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based on their appearance in the text input. </a:t>
            </a:r>
          </a:p>
        </p:txBody>
      </p:sp>
    </p:spTree>
    <p:extLst>
      <p:ext uri="{BB962C8B-B14F-4D97-AF65-F5344CB8AC3E}">
        <p14:creationId xmlns:p14="http://schemas.microsoft.com/office/powerpoint/2010/main" val="3870356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062924"/>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tile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 Match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full list of matched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with each term as a row. This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easily copied and pasted somewhere else for further analysis. </a:t>
            </a:r>
          </a:p>
        </p:txBody>
      </p:sp>
    </p:spTree>
    <p:extLst>
      <p:ext uri="{BB962C8B-B14F-4D97-AF65-F5344CB8AC3E}">
        <p14:creationId xmlns:p14="http://schemas.microsoft.com/office/powerpoint/2010/main" val="333515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Keyword Search extracts all publications matched to the keywords (same as returned from PubMed official site) and generates an alluvial plot by journal along the date range. The purposes of this plot are: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which journals are the main forces of publishing papers that best match the input keywords.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how each journal’s publications, that matched the keywords, change over the date range.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If a manuscript is ready to be submitted, this tool can be used to select the best journals to go.</a:t>
            </a:r>
          </a:p>
        </p:txBody>
      </p:sp>
    </p:spTree>
    <p:extLst>
      <p:ext uri="{BB962C8B-B14F-4D97-AF65-F5344CB8AC3E}">
        <p14:creationId xmlns:p14="http://schemas.microsoft.com/office/powerpoint/2010/main" val="274883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283F3-6A52-2305-9C80-B4CA7F145545}"/>
              </a:ext>
            </a:extLst>
          </p:cNvPr>
          <p:cNvSpPr txBox="1"/>
          <p:nvPr/>
        </p:nvSpPr>
        <p:spPr>
          <a:xfrm>
            <a:off x="614595" y="584615"/>
            <a:ext cx="11272605" cy="353943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Package used –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in R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All searches are performed with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(2.3.0) package in 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hlinkClick r:id="rId2"/>
              </a:rPr>
              <a:t>https://cran.r-project.org/web/packages/RISmed/index.html</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searches performed are the same as searches on PubMed website.</a:t>
            </a:r>
          </a:p>
        </p:txBody>
      </p:sp>
    </p:spTree>
    <p:extLst>
      <p:ext uri="{BB962C8B-B14F-4D97-AF65-F5344CB8AC3E}">
        <p14:creationId xmlns:p14="http://schemas.microsoft.com/office/powerpoint/2010/main" val="120944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untagged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keyword can be a word or several words of interest, which don’t need to be separated by comma. For example: “</a:t>
            </a:r>
            <a:r>
              <a:rPr lang="en-US" sz="2800" dirty="0">
                <a:solidFill>
                  <a:schemeClr val="accent1">
                    <a:lumMod val="75000"/>
                  </a:schemeClr>
                </a:solidFill>
                <a:latin typeface="Arial" panose="020B0604020202020204" pitchFamily="34" charset="0"/>
                <a:cs typeface="Arial" panose="020B0604020202020204" pitchFamily="34" charset="0"/>
              </a:rPr>
              <a:t>yeast single cell metabolism</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 transformer protein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untagged, it is automatically processed by ATM, and all input words and ATM returned words are searched either against [All Fields] 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335487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Tagged keyword can include one or more tags of multiple words. For example: “</a:t>
            </a:r>
            <a:r>
              <a:rPr lang="en-US" sz="2800" dirty="0">
                <a:solidFill>
                  <a:schemeClr val="accent1">
                    <a:lumMod val="75000"/>
                  </a:schemeClr>
                </a:solidFill>
                <a:latin typeface="Arial" panose="020B0604020202020204" pitchFamily="34" charset="0"/>
                <a:cs typeface="Arial" panose="020B0604020202020204" pitchFamily="34" charset="0"/>
              </a:rPr>
              <a:t>transcriptomics[</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single cell[</a:t>
            </a:r>
            <a:r>
              <a:rPr lang="en-US" sz="2800" dirty="0" err="1">
                <a:solidFill>
                  <a:schemeClr val="accent1">
                    <a:lumMod val="75000"/>
                  </a:schemeClr>
                </a:solidFill>
                <a:latin typeface="Arial" panose="020B0604020202020204" pitchFamily="34" charset="0"/>
                <a:cs typeface="Arial" panose="020B0604020202020204" pitchFamily="34" charset="0"/>
              </a:rPr>
              <a:t>ti</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tagged with specific fields, it is not processed by ATM, and the exact input is searched: </a:t>
            </a:r>
            <a:r>
              <a:rPr lang="en-US" sz="2800" dirty="0">
                <a:solidFill>
                  <a:schemeClr val="accent1">
                    <a:lumMod val="75000"/>
                  </a:schemeClr>
                </a:solidFill>
                <a:latin typeface="Arial" panose="020B0604020202020204" pitchFamily="34" charset="0"/>
                <a:cs typeface="Arial" panose="020B0604020202020204" pitchFamily="34" charset="0"/>
              </a:rPr>
              <a:t>transcriptomics[Title/Abstract] AND single cell[Title]</a:t>
            </a:r>
            <a:r>
              <a:rPr lang="en-US" sz="2800" dirty="0">
                <a:latin typeface="Arial" panose="020B0604020202020204" pitchFamily="34" charset="0"/>
                <a:cs typeface="Arial" panose="020B0604020202020204" pitchFamily="34" charset="0"/>
              </a:rPr>
              <a:t>, </a:t>
            </a:r>
            <a:r>
              <a:rPr lang="en-US" sz="2800" dirty="0">
                <a:solidFill>
                  <a:schemeClr val="accent1">
                    <a:lumMod val="75000"/>
                  </a:schemeClr>
                </a:solidFill>
                <a:latin typeface="Arial" panose="020B0604020202020204" pitchFamily="34" charset="0"/>
                <a:cs typeface="Arial" panose="020B0604020202020204" pitchFamily="34" charset="0"/>
              </a:rPr>
              <a:t>deep learning[Title/Abstract] AND 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253965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82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more general the keyword, the more publications returned, the longer the wait time would be.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~200 publication would need 3-5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4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129914" y="104930"/>
            <a:ext cx="11932171" cy="666336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plot</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publication count (matched to the keywords) of each journal change over time across the year range.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10000</a:t>
            </a:r>
            <a:r>
              <a:rPr lang="en-US" sz="2800" dirty="0">
                <a:latin typeface="Arial" panose="020B0604020202020204" pitchFamily="34" charset="0"/>
                <a:cs typeface="Arial" panose="020B0604020202020204" pitchFamily="34" charset="0"/>
              </a:rPr>
              <a:t> are retrieved from PubMed for further analysis. Journals are ranked in a descending order by their total publication counts across the year range. Only top 20 journals are shown if the returned journal list is longer than 20. Journals with the same total publication counts are then alphabetically ordered by their journal name. (This is to make sure there won’t be tie situation when getting the top 20 journals.)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journal shown in the plot is based on the consideration that an alluvial plot with more than 20 colors is hard to see. It is also hard to locate legend with more than 20 colors.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journals can be downloaded with the button under the plot </a:t>
            </a:r>
          </a:p>
        </p:txBody>
      </p:sp>
    </p:spTree>
    <p:extLst>
      <p:ext uri="{BB962C8B-B14F-4D97-AF65-F5344CB8AC3E}">
        <p14:creationId xmlns:p14="http://schemas.microsoft.com/office/powerpoint/2010/main" val="307426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two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total count </a:t>
            </a:r>
            <a:r>
              <a:rPr lang="en-US" sz="2800" dirty="0">
                <a:latin typeface="Arial" panose="020B0604020202020204" pitchFamily="34" charset="0"/>
                <a:cs typeface="Arial" panose="020B0604020202020204" pitchFamily="34" charset="0"/>
              </a:rPr>
              <a:t>-- Show journals above a minimum total number of publications across the year range. If Min Total Count is set to be </a:t>
            </a:r>
            <a:r>
              <a:rPr lang="en-US" sz="2800" dirty="0">
                <a:solidFill>
                  <a:schemeClr val="accent1">
                    <a:lumMod val="75000"/>
                  </a:schemeClr>
                </a:solidFill>
                <a:latin typeface="Arial" panose="020B0604020202020204" pitchFamily="34" charset="0"/>
                <a:cs typeface="Arial" panose="020B0604020202020204" pitchFamily="34" charset="0"/>
              </a:rPr>
              <a:t>10</a:t>
            </a:r>
            <a:r>
              <a:rPr lang="en-US" sz="2800" dirty="0">
                <a:latin typeface="Arial" panose="020B0604020202020204" pitchFamily="34" charset="0"/>
                <a:cs typeface="Arial" panose="020B0604020202020204" pitchFamily="34" charset="0"/>
              </a:rPr>
              <a:t>, then journals with publications matched to keywords that summed less than 10 across the whole year range will not be included in the plot.</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“journal name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Nature’s matched publication for 2020 is 6, then there will be a label on Nature’s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Nature (6)</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2498757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29980"/>
            <a:ext cx="11452487" cy="6786473"/>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Keyword Search – download</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10000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full results</a:t>
            </a:r>
            <a:r>
              <a:rPr lang="en-US" sz="2800" dirty="0">
                <a:latin typeface="Arial" panose="020B0604020202020204" pitchFamily="34" charset="0"/>
                <a:cs typeface="Arial" panose="020B0604020202020204" pitchFamily="34" charset="0"/>
              </a:rPr>
              <a:t>’ button. The file is in .csv format. The results will include all publications returned by the search regardless of whether they are shown in the plot.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rows is one publication matched to the keywords within the year range. The PMID,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 Total entry number could be less than the Query Result count as some papers shown in the query has revised publication year within range, but not the original publication year. These are excluded in the results.</a:t>
            </a:r>
          </a:p>
        </p:txBody>
      </p:sp>
    </p:spTree>
    <p:extLst>
      <p:ext uri="{BB962C8B-B14F-4D97-AF65-F5344CB8AC3E}">
        <p14:creationId xmlns:p14="http://schemas.microsoft.com/office/powerpoint/2010/main" val="4124853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6309420"/>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r>
              <a:rPr lang="en-US" sz="2800" dirty="0">
                <a:latin typeface="Arial" panose="020B0604020202020204" pitchFamily="34" charset="0"/>
                <a:cs typeface="Arial" panose="020B0604020202020204" pitchFamily="34" charset="0"/>
              </a:rPr>
              <a:t>Journal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 journal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journal along time, which can be interpreted as the main publishing interest of a  journal.</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journal’s main focus change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journal’s publication interest. It can assist journal choice by matching a manuscript’s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to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trends of a journal.</a:t>
            </a:r>
          </a:p>
        </p:txBody>
      </p:sp>
    </p:spTree>
    <p:extLst>
      <p:ext uri="{BB962C8B-B14F-4D97-AF65-F5344CB8AC3E}">
        <p14:creationId xmlns:p14="http://schemas.microsoft.com/office/powerpoint/2010/main" val="3846069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982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journal name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by multiple journal names. But it is strongly advised that </a:t>
            </a:r>
            <a:r>
              <a:rPr lang="en-US" sz="2800" dirty="0">
                <a:solidFill>
                  <a:srgbClr val="FF0000"/>
                </a:solidFill>
                <a:latin typeface="Arial" panose="020B0604020202020204" pitchFamily="34" charset="0"/>
                <a:cs typeface="Arial" panose="020B0604020202020204" pitchFamily="34" charset="0"/>
              </a:rPr>
              <a:t>input one journal at a time</a:t>
            </a:r>
            <a:r>
              <a:rPr lang="en-US" sz="2800" dirty="0">
                <a:latin typeface="Arial" panose="020B0604020202020204" pitchFamily="34" charset="0"/>
                <a:cs typeface="Arial" panose="020B0604020202020204" pitchFamily="34" charset="0"/>
              </a:rPr>
              <a:t>. As the journal search waiting time is long, adding multiple journal names will exacerbate this situation.</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Try to enter the full name of the journal. Abbreviation could cause inaccurate matches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337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1EF87-1B69-6DA8-2406-73C9A7AD7793}"/>
              </a:ext>
            </a:extLst>
          </p:cNvPr>
          <p:cNvSpPr txBox="1"/>
          <p:nvPr/>
        </p:nvSpPr>
        <p:spPr>
          <a:xfrm>
            <a:off x="839449" y="494676"/>
            <a:ext cx="10513102"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two components: the search word and the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words only or words with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Search field tags tell the algorithm to search for the word in a specific field. Detailed information about all possible search field tags and their meanings can be referred from the PubMed website: </a:t>
            </a:r>
            <a:r>
              <a:rPr lang="en-US" sz="2800" dirty="0">
                <a:latin typeface="Arial" panose="020B0604020202020204" pitchFamily="34" charset="0"/>
                <a:cs typeface="Arial" panose="020B0604020202020204" pitchFamily="34" charset="0"/>
                <a:hlinkClick r:id="rId2"/>
              </a:rPr>
              <a:t>https://pubmed.ncbi.nlm.nih.gov/help/#using-search-field-tags</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3993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3386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Journal Profiler is usually long, as journal publishes hundreds or thousands of papers each year on average.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~5000 publication would need 20-30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5014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0" y="212735"/>
            <a:ext cx="12192000" cy="6432530"/>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Journal Profiler – plot</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 journal, change over time across the year range.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423333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200</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300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(300)</a:t>
            </a:r>
            <a:r>
              <a:rPr lang="en-US" sz="2800" dirty="0">
                <a:latin typeface="Arial" panose="020B0604020202020204" pitchFamily="34" charset="0"/>
                <a:cs typeface="Arial" panose="020B0604020202020204" pitchFamily="34" charset="0"/>
              </a:rPr>
              <a:t>. If it is less than 200, the label will not be shown.</a:t>
            </a:r>
          </a:p>
        </p:txBody>
      </p:sp>
    </p:spTree>
    <p:extLst>
      <p:ext uri="{BB962C8B-B14F-4D97-AF65-F5344CB8AC3E}">
        <p14:creationId xmlns:p14="http://schemas.microsoft.com/office/powerpoint/2010/main" val="1508415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5000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2764040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5878532"/>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Author Profiler </a:t>
            </a:r>
          </a:p>
          <a:p>
            <a:pPr algn="l">
              <a:spcBef>
                <a:spcPts val="600"/>
              </a:spcBef>
              <a:spcAft>
                <a:spcPts val="600"/>
              </a:spcAft>
            </a:pPr>
            <a:r>
              <a:rPr lang="en-US" sz="2800" dirty="0">
                <a:latin typeface="Arial" panose="020B0604020202020204" pitchFamily="34" charset="0"/>
                <a:cs typeface="Arial" panose="020B0604020202020204" pitchFamily="34" charset="0"/>
              </a:rPr>
              <a:t>Author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an author name or an author identifier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scientist, which can be interpreted as the main research interests or fields of expertise.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change of the scientist’s research interests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a scientist. </a:t>
            </a:r>
          </a:p>
        </p:txBody>
      </p:sp>
    </p:spTree>
    <p:extLst>
      <p:ext uri="{BB962C8B-B14F-4D97-AF65-F5344CB8AC3E}">
        <p14:creationId xmlns:p14="http://schemas.microsoft.com/office/powerpoint/2010/main" val="3971597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Author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4328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550920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Author Name/ID</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the interested author name or author identifier, such as, ORCID, ISNI, VIAF.</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should be in one of the following format:</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last_name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first_two_initials</a:t>
            </a:r>
            <a:r>
              <a:rPr lang="en-US" sz="2400" dirty="0">
                <a:latin typeface="Arial" panose="020B0604020202020204" pitchFamily="34" charset="0"/>
                <a:cs typeface="Arial" panose="020B0604020202020204" pitchFamily="34" charset="0"/>
              </a:rPr>
              <a:t> [au] – </a:t>
            </a:r>
            <a:r>
              <a:rPr lang="en-US" sz="2400" dirty="0" err="1">
                <a:latin typeface="Arial" panose="020B0604020202020204" pitchFamily="34" charset="0"/>
                <a:cs typeface="Arial" panose="020B0604020202020204" pitchFamily="34" charset="0"/>
              </a:rPr>
              <a:t>fauci</a:t>
            </a:r>
            <a:r>
              <a:rPr lang="en-US" sz="2400" dirty="0">
                <a:latin typeface="Arial" panose="020B0604020202020204" pitchFamily="34" charset="0"/>
                <a:cs typeface="Arial" panose="020B0604020202020204" pitchFamily="34" charset="0"/>
              </a:rPr>
              <a:t> as [au]</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last_name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first_name</a:t>
            </a:r>
            <a:r>
              <a:rPr lang="en-US" sz="2400" dirty="0">
                <a:latin typeface="Arial" panose="020B0604020202020204" pitchFamily="34" charset="0"/>
                <a:cs typeface="Arial" panose="020B0604020202020204" pitchFamily="34" charset="0"/>
              </a:rPr>
              <a:t> [au] – </a:t>
            </a:r>
            <a:r>
              <a:rPr lang="en-US" sz="2400" dirty="0" err="1">
                <a:latin typeface="Arial" panose="020B0604020202020204" pitchFamily="34" charset="0"/>
                <a:cs typeface="Arial" panose="020B0604020202020204" pitchFamily="34" charset="0"/>
              </a:rPr>
              <a:t>fauci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anthony</a:t>
            </a:r>
            <a:r>
              <a:rPr lang="en-US" sz="2400" dirty="0">
                <a:latin typeface="Arial" panose="020B0604020202020204" pitchFamily="34" charset="0"/>
                <a:cs typeface="Arial" panose="020B0604020202020204" pitchFamily="34" charset="0"/>
              </a:rPr>
              <a:t> [au]</a:t>
            </a:r>
          </a:p>
          <a:p>
            <a:pPr marL="914400" lvl="1" indent="-457200">
              <a:buFont typeface="Wingdings" panose="05000000000000000000" pitchFamily="2" charset="2"/>
              <a:buChar char="§"/>
            </a:pPr>
            <a:r>
              <a:rPr lang="en-US" sz="2400" dirty="0" err="1">
                <a:latin typeface="Arial" panose="020B0604020202020204" pitchFamily="34" charset="0"/>
                <a:cs typeface="Arial" panose="020B0604020202020204" pitchFamily="34" charset="0"/>
              </a:rPr>
              <a:t>orcid</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xxxx-xxxx-xxxx-xxxx</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auid</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orcid</a:t>
            </a:r>
            <a:r>
              <a:rPr lang="en-US" sz="2400" dirty="0">
                <a:latin typeface="Arial" panose="020B0604020202020204" pitchFamily="34" charset="0"/>
                <a:cs typeface="Arial" panose="020B0604020202020204" pitchFamily="34" charset="0"/>
              </a:rPr>
              <a:t> 0000-0001-5027-4446 [</a:t>
            </a:r>
            <a:r>
              <a:rPr lang="en-US" sz="2400" dirty="0" err="1">
                <a:latin typeface="Arial" panose="020B0604020202020204" pitchFamily="34" charset="0"/>
                <a:cs typeface="Arial" panose="020B0604020202020204" pitchFamily="34" charset="0"/>
              </a:rPr>
              <a:t>auid</a:t>
            </a:r>
            <a:r>
              <a:rPr lang="en-US" sz="24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2552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which is shown in query as: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0200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Author Profiler is usually short.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~100 publication would need about 2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772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214CEC-906F-5D76-58BC-B985C841AC6A}"/>
              </a:ext>
            </a:extLst>
          </p:cNvPr>
          <p:cNvSpPr txBox="1"/>
          <p:nvPr/>
        </p:nvSpPr>
        <p:spPr>
          <a:xfrm>
            <a:off x="839449" y="151179"/>
            <a:ext cx="10513102"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inputs, like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and inputs tagged with [all] or [All Fields], like ‘</a:t>
            </a:r>
            <a:r>
              <a:rPr lang="en-US" sz="2800" dirty="0">
                <a:solidFill>
                  <a:schemeClr val="accent1">
                    <a:lumMod val="75000"/>
                  </a:schemeClr>
                </a:solidFill>
                <a:latin typeface="Arial" panose="020B0604020202020204" pitchFamily="34" charset="0"/>
                <a:cs typeface="Arial" panose="020B0604020202020204" pitchFamily="34" charset="0"/>
              </a:rPr>
              <a:t>yeast[all]</a:t>
            </a:r>
            <a:r>
              <a:rPr lang="en-US" sz="2800" dirty="0">
                <a:latin typeface="Arial" panose="020B0604020202020204" pitchFamily="34" charset="0"/>
                <a:cs typeface="Arial" panose="020B0604020202020204" pitchFamily="34" charset="0"/>
              </a:rPr>
              <a:t>’  are firstly processed using Automatic Term Mapping (ATM). This in general derives all related words of the input.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Then input words and all ATM generated words, if any, are searched in all search fields except for Place of Publication, Create Date, Completion Date, Entry Date,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Date, and Modification Date.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Inputs tagged with other specific tags, such as [Title] or [</a:t>
            </a:r>
            <a:r>
              <a:rPr lang="en-US" sz="2800" dirty="0" err="1">
                <a:latin typeface="Arial" panose="020B0604020202020204" pitchFamily="34" charset="0"/>
                <a:cs typeface="Arial" panose="020B0604020202020204" pitchFamily="34" charset="0"/>
              </a:rPr>
              <a:t>ti</a:t>
            </a:r>
            <a:r>
              <a:rPr lang="en-US" sz="2800" dirty="0">
                <a:latin typeface="Arial" panose="020B0604020202020204" pitchFamily="34" charset="0"/>
                <a:cs typeface="Arial" panose="020B0604020202020204" pitchFamily="34" charset="0"/>
              </a:rPr>
              <a:t>], are not processed by ATM. The exact same words are searched against the fields specified (title in this case).</a:t>
            </a:r>
          </a:p>
        </p:txBody>
      </p:sp>
    </p:spTree>
    <p:extLst>
      <p:ext uri="{BB962C8B-B14F-4D97-AF65-F5344CB8AC3E}">
        <p14:creationId xmlns:p14="http://schemas.microsoft.com/office/powerpoint/2010/main" val="3499383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0" y="0"/>
            <a:ext cx="12192000" cy="6863417"/>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Author Profiler – plot</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an author name or identifier, change over time across the year range.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2310849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10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(10)</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1368027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Author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Author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5000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Author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4031496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02966-9952-E4BB-40A9-94907AC94374}"/>
              </a:ext>
            </a:extLst>
          </p:cNvPr>
          <p:cNvSpPr txBox="1"/>
          <p:nvPr/>
        </p:nvSpPr>
        <p:spPr>
          <a:xfrm>
            <a:off x="809469" y="1004341"/>
            <a:ext cx="10403174"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For source codes, assistance and questions please contact:</a:t>
            </a:r>
          </a:p>
          <a:p>
            <a:pPr algn="l"/>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Henrik </a:t>
            </a:r>
            <a:r>
              <a:rPr lang="en-US" sz="2800" dirty="0" err="1">
                <a:latin typeface="Arial" panose="020B0604020202020204" pitchFamily="34" charset="0"/>
                <a:cs typeface="Arial" panose="020B0604020202020204" pitchFamily="34" charset="0"/>
              </a:rPr>
              <a:t>Dohlman</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hlinkClick r:id="rId2"/>
              </a:rPr>
              <a:t>hdohlman@med.unc.edu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Shuang Li: </a:t>
            </a:r>
            <a:r>
              <a:rPr lang="en-US" sz="2800" dirty="0">
                <a:latin typeface="Arial" panose="020B0604020202020204" pitchFamily="34" charset="0"/>
                <a:cs typeface="Arial" panose="020B0604020202020204" pitchFamily="34" charset="0"/>
                <a:hlinkClick r:id="rId3"/>
              </a:rPr>
              <a:t>shuang9@email.unc.edu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University of North Carolina at Chapel Hill</a:t>
            </a:r>
          </a:p>
          <a:p>
            <a:pPr algn="l"/>
            <a:r>
              <a:rPr lang="en-US" sz="2800" dirty="0">
                <a:latin typeface="Arial" panose="020B0604020202020204" pitchFamily="34" charset="0"/>
                <a:cs typeface="Arial" panose="020B0604020202020204" pitchFamily="34" charset="0"/>
              </a:rPr>
              <a:t>School of Medicine</a:t>
            </a:r>
          </a:p>
          <a:p>
            <a:pPr algn="l"/>
            <a:r>
              <a:rPr lang="en-US" sz="2800" dirty="0">
                <a:latin typeface="Arial" panose="020B0604020202020204" pitchFamily="34" charset="0"/>
                <a:cs typeface="Arial" panose="020B0604020202020204" pitchFamily="34" charset="0"/>
              </a:rPr>
              <a:t>Department of Pharmacology</a:t>
            </a:r>
          </a:p>
        </p:txBody>
      </p:sp>
    </p:spTree>
    <p:extLst>
      <p:ext uri="{BB962C8B-B14F-4D97-AF65-F5344CB8AC3E}">
        <p14:creationId xmlns:p14="http://schemas.microsoft.com/office/powerpoint/2010/main" val="410484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419726"/>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659567" y="1932535"/>
            <a:ext cx="10643017" cy="2246769"/>
          </a:xfrm>
          <a:prstGeom prst="rect">
            <a:avLst/>
          </a:prstGeom>
          <a:noFill/>
        </p:spPr>
        <p:txBody>
          <a:bodyPr wrap="square" rtlCol="0">
            <a:spAutoFit/>
          </a:bodyPr>
          <a:lstStyle/>
          <a:p>
            <a:pPr algn="l"/>
            <a:r>
              <a:rPr lang="en-US" sz="2800" dirty="0">
                <a:solidFill>
                  <a:schemeClr val="accent1">
                    <a:lumMod val="75000"/>
                  </a:schemeClr>
                </a:solidFill>
              </a:rPr>
              <a:t>"yeast’s"[All Fields] OR "yeasts"[</a:t>
            </a:r>
            <a:r>
              <a:rPr lang="en-US" sz="2800" dirty="0" err="1">
                <a:solidFill>
                  <a:schemeClr val="accent1">
                    <a:lumMod val="75000"/>
                  </a:schemeClr>
                </a:solidFill>
              </a:rPr>
              <a:t>MeSH</a:t>
            </a:r>
            <a:r>
              <a:rPr lang="en-US" sz="2800" dirty="0">
                <a:solidFill>
                  <a:schemeClr val="accent1">
                    <a:lumMod val="75000"/>
                  </a:schemeClr>
                </a:solidFill>
              </a:rPr>
              <a:t> Terms] OR "yeasts"[All Fields] OR "yeast"[All Fields] OR "yeast, dried"[</a:t>
            </a:r>
            <a:r>
              <a:rPr lang="en-US" sz="2800" dirty="0" err="1">
                <a:solidFill>
                  <a:schemeClr val="accent1">
                    <a:lumMod val="75000"/>
                  </a:schemeClr>
                </a:solidFill>
              </a:rPr>
              <a:t>MeSH</a:t>
            </a:r>
            <a:r>
              <a:rPr lang="en-US" sz="2800" dirty="0">
                <a:solidFill>
                  <a:schemeClr val="accent1">
                    <a:lumMod val="75000"/>
                  </a:schemeClr>
                </a:solidFill>
              </a:rPr>
              <a:t> Terms] OR ("yeast"[All Fields] AND "dried"[All Fields]) OR "dried yeast"[All Fields] OR "saccharomyces cerevisiae"[</a:t>
            </a:r>
            <a:r>
              <a:rPr lang="en-US" sz="2800" dirty="0" err="1">
                <a:solidFill>
                  <a:schemeClr val="accent1">
                    <a:lumMod val="75000"/>
                  </a:schemeClr>
                </a:solidFill>
              </a:rPr>
              <a:t>MeSH</a:t>
            </a:r>
            <a:r>
              <a:rPr lang="en-US" sz="2800" dirty="0">
                <a:solidFill>
                  <a:schemeClr val="accent1">
                    <a:lumMod val="75000"/>
                  </a:schemeClr>
                </a:solidFill>
              </a:rPr>
              <a:t> Terms] OR ("saccharomyces"[All Fields] AND "cerevisiae"[All Fields]) OR "saccharomyces cerevisiae"[All Fields]</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4418910"/>
            <a:ext cx="10508105" cy="1938992"/>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single word “</a:t>
            </a:r>
            <a:r>
              <a:rPr lang="en-US" sz="2400" dirty="0">
                <a:solidFill>
                  <a:schemeClr val="accent1">
                    <a:lumMod val="75000"/>
                  </a:schemeClr>
                </a:solidFill>
                <a:latin typeface="Arial" panose="020B0604020202020204" pitchFamily="34" charset="0"/>
                <a:cs typeface="Arial" panose="020B0604020202020204" pitchFamily="34" charset="0"/>
              </a:rPr>
              <a:t>yeast</a:t>
            </a:r>
            <a:r>
              <a:rPr lang="en-US" sz="2400" dirty="0">
                <a:latin typeface="Arial" panose="020B0604020202020204" pitchFamily="34" charset="0"/>
                <a:cs typeface="Arial" panose="020B0604020202020204" pitchFamily="34" charset="0"/>
              </a:rPr>
              <a:t>” has been derived to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t>
            </a:r>
            <a:r>
              <a:rPr lang="en-US" sz="2400" dirty="0">
                <a:solidFill>
                  <a:schemeClr val="accent1">
                    <a:lumMod val="75000"/>
                  </a:schemeClr>
                </a:solidFill>
                <a:latin typeface="Arial" panose="020B0604020202020204" pitchFamily="34" charset="0"/>
                <a:cs typeface="Arial" panose="020B0604020202020204" pitchFamily="34" charset="0"/>
              </a:rPr>
              <a:t>yeast, dried</a:t>
            </a:r>
            <a:r>
              <a:rPr lang="en-US" sz="2400" dirty="0">
                <a:latin typeface="Arial" panose="020B0604020202020204" pitchFamily="34" charset="0"/>
                <a:cs typeface="Arial" panose="020B0604020202020204" pitchFamily="34" charset="0"/>
              </a:rPr>
              <a:t>” and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etc.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a:t>
            </a:r>
            <a:r>
              <a:rPr lang="en-US" sz="2400" dirty="0">
                <a:latin typeface="Arial" panose="020B0604020202020204" pitchFamily="34" charset="0"/>
                <a:cs typeface="Arial" panose="020B0604020202020204" pitchFamily="34" charset="0"/>
              </a:rPr>
              <a:t>” are searched against all the fields of the publications;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are search against the </a:t>
            </a:r>
            <a:r>
              <a:rPr lang="en-US" sz="2400" dirty="0" err="1">
                <a:latin typeface="Arial" panose="020B0604020202020204" pitchFamily="34" charset="0"/>
                <a:cs typeface="Arial" panose="020B0604020202020204" pitchFamily="34" charset="0"/>
              </a:rPr>
              <a:t>MeSH</a:t>
            </a:r>
            <a:r>
              <a:rPr lang="en-US" sz="2400" dirty="0">
                <a:latin typeface="Arial" panose="020B0604020202020204" pitchFamily="34" charset="0"/>
                <a:cs typeface="Arial" panose="020B0604020202020204" pitchFamily="34" charset="0"/>
              </a:rPr>
              <a:t> Term list of the publications. </a:t>
            </a:r>
          </a:p>
        </p:txBody>
      </p:sp>
    </p:spTree>
    <p:extLst>
      <p:ext uri="{BB962C8B-B14F-4D97-AF65-F5344CB8AC3E}">
        <p14:creationId xmlns:p14="http://schemas.microsoft.com/office/powerpoint/2010/main" val="199853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986851" y="2214238"/>
            <a:ext cx="5876144" cy="523220"/>
          </a:xfrm>
          <a:prstGeom prst="rect">
            <a:avLst/>
          </a:prstGeom>
          <a:noFill/>
        </p:spPr>
        <p:txBody>
          <a:bodyPr wrap="square" rtlCol="0">
            <a:spAutoFit/>
          </a:bodyPr>
          <a:lstStyle/>
          <a:p>
            <a:pPr algn="l"/>
            <a:r>
              <a:rPr lang="en-US" sz="2800" dirty="0">
                <a:solidFill>
                  <a:schemeClr val="accent1">
                    <a:lumMod val="75000"/>
                  </a:schemeClr>
                </a:solidFill>
              </a:rPr>
              <a:t>"deep learning"[Title/Abstract] </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3013501"/>
            <a:ext cx="10508105" cy="830997"/>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input word is not processed by ATM. The exact word “</a:t>
            </a:r>
            <a:r>
              <a:rPr lang="en-US" sz="2400" dirty="0">
                <a:solidFill>
                  <a:schemeClr val="accent1">
                    <a:lumMod val="75000"/>
                  </a:schemeClr>
                </a:solidFill>
                <a:latin typeface="Arial" panose="020B0604020202020204" pitchFamily="34" charset="0"/>
                <a:cs typeface="Arial" panose="020B0604020202020204" pitchFamily="34" charset="0"/>
              </a:rPr>
              <a:t>deep learning</a:t>
            </a:r>
            <a:r>
              <a:rPr lang="en-US" sz="2400" dirty="0">
                <a:latin typeface="Arial" panose="020B0604020202020204" pitchFamily="34" charset="0"/>
                <a:cs typeface="Arial" panose="020B0604020202020204" pitchFamily="34" charset="0"/>
              </a:rPr>
              <a:t>” is searched against the title and the abstract of the publications. </a:t>
            </a:r>
          </a:p>
        </p:txBody>
      </p:sp>
    </p:spTree>
    <p:extLst>
      <p:ext uri="{BB962C8B-B14F-4D97-AF65-F5344CB8AC3E}">
        <p14:creationId xmlns:p14="http://schemas.microsoft.com/office/powerpoint/2010/main" val="414124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310854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more information about Automatic Term Mapping (ATM) and how it derives related words, please refer to the official PubMed website here: </a:t>
            </a:r>
            <a:r>
              <a:rPr lang="en-US" sz="2800" dirty="0">
                <a:latin typeface="Arial" panose="020B0604020202020204" pitchFamily="34" charset="0"/>
                <a:cs typeface="Arial" panose="020B0604020202020204" pitchFamily="34" charset="0"/>
                <a:hlinkClick r:id="rId2"/>
              </a:rPr>
              <a:t>https://pubmed.ncbi.nlm.nih.gov/help/#automatic-term-mapping</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4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582067"/>
            <a:ext cx="11412513"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query of your PubMed search can be easily retrieved or examined on the official website: </a:t>
            </a:r>
            <a:r>
              <a:rPr lang="en-US" sz="2800" dirty="0">
                <a:latin typeface="Arial" panose="020B0604020202020204" pitchFamily="34" charset="0"/>
                <a:cs typeface="Arial" panose="020B0604020202020204" pitchFamily="34" charset="0"/>
                <a:hlinkClick r:id="rId2"/>
              </a:rPr>
              <a:t>https://pubmed.ncbi.nlm.nih.gov/</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After typing in your inputs, click search. The click the ‘</a:t>
            </a:r>
            <a:r>
              <a:rPr lang="en-US" sz="2800" dirty="0">
                <a:solidFill>
                  <a:schemeClr val="accent1">
                    <a:lumMod val="75000"/>
                  </a:schemeClr>
                </a:solidFill>
                <a:latin typeface="Arial" panose="020B0604020202020204" pitchFamily="34" charset="0"/>
                <a:cs typeface="Arial" panose="020B0604020202020204" pitchFamily="34" charset="0"/>
              </a:rPr>
              <a:t>Advanced</a:t>
            </a:r>
            <a:r>
              <a:rPr lang="en-US" sz="2800" dirty="0">
                <a:latin typeface="Arial" panose="020B0604020202020204" pitchFamily="34" charset="0"/>
                <a:cs typeface="Arial" panose="020B0604020202020204" pitchFamily="34" charset="0"/>
              </a:rPr>
              <a:t>’ button right under the search bar in the results webpage.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  Scroll down to the bottom of the page to check ‘History and Search Details’.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Click the ‘&gt;’ under ‘Details’ column to check the query for this search.</a:t>
            </a:r>
          </a:p>
        </p:txBody>
      </p:sp>
    </p:spTree>
    <p:extLst>
      <p:ext uri="{BB962C8B-B14F-4D97-AF65-F5344CB8AC3E}">
        <p14:creationId xmlns:p14="http://schemas.microsoft.com/office/powerpoint/2010/main" val="252349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454A55-4480-54CA-84CF-5568F7866869}"/>
              </a:ext>
            </a:extLst>
          </p:cNvPr>
          <p:cNvPicPr>
            <a:picLocks noChangeAspect="1"/>
          </p:cNvPicPr>
          <p:nvPr/>
        </p:nvPicPr>
        <p:blipFill>
          <a:blip r:embed="rId2"/>
          <a:stretch>
            <a:fillRect/>
          </a:stretch>
        </p:blipFill>
        <p:spPr>
          <a:xfrm>
            <a:off x="428938" y="247026"/>
            <a:ext cx="9925050" cy="1866900"/>
          </a:xfrm>
          <a:prstGeom prst="rect">
            <a:avLst/>
          </a:prstGeom>
        </p:spPr>
      </p:pic>
      <p:sp>
        <p:nvSpPr>
          <p:cNvPr id="4" name="Oval 3">
            <a:extLst>
              <a:ext uri="{FF2B5EF4-FFF2-40B4-BE49-F238E27FC236}">
                <a16:creationId xmlns:a16="http://schemas.microsoft.com/office/drawing/2014/main" id="{9D38D927-97E0-EBFC-D852-2473BC566722}"/>
              </a:ext>
            </a:extLst>
          </p:cNvPr>
          <p:cNvSpPr/>
          <p:nvPr/>
        </p:nvSpPr>
        <p:spPr>
          <a:xfrm>
            <a:off x="9084039" y="1289154"/>
            <a:ext cx="1394086" cy="7195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013E897-0184-047E-E914-B04A37A34C36}"/>
              </a:ext>
            </a:extLst>
          </p:cNvPr>
          <p:cNvPicPr>
            <a:picLocks noChangeAspect="1"/>
          </p:cNvPicPr>
          <p:nvPr/>
        </p:nvPicPr>
        <p:blipFill>
          <a:blip r:embed="rId3"/>
          <a:stretch>
            <a:fillRect/>
          </a:stretch>
        </p:blipFill>
        <p:spPr>
          <a:xfrm>
            <a:off x="428938" y="2740389"/>
            <a:ext cx="10106025" cy="3086100"/>
          </a:xfrm>
          <a:prstGeom prst="rect">
            <a:avLst/>
          </a:prstGeom>
        </p:spPr>
      </p:pic>
      <p:sp>
        <p:nvSpPr>
          <p:cNvPr id="7" name="Oval 6">
            <a:extLst>
              <a:ext uri="{FF2B5EF4-FFF2-40B4-BE49-F238E27FC236}">
                <a16:creationId xmlns:a16="http://schemas.microsoft.com/office/drawing/2014/main" id="{F197F27F-A39D-FD41-58D2-4B15425A1AE6}"/>
              </a:ext>
            </a:extLst>
          </p:cNvPr>
          <p:cNvSpPr/>
          <p:nvPr/>
        </p:nvSpPr>
        <p:spPr>
          <a:xfrm>
            <a:off x="3087973" y="3458980"/>
            <a:ext cx="839450" cy="30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53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3732</Words>
  <Application>Microsoft Office PowerPoint</Application>
  <PresentationFormat>Widescreen</PresentationFormat>
  <Paragraphs>243</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Shuang Li</dc:creator>
  <cp:lastModifiedBy>Shuang Li</cp:lastModifiedBy>
  <cp:revision>22</cp:revision>
  <dcterms:created xsi:type="dcterms:W3CDTF">2023-03-07T14:36:55Z</dcterms:created>
  <dcterms:modified xsi:type="dcterms:W3CDTF">2023-04-05T18:03:11Z</dcterms:modified>
</cp:coreProperties>
</file>