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1" r:id="rId4"/>
    <p:sldId id="259" r:id="rId5"/>
    <p:sldId id="260" r:id="rId6"/>
    <p:sldId id="261" r:id="rId7"/>
    <p:sldId id="263" r:id="rId8"/>
    <p:sldId id="262" r:id="rId9"/>
    <p:sldId id="264" r:id="rId10"/>
    <p:sldId id="265" r:id="rId11"/>
    <p:sldId id="266" r:id="rId12"/>
    <p:sldId id="292" r:id="rId13"/>
    <p:sldId id="303" r:id="rId14"/>
    <p:sldId id="269" r:id="rId15"/>
    <p:sldId id="288" r:id="rId16"/>
    <p:sldId id="281" r:id="rId17"/>
    <p:sldId id="282" r:id="rId18"/>
    <p:sldId id="285" r:id="rId19"/>
    <p:sldId id="283" r:id="rId20"/>
    <p:sldId id="284" r:id="rId21"/>
    <p:sldId id="304" r:id="rId22"/>
    <p:sldId id="257" r:id="rId23"/>
    <p:sldId id="278" r:id="rId24"/>
    <p:sldId id="267" r:id="rId25"/>
    <p:sldId id="268" r:id="rId26"/>
    <p:sldId id="270" r:id="rId27"/>
    <p:sldId id="271" r:id="rId28"/>
    <p:sldId id="289" r:id="rId29"/>
    <p:sldId id="272" r:id="rId30"/>
    <p:sldId id="305" r:id="rId31"/>
    <p:sldId id="280" r:id="rId32"/>
    <p:sldId id="287" r:id="rId33"/>
    <p:sldId id="273" r:id="rId34"/>
    <p:sldId id="274" r:id="rId35"/>
    <p:sldId id="275" r:id="rId36"/>
    <p:sldId id="290" r:id="rId37"/>
    <p:sldId id="276" r:id="rId38"/>
    <p:sldId id="277" r:id="rId39"/>
    <p:sldId id="306" r:id="rId40"/>
    <p:sldId id="293" r:id="rId41"/>
    <p:sldId id="294" r:id="rId42"/>
    <p:sldId id="295" r:id="rId43"/>
    <p:sldId id="296" r:id="rId44"/>
    <p:sldId id="297" r:id="rId45"/>
    <p:sldId id="298" r:id="rId46"/>
    <p:sldId id="299" r:id="rId47"/>
    <p:sldId id="300" r:id="rId48"/>
    <p:sldId id="29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87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4/26/2023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4/26/2023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1359A-37D8-2CDD-9228-4AB46D8439E9}"/>
              </a:ext>
            </a:extLst>
          </p:cNvPr>
          <p:cNvSpPr txBox="1"/>
          <p:nvPr/>
        </p:nvSpPr>
        <p:spPr>
          <a:xfrm>
            <a:off x="519657" y="366623"/>
            <a:ext cx="11412513"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a rate limit.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When user has sent too many requests in a given amount of time, there would be a HTTP Error 429 for Too Many Requests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this webapp, in the Keyword Search and Journal </a:t>
            </a:r>
            <a:r>
              <a:rPr lang="en-US" sz="2800" dirty="0" err="1">
                <a:latin typeface="Arial" panose="020B0604020202020204" pitchFamily="34" charset="0"/>
                <a:cs typeface="Arial" panose="020B0604020202020204" pitchFamily="34" charset="0"/>
              </a:rPr>
              <a:t>Pofiler</a:t>
            </a:r>
            <a:r>
              <a:rPr lang="en-US" sz="2800" dirty="0">
                <a:latin typeface="Arial" panose="020B0604020202020204" pitchFamily="34" charset="0"/>
                <a:cs typeface="Arial" panose="020B0604020202020204" pitchFamily="34" charset="0"/>
              </a:rPr>
              <a:t> plot regions, a reminder would appear for such error: “Too Many Requests. HTTP Error 429. Please wait 20s and then click Plot again.”</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Wait 20s and then click the Plot button again would solve this problem.</a:t>
            </a:r>
          </a:p>
        </p:txBody>
      </p:sp>
    </p:spTree>
    <p:extLst>
      <p:ext uri="{BB962C8B-B14F-4D97-AF65-F5344CB8AC3E}">
        <p14:creationId xmlns:p14="http://schemas.microsoft.com/office/powerpoint/2010/main" val="83745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err="1">
                <a:latin typeface="Arial" panose="020B0604020202020204" pitchFamily="34" charset="0"/>
                <a:cs typeface="Arial" panose="020B0604020202020204" pitchFamily="34" charset="0"/>
              </a:rPr>
              <a:t>MeSH</a:t>
            </a:r>
            <a:r>
              <a:rPr lang="en-US" sz="6000" dirty="0">
                <a:latin typeface="Arial" panose="020B0604020202020204" pitchFamily="34" charset="0"/>
                <a:cs typeface="Arial" panose="020B0604020202020204" pitchFamily="34" charset="0"/>
              </a:rPr>
              <a:t> Term Match</a:t>
            </a:r>
          </a:p>
        </p:txBody>
      </p:sp>
    </p:spTree>
    <p:extLst>
      <p:ext uri="{BB962C8B-B14F-4D97-AF65-F5344CB8AC3E}">
        <p14:creationId xmlns:p14="http://schemas.microsoft.com/office/powerpoint/2010/main" val="404883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Journal Match</a:t>
            </a:r>
          </a:p>
        </p:txBody>
      </p:sp>
    </p:spTree>
    <p:extLst>
      <p:ext uri="{BB962C8B-B14F-4D97-AF65-F5344CB8AC3E}">
        <p14:creationId xmlns:p14="http://schemas.microsoft.com/office/powerpoint/2010/main" val="1795793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a:t>
            </a:r>
          </a:p>
          <a:p>
            <a:pPr algn="l"/>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Journal Match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(see slide 8),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04930"/>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10000</a:t>
            </a:r>
            <a:r>
              <a:rPr lang="en-US" sz="2800" dirty="0">
                <a:latin typeface="Arial" panose="020B0604020202020204" pitchFamily="34" charset="0"/>
                <a:cs typeface="Arial" panose="020B0604020202020204" pitchFamily="34" charset="0"/>
              </a:rPr>
              <a:t> are retrieved from PubMed for further analysis. 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Match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29980"/>
            <a:ext cx="11452487" cy="6786473"/>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Match – download</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10000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Match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rows is one publication matched to the keywords within the year range. The PMID,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 Total entry number could be less than the Query Result count as some papers shown in the query has revised publication year within range, but not the original publication year. These are excluded in the results.</a:t>
            </a:r>
          </a:p>
        </p:txBody>
      </p:sp>
    </p:spTree>
    <p:extLst>
      <p:ext uri="{BB962C8B-B14F-4D97-AF65-F5344CB8AC3E}">
        <p14:creationId xmlns:p14="http://schemas.microsoft.com/office/powerpoint/2010/main" val="412485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PubMed search</a:t>
            </a:r>
          </a:p>
        </p:txBody>
      </p:sp>
    </p:spTree>
    <p:extLst>
      <p:ext uri="{BB962C8B-B14F-4D97-AF65-F5344CB8AC3E}">
        <p14:creationId xmlns:p14="http://schemas.microsoft.com/office/powerpoint/2010/main" val="3284277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Journal Profiler</a:t>
            </a:r>
          </a:p>
        </p:txBody>
      </p:sp>
    </p:spTree>
    <p:extLst>
      <p:ext uri="{BB962C8B-B14F-4D97-AF65-F5344CB8AC3E}">
        <p14:creationId xmlns:p14="http://schemas.microsoft.com/office/powerpoint/2010/main" val="1042416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Enter journal name without special characters, e.g., (), [], {} or &amp;. For example: J Hand Surg [Am] should be J Hand Surg Am; Physiology &amp; </a:t>
            </a:r>
            <a:r>
              <a:rPr lang="en-US" sz="2800">
                <a:latin typeface="Arial" panose="020B0604020202020204" pitchFamily="34" charset="0"/>
                <a:cs typeface="Arial" panose="020B0604020202020204" pitchFamily="34" charset="0"/>
              </a:rPr>
              <a:t>Behavior should be Physiology Behavior.</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p:txBody>
      </p:sp>
    </p:spTree>
    <p:extLst>
      <p:ext uri="{BB962C8B-B14F-4D97-AF65-F5344CB8AC3E}">
        <p14:creationId xmlns:p14="http://schemas.microsoft.com/office/powerpoint/2010/main" val="3733377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212735"/>
            <a:ext cx="12192000" cy="6432530"/>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DF5C-3623-96A6-8439-C39E546433F4}"/>
              </a:ext>
            </a:extLst>
          </p:cNvPr>
          <p:cNvSpPr txBox="1"/>
          <p:nvPr/>
        </p:nvSpPr>
        <p:spPr>
          <a:xfrm>
            <a:off x="0" y="2921168"/>
            <a:ext cx="12192000" cy="1015663"/>
          </a:xfrm>
          <a:prstGeom prst="rect">
            <a:avLst/>
          </a:prstGeom>
          <a:noFill/>
        </p:spPr>
        <p:txBody>
          <a:bodyPr wrap="square" rtlCol="0">
            <a:spAutoFit/>
          </a:bodyPr>
          <a:lstStyle/>
          <a:p>
            <a:pPr algn="ctr"/>
            <a:r>
              <a:rPr lang="en-US" sz="6000" dirty="0">
                <a:latin typeface="Arial" panose="020B0604020202020204" pitchFamily="34" charset="0"/>
                <a:cs typeface="Arial" panose="020B0604020202020204" pitchFamily="34" charset="0"/>
              </a:rPr>
              <a:t>Author Profiler</a:t>
            </a:r>
          </a:p>
        </p:txBody>
      </p:sp>
    </p:spTree>
    <p:extLst>
      <p:ext uri="{BB962C8B-B14F-4D97-AF65-F5344CB8AC3E}">
        <p14:creationId xmlns:p14="http://schemas.microsoft.com/office/powerpoint/2010/main" val="232200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5878532"/>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r>
              <a:rPr lang="en-US" sz="2800" dirty="0">
                <a:latin typeface="Arial" panose="020B0604020202020204" pitchFamily="34" charset="0"/>
                <a:cs typeface="Arial" panose="020B0604020202020204" pitchFamily="34" charset="0"/>
              </a:rPr>
              <a:t>Author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an author name or an author identifier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scientist, which can be interpreted as the main research interests or fields of expertise.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change of the scientist’s research interests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a scientist. </a:t>
            </a:r>
          </a:p>
        </p:txBody>
      </p:sp>
    </p:spTree>
    <p:extLst>
      <p:ext uri="{BB962C8B-B14F-4D97-AF65-F5344CB8AC3E}">
        <p14:creationId xmlns:p14="http://schemas.microsoft.com/office/powerpoint/2010/main" val="39715979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328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940088"/>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Author Name/ID</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type can be:</a:t>
            </a:r>
          </a:p>
          <a:p>
            <a:pPr marL="914400" lvl="1" indent="-457200">
              <a:buSzPct val="80000"/>
              <a:buFont typeface="Wingdings" panose="05000000000000000000" pitchFamily="2" charset="2"/>
              <a:buChar char="§"/>
            </a:pPr>
            <a:r>
              <a:rPr lang="en-US" sz="2800" dirty="0">
                <a:latin typeface="Arial" panose="020B0604020202020204" pitchFamily="34" charset="0"/>
                <a:cs typeface="Arial" panose="020B0604020202020204" pitchFamily="34" charset="0"/>
              </a:rPr>
              <a:t>author name</a:t>
            </a:r>
          </a:p>
          <a:p>
            <a:pPr marL="914400" lvl="1" indent="-457200">
              <a:buSzPct val="80000"/>
              <a:buFont typeface="Wingdings" panose="05000000000000000000" pitchFamily="2" charset="2"/>
              <a:buChar char="§"/>
            </a:pPr>
            <a:r>
              <a:rPr lang="en-US" sz="2800" dirty="0">
                <a:latin typeface="Arial" panose="020B0604020202020204" pitchFamily="34" charset="0"/>
                <a:cs typeface="Arial" panose="020B0604020202020204" pitchFamily="34" charset="0"/>
              </a:rPr>
              <a:t>author identifier, such as, ORCID, ISNI, VIAF.</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should be in one of the </a:t>
            </a:r>
            <a:r>
              <a:rPr lang="en-US" sz="2800">
                <a:latin typeface="Arial" panose="020B0604020202020204" pitchFamily="34" charset="0"/>
                <a:cs typeface="Arial" panose="020B0604020202020204" pitchFamily="34" charset="0"/>
              </a:rPr>
              <a:t>following formats:</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first_two_initials</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as </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first_name</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anthony</a:t>
            </a:r>
            <a:r>
              <a:rPr lang="en-US" sz="2400" dirty="0">
                <a:latin typeface="Arial" panose="020B0604020202020204" pitchFamily="34" charset="0"/>
                <a:cs typeface="Arial" panose="020B0604020202020204" pitchFamily="34" charset="0"/>
              </a:rPr>
              <a:t> </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xxxx-xxxx-xxxx-xxxx</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0000-0001-5027-4446</a:t>
            </a:r>
          </a:p>
          <a:p>
            <a:pPr algn="l"/>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552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200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Author Profiler is usually short.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~100 publication would need about 2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724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0"/>
            <a:ext cx="12192000" cy="6863417"/>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Author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an author name or identifier,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2310849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10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(10)</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1368027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4031496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source codes,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410484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3768</Words>
  <Application>Microsoft Office PowerPoint</Application>
  <PresentationFormat>Widescreen</PresentationFormat>
  <Paragraphs>252</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26</cp:revision>
  <dcterms:created xsi:type="dcterms:W3CDTF">2023-03-07T14:36:55Z</dcterms:created>
  <dcterms:modified xsi:type="dcterms:W3CDTF">2023-04-26T14:00:26Z</dcterms:modified>
</cp:coreProperties>
</file>