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3" r:id="rId7"/>
    <p:sldId id="262" r:id="rId8"/>
    <p:sldId id="264" r:id="rId9"/>
    <p:sldId id="265" r:id="rId10"/>
    <p:sldId id="266" r:id="rId11"/>
    <p:sldId id="269" r:id="rId12"/>
    <p:sldId id="288" r:id="rId13"/>
    <p:sldId id="281" r:id="rId14"/>
    <p:sldId id="282" r:id="rId15"/>
    <p:sldId id="285" r:id="rId16"/>
    <p:sldId id="283" r:id="rId17"/>
    <p:sldId id="284" r:id="rId18"/>
    <p:sldId id="257" r:id="rId19"/>
    <p:sldId id="278" r:id="rId20"/>
    <p:sldId id="267" r:id="rId21"/>
    <p:sldId id="268" r:id="rId22"/>
    <p:sldId id="270" r:id="rId23"/>
    <p:sldId id="271" r:id="rId24"/>
    <p:sldId id="289" r:id="rId25"/>
    <p:sldId id="272" r:id="rId26"/>
    <p:sldId id="280" r:id="rId27"/>
    <p:sldId id="287" r:id="rId28"/>
    <p:sldId id="273" r:id="rId29"/>
    <p:sldId id="274" r:id="rId30"/>
    <p:sldId id="275" r:id="rId31"/>
    <p:sldId id="290" r:id="rId32"/>
    <p:sldId id="276" r:id="rId33"/>
    <p:sldId id="277" r:id="rId34"/>
    <p:sldId id="2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4" d="100"/>
          <a:sy n="64" d="100"/>
        </p:scale>
        <p:origin x="8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6D705-8812-4121-227B-78FB17296A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F4EB1D-5E37-5E1E-E194-C9949704EB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31CD43-EDE5-8F39-30CA-94EE99BFF39C}"/>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5" name="Footer Placeholder 4">
            <a:extLst>
              <a:ext uri="{FF2B5EF4-FFF2-40B4-BE49-F238E27FC236}">
                <a16:creationId xmlns:a16="http://schemas.microsoft.com/office/drawing/2014/main" id="{50FBCD0C-1D0B-A07B-67F2-BEBBE0C296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CF280-5FEE-7A9E-CE7E-8DEBD1458EE5}"/>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303584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0659B-268A-F684-E4F0-FBF1E33C71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05CE70-F0E3-2A7E-DD41-5AE59071D8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EADD5-820D-E73B-D3FA-240E6A6508D8}"/>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5" name="Footer Placeholder 4">
            <a:extLst>
              <a:ext uri="{FF2B5EF4-FFF2-40B4-BE49-F238E27FC236}">
                <a16:creationId xmlns:a16="http://schemas.microsoft.com/office/drawing/2014/main" id="{883C0A1D-3FE3-5A18-A8D7-CB473BCD3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0DAF3-6DD8-7A90-60A4-9CB9A5C99ECD}"/>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3785819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14A950-A179-0260-02FD-E90A41279E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829C41-E4A2-DDC9-D824-9EE97D5912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3CD9A3-F176-1712-6654-C50D3DADB7C8}"/>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5" name="Footer Placeholder 4">
            <a:extLst>
              <a:ext uri="{FF2B5EF4-FFF2-40B4-BE49-F238E27FC236}">
                <a16:creationId xmlns:a16="http://schemas.microsoft.com/office/drawing/2014/main" id="{5CB4886E-1C52-FAD4-E01B-71EBDD61C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6A17B-F986-F19A-2E80-5722FC9936CE}"/>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152152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B6C54-48AE-4CB3-C5E7-A9DBC2552B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90C8F3-2020-5790-8BA1-19B8389A67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7AA08-CF61-9B08-ABE7-1282FD2306AA}"/>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5" name="Footer Placeholder 4">
            <a:extLst>
              <a:ext uri="{FF2B5EF4-FFF2-40B4-BE49-F238E27FC236}">
                <a16:creationId xmlns:a16="http://schemas.microsoft.com/office/drawing/2014/main" id="{33AB8AB2-27A4-BE96-A88B-65AE0B008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4504B-65F1-61EE-6892-BDD77FD524DE}"/>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1410900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933A7-5BD4-9D5A-CD7E-98DD5EB4F6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D10ECA-E1AF-F195-6875-A10184CFAE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2EAA34-EC03-76D1-7B52-0A3C201E0B15}"/>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5" name="Footer Placeholder 4">
            <a:extLst>
              <a:ext uri="{FF2B5EF4-FFF2-40B4-BE49-F238E27FC236}">
                <a16:creationId xmlns:a16="http://schemas.microsoft.com/office/drawing/2014/main" id="{35A14C54-DEE9-3CF5-012A-2974F2B227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49717-717A-6AA2-2320-1B70433FAE78}"/>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1314343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CCB97-46F3-6AF2-D475-26F31CACF8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6117B2-97F0-4173-DF1F-9404300DDE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F6881C-0412-2942-6BB9-0522B466AA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0D35AE-7885-CA60-93FC-E1ED617F92E3}"/>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6" name="Footer Placeholder 5">
            <a:extLst>
              <a:ext uri="{FF2B5EF4-FFF2-40B4-BE49-F238E27FC236}">
                <a16:creationId xmlns:a16="http://schemas.microsoft.com/office/drawing/2014/main" id="{1FAB501F-2F18-C899-6034-351BA76FF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C42E2-7081-3B3A-26EB-E5584F5BFF21}"/>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185260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AEEA-5C7F-A254-8C01-FDA2913D53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7A63BB-ED30-9756-87A5-48D7F7D2A1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212020-89EC-E493-5B03-957CC130A8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7F64B1-5E7A-CFA1-2714-C90CE5721F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C8118A-512D-5C2A-1A10-5571A8369F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093D8B-C645-A7F0-C358-32238D5FC007}"/>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8" name="Footer Placeholder 7">
            <a:extLst>
              <a:ext uri="{FF2B5EF4-FFF2-40B4-BE49-F238E27FC236}">
                <a16:creationId xmlns:a16="http://schemas.microsoft.com/office/drawing/2014/main" id="{4E6F7105-F1C5-2550-ED1D-73E4463214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2E1D98-232C-F45A-FE46-E495E03B7538}"/>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66234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B3AF7-956A-81CB-96B5-C419B5C343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8056FF-DD1E-1D4A-D338-E599A9A180F1}"/>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4" name="Footer Placeholder 3">
            <a:extLst>
              <a:ext uri="{FF2B5EF4-FFF2-40B4-BE49-F238E27FC236}">
                <a16:creationId xmlns:a16="http://schemas.microsoft.com/office/drawing/2014/main" id="{CB40E218-570A-5A76-3BAD-C8C5DE0672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8CAE41-E0DA-EE3E-70A2-13A0FC9C7A6D}"/>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76569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69B98-231D-4C29-0A5E-FB5D859C6902}"/>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3" name="Footer Placeholder 2">
            <a:extLst>
              <a:ext uri="{FF2B5EF4-FFF2-40B4-BE49-F238E27FC236}">
                <a16:creationId xmlns:a16="http://schemas.microsoft.com/office/drawing/2014/main" id="{5C499DFD-7D06-130A-467E-41985A1495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1B7759-8F0F-FFA7-9C95-8B5A2861B493}"/>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567018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E4EE-05A0-E31D-D33D-7E5A8FDCAE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01516B-44BD-BDBB-BB2E-72EC8DE416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AB9464-A97D-F351-9F71-DD393E6F1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33899-3C2B-DBD1-7103-B9EDC847A6BD}"/>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6" name="Footer Placeholder 5">
            <a:extLst>
              <a:ext uri="{FF2B5EF4-FFF2-40B4-BE49-F238E27FC236}">
                <a16:creationId xmlns:a16="http://schemas.microsoft.com/office/drawing/2014/main" id="{EBC2A682-8552-1C67-0EA5-E6DC1496C4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A642F-0B51-2A96-ABCC-B4DE3C00C237}"/>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3204984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F07C2-AAF9-338B-4256-ADC93BD3A0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1418F8-AB14-A661-A389-7B2C2BB355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7998EC-A0E7-F3D6-7AA3-F0CF27B445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D9130B-8054-03DD-B6F6-EA34D118CC34}"/>
              </a:ext>
            </a:extLst>
          </p:cNvPr>
          <p:cNvSpPr>
            <a:spLocks noGrp="1"/>
          </p:cNvSpPr>
          <p:nvPr>
            <p:ph type="dt" sz="half" idx="10"/>
          </p:nvPr>
        </p:nvSpPr>
        <p:spPr/>
        <p:txBody>
          <a:bodyPr/>
          <a:lstStyle/>
          <a:p>
            <a:fld id="{725A97D7-9AED-4DB5-A9CF-C08CD616F71E}" type="datetimeFigureOut">
              <a:rPr lang="en-US" smtClean="0"/>
              <a:t>3/17/2023</a:t>
            </a:fld>
            <a:endParaRPr lang="en-US"/>
          </a:p>
        </p:txBody>
      </p:sp>
      <p:sp>
        <p:nvSpPr>
          <p:cNvPr id="6" name="Footer Placeholder 5">
            <a:extLst>
              <a:ext uri="{FF2B5EF4-FFF2-40B4-BE49-F238E27FC236}">
                <a16:creationId xmlns:a16="http://schemas.microsoft.com/office/drawing/2014/main" id="{154592B5-99B4-B70F-AC85-3FB6F0A31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B025A2-45EF-E809-8050-F8A2AE60791D}"/>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132718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67B761-0351-70E8-9DD1-76E9E4692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CF3C4F-D0FE-F3FB-74B4-9783D0DC68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422B1-A1C8-1378-8450-281CA3CDA8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5A97D7-9AED-4DB5-A9CF-C08CD616F71E}" type="datetimeFigureOut">
              <a:rPr lang="en-US" smtClean="0"/>
              <a:t>3/17/2023</a:t>
            </a:fld>
            <a:endParaRPr lang="en-US"/>
          </a:p>
        </p:txBody>
      </p:sp>
      <p:sp>
        <p:nvSpPr>
          <p:cNvPr id="5" name="Footer Placeholder 4">
            <a:extLst>
              <a:ext uri="{FF2B5EF4-FFF2-40B4-BE49-F238E27FC236}">
                <a16:creationId xmlns:a16="http://schemas.microsoft.com/office/drawing/2014/main" id="{7A84B225-B713-9586-48F3-DC59E16D0F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D4772D-6A32-9D4B-5851-D1375DDE1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5FE36-F312-4862-9169-426D0858E72F}" type="slidenum">
              <a:rPr lang="en-US" smtClean="0"/>
              <a:t>‹#›</a:t>
            </a:fld>
            <a:endParaRPr lang="en-US"/>
          </a:p>
        </p:txBody>
      </p:sp>
    </p:spTree>
    <p:extLst>
      <p:ext uri="{BB962C8B-B14F-4D97-AF65-F5344CB8AC3E}">
        <p14:creationId xmlns:p14="http://schemas.microsoft.com/office/powerpoint/2010/main" val="2733665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nlm.nih.gov/mesh/meshhome.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cran.r-project.org/web/packages/RISmed/index.html"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www.nlm.nih.gov/mesh/meshhome.html"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pubmed.ncbi.nlm.nih.gov/help/#using-search-field-tags"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mailto:shuang9@email.unc.edu" TargetMode="External"/><Relationship Id="rId2" Type="http://schemas.openxmlformats.org/officeDocument/2006/relationships/hyperlink" Target="mailto:hdohlman@med.unc.edu"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pubmed.ncbi.nlm.nih.gov/help/#automatic-term-mappin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pubmed.ncbi.nlm.nih.gov/"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7EE68B-BD14-A5B9-685B-553711E9D528}"/>
              </a:ext>
            </a:extLst>
          </p:cNvPr>
          <p:cNvSpPr txBox="1"/>
          <p:nvPr/>
        </p:nvSpPr>
        <p:spPr>
          <a:xfrm>
            <a:off x="554637" y="1334125"/>
            <a:ext cx="11362544" cy="1938992"/>
          </a:xfrm>
          <a:prstGeom prst="rect">
            <a:avLst/>
          </a:prstGeom>
          <a:noFill/>
        </p:spPr>
        <p:txBody>
          <a:bodyPr wrap="square" rtlCol="0">
            <a:spAutoFit/>
          </a:bodyPr>
          <a:lstStyle/>
          <a:p>
            <a:r>
              <a:rPr lang="en-US" sz="3600" b="1" dirty="0" err="1">
                <a:latin typeface="Arial" panose="020B0604020202020204" pitchFamily="34" charset="0"/>
                <a:cs typeface="Arial" panose="020B0604020202020204" pitchFamily="34" charset="0"/>
              </a:rPr>
              <a:t>PaperDater</a:t>
            </a:r>
            <a:r>
              <a:rPr lang="en-US" sz="3600" b="1" dirty="0">
                <a:latin typeface="Arial" panose="020B0604020202020204" pitchFamily="34" charset="0"/>
                <a:cs typeface="Arial" panose="020B0604020202020204" pitchFamily="34" charset="0"/>
              </a:rPr>
              <a:t> is based on PubMed</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This webapp can be used to extract PubMed search terms and match them with published journal articles over time.</a:t>
            </a:r>
          </a:p>
        </p:txBody>
      </p:sp>
    </p:spTree>
    <p:extLst>
      <p:ext uri="{BB962C8B-B14F-4D97-AF65-F5344CB8AC3E}">
        <p14:creationId xmlns:p14="http://schemas.microsoft.com/office/powerpoint/2010/main" val="84446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E3BA13-8094-472D-9CE4-6952506C237C}"/>
              </a:ext>
            </a:extLst>
          </p:cNvPr>
          <p:cNvPicPr>
            <a:picLocks noChangeAspect="1"/>
          </p:cNvPicPr>
          <p:nvPr/>
        </p:nvPicPr>
        <p:blipFill>
          <a:blip r:embed="rId2"/>
          <a:stretch>
            <a:fillRect/>
          </a:stretch>
        </p:blipFill>
        <p:spPr>
          <a:xfrm>
            <a:off x="671044" y="392867"/>
            <a:ext cx="10220325" cy="1905000"/>
          </a:xfrm>
          <a:prstGeom prst="rect">
            <a:avLst/>
          </a:prstGeom>
        </p:spPr>
      </p:pic>
      <p:sp>
        <p:nvSpPr>
          <p:cNvPr id="4" name="Oval 3">
            <a:extLst>
              <a:ext uri="{FF2B5EF4-FFF2-40B4-BE49-F238E27FC236}">
                <a16:creationId xmlns:a16="http://schemas.microsoft.com/office/drawing/2014/main" id="{99495CC6-9128-4797-0E04-014233475954}"/>
              </a:ext>
            </a:extLst>
          </p:cNvPr>
          <p:cNvSpPr/>
          <p:nvPr/>
        </p:nvSpPr>
        <p:spPr>
          <a:xfrm>
            <a:off x="2518344" y="1480279"/>
            <a:ext cx="359765" cy="28856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FE5C43B-CA30-D510-F334-5BBE0A6F6746}"/>
              </a:ext>
            </a:extLst>
          </p:cNvPr>
          <p:cNvPicPr>
            <a:picLocks noChangeAspect="1"/>
          </p:cNvPicPr>
          <p:nvPr/>
        </p:nvPicPr>
        <p:blipFill>
          <a:blip r:embed="rId3"/>
          <a:stretch>
            <a:fillRect/>
          </a:stretch>
        </p:blipFill>
        <p:spPr>
          <a:xfrm>
            <a:off x="671043" y="2856252"/>
            <a:ext cx="10220325" cy="3381375"/>
          </a:xfrm>
          <a:prstGeom prst="rect">
            <a:avLst/>
          </a:prstGeom>
        </p:spPr>
      </p:pic>
      <p:sp>
        <p:nvSpPr>
          <p:cNvPr id="7" name="Rectangle 6">
            <a:extLst>
              <a:ext uri="{FF2B5EF4-FFF2-40B4-BE49-F238E27FC236}">
                <a16:creationId xmlns:a16="http://schemas.microsoft.com/office/drawing/2014/main" id="{2F9EB9DC-2B45-7AF9-EA1B-A2819293ADAA}"/>
              </a:ext>
            </a:extLst>
          </p:cNvPr>
          <p:cNvSpPr/>
          <p:nvPr/>
        </p:nvSpPr>
        <p:spPr>
          <a:xfrm>
            <a:off x="3117954" y="4227226"/>
            <a:ext cx="5186597" cy="5396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364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310C1-4D01-1589-E3E7-75028237F98C}"/>
              </a:ext>
            </a:extLst>
          </p:cNvPr>
          <p:cNvSpPr txBox="1"/>
          <p:nvPr/>
        </p:nvSpPr>
        <p:spPr>
          <a:xfrm>
            <a:off x="479684" y="366623"/>
            <a:ext cx="11452487" cy="3970318"/>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a:t>
            </a:r>
          </a:p>
          <a:p>
            <a:pPr algn="l"/>
            <a:endParaRPr lang="en-US" sz="2800" dirty="0">
              <a:latin typeface="Arial" panose="020B0604020202020204" pitchFamily="34" charset="0"/>
              <a:cs typeface="Arial" panose="020B0604020202020204" pitchFamily="34" charset="0"/>
            </a:endParaRPr>
          </a:p>
          <a:p>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extracts matched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from input text and generates a tile plot. The purpose of this match is to extract related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from an excerpt of text.</a:t>
            </a: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The plot shows each matched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in a tile. </a:t>
            </a:r>
          </a:p>
          <a:p>
            <a:pPr algn="l"/>
            <a:endParaRPr lang="en-US" sz="2800" dirty="0">
              <a:latin typeface="Arial" panose="020B0604020202020204" pitchFamily="34" charset="0"/>
              <a:cs typeface="Arial" panose="020B0604020202020204" pitchFamily="34" charset="0"/>
            </a:endParaRPr>
          </a:p>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could better assist keyword choice for an abstract.</a:t>
            </a:r>
          </a:p>
        </p:txBody>
      </p:sp>
    </p:spTree>
    <p:extLst>
      <p:ext uri="{BB962C8B-B14F-4D97-AF65-F5344CB8AC3E}">
        <p14:creationId xmlns:p14="http://schemas.microsoft.com/office/powerpoint/2010/main" val="295548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3216265"/>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a:t>
            </a:r>
          </a:p>
          <a:p>
            <a:pPr algn="l">
              <a:spcBef>
                <a:spcPts val="600"/>
              </a:spcBef>
              <a:spcAft>
                <a:spcPts val="600"/>
              </a:spcAft>
            </a:pPr>
            <a:endParaRPr lang="en-US" sz="2800" dirty="0">
              <a:latin typeface="Arial" panose="020B0604020202020204" pitchFamily="34" charset="0"/>
              <a:cs typeface="Arial" panose="020B0604020202020204" pitchFamily="34" charset="0"/>
            </a:endParaRPr>
          </a:p>
          <a:p>
            <a:pPr algn="l">
              <a:spcBef>
                <a:spcPts val="600"/>
              </a:spcBef>
              <a:spcAft>
                <a:spcPts val="600"/>
              </a:spcAft>
            </a:pPr>
            <a:r>
              <a:rPr lang="en-US" sz="2800" dirty="0">
                <a:latin typeface="Arial" panose="020B0604020202020204" pitchFamily="34" charset="0"/>
                <a:cs typeface="Arial" panose="020B0604020202020204" pitchFamily="34" charset="0"/>
              </a:rPr>
              <a:t>For more information about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please refer to this official website:</a:t>
            </a:r>
          </a:p>
          <a:p>
            <a:pPr algn="l">
              <a:spcBef>
                <a:spcPts val="600"/>
              </a:spcBef>
              <a:spcAft>
                <a:spcPts val="600"/>
              </a:spcAft>
            </a:pPr>
            <a:r>
              <a:rPr lang="en-US" sz="2800" dirty="0">
                <a:latin typeface="Arial" panose="020B0604020202020204" pitchFamily="34" charset="0"/>
                <a:cs typeface="Arial" panose="020B0604020202020204" pitchFamily="34" charset="0"/>
                <a:hlinkClick r:id="rId2"/>
              </a:rPr>
              <a:t>https://www.nlm.nih.gov/mesh/meshhome.html</a:t>
            </a:r>
            <a:endParaRPr lang="en-US" sz="2800" dirty="0">
              <a:latin typeface="Arial" panose="020B0604020202020204" pitchFamily="34" charset="0"/>
              <a:cs typeface="Arial" panose="020B0604020202020204" pitchFamily="34" charset="0"/>
            </a:endParaRPr>
          </a:p>
          <a:p>
            <a:pPr algn="l">
              <a:spcBef>
                <a:spcPts val="600"/>
              </a:spcBef>
              <a:spcAft>
                <a:spcPts val="600"/>
              </a:spcAft>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7108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310C1-4D01-1589-E3E7-75028237F98C}"/>
              </a:ext>
            </a:extLst>
          </p:cNvPr>
          <p:cNvSpPr txBox="1"/>
          <p:nvPr/>
        </p:nvSpPr>
        <p:spPr>
          <a:xfrm>
            <a:off x="479684" y="366623"/>
            <a:ext cx="11452487" cy="5262979"/>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input text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text can be of any length. In general, the longer the text, the more matched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keyword choices, input can be the abstract, and/or main concluding sentences, and/or key technical methods.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is matched by generating PubMed query of the input text. It is the same as search the whole text with PubMed search bar. Then extract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from the advanced query with search field tags. See screenshot in the next slide. </a:t>
            </a:r>
          </a:p>
        </p:txBody>
      </p:sp>
    </p:spTree>
    <p:extLst>
      <p:ext uri="{BB962C8B-B14F-4D97-AF65-F5344CB8AC3E}">
        <p14:creationId xmlns:p14="http://schemas.microsoft.com/office/powerpoint/2010/main" val="4162959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E3BA13-8094-472D-9CE4-6952506C237C}"/>
              </a:ext>
            </a:extLst>
          </p:cNvPr>
          <p:cNvPicPr>
            <a:picLocks noChangeAspect="1"/>
          </p:cNvPicPr>
          <p:nvPr/>
        </p:nvPicPr>
        <p:blipFill>
          <a:blip r:embed="rId2"/>
          <a:stretch>
            <a:fillRect/>
          </a:stretch>
        </p:blipFill>
        <p:spPr>
          <a:xfrm>
            <a:off x="671044" y="392867"/>
            <a:ext cx="10220325" cy="1905000"/>
          </a:xfrm>
          <a:prstGeom prst="rect">
            <a:avLst/>
          </a:prstGeom>
        </p:spPr>
      </p:pic>
      <p:sp>
        <p:nvSpPr>
          <p:cNvPr id="4" name="Oval 3">
            <a:extLst>
              <a:ext uri="{FF2B5EF4-FFF2-40B4-BE49-F238E27FC236}">
                <a16:creationId xmlns:a16="http://schemas.microsoft.com/office/drawing/2014/main" id="{99495CC6-9128-4797-0E04-014233475954}"/>
              </a:ext>
            </a:extLst>
          </p:cNvPr>
          <p:cNvSpPr/>
          <p:nvPr/>
        </p:nvSpPr>
        <p:spPr>
          <a:xfrm>
            <a:off x="2518344" y="1480279"/>
            <a:ext cx="359765" cy="28856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FE5C43B-CA30-D510-F334-5BBE0A6F6746}"/>
              </a:ext>
            </a:extLst>
          </p:cNvPr>
          <p:cNvPicPr>
            <a:picLocks noChangeAspect="1"/>
          </p:cNvPicPr>
          <p:nvPr/>
        </p:nvPicPr>
        <p:blipFill>
          <a:blip r:embed="rId3"/>
          <a:stretch>
            <a:fillRect/>
          </a:stretch>
        </p:blipFill>
        <p:spPr>
          <a:xfrm>
            <a:off x="671043" y="2856252"/>
            <a:ext cx="10220325" cy="3381375"/>
          </a:xfrm>
          <a:prstGeom prst="rect">
            <a:avLst/>
          </a:prstGeom>
        </p:spPr>
      </p:pic>
      <p:sp>
        <p:nvSpPr>
          <p:cNvPr id="7" name="Rectangle 6">
            <a:extLst>
              <a:ext uri="{FF2B5EF4-FFF2-40B4-BE49-F238E27FC236}">
                <a16:creationId xmlns:a16="http://schemas.microsoft.com/office/drawing/2014/main" id="{2F9EB9DC-2B45-7AF9-EA1B-A2819293ADAA}"/>
              </a:ext>
            </a:extLst>
          </p:cNvPr>
          <p:cNvSpPr/>
          <p:nvPr/>
        </p:nvSpPr>
        <p:spPr>
          <a:xfrm>
            <a:off x="3117955" y="4227226"/>
            <a:ext cx="2218543" cy="2998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2830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465973"/>
            <a:ext cx="11452487" cy="3539430"/>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‘Match’ button is minimal.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is short for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because there is no need to retrieve any search results. Indeed, the actual search is not performed. Only the query of the search is generated and analyzed.</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1926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310C1-4D01-1589-E3E7-75028237F98C}"/>
              </a:ext>
            </a:extLst>
          </p:cNvPr>
          <p:cNvSpPr txBox="1"/>
          <p:nvPr/>
        </p:nvSpPr>
        <p:spPr>
          <a:xfrm>
            <a:off x="479684" y="366623"/>
            <a:ext cx="11452487" cy="2677656"/>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plot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Tile plot is generated with each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as a tile.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order of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based on their appearance in the text input. </a:t>
            </a:r>
          </a:p>
        </p:txBody>
      </p:sp>
    </p:spTree>
    <p:extLst>
      <p:ext uri="{BB962C8B-B14F-4D97-AF65-F5344CB8AC3E}">
        <p14:creationId xmlns:p14="http://schemas.microsoft.com/office/powerpoint/2010/main" val="3870356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5062924"/>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download</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tile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a:t>
            </a:r>
            <a:r>
              <a:rPr lang="en-US" sz="2800" dirty="0" err="1">
                <a:solidFill>
                  <a:schemeClr val="accent1">
                    <a:lumMod val="75000"/>
                  </a:schemeClr>
                </a:solidFill>
                <a:latin typeface="Arial" panose="020B0604020202020204" pitchFamily="34" charset="0"/>
                <a:cs typeface="Arial" panose="020B0604020202020204" pitchFamily="34" charset="0"/>
              </a:rPr>
              <a:t>MeSH</a:t>
            </a:r>
            <a:r>
              <a:rPr lang="en-US" sz="2800" dirty="0">
                <a:solidFill>
                  <a:schemeClr val="accent1">
                    <a:lumMod val="75000"/>
                  </a:schemeClr>
                </a:solidFill>
                <a:latin typeface="Arial" panose="020B0604020202020204" pitchFamily="34" charset="0"/>
                <a:cs typeface="Arial" panose="020B0604020202020204" pitchFamily="34" charset="0"/>
              </a:rPr>
              <a:t> Term Match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full list of matched </a:t>
            </a:r>
            <a:r>
              <a:rPr lang="en-US" sz="2800" dirty="0" err="1">
                <a:solidFill>
                  <a:schemeClr val="accent1">
                    <a:lumMod val="75000"/>
                  </a:schemeClr>
                </a:solidFill>
                <a:latin typeface="Arial" panose="020B0604020202020204" pitchFamily="34" charset="0"/>
                <a:cs typeface="Arial" panose="020B0604020202020204" pitchFamily="34" charset="0"/>
              </a:rPr>
              <a:t>MeSH</a:t>
            </a:r>
            <a:r>
              <a:rPr lang="en-US" sz="2800" dirty="0">
                <a:solidFill>
                  <a:schemeClr val="accent1">
                    <a:lumMod val="75000"/>
                  </a:schemeClr>
                </a:solidFill>
                <a:latin typeface="Arial" panose="020B0604020202020204" pitchFamily="34" charset="0"/>
                <a:cs typeface="Arial" panose="020B0604020202020204" pitchFamily="34" charset="0"/>
              </a:rPr>
              <a:t> Terms</a:t>
            </a:r>
            <a:r>
              <a:rPr lang="en-US" sz="2800" dirty="0">
                <a:latin typeface="Arial" panose="020B0604020202020204" pitchFamily="34" charset="0"/>
                <a:cs typeface="Arial" panose="020B0604020202020204" pitchFamily="34" charset="0"/>
              </a:rPr>
              <a:t>’ button. The file is in .csv format. The results will include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with each term as a row. This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can be easily copied and pasted somewhere else for further analysis. </a:t>
            </a:r>
          </a:p>
        </p:txBody>
      </p:sp>
    </p:spTree>
    <p:extLst>
      <p:ext uri="{BB962C8B-B14F-4D97-AF65-F5344CB8AC3E}">
        <p14:creationId xmlns:p14="http://schemas.microsoft.com/office/powerpoint/2010/main" val="3335159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a:t>
            </a: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Keyword Search extracts all publications matched to the keywords (same as returned from PubMed official site) and generates an alluvial plot by journal along the date range. The purposes of this plot are: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show which journals are the main forces of publishing papers that best match the input keywords.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show how each journal’s publications, that matched the keywords, change over the date range.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If a manuscript is ready to be submitted, this tool can be used to select the best journals to go.</a:t>
            </a:r>
          </a:p>
        </p:txBody>
      </p:sp>
    </p:spTree>
    <p:extLst>
      <p:ext uri="{BB962C8B-B14F-4D97-AF65-F5344CB8AC3E}">
        <p14:creationId xmlns:p14="http://schemas.microsoft.com/office/powerpoint/2010/main" val="2748834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untagged keywords</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Untagged keyword can be a word or several words of interest, which don’t need to be separated by comma. For example: “</a:t>
            </a:r>
            <a:r>
              <a:rPr lang="en-US" sz="2800" dirty="0">
                <a:solidFill>
                  <a:schemeClr val="accent1">
                    <a:lumMod val="75000"/>
                  </a:schemeClr>
                </a:solidFill>
                <a:latin typeface="Arial" panose="020B0604020202020204" pitchFamily="34" charset="0"/>
                <a:cs typeface="Arial" panose="020B0604020202020204" pitchFamily="34" charset="0"/>
              </a:rPr>
              <a:t>yeast single cell metabolism</a:t>
            </a:r>
            <a:r>
              <a:rPr lang="en-US" sz="2800" dirty="0">
                <a:latin typeface="Arial" panose="020B0604020202020204" pitchFamily="34" charset="0"/>
                <a:cs typeface="Arial" panose="020B0604020202020204" pitchFamily="34" charset="0"/>
              </a:rPr>
              <a:t>” or “</a:t>
            </a:r>
            <a:r>
              <a:rPr lang="en-US" sz="2800" dirty="0">
                <a:solidFill>
                  <a:schemeClr val="accent1">
                    <a:lumMod val="75000"/>
                  </a:schemeClr>
                </a:solidFill>
                <a:latin typeface="Arial" panose="020B0604020202020204" pitchFamily="34" charset="0"/>
                <a:cs typeface="Arial" panose="020B0604020202020204" pitchFamily="34" charset="0"/>
              </a:rPr>
              <a:t>deep learning transformer protein</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As the input is untagged, it is automatically processed by ATM, and all input words and ATM returned words are searched either against [All Fields] or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See PubMed search input ‘</a:t>
            </a:r>
            <a:r>
              <a:rPr lang="en-US" sz="2800" dirty="0">
                <a:solidFill>
                  <a:schemeClr val="accent1">
                    <a:lumMod val="75000"/>
                  </a:schemeClr>
                </a:solidFill>
                <a:latin typeface="Arial" panose="020B0604020202020204" pitchFamily="34" charset="0"/>
                <a:cs typeface="Arial" panose="020B0604020202020204" pitchFamily="34" charset="0"/>
              </a:rPr>
              <a:t>yeast</a:t>
            </a:r>
            <a:r>
              <a:rPr lang="en-US" sz="2800" dirty="0">
                <a:latin typeface="Arial" panose="020B0604020202020204" pitchFamily="34" charset="0"/>
                <a:cs typeface="Arial" panose="020B0604020202020204" pitchFamily="34" charset="0"/>
              </a:rPr>
              <a:t>’ example.</a:t>
            </a:r>
          </a:p>
        </p:txBody>
      </p:sp>
    </p:spTree>
    <p:extLst>
      <p:ext uri="{BB962C8B-B14F-4D97-AF65-F5344CB8AC3E}">
        <p14:creationId xmlns:p14="http://schemas.microsoft.com/office/powerpoint/2010/main" val="3354872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B283F3-6A52-2305-9C80-B4CA7F145545}"/>
              </a:ext>
            </a:extLst>
          </p:cNvPr>
          <p:cNvSpPr txBox="1"/>
          <p:nvPr/>
        </p:nvSpPr>
        <p:spPr>
          <a:xfrm>
            <a:off x="614595" y="584615"/>
            <a:ext cx="11272605" cy="3539430"/>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Package used – </a:t>
            </a:r>
            <a:r>
              <a:rPr lang="en-US" sz="2800" dirty="0" err="1">
                <a:latin typeface="Arial" panose="020B0604020202020204" pitchFamily="34" charset="0"/>
                <a:cs typeface="Arial" panose="020B0604020202020204" pitchFamily="34" charset="0"/>
              </a:rPr>
              <a:t>RISmed</a:t>
            </a:r>
            <a:r>
              <a:rPr lang="en-US" sz="2800" dirty="0">
                <a:latin typeface="Arial" panose="020B0604020202020204" pitchFamily="34" charset="0"/>
                <a:cs typeface="Arial" panose="020B0604020202020204" pitchFamily="34" charset="0"/>
              </a:rPr>
              <a:t> in R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All searches are performed with </a:t>
            </a:r>
            <a:r>
              <a:rPr lang="en-US" sz="2800" dirty="0" err="1">
                <a:latin typeface="Arial" panose="020B0604020202020204" pitchFamily="34" charset="0"/>
                <a:cs typeface="Arial" panose="020B0604020202020204" pitchFamily="34" charset="0"/>
              </a:rPr>
              <a:t>RISmed</a:t>
            </a:r>
            <a:r>
              <a:rPr lang="en-US" sz="2800" dirty="0">
                <a:latin typeface="Arial" panose="020B0604020202020204" pitchFamily="34" charset="0"/>
                <a:cs typeface="Arial" panose="020B0604020202020204" pitchFamily="34" charset="0"/>
              </a:rPr>
              <a:t> (2.3.0) package in 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hlinkClick r:id="rId2"/>
              </a:rPr>
              <a:t>https://cran.r-project.org/web/packages/RISmed/index.html</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searches performed are the same as searches on PubMed website.</a:t>
            </a:r>
          </a:p>
        </p:txBody>
      </p:sp>
    </p:spTree>
    <p:extLst>
      <p:ext uri="{BB962C8B-B14F-4D97-AF65-F5344CB8AC3E}">
        <p14:creationId xmlns:p14="http://schemas.microsoft.com/office/powerpoint/2010/main" val="1209440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55641"/>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tagged keywords</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Tagged keyword can include one or more tags of multiple words. For example: “</a:t>
            </a:r>
            <a:r>
              <a:rPr lang="en-US" sz="2800" dirty="0">
                <a:solidFill>
                  <a:schemeClr val="accent1">
                    <a:lumMod val="75000"/>
                  </a:schemeClr>
                </a:solidFill>
                <a:latin typeface="Arial" panose="020B0604020202020204" pitchFamily="34" charset="0"/>
                <a:cs typeface="Arial" panose="020B0604020202020204" pitchFamily="34" charset="0"/>
              </a:rPr>
              <a:t>transcriptomics[</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 single cell[</a:t>
            </a:r>
            <a:r>
              <a:rPr lang="en-US" sz="2800" dirty="0" err="1">
                <a:solidFill>
                  <a:schemeClr val="accent1">
                    <a:lumMod val="75000"/>
                  </a:schemeClr>
                </a:solidFill>
                <a:latin typeface="Arial" panose="020B0604020202020204" pitchFamily="34" charset="0"/>
                <a:cs typeface="Arial" panose="020B0604020202020204" pitchFamily="34" charset="0"/>
              </a:rPr>
              <a:t>ti</a:t>
            </a:r>
            <a:r>
              <a:rPr lang="en-US"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or “</a:t>
            </a:r>
            <a:r>
              <a:rPr lang="en-US" sz="2800" dirty="0">
                <a:solidFill>
                  <a:schemeClr val="accent1">
                    <a:lumMod val="75000"/>
                  </a:schemeClr>
                </a:solidFill>
                <a:latin typeface="Arial" panose="020B0604020202020204" pitchFamily="34" charset="0"/>
                <a:cs typeface="Arial" panose="020B0604020202020204" pitchFamily="34" charset="0"/>
              </a:rPr>
              <a:t>deep learning[</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As the input is tagged with specific fields, it is not processed by ATM, and the exact input is searched: </a:t>
            </a:r>
            <a:r>
              <a:rPr lang="en-US" sz="2800" dirty="0">
                <a:solidFill>
                  <a:schemeClr val="accent1">
                    <a:lumMod val="75000"/>
                  </a:schemeClr>
                </a:solidFill>
                <a:latin typeface="Arial" panose="020B0604020202020204" pitchFamily="34" charset="0"/>
                <a:cs typeface="Arial" panose="020B0604020202020204" pitchFamily="34" charset="0"/>
              </a:rPr>
              <a:t>transcriptomics[Title/Abstract] AND single cell[Title]</a:t>
            </a:r>
            <a:r>
              <a:rPr lang="en-US" sz="2800" dirty="0">
                <a:latin typeface="Arial" panose="020B0604020202020204" pitchFamily="34" charset="0"/>
                <a:cs typeface="Arial" panose="020B0604020202020204" pitchFamily="34" charset="0"/>
              </a:rPr>
              <a:t>, </a:t>
            </a:r>
            <a:r>
              <a:rPr lang="en-US" sz="2800" dirty="0">
                <a:solidFill>
                  <a:schemeClr val="accent1">
                    <a:lumMod val="75000"/>
                  </a:schemeClr>
                </a:solidFill>
                <a:latin typeface="Arial" panose="020B0604020202020204" pitchFamily="34" charset="0"/>
                <a:cs typeface="Arial" panose="020B0604020202020204" pitchFamily="34" charset="0"/>
              </a:rPr>
              <a:t>deep learning[Title/Abstract] AND 2020/01/01:2023/12/31[Date - Publication]</a:t>
            </a:r>
            <a:r>
              <a:rPr lang="en-US" sz="2800" dirty="0">
                <a:latin typeface="Arial" panose="020B0604020202020204" pitchFamily="34" charset="0"/>
                <a:cs typeface="Arial" panose="020B0604020202020204" pitchFamily="34" charset="0"/>
              </a:rPr>
              <a:t>.</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See PubMed search input ‘</a:t>
            </a:r>
            <a:r>
              <a:rPr lang="en-US" sz="2800" dirty="0">
                <a:solidFill>
                  <a:schemeClr val="accent1">
                    <a:lumMod val="75000"/>
                  </a:schemeClr>
                </a:solidFill>
                <a:latin typeface="Arial" panose="020B0604020202020204" pitchFamily="34" charset="0"/>
                <a:cs typeface="Arial" panose="020B0604020202020204" pitchFamily="34" charset="0"/>
              </a:rPr>
              <a:t>deep learning[</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example.</a:t>
            </a:r>
          </a:p>
        </p:txBody>
      </p:sp>
    </p:spTree>
    <p:extLst>
      <p:ext uri="{BB962C8B-B14F-4D97-AF65-F5344CB8AC3E}">
        <p14:creationId xmlns:p14="http://schemas.microsoft.com/office/powerpoint/2010/main" val="253965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start year and end year</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start year “</a:t>
            </a:r>
            <a:r>
              <a:rPr lang="en-US" sz="2800" dirty="0">
                <a:solidFill>
                  <a:schemeClr val="accent1">
                    <a:lumMod val="75000"/>
                  </a:schemeClr>
                </a:solidFill>
                <a:latin typeface="Arial" panose="020B0604020202020204" pitchFamily="34" charset="0"/>
                <a:cs typeface="Arial" panose="020B0604020202020204" pitchFamily="34" charset="0"/>
              </a:rPr>
              <a:t>2020</a:t>
            </a:r>
            <a:r>
              <a:rPr lang="en-US" sz="2800" dirty="0">
                <a:latin typeface="Arial" panose="020B0604020202020204" pitchFamily="34" charset="0"/>
                <a:cs typeface="Arial" panose="020B0604020202020204" pitchFamily="34" charset="0"/>
              </a:rPr>
              <a:t>” and end year “</a:t>
            </a:r>
            <a:r>
              <a:rPr lang="en-US" sz="2800" dirty="0">
                <a:solidFill>
                  <a:schemeClr val="accent1">
                    <a:lumMod val="75000"/>
                  </a:schemeClr>
                </a:solidFill>
                <a:latin typeface="Arial" panose="020B0604020202020204" pitchFamily="34" charset="0"/>
                <a:cs typeface="Arial" panose="020B0604020202020204" pitchFamily="34" charset="0"/>
              </a:rPr>
              <a:t>2023</a:t>
            </a:r>
            <a:r>
              <a:rPr lang="en-US" sz="2800" dirty="0">
                <a:latin typeface="Arial" panose="020B0604020202020204" pitchFamily="34" charset="0"/>
                <a:cs typeface="Arial" panose="020B0604020202020204" pitchFamily="34" charset="0"/>
              </a:rPr>
              <a:t>” is the same as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search for keyword input is automatically performed with this extra query term: </a:t>
            </a:r>
            <a:r>
              <a:rPr lang="en-US" sz="2800" dirty="0">
                <a:solidFill>
                  <a:schemeClr val="accent1">
                    <a:lumMod val="75000"/>
                  </a:schemeClr>
                </a:solidFill>
                <a:latin typeface="Arial" panose="020B0604020202020204" pitchFamily="34" charset="0"/>
                <a:cs typeface="Arial" panose="020B0604020202020204" pitchFamily="34" charset="0"/>
              </a:rPr>
              <a:t>2020/01/01:2023/12/31[Date - Publication]</a:t>
            </a:r>
            <a:r>
              <a:rPr lang="en-US" sz="2800" dirty="0">
                <a:latin typeface="Arial" panose="020B0604020202020204" pitchFamily="34" charset="0"/>
                <a:cs typeface="Arial" panose="020B0604020202020204" pitchFamily="34" charset="0"/>
              </a:rPr>
              <a:t>.</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This is to save the typing of year range and be new user friendly if not familiar with PubMed search field tags.</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982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832092"/>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‘Plot’ button depends on the amount of publication returned.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more general the keyword, the more publications returned, the longer the wait time would be.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 general, a search returns ~200 publication would need 3-5 min wait time.</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124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129914" y="312762"/>
            <a:ext cx="11932171" cy="623247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plot</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This is an alluvial plot to show the publication count (matched to the keywords) of each journal change over time across the year range.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Journals are ranked in a descending order by their total publication counts across the year range. Only top 20 journals are shown if the returned journal list is longer than 20. Journals with the same total publication counts are then alphabetically ordered by their journal name. (This is to make sure there won’t be tie situation when getting the top 20 journals.)</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Limitation of journal shown in the plot is based on the consideration that an alluvial plot with more than 20 colors is hard to see. It is also hard to locate legend with more than 20 colors.</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Full list of journals can be downloaded with the button under the plot </a:t>
            </a:r>
          </a:p>
        </p:txBody>
      </p:sp>
    </p:spTree>
    <p:extLst>
      <p:ext uri="{BB962C8B-B14F-4D97-AF65-F5344CB8AC3E}">
        <p14:creationId xmlns:p14="http://schemas.microsoft.com/office/powerpoint/2010/main" val="307426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0947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fine tune plot</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After the plot is generated, there are two parameters that can be adjusted, and the plot will be updated immediately.</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total count </a:t>
            </a:r>
            <a:r>
              <a:rPr lang="en-US" sz="2800" dirty="0">
                <a:latin typeface="Arial" panose="020B0604020202020204" pitchFamily="34" charset="0"/>
                <a:cs typeface="Arial" panose="020B0604020202020204" pitchFamily="34" charset="0"/>
              </a:rPr>
              <a:t>-- Show journals above a minimum total number of publications across the year range. If Min Total Count is set to be </a:t>
            </a:r>
            <a:r>
              <a:rPr lang="en-US" sz="2800" dirty="0">
                <a:solidFill>
                  <a:schemeClr val="accent1">
                    <a:lumMod val="75000"/>
                  </a:schemeClr>
                </a:solidFill>
                <a:latin typeface="Arial" panose="020B0604020202020204" pitchFamily="34" charset="0"/>
                <a:cs typeface="Arial" panose="020B0604020202020204" pitchFamily="34" charset="0"/>
              </a:rPr>
              <a:t>10</a:t>
            </a:r>
            <a:r>
              <a:rPr lang="en-US" sz="2800" dirty="0">
                <a:latin typeface="Arial" panose="020B0604020202020204" pitchFamily="34" charset="0"/>
                <a:cs typeface="Arial" panose="020B0604020202020204" pitchFamily="34" charset="0"/>
              </a:rPr>
              <a:t>, then journals with publications matched to keywords that summed less than 10 across the whole year range will not be included in the plot.</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count for label </a:t>
            </a:r>
            <a:r>
              <a:rPr lang="en-US" sz="2800" dirty="0">
                <a:latin typeface="Arial" panose="020B0604020202020204" pitchFamily="34" charset="0"/>
                <a:cs typeface="Arial" panose="020B0604020202020204" pitchFamily="34" charset="0"/>
              </a:rPr>
              <a:t>-- Show labels, “journal name (count)”, above a minimum count for a given year. If Min count for label is set to </a:t>
            </a:r>
            <a:r>
              <a:rPr lang="en-US" sz="2800" dirty="0">
                <a:solidFill>
                  <a:schemeClr val="accent1">
                    <a:lumMod val="75000"/>
                  </a:schemeClr>
                </a:solidFill>
                <a:latin typeface="Arial" panose="020B0604020202020204" pitchFamily="34" charset="0"/>
                <a:cs typeface="Arial" panose="020B0604020202020204" pitchFamily="34" charset="0"/>
              </a:rPr>
              <a:t>5</a:t>
            </a:r>
            <a:r>
              <a:rPr lang="en-US" sz="2800" dirty="0">
                <a:latin typeface="Arial" panose="020B0604020202020204" pitchFamily="34" charset="0"/>
                <a:cs typeface="Arial" panose="020B0604020202020204" pitchFamily="34" charset="0"/>
              </a:rPr>
              <a:t>, and Nature’s matched publication for 2020 is 6, then there will be a label on Nature’s flow at 2020 X-axis position shown as: </a:t>
            </a:r>
            <a:r>
              <a:rPr lang="en-US" sz="2800" dirty="0">
                <a:solidFill>
                  <a:schemeClr val="accent1">
                    <a:lumMod val="75000"/>
                  </a:schemeClr>
                </a:solidFill>
                <a:latin typeface="Arial" panose="020B0604020202020204" pitchFamily="34" charset="0"/>
                <a:cs typeface="Arial" panose="020B0604020202020204" pitchFamily="34" charset="0"/>
              </a:rPr>
              <a:t>Nature (6)</a:t>
            </a:r>
            <a:r>
              <a:rPr lang="en-US" sz="2800" dirty="0">
                <a:latin typeface="Arial" panose="020B0604020202020204" pitchFamily="34" charset="0"/>
                <a:cs typeface="Arial" panose="020B0604020202020204" pitchFamily="34" charset="0"/>
              </a:rPr>
              <a:t>. If it is less than 5, the label will not be shown.</a:t>
            </a:r>
          </a:p>
        </p:txBody>
      </p:sp>
    </p:spTree>
    <p:extLst>
      <p:ext uri="{BB962C8B-B14F-4D97-AF65-F5344CB8AC3E}">
        <p14:creationId xmlns:p14="http://schemas.microsoft.com/office/powerpoint/2010/main" val="2498757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0947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download</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alluvial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Keyword Search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data returned by the search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Keyword Search full results</a:t>
            </a:r>
            <a:r>
              <a:rPr lang="en-US" sz="2800" dirty="0">
                <a:latin typeface="Arial" panose="020B0604020202020204" pitchFamily="34" charset="0"/>
                <a:cs typeface="Arial" panose="020B0604020202020204" pitchFamily="34" charset="0"/>
              </a:rPr>
              <a:t>’ button. The file is in .csv format. The results will include all publications returned by the search regardless of whether they are shown in the plot.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In the table, each rows is one publication matched to the keywords within the year range. The PMID, </a:t>
            </a:r>
            <a:r>
              <a:rPr lang="en-US" sz="2800" dirty="0" err="1">
                <a:latin typeface="Arial" panose="020B0604020202020204" pitchFamily="34" charset="0"/>
                <a:cs typeface="Arial" panose="020B0604020202020204" pitchFamily="34" charset="0"/>
              </a:rPr>
              <a:t>PubYear</a:t>
            </a:r>
            <a:r>
              <a:rPr lang="en-US" sz="2800" dirty="0">
                <a:latin typeface="Arial" panose="020B0604020202020204" pitchFamily="34" charset="0"/>
                <a:cs typeface="Arial" panose="020B0604020202020204" pitchFamily="34" charset="0"/>
              </a:rPr>
              <a:t> (year the paper published) and Journal are included for each entry. Total entry number could be less than the Query Result count as some papers shown in the query has revised publication year within range, but not the original publication year. These are excluded in the results.</a:t>
            </a:r>
          </a:p>
        </p:txBody>
      </p:sp>
    </p:spTree>
    <p:extLst>
      <p:ext uri="{BB962C8B-B14F-4D97-AF65-F5344CB8AC3E}">
        <p14:creationId xmlns:p14="http://schemas.microsoft.com/office/powerpoint/2010/main" val="4124853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6309420"/>
          </a:xfrm>
          <a:prstGeom prst="rect">
            <a:avLst/>
          </a:prstGeom>
          <a:noFill/>
        </p:spPr>
        <p:txBody>
          <a:bodyPr wrap="square" rtlCol="0">
            <a:spAutoFit/>
          </a:bodyPr>
          <a:lstStyle/>
          <a:p>
            <a:pPr algn="l">
              <a:spcBef>
                <a:spcPts val="600"/>
              </a:spcBef>
              <a:spcAft>
                <a:spcPts val="600"/>
              </a:spcAft>
            </a:pPr>
            <a:r>
              <a:rPr lang="en-US" sz="2800" dirty="0">
                <a:latin typeface="Arial" panose="020B0604020202020204" pitchFamily="34" charset="0"/>
                <a:cs typeface="Arial" panose="020B0604020202020204" pitchFamily="34" charset="0"/>
              </a:rPr>
              <a:t>Journal Profiler </a:t>
            </a:r>
          </a:p>
          <a:p>
            <a:pPr algn="l">
              <a:spcBef>
                <a:spcPts val="600"/>
              </a:spcBef>
              <a:spcAft>
                <a:spcPts val="600"/>
              </a:spcAft>
            </a:pPr>
            <a:r>
              <a:rPr lang="en-US" sz="2800" dirty="0">
                <a:latin typeface="Arial" panose="020B0604020202020204" pitchFamily="34" charset="0"/>
                <a:cs typeface="Arial" panose="020B0604020202020204" pitchFamily="34" charset="0"/>
              </a:rPr>
              <a:t>Journal Profiler extracts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associated with publications of a journal (same as returned from PubMed official site) and generates an alluvial plot by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along the year range. The purposes of this plot are:</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show the top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that are associated with a journal along time, which can be interpreted as the main publishing interest of a  journal.</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show how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change over the year range, which can be interpreted as the journal’s main focus change over time. </a:t>
            </a:r>
          </a:p>
          <a:p>
            <a:pPr algn="l">
              <a:spcBef>
                <a:spcPts val="600"/>
              </a:spcBef>
              <a:spcAft>
                <a:spcPts val="600"/>
              </a:spcAft>
            </a:pPr>
            <a:r>
              <a:rPr lang="en-US" sz="2800" dirty="0">
                <a:latin typeface="Arial" panose="020B0604020202020204" pitchFamily="34" charset="0"/>
                <a:cs typeface="Arial" panose="020B0604020202020204" pitchFamily="34" charset="0"/>
              </a:rPr>
              <a:t>This tool can be used to get better idea of journal’s publication interest. It can assist journal choice by matching a manuscript’s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to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trends of a journal.</a:t>
            </a:r>
          </a:p>
        </p:txBody>
      </p:sp>
    </p:spTree>
    <p:extLst>
      <p:ext uri="{BB962C8B-B14F-4D97-AF65-F5344CB8AC3E}">
        <p14:creationId xmlns:p14="http://schemas.microsoft.com/office/powerpoint/2010/main" val="3846069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3293209"/>
          </a:xfrm>
          <a:prstGeom prst="rect">
            <a:avLst/>
          </a:prstGeom>
          <a:noFill/>
        </p:spPr>
        <p:txBody>
          <a:bodyPr wrap="square" rtlCol="0">
            <a:spAutoFit/>
          </a:bodyPr>
          <a:lstStyle/>
          <a:p>
            <a:pPr algn="l">
              <a:spcBef>
                <a:spcPts val="600"/>
              </a:spcBef>
              <a:spcAft>
                <a:spcPts val="600"/>
              </a:spcAft>
            </a:pPr>
            <a:r>
              <a:rPr lang="en-US" sz="2800" dirty="0">
                <a:latin typeface="Arial" panose="020B0604020202020204" pitchFamily="34" charset="0"/>
                <a:cs typeface="Arial" panose="020B0604020202020204" pitchFamily="34" charset="0"/>
              </a:rPr>
              <a:t>Journal Profiler </a:t>
            </a:r>
          </a:p>
          <a:p>
            <a:pPr algn="l">
              <a:spcBef>
                <a:spcPts val="600"/>
              </a:spcBef>
              <a:spcAft>
                <a:spcPts val="600"/>
              </a:spcAft>
            </a:pPr>
            <a:endParaRPr lang="en-US" sz="2800" dirty="0">
              <a:latin typeface="Arial" panose="020B0604020202020204" pitchFamily="34" charset="0"/>
              <a:cs typeface="Arial" panose="020B0604020202020204" pitchFamily="34" charset="0"/>
            </a:endParaRPr>
          </a:p>
          <a:p>
            <a:pPr algn="l">
              <a:spcBef>
                <a:spcPts val="600"/>
              </a:spcBef>
              <a:spcAft>
                <a:spcPts val="600"/>
              </a:spcAft>
            </a:pPr>
            <a:r>
              <a:rPr lang="en-US" sz="2800" dirty="0">
                <a:latin typeface="Arial" panose="020B0604020202020204" pitchFamily="34" charset="0"/>
                <a:cs typeface="Arial" panose="020B0604020202020204" pitchFamily="34" charset="0"/>
              </a:rPr>
              <a:t>For more information about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please refer to this official website:</a:t>
            </a:r>
          </a:p>
          <a:p>
            <a:pPr algn="l">
              <a:spcBef>
                <a:spcPts val="600"/>
              </a:spcBef>
              <a:spcAft>
                <a:spcPts val="600"/>
              </a:spcAft>
            </a:pPr>
            <a:r>
              <a:rPr lang="en-US" sz="2800" dirty="0">
                <a:latin typeface="Arial" panose="020B0604020202020204" pitchFamily="34" charset="0"/>
                <a:cs typeface="Arial" panose="020B0604020202020204" pitchFamily="34" charset="0"/>
                <a:hlinkClick r:id="rId2"/>
              </a:rPr>
              <a:t>https://www.nlm.nih.gov/mesh/meshhome.html</a:t>
            </a:r>
            <a:endParaRPr lang="en-US" sz="2800" dirty="0">
              <a:latin typeface="Arial" panose="020B0604020202020204" pitchFamily="34" charset="0"/>
              <a:cs typeface="Arial" panose="020B0604020202020204" pitchFamily="34" charset="0"/>
            </a:endParaRPr>
          </a:p>
          <a:p>
            <a:pPr algn="l">
              <a:spcBef>
                <a:spcPts val="600"/>
              </a:spcBef>
              <a:spcAft>
                <a:spcPts val="600"/>
              </a:spcAft>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9982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5262979"/>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journal name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can by multiple journal names. But it is strongly advised that </a:t>
            </a:r>
            <a:r>
              <a:rPr lang="en-US" sz="2800" dirty="0">
                <a:solidFill>
                  <a:srgbClr val="FF0000"/>
                </a:solidFill>
                <a:latin typeface="Arial" panose="020B0604020202020204" pitchFamily="34" charset="0"/>
                <a:cs typeface="Arial" panose="020B0604020202020204" pitchFamily="34" charset="0"/>
              </a:rPr>
              <a:t>input one journal at a time</a:t>
            </a:r>
            <a:r>
              <a:rPr lang="en-US" sz="2800" dirty="0">
                <a:latin typeface="Arial" panose="020B0604020202020204" pitchFamily="34" charset="0"/>
                <a:cs typeface="Arial" panose="020B0604020202020204" pitchFamily="34" charset="0"/>
              </a:rPr>
              <a:t>. As the journal search waiting time is long, adding multiple journal names will exacerbate this situation.</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Try to enter the full name of the journal. Abbreviation could cause inaccurate matches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3377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start year and end year</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start year “</a:t>
            </a:r>
            <a:r>
              <a:rPr lang="en-US" sz="2800" dirty="0">
                <a:solidFill>
                  <a:schemeClr val="accent1">
                    <a:lumMod val="75000"/>
                  </a:schemeClr>
                </a:solidFill>
                <a:latin typeface="Arial" panose="020B0604020202020204" pitchFamily="34" charset="0"/>
                <a:cs typeface="Arial" panose="020B0604020202020204" pitchFamily="34" charset="0"/>
              </a:rPr>
              <a:t>2020</a:t>
            </a:r>
            <a:r>
              <a:rPr lang="en-US" sz="2800" dirty="0">
                <a:latin typeface="Arial" panose="020B0604020202020204" pitchFamily="34" charset="0"/>
                <a:cs typeface="Arial" panose="020B0604020202020204" pitchFamily="34" charset="0"/>
              </a:rPr>
              <a:t>” and end year “</a:t>
            </a:r>
            <a:r>
              <a:rPr lang="en-US" sz="2800" dirty="0">
                <a:solidFill>
                  <a:schemeClr val="accent1">
                    <a:lumMod val="75000"/>
                  </a:schemeClr>
                </a:solidFill>
                <a:latin typeface="Arial" panose="020B0604020202020204" pitchFamily="34" charset="0"/>
                <a:cs typeface="Arial" panose="020B0604020202020204" pitchFamily="34" charset="0"/>
              </a:rPr>
              <a:t>2023</a:t>
            </a:r>
            <a:r>
              <a:rPr lang="en-US" sz="2800" dirty="0">
                <a:latin typeface="Arial" panose="020B0604020202020204" pitchFamily="34" charset="0"/>
                <a:cs typeface="Arial" panose="020B0604020202020204" pitchFamily="34" charset="0"/>
              </a:rPr>
              <a:t>” is the same as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search for keyword input is automatically performed with this extra query term: </a:t>
            </a:r>
            <a:r>
              <a:rPr lang="en-US" sz="2800" dirty="0">
                <a:solidFill>
                  <a:schemeClr val="accent1">
                    <a:lumMod val="75000"/>
                  </a:schemeClr>
                </a:solidFill>
                <a:latin typeface="Arial" panose="020B0604020202020204" pitchFamily="34" charset="0"/>
                <a:cs typeface="Arial" panose="020B0604020202020204" pitchFamily="34" charset="0"/>
              </a:rPr>
              <a:t>2020/01/01:2023/12/31[Date - Publication]</a:t>
            </a:r>
            <a:r>
              <a:rPr lang="en-US" sz="2800" dirty="0">
                <a:latin typeface="Arial" panose="020B0604020202020204" pitchFamily="34" charset="0"/>
                <a:cs typeface="Arial" panose="020B0604020202020204" pitchFamily="34" charset="0"/>
              </a:rPr>
              <a:t>.</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This is to save the typing of year range and be new user friendly if not familiar with PubMed search field tags.</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3386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F1EF87-1B69-6DA8-2406-73C9A7AD7793}"/>
              </a:ext>
            </a:extLst>
          </p:cNvPr>
          <p:cNvSpPr txBox="1"/>
          <p:nvPr/>
        </p:nvSpPr>
        <p:spPr>
          <a:xfrm>
            <a:off x="839449" y="494676"/>
            <a:ext cx="10513102" cy="5693866"/>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PubMed search has two components: the search word and the search field tags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can be words only or words with search field tags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Search field tags tell the algorithm to search for the word in a specific field. Detailed information about all possible search field tags and their meanings can be referred from the PubMed website: </a:t>
            </a:r>
            <a:r>
              <a:rPr lang="en-US" sz="2800" dirty="0">
                <a:latin typeface="Arial" panose="020B0604020202020204" pitchFamily="34" charset="0"/>
                <a:cs typeface="Arial" panose="020B0604020202020204" pitchFamily="34" charset="0"/>
                <a:hlinkClick r:id="rId2"/>
              </a:rPr>
              <a:t>https://pubmed.ncbi.nlm.nih.gov/help/#using-search-field-tags</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39931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832092"/>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‘Plot’ button depends on the amount of publication returned.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of Journal Profiler is usually long, as journal publishes hundreds or thousands of papers each year on average.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 general, a search returns ~5000 publication would need 20-30 min wait time.</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5014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129914" y="119687"/>
            <a:ext cx="11932171" cy="6663363"/>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plot</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This is an alluvial plot to show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associated with all publications of a journal, change over time across the year range. </a:t>
            </a:r>
          </a:p>
          <a:p>
            <a:pPr marL="457200" indent="-457200" algn="l">
              <a:spcBef>
                <a:spcPts val="600"/>
              </a:spcBef>
              <a:spcAft>
                <a:spcPts val="600"/>
              </a:spcAft>
              <a:buFont typeface="Arial" panose="020B0604020202020204" pitchFamily="34" charset="0"/>
              <a:buChar char="•"/>
            </a:pP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ranked in a descending order by their total counts across the year range. Only top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shown if the returned list is longer than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with the same total publication counts are then alphabetically ordered by their name. (This is to make sure there won’t be tie situation when getting the top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Limitation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shown in the plot is based on the consideration that an alluvial plot with more than 20 colors is hard to see. It is also hard to locate legend with more than 20 colors.</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Full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can be downloaded with the button under the plot </a:t>
            </a:r>
          </a:p>
        </p:txBody>
      </p:sp>
    </p:spTree>
    <p:extLst>
      <p:ext uri="{BB962C8B-B14F-4D97-AF65-F5344CB8AC3E}">
        <p14:creationId xmlns:p14="http://schemas.microsoft.com/office/powerpoint/2010/main" val="423333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632037"/>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fine tune plot</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After the plot is generated, there are one parameters that can be adjusted, and the plot will be updated immediately.</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count for label </a:t>
            </a:r>
            <a:r>
              <a:rPr lang="en-US" sz="2800" dirty="0">
                <a:latin typeface="Arial" panose="020B0604020202020204" pitchFamily="34" charset="0"/>
                <a:cs typeface="Arial" panose="020B0604020202020204" pitchFamily="34" charset="0"/>
              </a:rPr>
              <a:t>-- Show labels,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(count)”, above a minimum count for a given year. If Min count for label is set to </a:t>
            </a:r>
            <a:r>
              <a:rPr lang="en-US" sz="2800" dirty="0">
                <a:solidFill>
                  <a:schemeClr val="accent1">
                    <a:lumMod val="75000"/>
                  </a:schemeClr>
                </a:solidFill>
                <a:latin typeface="Arial" panose="020B0604020202020204" pitchFamily="34" charset="0"/>
                <a:cs typeface="Arial" panose="020B0604020202020204" pitchFamily="34" charset="0"/>
              </a:rPr>
              <a:t>200</a:t>
            </a:r>
            <a:r>
              <a:rPr lang="en-US" sz="2800" dirty="0">
                <a:latin typeface="Arial" panose="020B0604020202020204" pitchFamily="34" charset="0"/>
                <a:cs typeface="Arial" panose="020B0604020202020204" pitchFamily="34" charset="0"/>
              </a:rPr>
              <a:t>, and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r>
              <a:rPr lang="en-US" sz="2800" dirty="0">
                <a:solidFill>
                  <a:schemeClr val="accent1">
                    <a:lumMod val="75000"/>
                  </a:schemeClr>
                </a:solidFill>
                <a:latin typeface="Arial" panose="020B0604020202020204" pitchFamily="34" charset="0"/>
                <a:cs typeface="Arial" panose="020B0604020202020204" pitchFamily="34" charset="0"/>
              </a:rPr>
              <a:t>metabolism</a:t>
            </a:r>
            <a:r>
              <a:rPr lang="en-US" sz="2800" dirty="0">
                <a:latin typeface="Arial" panose="020B0604020202020204" pitchFamily="34" charset="0"/>
                <a:cs typeface="Arial" panose="020B0604020202020204" pitchFamily="34" charset="0"/>
              </a:rPr>
              <a:t>” appeared 300 times across all publications in 2020, then there will be a label on metabolism’s flow at 2020 X-axis position shown as: </a:t>
            </a:r>
            <a:r>
              <a:rPr lang="en-US" sz="2800" dirty="0">
                <a:solidFill>
                  <a:schemeClr val="accent1">
                    <a:lumMod val="75000"/>
                  </a:schemeClr>
                </a:solidFill>
                <a:latin typeface="Arial" panose="020B0604020202020204" pitchFamily="34" charset="0"/>
                <a:cs typeface="Arial" panose="020B0604020202020204" pitchFamily="34" charset="0"/>
              </a:rPr>
              <a:t>metabolism (300)</a:t>
            </a:r>
            <a:r>
              <a:rPr lang="en-US" sz="2800" dirty="0">
                <a:latin typeface="Arial" panose="020B0604020202020204" pitchFamily="34" charset="0"/>
                <a:cs typeface="Arial" panose="020B0604020202020204" pitchFamily="34" charset="0"/>
              </a:rPr>
              <a:t>. If it is less than 200, the label will not be shown.</a:t>
            </a:r>
          </a:p>
        </p:txBody>
      </p:sp>
    </p:spTree>
    <p:extLst>
      <p:ext uri="{BB962C8B-B14F-4D97-AF65-F5344CB8AC3E}">
        <p14:creationId xmlns:p14="http://schemas.microsoft.com/office/powerpoint/2010/main" val="1508415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078587"/>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download</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alluvial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Journal Profiler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data returned by the search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Journal Profiler full results</a:t>
            </a:r>
            <a:r>
              <a:rPr lang="en-US" sz="2800" dirty="0">
                <a:latin typeface="Arial" panose="020B0604020202020204" pitchFamily="34" charset="0"/>
                <a:cs typeface="Arial" panose="020B0604020202020204" pitchFamily="34" charset="0"/>
              </a:rPr>
              <a:t>’ button. The file is in .csv format. The results will include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regardless of whether they are shown in the plot.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In the table, each entry is a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associated with one publication of the searched journal within the year range.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Type, PMID (associated publication), </a:t>
            </a:r>
            <a:r>
              <a:rPr lang="en-US" sz="2800" dirty="0" err="1">
                <a:latin typeface="Arial" panose="020B0604020202020204" pitchFamily="34" charset="0"/>
                <a:cs typeface="Arial" panose="020B0604020202020204" pitchFamily="34" charset="0"/>
              </a:rPr>
              <a:t>PubYear</a:t>
            </a:r>
            <a:r>
              <a:rPr lang="en-US" sz="2800" dirty="0">
                <a:latin typeface="Arial" panose="020B0604020202020204" pitchFamily="34" charset="0"/>
                <a:cs typeface="Arial" panose="020B0604020202020204" pitchFamily="34" charset="0"/>
              </a:rPr>
              <a:t> (year the paper published) and Journal are included for each entry.</a:t>
            </a:r>
          </a:p>
        </p:txBody>
      </p:sp>
    </p:spTree>
    <p:extLst>
      <p:ext uri="{BB962C8B-B14F-4D97-AF65-F5344CB8AC3E}">
        <p14:creationId xmlns:p14="http://schemas.microsoft.com/office/powerpoint/2010/main" val="2764040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F02966-9952-E4BB-40A9-94907AC94374}"/>
              </a:ext>
            </a:extLst>
          </p:cNvPr>
          <p:cNvSpPr txBox="1"/>
          <p:nvPr/>
        </p:nvSpPr>
        <p:spPr>
          <a:xfrm>
            <a:off x="809469" y="1004341"/>
            <a:ext cx="10403174" cy="440120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For source codes, assistance and questions please contact:</a:t>
            </a:r>
          </a:p>
          <a:p>
            <a:pPr algn="l"/>
            <a:endParaRPr lang="en-US" sz="2800" dirty="0">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Henrik </a:t>
            </a:r>
            <a:r>
              <a:rPr lang="en-US" sz="2800" dirty="0" err="1">
                <a:latin typeface="Arial" panose="020B0604020202020204" pitchFamily="34" charset="0"/>
                <a:cs typeface="Arial" panose="020B0604020202020204" pitchFamily="34" charset="0"/>
              </a:rPr>
              <a:t>Dohlman</a:t>
            </a:r>
            <a:r>
              <a:rPr lang="en-US" sz="28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hlinkClick r:id="rId2"/>
              </a:rPr>
              <a:t>hdohlman@med.unc.edu</a:t>
            </a:r>
            <a:endParaRPr lang="en-US" sz="2800" dirty="0">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Shuang Li: </a:t>
            </a:r>
            <a:r>
              <a:rPr lang="en-US" sz="2800" dirty="0">
                <a:latin typeface="Arial" panose="020B0604020202020204" pitchFamily="34" charset="0"/>
                <a:cs typeface="Arial" panose="020B0604020202020204" pitchFamily="34" charset="0"/>
                <a:hlinkClick r:id="rId3"/>
              </a:rPr>
              <a:t>shuang9@email.unc.edu</a:t>
            </a:r>
            <a:endParaRPr lang="en-US" sz="2800" dirty="0">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University of North Carolina at Chapel Hill</a:t>
            </a:r>
          </a:p>
          <a:p>
            <a:pPr algn="l"/>
            <a:r>
              <a:rPr lang="en-US" sz="2800" dirty="0">
                <a:latin typeface="Arial" panose="020B0604020202020204" pitchFamily="34" charset="0"/>
                <a:cs typeface="Arial" panose="020B0604020202020204" pitchFamily="34" charset="0"/>
              </a:rPr>
              <a:t>School of Medicine</a:t>
            </a:r>
          </a:p>
          <a:p>
            <a:pPr algn="l"/>
            <a:r>
              <a:rPr lang="en-US" sz="2800" dirty="0">
                <a:latin typeface="Arial" panose="020B0604020202020204" pitchFamily="34" charset="0"/>
                <a:cs typeface="Arial" panose="020B0604020202020204" pitchFamily="34" charset="0"/>
              </a:rPr>
              <a:t>Department of Pharmacology</a:t>
            </a:r>
          </a:p>
        </p:txBody>
      </p:sp>
    </p:spTree>
    <p:extLst>
      <p:ext uri="{BB962C8B-B14F-4D97-AF65-F5344CB8AC3E}">
        <p14:creationId xmlns:p14="http://schemas.microsoft.com/office/powerpoint/2010/main" val="4104842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214CEC-906F-5D76-58BC-B985C841AC6A}"/>
              </a:ext>
            </a:extLst>
          </p:cNvPr>
          <p:cNvSpPr txBox="1"/>
          <p:nvPr/>
        </p:nvSpPr>
        <p:spPr>
          <a:xfrm>
            <a:off x="839449" y="151179"/>
            <a:ext cx="10513102" cy="6555641"/>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Untagged inputs, like ‘</a:t>
            </a:r>
            <a:r>
              <a:rPr lang="en-US" sz="2800" dirty="0">
                <a:solidFill>
                  <a:schemeClr val="accent1">
                    <a:lumMod val="75000"/>
                  </a:schemeClr>
                </a:solidFill>
                <a:latin typeface="Arial" panose="020B0604020202020204" pitchFamily="34" charset="0"/>
                <a:cs typeface="Arial" panose="020B0604020202020204" pitchFamily="34" charset="0"/>
              </a:rPr>
              <a:t>yeast</a:t>
            </a:r>
            <a:r>
              <a:rPr lang="en-US" sz="2800" dirty="0">
                <a:latin typeface="Arial" panose="020B0604020202020204" pitchFamily="34" charset="0"/>
                <a:cs typeface="Arial" panose="020B0604020202020204" pitchFamily="34" charset="0"/>
              </a:rPr>
              <a:t>’, and inputs tagged with [all] or [All Fields], like ‘</a:t>
            </a:r>
            <a:r>
              <a:rPr lang="en-US" sz="2800" dirty="0">
                <a:solidFill>
                  <a:schemeClr val="accent1">
                    <a:lumMod val="75000"/>
                  </a:schemeClr>
                </a:solidFill>
                <a:latin typeface="Arial" panose="020B0604020202020204" pitchFamily="34" charset="0"/>
                <a:cs typeface="Arial" panose="020B0604020202020204" pitchFamily="34" charset="0"/>
              </a:rPr>
              <a:t>yeast[all]</a:t>
            </a:r>
            <a:r>
              <a:rPr lang="en-US" sz="2800" dirty="0">
                <a:latin typeface="Arial" panose="020B0604020202020204" pitchFamily="34" charset="0"/>
                <a:cs typeface="Arial" panose="020B0604020202020204" pitchFamily="34" charset="0"/>
              </a:rPr>
              <a:t>’  are firstly processed using Automatic Term Mapping (ATM). This in general derives all related words of the input.</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Then input words and all ATM generated words, if any, are searched in all search fields except for Place of Publication, Create Date, Completion Date, Entry Date,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Date, and Modification Date.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Inputs tagged with other specific tags, such as [Title] or [</a:t>
            </a:r>
            <a:r>
              <a:rPr lang="en-US" sz="2800" dirty="0" err="1">
                <a:latin typeface="Arial" panose="020B0604020202020204" pitchFamily="34" charset="0"/>
                <a:cs typeface="Arial" panose="020B0604020202020204" pitchFamily="34" charset="0"/>
              </a:rPr>
              <a:t>ti</a:t>
            </a:r>
            <a:r>
              <a:rPr lang="en-US" sz="2800" dirty="0">
                <a:latin typeface="Arial" panose="020B0604020202020204" pitchFamily="34" charset="0"/>
                <a:cs typeface="Arial" panose="020B0604020202020204" pitchFamily="34" charset="0"/>
              </a:rPr>
              <a:t>], are not processed by ATM. The exact same words are searched against the fields specified (title in this case).</a:t>
            </a:r>
          </a:p>
        </p:txBody>
      </p:sp>
    </p:spTree>
    <p:extLst>
      <p:ext uri="{BB962C8B-B14F-4D97-AF65-F5344CB8AC3E}">
        <p14:creationId xmlns:p14="http://schemas.microsoft.com/office/powerpoint/2010/main" val="3499383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419726"/>
            <a:ext cx="11412513" cy="138499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example, input ‘</a:t>
            </a:r>
            <a:r>
              <a:rPr lang="en-US" sz="2800" dirty="0">
                <a:solidFill>
                  <a:schemeClr val="accent1">
                    <a:lumMod val="75000"/>
                  </a:schemeClr>
                </a:solidFill>
                <a:latin typeface="Arial" panose="020B0604020202020204" pitchFamily="34" charset="0"/>
                <a:cs typeface="Arial" panose="020B0604020202020204" pitchFamily="34" charset="0"/>
              </a:rPr>
              <a:t>yeast</a:t>
            </a:r>
            <a:r>
              <a:rPr lang="en-US" sz="2800" dirty="0">
                <a:latin typeface="Arial" panose="020B0604020202020204" pitchFamily="34" charset="0"/>
                <a:cs typeface="Arial" panose="020B0604020202020204" pitchFamily="34" charset="0"/>
              </a:rPr>
              <a:t>’ has the following query:</a:t>
            </a:r>
          </a:p>
        </p:txBody>
      </p:sp>
      <p:sp>
        <p:nvSpPr>
          <p:cNvPr id="3" name="TextBox 2">
            <a:extLst>
              <a:ext uri="{FF2B5EF4-FFF2-40B4-BE49-F238E27FC236}">
                <a16:creationId xmlns:a16="http://schemas.microsoft.com/office/drawing/2014/main" id="{D4011F3F-260D-1E88-BEE0-F3ED4D551D45}"/>
              </a:ext>
            </a:extLst>
          </p:cNvPr>
          <p:cNvSpPr txBox="1"/>
          <p:nvPr/>
        </p:nvSpPr>
        <p:spPr>
          <a:xfrm>
            <a:off x="659567" y="1932535"/>
            <a:ext cx="10643017" cy="2246769"/>
          </a:xfrm>
          <a:prstGeom prst="rect">
            <a:avLst/>
          </a:prstGeom>
          <a:noFill/>
        </p:spPr>
        <p:txBody>
          <a:bodyPr wrap="square" rtlCol="0">
            <a:spAutoFit/>
          </a:bodyPr>
          <a:lstStyle/>
          <a:p>
            <a:pPr algn="l"/>
            <a:r>
              <a:rPr lang="en-US" sz="2800" dirty="0">
                <a:solidFill>
                  <a:schemeClr val="accent1">
                    <a:lumMod val="75000"/>
                  </a:schemeClr>
                </a:solidFill>
              </a:rPr>
              <a:t>"yeast’s"[All Fields] OR "yeasts"[</a:t>
            </a:r>
            <a:r>
              <a:rPr lang="en-US" sz="2800" dirty="0" err="1">
                <a:solidFill>
                  <a:schemeClr val="accent1">
                    <a:lumMod val="75000"/>
                  </a:schemeClr>
                </a:solidFill>
              </a:rPr>
              <a:t>MeSH</a:t>
            </a:r>
            <a:r>
              <a:rPr lang="en-US" sz="2800" dirty="0">
                <a:solidFill>
                  <a:schemeClr val="accent1">
                    <a:lumMod val="75000"/>
                  </a:schemeClr>
                </a:solidFill>
              </a:rPr>
              <a:t> Terms] OR "yeasts"[All Fields] OR "yeast"[All Fields] OR "yeast, dried"[</a:t>
            </a:r>
            <a:r>
              <a:rPr lang="en-US" sz="2800" dirty="0" err="1">
                <a:solidFill>
                  <a:schemeClr val="accent1">
                    <a:lumMod val="75000"/>
                  </a:schemeClr>
                </a:solidFill>
              </a:rPr>
              <a:t>MeSH</a:t>
            </a:r>
            <a:r>
              <a:rPr lang="en-US" sz="2800" dirty="0">
                <a:solidFill>
                  <a:schemeClr val="accent1">
                    <a:lumMod val="75000"/>
                  </a:schemeClr>
                </a:solidFill>
              </a:rPr>
              <a:t> Terms] OR ("yeast"[All Fields] AND "dried"[All Fields]) OR "dried yeast"[All Fields] OR "saccharomyces cerevisiae"[</a:t>
            </a:r>
            <a:r>
              <a:rPr lang="en-US" sz="2800" dirty="0" err="1">
                <a:solidFill>
                  <a:schemeClr val="accent1">
                    <a:lumMod val="75000"/>
                  </a:schemeClr>
                </a:solidFill>
              </a:rPr>
              <a:t>MeSH</a:t>
            </a:r>
            <a:r>
              <a:rPr lang="en-US" sz="2800" dirty="0">
                <a:solidFill>
                  <a:schemeClr val="accent1">
                    <a:lumMod val="75000"/>
                  </a:schemeClr>
                </a:solidFill>
              </a:rPr>
              <a:t> Terms] OR ("saccharomyces"[All Fields] AND "cerevisiae"[All Fields]) OR "saccharomyces cerevisiae"[All Fields]</a:t>
            </a:r>
            <a:endParaRPr lang="en-US" sz="28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4D00020-1404-4CBE-CC9F-654DFD4F6D6C}"/>
              </a:ext>
            </a:extLst>
          </p:cNvPr>
          <p:cNvSpPr txBox="1"/>
          <p:nvPr/>
        </p:nvSpPr>
        <p:spPr>
          <a:xfrm>
            <a:off x="986851" y="4418910"/>
            <a:ext cx="10508105" cy="1938992"/>
          </a:xfrm>
          <a:prstGeom prst="rect">
            <a:avLst/>
          </a:prstGeom>
          <a:noFill/>
        </p:spPr>
        <p:txBody>
          <a:bodyPr wrap="square" rtlCol="0">
            <a:spAutoFit/>
          </a:bodyPr>
          <a:lstStyle/>
          <a:p>
            <a:pPr algn="l"/>
            <a:r>
              <a:rPr lang="en-US" sz="2400" dirty="0">
                <a:latin typeface="Arial" panose="020B0604020202020204" pitchFamily="34" charset="0"/>
                <a:cs typeface="Arial" panose="020B0604020202020204" pitchFamily="34" charset="0"/>
              </a:rPr>
              <a:t>The single word “</a:t>
            </a:r>
            <a:r>
              <a:rPr lang="en-US" sz="2400" dirty="0">
                <a:solidFill>
                  <a:schemeClr val="accent1">
                    <a:lumMod val="75000"/>
                  </a:schemeClr>
                </a:solidFill>
                <a:latin typeface="Arial" panose="020B0604020202020204" pitchFamily="34" charset="0"/>
                <a:cs typeface="Arial" panose="020B0604020202020204" pitchFamily="34" charset="0"/>
              </a:rPr>
              <a:t>yeast</a:t>
            </a:r>
            <a:r>
              <a:rPr lang="en-US" sz="2400" dirty="0">
                <a:latin typeface="Arial" panose="020B0604020202020204" pitchFamily="34" charset="0"/>
                <a:cs typeface="Arial" panose="020B0604020202020204" pitchFamily="34" charset="0"/>
              </a:rPr>
              <a:t>” has been derived to “</a:t>
            </a:r>
            <a:r>
              <a:rPr lang="en-US" sz="2400" dirty="0">
                <a:solidFill>
                  <a:schemeClr val="accent1">
                    <a:lumMod val="75000"/>
                  </a:schemeClr>
                </a:solidFill>
                <a:latin typeface="Arial" panose="020B0604020202020204" pitchFamily="34" charset="0"/>
                <a:cs typeface="Arial" panose="020B0604020202020204" pitchFamily="34" charset="0"/>
              </a:rPr>
              <a:t>yeast’s</a:t>
            </a:r>
            <a:r>
              <a:rPr lang="en-US" sz="2400" dirty="0">
                <a:latin typeface="Arial" panose="020B0604020202020204" pitchFamily="34" charset="0"/>
                <a:cs typeface="Arial" panose="020B0604020202020204" pitchFamily="34" charset="0"/>
              </a:rPr>
              <a:t>”, “</a:t>
            </a:r>
            <a:r>
              <a:rPr lang="en-US" sz="2400" dirty="0">
                <a:solidFill>
                  <a:schemeClr val="accent1">
                    <a:lumMod val="75000"/>
                  </a:schemeClr>
                </a:solidFill>
                <a:latin typeface="Arial" panose="020B0604020202020204" pitchFamily="34" charset="0"/>
                <a:cs typeface="Arial" panose="020B0604020202020204" pitchFamily="34" charset="0"/>
              </a:rPr>
              <a:t>yeast, dried</a:t>
            </a:r>
            <a:r>
              <a:rPr lang="en-US" sz="2400" dirty="0">
                <a:latin typeface="Arial" panose="020B0604020202020204" pitchFamily="34" charset="0"/>
                <a:cs typeface="Arial" panose="020B0604020202020204" pitchFamily="34" charset="0"/>
              </a:rPr>
              <a:t>” and “</a:t>
            </a:r>
            <a:r>
              <a:rPr lang="en-US" sz="2400" dirty="0">
                <a:solidFill>
                  <a:schemeClr val="accent1">
                    <a:lumMod val="75000"/>
                  </a:schemeClr>
                </a:solidFill>
                <a:latin typeface="Arial" panose="020B0604020202020204" pitchFamily="34" charset="0"/>
                <a:cs typeface="Arial" panose="020B0604020202020204" pitchFamily="34" charset="0"/>
              </a:rPr>
              <a:t>saccharomyces cerevisiae</a:t>
            </a:r>
            <a:r>
              <a:rPr lang="en-US" sz="2400" dirty="0">
                <a:latin typeface="Arial" panose="020B0604020202020204" pitchFamily="34" charset="0"/>
                <a:cs typeface="Arial" panose="020B0604020202020204" pitchFamily="34" charset="0"/>
              </a:rPr>
              <a:t>” etc. The word “</a:t>
            </a:r>
            <a:r>
              <a:rPr lang="en-US" sz="2400" dirty="0">
                <a:solidFill>
                  <a:schemeClr val="accent1">
                    <a:lumMod val="75000"/>
                  </a:schemeClr>
                </a:solidFill>
                <a:latin typeface="Arial" panose="020B0604020202020204" pitchFamily="34" charset="0"/>
                <a:cs typeface="Arial" panose="020B0604020202020204" pitchFamily="34" charset="0"/>
              </a:rPr>
              <a:t>yeast’s</a:t>
            </a:r>
            <a:r>
              <a:rPr lang="en-US" sz="2400" dirty="0">
                <a:latin typeface="Arial" panose="020B0604020202020204" pitchFamily="34" charset="0"/>
                <a:cs typeface="Arial" panose="020B0604020202020204" pitchFamily="34" charset="0"/>
              </a:rPr>
              <a:t>” and the word “</a:t>
            </a:r>
            <a:r>
              <a:rPr lang="en-US" sz="2400" dirty="0">
                <a:solidFill>
                  <a:schemeClr val="accent1">
                    <a:lumMod val="75000"/>
                  </a:schemeClr>
                </a:solidFill>
                <a:latin typeface="Arial" panose="020B0604020202020204" pitchFamily="34" charset="0"/>
                <a:cs typeface="Arial" panose="020B0604020202020204" pitchFamily="34" charset="0"/>
              </a:rPr>
              <a:t>saccharomyces</a:t>
            </a:r>
            <a:r>
              <a:rPr lang="en-US" sz="2400" dirty="0">
                <a:latin typeface="Arial" panose="020B0604020202020204" pitchFamily="34" charset="0"/>
                <a:cs typeface="Arial" panose="020B0604020202020204" pitchFamily="34" charset="0"/>
              </a:rPr>
              <a:t>” are searched against all the fields of the publications; the word “</a:t>
            </a:r>
            <a:r>
              <a:rPr lang="en-US" sz="2400" dirty="0">
                <a:solidFill>
                  <a:schemeClr val="accent1">
                    <a:lumMod val="75000"/>
                  </a:schemeClr>
                </a:solidFill>
                <a:latin typeface="Arial" panose="020B0604020202020204" pitchFamily="34" charset="0"/>
                <a:cs typeface="Arial" panose="020B0604020202020204" pitchFamily="34" charset="0"/>
              </a:rPr>
              <a:t>yeasts</a:t>
            </a:r>
            <a:r>
              <a:rPr lang="en-US" sz="2400" dirty="0">
                <a:latin typeface="Arial" panose="020B0604020202020204" pitchFamily="34" charset="0"/>
                <a:cs typeface="Arial" panose="020B0604020202020204" pitchFamily="34" charset="0"/>
              </a:rPr>
              <a:t>” and the word “</a:t>
            </a:r>
            <a:r>
              <a:rPr lang="en-US" sz="2400" dirty="0">
                <a:solidFill>
                  <a:schemeClr val="accent1">
                    <a:lumMod val="75000"/>
                  </a:schemeClr>
                </a:solidFill>
                <a:latin typeface="Arial" panose="020B0604020202020204" pitchFamily="34" charset="0"/>
                <a:cs typeface="Arial" panose="020B0604020202020204" pitchFamily="34" charset="0"/>
              </a:rPr>
              <a:t>saccharomyces cerevisiae</a:t>
            </a:r>
            <a:r>
              <a:rPr lang="en-US" sz="2400" dirty="0">
                <a:latin typeface="Arial" panose="020B0604020202020204" pitchFamily="34" charset="0"/>
                <a:cs typeface="Arial" panose="020B0604020202020204" pitchFamily="34" charset="0"/>
              </a:rPr>
              <a:t>” are search against the </a:t>
            </a:r>
            <a:r>
              <a:rPr lang="en-US" sz="2400" dirty="0" err="1">
                <a:latin typeface="Arial" panose="020B0604020202020204" pitchFamily="34" charset="0"/>
                <a:cs typeface="Arial" panose="020B0604020202020204" pitchFamily="34" charset="0"/>
              </a:rPr>
              <a:t>MeSH</a:t>
            </a:r>
            <a:r>
              <a:rPr lang="en-US" sz="2400" dirty="0">
                <a:latin typeface="Arial" panose="020B0604020202020204" pitchFamily="34" charset="0"/>
                <a:cs typeface="Arial" panose="020B0604020202020204" pitchFamily="34" charset="0"/>
              </a:rPr>
              <a:t> Term list of the publications. </a:t>
            </a:r>
          </a:p>
        </p:txBody>
      </p:sp>
    </p:spTree>
    <p:extLst>
      <p:ext uri="{BB962C8B-B14F-4D97-AF65-F5344CB8AC3E}">
        <p14:creationId xmlns:p14="http://schemas.microsoft.com/office/powerpoint/2010/main" val="199853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644578"/>
            <a:ext cx="11412513" cy="138499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example, input ‘</a:t>
            </a:r>
            <a:r>
              <a:rPr lang="en-US" sz="2800" dirty="0">
                <a:solidFill>
                  <a:schemeClr val="accent1">
                    <a:lumMod val="75000"/>
                  </a:schemeClr>
                </a:solidFill>
                <a:latin typeface="Arial" panose="020B0604020202020204" pitchFamily="34" charset="0"/>
                <a:cs typeface="Arial" panose="020B0604020202020204" pitchFamily="34" charset="0"/>
              </a:rPr>
              <a:t>deep learning[</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has the following query:</a:t>
            </a:r>
          </a:p>
        </p:txBody>
      </p:sp>
      <p:sp>
        <p:nvSpPr>
          <p:cNvPr id="3" name="TextBox 2">
            <a:extLst>
              <a:ext uri="{FF2B5EF4-FFF2-40B4-BE49-F238E27FC236}">
                <a16:creationId xmlns:a16="http://schemas.microsoft.com/office/drawing/2014/main" id="{D4011F3F-260D-1E88-BEE0-F3ED4D551D45}"/>
              </a:ext>
            </a:extLst>
          </p:cNvPr>
          <p:cNvSpPr txBox="1"/>
          <p:nvPr/>
        </p:nvSpPr>
        <p:spPr>
          <a:xfrm>
            <a:off x="986851" y="2214238"/>
            <a:ext cx="5876144" cy="523220"/>
          </a:xfrm>
          <a:prstGeom prst="rect">
            <a:avLst/>
          </a:prstGeom>
          <a:noFill/>
        </p:spPr>
        <p:txBody>
          <a:bodyPr wrap="square" rtlCol="0">
            <a:spAutoFit/>
          </a:bodyPr>
          <a:lstStyle/>
          <a:p>
            <a:pPr algn="l"/>
            <a:r>
              <a:rPr lang="en-US" sz="2800" dirty="0">
                <a:solidFill>
                  <a:schemeClr val="accent1">
                    <a:lumMod val="75000"/>
                  </a:schemeClr>
                </a:solidFill>
              </a:rPr>
              <a:t>"deep learning"[Title/Abstract] </a:t>
            </a:r>
            <a:endParaRPr lang="en-US" sz="28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4D00020-1404-4CBE-CC9F-654DFD4F6D6C}"/>
              </a:ext>
            </a:extLst>
          </p:cNvPr>
          <p:cNvSpPr txBox="1"/>
          <p:nvPr/>
        </p:nvSpPr>
        <p:spPr>
          <a:xfrm>
            <a:off x="986851" y="3013501"/>
            <a:ext cx="10508105" cy="830997"/>
          </a:xfrm>
          <a:prstGeom prst="rect">
            <a:avLst/>
          </a:prstGeom>
          <a:noFill/>
        </p:spPr>
        <p:txBody>
          <a:bodyPr wrap="square" rtlCol="0">
            <a:spAutoFit/>
          </a:bodyPr>
          <a:lstStyle/>
          <a:p>
            <a:pPr algn="l"/>
            <a:r>
              <a:rPr lang="en-US" sz="2400" dirty="0">
                <a:latin typeface="Arial" panose="020B0604020202020204" pitchFamily="34" charset="0"/>
                <a:cs typeface="Arial" panose="020B0604020202020204" pitchFamily="34" charset="0"/>
              </a:rPr>
              <a:t>The input word is not processed by ATM. The exact word “</a:t>
            </a:r>
            <a:r>
              <a:rPr lang="en-US" sz="2400" dirty="0">
                <a:solidFill>
                  <a:schemeClr val="accent1">
                    <a:lumMod val="75000"/>
                  </a:schemeClr>
                </a:solidFill>
                <a:latin typeface="Arial" panose="020B0604020202020204" pitchFamily="34" charset="0"/>
                <a:cs typeface="Arial" panose="020B0604020202020204" pitchFamily="34" charset="0"/>
              </a:rPr>
              <a:t>deep learning</a:t>
            </a:r>
            <a:r>
              <a:rPr lang="en-US" sz="2400" dirty="0">
                <a:latin typeface="Arial" panose="020B0604020202020204" pitchFamily="34" charset="0"/>
                <a:cs typeface="Arial" panose="020B0604020202020204" pitchFamily="34" charset="0"/>
              </a:rPr>
              <a:t>” is searched against the title and the abstract of the publications. </a:t>
            </a:r>
          </a:p>
        </p:txBody>
      </p:sp>
    </p:spTree>
    <p:extLst>
      <p:ext uri="{BB962C8B-B14F-4D97-AF65-F5344CB8AC3E}">
        <p14:creationId xmlns:p14="http://schemas.microsoft.com/office/powerpoint/2010/main" val="4141242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644578"/>
            <a:ext cx="11412513" cy="3108543"/>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more information about Automatic Term Mapping (ATM) and how it derives related words, please refer to the official PubMed website here: </a:t>
            </a:r>
            <a:r>
              <a:rPr lang="en-US" sz="2800" dirty="0">
                <a:latin typeface="Arial" panose="020B0604020202020204" pitchFamily="34" charset="0"/>
                <a:cs typeface="Arial" panose="020B0604020202020204" pitchFamily="34" charset="0"/>
                <a:hlinkClick r:id="rId2"/>
              </a:rPr>
              <a:t>https://pubmed.ncbi.nlm.nih.gov/help/#automatic-term-mapping</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144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582067"/>
            <a:ext cx="11412513" cy="5693866"/>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query of your PubMed search can be easily retrieved or examined on the official website: </a:t>
            </a:r>
            <a:r>
              <a:rPr lang="en-US" sz="2800" dirty="0">
                <a:latin typeface="Arial" panose="020B0604020202020204" pitchFamily="34" charset="0"/>
                <a:cs typeface="Arial" panose="020B0604020202020204" pitchFamily="34" charset="0"/>
                <a:hlinkClick r:id="rId2"/>
              </a:rPr>
              <a:t>https://pubmed.ncbi.nlm.nih.gov/</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After typing in your inputs, click search. The click the ‘</a:t>
            </a:r>
            <a:r>
              <a:rPr lang="en-US" sz="2800" dirty="0">
                <a:solidFill>
                  <a:schemeClr val="accent1">
                    <a:lumMod val="75000"/>
                  </a:schemeClr>
                </a:solidFill>
                <a:latin typeface="Arial" panose="020B0604020202020204" pitchFamily="34" charset="0"/>
                <a:cs typeface="Arial" panose="020B0604020202020204" pitchFamily="34" charset="0"/>
              </a:rPr>
              <a:t>Advanced</a:t>
            </a:r>
            <a:r>
              <a:rPr lang="en-US" sz="2800" dirty="0">
                <a:latin typeface="Arial" panose="020B0604020202020204" pitchFamily="34" charset="0"/>
                <a:cs typeface="Arial" panose="020B0604020202020204" pitchFamily="34" charset="0"/>
              </a:rPr>
              <a:t>’ button right under the search bar in the results webpage.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  Scroll down to the bottom of the page to check ‘History and Search Details’.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Click the ‘&gt;’ under ‘Details’ column to check the query for this search.</a:t>
            </a:r>
          </a:p>
        </p:txBody>
      </p:sp>
    </p:spTree>
    <p:extLst>
      <p:ext uri="{BB962C8B-B14F-4D97-AF65-F5344CB8AC3E}">
        <p14:creationId xmlns:p14="http://schemas.microsoft.com/office/powerpoint/2010/main" val="2523496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454A55-4480-54CA-84CF-5568F7866869}"/>
              </a:ext>
            </a:extLst>
          </p:cNvPr>
          <p:cNvPicPr>
            <a:picLocks noChangeAspect="1"/>
          </p:cNvPicPr>
          <p:nvPr/>
        </p:nvPicPr>
        <p:blipFill>
          <a:blip r:embed="rId2"/>
          <a:stretch>
            <a:fillRect/>
          </a:stretch>
        </p:blipFill>
        <p:spPr>
          <a:xfrm>
            <a:off x="428938" y="247026"/>
            <a:ext cx="9925050" cy="1866900"/>
          </a:xfrm>
          <a:prstGeom prst="rect">
            <a:avLst/>
          </a:prstGeom>
        </p:spPr>
      </p:pic>
      <p:sp>
        <p:nvSpPr>
          <p:cNvPr id="4" name="Oval 3">
            <a:extLst>
              <a:ext uri="{FF2B5EF4-FFF2-40B4-BE49-F238E27FC236}">
                <a16:creationId xmlns:a16="http://schemas.microsoft.com/office/drawing/2014/main" id="{9D38D927-97E0-EBFC-D852-2473BC566722}"/>
              </a:ext>
            </a:extLst>
          </p:cNvPr>
          <p:cNvSpPr/>
          <p:nvPr/>
        </p:nvSpPr>
        <p:spPr>
          <a:xfrm>
            <a:off x="9084039" y="1289154"/>
            <a:ext cx="1394086" cy="7195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013E897-0184-047E-E914-B04A37A34C36}"/>
              </a:ext>
            </a:extLst>
          </p:cNvPr>
          <p:cNvPicPr>
            <a:picLocks noChangeAspect="1"/>
          </p:cNvPicPr>
          <p:nvPr/>
        </p:nvPicPr>
        <p:blipFill>
          <a:blip r:embed="rId3"/>
          <a:stretch>
            <a:fillRect/>
          </a:stretch>
        </p:blipFill>
        <p:spPr>
          <a:xfrm>
            <a:off x="428938" y="2740389"/>
            <a:ext cx="10106025" cy="3086100"/>
          </a:xfrm>
          <a:prstGeom prst="rect">
            <a:avLst/>
          </a:prstGeom>
        </p:spPr>
      </p:pic>
      <p:sp>
        <p:nvSpPr>
          <p:cNvPr id="7" name="Oval 6">
            <a:extLst>
              <a:ext uri="{FF2B5EF4-FFF2-40B4-BE49-F238E27FC236}">
                <a16:creationId xmlns:a16="http://schemas.microsoft.com/office/drawing/2014/main" id="{F197F27F-A39D-FD41-58D2-4B15425A1AE6}"/>
              </a:ext>
            </a:extLst>
          </p:cNvPr>
          <p:cNvSpPr/>
          <p:nvPr/>
        </p:nvSpPr>
        <p:spPr>
          <a:xfrm>
            <a:off x="3087973" y="3458980"/>
            <a:ext cx="839450" cy="3035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653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800" dirty="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2781</Words>
  <Application>Microsoft Office PowerPoint</Application>
  <PresentationFormat>Widescreen</PresentationFormat>
  <Paragraphs>191</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Shuang Li</dc:creator>
  <cp:lastModifiedBy>Shuang Li</cp:lastModifiedBy>
  <cp:revision>16</cp:revision>
  <dcterms:created xsi:type="dcterms:W3CDTF">2023-03-07T14:36:55Z</dcterms:created>
  <dcterms:modified xsi:type="dcterms:W3CDTF">2023-03-17T14:34:21Z</dcterms:modified>
</cp:coreProperties>
</file>