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5" r:id="rId4"/>
    <p:sldId id="282" r:id="rId5"/>
    <p:sldId id="286" r:id="rId6"/>
    <p:sldId id="280" r:id="rId7"/>
    <p:sldId id="281" r:id="rId8"/>
    <p:sldId id="278" r:id="rId9"/>
    <p:sldId id="279" r:id="rId10"/>
    <p:sldId id="261" r:id="rId11"/>
    <p:sldId id="263" r:id="rId12"/>
    <p:sldId id="262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74" r:id="rId21"/>
    <p:sldId id="275" r:id="rId22"/>
    <p:sldId id="268" r:id="rId23"/>
    <p:sldId id="269" r:id="rId24"/>
    <p:sldId id="276" r:id="rId25"/>
    <p:sldId id="277" r:id="rId26"/>
    <p:sldId id="289" r:id="rId27"/>
    <p:sldId id="287" r:id="rId28"/>
    <p:sldId id="288" r:id="rId29"/>
    <p:sldId id="284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208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3CFC1-9031-40E9-B3C9-AF0AF92F787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D19B-B4D8-4EA5-B7B7-51926A69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erved_sequen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mino_acid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blosum</a:t>
            </a:r>
            <a:r>
              <a:rPr lang="en-US" dirty="0"/>
              <a:t>:</a:t>
            </a:r>
          </a:p>
          <a:p>
            <a:r>
              <a:rPr lang="en-US" dirty="0"/>
              <a:t>very </a:t>
            </a:r>
            <a:r>
              <a:rPr lang="en-US" dirty="0">
                <a:hlinkClick r:id="rId3" tooltip="Conserved sequence"/>
              </a:rPr>
              <a:t>conserved regions</a:t>
            </a:r>
            <a:r>
              <a:rPr lang="en-US" dirty="0"/>
              <a:t> of protein families (that do not have gaps in the sequence alignment) and then counted the relative frequencies of </a:t>
            </a:r>
            <a:r>
              <a:rPr lang="en-US" dirty="0">
                <a:hlinkClick r:id="rId4" tooltip="Amino acids"/>
              </a:rPr>
              <a:t>amino acids</a:t>
            </a:r>
            <a:r>
              <a:rPr lang="en-US" dirty="0"/>
              <a:t> and their substitution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5D19B-B4D8-4EA5-B7B7-51926A6949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6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7DDE-B8BD-4CF6-AF63-BD30D2DE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2296-2379-487A-9A07-3D6E4D1D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D968-5503-4EC8-ACB3-184FEECD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D50B-F63F-44C1-BC47-DAEA406A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5DFE-2BFD-45AA-8B21-F4C61E1A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34B4-3DD3-4556-BC8D-8BB18E2A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27CA-028E-42B6-B231-377F35C4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1D01-975D-4AD3-9656-764048E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B566-83D0-4592-A75B-D1B7DB5C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A319-2B6C-4CAF-A193-E104647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18771-081A-4324-B97F-5A49FC5E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B4209-3CB4-4A90-8575-5C091F15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67C4-FD95-40B8-906A-998CEB52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2FCE-65C5-4761-9812-6377B122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FA77-77F3-4BEA-A477-D7E8936A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8C4E-6709-4D12-8346-DA062C4A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DA5C-26A8-4E13-BC9E-A3806B13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406E-474C-46A8-9F2F-4AB968EF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A4E8-56D7-4DE3-B082-FE166DB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F653-4254-407E-9DED-1E53405A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8E88-D0B0-491F-B6D5-06440D47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51D4C-639B-4301-82EC-B75F388B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011D-9E43-4F17-8349-2177873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CD3-FDBD-4B54-8AA9-23F84AF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9EAD-0531-415E-A09C-11A3A21A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EC38-8C09-423B-9ADA-943275D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CA19-0E3B-4B7E-9493-0D0FE3A2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94AA-D029-44DE-BE38-8A43933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BC9D-AC0B-4C5C-93E7-5F93D79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912C-1541-4B28-8799-B6A972D3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CF8C9-DEA7-48D8-9224-727E7E1A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298D-BEAA-4AC8-AD55-9C3E9804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4C83-B041-46CA-B288-FCA463F05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0E48-E302-4E79-B638-AD9181F3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1EEC1-D17E-4DAF-9B44-3F125E740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CAB1-CAD1-40DA-A6B0-BFCB35467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43CE1-D112-407B-8703-0C84388D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3886-8350-49C7-A076-98CAB399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620E4-E086-45FA-A671-37D3D61A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F838-891B-4BD0-B993-8D91BA44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694D2-A75A-4B8D-B772-F255581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73AD-A750-45D2-B34B-4FB0A16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A2F4-0A84-400E-A972-8C2D3BB8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2F6C6-A46E-4401-B5C4-747DC057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239F0-9680-4F4E-B5F5-947D19C4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20D47-EF5E-473D-918E-386A14BA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A026-4650-4470-B692-02A83684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AC3E-EADF-4736-8F24-7935706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93B07-DB16-4B3C-A767-BB3BCCFB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BA83-6D21-4EDF-8188-0DCD729C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B767-FA7B-488D-97DF-3837272C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7F1E-C590-4911-8A8F-B9EABE4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C854-2FF0-49E0-ADF7-0758BE18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72DD7-DE3E-4965-A47E-F64003A33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52C69-17D3-4F15-8619-34BD5DF1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B3B4A-3613-4691-866B-C5CC6B92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BB09-79A0-412F-AEBE-9CE5CEF4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A12FE-8E14-42E7-8C82-6BCCCB3C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F50F4-0C60-4427-9C86-F24AFA59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A408-2CCC-4172-A6EB-75008D04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5EAB-4DE8-4EDE-8F7C-0F263BF5F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E26F-4E95-45E4-9B99-5422EB4BF9F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EE83-A3E9-495F-B634-3F95ED17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7FC9-DE40-45C5-A6E0-FC788B5A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j.1538-7305.1948.tb01338.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02/prot.34009010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93/bioinformatics/btm27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6/jmbi.1999.291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mb.2003.12.07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002genomes.u-strasbg.fr/files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mb.2003.12.07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8/jb.178.7.1881-1894.199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1471-2105-11-388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hdohlman@med.unc.edu" TargetMode="External"/><Relationship Id="rId2" Type="http://schemas.openxmlformats.org/officeDocument/2006/relationships/hyperlink" Target="https://doi.org/10.1016/j.jbc.2023.10461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huang9@email.un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huang9@email.unc.edu" TargetMode="External"/><Relationship Id="rId2" Type="http://schemas.openxmlformats.org/officeDocument/2006/relationships/hyperlink" Target="mailto:hdohlman@med.unc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uctor.org/packages/release/bioc/html/Biostrings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regular-expressions.html" TargetMode="External"/><Relationship Id="rId2" Type="http://schemas.openxmlformats.org/officeDocument/2006/relationships/hyperlink" Target="https://stat.ethz.ch/R-manual/R-devel/library/base/html/reg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cre.org/current/doc/html/pcre2synta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584D0-3F87-42D0-94DA-2DC4F13937BA}"/>
              </a:ext>
            </a:extLst>
          </p:cNvPr>
          <p:cNvSpPr txBox="1"/>
          <p:nvPr/>
        </p:nvSpPr>
        <p:spPr>
          <a:xfrm>
            <a:off x="0" y="18587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Yeast Motif Conservation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66265-7EC7-4575-B561-A16B6F146636}"/>
              </a:ext>
            </a:extLst>
          </p:cNvPr>
          <p:cNvSpPr txBox="1"/>
          <p:nvPr/>
        </p:nvSpPr>
        <p:spPr>
          <a:xfrm>
            <a:off x="2113613" y="3505200"/>
            <a:ext cx="7600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Shuang Li</a:t>
            </a:r>
          </a:p>
          <a:p>
            <a:pPr algn="ctr"/>
            <a:r>
              <a:rPr lang="en-US" sz="2800" dirty="0" err="1"/>
              <a:t>Dohlman</a:t>
            </a:r>
            <a:r>
              <a:rPr lang="en-US" sz="2800" dirty="0"/>
              <a:t> Lab</a:t>
            </a:r>
          </a:p>
          <a:p>
            <a:pPr algn="ctr"/>
            <a:r>
              <a:rPr lang="en-US" sz="2800" dirty="0"/>
              <a:t>Department of Pharmacology</a:t>
            </a:r>
          </a:p>
          <a:p>
            <a:pPr algn="ctr"/>
            <a:r>
              <a:rPr lang="en-US" sz="2800" dirty="0"/>
              <a:t>School of Medicine</a:t>
            </a:r>
          </a:p>
          <a:p>
            <a:pPr algn="ctr"/>
            <a:r>
              <a:rPr lang="en-US" sz="2800" dirty="0"/>
              <a:t>University of North Carolina at Chapel Hill</a:t>
            </a:r>
          </a:p>
          <a:p>
            <a:pPr algn="ctr"/>
            <a:r>
              <a:rPr lang="en-US" sz="2800" dirty="0"/>
              <a:t>2022.12.08</a:t>
            </a:r>
          </a:p>
        </p:txBody>
      </p:sp>
    </p:spTree>
    <p:extLst>
      <p:ext uri="{BB962C8B-B14F-4D97-AF65-F5344CB8AC3E}">
        <p14:creationId xmlns:p14="http://schemas.microsoft.com/office/powerpoint/2010/main" val="406298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723868" y="1393665"/>
            <a:ext cx="6730584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</a:t>
            </a:r>
          </a:p>
        </p:txBody>
      </p:sp>
    </p:spTree>
    <p:extLst>
      <p:ext uri="{BB962C8B-B14F-4D97-AF65-F5344CB8AC3E}">
        <p14:creationId xmlns:p14="http://schemas.microsoft.com/office/powerpoint/2010/main" val="367397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FC4FF-A512-4941-8638-89EEE280C706}"/>
              </a:ext>
            </a:extLst>
          </p:cNvPr>
          <p:cNvSpPr txBox="1"/>
          <p:nvPr/>
        </p:nvSpPr>
        <p:spPr>
          <a:xfrm>
            <a:off x="317290" y="479685"/>
            <a:ext cx="625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Background: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EB5EF-D974-421B-A89D-92426E5E588B}"/>
              </a:ext>
            </a:extLst>
          </p:cNvPr>
          <p:cNvSpPr txBox="1"/>
          <p:nvPr/>
        </p:nvSpPr>
        <p:spPr>
          <a:xfrm>
            <a:off x="620217" y="1288734"/>
            <a:ext cx="11571783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Amino acid sequences of ~6000 genes among 1012 strains (1011 + S288C)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each gene, amino acid sequences are aligned with </a:t>
            </a:r>
            <a:r>
              <a:rPr lang="en-US" sz="2800" dirty="0" err="1"/>
              <a:t>Clustal</a:t>
            </a:r>
            <a:r>
              <a:rPr lang="en-US" sz="2800" dirty="0"/>
              <a:t> Omega (insertion, deletion, mutation)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of 1012 strains is calculated based on the SNPs distance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Reference frequency and substitution matrix is BLOSUM62</a:t>
            </a:r>
          </a:p>
        </p:txBody>
      </p:sp>
    </p:spTree>
    <p:extLst>
      <p:ext uri="{BB962C8B-B14F-4D97-AF65-F5344CB8AC3E}">
        <p14:creationId xmlns:p14="http://schemas.microsoft.com/office/powerpoint/2010/main" val="27016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Symbol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CA4D-1A15-4CA9-8D66-6479CC34748D}"/>
              </a:ext>
            </a:extLst>
          </p:cNvPr>
          <p:cNvSpPr txBox="1"/>
          <p:nvPr/>
        </p:nvSpPr>
        <p:spPr>
          <a:xfrm>
            <a:off x="737641" y="2702695"/>
            <a:ext cx="10504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frequency of each amino acid among the 1012 strains.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Only amino acid that has at least 1 occurrence at selected sites are shown in results. Others are removed for clarity.</a:t>
            </a:r>
          </a:p>
        </p:txBody>
      </p:sp>
    </p:spTree>
    <p:extLst>
      <p:ext uri="{BB962C8B-B14F-4D97-AF65-F5344CB8AC3E}">
        <p14:creationId xmlns:p14="http://schemas.microsoft.com/office/powerpoint/2010/main" val="167507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2" y="25483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CA4D-1A15-4CA9-8D66-6479CC34748D}"/>
              </a:ext>
            </a:extLst>
          </p:cNvPr>
          <p:cNvSpPr txBox="1"/>
          <p:nvPr/>
        </p:nvSpPr>
        <p:spPr>
          <a:xfrm>
            <a:off x="579619" y="1093167"/>
            <a:ext cx="10962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Shannon Entropy:</a:t>
            </a:r>
          </a:p>
          <a:p>
            <a:pPr algn="l"/>
            <a:r>
              <a:rPr lang="en-US" sz="2800" dirty="0"/>
              <a:t>the entropy of a random variable is the average level of "information", "surprise", or "uncertainty" inherent in the variable's possible outcomes.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D9CF7-D1A3-4A37-8995-79D9F80F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35" y="2771347"/>
            <a:ext cx="3596173" cy="1113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9CE568-1653-42ED-AC47-65DCF80DA0B5}"/>
              </a:ext>
            </a:extLst>
          </p:cNvPr>
          <p:cNvSpPr txBox="1"/>
          <p:nvPr/>
        </p:nvSpPr>
        <p:spPr>
          <a:xfrm>
            <a:off x="579618" y="4211282"/>
            <a:ext cx="10378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Elegantly captures amino acid diversity/variation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(W) = All (L) = 1.0</a:t>
            </a:r>
          </a:p>
          <a:p>
            <a:pPr algn="l"/>
            <a:r>
              <a:rPr lang="en-US" sz="2800" b="1" dirty="0"/>
              <a:t>equally distributed among 20 </a:t>
            </a:r>
            <a:r>
              <a:rPr lang="en-US" sz="2800" b="1" dirty="0" err="1"/>
              <a:t>aas</a:t>
            </a:r>
            <a:r>
              <a:rPr lang="en-US" sz="2800" b="1" dirty="0"/>
              <a:t> (pure random) = 0.0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02A6D-DAE7-45F5-8988-053080905F7C}"/>
              </a:ext>
            </a:extLst>
          </p:cNvPr>
          <p:cNvSpPr txBox="1"/>
          <p:nvPr/>
        </p:nvSpPr>
        <p:spPr>
          <a:xfrm>
            <a:off x="5161615" y="6211669"/>
            <a:ext cx="70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https://onlinelibrary.wiley.com/doi/10.1002/j.1538-7305.1948.tb01338.x</a:t>
            </a:r>
            <a:endParaRPr lang="en-US" dirty="0"/>
          </a:p>
          <a:p>
            <a:r>
              <a:rPr lang="en-US" dirty="0">
                <a:hlinkClick r:id="rId4"/>
              </a:rPr>
              <a:t>https://doi.org/10.1002/prot.340090107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JSD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Jensen–Shannon divergence:</a:t>
            </a:r>
          </a:p>
          <a:p>
            <a:pPr algn="l"/>
            <a:r>
              <a:rPr lang="en-US" sz="2800" dirty="0"/>
              <a:t>measure the similarity between two probability distributions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A8DA2A8-93C7-45D6-97CD-6850FDB8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8" y="2215147"/>
            <a:ext cx="5632324" cy="141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FA76C-C434-4FE0-AE6C-BDB3E95A39BE}"/>
              </a:ext>
            </a:extLst>
          </p:cNvPr>
          <p:cNvSpPr txBox="1"/>
          <p:nvPr/>
        </p:nvSpPr>
        <p:spPr>
          <a:xfrm>
            <a:off x="579619" y="3771922"/>
            <a:ext cx="1136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use BLOSUM62 as background distribution 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quantify the similarity between (amino acids among the 1012 strains) and (the background BLOSUM62 distribution)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3E6F4-890C-4B8D-9851-29F53399BA48}"/>
              </a:ext>
            </a:extLst>
          </p:cNvPr>
          <p:cNvSpPr txBox="1"/>
          <p:nvPr/>
        </p:nvSpPr>
        <p:spPr>
          <a:xfrm>
            <a:off x="7410135" y="6211669"/>
            <a:ext cx="47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4"/>
              </a:rPr>
              <a:t>https://doi.org/10.1093/bioinformatics/btm270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0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JSD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Jensen–Shannon divergence: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EDAA0-D166-4AF6-8B19-10F5BFCDB117}"/>
              </a:ext>
            </a:extLst>
          </p:cNvPr>
          <p:cNvSpPr txBox="1"/>
          <p:nvPr/>
        </p:nvSpPr>
        <p:spPr>
          <a:xfrm>
            <a:off x="579619" y="2196094"/>
            <a:ext cx="112326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capture diversity with biology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dirty="0"/>
              <a:t>fully conserved </a:t>
            </a:r>
            <a:r>
              <a:rPr lang="en-US" sz="2800" b="1" dirty="0"/>
              <a:t>rare</a:t>
            </a:r>
            <a:r>
              <a:rPr lang="en-US" sz="2800" dirty="0"/>
              <a:t> </a:t>
            </a:r>
            <a:r>
              <a:rPr lang="en-US" sz="2800" dirty="0" err="1"/>
              <a:t>aas</a:t>
            </a:r>
            <a:r>
              <a:rPr lang="en-US" sz="2800" dirty="0"/>
              <a:t> score </a:t>
            </a:r>
            <a:r>
              <a:rPr lang="en-US" sz="2800" b="1" u="sng" dirty="0"/>
              <a:t>higher</a:t>
            </a:r>
            <a:r>
              <a:rPr lang="en-US" sz="2800" dirty="0"/>
              <a:t> than that of </a:t>
            </a:r>
            <a:r>
              <a:rPr lang="en-US" sz="2800" b="1" dirty="0"/>
              <a:t>common</a:t>
            </a:r>
            <a:r>
              <a:rPr lang="en-US" sz="2800" dirty="0"/>
              <a:t> </a:t>
            </a:r>
            <a:r>
              <a:rPr lang="en-US" sz="2800" dirty="0" err="1"/>
              <a:t>aas</a:t>
            </a:r>
            <a:r>
              <a:rPr lang="en-US" sz="2800" b="1" dirty="0"/>
              <a:t>:</a:t>
            </a:r>
          </a:p>
          <a:p>
            <a:pPr algn="l"/>
            <a:r>
              <a:rPr lang="en-US" sz="2800" b="1" dirty="0"/>
              <a:t>1&gt;All (W) &gt; All (A) &gt; All (L)</a:t>
            </a:r>
          </a:p>
          <a:p>
            <a:pPr algn="l"/>
            <a:endParaRPr lang="en-US" sz="2800" b="1" dirty="0"/>
          </a:p>
          <a:p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BLOSUM62 background distribution = 0.0</a:t>
            </a:r>
          </a:p>
        </p:txBody>
      </p:sp>
    </p:spTree>
    <p:extLst>
      <p:ext uri="{BB962C8B-B14F-4D97-AF65-F5344CB8AC3E}">
        <p14:creationId xmlns:p14="http://schemas.microsoft.com/office/powerpoint/2010/main" val="137023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</a:t>
            </a:r>
            <a:r>
              <a:rPr lang="en-US" sz="3600" dirty="0" err="1"/>
              <a:t>stereochemically</a:t>
            </a:r>
            <a:r>
              <a:rPr lang="en-US" sz="3600" dirty="0"/>
              <a:t> sensitive 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stereochemical entropy:</a:t>
            </a:r>
          </a:p>
          <a:p>
            <a:pPr algn="l"/>
            <a:r>
              <a:rPr lang="en-US" sz="2800" dirty="0"/>
              <a:t>Shannon entropy based on stereochemical </a:t>
            </a:r>
            <a:r>
              <a:rPr lang="en-US" sz="2800" dirty="0" err="1"/>
              <a:t>aas</a:t>
            </a:r>
            <a:r>
              <a:rPr lang="en-US" sz="2800" dirty="0"/>
              <a:t> group: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VLIM, FWY, ST, NQ, HKR, DE, AG, P, C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capture diversity with biochemical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(S) = All (T) = All (S/T) = All (V) =1.0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equally distributed among stereochemical group = 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EDA3E-7175-4C0A-8CD1-12F0749D73AF}"/>
              </a:ext>
            </a:extLst>
          </p:cNvPr>
          <p:cNvSpPr txBox="1"/>
          <p:nvPr/>
        </p:nvSpPr>
        <p:spPr>
          <a:xfrm>
            <a:off x="8159640" y="6211669"/>
            <a:ext cx="39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 tooltip="Persistent link using digital object identifier"/>
              </a:rPr>
              <a:t>https://doi.org/10.1006/jmbi.1999.2911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5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7F75B23-F4AB-4C82-96A8-5D85B53E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96" y="2852003"/>
            <a:ext cx="4921618" cy="3849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98DBC0-4A3C-48CE-B927-09F67A4ACF9E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870AF-61AC-4450-9D53-765F2FCCF248}"/>
              </a:ext>
            </a:extLst>
          </p:cNvPr>
          <p:cNvSpPr txBox="1"/>
          <p:nvPr/>
        </p:nvSpPr>
        <p:spPr>
          <a:xfrm>
            <a:off x="7989756" y="6488668"/>
            <a:ext cx="4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 tooltip="Persistent link using digital object identifier"/>
              </a:rPr>
              <a:t>https://doi.org/10.1016/j.jmb.2003.12.078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7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8" name="Picture 7" descr="Diagram, shape&#10;&#10;Description automatically generated">
            <a:extLst>
              <a:ext uri="{FF2B5EF4-FFF2-40B4-BE49-F238E27FC236}">
                <a16:creationId xmlns:a16="http://schemas.microsoft.com/office/drawing/2014/main" id="{09C16F62-D095-4282-AC26-F13F633B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76" y="2868369"/>
            <a:ext cx="4754030" cy="38479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045671-8E81-4E43-B88D-9B8E693E7F63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7" name="Picture 6" descr="Diagram, shape, rectangle&#10;&#10;Description automatically generated">
            <a:extLst>
              <a:ext uri="{FF2B5EF4-FFF2-40B4-BE49-F238E27FC236}">
                <a16:creationId xmlns:a16="http://schemas.microsoft.com/office/drawing/2014/main" id="{5139ECE0-39F4-4752-9110-3765363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47" y="2848418"/>
            <a:ext cx="4796667" cy="38479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098356-7DEF-4498-B04C-BAC27CB41D99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06FDC-5EB3-3F7A-9532-A5200DDC1DB5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ORFs included for Single Gene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7F53B-83A8-79CC-276E-776F5B1E1FFA}"/>
              </a:ext>
            </a:extLst>
          </p:cNvPr>
          <p:cNvSpPr txBox="1"/>
          <p:nvPr/>
        </p:nvSpPr>
        <p:spPr>
          <a:xfrm>
            <a:off x="659565" y="1319135"/>
            <a:ext cx="104481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equences of 6015 non-redundant ORFs of 1011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Saccharomyces cerevisiae 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were downloaded from the“1002 Yeast Genome” website (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http://1002genomes.u-strasbg.fr/files/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 -allReferenceGenesWithSNPsAndIndelsInferred.tar.gz file. </a:t>
            </a:r>
          </a:p>
          <a:p>
            <a:pPr algn="l"/>
            <a:endParaRPr lang="en-US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S288C sequence downloaded from SGD (2021.07) was integrated, which makes the total number of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Saccharomyces cerevisiae 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strain to be 1012.</a:t>
            </a:r>
          </a:p>
          <a:p>
            <a:pPr algn="l"/>
            <a:endParaRPr lang="en-US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simplify our analysis the 239 intron-containing ORFs were not considered, leaving 5776 ORFs.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352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ZOOM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</a:t>
            </a:r>
            <a:r>
              <a:rPr lang="en-US" sz="2800" u="sng" dirty="0"/>
              <a:t>the group that contains the target </a:t>
            </a:r>
            <a:r>
              <a:rPr lang="en-US" sz="2800" dirty="0"/>
              <a:t>created by cutting the tree at different nodes</a:t>
            </a:r>
          </a:p>
        </p:txBody>
      </p:sp>
      <p:pic>
        <p:nvPicPr>
          <p:cNvPr id="7" name="Picture 6" descr="Diagram, shape, rectangle&#10;&#10;Description automatically generated">
            <a:extLst>
              <a:ext uri="{FF2B5EF4-FFF2-40B4-BE49-F238E27FC236}">
                <a16:creationId xmlns:a16="http://schemas.microsoft.com/office/drawing/2014/main" id="{5139ECE0-39F4-4752-9110-3765363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47" y="2848418"/>
            <a:ext cx="4796667" cy="3847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ECB1AD-8895-4728-AE89-5703CD5A0468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DCD36-4459-49F9-9DEC-699FB9FB66F0}"/>
              </a:ext>
            </a:extLst>
          </p:cNvPr>
          <p:cNvSpPr/>
          <p:nvPr/>
        </p:nvSpPr>
        <p:spPr>
          <a:xfrm>
            <a:off x="6895476" y="2893388"/>
            <a:ext cx="929390" cy="85415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09C54-8540-49B2-9445-B47D9073AC9F}"/>
              </a:ext>
            </a:extLst>
          </p:cNvPr>
          <p:cNvSpPr/>
          <p:nvPr/>
        </p:nvSpPr>
        <p:spPr>
          <a:xfrm>
            <a:off x="6895476" y="4649310"/>
            <a:ext cx="929390" cy="20471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90B66-BE39-4929-AEE9-60721B54610B}"/>
              </a:ext>
            </a:extLst>
          </p:cNvPr>
          <p:cNvSpPr txBox="1"/>
          <p:nvPr/>
        </p:nvSpPr>
        <p:spPr>
          <a:xfrm>
            <a:off x="7989756" y="6488668"/>
            <a:ext cx="4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 tooltip="Persistent link using digital object identifier"/>
              </a:rPr>
              <a:t>https://doi.org/10.1016/j.jmb.2003.12.078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9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(ZOOM) entropy: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capture diversity with evolutionary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(L) = All (W) = 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dirty="0"/>
              <a:t>diversity in </a:t>
            </a:r>
            <a:r>
              <a:rPr lang="en-US" sz="2800" b="1" dirty="0"/>
              <a:t>closely related</a:t>
            </a:r>
            <a:r>
              <a:rPr lang="en-US" sz="2800" dirty="0"/>
              <a:t> strain is penalized</a:t>
            </a:r>
            <a:r>
              <a:rPr lang="en-US" sz="2800" b="1" dirty="0"/>
              <a:t> more </a:t>
            </a:r>
            <a:r>
              <a:rPr lang="en-US" sz="2800" dirty="0"/>
              <a:t>than that in </a:t>
            </a:r>
            <a:r>
              <a:rPr lang="en-US" sz="2800" b="1" dirty="0"/>
              <a:t>distantly related </a:t>
            </a:r>
            <a:r>
              <a:rPr lang="en-US" sz="2800" dirty="0"/>
              <a:t>strain</a:t>
            </a:r>
          </a:p>
          <a:p>
            <a:pPr algn="l"/>
            <a:r>
              <a:rPr lang="en-US" sz="2800" dirty="0"/>
              <a:t>There is only one S to Q change, the score is lower if it happens in a very closely related strain than if it happens in a very distantly related strain</a:t>
            </a:r>
          </a:p>
          <a:p>
            <a:pPr algn="l"/>
            <a:endParaRPr lang="en-US" sz="2800" dirty="0"/>
          </a:p>
          <a:p>
            <a:pPr algn="l"/>
            <a:r>
              <a:rPr lang="en-US" sz="2800" b="1" dirty="0"/>
              <a:t>pure random -&gt; 0.0</a:t>
            </a:r>
          </a:p>
        </p:txBody>
      </p:sp>
    </p:spTree>
    <p:extLst>
      <p:ext uri="{BB962C8B-B14F-4D97-AF65-F5344CB8AC3E}">
        <p14:creationId xmlns:p14="http://schemas.microsoft.com/office/powerpoint/2010/main" val="34536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substitution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substitution matrix:</a:t>
            </a:r>
          </a:p>
          <a:p>
            <a:pPr algn="l"/>
            <a:r>
              <a:rPr lang="en-US" sz="2800" dirty="0"/>
              <a:t>sum the weights set for each mutation pair – BLOSUM62:</a:t>
            </a:r>
          </a:p>
          <a:p>
            <a:r>
              <a:rPr lang="en-US" sz="2800" dirty="0"/>
              <a:t>a positive score is given to the more likely substitutions while a negative score is given to the less likely substitutions</a:t>
            </a:r>
          </a:p>
        </p:txBody>
      </p:sp>
      <p:pic>
        <p:nvPicPr>
          <p:cNvPr id="5" name="Picture 4" descr="A picture containing white&#10;&#10;Description automatically generated">
            <a:extLst>
              <a:ext uri="{FF2B5EF4-FFF2-40B4-BE49-F238E27FC236}">
                <a16:creationId xmlns:a16="http://schemas.microsoft.com/office/drawing/2014/main" id="{25327A84-F6B8-4730-B2DD-1FA054EE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2" y="3107078"/>
            <a:ext cx="11048460" cy="3473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B084-B524-407E-A84D-0F08F5302CCD}"/>
              </a:ext>
            </a:extLst>
          </p:cNvPr>
          <p:cNvSpPr txBox="1"/>
          <p:nvPr/>
        </p:nvSpPr>
        <p:spPr>
          <a:xfrm>
            <a:off x="7315200" y="6488668"/>
            <a:ext cx="48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https://doi.org/10.1128/jb.178.7.1881-1894.1996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3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substitution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614596" y="1212417"/>
            <a:ext cx="10962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substitution matrix:</a:t>
            </a:r>
            <a:endParaRPr lang="en-US" sz="2800" dirty="0"/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substitution/mutation based</a:t>
            </a:r>
          </a:p>
          <a:p>
            <a:pPr algn="l"/>
            <a:r>
              <a:rPr lang="en-US" sz="2800" b="1" dirty="0"/>
              <a:t>distinguish between wildtype and mutant (entropy based algo does not)</a:t>
            </a:r>
          </a:p>
          <a:p>
            <a:pPr algn="l"/>
            <a:r>
              <a:rPr lang="en-US" sz="2800" b="1" dirty="0"/>
              <a:t>background distribution dependent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(L) = All (W) = 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rare </a:t>
            </a:r>
            <a:r>
              <a:rPr lang="en-US" sz="2800" dirty="0"/>
              <a:t>substitution is penalized </a:t>
            </a:r>
            <a:r>
              <a:rPr lang="en-US" sz="2800" b="1" dirty="0"/>
              <a:t>more </a:t>
            </a:r>
            <a:r>
              <a:rPr lang="en-US" sz="2800" dirty="0"/>
              <a:t>than</a:t>
            </a:r>
            <a:r>
              <a:rPr lang="en-US" sz="2800" b="1" dirty="0"/>
              <a:t> common </a:t>
            </a:r>
            <a:r>
              <a:rPr lang="en-US" sz="2800" dirty="0"/>
              <a:t>substitution</a:t>
            </a:r>
          </a:p>
          <a:p>
            <a:pPr algn="l"/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All (the most unlikely substitution) = 0.0</a:t>
            </a:r>
          </a:p>
        </p:txBody>
      </p:sp>
    </p:spTree>
    <p:extLst>
      <p:ext uri="{BB962C8B-B14F-4D97-AF65-F5344CB8AC3E}">
        <p14:creationId xmlns:p14="http://schemas.microsoft.com/office/powerpoint/2010/main" val="243836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89875" y="1081046"/>
            <a:ext cx="11812249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 – count frequencies for each </a:t>
            </a:r>
            <a:r>
              <a:rPr lang="en-US" sz="2800" dirty="0" err="1"/>
              <a:t>aas</a:t>
            </a:r>
            <a:r>
              <a:rPr lang="en-US" sz="2800" dirty="0"/>
              <a:t>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 – quantify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JSD – quantify diversity with biology info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 – quantify diversity with biochemical info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– quantify diversity weighted by </a:t>
            </a:r>
            <a:r>
              <a:rPr lang="en-US" sz="2800"/>
              <a:t>evolutionary distance</a:t>
            </a:r>
            <a:endParaRPr lang="en-US" sz="2800" dirty="0"/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 – quantify likeliness of existing substitution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00701-44DA-4CE1-8D5C-0111B28F0BAD}"/>
              </a:ext>
            </a:extLst>
          </p:cNvPr>
          <p:cNvSpPr txBox="1"/>
          <p:nvPr/>
        </p:nvSpPr>
        <p:spPr>
          <a:xfrm>
            <a:off x="7884826" y="6488668"/>
            <a:ext cx="428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/>
              </a:rPr>
              <a:t>https://doi.org/10.1186/1471-2105-11-388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89875" y="1081046"/>
            <a:ext cx="11812249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 – count frequencies for each </a:t>
            </a:r>
            <a:r>
              <a:rPr lang="en-US" sz="2800" dirty="0" err="1"/>
              <a:t>aas</a:t>
            </a:r>
            <a:r>
              <a:rPr lang="en-US" sz="2800" dirty="0"/>
              <a:t>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 – quantify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JSD – the similarity of diversity with BLOSUM62 (relaxed)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 – stereochemical property of the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– whether the diversity happens close to ref strain in evolution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 – likeliness of existing substitution</a:t>
            </a:r>
          </a:p>
        </p:txBody>
      </p:sp>
    </p:spTree>
    <p:extLst>
      <p:ext uri="{BB962C8B-B14F-4D97-AF65-F5344CB8AC3E}">
        <p14:creationId xmlns:p14="http://schemas.microsoft.com/office/powerpoint/2010/main" val="227621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BB57A-C8C0-53F8-9823-DDF70317F749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Reference strains: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9A134-B630-4CD7-4390-C5BC9BDC3DBD}"/>
              </a:ext>
            </a:extLst>
          </p:cNvPr>
          <p:cNvSpPr txBox="1"/>
          <p:nvPr/>
        </p:nvSpPr>
        <p:spPr>
          <a:xfrm>
            <a:off x="824459" y="2381815"/>
            <a:ext cx="10543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Single Gene analysis, selection includes all 1012 </a:t>
            </a:r>
            <a:r>
              <a:rPr lang="en-US" sz="2800" i="1" dirty="0"/>
              <a:t>Saccharomyces cerevisiae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Paralogs analysis, reference strain is set to S288C for paralogs information is acquired from SGD for S288C.</a:t>
            </a:r>
          </a:p>
        </p:txBody>
      </p:sp>
    </p:spTree>
    <p:extLst>
      <p:ext uri="{BB962C8B-B14F-4D97-AF65-F5344CB8AC3E}">
        <p14:creationId xmlns:p14="http://schemas.microsoft.com/office/powerpoint/2010/main" val="382504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BB57A-C8C0-53F8-9823-DDF70317F749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Results csv Tables: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9A134-B630-4CD7-4390-C5BC9BDC3DBD}"/>
              </a:ext>
            </a:extLst>
          </p:cNvPr>
          <p:cNvSpPr txBox="1"/>
          <p:nvPr/>
        </p:nvSpPr>
        <p:spPr>
          <a:xfrm>
            <a:off x="824459" y="1845997"/>
            <a:ext cx="105430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Single Gene analysis, the ‘group’ column contains information about each matched site: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Match_SP_3 – third occurrence (either ‘S’ or ‘P’) of matches with motif ‘SP’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Match_1 – first position match (input Positions ‘8,20’ and Motif length 2. Sites within this group should be position 8 or 9)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55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BB57A-C8C0-53F8-9823-DDF70317F749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Results csv Tables: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9A134-B630-4CD7-4390-C5BC9BDC3DBD}"/>
              </a:ext>
            </a:extLst>
          </p:cNvPr>
          <p:cNvSpPr txBox="1"/>
          <p:nvPr/>
        </p:nvSpPr>
        <p:spPr>
          <a:xfrm>
            <a:off x="824459" y="1845997"/>
            <a:ext cx="10543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Paralogs analysis,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‘</a:t>
            </a:r>
            <a:r>
              <a:rPr lang="en-US" sz="2800" dirty="0" err="1"/>
              <a:t>paralog.pair</a:t>
            </a:r>
            <a:r>
              <a:rPr lang="en-US" sz="2800" dirty="0"/>
              <a:t>’ shows the counting of matched paralogs’ sites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‘ORF’ shows the ORF name within each </a:t>
            </a:r>
            <a:r>
              <a:rPr lang="en-US" sz="2800" dirty="0" err="1"/>
              <a:t>paralog.pair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637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AFF57-B8E0-5009-F150-84C8A3BEC680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Further questions: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5ED5F-34AE-DA10-0F63-309BAA04878B}"/>
              </a:ext>
            </a:extLst>
          </p:cNvPr>
          <p:cNvSpPr txBox="1"/>
          <p:nvPr/>
        </p:nvSpPr>
        <p:spPr>
          <a:xfrm>
            <a:off x="263575" y="1374975"/>
            <a:ext cx="11817249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Refer to Materials and Methods section of </a:t>
            </a:r>
            <a:r>
              <a:rPr lang="en-US" sz="3200" dirty="0">
                <a:hlinkClick r:id="rId2"/>
              </a:rPr>
              <a:t>this paper</a:t>
            </a:r>
            <a:r>
              <a:rPr lang="en-US" sz="3200" dirty="0"/>
              <a:t>:</a:t>
            </a:r>
          </a:p>
          <a:p>
            <a:pPr algn="l">
              <a:spcBef>
                <a:spcPts val="600"/>
              </a:spcBef>
            </a:pPr>
            <a:r>
              <a:rPr lang="en-US" sz="3200" dirty="0"/>
              <a:t>	Shuang Li, Henrik G. </a:t>
            </a:r>
            <a:r>
              <a:rPr lang="en-US" sz="3200" dirty="0" err="1"/>
              <a:t>Dohlman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b="1" dirty="0"/>
              <a:t>Evolutionary conservation of sequence motifs at sites of 	protein modification</a:t>
            </a:r>
          </a:p>
          <a:p>
            <a:r>
              <a:rPr lang="en-US" sz="3200" dirty="0"/>
              <a:t>	Journal of Biological Chemistry  2023</a:t>
            </a:r>
          </a:p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Emails: </a:t>
            </a:r>
            <a:r>
              <a:rPr lang="en-US" sz="3200" dirty="0">
                <a:hlinkClick r:id="rId3"/>
              </a:rPr>
              <a:t>hdohlman@med.unc.edu</a:t>
            </a:r>
            <a:r>
              <a:rPr lang="en-US" sz="3200" dirty="0"/>
              <a:t>;</a:t>
            </a:r>
          </a:p>
          <a:p>
            <a:pPr algn="l"/>
            <a:r>
              <a:rPr lang="en-US" sz="3200" dirty="0"/>
              <a:t>		</a:t>
            </a:r>
            <a:r>
              <a:rPr lang="en-US" sz="3200" dirty="0">
                <a:hlinkClick r:id="rId4"/>
              </a:rPr>
              <a:t>shuang9@email.unc.edu</a:t>
            </a: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338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DBD62-3B16-F360-AC36-197589B6714B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Paralog pairs included for Paralog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F1050-F60A-083A-E556-B7CDD8FE5D1C}"/>
              </a:ext>
            </a:extLst>
          </p:cNvPr>
          <p:cNvSpPr txBox="1"/>
          <p:nvPr/>
        </p:nvSpPr>
        <p:spPr>
          <a:xfrm>
            <a:off x="659565" y="2090172"/>
            <a:ext cx="10448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550 pairs of paralogs (1097 ORFs) in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website includes 479 pairs (958 ORFs) that both ORFs are within the 5776 ORFs from Single Gene analysis so that conservation scores can be calculated.</a:t>
            </a:r>
          </a:p>
        </p:txBody>
      </p:sp>
    </p:spTree>
    <p:extLst>
      <p:ext uri="{BB962C8B-B14F-4D97-AF65-F5344CB8AC3E}">
        <p14:creationId xmlns:p14="http://schemas.microsoft.com/office/powerpoint/2010/main" val="690613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91F1A-A85D-4B32-A00C-D68A3CFDEA10}"/>
              </a:ext>
            </a:extLst>
          </p:cNvPr>
          <p:cNvSpPr txBox="1"/>
          <p:nvPr/>
        </p:nvSpPr>
        <p:spPr>
          <a:xfrm>
            <a:off x="0" y="2674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Welcome suggestions for further functions!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44D42-AC89-4CD8-AC51-E4398F73B41A}"/>
              </a:ext>
            </a:extLst>
          </p:cNvPr>
          <p:cNvSpPr txBox="1"/>
          <p:nvPr/>
        </p:nvSpPr>
        <p:spPr>
          <a:xfrm>
            <a:off x="4223479" y="4055318"/>
            <a:ext cx="3897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hlinkClick r:id="rId2"/>
              </a:rPr>
              <a:t>hdohlman@med.unc.edu</a:t>
            </a:r>
            <a:endParaRPr lang="en-US" sz="2800" dirty="0"/>
          </a:p>
          <a:p>
            <a:r>
              <a:rPr lang="en-US" sz="2800" dirty="0">
                <a:hlinkClick r:id="rId3"/>
              </a:rPr>
              <a:t>shuang9@email.unc.edu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349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B3FF8-739A-4278-9DFF-FE06FC12DA2C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Multi-Sequence Alignment – </a:t>
            </a:r>
            <a:r>
              <a:rPr lang="en-US" sz="3600" dirty="0" err="1"/>
              <a:t>Clustal</a:t>
            </a:r>
            <a:r>
              <a:rPr lang="en-US" sz="3600" dirty="0"/>
              <a:t> Omega 1.2.4: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0302-72C7-473C-91FA-2A7A76ECD2B5}"/>
              </a:ext>
            </a:extLst>
          </p:cNvPr>
          <p:cNvSpPr txBox="1"/>
          <p:nvPr/>
        </p:nvSpPr>
        <p:spPr>
          <a:xfrm>
            <a:off x="699540" y="2305615"/>
            <a:ext cx="10792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command line run as below: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err="1"/>
              <a:t>clustalo</a:t>
            </a:r>
            <a:r>
              <a:rPr lang="en-US" sz="2800" dirty="0"/>
              <a:t> -</a:t>
            </a:r>
            <a:r>
              <a:rPr lang="en-US" sz="2800" dirty="0" err="1"/>
              <a:t>i</a:t>
            </a:r>
            <a:r>
              <a:rPr lang="en-US" sz="2800" dirty="0"/>
              <a:t> ${</a:t>
            </a:r>
            <a:r>
              <a:rPr lang="en-US" sz="2800" dirty="0" err="1"/>
              <a:t>seq_in</a:t>
            </a:r>
            <a:r>
              <a:rPr lang="en-US" sz="2800" dirty="0"/>
              <a:t>} -o ${</a:t>
            </a:r>
            <a:r>
              <a:rPr lang="en-US" sz="2800" dirty="0" err="1"/>
              <a:t>co_out</a:t>
            </a:r>
            <a:r>
              <a:rPr lang="en-US" sz="2800" dirty="0"/>
              <a:t>} --</a:t>
            </a:r>
            <a:r>
              <a:rPr lang="en-US" sz="2800" dirty="0" err="1"/>
              <a:t>seqtype</a:t>
            </a:r>
            <a:r>
              <a:rPr lang="en-US" sz="2800" dirty="0"/>
              <a:t>=Protein --</a:t>
            </a:r>
            <a:r>
              <a:rPr lang="en-US" sz="2800" dirty="0" err="1"/>
              <a:t>infmt</a:t>
            </a:r>
            <a:r>
              <a:rPr lang="en-US" sz="2800" dirty="0"/>
              <a:t>=</a:t>
            </a:r>
            <a:r>
              <a:rPr lang="en-US" sz="2800" dirty="0" err="1"/>
              <a:t>fasta</a:t>
            </a:r>
            <a:r>
              <a:rPr lang="en-US" sz="2800" dirty="0"/>
              <a:t> --</a:t>
            </a:r>
            <a:r>
              <a:rPr lang="en-US" sz="2800" dirty="0" err="1"/>
              <a:t>outfmt</a:t>
            </a:r>
            <a:r>
              <a:rPr lang="en-US" sz="2800" dirty="0"/>
              <a:t>=</a:t>
            </a:r>
            <a:r>
              <a:rPr lang="en-US" sz="2800" dirty="0" err="1"/>
              <a:t>fasta</a:t>
            </a:r>
            <a:r>
              <a:rPr lang="en-US" sz="2800" dirty="0"/>
              <a:t> --</a:t>
            </a:r>
            <a:r>
              <a:rPr lang="en-US" sz="2800" dirty="0" err="1"/>
              <a:t>guidetree</a:t>
            </a:r>
            <a:r>
              <a:rPr lang="en-US" sz="2800" dirty="0"/>
              <a:t>-out=${</a:t>
            </a:r>
            <a:r>
              <a:rPr lang="en-US" sz="2800" dirty="0" err="1"/>
              <a:t>tree_out</a:t>
            </a:r>
            <a:r>
              <a:rPr lang="en-US" sz="2800" dirty="0"/>
              <a:t>} --use-kimura --</a:t>
            </a:r>
            <a:r>
              <a:rPr lang="en-US" sz="2800" dirty="0" err="1"/>
              <a:t>iter</a:t>
            </a:r>
            <a:r>
              <a:rPr lang="en-US" sz="2800" dirty="0"/>
              <a:t>=2 --force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949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B3FF8-739A-4278-9DFF-FE06FC12DA2C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Needleman–Wunsch global Alignment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0302-72C7-473C-91FA-2A7A76ECD2B5}"/>
              </a:ext>
            </a:extLst>
          </p:cNvPr>
          <p:cNvSpPr txBox="1"/>
          <p:nvPr/>
        </p:nvSpPr>
        <p:spPr>
          <a:xfrm>
            <a:off x="699540" y="1950928"/>
            <a:ext cx="10792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From </a:t>
            </a:r>
            <a:r>
              <a:rPr lang="en-US" sz="2800" dirty="0" err="1">
                <a:hlinkClick r:id="rId2"/>
              </a:rPr>
              <a:t>Biostrings</a:t>
            </a:r>
            <a:r>
              <a:rPr lang="en-US" sz="2800" dirty="0"/>
              <a:t> package (3.16) in R:</a:t>
            </a:r>
            <a:br>
              <a:rPr lang="en-US" sz="2800" dirty="0"/>
            </a:br>
            <a:endParaRPr lang="en-US" sz="2800" dirty="0"/>
          </a:p>
          <a:p>
            <a:pPr algn="l"/>
            <a:r>
              <a:rPr lang="en-US" sz="2800" dirty="0"/>
              <a:t>command line run as below: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err="1"/>
              <a:t>pairwiseAlignment</a:t>
            </a:r>
            <a:r>
              <a:rPr lang="en-US" sz="2800" dirty="0"/>
              <a:t>(pattern=</a:t>
            </a:r>
            <a:r>
              <a:rPr lang="en-US" sz="2800" dirty="0" err="1"/>
              <a:t>seqb</a:t>
            </a:r>
            <a:r>
              <a:rPr lang="en-US" sz="2800" dirty="0"/>
              <a:t>, subject = </a:t>
            </a:r>
            <a:r>
              <a:rPr lang="en-US" sz="2800" dirty="0" err="1"/>
              <a:t>seqa</a:t>
            </a:r>
            <a:r>
              <a:rPr lang="en-US" sz="2800" dirty="0"/>
              <a:t>, </a:t>
            </a:r>
          </a:p>
          <a:p>
            <a:pPr algn="l"/>
            <a:r>
              <a:rPr lang="en-US" sz="2800" dirty="0"/>
              <a:t>                                   type='global’,  </a:t>
            </a:r>
            <a:r>
              <a:rPr lang="en-US" sz="2800" dirty="0" err="1"/>
              <a:t>substitutionMatrix</a:t>
            </a:r>
            <a:r>
              <a:rPr lang="en-US" sz="2800" dirty="0"/>
              <a:t> = 'BLOSUM62',</a:t>
            </a:r>
          </a:p>
          <a:p>
            <a:pPr algn="l"/>
            <a:r>
              <a:rPr lang="en-US" sz="2800" dirty="0"/>
              <a:t>                                   </a:t>
            </a:r>
            <a:r>
              <a:rPr lang="en-US" sz="2800" dirty="0" err="1"/>
              <a:t>gapOpening</a:t>
            </a:r>
            <a:r>
              <a:rPr lang="en-US" sz="2800" dirty="0"/>
              <a:t>=10, </a:t>
            </a:r>
            <a:r>
              <a:rPr lang="en-US" sz="2800" dirty="0" err="1"/>
              <a:t>gapExtension</a:t>
            </a:r>
            <a:r>
              <a:rPr lang="en-US" sz="2800" dirty="0"/>
              <a:t>=0.5, </a:t>
            </a:r>
            <a:r>
              <a:rPr lang="en-US" sz="2800" dirty="0" err="1"/>
              <a:t>scoreOnly</a:t>
            </a:r>
            <a:r>
              <a:rPr lang="en-US" sz="2800" dirty="0"/>
              <a:t>=F)</a:t>
            </a:r>
          </a:p>
        </p:txBody>
      </p:sp>
    </p:spTree>
    <p:extLst>
      <p:ext uri="{BB962C8B-B14F-4D97-AF65-F5344CB8AC3E}">
        <p14:creationId xmlns:p14="http://schemas.microsoft.com/office/powerpoint/2010/main" val="305498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BDCAE-FA54-49DF-BCCF-77A691EEBBD7}"/>
              </a:ext>
            </a:extLst>
          </p:cNvPr>
          <p:cNvSpPr txBox="1"/>
          <p:nvPr/>
        </p:nvSpPr>
        <p:spPr>
          <a:xfrm>
            <a:off x="374753" y="32316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Motif match: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E78BD-866D-4B3E-AFEE-C70E2B70836D}"/>
              </a:ext>
            </a:extLst>
          </p:cNvPr>
          <p:cNvSpPr txBox="1"/>
          <p:nvPr/>
        </p:nvSpPr>
        <p:spPr>
          <a:xfrm>
            <a:off x="52465" y="1365859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input pattern is matched using </a:t>
            </a:r>
            <a:r>
              <a:rPr lang="en-US" sz="2800" dirty="0" err="1"/>
              <a:t>gregexpr</a:t>
            </a:r>
            <a:r>
              <a:rPr lang="en-US" sz="2800" dirty="0"/>
              <a:t>() in the base R package, with </a:t>
            </a:r>
            <a:r>
              <a:rPr lang="en-US" sz="2800" dirty="0" err="1"/>
              <a:t>perl</a:t>
            </a:r>
            <a:r>
              <a:rPr lang="en-US" sz="2800" dirty="0"/>
              <a:t>=T, and the (?=...), positive look-ahead assertion – motif will be converted to (?=motif) for matching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 not support flexible length regular expression </a:t>
            </a:r>
            <a:r>
              <a:rPr lang="en-US" sz="2800"/>
              <a:t>search currently</a:t>
            </a:r>
            <a:endParaRPr lang="en-US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some common use examples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[ABC] – matches A or B or C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[^ABC] – matches anything except A, B, or C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. – matches anything once</a:t>
            </a:r>
          </a:p>
        </p:txBody>
      </p:sp>
    </p:spTree>
    <p:extLst>
      <p:ext uri="{BB962C8B-B14F-4D97-AF65-F5344CB8AC3E}">
        <p14:creationId xmlns:p14="http://schemas.microsoft.com/office/powerpoint/2010/main" val="367396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6670A-2238-4298-B709-5ADA744A9445}"/>
              </a:ext>
            </a:extLst>
          </p:cNvPr>
          <p:cNvSpPr txBox="1"/>
          <p:nvPr/>
        </p:nvSpPr>
        <p:spPr>
          <a:xfrm>
            <a:off x="127416" y="1551563"/>
            <a:ext cx="119371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2800" dirty="0"/>
              <a:t>for further details please refer to the following links: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https://stat.ethz.ch/R-manual/R-devel/library/base/html/regex.html</a:t>
            </a:r>
            <a:endParaRPr lang="en-US" sz="2800" dirty="0"/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https://cran.r-project.org/web/packages/stringr/vignettes/regular-expressions.html</a:t>
            </a:r>
            <a:endParaRPr lang="en-US" sz="2800" dirty="0"/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https://www.pcre.org/current/doc/html/pcre2syntax.html</a:t>
            </a:r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3A284-6175-4818-A888-B11CABF2F0D3}"/>
              </a:ext>
            </a:extLst>
          </p:cNvPr>
          <p:cNvSpPr txBox="1"/>
          <p:nvPr/>
        </p:nvSpPr>
        <p:spPr>
          <a:xfrm>
            <a:off x="374753" y="32316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Motif match:</a:t>
            </a:r>
          </a:p>
        </p:txBody>
      </p:sp>
    </p:spTree>
    <p:extLst>
      <p:ext uri="{BB962C8B-B14F-4D97-AF65-F5344CB8AC3E}">
        <p14:creationId xmlns:p14="http://schemas.microsoft.com/office/powerpoint/2010/main" val="310144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D0F56-B84C-4B0E-8E88-7FB453B443B6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Gap Penalty: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F412B-862B-4950-8D45-2627DCEF574F}"/>
              </a:ext>
            </a:extLst>
          </p:cNvPr>
          <p:cNvSpPr txBox="1"/>
          <p:nvPr/>
        </p:nvSpPr>
        <p:spPr>
          <a:xfrm>
            <a:off x="104931" y="1320888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Calculate the number of nonstandard amino acids (such as ‘‘–’’, ‘‘X’’, ‘‘Z’’, ‘‘B’’) at the alignment position – 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Divided NS by the number of strains in the database (=1012) to get the percentage of nonstandard amino acids at this alignment position – P-NS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Gap penalty corrected conservation score = non-corrected score x P-NS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 entropy-based scores can incorporate gap penalty. Substitution matrix inherently calculated based on how the algorithm works. Therefore, the choice of gap penalty would affect all scores but not substitution matrix.</a:t>
            </a:r>
          </a:p>
        </p:txBody>
      </p:sp>
    </p:spTree>
    <p:extLst>
      <p:ext uri="{BB962C8B-B14F-4D97-AF65-F5344CB8AC3E}">
        <p14:creationId xmlns:p14="http://schemas.microsoft.com/office/powerpoint/2010/main" val="182233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276E6-7B9B-4120-B54E-DD982F52F76D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Insertion: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6D36C-AABF-43DD-9DBD-49B4D92ADAE5}"/>
              </a:ext>
            </a:extLst>
          </p:cNvPr>
          <p:cNvSpPr txBox="1"/>
          <p:nvPr/>
        </p:nvSpPr>
        <p:spPr>
          <a:xfrm>
            <a:off x="104931" y="1227119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Only calculated if the motif match in the reference strain is split by gap sign ‘-’ in the multi-sequence alignment results (match return ‘QQ - - Q’ instead of ‘QQQ’). This indicates there is at least one insertion event happens within the motif among the 1012 strains in the database.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Insertion score is the percentage of strains that has insertion event (a strain has ‘QQSTQ’ compared with reference strain ‘QQ - - Q’) within the motif among all strains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93101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1698</Words>
  <Application>Microsoft Office PowerPoint</Application>
  <PresentationFormat>Widescreen</PresentationFormat>
  <Paragraphs>193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Li</dc:creator>
  <cp:lastModifiedBy>Shuang Li</cp:lastModifiedBy>
  <cp:revision>29</cp:revision>
  <dcterms:created xsi:type="dcterms:W3CDTF">2021-08-26T16:46:25Z</dcterms:created>
  <dcterms:modified xsi:type="dcterms:W3CDTF">2023-04-13T19:32:59Z</dcterms:modified>
</cp:coreProperties>
</file>