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8" r:id="rId3"/>
    <p:sldId id="279" r:id="rId4"/>
    <p:sldId id="261" r:id="rId5"/>
    <p:sldId id="263" r:id="rId6"/>
    <p:sldId id="262" r:id="rId7"/>
    <p:sldId id="264" r:id="rId8"/>
    <p:sldId id="265" r:id="rId9"/>
    <p:sldId id="266" r:id="rId10"/>
    <p:sldId id="267" r:id="rId11"/>
    <p:sldId id="271" r:id="rId12"/>
    <p:sldId id="272" r:id="rId13"/>
    <p:sldId id="273" r:id="rId14"/>
    <p:sldId id="274" r:id="rId15"/>
    <p:sldId id="275" r:id="rId16"/>
    <p:sldId id="268" r:id="rId17"/>
    <p:sldId id="269" r:id="rId18"/>
    <p:sldId id="276" r:id="rId19"/>
    <p:sldId id="277" r:id="rId20"/>
    <p:sldId id="27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4" d="100"/>
          <a:sy n="64" d="100"/>
        </p:scale>
        <p:origin x="876" y="72"/>
      </p:cViewPr>
      <p:guideLst>
        <p:guide orient="horz" pos="2208"/>
        <p:guide pos="38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3CFC1-9031-40E9-B3C9-AF0AF92F787E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5D19B-B4D8-4EA5-B7B7-51926A694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74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nserved_sequence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Amino_acids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blosum</a:t>
            </a:r>
            <a:r>
              <a:rPr lang="en-US" dirty="0"/>
              <a:t>:</a:t>
            </a:r>
          </a:p>
          <a:p>
            <a:r>
              <a:rPr lang="en-US" dirty="0"/>
              <a:t>very </a:t>
            </a:r>
            <a:r>
              <a:rPr lang="en-US" dirty="0">
                <a:hlinkClick r:id="rId3" tooltip="Conserved sequence"/>
              </a:rPr>
              <a:t>conserved regions</a:t>
            </a:r>
            <a:r>
              <a:rPr lang="en-US" dirty="0"/>
              <a:t> of protein families (that do not have gaps in the sequence alignment) and then counted the relative frequencies of </a:t>
            </a:r>
            <a:r>
              <a:rPr lang="en-US" dirty="0">
                <a:hlinkClick r:id="rId4" tooltip="Amino acids"/>
              </a:rPr>
              <a:t>amino acids</a:t>
            </a:r>
            <a:r>
              <a:rPr lang="en-US" dirty="0"/>
              <a:t> and their substitution probabilities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5D19B-B4D8-4EA5-B7B7-51926A69493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966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57DDE-B8BD-4CF6-AF63-BD30D2DEE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02296-2379-487A-9A07-3D6E4D1D7E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6D968-5503-4EC8-ACB3-184FEECDE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E26F-4E95-45E4-9B99-5422EB4BF9F6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DD50B-F63F-44C1-BC47-DAEA406A6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05DFE-2BFD-45AA-8B21-F4C61E1A9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4800-19B8-4210-B9B2-89E2A962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14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834B4-3DD3-4556-BC8D-8BB18E2A1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127CA-028E-42B6-B231-377F35C46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81D01-975D-4AD3-9656-764048E1C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E26F-4E95-45E4-9B99-5422EB4BF9F6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5B566-83D0-4592-A75B-D1B7DB5C0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CA319-2B6C-4CAF-A193-E104647A1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4800-19B8-4210-B9B2-89E2A962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60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F18771-081A-4324-B97F-5A49FC5EA0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6B4209-3CB4-4A90-8575-5C091F15B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767C4-FD95-40B8-906A-998CEB522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E26F-4E95-45E4-9B99-5422EB4BF9F6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72FCE-65C5-4761-9812-6377B1224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0FA77-77F3-4BEA-A477-D7E8936A2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4800-19B8-4210-B9B2-89E2A962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10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28C4E-6709-4D12-8346-DA062C4AB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BDA5C-26A8-4E13-BC9E-A3806B133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D406E-474C-46A8-9F2F-4AB968EFE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E26F-4E95-45E4-9B99-5422EB4BF9F6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6A4E8-56D7-4DE3-B082-FE166DBF3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FF653-4254-407E-9DED-1E53405AB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4800-19B8-4210-B9B2-89E2A962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069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A8E88-D0B0-491F-B6D5-06440D47B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51D4C-639B-4301-82EC-B75F388BE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8011D-9E43-4F17-8349-2177873B2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E26F-4E95-45E4-9B99-5422EB4BF9F6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CCCD3-FDBD-4B54-8AA9-23F84AFE6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A9EAD-0531-415E-A09C-11A3A21A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4800-19B8-4210-B9B2-89E2A962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39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EC38-8C09-423B-9ADA-943275D3B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5CA19-0E3B-4B7E-9493-0D0FE3A2B3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2094AA-D029-44DE-BE38-8A4393346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6BC9D-AC0B-4C5C-93E7-5F93D794A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E26F-4E95-45E4-9B99-5422EB4BF9F6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28912C-1541-4B28-8799-B6A972D3B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5CF8C9-DEA7-48D8-9224-727E7E1A1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4800-19B8-4210-B9B2-89E2A962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76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F298D-BEAA-4AC8-AD55-9C3E98044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44C83-B041-46CA-B288-FCA463F05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AA0E48-E302-4E79-B638-AD9181F35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E1EEC1-D17E-4DAF-9B44-3F125E7408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62CAB1-CAD1-40DA-A6B0-BFCB354678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A43CE1-D112-407B-8703-0C84388DA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E26F-4E95-45E4-9B99-5422EB4BF9F6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253886-8350-49C7-A076-98CAB3994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1620E4-E086-45FA-A671-37D3D61A7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4800-19B8-4210-B9B2-89E2A962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055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EF838-891B-4BD0-B993-8D91BA44D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E694D2-A75A-4B8D-B772-F25558142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E26F-4E95-45E4-9B99-5422EB4BF9F6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9073AD-A750-45D2-B34B-4FB0A16EC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39A2F4-0A84-400E-A972-8C2D3BB82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4800-19B8-4210-B9B2-89E2A962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3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12F6C6-A46E-4401-B5C4-747DC0573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E26F-4E95-45E4-9B99-5422EB4BF9F6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E239F0-9680-4F4E-B5F5-947D19C4F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520D47-EF5E-473D-918E-386A14BAB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4800-19B8-4210-B9B2-89E2A962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824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AA026-4650-4470-B692-02A83684C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CAC3E-EADF-4736-8F24-7935706BD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D93B07-DB16-4B3C-A767-BB3BCCFB7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06BA83-6D21-4EDF-8188-0DCD729C7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E26F-4E95-45E4-9B99-5422EB4BF9F6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41B767-FA7B-488D-97DF-3837272CA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37F1E-C590-4911-8A8F-B9EABE402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4800-19B8-4210-B9B2-89E2A962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35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5C854-2FF0-49E0-ADF7-0758BE18B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372DD7-DE3E-4965-A47E-F64003A331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D52C69-17D3-4F15-8619-34BD5DF1F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AB3B4A-3613-4691-866B-C5CC6B92D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E26F-4E95-45E4-9B99-5422EB4BF9F6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3BB09-79A0-412F-AEBE-9CE5CEF42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0A12FE-8E14-42E7-8C82-6BCCCB3CE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4800-19B8-4210-B9B2-89E2A962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19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0F50F4-0C60-4427-9C86-F24AFA594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DA408-2CCC-4172-A6EB-75008D04F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05EAB-4DE8-4EDE-8F7C-0F263BF5F9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0E26F-4E95-45E4-9B99-5422EB4BF9F6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BEE83-A3E9-495F-B634-3F95ED17C6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37FC9-DE40-45C5-A6E0-FC788B5A52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E4800-19B8-4210-B9B2-89E2A962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524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06/jmbi.1999.2911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jmb.2003.12.078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jmb.2003.12.078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28/jb.178.7.1881-1894.1996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86/1471-2105-11-388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library.wiley.com/doi/10.1002/j.1538-7305.1948.tb01338.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oi.org/10.1002/prot.340090107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oi.org/10.1093/bioinformatics/btm270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B584D0-3F87-42D0-94DA-2DC4F13937BA}"/>
              </a:ext>
            </a:extLst>
          </p:cNvPr>
          <p:cNvSpPr txBox="1"/>
          <p:nvPr/>
        </p:nvSpPr>
        <p:spPr>
          <a:xfrm>
            <a:off x="0" y="185878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Yeast Motif Conservation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D66265-7EC7-4575-B561-A16B6F146636}"/>
              </a:ext>
            </a:extLst>
          </p:cNvPr>
          <p:cNvSpPr txBox="1"/>
          <p:nvPr/>
        </p:nvSpPr>
        <p:spPr>
          <a:xfrm>
            <a:off x="2113613" y="3505200"/>
            <a:ext cx="76000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Shuang Li</a:t>
            </a:r>
          </a:p>
          <a:p>
            <a:pPr algn="ctr"/>
            <a:r>
              <a:rPr lang="en-US" sz="2800" dirty="0" err="1"/>
              <a:t>Dohlman</a:t>
            </a:r>
            <a:r>
              <a:rPr lang="en-US" sz="2800" dirty="0"/>
              <a:t> Lab</a:t>
            </a:r>
          </a:p>
          <a:p>
            <a:pPr algn="ctr"/>
            <a:r>
              <a:rPr lang="en-US" sz="2800" dirty="0"/>
              <a:t>Department of Pharmacology</a:t>
            </a:r>
          </a:p>
          <a:p>
            <a:pPr algn="ctr"/>
            <a:r>
              <a:rPr lang="en-US" sz="2800" dirty="0"/>
              <a:t>School of Medicine</a:t>
            </a:r>
          </a:p>
          <a:p>
            <a:pPr algn="ctr"/>
            <a:r>
              <a:rPr lang="en-US" sz="2800" dirty="0"/>
              <a:t>University of North Carolina at Chapel Hill</a:t>
            </a:r>
          </a:p>
          <a:p>
            <a:pPr algn="ctr"/>
            <a:r>
              <a:rPr lang="en-US" sz="2800" dirty="0"/>
              <a:t>2021.08.30</a:t>
            </a:r>
          </a:p>
        </p:txBody>
      </p:sp>
    </p:spTree>
    <p:extLst>
      <p:ext uri="{BB962C8B-B14F-4D97-AF65-F5344CB8AC3E}">
        <p14:creationId xmlns:p14="http://schemas.microsoft.com/office/powerpoint/2010/main" val="4062981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421D53-E44A-456B-9B6E-E2650C70971C}"/>
              </a:ext>
            </a:extLst>
          </p:cNvPr>
          <p:cNvSpPr txBox="1"/>
          <p:nvPr/>
        </p:nvSpPr>
        <p:spPr>
          <a:xfrm>
            <a:off x="329782" y="419725"/>
            <a:ext cx="11077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/>
              <a:t>Conservation Score – </a:t>
            </a:r>
            <a:r>
              <a:rPr lang="en-US" sz="3600" dirty="0" err="1"/>
              <a:t>stereochemically</a:t>
            </a:r>
            <a:r>
              <a:rPr lang="en-US" sz="3600" dirty="0"/>
              <a:t> sensitive entropy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896A3A-B473-4C58-851B-20BE61BCA0F5}"/>
              </a:ext>
            </a:extLst>
          </p:cNvPr>
          <p:cNvSpPr txBox="1"/>
          <p:nvPr/>
        </p:nvSpPr>
        <p:spPr>
          <a:xfrm>
            <a:off x="579619" y="1122476"/>
            <a:ext cx="1096280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/>
              <a:t>stereochemical entropy:</a:t>
            </a:r>
          </a:p>
          <a:p>
            <a:pPr algn="l"/>
            <a:r>
              <a:rPr lang="en-US" sz="2800" dirty="0"/>
              <a:t>Shannon entropy based on stereochemical </a:t>
            </a:r>
            <a:r>
              <a:rPr lang="en-US" sz="2800" dirty="0" err="1"/>
              <a:t>aas</a:t>
            </a:r>
            <a:r>
              <a:rPr lang="en-US" sz="2800" dirty="0"/>
              <a:t> group:</a:t>
            </a:r>
          </a:p>
          <a:p>
            <a:pPr algn="l"/>
            <a:endParaRPr lang="en-US" sz="2800" dirty="0"/>
          </a:p>
          <a:p>
            <a:pPr algn="l"/>
            <a:r>
              <a:rPr lang="en-US" sz="2800" dirty="0"/>
              <a:t>VLIM, FWY, ST, NQ, HKR, DE, AG, P, C</a:t>
            </a:r>
          </a:p>
          <a:p>
            <a:pPr algn="l"/>
            <a:endParaRPr lang="en-US" sz="2800" b="1" dirty="0"/>
          </a:p>
          <a:p>
            <a:pPr algn="l"/>
            <a:r>
              <a:rPr lang="en-US" sz="2800" b="1" dirty="0"/>
              <a:t>capture diversity with biochemical information integrated</a:t>
            </a:r>
          </a:p>
          <a:p>
            <a:pPr algn="l"/>
            <a:endParaRPr lang="en-US" sz="2800" b="1" dirty="0"/>
          </a:p>
          <a:p>
            <a:pPr algn="l"/>
            <a:r>
              <a:rPr lang="en-US" sz="2800" b="1" dirty="0"/>
              <a:t>All (S) = All (T) = All (S/T) = All (V) =1.0</a:t>
            </a:r>
          </a:p>
          <a:p>
            <a:pPr algn="l"/>
            <a:endParaRPr lang="en-US" sz="2800" b="1" dirty="0"/>
          </a:p>
          <a:p>
            <a:pPr algn="l"/>
            <a:r>
              <a:rPr lang="en-US" sz="2800" b="1" dirty="0"/>
              <a:t>pure random &gt; 0.0</a:t>
            </a:r>
          </a:p>
          <a:p>
            <a:pPr algn="l"/>
            <a:r>
              <a:rPr lang="en-US" sz="2800" b="1" dirty="0"/>
              <a:t>equally distributed among stereochemical group = 0.0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CEDA3E-7175-4C0A-8CD1-12F0749D73AF}"/>
              </a:ext>
            </a:extLst>
          </p:cNvPr>
          <p:cNvSpPr txBox="1"/>
          <p:nvPr/>
        </p:nvSpPr>
        <p:spPr>
          <a:xfrm>
            <a:off x="8159640" y="6211669"/>
            <a:ext cx="399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hlinkClick r:id="rId2" tooltip="Persistent link using digital object identifier"/>
              </a:rPr>
              <a:t>https://doi.org/10.1006/jmbi.1999.2911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658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421D53-E44A-456B-9B6E-E2650C70971C}"/>
              </a:ext>
            </a:extLst>
          </p:cNvPr>
          <p:cNvSpPr txBox="1"/>
          <p:nvPr/>
        </p:nvSpPr>
        <p:spPr>
          <a:xfrm>
            <a:off x="329782" y="419725"/>
            <a:ext cx="11077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/>
              <a:t>Conservation Score – phylogeny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896A3A-B473-4C58-851B-20BE61BCA0F5}"/>
              </a:ext>
            </a:extLst>
          </p:cNvPr>
          <p:cNvSpPr txBox="1"/>
          <p:nvPr/>
        </p:nvSpPr>
        <p:spPr>
          <a:xfrm>
            <a:off x="579619" y="1122476"/>
            <a:ext cx="109628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/>
              <a:t>Phylogeny entropy: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based on a pre-built phylogenetic tree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summing Shannon entropies on the groups created by cutting the tree at different nodes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E7F75B23-F4AB-4C82-96A8-5D85B53E9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796" y="2852003"/>
            <a:ext cx="4921618" cy="384937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C98DBC0-4A3C-48CE-B927-09F67A4ACF9E}"/>
              </a:ext>
            </a:extLst>
          </p:cNvPr>
          <p:cNvSpPr/>
          <p:nvPr/>
        </p:nvSpPr>
        <p:spPr>
          <a:xfrm>
            <a:off x="3154447" y="2893388"/>
            <a:ext cx="368242" cy="3594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F870AF-61AC-4450-9D53-765F2FCCF248}"/>
              </a:ext>
            </a:extLst>
          </p:cNvPr>
          <p:cNvSpPr txBox="1"/>
          <p:nvPr/>
        </p:nvSpPr>
        <p:spPr>
          <a:xfrm>
            <a:off x="7989756" y="6488668"/>
            <a:ext cx="418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hlinkClick r:id="rId3" tooltip="Persistent link using digital object identifier"/>
              </a:rPr>
              <a:t>https://doi.org/10.1016/j.jmb.2003.12.078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475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421D53-E44A-456B-9B6E-E2650C70971C}"/>
              </a:ext>
            </a:extLst>
          </p:cNvPr>
          <p:cNvSpPr txBox="1"/>
          <p:nvPr/>
        </p:nvSpPr>
        <p:spPr>
          <a:xfrm>
            <a:off x="329782" y="419725"/>
            <a:ext cx="11077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/>
              <a:t>Conservation Score – phylogeny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896A3A-B473-4C58-851B-20BE61BCA0F5}"/>
              </a:ext>
            </a:extLst>
          </p:cNvPr>
          <p:cNvSpPr txBox="1"/>
          <p:nvPr/>
        </p:nvSpPr>
        <p:spPr>
          <a:xfrm>
            <a:off x="579619" y="1122476"/>
            <a:ext cx="109628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/>
              <a:t>Phylogeny entropy: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based on a pre-built phylogenetic tree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summing Shannon entropies on the groups created by cutting the tree at different nodes</a:t>
            </a:r>
          </a:p>
        </p:txBody>
      </p:sp>
      <p:pic>
        <p:nvPicPr>
          <p:cNvPr id="8" name="Picture 7" descr="Diagram, shape&#10;&#10;Description automatically generated">
            <a:extLst>
              <a:ext uri="{FF2B5EF4-FFF2-40B4-BE49-F238E27FC236}">
                <a16:creationId xmlns:a16="http://schemas.microsoft.com/office/drawing/2014/main" id="{09C16F62-D095-4282-AC26-F13F633BB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776" y="2868369"/>
            <a:ext cx="4754030" cy="384799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D045671-8E81-4E43-B88D-9B8E693E7F63}"/>
              </a:ext>
            </a:extLst>
          </p:cNvPr>
          <p:cNvSpPr/>
          <p:nvPr/>
        </p:nvSpPr>
        <p:spPr>
          <a:xfrm>
            <a:off x="3154447" y="2893388"/>
            <a:ext cx="368242" cy="3594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536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421D53-E44A-456B-9B6E-E2650C70971C}"/>
              </a:ext>
            </a:extLst>
          </p:cNvPr>
          <p:cNvSpPr txBox="1"/>
          <p:nvPr/>
        </p:nvSpPr>
        <p:spPr>
          <a:xfrm>
            <a:off x="329782" y="419725"/>
            <a:ext cx="11077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/>
              <a:t>Conservation Score – phylogeny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896A3A-B473-4C58-851B-20BE61BCA0F5}"/>
              </a:ext>
            </a:extLst>
          </p:cNvPr>
          <p:cNvSpPr txBox="1"/>
          <p:nvPr/>
        </p:nvSpPr>
        <p:spPr>
          <a:xfrm>
            <a:off x="579619" y="1122476"/>
            <a:ext cx="109628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/>
              <a:t>Phylogeny entropy: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based on a pre-built phylogenetic tree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summing Shannon entropies on the groups created by cutting the tree at different nodes</a:t>
            </a:r>
          </a:p>
        </p:txBody>
      </p:sp>
      <p:pic>
        <p:nvPicPr>
          <p:cNvPr id="7" name="Picture 6" descr="Diagram, shape, rectangle&#10;&#10;Description automatically generated">
            <a:extLst>
              <a:ext uri="{FF2B5EF4-FFF2-40B4-BE49-F238E27FC236}">
                <a16:creationId xmlns:a16="http://schemas.microsoft.com/office/drawing/2014/main" id="{5139ECE0-39F4-4752-9110-37653634D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447" y="2848418"/>
            <a:ext cx="4796667" cy="384799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5098356-7DEF-4498-B04C-BAC27CB41D99}"/>
              </a:ext>
            </a:extLst>
          </p:cNvPr>
          <p:cNvSpPr/>
          <p:nvPr/>
        </p:nvSpPr>
        <p:spPr>
          <a:xfrm>
            <a:off x="3154447" y="2893388"/>
            <a:ext cx="368242" cy="3594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33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421D53-E44A-456B-9B6E-E2650C70971C}"/>
              </a:ext>
            </a:extLst>
          </p:cNvPr>
          <p:cNvSpPr txBox="1"/>
          <p:nvPr/>
        </p:nvSpPr>
        <p:spPr>
          <a:xfrm>
            <a:off x="329782" y="419725"/>
            <a:ext cx="11077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/>
              <a:t>Conservation Score – phylogeny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896A3A-B473-4C58-851B-20BE61BCA0F5}"/>
              </a:ext>
            </a:extLst>
          </p:cNvPr>
          <p:cNvSpPr txBox="1"/>
          <p:nvPr/>
        </p:nvSpPr>
        <p:spPr>
          <a:xfrm>
            <a:off x="579619" y="1122476"/>
            <a:ext cx="109628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/>
              <a:t>Phylogeny ZOOM entropy: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based on a pre-built phylogenetic tree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summing Shannon entropies on </a:t>
            </a:r>
            <a:r>
              <a:rPr lang="en-US" sz="2800" u="sng" dirty="0"/>
              <a:t>the group that contains the target </a:t>
            </a:r>
            <a:r>
              <a:rPr lang="en-US" sz="2800" dirty="0"/>
              <a:t>created by cutting the tree at different nodes</a:t>
            </a:r>
          </a:p>
        </p:txBody>
      </p:sp>
      <p:pic>
        <p:nvPicPr>
          <p:cNvPr id="7" name="Picture 6" descr="Diagram, shape, rectangle&#10;&#10;Description automatically generated">
            <a:extLst>
              <a:ext uri="{FF2B5EF4-FFF2-40B4-BE49-F238E27FC236}">
                <a16:creationId xmlns:a16="http://schemas.microsoft.com/office/drawing/2014/main" id="{5139ECE0-39F4-4752-9110-37653634D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447" y="2848418"/>
            <a:ext cx="4796667" cy="384799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FECB1AD-8895-4728-AE89-5703CD5A0468}"/>
              </a:ext>
            </a:extLst>
          </p:cNvPr>
          <p:cNvSpPr/>
          <p:nvPr/>
        </p:nvSpPr>
        <p:spPr>
          <a:xfrm>
            <a:off x="3154447" y="2893388"/>
            <a:ext cx="368242" cy="3594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5DCD36-4459-49F9-9DEC-699FB9FB66F0}"/>
              </a:ext>
            </a:extLst>
          </p:cNvPr>
          <p:cNvSpPr/>
          <p:nvPr/>
        </p:nvSpPr>
        <p:spPr>
          <a:xfrm>
            <a:off x="6895476" y="2893388"/>
            <a:ext cx="929390" cy="854153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609C54-8540-49B2-9445-B47D9073AC9F}"/>
              </a:ext>
            </a:extLst>
          </p:cNvPr>
          <p:cNvSpPr/>
          <p:nvPr/>
        </p:nvSpPr>
        <p:spPr>
          <a:xfrm>
            <a:off x="6895476" y="4649310"/>
            <a:ext cx="929390" cy="204710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690B66-BE39-4929-AEE9-60721B54610B}"/>
              </a:ext>
            </a:extLst>
          </p:cNvPr>
          <p:cNvSpPr txBox="1"/>
          <p:nvPr/>
        </p:nvSpPr>
        <p:spPr>
          <a:xfrm>
            <a:off x="7989756" y="6488668"/>
            <a:ext cx="418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hlinkClick r:id="rId3" tooltip="Persistent link using digital object identifier"/>
              </a:rPr>
              <a:t>https://doi.org/10.1016/j.jmb.2003.12.078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91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421D53-E44A-456B-9B6E-E2650C70971C}"/>
              </a:ext>
            </a:extLst>
          </p:cNvPr>
          <p:cNvSpPr txBox="1"/>
          <p:nvPr/>
        </p:nvSpPr>
        <p:spPr>
          <a:xfrm>
            <a:off x="329782" y="419725"/>
            <a:ext cx="11077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/>
              <a:t>Conservation Score – phylogeny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896A3A-B473-4C58-851B-20BE61BCA0F5}"/>
              </a:ext>
            </a:extLst>
          </p:cNvPr>
          <p:cNvSpPr txBox="1"/>
          <p:nvPr/>
        </p:nvSpPr>
        <p:spPr>
          <a:xfrm>
            <a:off x="579619" y="1122476"/>
            <a:ext cx="1096280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/>
              <a:t>Phylogeny (ZOOM) entropy:</a:t>
            </a:r>
          </a:p>
          <a:p>
            <a:pPr algn="l"/>
            <a:endParaRPr lang="en-US" sz="2800" b="1" dirty="0"/>
          </a:p>
          <a:p>
            <a:pPr algn="l"/>
            <a:r>
              <a:rPr lang="en-US" sz="2800" b="1" dirty="0"/>
              <a:t>capture diversity with evolutionary information integrated</a:t>
            </a:r>
          </a:p>
          <a:p>
            <a:pPr algn="l"/>
            <a:endParaRPr lang="en-US" sz="2800" b="1" dirty="0"/>
          </a:p>
          <a:p>
            <a:pPr algn="l"/>
            <a:r>
              <a:rPr lang="en-US" sz="2800" b="1" dirty="0"/>
              <a:t>All (A) = All (L) = All (W) = 1.0</a:t>
            </a:r>
          </a:p>
          <a:p>
            <a:pPr algn="l"/>
            <a:endParaRPr lang="en-US" sz="2800" b="1" dirty="0"/>
          </a:p>
          <a:p>
            <a:pPr algn="l"/>
            <a:r>
              <a:rPr lang="en-US" sz="2800" dirty="0"/>
              <a:t>diversity in </a:t>
            </a:r>
            <a:r>
              <a:rPr lang="en-US" sz="2800" b="1" dirty="0"/>
              <a:t>closely related</a:t>
            </a:r>
            <a:r>
              <a:rPr lang="en-US" sz="2800" dirty="0"/>
              <a:t> strain is penalized</a:t>
            </a:r>
            <a:r>
              <a:rPr lang="en-US" sz="2800" b="1" dirty="0"/>
              <a:t> more </a:t>
            </a:r>
            <a:r>
              <a:rPr lang="en-US" sz="2800" dirty="0"/>
              <a:t>than that in </a:t>
            </a:r>
            <a:r>
              <a:rPr lang="en-US" sz="2800" b="1" dirty="0"/>
              <a:t>distantly related </a:t>
            </a:r>
            <a:r>
              <a:rPr lang="en-US" sz="2800" dirty="0"/>
              <a:t>strain</a:t>
            </a:r>
          </a:p>
          <a:p>
            <a:pPr algn="l"/>
            <a:r>
              <a:rPr lang="en-US" sz="2800" dirty="0"/>
              <a:t>There is only one S to Q change, the score is lower if it happens in a very closely related strain than if it happens in a very distantly related strain</a:t>
            </a:r>
          </a:p>
          <a:p>
            <a:pPr algn="l"/>
            <a:endParaRPr lang="en-US" sz="2800" dirty="0"/>
          </a:p>
          <a:p>
            <a:pPr algn="l"/>
            <a:r>
              <a:rPr lang="en-US" sz="2800" b="1" dirty="0"/>
              <a:t>pure random -&gt; 0.0</a:t>
            </a:r>
          </a:p>
        </p:txBody>
      </p:sp>
    </p:spTree>
    <p:extLst>
      <p:ext uri="{BB962C8B-B14F-4D97-AF65-F5344CB8AC3E}">
        <p14:creationId xmlns:p14="http://schemas.microsoft.com/office/powerpoint/2010/main" val="345368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421D53-E44A-456B-9B6E-E2650C70971C}"/>
              </a:ext>
            </a:extLst>
          </p:cNvPr>
          <p:cNvSpPr txBox="1"/>
          <p:nvPr/>
        </p:nvSpPr>
        <p:spPr>
          <a:xfrm>
            <a:off x="329782" y="419725"/>
            <a:ext cx="11077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/>
              <a:t>Conservation Score – substitution matrix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896A3A-B473-4C58-851B-20BE61BCA0F5}"/>
              </a:ext>
            </a:extLst>
          </p:cNvPr>
          <p:cNvSpPr txBox="1"/>
          <p:nvPr/>
        </p:nvSpPr>
        <p:spPr>
          <a:xfrm>
            <a:off x="579619" y="1122476"/>
            <a:ext cx="109628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/>
              <a:t>substitution matrix:</a:t>
            </a:r>
          </a:p>
          <a:p>
            <a:pPr algn="l"/>
            <a:r>
              <a:rPr lang="en-US" sz="2800" dirty="0"/>
              <a:t>sum the weights set for each mutation pair – BLOSUM62:</a:t>
            </a:r>
          </a:p>
          <a:p>
            <a:r>
              <a:rPr lang="en-US" sz="2800" dirty="0"/>
              <a:t>a positive score is given to the more likely substitutions while a negative score is given to the less likely substitutions</a:t>
            </a:r>
          </a:p>
        </p:txBody>
      </p:sp>
      <p:pic>
        <p:nvPicPr>
          <p:cNvPr id="5" name="Picture 4" descr="A picture containing white&#10;&#10;Description automatically generated">
            <a:extLst>
              <a:ext uri="{FF2B5EF4-FFF2-40B4-BE49-F238E27FC236}">
                <a16:creationId xmlns:a16="http://schemas.microsoft.com/office/drawing/2014/main" id="{25327A84-F6B8-4730-B2DD-1FA054EEF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92" y="3107078"/>
            <a:ext cx="11048460" cy="34731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60B084-B524-407E-A84D-0F08F5302CCD}"/>
              </a:ext>
            </a:extLst>
          </p:cNvPr>
          <p:cNvSpPr txBox="1"/>
          <p:nvPr/>
        </p:nvSpPr>
        <p:spPr>
          <a:xfrm>
            <a:off x="7315200" y="6488668"/>
            <a:ext cx="4856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hlinkClick r:id="rId3"/>
              </a:rPr>
              <a:t>https://doi.org/10.1128/jb.178.7.1881-1894.1996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438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421D53-E44A-456B-9B6E-E2650C70971C}"/>
              </a:ext>
            </a:extLst>
          </p:cNvPr>
          <p:cNvSpPr txBox="1"/>
          <p:nvPr/>
        </p:nvSpPr>
        <p:spPr>
          <a:xfrm>
            <a:off x="329782" y="419725"/>
            <a:ext cx="11077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/>
              <a:t>Conservation Score – substitution matrix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896A3A-B473-4C58-851B-20BE61BCA0F5}"/>
              </a:ext>
            </a:extLst>
          </p:cNvPr>
          <p:cNvSpPr txBox="1"/>
          <p:nvPr/>
        </p:nvSpPr>
        <p:spPr>
          <a:xfrm>
            <a:off x="614596" y="1212417"/>
            <a:ext cx="1096280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/>
              <a:t>substitution matrix:</a:t>
            </a:r>
            <a:endParaRPr lang="en-US" sz="2800" dirty="0"/>
          </a:p>
          <a:p>
            <a:pPr algn="l"/>
            <a:endParaRPr lang="en-US" sz="2800" b="1" dirty="0"/>
          </a:p>
          <a:p>
            <a:pPr algn="l"/>
            <a:r>
              <a:rPr lang="en-US" sz="2800" b="1" dirty="0"/>
              <a:t>substitution/mutation based</a:t>
            </a:r>
          </a:p>
          <a:p>
            <a:pPr algn="l"/>
            <a:r>
              <a:rPr lang="en-US" sz="2800" b="1" dirty="0"/>
              <a:t>distinguish between wildtype and mutant (entropy based algo does not)</a:t>
            </a:r>
          </a:p>
          <a:p>
            <a:pPr algn="l"/>
            <a:r>
              <a:rPr lang="en-US" sz="2800" b="1" dirty="0"/>
              <a:t>background distribution dependent</a:t>
            </a:r>
          </a:p>
          <a:p>
            <a:pPr algn="l"/>
            <a:endParaRPr lang="en-US" sz="2800" b="1" dirty="0"/>
          </a:p>
          <a:p>
            <a:pPr algn="l"/>
            <a:r>
              <a:rPr lang="en-US" sz="2800" b="1" dirty="0"/>
              <a:t>All (A) = All (L) = All (W) = 1.0</a:t>
            </a:r>
          </a:p>
          <a:p>
            <a:pPr algn="l"/>
            <a:endParaRPr lang="en-US" sz="2800" b="1" dirty="0"/>
          </a:p>
          <a:p>
            <a:pPr algn="l"/>
            <a:r>
              <a:rPr lang="en-US" sz="2800" b="1" dirty="0"/>
              <a:t>rare </a:t>
            </a:r>
            <a:r>
              <a:rPr lang="en-US" sz="2800" dirty="0"/>
              <a:t>substitution is penalized </a:t>
            </a:r>
            <a:r>
              <a:rPr lang="en-US" sz="2800" b="1" dirty="0"/>
              <a:t>more </a:t>
            </a:r>
            <a:r>
              <a:rPr lang="en-US" sz="2800" dirty="0"/>
              <a:t>than</a:t>
            </a:r>
            <a:r>
              <a:rPr lang="en-US" sz="2800" b="1" dirty="0"/>
              <a:t> common </a:t>
            </a:r>
            <a:r>
              <a:rPr lang="en-US" sz="2800" dirty="0"/>
              <a:t>substitution</a:t>
            </a:r>
          </a:p>
          <a:p>
            <a:pPr algn="l"/>
            <a:r>
              <a:rPr lang="en-US" sz="2800" b="1" dirty="0"/>
              <a:t>pure random &gt; 0.0</a:t>
            </a:r>
          </a:p>
          <a:p>
            <a:pPr algn="l"/>
            <a:r>
              <a:rPr lang="en-US" sz="2800" b="1" dirty="0"/>
              <a:t>All (the most unlikely substitution) = 0.0</a:t>
            </a:r>
          </a:p>
        </p:txBody>
      </p:sp>
    </p:spTree>
    <p:extLst>
      <p:ext uri="{BB962C8B-B14F-4D97-AF65-F5344CB8AC3E}">
        <p14:creationId xmlns:p14="http://schemas.microsoft.com/office/powerpoint/2010/main" val="2438360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058870-25BB-48B3-843A-547CE47BC327}"/>
              </a:ext>
            </a:extLst>
          </p:cNvPr>
          <p:cNvSpPr txBox="1"/>
          <p:nvPr/>
        </p:nvSpPr>
        <p:spPr>
          <a:xfrm>
            <a:off x="329783" y="434715"/>
            <a:ext cx="4392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/>
              <a:t>Conservation Score: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A43702-F0B4-4F23-8B14-82B4775177E3}"/>
              </a:ext>
            </a:extLst>
          </p:cNvPr>
          <p:cNvSpPr txBox="1"/>
          <p:nvPr/>
        </p:nvSpPr>
        <p:spPr>
          <a:xfrm>
            <a:off x="189875" y="1081046"/>
            <a:ext cx="11812249" cy="5142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Symbol Frequency – count frequencies for each </a:t>
            </a:r>
            <a:r>
              <a:rPr lang="en-US" sz="2800" dirty="0" err="1"/>
              <a:t>aas</a:t>
            </a:r>
            <a:r>
              <a:rPr lang="en-US" sz="2800" dirty="0"/>
              <a:t> </a:t>
            </a: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Entropy – quantify diversity</a:t>
            </a: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JSD – quantify diversity with biology info</a:t>
            </a: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 err="1"/>
              <a:t>Stereochemically</a:t>
            </a:r>
            <a:r>
              <a:rPr lang="en-US" sz="2800" dirty="0"/>
              <a:t> Sensitive Entropy – quantify diversity with biochemical info </a:t>
            </a: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Phylogeny – quantify diversity weighted by </a:t>
            </a:r>
            <a:r>
              <a:rPr lang="en-US" sz="2800"/>
              <a:t>evolutionary distance</a:t>
            </a:r>
            <a:endParaRPr lang="en-US" sz="2800" dirty="0"/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Substitution Matrix – quantify likeliness of existing substitution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D00701-44DA-4CE1-8D5C-0111B28F0BAD}"/>
              </a:ext>
            </a:extLst>
          </p:cNvPr>
          <p:cNvSpPr txBox="1"/>
          <p:nvPr/>
        </p:nvSpPr>
        <p:spPr>
          <a:xfrm>
            <a:off x="7884826" y="6488668"/>
            <a:ext cx="4287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hlinkClick r:id="rId2"/>
              </a:rPr>
              <a:t>https://doi.org/10.1186/1471-2105-11-388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553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058870-25BB-48B3-843A-547CE47BC327}"/>
              </a:ext>
            </a:extLst>
          </p:cNvPr>
          <p:cNvSpPr txBox="1"/>
          <p:nvPr/>
        </p:nvSpPr>
        <p:spPr>
          <a:xfrm>
            <a:off x="329783" y="434715"/>
            <a:ext cx="4392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/>
              <a:t>Conservation Score: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A43702-F0B4-4F23-8B14-82B4775177E3}"/>
              </a:ext>
            </a:extLst>
          </p:cNvPr>
          <p:cNvSpPr txBox="1"/>
          <p:nvPr/>
        </p:nvSpPr>
        <p:spPr>
          <a:xfrm>
            <a:off x="189875" y="1081046"/>
            <a:ext cx="11812249" cy="5142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Symbol Frequency – count frequencies for each </a:t>
            </a:r>
            <a:r>
              <a:rPr lang="en-US" sz="2800" dirty="0" err="1"/>
              <a:t>aas</a:t>
            </a:r>
            <a:r>
              <a:rPr lang="en-US" sz="2800" dirty="0"/>
              <a:t> </a:t>
            </a: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Entropy – quantify diversity</a:t>
            </a: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JSD – the similarity of diversity with BLOSUM62 (relaxed)</a:t>
            </a: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 err="1"/>
              <a:t>Stereochemically</a:t>
            </a:r>
            <a:r>
              <a:rPr lang="en-US" sz="2800" dirty="0"/>
              <a:t> Sensitive Entropy – stereochemical property of the diversity</a:t>
            </a: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Phylogeny – whether the diversity happens close to ref strain in evolution</a:t>
            </a: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Substitution Matrix – likeliness of existing substitution</a:t>
            </a:r>
          </a:p>
        </p:txBody>
      </p:sp>
    </p:spTree>
    <p:extLst>
      <p:ext uri="{BB962C8B-B14F-4D97-AF65-F5344CB8AC3E}">
        <p14:creationId xmlns:p14="http://schemas.microsoft.com/office/powerpoint/2010/main" val="2276214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9D0F56-B84C-4B0E-8E88-7FB453B443B6}"/>
              </a:ext>
            </a:extLst>
          </p:cNvPr>
          <p:cNvSpPr txBox="1"/>
          <p:nvPr/>
        </p:nvSpPr>
        <p:spPr>
          <a:xfrm>
            <a:off x="329783" y="434715"/>
            <a:ext cx="4392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/>
              <a:t>Gap Penalty: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5F412B-862B-4950-8D45-2627DCEF574F}"/>
              </a:ext>
            </a:extLst>
          </p:cNvPr>
          <p:cNvSpPr txBox="1"/>
          <p:nvPr/>
        </p:nvSpPr>
        <p:spPr>
          <a:xfrm>
            <a:off x="104931" y="1320888"/>
            <a:ext cx="12087069" cy="5196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Calculate the number of nonstandard amino acids (such as ‘‘–’’, ‘‘X’’, ‘‘Z’’, ‘‘B’’) at the alignment position – NS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Divided NS by the number of strains in the database (=1012) to get the percentage of nonstandard amino acids at this alignment position – P-NS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Gap penalty corrected conservation score = non-corrected score x P-NS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All entropy-based scores can incorporate gap penalty. Substitution matrix inherently calculated based on how the algorithm works. Therefore, the choice of gap penalty would affect all scores but not substitution matrix.</a:t>
            </a:r>
          </a:p>
        </p:txBody>
      </p:sp>
    </p:spTree>
    <p:extLst>
      <p:ext uri="{BB962C8B-B14F-4D97-AF65-F5344CB8AC3E}">
        <p14:creationId xmlns:p14="http://schemas.microsoft.com/office/powerpoint/2010/main" val="1822330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391F1A-A85D-4B32-A00C-D68A3CFDEA10}"/>
              </a:ext>
            </a:extLst>
          </p:cNvPr>
          <p:cNvSpPr txBox="1"/>
          <p:nvPr/>
        </p:nvSpPr>
        <p:spPr>
          <a:xfrm>
            <a:off x="0" y="26742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Welcome suggestions for further functions!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744D42-AC89-4CD8-AC51-E4398F73B41A}"/>
              </a:ext>
            </a:extLst>
          </p:cNvPr>
          <p:cNvSpPr txBox="1"/>
          <p:nvPr/>
        </p:nvSpPr>
        <p:spPr>
          <a:xfrm>
            <a:off x="4223479" y="4055318"/>
            <a:ext cx="3897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/>
              <a:t>shuang9@email.unc.edu</a:t>
            </a:r>
          </a:p>
        </p:txBody>
      </p:sp>
    </p:spTree>
    <p:extLst>
      <p:ext uri="{BB962C8B-B14F-4D97-AF65-F5344CB8AC3E}">
        <p14:creationId xmlns:p14="http://schemas.microsoft.com/office/powerpoint/2010/main" val="3783490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9276E6-7B9B-4120-B54E-DD982F52F76D}"/>
              </a:ext>
            </a:extLst>
          </p:cNvPr>
          <p:cNvSpPr txBox="1"/>
          <p:nvPr/>
        </p:nvSpPr>
        <p:spPr>
          <a:xfrm>
            <a:off x="329783" y="434715"/>
            <a:ext cx="4392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/>
              <a:t>Insertion: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66D36C-AABF-43DD-9DBD-49B4D92ADAE5}"/>
              </a:ext>
            </a:extLst>
          </p:cNvPr>
          <p:cNvSpPr txBox="1"/>
          <p:nvPr/>
        </p:nvSpPr>
        <p:spPr>
          <a:xfrm>
            <a:off x="104931" y="1227119"/>
            <a:ext cx="12087069" cy="5196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Only calculated if the motif match in the reference strain is split by gap sign ‘-’ in the multi-sequence alignment results (match return ‘QQ - - Q’ instead of ‘QQQ’). This indicates there is at least one insertion event happens within the motif among the 1012 strains in the database.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Insertion score is the percentage of strains that has insertion event (a strain has ‘QQSTQ’ compared with reference strain ‘QQ - - Q’) within the motif among all strains in the database. </a:t>
            </a:r>
          </a:p>
        </p:txBody>
      </p:sp>
    </p:spTree>
    <p:extLst>
      <p:ext uri="{BB962C8B-B14F-4D97-AF65-F5344CB8AC3E}">
        <p14:creationId xmlns:p14="http://schemas.microsoft.com/office/powerpoint/2010/main" val="931016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058870-25BB-48B3-843A-547CE47BC327}"/>
              </a:ext>
            </a:extLst>
          </p:cNvPr>
          <p:cNvSpPr txBox="1"/>
          <p:nvPr/>
        </p:nvSpPr>
        <p:spPr>
          <a:xfrm>
            <a:off x="329783" y="434715"/>
            <a:ext cx="4392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/>
              <a:t>Conservation Score: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A43702-F0B4-4F23-8B14-82B4775177E3}"/>
              </a:ext>
            </a:extLst>
          </p:cNvPr>
          <p:cNvSpPr txBox="1"/>
          <p:nvPr/>
        </p:nvSpPr>
        <p:spPr>
          <a:xfrm>
            <a:off x="1723868" y="1393665"/>
            <a:ext cx="6730584" cy="4280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Symbol Frequency</a:t>
            </a: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Entropy</a:t>
            </a: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 err="1"/>
              <a:t>Stereochemically</a:t>
            </a:r>
            <a:r>
              <a:rPr lang="en-US" sz="2800" dirty="0"/>
              <a:t> Sensitive Entropy</a:t>
            </a: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Phylogeny</a:t>
            </a: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Substitution Matrix</a:t>
            </a:r>
          </a:p>
        </p:txBody>
      </p:sp>
    </p:spTree>
    <p:extLst>
      <p:ext uri="{BB962C8B-B14F-4D97-AF65-F5344CB8AC3E}">
        <p14:creationId xmlns:p14="http://schemas.microsoft.com/office/powerpoint/2010/main" val="3673976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DFC4FF-A512-4941-8638-89EEE280C706}"/>
              </a:ext>
            </a:extLst>
          </p:cNvPr>
          <p:cNvSpPr txBox="1"/>
          <p:nvPr/>
        </p:nvSpPr>
        <p:spPr>
          <a:xfrm>
            <a:off x="317290" y="479685"/>
            <a:ext cx="6250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/>
              <a:t>Background: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CEB5EF-D974-421B-A89D-92426E5E588B}"/>
              </a:ext>
            </a:extLst>
          </p:cNvPr>
          <p:cNvSpPr txBox="1"/>
          <p:nvPr/>
        </p:nvSpPr>
        <p:spPr>
          <a:xfrm>
            <a:off x="620217" y="1288734"/>
            <a:ext cx="11571783" cy="4280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Amino acid sequences of ~6000 genes among 1012 strains (1011 + S288C)</a:t>
            </a: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For each gene, amino acid sequences are aligned with </a:t>
            </a:r>
            <a:r>
              <a:rPr lang="en-US" sz="2800" dirty="0" err="1"/>
              <a:t>Clustal</a:t>
            </a:r>
            <a:r>
              <a:rPr lang="en-US" sz="2800" dirty="0"/>
              <a:t> Omega (insertion, deletion, mutation)</a:t>
            </a: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Phylogeny of 1012 strains is calculated based on the SNPs distance</a:t>
            </a: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Reference frequency and substitution matrix is BLOSUM62</a:t>
            </a:r>
          </a:p>
        </p:txBody>
      </p:sp>
    </p:spTree>
    <p:extLst>
      <p:ext uri="{BB962C8B-B14F-4D97-AF65-F5344CB8AC3E}">
        <p14:creationId xmlns:p14="http://schemas.microsoft.com/office/powerpoint/2010/main" val="270169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058870-25BB-48B3-843A-547CE47BC327}"/>
              </a:ext>
            </a:extLst>
          </p:cNvPr>
          <p:cNvSpPr txBox="1"/>
          <p:nvPr/>
        </p:nvSpPr>
        <p:spPr>
          <a:xfrm>
            <a:off x="329782" y="419725"/>
            <a:ext cx="8064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/>
              <a:t>Conservation Score – Symbol Frequency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18CA4D-1A15-4CA9-8D66-6479CC34748D}"/>
              </a:ext>
            </a:extLst>
          </p:cNvPr>
          <p:cNvSpPr txBox="1"/>
          <p:nvPr/>
        </p:nvSpPr>
        <p:spPr>
          <a:xfrm>
            <a:off x="662690" y="3167390"/>
            <a:ext cx="10504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/>
              <a:t>The frequency of each amino acid among the 1012 strains.</a:t>
            </a:r>
          </a:p>
        </p:txBody>
      </p:sp>
    </p:spTree>
    <p:extLst>
      <p:ext uri="{BB962C8B-B14F-4D97-AF65-F5344CB8AC3E}">
        <p14:creationId xmlns:p14="http://schemas.microsoft.com/office/powerpoint/2010/main" val="1675079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058870-25BB-48B3-843A-547CE47BC327}"/>
              </a:ext>
            </a:extLst>
          </p:cNvPr>
          <p:cNvSpPr txBox="1"/>
          <p:nvPr/>
        </p:nvSpPr>
        <p:spPr>
          <a:xfrm>
            <a:off x="329782" y="254835"/>
            <a:ext cx="8064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/>
              <a:t>Conservation Score – Entropy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18CA4D-1A15-4CA9-8D66-6479CC34748D}"/>
              </a:ext>
            </a:extLst>
          </p:cNvPr>
          <p:cNvSpPr txBox="1"/>
          <p:nvPr/>
        </p:nvSpPr>
        <p:spPr>
          <a:xfrm>
            <a:off x="579619" y="1093167"/>
            <a:ext cx="109628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/>
              <a:t>Shannon Entropy:</a:t>
            </a:r>
          </a:p>
          <a:p>
            <a:pPr algn="l"/>
            <a:r>
              <a:rPr lang="en-US" sz="2800" dirty="0"/>
              <a:t>the entropy of a random variable is the average level of "information", "surprise", or "uncertainty" inherent in the variable's possible outcomes.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D3D9CF7-D1A3-4A37-8995-79D9F80FF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935" y="2771347"/>
            <a:ext cx="3596173" cy="11137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19CE568-1653-42ED-AC47-65DCF80DA0B5}"/>
              </a:ext>
            </a:extLst>
          </p:cNvPr>
          <p:cNvSpPr txBox="1"/>
          <p:nvPr/>
        </p:nvSpPr>
        <p:spPr>
          <a:xfrm>
            <a:off x="579618" y="4211282"/>
            <a:ext cx="1037819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/>
              <a:t>Elegantly captures amino acid diversity/variation</a:t>
            </a:r>
          </a:p>
          <a:p>
            <a:pPr algn="l"/>
            <a:endParaRPr lang="en-US" sz="2800" b="1" dirty="0"/>
          </a:p>
          <a:p>
            <a:pPr algn="l"/>
            <a:r>
              <a:rPr lang="en-US" sz="2800" b="1" dirty="0"/>
              <a:t>All (A) = All (W) = All (L) = 1.0</a:t>
            </a:r>
          </a:p>
          <a:p>
            <a:pPr algn="l"/>
            <a:r>
              <a:rPr lang="en-US" sz="2800" b="1" dirty="0"/>
              <a:t>equally distributed among 20 </a:t>
            </a:r>
            <a:r>
              <a:rPr lang="en-US" sz="2800" b="1" dirty="0" err="1"/>
              <a:t>aas</a:t>
            </a:r>
            <a:r>
              <a:rPr lang="en-US" sz="2800" b="1" dirty="0"/>
              <a:t> (pure random) = 0.0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F02A6D-DAE7-45F5-8988-053080905F7C}"/>
              </a:ext>
            </a:extLst>
          </p:cNvPr>
          <p:cNvSpPr txBox="1"/>
          <p:nvPr/>
        </p:nvSpPr>
        <p:spPr>
          <a:xfrm>
            <a:off x="5161615" y="6211669"/>
            <a:ext cx="7030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hlinkClick r:id="rId3"/>
              </a:rPr>
              <a:t>https://onlinelibrary.wiley.com/doi/10.1002/j.1538-7305.1948.tb01338.x</a:t>
            </a:r>
            <a:endParaRPr lang="en-US" dirty="0"/>
          </a:p>
          <a:p>
            <a:r>
              <a:rPr lang="en-US" dirty="0">
                <a:hlinkClick r:id="rId4"/>
              </a:rPr>
              <a:t>https://doi.org/10.1002/prot.340090107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784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421D53-E44A-456B-9B6E-E2650C70971C}"/>
              </a:ext>
            </a:extLst>
          </p:cNvPr>
          <p:cNvSpPr txBox="1"/>
          <p:nvPr/>
        </p:nvSpPr>
        <p:spPr>
          <a:xfrm>
            <a:off x="329782" y="419725"/>
            <a:ext cx="8064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/>
              <a:t>Conservation Score – JSD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896A3A-B473-4C58-851B-20BE61BCA0F5}"/>
              </a:ext>
            </a:extLst>
          </p:cNvPr>
          <p:cNvSpPr txBox="1"/>
          <p:nvPr/>
        </p:nvSpPr>
        <p:spPr>
          <a:xfrm>
            <a:off x="579619" y="1122476"/>
            <a:ext cx="109628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/>
              <a:t>Jensen–Shannon divergence:</a:t>
            </a:r>
          </a:p>
          <a:p>
            <a:pPr algn="l"/>
            <a:r>
              <a:rPr lang="en-US" sz="2800" dirty="0"/>
              <a:t>measure the similarity between two probability distributions</a:t>
            </a:r>
          </a:p>
        </p:txBody>
      </p:sp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3A8DA2A8-93C7-45D6-97CD-6850FDB8B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6038" y="2215147"/>
            <a:ext cx="5632324" cy="14182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9FA76C-C434-4FE0-AE6C-BDB3E95A39BE}"/>
              </a:ext>
            </a:extLst>
          </p:cNvPr>
          <p:cNvSpPr txBox="1"/>
          <p:nvPr/>
        </p:nvSpPr>
        <p:spPr>
          <a:xfrm>
            <a:off x="579619" y="3771922"/>
            <a:ext cx="113675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/>
              <a:t>use BLOSUM62 as background distribution </a:t>
            </a:r>
          </a:p>
          <a:p>
            <a:pPr algn="l"/>
            <a:endParaRPr lang="en-US" sz="2800" b="1" dirty="0"/>
          </a:p>
          <a:p>
            <a:pPr algn="l"/>
            <a:r>
              <a:rPr lang="en-US" sz="2800" b="1" dirty="0"/>
              <a:t>quantify the similarity between (amino acids among the 1012 strains) and (the background BLOSUM62 distribution)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83E6F4-890C-4B8D-9851-29F53399BA48}"/>
              </a:ext>
            </a:extLst>
          </p:cNvPr>
          <p:cNvSpPr txBox="1"/>
          <p:nvPr/>
        </p:nvSpPr>
        <p:spPr>
          <a:xfrm>
            <a:off x="7410135" y="6211669"/>
            <a:ext cx="4716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hlinkClick r:id="rId4"/>
              </a:rPr>
              <a:t>https://doi.org/10.1093/bioinformatics/btm270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604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421D53-E44A-456B-9B6E-E2650C70971C}"/>
              </a:ext>
            </a:extLst>
          </p:cNvPr>
          <p:cNvSpPr txBox="1"/>
          <p:nvPr/>
        </p:nvSpPr>
        <p:spPr>
          <a:xfrm>
            <a:off x="329782" y="419725"/>
            <a:ext cx="8064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/>
              <a:t>Conservation Score – JSD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896A3A-B473-4C58-851B-20BE61BCA0F5}"/>
              </a:ext>
            </a:extLst>
          </p:cNvPr>
          <p:cNvSpPr txBox="1"/>
          <p:nvPr/>
        </p:nvSpPr>
        <p:spPr>
          <a:xfrm>
            <a:off x="579619" y="1122476"/>
            <a:ext cx="10962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/>
              <a:t>Jensen–Shannon divergence: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FEDAA0-D166-4AF6-8B19-10F5BFCDB117}"/>
              </a:ext>
            </a:extLst>
          </p:cNvPr>
          <p:cNvSpPr txBox="1"/>
          <p:nvPr/>
        </p:nvSpPr>
        <p:spPr>
          <a:xfrm>
            <a:off x="579619" y="2196094"/>
            <a:ext cx="1123263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/>
              <a:t>capture diversity with biology information integrated</a:t>
            </a:r>
          </a:p>
          <a:p>
            <a:pPr algn="l"/>
            <a:endParaRPr lang="en-US" sz="2800" b="1" dirty="0"/>
          </a:p>
          <a:p>
            <a:pPr algn="l"/>
            <a:r>
              <a:rPr lang="en-US" sz="2800" dirty="0"/>
              <a:t>fully conserved </a:t>
            </a:r>
            <a:r>
              <a:rPr lang="en-US" sz="2800" b="1" dirty="0"/>
              <a:t>rare</a:t>
            </a:r>
            <a:r>
              <a:rPr lang="en-US" sz="2800" dirty="0"/>
              <a:t> </a:t>
            </a:r>
            <a:r>
              <a:rPr lang="en-US" sz="2800" dirty="0" err="1"/>
              <a:t>aas</a:t>
            </a:r>
            <a:r>
              <a:rPr lang="en-US" sz="2800" dirty="0"/>
              <a:t> score </a:t>
            </a:r>
            <a:r>
              <a:rPr lang="en-US" sz="2800" b="1" u="sng" dirty="0"/>
              <a:t>higher</a:t>
            </a:r>
            <a:r>
              <a:rPr lang="en-US" sz="2800" dirty="0"/>
              <a:t> than that of </a:t>
            </a:r>
            <a:r>
              <a:rPr lang="en-US" sz="2800" b="1" dirty="0"/>
              <a:t>common</a:t>
            </a:r>
            <a:r>
              <a:rPr lang="en-US" sz="2800" dirty="0"/>
              <a:t> </a:t>
            </a:r>
            <a:r>
              <a:rPr lang="en-US" sz="2800" dirty="0" err="1"/>
              <a:t>aas</a:t>
            </a:r>
            <a:r>
              <a:rPr lang="en-US" sz="2800" b="1" dirty="0"/>
              <a:t>:</a:t>
            </a:r>
          </a:p>
          <a:p>
            <a:pPr algn="l"/>
            <a:r>
              <a:rPr lang="en-US" sz="2800" b="1" dirty="0"/>
              <a:t>1&gt;All (W) &gt; All (A) &gt; All (L)</a:t>
            </a:r>
          </a:p>
          <a:p>
            <a:pPr algn="l"/>
            <a:endParaRPr lang="en-US" sz="2800" b="1" dirty="0"/>
          </a:p>
          <a:p>
            <a:r>
              <a:rPr lang="en-US" sz="2800" b="1" dirty="0"/>
              <a:t>pure random &gt; 0.0</a:t>
            </a:r>
          </a:p>
          <a:p>
            <a:pPr algn="l"/>
            <a:r>
              <a:rPr lang="en-US" sz="2800" b="1" dirty="0"/>
              <a:t>BLOSUM62 background distribution = 0.0</a:t>
            </a:r>
          </a:p>
        </p:txBody>
      </p:sp>
    </p:spTree>
    <p:extLst>
      <p:ext uri="{BB962C8B-B14F-4D97-AF65-F5344CB8AC3E}">
        <p14:creationId xmlns:p14="http://schemas.microsoft.com/office/powerpoint/2010/main" val="1370230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8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1078</Words>
  <Application>Microsoft Office PowerPoint</Application>
  <PresentationFormat>Widescreen</PresentationFormat>
  <Paragraphs>133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Shuang Li</dc:creator>
  <cp:lastModifiedBy>Shuang Li</cp:lastModifiedBy>
  <cp:revision>17</cp:revision>
  <dcterms:created xsi:type="dcterms:W3CDTF">2021-08-26T16:46:25Z</dcterms:created>
  <dcterms:modified xsi:type="dcterms:W3CDTF">2021-09-01T14:52:07Z</dcterms:modified>
</cp:coreProperties>
</file>