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1pPr>
            <a:lvl2pPr indent="0" lvl="1" marL="4572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1pPr>
            <a:lvl2pPr indent="0" lvl="1" marL="4572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1pPr>
            <a:lvl2pPr indent="0" lvl="1" marL="4572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rgbClr val="000000"/>
                </a:solidFill>
                <a:latin typeface="Times"/>
                <a:ea typeface="Times"/>
                <a:cs typeface="Times"/>
                <a:sym typeface="Times"/>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nvSpPr>
        <p:spPr>
          <a:xfrm>
            <a:off x="3886200" y="8686800"/>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Times"/>
              <a:buNone/>
            </a:pPr>
            <a:fld id="{00000000-1234-1234-1234-123412341234}" type="slidenum">
              <a:rPr b="0" i="0" lang="en-US" sz="1200" u="none">
                <a:solidFill>
                  <a:srgbClr val="000000"/>
                </a:solidFill>
                <a:latin typeface="Times"/>
                <a:ea typeface="Times"/>
                <a:cs typeface="Times"/>
                <a:sym typeface="Times"/>
              </a:rPr>
              <a:t>‹#›</a:t>
            </a:fld>
          </a:p>
        </p:txBody>
      </p:sp>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4" name="Shape 94"/>
          <p:cNvSpPr txBox="1"/>
          <p:nvPr>
            <p:ph idx="1" type="body"/>
          </p:nvPr>
        </p:nvSpPr>
        <p:spPr>
          <a:xfrm>
            <a:off x="914400" y="4343400"/>
            <a:ext cx="5029199"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a:t>To Do: Trello and github links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a:spcBef>
                <a:spcPts val="0"/>
              </a:spcBef>
              <a:buNone/>
            </a:pPr>
            <a:r>
              <a:rPr lang="en-US"/>
              <a:t>Characters per entry is roughly equal to the number of entries.  </a:t>
            </a:r>
          </a:p>
        </p:txBody>
      </p:sp>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2" name="Shape 192"/>
          <p:cNvSpPr txBox="1"/>
          <p:nvPr>
            <p:ph idx="12" type="sldNum"/>
          </p:nvPr>
        </p:nvSpPr>
        <p:spPr>
          <a:xfrm>
            <a:off x="3886200" y="8686800"/>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Times"/>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a:spcBef>
                <a:spcPts val="0"/>
              </a:spcBef>
              <a:buNone/>
            </a:pPr>
            <a:r>
              <a:rPr lang="en-US"/>
              <a:t>-Algorithm can extract information from a large number of scientific papers quickly without intervention from the user.  </a:t>
            </a:r>
          </a:p>
          <a:p>
            <a:pPr lvl="0">
              <a:spcBef>
                <a:spcPts val="0"/>
              </a:spcBef>
              <a:buNone/>
            </a:pPr>
            <a:r>
              <a:rPr lang="en-US"/>
              <a:t>-The algorithm can classify genetic mutations as accurately as possible based on the information in the papers.  </a:t>
            </a:r>
          </a:p>
        </p:txBody>
      </p:sp>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rtl="0">
              <a:lnSpc>
                <a:spcPct val="115000"/>
              </a:lnSpc>
              <a:spcBef>
                <a:spcPts val="0"/>
              </a:spcBef>
              <a:spcAft>
                <a:spcPts val="1100"/>
              </a:spcAft>
              <a:buClr>
                <a:schemeClr val="dk1"/>
              </a:buClr>
              <a:buSzPct val="42307"/>
              <a:buFont typeface="Arial"/>
              <a:buNone/>
            </a:pPr>
            <a:r>
              <a:rPr lang="en-US" sz="2600">
                <a:solidFill>
                  <a:schemeClr val="dk1"/>
                </a:solidFill>
              </a:rPr>
              <a:t>All cancers begin when one or more genes in a cell are mutated, or changed, which can cause cells to multiply uncontrollably.</a:t>
            </a:r>
          </a:p>
          <a:p>
            <a:pPr lvl="0" rtl="0">
              <a:lnSpc>
                <a:spcPct val="115000"/>
              </a:lnSpc>
              <a:spcBef>
                <a:spcPts val="0"/>
              </a:spcBef>
              <a:spcAft>
                <a:spcPts val="1100"/>
              </a:spcAft>
              <a:buClr>
                <a:schemeClr val="dk1"/>
              </a:buClr>
              <a:buSzPct val="42307"/>
              <a:buFont typeface="Arial"/>
              <a:buNone/>
            </a:pPr>
            <a:r>
              <a:rPr lang="en-US" sz="2600">
                <a:solidFill>
                  <a:schemeClr val="dk1"/>
                </a:solidFill>
              </a:rPr>
              <a:t>Despite all that is known about the different ways cancer genes work, many cancers cannot be linked to a single gene. Cancer involves multiple gene mutations. Some evidence also suggests that genes interact with their environment, further complicating genes’ role in cancer.</a:t>
            </a:r>
          </a:p>
          <a:p>
            <a:pPr lvl="0" rtl="0">
              <a:spcBef>
                <a:spcPts val="0"/>
              </a:spcBef>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260350" lvl="0" marL="342900" rtl="0">
              <a:spcBef>
                <a:spcPts val="480"/>
              </a:spcBef>
              <a:buClr>
                <a:schemeClr val="dk1"/>
              </a:buClr>
              <a:buSzPct val="45833"/>
              <a:buFont typeface="Arial"/>
              <a:buNone/>
            </a:pPr>
            <a:r>
              <a:rPr lang="en-US" sz="2400">
                <a:solidFill>
                  <a:schemeClr val="dk1"/>
                </a:solidFill>
              </a:rPr>
              <a:t>  Once formed, a cancer tumor can have thousands of genetic mutations. The challenge is distinguishing between “driver” mutations that contribute to tumor growth, and “passenger” mutations that exist in cancerous cells but are not responsible for cancer.</a:t>
            </a:r>
          </a:p>
          <a:p>
            <a:pPr indent="-190500" lvl="0" marL="342900" rtl="0">
              <a:spcBef>
                <a:spcPts val="480"/>
              </a:spcBef>
              <a:buNone/>
            </a:pPr>
            <a:r>
              <a:rPr lang="en-US" sz="2400">
                <a:solidFill>
                  <a:schemeClr val="dk1"/>
                </a:solidFill>
              </a:rPr>
              <a:t>  This interpretation of genetic mutations is currently being done manually. A molecular pathologist has to review and classify every single genetic mutation based on evidence from the scientific literature, and the process is very time consuming.</a:t>
            </a:r>
          </a:p>
        </p:txBody>
      </p:sp>
      <p:sp>
        <p:nvSpPr>
          <p:cNvPr id="141" name="Shape 141"/>
          <p:cNvSpPr txBox="1"/>
          <p:nvPr>
            <p:ph idx="12" type="sldNum"/>
          </p:nvPr>
        </p:nvSpPr>
        <p:spPr>
          <a:xfrm>
            <a:off x="3886200" y="8686800"/>
            <a:ext cx="2971800" cy="457200"/>
          </a:xfrm>
          <a:prstGeom prst="rect">
            <a:avLst/>
          </a:prstGeom>
        </p:spPr>
        <p:txBody>
          <a:bodyPr anchorCtr="0" anchor="b" bIns="45700" lIns="91425" rIns="91425" wrap="square" tIns="45700">
            <a:noAutofit/>
          </a:bodyPr>
          <a:lstStyle/>
          <a:p>
            <a:pPr lvl="0">
              <a:spcBef>
                <a:spcPts val="0"/>
              </a:spcBef>
              <a:buClr>
                <a:srgbClr val="000000"/>
              </a:buClr>
              <a:buSzPct val="25000"/>
              <a:buFont typeface="Times"/>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914400" y="4343400"/>
            <a:ext cx="5029199"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685800" y="1600200"/>
            <a:ext cx="7772400" cy="1143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8" name="Shape 18"/>
          <p:cNvSpPr txBox="1"/>
          <p:nvPr>
            <p:ph idx="1" type="subTitle"/>
          </p:nvPr>
        </p:nvSpPr>
        <p:spPr>
          <a:xfrm>
            <a:off x="1371600" y="3200400"/>
            <a:ext cx="6400799" cy="1752600"/>
          </a:xfrm>
          <a:prstGeom prst="rect">
            <a:avLst/>
          </a:prstGeom>
          <a:noFill/>
          <a:ln>
            <a:noFill/>
          </a:ln>
        </p:spPr>
        <p:txBody>
          <a:bodyPr anchorCtr="0" anchor="t" bIns="91425" lIns="91425" rIns="91425" wrap="square" tIns="91425"/>
          <a:lstStyle>
            <a:lvl1pPr indent="0" lvl="0" marL="0" marR="0" rtl="0" algn="ctr">
              <a:spcBef>
                <a:spcPts val="480"/>
              </a:spcBef>
              <a:spcAft>
                <a:spcPts val="0"/>
              </a:spcAft>
              <a:buClr>
                <a:srgbClr val="2675B4"/>
              </a:buClr>
              <a:buFont typeface="Noto Sans Symbols"/>
              <a:buNone/>
              <a:defRPr b="0" i="0" sz="2400" u="none" cap="none" strike="noStrike">
                <a:solidFill>
                  <a:srgbClr val="CCCCCC"/>
                </a:solidFill>
                <a:latin typeface="Arial"/>
                <a:ea typeface="Arial"/>
                <a:cs typeface="Arial"/>
                <a:sym typeface="Arial"/>
              </a:defRPr>
            </a:lvl1pPr>
            <a:lvl2pPr indent="-171450" lvl="1" marL="74295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77" name="Shape 77"/>
          <p:cNvSpPr txBox="1"/>
          <p:nvPr>
            <p:ph idx="1" type="body"/>
          </p:nvPr>
        </p:nvSpPr>
        <p:spPr>
          <a:xfrm>
            <a:off x="457200" y="1535112"/>
            <a:ext cx="4040187"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2675B4"/>
              </a:buClr>
              <a:buFont typeface="Noto Sans Symbols"/>
              <a:buNone/>
              <a:defRPr b="1" sz="2400">
                <a:solidFill>
                  <a:schemeClr val="dk1"/>
                </a:solidFill>
                <a:latin typeface="Arial"/>
                <a:ea typeface="Arial"/>
                <a:cs typeface="Arial"/>
                <a:sym typeface="Arial"/>
              </a:defRPr>
            </a:lvl1pPr>
            <a:lvl2pPr indent="0" lvl="1" marL="457200" marR="0" rtl="0" algn="l">
              <a:spcBef>
                <a:spcPts val="400"/>
              </a:spcBef>
              <a:spcAft>
                <a:spcPts val="0"/>
              </a:spcAft>
              <a:buClr>
                <a:srgbClr val="2675B4"/>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2675B4"/>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9pPr>
          </a:lstStyle>
          <a:p/>
        </p:txBody>
      </p:sp>
      <p:sp>
        <p:nvSpPr>
          <p:cNvPr id="78" name="Shape 78"/>
          <p:cNvSpPr txBox="1"/>
          <p:nvPr>
            <p:ph idx="2" type="body"/>
          </p:nvPr>
        </p:nvSpPr>
        <p:spPr>
          <a:xfrm>
            <a:off x="457200" y="2174875"/>
            <a:ext cx="4040187"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indent="-158750" lvl="1" marL="74295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79" name="Shape 79"/>
          <p:cNvSpPr txBox="1"/>
          <p:nvPr>
            <p:ph idx="3" type="body"/>
          </p:nvPr>
        </p:nvSpPr>
        <p:spPr>
          <a:xfrm>
            <a:off x="4645025" y="1535112"/>
            <a:ext cx="4041774"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2675B4"/>
              </a:buClr>
              <a:buFont typeface="Noto Sans Symbols"/>
              <a:buNone/>
              <a:defRPr b="1" sz="2400">
                <a:solidFill>
                  <a:schemeClr val="dk1"/>
                </a:solidFill>
                <a:latin typeface="Arial"/>
                <a:ea typeface="Arial"/>
                <a:cs typeface="Arial"/>
                <a:sym typeface="Arial"/>
              </a:defRPr>
            </a:lvl1pPr>
            <a:lvl2pPr indent="0" lvl="1" marL="457200" marR="0" rtl="0" algn="l">
              <a:spcBef>
                <a:spcPts val="400"/>
              </a:spcBef>
              <a:spcAft>
                <a:spcPts val="0"/>
              </a:spcAft>
              <a:buClr>
                <a:srgbClr val="2675B4"/>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rgbClr val="2675B4"/>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rgbClr val="2675B4"/>
              </a:buClr>
              <a:buFont typeface="Noto Sans Symbols"/>
              <a:buNone/>
              <a:defRPr b="1" i="0" sz="1600" u="none" cap="none" strike="noStrike">
                <a:solidFill>
                  <a:schemeClr val="dk1"/>
                </a:solidFill>
                <a:latin typeface="Arial"/>
                <a:ea typeface="Arial"/>
                <a:cs typeface="Arial"/>
                <a:sym typeface="Arial"/>
              </a:defRPr>
            </a:lvl9pPr>
          </a:lstStyle>
          <a:p/>
        </p:txBody>
      </p:sp>
      <p:sp>
        <p:nvSpPr>
          <p:cNvPr id="80" name="Shape 80"/>
          <p:cNvSpPr txBox="1"/>
          <p:nvPr>
            <p:ph idx="4" type="body"/>
          </p:nvPr>
        </p:nvSpPr>
        <p:spPr>
          <a:xfrm>
            <a:off x="4645025" y="2174875"/>
            <a:ext cx="4041774"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indent="-158750" lvl="1" marL="74295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rgbClr val="2675B4"/>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82" name="Shape 82"/>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83" name="Shape 83"/>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84" name="Shape 84"/>
        <p:cNvGrpSpPr/>
        <p:nvPr/>
      </p:nvGrpSpPr>
      <p:grpSpPr>
        <a:xfrm>
          <a:off x="0" y="0"/>
          <a:ext cx="0" cy="0"/>
          <a:chOff x="0" y="0"/>
          <a:chExt cx="0" cy="0"/>
        </a:xfrm>
      </p:grpSpPr>
      <p:sp>
        <p:nvSpPr>
          <p:cNvPr id="85" name="Shape 85"/>
          <p:cNvSpPr txBox="1"/>
          <p:nvPr>
            <p:ph type="title"/>
          </p:nvPr>
        </p:nvSpPr>
        <p:spPr>
          <a:xfrm>
            <a:off x="609600" y="762000"/>
            <a:ext cx="7924799" cy="685799"/>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86" name="Shape 86"/>
          <p:cNvSpPr txBox="1"/>
          <p:nvPr>
            <p:ph idx="1" type="body"/>
          </p:nvPr>
        </p:nvSpPr>
        <p:spPr>
          <a:xfrm>
            <a:off x="609600" y="1828800"/>
            <a:ext cx="3886200" cy="38862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2675B4"/>
              </a:buClr>
              <a:buSzPct val="100000"/>
              <a:buFont typeface="Noto Sans Symbols"/>
              <a:buChar char="▪"/>
              <a:defRPr sz="2800">
                <a:solidFill>
                  <a:schemeClr val="dk1"/>
                </a:solidFill>
                <a:latin typeface="Arial"/>
                <a:ea typeface="Arial"/>
                <a:cs typeface="Arial"/>
                <a:sym typeface="Arial"/>
              </a:defRPr>
            </a:lvl1pPr>
            <a:lvl2pPr indent="-133350" lvl="1" marL="742950" marR="0" rtl="0" algn="l">
              <a:spcBef>
                <a:spcPts val="480"/>
              </a:spcBef>
              <a:spcAft>
                <a:spcPts val="0"/>
              </a:spcAft>
              <a:buClr>
                <a:srgbClr val="2675B4"/>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7" name="Shape 87"/>
          <p:cNvSpPr txBox="1"/>
          <p:nvPr>
            <p:ph idx="2" type="body"/>
          </p:nvPr>
        </p:nvSpPr>
        <p:spPr>
          <a:xfrm>
            <a:off x="4648200" y="1828800"/>
            <a:ext cx="3886200" cy="38862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2675B4"/>
              </a:buClr>
              <a:buSzPct val="100000"/>
              <a:buFont typeface="Noto Sans Symbols"/>
              <a:buChar char="▪"/>
              <a:defRPr sz="2800">
                <a:solidFill>
                  <a:schemeClr val="dk1"/>
                </a:solidFill>
                <a:latin typeface="Arial"/>
                <a:ea typeface="Arial"/>
                <a:cs typeface="Arial"/>
                <a:sym typeface="Arial"/>
              </a:defRPr>
            </a:lvl1pPr>
            <a:lvl2pPr indent="-133350" lvl="1" marL="742950" marR="0" rtl="0" algn="l">
              <a:spcBef>
                <a:spcPts val="480"/>
              </a:spcBef>
              <a:spcAft>
                <a:spcPts val="0"/>
              </a:spcAft>
              <a:buClr>
                <a:srgbClr val="2675B4"/>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89" name="Shape 89"/>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90" name="Shape 90"/>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8" name="Shape 28"/>
        <p:cNvGrpSpPr/>
        <p:nvPr/>
      </p:nvGrpSpPr>
      <p:grpSpPr>
        <a:xfrm>
          <a:off x="0" y="0"/>
          <a:ext cx="0" cy="0"/>
          <a:chOff x="0" y="0"/>
          <a:chExt cx="0" cy="0"/>
        </a:xfrm>
      </p:grpSpPr>
      <p:sp>
        <p:nvSpPr>
          <p:cNvPr id="29" name="Shape 29"/>
          <p:cNvSpPr txBox="1"/>
          <p:nvPr>
            <p:ph type="title"/>
          </p:nvPr>
        </p:nvSpPr>
        <p:spPr>
          <a:xfrm>
            <a:off x="609600" y="762000"/>
            <a:ext cx="7924799" cy="685799"/>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609600" y="1828800"/>
            <a:ext cx="7924799" cy="38862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2675B4"/>
              </a:buClr>
              <a:buSzPct val="100000"/>
              <a:buFont typeface="Noto Sans Symbols"/>
              <a:buChar char="▪"/>
              <a:defRPr b="0" i="0" sz="2400" u="none" cap="none" strike="noStrike">
                <a:solidFill>
                  <a:schemeClr val="dk1"/>
                </a:solidFill>
                <a:latin typeface="Arial"/>
                <a:ea typeface="Arial"/>
                <a:cs typeface="Arial"/>
                <a:sym typeface="Arial"/>
              </a:defRPr>
            </a:lvl1pPr>
            <a:lvl2pPr indent="-171450" lvl="1" marL="74295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32" name="Shape 32"/>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33" name="Shape 33"/>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36" name="Shape 36"/>
          <p:cNvSpPr txBox="1"/>
          <p:nvPr>
            <p:ph idx="1" type="body"/>
          </p:nvPr>
        </p:nvSpPr>
        <p:spPr>
          <a:xfrm>
            <a:off x="722312"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2675B4"/>
              </a:buClr>
              <a:buFont typeface="Noto Sans Symbols"/>
              <a:buNone/>
              <a:defRPr sz="2000">
                <a:solidFill>
                  <a:schemeClr val="dk1"/>
                </a:solidFill>
                <a:latin typeface="Arial"/>
                <a:ea typeface="Arial"/>
                <a:cs typeface="Arial"/>
                <a:sym typeface="Arial"/>
              </a:defRPr>
            </a:lvl1pPr>
            <a:lvl2pPr indent="0" lvl="1" marL="457200" marR="0" rtl="0" algn="l">
              <a:spcBef>
                <a:spcPts val="360"/>
              </a:spcBef>
              <a:spcAft>
                <a:spcPts val="0"/>
              </a:spcAft>
              <a:buClr>
                <a:srgbClr val="2675B4"/>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rgbClr val="2675B4"/>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rgbClr val="2675B4"/>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rgbClr val="2675B4"/>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rgbClr val="2675B4"/>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rgbClr val="2675B4"/>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rgbClr val="2675B4"/>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rgbClr val="2675B4"/>
              </a:buClr>
              <a:buFont typeface="Noto Sans Symbols"/>
              <a:buNone/>
              <a:defRPr b="0" i="0" sz="1400" u="none" cap="none" strike="noStrike">
                <a:solidFill>
                  <a:schemeClr val="dk1"/>
                </a:solidFill>
                <a:latin typeface="Arial"/>
                <a:ea typeface="Arial"/>
                <a:cs typeface="Arial"/>
                <a:sym typeface="Arial"/>
              </a:defRPr>
            </a:lvl9pPr>
          </a:lstStyle>
          <a:p/>
        </p:txBody>
      </p:sp>
      <p:sp>
        <p:nvSpPr>
          <p:cNvPr id="37" name="Shape 37"/>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38" name="Shape 38"/>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39" name="Shape 39"/>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40" name="Shape 40"/>
        <p:cNvGrpSpPr/>
        <p:nvPr/>
      </p:nvGrpSpPr>
      <p:grpSpPr>
        <a:xfrm>
          <a:off x="0" y="0"/>
          <a:ext cx="0" cy="0"/>
          <a:chOff x="0" y="0"/>
          <a:chExt cx="0" cy="0"/>
        </a:xfrm>
      </p:grpSpPr>
      <p:sp>
        <p:nvSpPr>
          <p:cNvPr id="41" name="Shape 41"/>
          <p:cNvSpPr txBox="1"/>
          <p:nvPr>
            <p:ph type="title"/>
          </p:nvPr>
        </p:nvSpPr>
        <p:spPr>
          <a:xfrm rot="5400000">
            <a:off x="5067300" y="2247900"/>
            <a:ext cx="4953000" cy="1981199"/>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42" name="Shape 42"/>
          <p:cNvSpPr txBox="1"/>
          <p:nvPr>
            <p:ph idx="1" type="body"/>
          </p:nvPr>
        </p:nvSpPr>
        <p:spPr>
          <a:xfrm rot="5400000">
            <a:off x="1028699" y="342900"/>
            <a:ext cx="4953000" cy="57912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indent="-171450" lvl="1" marL="74295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44" name="Shape 44"/>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45" name="Shape 45"/>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46" name="Shape 46"/>
        <p:cNvGrpSpPr/>
        <p:nvPr/>
      </p:nvGrpSpPr>
      <p:grpSpPr>
        <a:xfrm>
          <a:off x="0" y="0"/>
          <a:ext cx="0" cy="0"/>
          <a:chOff x="0" y="0"/>
          <a:chExt cx="0" cy="0"/>
        </a:xfrm>
      </p:grpSpPr>
      <p:sp>
        <p:nvSpPr>
          <p:cNvPr id="47" name="Shape 47"/>
          <p:cNvSpPr txBox="1"/>
          <p:nvPr>
            <p:ph type="title"/>
          </p:nvPr>
        </p:nvSpPr>
        <p:spPr>
          <a:xfrm>
            <a:off x="609600" y="762000"/>
            <a:ext cx="7924799" cy="685799"/>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48" name="Shape 48"/>
          <p:cNvSpPr txBox="1"/>
          <p:nvPr>
            <p:ph idx="1" type="body"/>
          </p:nvPr>
        </p:nvSpPr>
        <p:spPr>
          <a:xfrm rot="5400000">
            <a:off x="2628900" y="-190499"/>
            <a:ext cx="3886200" cy="7924799"/>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2675B4"/>
              </a:buClr>
              <a:buSzPct val="100000"/>
              <a:buFont typeface="Noto Sans Symbols"/>
              <a:buChar char="▪"/>
              <a:defRPr sz="2400">
                <a:solidFill>
                  <a:schemeClr val="dk1"/>
                </a:solidFill>
                <a:latin typeface="Arial"/>
                <a:ea typeface="Arial"/>
                <a:cs typeface="Arial"/>
                <a:sym typeface="Arial"/>
              </a:defRPr>
            </a:lvl1pPr>
            <a:lvl2pPr indent="-171450" lvl="1" marL="74295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50" name="Shape 50"/>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51" name="Shape 51"/>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2" name="Shape 52"/>
        <p:cNvGrpSpPr/>
        <p:nvPr/>
      </p:nvGrpSpPr>
      <p:grpSpPr>
        <a:xfrm>
          <a:off x="0" y="0"/>
          <a:ext cx="0" cy="0"/>
          <a:chOff x="0" y="0"/>
          <a:chExt cx="0" cy="0"/>
        </a:xfrm>
      </p:grpSpPr>
      <p:sp>
        <p:nvSpPr>
          <p:cNvPr id="53" name="Shape 53"/>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54" name="Shape 54"/>
          <p:cNvSpPr/>
          <p:nvPr>
            <p:ph idx="2" type="pic"/>
          </p:nvPr>
        </p:nvSpPr>
        <p:spPr>
          <a:xfrm>
            <a:off x="1792288" y="612775"/>
            <a:ext cx="5486399" cy="41148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rgbClr val="2675B4"/>
              </a:buClr>
              <a:buFont typeface="Noto Sans Symbols"/>
              <a:buNone/>
              <a:defRPr sz="3200">
                <a:solidFill>
                  <a:schemeClr val="dk1"/>
                </a:solidFill>
                <a:latin typeface="Arial"/>
                <a:ea typeface="Arial"/>
                <a:cs typeface="Arial"/>
                <a:sym typeface="Arial"/>
              </a:defRPr>
            </a:lvl1pPr>
            <a:lvl2pPr indent="0" lvl="1" marL="457200" marR="0" rtl="0" algn="l">
              <a:spcBef>
                <a:spcPts val="560"/>
              </a:spcBef>
              <a:spcAft>
                <a:spcPts val="0"/>
              </a:spcAft>
              <a:buClr>
                <a:srgbClr val="2675B4"/>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2675B4"/>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rgbClr val="2675B4"/>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rgbClr val="2675B4"/>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rgbClr val="2675B4"/>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rgbClr val="2675B4"/>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rgbClr val="2675B4"/>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rgbClr val="2675B4"/>
              </a:buClr>
              <a:buFont typeface="Noto Sans Symbols"/>
              <a:buNone/>
              <a:defRPr b="0" i="0" sz="2000" u="none" cap="none" strike="noStrike">
                <a:solidFill>
                  <a:schemeClr val="dk1"/>
                </a:solidFill>
                <a:latin typeface="Arial"/>
                <a:ea typeface="Arial"/>
                <a:cs typeface="Arial"/>
                <a:sym typeface="Arial"/>
              </a:defRPr>
            </a:lvl9pPr>
          </a:lstStyle>
          <a:p/>
        </p:txBody>
      </p:sp>
      <p:sp>
        <p:nvSpPr>
          <p:cNvPr id="55" name="Shape 55"/>
          <p:cNvSpPr txBox="1"/>
          <p:nvPr>
            <p:ph idx="1" type="body"/>
          </p:nvPr>
        </p:nvSpPr>
        <p:spPr>
          <a:xfrm>
            <a:off x="1792288" y="5367337"/>
            <a:ext cx="5486399" cy="804861"/>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2675B4"/>
              </a:buClr>
              <a:buFont typeface="Noto Sans Symbols"/>
              <a:buNone/>
              <a:defRPr sz="1400">
                <a:solidFill>
                  <a:schemeClr val="dk1"/>
                </a:solidFill>
                <a:latin typeface="Arial"/>
                <a:ea typeface="Arial"/>
                <a:cs typeface="Arial"/>
                <a:sym typeface="Arial"/>
              </a:defRPr>
            </a:lvl1pPr>
            <a:lvl2pPr indent="0" lvl="1" marL="457200" marR="0" rtl="0" algn="l">
              <a:spcBef>
                <a:spcPts val="240"/>
              </a:spcBef>
              <a:spcAft>
                <a:spcPts val="0"/>
              </a:spcAft>
              <a:buClr>
                <a:srgbClr val="2675B4"/>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2675B4"/>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57" name="Shape 57"/>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58" name="Shape 58"/>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61" name="Shape 61"/>
          <p:cNvSpPr txBox="1"/>
          <p:nvPr>
            <p:ph idx="1" type="body"/>
          </p:nvPr>
        </p:nvSpPr>
        <p:spPr>
          <a:xfrm>
            <a:off x="3575050" y="273050"/>
            <a:ext cx="5111750" cy="5853112"/>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rgbClr val="2675B4"/>
              </a:buClr>
              <a:buSzPct val="100000"/>
              <a:buFont typeface="Noto Sans Symbols"/>
              <a:buChar char="▪"/>
              <a:defRPr sz="3200">
                <a:solidFill>
                  <a:schemeClr val="dk1"/>
                </a:solidFill>
                <a:latin typeface="Arial"/>
                <a:ea typeface="Arial"/>
                <a:cs typeface="Arial"/>
                <a:sym typeface="Arial"/>
              </a:defRPr>
            </a:lvl1pPr>
            <a:lvl2pPr indent="-107950" lvl="1" marL="742950" marR="0" rtl="0" algn="l">
              <a:spcBef>
                <a:spcPts val="560"/>
              </a:spcBef>
              <a:spcAft>
                <a:spcPts val="0"/>
              </a:spcAft>
              <a:buClr>
                <a:srgbClr val="2675B4"/>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rgbClr val="2675B4"/>
              </a:buClr>
              <a:buSzPct val="100000"/>
              <a:buFont typeface="Noto Sans Symbols"/>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rgbClr val="2675B4"/>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rgbClr val="2675B4"/>
              </a:buClr>
              <a:buFont typeface="Noto Sans Symbols"/>
              <a:buNone/>
              <a:defRPr sz="1400">
                <a:solidFill>
                  <a:schemeClr val="dk1"/>
                </a:solidFill>
                <a:latin typeface="Arial"/>
                <a:ea typeface="Arial"/>
                <a:cs typeface="Arial"/>
                <a:sym typeface="Arial"/>
              </a:defRPr>
            </a:lvl1pPr>
            <a:lvl2pPr indent="0" lvl="1" marL="457200" marR="0" rtl="0" algn="l">
              <a:spcBef>
                <a:spcPts val="240"/>
              </a:spcBef>
              <a:spcAft>
                <a:spcPts val="0"/>
              </a:spcAft>
              <a:buClr>
                <a:srgbClr val="2675B4"/>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rgbClr val="2675B4"/>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rgbClr val="2675B4"/>
              </a:buClr>
              <a:buFont typeface="Noto Sans Symbols"/>
              <a:buNone/>
              <a:defRPr b="0" i="0" sz="9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64" name="Shape 64"/>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65" name="Shape 65"/>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68" name="Shape 68"/>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69" name="Shape 69"/>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609600" y="762000"/>
            <a:ext cx="7924799" cy="685799"/>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73" name="Shape 73"/>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74" name="Shape 74"/>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0" y="-76200"/>
            <a:ext cx="9144000" cy="5791200"/>
          </a:xfrm>
          <a:prstGeom prst="rect">
            <a:avLst/>
          </a:prstGeom>
          <a:gradFill>
            <a:gsLst>
              <a:gs pos="0">
                <a:schemeClr val="dk1"/>
              </a:gs>
              <a:gs pos="100000">
                <a:srgbClr val="333333"/>
              </a:gs>
            </a:gsLst>
            <a:lin ang="5400000"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1" name="Shape 11"/>
          <p:cNvSpPr txBox="1"/>
          <p:nvPr/>
        </p:nvSpPr>
        <p:spPr>
          <a:xfrm>
            <a:off x="0" y="5638800"/>
            <a:ext cx="9144000" cy="1219199"/>
          </a:xfrm>
          <a:prstGeom prst="rect">
            <a:avLst/>
          </a:prstGeom>
          <a:solidFill>
            <a:schemeClr val="dk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12" name="Shape 12"/>
          <p:cNvCxnSpPr/>
          <p:nvPr/>
        </p:nvCxnSpPr>
        <p:spPr>
          <a:xfrm>
            <a:off x="0" y="5638800"/>
            <a:ext cx="9144000" cy="0"/>
          </a:xfrm>
          <a:prstGeom prst="straightConnector1">
            <a:avLst/>
          </a:prstGeom>
          <a:noFill/>
          <a:ln cap="flat" cmpd="sng" w="9525">
            <a:solidFill>
              <a:srgbClr val="4D4D4D"/>
            </a:solidFill>
            <a:prstDash val="solid"/>
            <a:miter lim="800000"/>
            <a:headEnd len="med" w="med" type="none"/>
            <a:tailEnd len="med" w="med" type="none"/>
          </a:ln>
        </p:spPr>
      </p:cxnSp>
      <p:pic>
        <p:nvPicPr>
          <p:cNvPr id="13" name="Shape 13"/>
          <p:cNvPicPr preferRelativeResize="0"/>
          <p:nvPr/>
        </p:nvPicPr>
        <p:blipFill rotWithShape="1">
          <a:blip r:embed="rId1">
            <a:alphaModFix/>
          </a:blip>
          <a:srcRect b="0" l="0" r="0" t="0"/>
          <a:stretch/>
        </p:blipFill>
        <p:spPr>
          <a:xfrm>
            <a:off x="4038600" y="6019800"/>
            <a:ext cx="966970" cy="434739"/>
          </a:xfrm>
          <a:prstGeom prst="rect">
            <a:avLst/>
          </a:prstGeom>
          <a:noFill/>
          <a:ln>
            <a:noFill/>
          </a:ln>
        </p:spPr>
      </p:pic>
      <p:sp>
        <p:nvSpPr>
          <p:cNvPr id="14" name="Shape 14"/>
          <p:cNvSpPr txBox="1"/>
          <p:nvPr>
            <p:ph type="title"/>
          </p:nvPr>
        </p:nvSpPr>
        <p:spPr>
          <a:xfrm>
            <a:off x="609600" y="762000"/>
            <a:ext cx="7924799" cy="685799"/>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609600" y="1828800"/>
            <a:ext cx="7924799" cy="38862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2675B4"/>
              </a:buClr>
              <a:buSzPct val="100000"/>
              <a:buFont typeface="Noto Sans Symbols"/>
              <a:buChar char="▪"/>
              <a:defRPr b="0" i="0" sz="2400" u="none" cap="none" strike="noStrike">
                <a:solidFill>
                  <a:schemeClr val="dk1"/>
                </a:solidFill>
                <a:latin typeface="Arial"/>
                <a:ea typeface="Arial"/>
                <a:cs typeface="Arial"/>
                <a:sym typeface="Arial"/>
              </a:defRPr>
            </a:lvl1pPr>
            <a:lvl2pPr indent="-171450" lvl="1" marL="74295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Shape 20"/>
          <p:cNvSpPr txBox="1"/>
          <p:nvPr/>
        </p:nvSpPr>
        <p:spPr>
          <a:xfrm>
            <a:off x="0" y="-42861"/>
            <a:ext cx="9144000" cy="347662"/>
          </a:xfrm>
          <a:prstGeom prst="rect">
            <a:avLst/>
          </a:prstGeom>
          <a:gradFill>
            <a:gsLst>
              <a:gs pos="0">
                <a:srgbClr val="333333"/>
              </a:gs>
              <a:gs pos="100000">
                <a:schemeClr val="dk1"/>
              </a:gs>
            </a:gsLst>
            <a:lin ang="5400000" scaled="0"/>
          </a:gra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1" name="Shape 21"/>
          <p:cNvSpPr txBox="1"/>
          <p:nvPr>
            <p:ph type="title"/>
          </p:nvPr>
        </p:nvSpPr>
        <p:spPr>
          <a:xfrm>
            <a:off x="609600" y="762000"/>
            <a:ext cx="7924799" cy="685799"/>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36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609600" y="1828800"/>
            <a:ext cx="7924799" cy="38862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2675B4"/>
              </a:buClr>
              <a:buSzPct val="100000"/>
              <a:buFont typeface="Noto Sans Symbols"/>
              <a:buChar char="▪"/>
              <a:defRPr b="0" i="0" sz="2400" u="none" cap="none" strike="noStrike">
                <a:solidFill>
                  <a:schemeClr val="dk1"/>
                </a:solidFill>
                <a:latin typeface="Arial"/>
                <a:ea typeface="Arial"/>
                <a:cs typeface="Arial"/>
                <a:sym typeface="Arial"/>
              </a:defRPr>
            </a:lvl1pPr>
            <a:lvl2pPr indent="-171450" lvl="1" marL="74295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rgbClr val="2675B4"/>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609600" y="0"/>
            <a:ext cx="5105399" cy="30479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2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sp>
        <p:nvSpPr>
          <p:cNvPr id="24" name="Shape 24"/>
          <p:cNvSpPr txBox="1"/>
          <p:nvPr>
            <p:ph idx="12" type="sldNum"/>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25" name="Shape 25"/>
          <p:cNvSpPr txBox="1"/>
          <p:nvPr/>
        </p:nvSpPr>
        <p:spPr>
          <a:xfrm>
            <a:off x="609600" y="1524000"/>
            <a:ext cx="7924799" cy="274636"/>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a:solidFill>
                  <a:schemeClr val="lt1"/>
                </a:solidFill>
                <a:latin typeface="Arial"/>
                <a:ea typeface="Arial"/>
                <a:cs typeface="Arial"/>
                <a:sym typeface="Arial"/>
              </a:rPr>
              <a:t>Boston University</a:t>
            </a:r>
            <a:r>
              <a:rPr b="0" i="0" lang="en-US" sz="1200" u="none">
                <a:solidFill>
                  <a:schemeClr val="lt1"/>
                </a:solidFill>
                <a:latin typeface="Arial"/>
                <a:ea typeface="Arial"/>
                <a:cs typeface="Arial"/>
                <a:sym typeface="Arial"/>
              </a:rPr>
              <a:t> Slideshow Title Goes Here</a:t>
            </a:r>
          </a:p>
        </p:txBody>
      </p:sp>
      <p:sp>
        <p:nvSpPr>
          <p:cNvPr id="26" name="Shape 26"/>
          <p:cNvSpPr txBox="1"/>
          <p:nvPr>
            <p:ph idx="10" type="dt"/>
          </p:nvPr>
        </p:nvSpPr>
        <p:spPr>
          <a:xfrm>
            <a:off x="6629400" y="0"/>
            <a:ext cx="1904999" cy="304799"/>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None/>
              <a:defRPr b="0" i="0" sz="1200" u="none">
                <a:solidFill>
                  <a:srgbClr val="80808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914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13716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1828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2286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32004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45720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640080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p:txBody>
      </p:sp>
      <p:pic>
        <p:nvPicPr>
          <p:cNvPr descr="ece_sub_sig.png" id="27" name="Shape 27"/>
          <p:cNvPicPr preferRelativeResize="0"/>
          <p:nvPr/>
        </p:nvPicPr>
        <p:blipFill rotWithShape="1">
          <a:blip r:embed="rId1">
            <a:alphaModFix/>
          </a:blip>
          <a:srcRect b="0" l="0" r="0" t="0"/>
          <a:stretch/>
        </p:blipFill>
        <p:spPr>
          <a:xfrm>
            <a:off x="609600" y="6096000"/>
            <a:ext cx="5349857" cy="365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ShuangZhao95/EC601-Cancer-Detection" TargetMode="External"/><Relationship Id="rId4" Type="http://schemas.openxmlformats.org/officeDocument/2006/relationships/hyperlink" Target="https://trello.com/b/tEEyg11e/cancerdetection" TargetMode="External"/><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subTitle"/>
          </p:nvPr>
        </p:nvSpPr>
        <p:spPr>
          <a:xfrm>
            <a:off x="1371600" y="3657600"/>
            <a:ext cx="6400799" cy="17526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2675B4"/>
              </a:buClr>
              <a:buSzPct val="25000"/>
              <a:buFont typeface="Noto Sans Symbols"/>
              <a:buNone/>
            </a:pPr>
            <a:r>
              <a:rPr b="0" i="0" lang="en-US" sz="3200" u="none" cap="none" strike="noStrike">
                <a:solidFill>
                  <a:srgbClr val="CCCCCC"/>
                </a:solidFill>
                <a:latin typeface="Arial"/>
                <a:ea typeface="Arial"/>
                <a:cs typeface="Arial"/>
                <a:sym typeface="Arial"/>
              </a:rPr>
              <a:t>Sprint1</a:t>
            </a:r>
          </a:p>
          <a:p>
            <a:pPr indent="0" lvl="0" marL="0" marR="0" rtl="0" algn="ctr">
              <a:lnSpc>
                <a:spcPct val="100000"/>
              </a:lnSpc>
              <a:spcBef>
                <a:spcPts val="640"/>
              </a:spcBef>
              <a:spcAft>
                <a:spcPts val="0"/>
              </a:spcAft>
              <a:buClr>
                <a:srgbClr val="2675B4"/>
              </a:buClr>
              <a:buSzPct val="25000"/>
              <a:buFont typeface="Noto Sans Symbols"/>
              <a:buNone/>
            </a:pPr>
            <a:r>
              <a:rPr b="0" i="0" lang="en-US" sz="3200" u="none" cap="none" strike="noStrike">
                <a:solidFill>
                  <a:srgbClr val="CCCCCC"/>
                </a:solidFill>
                <a:latin typeface="Arial"/>
                <a:ea typeface="Arial"/>
                <a:cs typeface="Arial"/>
                <a:sym typeface="Arial"/>
              </a:rPr>
              <a:t>10/2/2017</a:t>
            </a:r>
          </a:p>
        </p:txBody>
      </p:sp>
      <p:sp>
        <p:nvSpPr>
          <p:cNvPr id="97" name="Shape 97"/>
          <p:cNvSpPr/>
          <p:nvPr/>
        </p:nvSpPr>
        <p:spPr>
          <a:xfrm>
            <a:off x="914400" y="1395412"/>
            <a:ext cx="7619999" cy="1768474"/>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FDFEFE"/>
              </a:buClr>
              <a:buSzPct val="25000"/>
              <a:buFont typeface="Times"/>
              <a:buNone/>
            </a:pPr>
            <a:r>
              <a:rPr b="1" i="0" lang="en-US" sz="6600" u="none" cap="none" strike="noStrike">
                <a:solidFill>
                  <a:srgbClr val="FDFEFE"/>
                </a:solidFill>
                <a:latin typeface="Times"/>
                <a:ea typeface="Times"/>
                <a:cs typeface="Times"/>
                <a:sym typeface="Times"/>
              </a:rPr>
              <a:t>Cancer Detection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609600" y="762000"/>
            <a:ext cx="7924799" cy="685799"/>
          </a:xfrm>
          <a:prstGeom prst="rect">
            <a:avLst/>
          </a:prstGeom>
          <a:noFill/>
          <a:ln>
            <a:noFill/>
          </a:ln>
        </p:spPr>
        <p:txBody>
          <a:bodyPr anchorCtr="0" anchor="t" bIns="45700" lIns="91425" rIns="91425" wrap="square" tIns="45700">
            <a:noAutofit/>
          </a:bodyPr>
          <a:lstStyle/>
          <a:p>
            <a:pPr lvl="0" rtl="0">
              <a:spcBef>
                <a:spcPts val="0"/>
              </a:spcBef>
              <a:buSzPct val="30555"/>
              <a:buNone/>
            </a:pPr>
            <a:r>
              <a:rPr lang="en-US"/>
              <a:t>Challenges</a:t>
            </a:r>
          </a:p>
        </p:txBody>
      </p:sp>
      <p:sp>
        <p:nvSpPr>
          <p:cNvPr id="179" name="Shape 179"/>
          <p:cNvSpPr txBox="1"/>
          <p:nvPr>
            <p:ph idx="1" type="body"/>
          </p:nvPr>
        </p:nvSpPr>
        <p:spPr>
          <a:xfrm>
            <a:off x="609600" y="1808825"/>
            <a:ext cx="7924800" cy="3886200"/>
          </a:xfrm>
          <a:prstGeom prst="rect">
            <a:avLst/>
          </a:prstGeom>
          <a:noFill/>
          <a:ln>
            <a:noFill/>
          </a:ln>
        </p:spPr>
        <p:txBody>
          <a:bodyPr anchorCtr="0" anchor="t" bIns="45700" lIns="91425" rIns="91425" wrap="square" tIns="45700">
            <a:noAutofit/>
          </a:bodyPr>
          <a:lstStyle/>
          <a:p>
            <a:pPr indent="-228600" lvl="0" marL="457200" marR="0" rtl="0" algn="l">
              <a:spcBef>
                <a:spcPts val="0"/>
              </a:spcBef>
              <a:spcAft>
                <a:spcPts val="0"/>
              </a:spcAft>
            </a:pPr>
            <a:r>
              <a:rPr lang="en-US"/>
              <a:t>Extracting information from text without human assistance is inherently difficult</a:t>
            </a:r>
          </a:p>
          <a:p>
            <a:pPr indent="-228600" lvl="0" marL="457200" marR="0" rtl="0" algn="l">
              <a:spcBef>
                <a:spcPts val="0"/>
              </a:spcBef>
              <a:spcAft>
                <a:spcPts val="0"/>
              </a:spcAft>
            </a:pPr>
            <a:r>
              <a:rPr lang="en-US"/>
              <a:t>The tool needs to distinguish between useful and non-useful information in a large text file</a:t>
            </a:r>
          </a:p>
          <a:p>
            <a:pPr indent="-228600" lvl="0" marL="457200" marR="0" rtl="0" algn="l">
              <a:spcBef>
                <a:spcPts val="0"/>
              </a:spcBef>
              <a:spcAft>
                <a:spcPts val="0"/>
              </a:spcAft>
            </a:pPr>
            <a:r>
              <a:rPr lang="en-US"/>
              <a:t>The learning process is computationally intensive, due to the large (~300MB) size of the training data</a:t>
            </a:r>
          </a:p>
          <a:p>
            <a:pPr indent="-228600" lvl="0" marL="457200" marR="0" rtl="0" algn="l">
              <a:spcBef>
                <a:spcPts val="0"/>
              </a:spcBef>
              <a:spcAft>
                <a:spcPts val="0"/>
              </a:spcAft>
            </a:pPr>
            <a:r>
              <a:rPr lang="en-US"/>
              <a:t>A web application is needed to allow the user to interact with the database</a:t>
            </a:r>
          </a:p>
        </p:txBody>
      </p:sp>
      <p:sp>
        <p:nvSpPr>
          <p:cNvPr id="180" name="Shape 180"/>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181" name="Shape 181"/>
          <p:cNvSpPr txBox="1"/>
          <p:nvPr/>
        </p:nvSpPr>
        <p:spPr>
          <a:xfrm>
            <a:off x="6629400" y="0"/>
            <a:ext cx="1904999" cy="304799"/>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808080"/>
              </a:buClr>
              <a:buSzPct val="25000"/>
              <a:buFont typeface="Arial"/>
              <a:buNone/>
            </a:pPr>
            <a:r>
              <a:rPr b="0" i="0" lang="en-US" sz="1200" u="none">
                <a:solidFill>
                  <a:srgbClr val="808080"/>
                </a:solidFill>
                <a:latin typeface="Arial"/>
                <a:ea typeface="Arial"/>
                <a:cs typeface="Arial"/>
                <a:sym typeface="Arial"/>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612775" y="720725"/>
            <a:ext cx="7924799" cy="685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lang="en-US"/>
              <a:t>Next Sprint</a:t>
            </a:r>
          </a:p>
        </p:txBody>
      </p:sp>
      <p:sp>
        <p:nvSpPr>
          <p:cNvPr id="187" name="Shape 187"/>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188" name="Shape 188"/>
          <p:cNvSpPr txBox="1"/>
          <p:nvPr>
            <p:ph idx="1" type="body"/>
          </p:nvPr>
        </p:nvSpPr>
        <p:spPr>
          <a:xfrm>
            <a:off x="1008925" y="2221500"/>
            <a:ext cx="7230900" cy="4038600"/>
          </a:xfrm>
          <a:prstGeom prst="rect">
            <a:avLst/>
          </a:prstGeom>
          <a:noFill/>
          <a:ln>
            <a:noFill/>
          </a:ln>
        </p:spPr>
        <p:txBody>
          <a:bodyPr anchorCtr="0" anchor="t" bIns="45700" lIns="91425" rIns="91425" wrap="square" tIns="45700">
            <a:noAutofit/>
          </a:bodyPr>
          <a:lstStyle/>
          <a:p>
            <a:pPr indent="-228600" lvl="0" marL="457200" marR="0" rtl="0" algn="just">
              <a:lnSpc>
                <a:spcPct val="100000"/>
              </a:lnSpc>
              <a:spcBef>
                <a:spcPts val="480"/>
              </a:spcBef>
              <a:spcAft>
                <a:spcPts val="0"/>
              </a:spcAft>
            </a:pPr>
            <a:r>
              <a:rPr lang="en-US"/>
              <a:t>Implement the SciKit-Learn library</a:t>
            </a:r>
          </a:p>
          <a:p>
            <a:pPr indent="-228600" lvl="0" marL="457200" marR="0" rtl="0" algn="just">
              <a:lnSpc>
                <a:spcPct val="100000"/>
              </a:lnSpc>
              <a:spcBef>
                <a:spcPts val="480"/>
              </a:spcBef>
              <a:spcAft>
                <a:spcPts val="0"/>
              </a:spcAft>
            </a:pPr>
            <a:r>
              <a:rPr lang="en-US"/>
              <a:t>Format data files for input to SciKit-Learn</a:t>
            </a:r>
          </a:p>
          <a:p>
            <a:pPr indent="-228600" lvl="0" marL="457200" rtl="0" algn="just">
              <a:spcBef>
                <a:spcPts val="0"/>
              </a:spcBef>
            </a:pPr>
            <a:r>
              <a:rPr lang="en-US"/>
              <a:t>Move all code into development environment</a:t>
            </a:r>
          </a:p>
          <a:p>
            <a:pPr indent="-228600" lvl="0" marL="457200" marR="0" rtl="0" algn="just">
              <a:lnSpc>
                <a:spcPct val="100000"/>
              </a:lnSpc>
              <a:spcBef>
                <a:spcPts val="480"/>
              </a:spcBef>
              <a:spcAft>
                <a:spcPts val="0"/>
              </a:spcAft>
            </a:pPr>
            <a:r>
              <a:rPr lang="en-US"/>
              <a:t>Determine general strategy for an algorithm using SciKit-Learn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609600" y="1828800"/>
            <a:ext cx="7924800" cy="3886200"/>
          </a:xfrm>
          <a:prstGeom prst="rect">
            <a:avLst/>
          </a:prstGeom>
        </p:spPr>
        <p:txBody>
          <a:bodyPr anchorCtr="0" anchor="t" bIns="91425" lIns="91425" rIns="91425" wrap="square" tIns="91425">
            <a:noAutofit/>
          </a:bodyPr>
          <a:lstStyle/>
          <a:p>
            <a:pPr lvl="0" algn="ctr">
              <a:spcBef>
                <a:spcPts val="0"/>
              </a:spcBef>
              <a:buNone/>
            </a:pPr>
            <a:r>
              <a:rPr lang="en-US" sz="9600"/>
              <a:t>Thank You</a:t>
            </a:r>
          </a:p>
        </p:txBody>
      </p:sp>
      <p:sp>
        <p:nvSpPr>
          <p:cNvPr id="195" name="Shape 195"/>
          <p:cNvSpPr txBox="1"/>
          <p:nvPr>
            <p:ph idx="12" type="sldNum"/>
          </p:nvPr>
        </p:nvSpPr>
        <p:spPr>
          <a:xfrm>
            <a:off x="7086600" y="5903912"/>
            <a:ext cx="1447800" cy="685799"/>
          </a:xfrm>
          <a:prstGeom prst="rect">
            <a:avLst/>
          </a:prstGeom>
        </p:spPr>
        <p:txBody>
          <a:bodyPr anchorCtr="0" anchor="t" bIns="0" lIns="91425" rIns="91425" wrap="square" tIns="0">
            <a:noAutofit/>
          </a:bodyPr>
          <a:lstStyle/>
          <a:p>
            <a:pPr lvl="0">
              <a:spcBef>
                <a:spcPts val="0"/>
              </a:spcBef>
              <a:buClr>
                <a:srgbClr val="D9D9D9"/>
              </a:buClr>
              <a:buSzPct val="25000"/>
              <a:buFont typeface="Arial"/>
              <a:buNone/>
            </a:pPr>
            <a:fld id="{00000000-1234-1234-1234-123412341234}" type="slidenum">
              <a:rPr lang="en-US"/>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609600" y="685800"/>
            <a:ext cx="7924799" cy="685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4800" u="none" cap="none" strike="noStrike">
                <a:solidFill>
                  <a:schemeClr val="dk1"/>
                </a:solidFill>
                <a:latin typeface="Times New Roman"/>
                <a:ea typeface="Times New Roman"/>
                <a:cs typeface="Times New Roman"/>
                <a:sym typeface="Times New Roman"/>
              </a:rPr>
              <a:t>Team members</a:t>
            </a:r>
          </a:p>
        </p:txBody>
      </p:sp>
      <p:sp>
        <p:nvSpPr>
          <p:cNvPr id="103" name="Shape 103"/>
          <p:cNvSpPr txBox="1"/>
          <p:nvPr>
            <p:ph idx="1" type="body"/>
          </p:nvPr>
        </p:nvSpPr>
        <p:spPr>
          <a:xfrm>
            <a:off x="609600" y="1524000"/>
            <a:ext cx="7924800" cy="3886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2675B4"/>
              </a:buClr>
              <a:buSzPct val="25000"/>
              <a:buFont typeface="Noto Sans Symbols"/>
              <a:buNone/>
            </a:pPr>
            <a:r>
              <a:rPr b="1" i="0" lang="en-US" u="none" cap="none" strike="noStrike">
                <a:solidFill>
                  <a:schemeClr val="dk1"/>
                </a:solidFill>
                <a:latin typeface="Times New Roman"/>
                <a:ea typeface="Times New Roman"/>
                <a:cs typeface="Times New Roman"/>
                <a:sym typeface="Times New Roman"/>
              </a:rPr>
              <a:t>Shuang Zhao:</a:t>
            </a:r>
            <a:r>
              <a:rPr i="0" lang="en-US" u="none" cap="none" strike="noStrike">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F</a:t>
            </a:r>
            <a:r>
              <a:rPr i="0" lang="en-US" u="none" cap="none" strike="noStrike">
                <a:solidFill>
                  <a:schemeClr val="dk1"/>
                </a:solidFill>
                <a:latin typeface="Times New Roman"/>
                <a:ea typeface="Times New Roman"/>
                <a:cs typeface="Times New Roman"/>
                <a:sym typeface="Times New Roman"/>
              </a:rPr>
              <a:t>ound out abou</a:t>
            </a:r>
            <a:r>
              <a:rPr lang="en-US">
                <a:latin typeface="Times New Roman"/>
                <a:ea typeface="Times New Roman"/>
                <a:cs typeface="Times New Roman"/>
                <a:sym typeface="Times New Roman"/>
              </a:rPr>
              <a:t>t cancer, background and user stories.</a:t>
            </a:r>
          </a:p>
          <a:p>
            <a:pPr indent="0" lvl="0" marL="0" marR="0" rtl="0" algn="l">
              <a:lnSpc>
                <a:spcPct val="100000"/>
              </a:lnSpc>
              <a:spcBef>
                <a:spcPts val="480"/>
              </a:spcBef>
              <a:spcAft>
                <a:spcPts val="0"/>
              </a:spcAft>
              <a:buClr>
                <a:srgbClr val="2675B4"/>
              </a:buClr>
              <a:buSzPct val="25000"/>
              <a:buFont typeface="Noto Sans Symbols"/>
              <a:buNone/>
            </a:pPr>
            <a:r>
              <a:t/>
            </a:r>
            <a:endParaRPr>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2675B4"/>
              </a:buClr>
              <a:buSzPct val="25000"/>
              <a:buFont typeface="Noto Sans Symbols"/>
              <a:buNone/>
            </a:pPr>
            <a:r>
              <a:rPr b="1" lang="en-US">
                <a:latin typeface="Times New Roman"/>
                <a:ea typeface="Times New Roman"/>
                <a:cs typeface="Times New Roman"/>
                <a:sym typeface="Times New Roman"/>
              </a:rPr>
              <a:t>Lijun Xiao:</a:t>
            </a:r>
            <a:r>
              <a:rPr lang="en-US">
                <a:latin typeface="Times New Roman"/>
                <a:ea typeface="Times New Roman"/>
                <a:cs typeface="Times New Roman"/>
                <a:sym typeface="Times New Roman"/>
              </a:rPr>
              <a:t>   Looked at different machine learning things and decided which library to use.</a:t>
            </a:r>
          </a:p>
          <a:p>
            <a:pPr indent="0" lvl="0" marL="0" marR="0" rtl="0" algn="l">
              <a:lnSpc>
                <a:spcPct val="100000"/>
              </a:lnSpc>
              <a:spcBef>
                <a:spcPts val="480"/>
              </a:spcBef>
              <a:spcAft>
                <a:spcPts val="0"/>
              </a:spcAft>
              <a:buClr>
                <a:srgbClr val="2675B4"/>
              </a:buClr>
              <a:buSzPct val="25000"/>
              <a:buFont typeface="Noto Sans Symbols"/>
              <a:buNone/>
            </a:pPr>
            <a:r>
              <a:t/>
            </a:r>
            <a:endParaRPr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2675B4"/>
              </a:buClr>
              <a:buSzPct val="25000"/>
              <a:buFont typeface="Noto Sans Symbols"/>
              <a:buNone/>
            </a:pPr>
            <a:r>
              <a:rPr b="1" i="0" lang="en-US" u="none" cap="none" strike="noStrike">
                <a:solidFill>
                  <a:schemeClr val="dk1"/>
                </a:solidFill>
                <a:latin typeface="Times New Roman"/>
                <a:ea typeface="Times New Roman"/>
                <a:cs typeface="Times New Roman"/>
                <a:sym typeface="Times New Roman"/>
              </a:rPr>
              <a:t>Zhexi Zhang:</a:t>
            </a:r>
            <a:r>
              <a:rPr i="0" lang="en-US" u="none" cap="none" strike="noStrike">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F</a:t>
            </a:r>
            <a:r>
              <a:rPr i="0" lang="en-US" u="none" cap="none" strike="noStrike">
                <a:solidFill>
                  <a:schemeClr val="dk1"/>
                </a:solidFill>
                <a:latin typeface="Times New Roman"/>
                <a:ea typeface="Times New Roman"/>
                <a:cs typeface="Times New Roman"/>
                <a:sym typeface="Times New Roman"/>
              </a:rPr>
              <a:t>ound some</a:t>
            </a:r>
            <a:r>
              <a:rPr lang="en-US">
                <a:latin typeface="Times New Roman"/>
                <a:ea typeface="Times New Roman"/>
                <a:cs typeface="Times New Roman"/>
                <a:sym typeface="Times New Roman"/>
              </a:rPr>
              <a:t> references and design the high level system diagram.</a:t>
            </a:r>
          </a:p>
          <a:p>
            <a:pPr indent="0" lvl="0" marL="0" marR="0" rtl="0" algn="l">
              <a:lnSpc>
                <a:spcPct val="100000"/>
              </a:lnSpc>
              <a:spcBef>
                <a:spcPts val="480"/>
              </a:spcBef>
              <a:spcAft>
                <a:spcPts val="0"/>
              </a:spcAft>
              <a:buClr>
                <a:srgbClr val="2675B4"/>
              </a:buClr>
              <a:buSzPct val="25000"/>
              <a:buFont typeface="Noto Sans Symbols"/>
              <a:buNone/>
            </a:pPr>
            <a:r>
              <a:t/>
            </a:r>
            <a:endParaRPr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2675B4"/>
              </a:buClr>
              <a:buSzPct val="25000"/>
              <a:buFont typeface="Noto Sans Symbols"/>
              <a:buNone/>
            </a:pPr>
            <a:r>
              <a:rPr b="1" i="0" lang="en-US" u="none" cap="none" strike="noStrike">
                <a:solidFill>
                  <a:schemeClr val="dk1"/>
                </a:solidFill>
                <a:latin typeface="Times New Roman"/>
                <a:ea typeface="Times New Roman"/>
                <a:cs typeface="Times New Roman"/>
                <a:sym typeface="Times New Roman"/>
              </a:rPr>
              <a:t>John Curci:</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Looked at the Kernels and learned how to parse the data.</a:t>
            </a:r>
          </a:p>
        </p:txBody>
      </p:sp>
      <p:sp>
        <p:nvSpPr>
          <p:cNvPr id="104" name="Shape 104"/>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609600" y="762000"/>
            <a:ext cx="7924799" cy="685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3600" u="none" cap="none" strike="noStrike">
                <a:solidFill>
                  <a:schemeClr val="dk1"/>
                </a:solidFill>
                <a:latin typeface="Arial"/>
                <a:ea typeface="Arial"/>
                <a:cs typeface="Arial"/>
                <a:sym typeface="Arial"/>
              </a:rPr>
              <a:t>Product Statement</a:t>
            </a:r>
          </a:p>
        </p:txBody>
      </p:sp>
      <p:sp>
        <p:nvSpPr>
          <p:cNvPr id="110" name="Shape 110"/>
          <p:cNvSpPr txBox="1"/>
          <p:nvPr>
            <p:ph idx="1" type="body"/>
          </p:nvPr>
        </p:nvSpPr>
        <p:spPr>
          <a:xfrm>
            <a:off x="609600" y="1841475"/>
            <a:ext cx="7924800" cy="3886200"/>
          </a:xfrm>
          <a:prstGeom prst="rect">
            <a:avLst/>
          </a:prstGeom>
          <a:noFill/>
          <a:ln>
            <a:noFill/>
          </a:ln>
        </p:spPr>
        <p:txBody>
          <a:bodyPr anchorCtr="0" anchor="t" bIns="45700" lIns="91425" rIns="91425" wrap="square" tIns="45700">
            <a:noAutofit/>
          </a:bodyPr>
          <a:lstStyle/>
          <a:p>
            <a:pPr indent="-69850" lvl="0" marL="0" rtl="0">
              <a:spcBef>
                <a:spcPts val="0"/>
              </a:spcBef>
              <a:buClr>
                <a:schemeClr val="dk1"/>
              </a:buClr>
              <a:buSzPct val="45833"/>
              <a:buFont typeface="Arial"/>
              <a:buNone/>
            </a:pPr>
            <a:r>
              <a:rPr lang="en-US"/>
              <a:t>This product is for cancer researchers who need to classify large numbers of genetic mutations using information from the scientific literature.  The tool is a machine learning algorithm that parses the information contained in scientific papers automatically.  Compared to reading journal articles manually, this tool will dramatically reduce the amount of time required to classify mutations.  </a:t>
            </a:r>
          </a:p>
        </p:txBody>
      </p:sp>
      <p:sp>
        <p:nvSpPr>
          <p:cNvPr id="111" name="Shape 111"/>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112" name="Shape 112"/>
          <p:cNvSpPr txBox="1"/>
          <p:nvPr/>
        </p:nvSpPr>
        <p:spPr>
          <a:xfrm>
            <a:off x="6629400" y="0"/>
            <a:ext cx="1904999" cy="304799"/>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808080"/>
              </a:buClr>
              <a:buSzPct val="25000"/>
              <a:buFont typeface="Arial"/>
              <a:buNone/>
            </a:pPr>
            <a:r>
              <a:rPr b="0" i="0" lang="en-US" sz="1200" u="none">
                <a:solidFill>
                  <a:srgbClr val="808080"/>
                </a:solidFill>
                <a:latin typeface="Arial"/>
                <a:ea typeface="Arial"/>
                <a:cs typeface="Arial"/>
                <a:sym typeface="Aria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762000"/>
            <a:ext cx="7924799" cy="685799"/>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lang="en-US"/>
              <a:t>User Stories</a:t>
            </a:r>
          </a:p>
        </p:txBody>
      </p:sp>
      <p:sp>
        <p:nvSpPr>
          <p:cNvPr id="118" name="Shape 118"/>
          <p:cNvSpPr txBox="1"/>
          <p:nvPr>
            <p:ph idx="1" type="body"/>
          </p:nvPr>
        </p:nvSpPr>
        <p:spPr>
          <a:xfrm>
            <a:off x="609600" y="1828800"/>
            <a:ext cx="7924799" cy="3886200"/>
          </a:xfrm>
          <a:prstGeom prst="rect">
            <a:avLst/>
          </a:prstGeom>
          <a:noFill/>
          <a:ln>
            <a:noFill/>
          </a:ln>
        </p:spPr>
        <p:txBody>
          <a:bodyPr anchorCtr="0" anchor="t" bIns="45700" lIns="91425" rIns="91425" wrap="square" tIns="45700">
            <a:noAutofit/>
          </a:bodyPr>
          <a:lstStyle/>
          <a:p>
            <a:pPr indent="-228600" lvl="0" marL="457200" marR="0" rtl="0" algn="l">
              <a:spcBef>
                <a:spcPts val="0"/>
              </a:spcBef>
              <a:spcAft>
                <a:spcPts val="0"/>
              </a:spcAft>
              <a:buClr>
                <a:srgbClr val="000000"/>
              </a:buClr>
              <a:buFont typeface="Arial"/>
              <a:buAutoNum type="arabicPeriod"/>
            </a:pPr>
            <a:r>
              <a:rPr lang="en-US">
                <a:solidFill>
                  <a:srgbClr val="000000"/>
                </a:solidFill>
              </a:rPr>
              <a:t>I want to be able to extract information from large number of scientific papers quickly without reading them.  </a:t>
            </a:r>
          </a:p>
          <a:p>
            <a:pPr indent="-228600" lvl="0" marL="457200" marR="0" rtl="0" algn="l">
              <a:spcBef>
                <a:spcPts val="0"/>
              </a:spcBef>
              <a:spcAft>
                <a:spcPts val="0"/>
              </a:spcAft>
              <a:buClr>
                <a:srgbClr val="000000"/>
              </a:buClr>
              <a:buAutoNum type="arabicPeriod"/>
            </a:pPr>
            <a:r>
              <a:rPr lang="en-US">
                <a:solidFill>
                  <a:srgbClr val="000000"/>
                </a:solidFill>
              </a:rPr>
              <a:t>I want to be able to input multiple gene/variation/text sets at once by uploading ASCII files.  </a:t>
            </a:r>
          </a:p>
          <a:p>
            <a:pPr indent="-228600" lvl="0" marL="457200" marR="0" rtl="0" algn="l">
              <a:spcBef>
                <a:spcPts val="0"/>
              </a:spcBef>
              <a:spcAft>
                <a:spcPts val="0"/>
              </a:spcAft>
              <a:buClr>
                <a:srgbClr val="000000"/>
              </a:buClr>
              <a:buAutoNum type="arabicPeriod"/>
            </a:pPr>
            <a:r>
              <a:rPr lang="en-US">
                <a:solidFill>
                  <a:srgbClr val="000000"/>
                </a:solidFill>
              </a:rPr>
              <a:t>I want to be able to easily input papers one at a time using text fields.  </a:t>
            </a:r>
          </a:p>
          <a:p>
            <a:pPr indent="-228600" lvl="0" marL="457200" marR="0" rtl="0" algn="l">
              <a:spcBef>
                <a:spcPts val="0"/>
              </a:spcBef>
              <a:spcAft>
                <a:spcPts val="0"/>
              </a:spcAft>
              <a:buClr>
                <a:srgbClr val="000000"/>
              </a:buClr>
              <a:buAutoNum type="arabicPeriod"/>
            </a:pPr>
            <a:r>
              <a:rPr lang="en-US">
                <a:solidFill>
                  <a:srgbClr val="000000"/>
                </a:solidFill>
              </a:rPr>
              <a:t>I want to be able to access and use the tool without working in the command line. </a:t>
            </a:r>
          </a:p>
          <a:p>
            <a:pPr indent="-228600" lvl="0" marL="457200" marR="0" rtl="0" algn="l">
              <a:spcBef>
                <a:spcPts val="0"/>
              </a:spcBef>
              <a:spcAft>
                <a:spcPts val="0"/>
              </a:spcAft>
              <a:buClr>
                <a:srgbClr val="000000"/>
              </a:buClr>
              <a:buAutoNum type="arabicPeriod"/>
            </a:pPr>
            <a:r>
              <a:rPr lang="en-US">
                <a:solidFill>
                  <a:srgbClr val="000000"/>
                </a:solidFill>
              </a:rPr>
              <a:t>I want to be able to run the tool using only a laptop or a </a:t>
            </a:r>
            <a:r>
              <a:rPr lang="en-US">
                <a:solidFill>
                  <a:srgbClr val="000000"/>
                </a:solidFill>
              </a:rPr>
              <a:t>smartphone</a:t>
            </a:r>
            <a:r>
              <a:rPr lang="en-US">
                <a:solidFill>
                  <a:srgbClr val="000000"/>
                </a:solidFill>
              </a:rPr>
              <a:t> with an internet connection.  </a:t>
            </a:r>
          </a:p>
        </p:txBody>
      </p:sp>
      <p:sp>
        <p:nvSpPr>
          <p:cNvPr id="119" name="Shape 119"/>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120" name="Shape 120"/>
          <p:cNvSpPr txBox="1"/>
          <p:nvPr/>
        </p:nvSpPr>
        <p:spPr>
          <a:xfrm>
            <a:off x="6629400" y="0"/>
            <a:ext cx="1904999" cy="304799"/>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808080"/>
              </a:buClr>
              <a:buSzPct val="25000"/>
              <a:buFont typeface="Arial"/>
              <a:buNone/>
            </a:pPr>
            <a:r>
              <a:rPr b="0" i="0" lang="en-US" sz="1200" u="none">
                <a:solidFill>
                  <a:srgbClr val="808080"/>
                </a:solidFill>
                <a:latin typeface="Arial"/>
                <a:ea typeface="Arial"/>
                <a:cs typeface="Arial"/>
                <a:sym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609600" y="762000"/>
            <a:ext cx="7924799" cy="685799"/>
          </a:xfrm>
          <a:prstGeom prst="rect">
            <a:avLst/>
          </a:prstGeom>
          <a:noFill/>
          <a:ln>
            <a:noFill/>
          </a:ln>
        </p:spPr>
        <p:txBody>
          <a:bodyPr anchorCtr="0" anchor="t" bIns="45700" lIns="91425" rIns="91425" wrap="square" tIns="45700">
            <a:noAutofit/>
          </a:bodyPr>
          <a:lstStyle/>
          <a:p>
            <a:pPr indent="-69850" lvl="0" marL="0" marR="0" rtl="0" algn="l">
              <a:spcBef>
                <a:spcPts val="0"/>
              </a:spcBef>
              <a:spcAft>
                <a:spcPts val="0"/>
              </a:spcAft>
              <a:buClr>
                <a:schemeClr val="dk1"/>
              </a:buClr>
              <a:buSzPct val="30555"/>
              <a:buFont typeface="Arial"/>
              <a:buNone/>
            </a:pPr>
            <a:r>
              <a:rPr lang="en-US"/>
              <a:t>Minimum Valuable Product</a:t>
            </a:r>
          </a:p>
          <a:p>
            <a:pPr indent="0" lvl="0" marL="0" marR="0" rtl="0" algn="l">
              <a:spcBef>
                <a:spcPts val="0"/>
              </a:spcBef>
              <a:spcAft>
                <a:spcPts val="0"/>
              </a:spcAft>
              <a:buSzPct val="25000"/>
              <a:buNone/>
            </a:pPr>
            <a:r>
              <a:t/>
            </a:r>
            <a:endParaRPr/>
          </a:p>
        </p:txBody>
      </p:sp>
      <p:sp>
        <p:nvSpPr>
          <p:cNvPr id="126" name="Shape 126"/>
          <p:cNvSpPr txBox="1"/>
          <p:nvPr>
            <p:ph idx="1" type="body"/>
          </p:nvPr>
        </p:nvSpPr>
        <p:spPr>
          <a:xfrm>
            <a:off x="940800" y="2120350"/>
            <a:ext cx="7262400" cy="38862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2675B4"/>
              </a:buClr>
              <a:buSzPct val="92307"/>
              <a:buFont typeface="Noto Sans Symbols"/>
              <a:buNone/>
            </a:pPr>
            <a:r>
              <a:rPr lang="en-US" sz="2600"/>
              <a:t>  Scientists are able to </a:t>
            </a:r>
            <a:r>
              <a:rPr lang="en-US" sz="2600"/>
              <a:t>extract information from large number of scientific papers quickly without reading them and get the classification of the genetic mutations.  </a:t>
            </a:r>
          </a:p>
          <a:p>
            <a:pPr indent="-342900" lvl="0" marL="342900" marR="0" rtl="0" algn="l">
              <a:spcBef>
                <a:spcPts val="0"/>
              </a:spcBef>
              <a:spcAft>
                <a:spcPts val="0"/>
              </a:spcAft>
              <a:buClr>
                <a:srgbClr val="2675B4"/>
              </a:buClr>
              <a:buSzPct val="100000"/>
              <a:buFont typeface="Noto Sans Symbols"/>
              <a:buNone/>
            </a:pPr>
            <a:r>
              <a:rPr lang="en-US"/>
              <a:t> </a:t>
            </a:r>
          </a:p>
        </p:txBody>
      </p:sp>
      <p:sp>
        <p:nvSpPr>
          <p:cNvPr id="127" name="Shape 127"/>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128" name="Shape 128"/>
          <p:cNvSpPr txBox="1"/>
          <p:nvPr/>
        </p:nvSpPr>
        <p:spPr>
          <a:xfrm>
            <a:off x="6629400" y="0"/>
            <a:ext cx="1904999" cy="304799"/>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808080"/>
              </a:buClr>
              <a:buSzPct val="25000"/>
              <a:buFont typeface="Arial"/>
              <a:buNone/>
            </a:pPr>
            <a:r>
              <a:rPr b="0" i="0" lang="en-US" sz="1200" u="none">
                <a:solidFill>
                  <a:srgbClr val="808080"/>
                </a:solidFill>
                <a:latin typeface="Arial"/>
                <a:ea typeface="Arial"/>
                <a:cs typeface="Arial"/>
                <a:sym typeface="Aria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609600" y="762000"/>
            <a:ext cx="7924799" cy="685799"/>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lang="en-US"/>
              <a:t>Background: </a:t>
            </a:r>
            <a:r>
              <a:rPr lang="en-US"/>
              <a:t>Mutations and cancer</a:t>
            </a:r>
          </a:p>
        </p:txBody>
      </p:sp>
      <p:sp>
        <p:nvSpPr>
          <p:cNvPr id="134" name="Shape 134"/>
          <p:cNvSpPr txBox="1"/>
          <p:nvPr>
            <p:ph idx="1" type="body"/>
          </p:nvPr>
        </p:nvSpPr>
        <p:spPr>
          <a:xfrm>
            <a:off x="546375" y="1628500"/>
            <a:ext cx="8244000" cy="3886200"/>
          </a:xfrm>
          <a:prstGeom prst="rect">
            <a:avLst/>
          </a:prstGeom>
          <a:noFill/>
          <a:ln>
            <a:noFill/>
          </a:ln>
        </p:spPr>
        <p:txBody>
          <a:bodyPr anchorCtr="0" anchor="t" bIns="45700" lIns="91425" rIns="91425" wrap="square" tIns="45700">
            <a:noAutofit/>
          </a:bodyPr>
          <a:lstStyle/>
          <a:p>
            <a:pPr indent="-69850" lvl="0" marL="0" rtl="0">
              <a:lnSpc>
                <a:spcPct val="115000"/>
              </a:lnSpc>
              <a:spcBef>
                <a:spcPts val="0"/>
              </a:spcBef>
              <a:spcAft>
                <a:spcPts val="1100"/>
              </a:spcAft>
              <a:buClr>
                <a:schemeClr val="dk1"/>
              </a:buClr>
              <a:buSzPct val="42307"/>
              <a:buFont typeface="Arial"/>
              <a:buNone/>
            </a:pPr>
            <a:r>
              <a:rPr lang="en-US" sz="2600">
                <a:highlight>
                  <a:srgbClr val="FFFFFF"/>
                </a:highlight>
              </a:rPr>
              <a:t>All cancers begin when one or more genes in a cell are mutated, or changed, which can cause cells to multiply uncontrollably and become cancerous.</a:t>
            </a:r>
          </a:p>
          <a:p>
            <a:pPr indent="-69850" lvl="0" marL="0" rtl="0">
              <a:lnSpc>
                <a:spcPct val="115000"/>
              </a:lnSpc>
              <a:spcBef>
                <a:spcPts val="0"/>
              </a:spcBef>
              <a:spcAft>
                <a:spcPts val="1100"/>
              </a:spcAft>
              <a:buClr>
                <a:schemeClr val="dk1"/>
              </a:buClr>
              <a:buSzPct val="42307"/>
              <a:buFont typeface="Arial"/>
              <a:buNone/>
            </a:pPr>
            <a:r>
              <a:rPr lang="en-US" sz="2600">
                <a:highlight>
                  <a:srgbClr val="FFFFFF"/>
                </a:highlight>
              </a:rPr>
              <a:t>Despite all that is known about the different ways cancer genes work, many cancers cannot be linked to a single gene. Cancer likely involves multiple gene mutations. Some evidence also suggests that genes interact with their environment, further complicating genes’ role in cancer.</a:t>
            </a:r>
          </a:p>
        </p:txBody>
      </p:sp>
      <p:sp>
        <p:nvSpPr>
          <p:cNvPr id="135" name="Shape 135"/>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136" name="Shape 136"/>
          <p:cNvSpPr txBox="1"/>
          <p:nvPr/>
        </p:nvSpPr>
        <p:spPr>
          <a:xfrm>
            <a:off x="6629400" y="0"/>
            <a:ext cx="1904999" cy="304799"/>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808080"/>
              </a:buClr>
              <a:buSzPct val="25000"/>
              <a:buFont typeface="Arial"/>
              <a:buNone/>
            </a:pPr>
            <a:r>
              <a:rPr b="0" i="0" lang="en-US" sz="1200" u="none">
                <a:solidFill>
                  <a:srgbClr val="808080"/>
                </a:solidFill>
                <a:latin typeface="Arial"/>
                <a:ea typeface="Arial"/>
                <a:cs typeface="Arial"/>
                <a:sym typeface="Arial"/>
              </a:rPr>
              <a:t>*</a:t>
            </a:r>
          </a:p>
        </p:txBody>
      </p:sp>
      <p:pic>
        <p:nvPicPr>
          <p:cNvPr id="137" name="Shape 137"/>
          <p:cNvPicPr preferRelativeResize="0"/>
          <p:nvPr/>
        </p:nvPicPr>
        <p:blipFill>
          <a:blip r:embed="rId3">
            <a:alphaModFix/>
          </a:blip>
          <a:stretch>
            <a:fillRect/>
          </a:stretch>
        </p:blipFill>
        <p:spPr>
          <a:xfrm>
            <a:off x="2399325" y="304800"/>
            <a:ext cx="4642176" cy="6493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609600" y="716275"/>
            <a:ext cx="7924800" cy="3886200"/>
          </a:xfrm>
          <a:prstGeom prst="rect">
            <a:avLst/>
          </a:prstGeom>
        </p:spPr>
        <p:txBody>
          <a:bodyPr anchorCtr="0" anchor="t" bIns="91425" lIns="91425" rIns="91425" wrap="square" tIns="91425">
            <a:noAutofit/>
          </a:bodyPr>
          <a:lstStyle/>
          <a:p>
            <a:pPr lvl="0" rtl="0">
              <a:spcBef>
                <a:spcPts val="0"/>
              </a:spcBef>
              <a:buNone/>
            </a:pPr>
            <a:r>
              <a:rPr lang="en-US"/>
              <a:t>  Once formed, a cancer tumor can have thousands of genetic mutations. But the challenge is distinguishing the mutations that contribute to tumor growth.</a:t>
            </a:r>
          </a:p>
          <a:p>
            <a:pPr lvl="0">
              <a:spcBef>
                <a:spcPts val="0"/>
              </a:spcBef>
              <a:buNone/>
            </a:pPr>
            <a:r>
              <a:rPr lang="en-US"/>
              <a:t>  This interpretation of genetic mutations is being done manually currently. This is a very time-consuming task that a clinical pathologist has to review and classify every single genetic mutation based on evidence from text-based clinical literature manually.</a:t>
            </a:r>
          </a:p>
        </p:txBody>
      </p:sp>
      <p:sp>
        <p:nvSpPr>
          <p:cNvPr id="144" name="Shape 144"/>
          <p:cNvSpPr txBox="1"/>
          <p:nvPr>
            <p:ph idx="12" type="sldNum"/>
          </p:nvPr>
        </p:nvSpPr>
        <p:spPr>
          <a:xfrm>
            <a:off x="7086600" y="5903912"/>
            <a:ext cx="1447800" cy="685799"/>
          </a:xfrm>
          <a:prstGeom prst="rect">
            <a:avLst/>
          </a:prstGeom>
        </p:spPr>
        <p:txBody>
          <a:bodyPr anchorCtr="0" anchor="t" bIns="0" lIns="91425" rIns="91425" wrap="square" tIns="0">
            <a:noAutofit/>
          </a:bodyPr>
          <a:lstStyle/>
          <a:p>
            <a:pPr lvl="0">
              <a:spcBef>
                <a:spcPts val="0"/>
              </a:spcBef>
              <a:buClr>
                <a:srgbClr val="D9D9D9"/>
              </a:buClr>
              <a:buSzPct val="25000"/>
              <a:buFont typeface="Arial"/>
              <a:buNone/>
            </a:pPr>
            <a:fld id="{00000000-1234-1234-1234-123412341234}" type="slidenum">
              <a:rPr lang="en-US"/>
              <a:t>‹#›</a:t>
            </a:fld>
          </a:p>
        </p:txBody>
      </p:sp>
      <p:pic>
        <p:nvPicPr>
          <p:cNvPr descr="timgH99ZKCNP.jpg" id="145" name="Shape 145"/>
          <p:cNvPicPr preferRelativeResize="0"/>
          <p:nvPr/>
        </p:nvPicPr>
        <p:blipFill>
          <a:blip r:embed="rId3">
            <a:alphaModFix/>
          </a:blip>
          <a:stretch>
            <a:fillRect/>
          </a:stretch>
        </p:blipFill>
        <p:spPr>
          <a:xfrm>
            <a:off x="4715350" y="3990725"/>
            <a:ext cx="4428650" cy="2958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533400" y="533400"/>
            <a:ext cx="7924800" cy="685800"/>
          </a:xfrm>
          <a:prstGeom prst="rect">
            <a:avLst/>
          </a:prstGeom>
          <a:noFill/>
          <a:ln>
            <a:noFill/>
          </a:ln>
        </p:spPr>
        <p:txBody>
          <a:bodyPr anchorCtr="0" anchor="t" bIns="45700" lIns="91425" rIns="91425" wrap="square" tIns="45700">
            <a:noAutofit/>
          </a:bodyPr>
          <a:lstStyle/>
          <a:p>
            <a:pPr indent="-69850" lvl="0" marL="0" marR="0" rtl="0" algn="l">
              <a:spcBef>
                <a:spcPts val="0"/>
              </a:spcBef>
              <a:spcAft>
                <a:spcPts val="0"/>
              </a:spcAft>
              <a:buClr>
                <a:schemeClr val="dk1"/>
              </a:buClr>
              <a:buSzPct val="30555"/>
              <a:buFont typeface="Arial"/>
              <a:buNone/>
            </a:pPr>
            <a:r>
              <a:rPr lang="en-US"/>
              <a:t>H</a:t>
            </a:r>
            <a:r>
              <a:rPr lang="en-US"/>
              <a:t>igh Level System Diagram</a:t>
            </a:r>
          </a:p>
          <a:p>
            <a:pPr indent="0" lvl="0" marL="0" marR="0" rtl="0" algn="l">
              <a:spcBef>
                <a:spcPts val="0"/>
              </a:spcBef>
              <a:spcAft>
                <a:spcPts val="0"/>
              </a:spcAft>
              <a:buSzPct val="25000"/>
              <a:buNone/>
            </a:pPr>
            <a:r>
              <a:t/>
            </a:r>
            <a:endParaRPr/>
          </a:p>
        </p:txBody>
      </p:sp>
      <p:sp>
        <p:nvSpPr>
          <p:cNvPr id="151" name="Shape 151"/>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152" name="Shape 152"/>
          <p:cNvSpPr txBox="1"/>
          <p:nvPr/>
        </p:nvSpPr>
        <p:spPr>
          <a:xfrm>
            <a:off x="6629400" y="0"/>
            <a:ext cx="1904999" cy="304799"/>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808080"/>
              </a:buClr>
              <a:buSzPct val="25000"/>
              <a:buFont typeface="Arial"/>
              <a:buNone/>
            </a:pPr>
            <a:r>
              <a:rPr b="0" i="0" lang="en-US" sz="1200" u="none">
                <a:solidFill>
                  <a:srgbClr val="808080"/>
                </a:solidFill>
                <a:latin typeface="Arial"/>
                <a:ea typeface="Arial"/>
                <a:cs typeface="Arial"/>
                <a:sym typeface="Arial"/>
              </a:rPr>
              <a:t>*</a:t>
            </a:r>
          </a:p>
        </p:txBody>
      </p:sp>
      <p:sp>
        <p:nvSpPr>
          <p:cNvPr id="153" name="Shape 153"/>
          <p:cNvSpPr/>
          <p:nvPr/>
        </p:nvSpPr>
        <p:spPr>
          <a:xfrm>
            <a:off x="167650" y="1447800"/>
            <a:ext cx="2118300" cy="1447800"/>
          </a:xfrm>
          <a:prstGeom prst="roundRect">
            <a:avLst>
              <a:gd fmla="val 16667" name="adj"/>
            </a:avLst>
          </a:prstGeom>
          <a:solidFill>
            <a:srgbClr val="FDFEFE"/>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US" sz="3000"/>
              <a:t>Training Data</a:t>
            </a:r>
          </a:p>
        </p:txBody>
      </p:sp>
      <p:sp>
        <p:nvSpPr>
          <p:cNvPr id="154" name="Shape 154"/>
          <p:cNvSpPr/>
          <p:nvPr/>
        </p:nvSpPr>
        <p:spPr>
          <a:xfrm>
            <a:off x="361950" y="3581400"/>
            <a:ext cx="1828800" cy="1295400"/>
          </a:xfrm>
          <a:prstGeom prst="flowChartMagneticDisk">
            <a:avLst/>
          </a:prstGeom>
          <a:solidFill>
            <a:srgbClr val="FDFEFE"/>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US" sz="3000"/>
              <a:t>Database</a:t>
            </a:r>
          </a:p>
        </p:txBody>
      </p:sp>
      <p:sp>
        <p:nvSpPr>
          <p:cNvPr id="155" name="Shape 155"/>
          <p:cNvSpPr/>
          <p:nvPr/>
        </p:nvSpPr>
        <p:spPr>
          <a:xfrm>
            <a:off x="4438500" y="3711000"/>
            <a:ext cx="1775700" cy="10362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US" sz="3000"/>
              <a:t>Web App</a:t>
            </a:r>
          </a:p>
        </p:txBody>
      </p:sp>
      <p:sp>
        <p:nvSpPr>
          <p:cNvPr id="156" name="Shape 156"/>
          <p:cNvSpPr/>
          <p:nvPr/>
        </p:nvSpPr>
        <p:spPr>
          <a:xfrm>
            <a:off x="3619500" y="1524000"/>
            <a:ext cx="2331900" cy="12954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US" sz="3000"/>
              <a:t>Information Extraction</a:t>
            </a:r>
          </a:p>
        </p:txBody>
      </p:sp>
      <p:sp>
        <p:nvSpPr>
          <p:cNvPr id="157" name="Shape 157"/>
          <p:cNvSpPr/>
          <p:nvPr/>
        </p:nvSpPr>
        <p:spPr>
          <a:xfrm>
            <a:off x="1863000" y="5242550"/>
            <a:ext cx="2804100" cy="868500"/>
          </a:xfrm>
          <a:prstGeom prst="trapezoid">
            <a:avLst>
              <a:gd fmla="val 25000"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a:p>
            <a:pPr lvl="0" algn="ctr">
              <a:spcBef>
                <a:spcPts val="0"/>
              </a:spcBef>
              <a:buNone/>
            </a:pPr>
            <a:r>
              <a:rPr lang="en-US" sz="3000"/>
              <a:t>C</a:t>
            </a:r>
            <a:r>
              <a:rPr lang="en-US" sz="3000"/>
              <a:t>lassification</a:t>
            </a:r>
          </a:p>
        </p:txBody>
      </p:sp>
      <p:cxnSp>
        <p:nvCxnSpPr>
          <p:cNvPr id="158" name="Shape 158"/>
          <p:cNvCxnSpPr>
            <a:endCxn id="156" idx="1"/>
          </p:cNvCxnSpPr>
          <p:nvPr/>
        </p:nvCxnSpPr>
        <p:spPr>
          <a:xfrm>
            <a:off x="2286000" y="2171700"/>
            <a:ext cx="1333500" cy="0"/>
          </a:xfrm>
          <a:prstGeom prst="straightConnector1">
            <a:avLst/>
          </a:prstGeom>
          <a:noFill/>
          <a:ln cap="flat" cmpd="sng" w="28575">
            <a:solidFill>
              <a:schemeClr val="dk2"/>
            </a:solidFill>
            <a:prstDash val="solid"/>
            <a:round/>
            <a:headEnd len="lg" w="lg" type="none"/>
            <a:tailEnd len="lg" w="lg" type="triangle"/>
          </a:ln>
        </p:spPr>
      </p:cxnSp>
      <p:cxnSp>
        <p:nvCxnSpPr>
          <p:cNvPr id="159" name="Shape 159"/>
          <p:cNvCxnSpPr/>
          <p:nvPr/>
        </p:nvCxnSpPr>
        <p:spPr>
          <a:xfrm flipH="1">
            <a:off x="2224950" y="2769100"/>
            <a:ext cx="1489800" cy="1010400"/>
          </a:xfrm>
          <a:prstGeom prst="straightConnector1">
            <a:avLst/>
          </a:prstGeom>
          <a:noFill/>
          <a:ln cap="flat" cmpd="sng" w="28575">
            <a:solidFill>
              <a:schemeClr val="dk2"/>
            </a:solidFill>
            <a:prstDash val="solid"/>
            <a:round/>
            <a:headEnd len="lg" w="lg" type="none"/>
            <a:tailEnd len="lg" w="lg" type="triangle"/>
          </a:ln>
        </p:spPr>
      </p:cxnSp>
      <p:cxnSp>
        <p:nvCxnSpPr>
          <p:cNvPr id="160" name="Shape 160"/>
          <p:cNvCxnSpPr>
            <a:stCxn id="155" idx="1"/>
            <a:endCxn id="154" idx="4"/>
          </p:cNvCxnSpPr>
          <p:nvPr/>
        </p:nvCxnSpPr>
        <p:spPr>
          <a:xfrm rot="10800000">
            <a:off x="2190600" y="4229100"/>
            <a:ext cx="2247900" cy="0"/>
          </a:xfrm>
          <a:prstGeom prst="straightConnector1">
            <a:avLst/>
          </a:prstGeom>
          <a:noFill/>
          <a:ln cap="flat" cmpd="sng" w="28575">
            <a:solidFill>
              <a:schemeClr val="dk2"/>
            </a:solidFill>
            <a:prstDash val="solid"/>
            <a:round/>
            <a:headEnd len="lg" w="lg" type="none"/>
            <a:tailEnd len="lg" w="lg" type="triangle"/>
          </a:ln>
        </p:spPr>
      </p:cxnSp>
      <p:cxnSp>
        <p:nvCxnSpPr>
          <p:cNvPr id="161" name="Shape 161"/>
          <p:cNvCxnSpPr/>
          <p:nvPr/>
        </p:nvCxnSpPr>
        <p:spPr>
          <a:xfrm>
            <a:off x="2042150" y="4800600"/>
            <a:ext cx="533400" cy="457200"/>
          </a:xfrm>
          <a:prstGeom prst="straightConnector1">
            <a:avLst/>
          </a:prstGeom>
          <a:noFill/>
          <a:ln cap="flat" cmpd="sng" w="28575">
            <a:solidFill>
              <a:schemeClr val="dk2"/>
            </a:solidFill>
            <a:prstDash val="solid"/>
            <a:round/>
            <a:headEnd len="lg" w="lg" type="none"/>
            <a:tailEnd len="lg" w="lg" type="triangle"/>
          </a:ln>
        </p:spPr>
      </p:cxnSp>
      <p:cxnSp>
        <p:nvCxnSpPr>
          <p:cNvPr id="162" name="Shape 162"/>
          <p:cNvCxnSpPr/>
          <p:nvPr/>
        </p:nvCxnSpPr>
        <p:spPr>
          <a:xfrm flipH="1" rot="10800000">
            <a:off x="3947150" y="4754950"/>
            <a:ext cx="548700" cy="518100"/>
          </a:xfrm>
          <a:prstGeom prst="straightConnector1">
            <a:avLst/>
          </a:prstGeom>
          <a:noFill/>
          <a:ln cap="flat" cmpd="sng" w="28575">
            <a:solidFill>
              <a:schemeClr val="dk2"/>
            </a:solidFill>
            <a:prstDash val="solid"/>
            <a:round/>
            <a:headEnd len="lg" w="lg" type="none"/>
            <a:tailEnd len="lg" w="lg" type="triangle"/>
          </a:ln>
        </p:spPr>
      </p:cxnSp>
      <p:cxnSp>
        <p:nvCxnSpPr>
          <p:cNvPr id="163" name="Shape 163"/>
          <p:cNvCxnSpPr/>
          <p:nvPr/>
        </p:nvCxnSpPr>
        <p:spPr>
          <a:xfrm>
            <a:off x="6202675" y="4632950"/>
            <a:ext cx="594600" cy="0"/>
          </a:xfrm>
          <a:prstGeom prst="straightConnector1">
            <a:avLst/>
          </a:prstGeom>
          <a:noFill/>
          <a:ln cap="flat" cmpd="sng" w="28575">
            <a:solidFill>
              <a:schemeClr val="dk2"/>
            </a:solidFill>
            <a:prstDash val="solid"/>
            <a:round/>
            <a:headEnd len="lg" w="lg" type="none"/>
            <a:tailEnd len="lg" w="lg" type="triangle"/>
          </a:ln>
        </p:spPr>
      </p:cxnSp>
      <p:cxnSp>
        <p:nvCxnSpPr>
          <p:cNvPr id="164" name="Shape 164"/>
          <p:cNvCxnSpPr/>
          <p:nvPr/>
        </p:nvCxnSpPr>
        <p:spPr>
          <a:xfrm rot="10800000">
            <a:off x="6187675" y="3916675"/>
            <a:ext cx="700800" cy="0"/>
          </a:xfrm>
          <a:prstGeom prst="straightConnector1">
            <a:avLst/>
          </a:prstGeom>
          <a:noFill/>
          <a:ln cap="flat" cmpd="sng" w="28575">
            <a:solidFill>
              <a:schemeClr val="dk2"/>
            </a:solidFill>
            <a:prstDash val="solid"/>
            <a:round/>
            <a:headEnd len="lg" w="lg" type="none"/>
            <a:tailEnd len="lg" w="lg" type="triangle"/>
          </a:ln>
        </p:spPr>
      </p:cxnSp>
      <p:pic>
        <p:nvPicPr>
          <p:cNvPr descr="timg.jpg" id="165" name="Shape 165"/>
          <p:cNvPicPr preferRelativeResize="0"/>
          <p:nvPr/>
        </p:nvPicPr>
        <p:blipFill>
          <a:blip r:embed="rId3">
            <a:alphaModFix/>
          </a:blip>
          <a:stretch>
            <a:fillRect/>
          </a:stretch>
        </p:blipFill>
        <p:spPr>
          <a:xfrm>
            <a:off x="6751349" y="3484176"/>
            <a:ext cx="2331900" cy="16400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72425" y="731525"/>
            <a:ext cx="7924800" cy="685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lang="en-US" sz="3000"/>
              <a:t>GitHub(</a:t>
            </a:r>
            <a:r>
              <a:rPr lang="en-US" sz="1800" u="sng">
                <a:solidFill>
                  <a:schemeClr val="hlink"/>
                </a:solidFill>
                <a:hlinkClick r:id="rId3"/>
              </a:rPr>
              <a:t>https://github.com/ShuangZhao95/EC601-Cancer-Detection</a:t>
            </a:r>
            <a:r>
              <a:rPr lang="en-US" sz="3000"/>
              <a:t>)</a:t>
            </a:r>
          </a:p>
          <a:p>
            <a:pPr lvl="0" rtl="0">
              <a:spcBef>
                <a:spcPts val="0"/>
              </a:spcBef>
              <a:buClr>
                <a:schemeClr val="dk1"/>
              </a:buClr>
              <a:buSzPct val="36666"/>
              <a:buFont typeface="Arial"/>
              <a:buNone/>
            </a:pPr>
            <a:r>
              <a:rPr lang="en-US" sz="3000"/>
              <a:t>Trello(</a:t>
            </a:r>
            <a:r>
              <a:rPr lang="en-US" sz="1800" u="sng">
                <a:solidFill>
                  <a:schemeClr val="hlink"/>
                </a:solidFill>
                <a:hlinkClick r:id="rId4"/>
              </a:rPr>
              <a:t>https://trello.com/b/tEEyg11e/cancerdetection</a:t>
            </a:r>
            <a:r>
              <a:rPr lang="en-US" sz="3000"/>
              <a:t>)</a:t>
            </a:r>
          </a:p>
        </p:txBody>
      </p:sp>
      <p:sp>
        <p:nvSpPr>
          <p:cNvPr id="171" name="Shape 171"/>
          <p:cNvSpPr txBox="1"/>
          <p:nvPr/>
        </p:nvSpPr>
        <p:spPr>
          <a:xfrm>
            <a:off x="7086600" y="5903912"/>
            <a:ext cx="1447800" cy="685799"/>
          </a:xfrm>
          <a:prstGeom prst="rect">
            <a:avLst/>
          </a:prstGeom>
          <a:noFill/>
          <a:ln>
            <a:noFill/>
          </a:ln>
        </p:spPr>
        <p:txBody>
          <a:bodyPr anchorCtr="0" anchor="t" bIns="0" lIns="91425" rIns="91425" wrap="square" tIns="0">
            <a:noAutofit/>
          </a:bodyPr>
          <a:lstStyle/>
          <a:p>
            <a:pPr indent="0" lvl="0" marL="0" marR="0" rtl="0" algn="r">
              <a:lnSpc>
                <a:spcPct val="100000"/>
              </a:lnSpc>
              <a:spcBef>
                <a:spcPts val="0"/>
              </a:spcBef>
              <a:spcAft>
                <a:spcPts val="0"/>
              </a:spcAft>
              <a:buClr>
                <a:srgbClr val="D9D9D9"/>
              </a:buClr>
              <a:buSzPct val="25000"/>
              <a:buFont typeface="Arial"/>
              <a:buNone/>
            </a:pPr>
            <a:fld id="{00000000-1234-1234-1234-123412341234}" type="slidenum">
              <a:rPr b="1" i="0" lang="en-US" sz="4400" u="none">
                <a:solidFill>
                  <a:srgbClr val="D9D9D9"/>
                </a:solidFill>
                <a:latin typeface="Arial"/>
                <a:ea typeface="Arial"/>
                <a:cs typeface="Arial"/>
                <a:sym typeface="Arial"/>
              </a:rPr>
              <a:t>‹#›</a:t>
            </a:fld>
          </a:p>
        </p:txBody>
      </p:sp>
      <p:sp>
        <p:nvSpPr>
          <p:cNvPr id="172" name="Shape 172"/>
          <p:cNvSpPr txBox="1"/>
          <p:nvPr/>
        </p:nvSpPr>
        <p:spPr>
          <a:xfrm>
            <a:off x="6629400" y="0"/>
            <a:ext cx="1904999" cy="304799"/>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808080"/>
              </a:buClr>
              <a:buSzPct val="25000"/>
              <a:buFont typeface="Arial"/>
              <a:buNone/>
            </a:pPr>
            <a:r>
              <a:rPr b="0" i="0" lang="en-US" sz="1200" u="none">
                <a:solidFill>
                  <a:srgbClr val="808080"/>
                </a:solidFill>
                <a:latin typeface="Arial"/>
                <a:ea typeface="Arial"/>
                <a:cs typeface="Arial"/>
                <a:sym typeface="Arial"/>
              </a:rPr>
              <a:t>*</a:t>
            </a:r>
          </a:p>
        </p:txBody>
      </p:sp>
      <p:pic>
        <p:nvPicPr>
          <p:cNvPr descr="1506724127(1).jpg" id="173" name="Shape 173"/>
          <p:cNvPicPr preferRelativeResize="0"/>
          <p:nvPr/>
        </p:nvPicPr>
        <p:blipFill>
          <a:blip r:embed="rId5">
            <a:alphaModFix/>
          </a:blip>
          <a:stretch>
            <a:fillRect/>
          </a:stretch>
        </p:blipFill>
        <p:spPr>
          <a:xfrm>
            <a:off x="51725" y="1935475"/>
            <a:ext cx="9040550" cy="4105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