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ec5a132da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ec5a132da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c5a132da8_2_1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c5a132da8_2_1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c5a132da8_2_1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c5a132da8_2_1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c5a132da8_2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c5a132da8_2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c5a132da8_2_2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c5a132da8_2_2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c5a132da8_2_2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c5a132da8_2_2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c5a132da8_2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c5a132da8_2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c5a132da8_2_2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c5a132da8_2_2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c5a132da8_2_2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c5a132da8_2_2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c5a132da8_2_2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ec5a132da8_2_2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c5a132da8_2_20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c5a132da8_2_2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c5a132da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c5a132da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c5a132da8_2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c5a132da8_2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c5a132da8_2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c5a132da8_2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c5a132da8_2_2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ec5a132da8_2_2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ec5a132da8_2_2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ec5a132da8_2_2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c5a132da8_2_2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ec5a132da8_2_2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c5a132da8_2_2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ec5a132da8_2_2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c5a132da8_2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ec5a132da8_2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c5a132da8_2_2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ec5a132da8_2_2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c5a132da8_2_1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c5a132da8_2_1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c5a132da8_2_1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c5a132da8_2_1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c5a132da8_2_1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c5a132da8_2_1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c5a132da8_2_1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c5a132da8_2_1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c5a132da8_2_1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c5a132da8_2_1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c5a132da8_2_1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c5a132da8_2_1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c5a132da8_2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c5a132da8_2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1513700" y="803775"/>
            <a:ext cx="6176700" cy="120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400"/>
              <a:t>Presentation on</a:t>
            </a:r>
            <a:endParaRPr b="1" sz="3400"/>
          </a:p>
          <a:p>
            <a:pPr indent="0" lvl="0" marL="0" rtl="0" algn="ctr">
              <a:spcBef>
                <a:spcPts val="0"/>
              </a:spcBef>
              <a:spcAft>
                <a:spcPts val="0"/>
              </a:spcAft>
              <a:buSzPts val="990"/>
              <a:buNone/>
            </a:pPr>
            <a:r>
              <a:rPr b="1" lang="en" sz="3400"/>
              <a:t>IPL Auction</a:t>
            </a:r>
            <a:endParaRPr b="1" sz="3400"/>
          </a:p>
        </p:txBody>
      </p:sp>
      <p:sp>
        <p:nvSpPr>
          <p:cNvPr id="55" name="Google Shape;55;p13"/>
          <p:cNvSpPr txBox="1"/>
          <p:nvPr>
            <p:ph idx="1" type="body"/>
          </p:nvPr>
        </p:nvSpPr>
        <p:spPr>
          <a:xfrm>
            <a:off x="2799450" y="2303025"/>
            <a:ext cx="3545100" cy="170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dk1"/>
                </a:solidFill>
              </a:rPr>
              <a:t>Created By: Shubhangi Pandey</a:t>
            </a:r>
            <a:endParaRPr b="1" sz="1600">
              <a:solidFill>
                <a:schemeClr val="dk1"/>
              </a:solidFill>
            </a:endParaRPr>
          </a:p>
          <a:p>
            <a:pPr indent="0" lvl="0" marL="0" rtl="0" algn="ctr">
              <a:spcBef>
                <a:spcPts val="1200"/>
              </a:spcBef>
              <a:spcAft>
                <a:spcPts val="0"/>
              </a:spcAft>
              <a:buNone/>
            </a:pPr>
            <a:r>
              <a:rPr b="1" lang="en" sz="1600">
                <a:solidFill>
                  <a:schemeClr val="dk1"/>
                </a:solidFill>
              </a:rPr>
              <a:t>Course Name: Data Science</a:t>
            </a:r>
            <a:endParaRPr b="1" sz="1600">
              <a:solidFill>
                <a:schemeClr val="dk1"/>
              </a:solidFill>
            </a:endParaRPr>
          </a:p>
          <a:p>
            <a:pPr indent="0" lvl="0" marL="0" rtl="0" algn="ctr">
              <a:spcBef>
                <a:spcPts val="1200"/>
              </a:spcBef>
              <a:spcAft>
                <a:spcPts val="1200"/>
              </a:spcAft>
              <a:buNone/>
            </a:pPr>
            <a:r>
              <a:rPr b="1" lang="en" sz="1600">
                <a:solidFill>
                  <a:schemeClr val="dk1"/>
                </a:solidFill>
              </a:rPr>
              <a:t>Institute : Internshala Trainings</a:t>
            </a:r>
            <a:endParaRPr b="1" sz="1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65325"/>
            <a:ext cx="8520300" cy="4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700"/>
              <a:t>Q7. WICKET KEEPER</a:t>
            </a:r>
            <a:endParaRPr sz="1700"/>
          </a:p>
        </p:txBody>
      </p:sp>
      <p:sp>
        <p:nvSpPr>
          <p:cNvPr id="120" name="Google Shape;120;p22"/>
          <p:cNvSpPr txBox="1"/>
          <p:nvPr>
            <p:ph idx="1" type="body"/>
          </p:nvPr>
        </p:nvSpPr>
        <p:spPr>
          <a:xfrm>
            <a:off x="311700" y="733025"/>
            <a:ext cx="8270100" cy="41757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Clr>
                <a:schemeClr val="dk1"/>
              </a:buClr>
              <a:buSzPts val="1500"/>
              <a:buChar char="●"/>
            </a:pPr>
            <a:r>
              <a:rPr lang="en" sz="1500">
                <a:solidFill>
                  <a:schemeClr val="dk1"/>
                </a:solidFill>
              </a:rPr>
              <a:t>Should have been played more than 2 IPL seasons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Explanation: A wicket keeper should have atleast 2 years of expe</a:t>
            </a:r>
            <a:r>
              <a:rPr lang="en" sz="1500">
                <a:solidFill>
                  <a:schemeClr val="dk1"/>
                </a:solidFill>
              </a:rPr>
              <a:t>rience to judge where the ball will go after it crosses batsman</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Should have a batting Strike Rate 130+</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Explanation: As mentioned, the wicket keeper is expected to contribute to the team's run total with aggressive batting.So, I have taken the criteria for </a:t>
            </a:r>
            <a:r>
              <a:rPr lang="en" sz="1500">
                <a:solidFill>
                  <a:schemeClr val="dk1"/>
                </a:solidFill>
              </a:rPr>
              <a:t>aggressive</a:t>
            </a:r>
            <a:r>
              <a:rPr lang="en" sz="1500">
                <a:solidFill>
                  <a:schemeClr val="dk1"/>
                </a:solidFill>
              </a:rPr>
              <a:t> batters where I have taken strike rate &gt; 130 as high S.R . In general, in T20 cricket a strike rate above 130 is considered high</a:t>
            </a:r>
            <a:endParaRPr sz="1500">
              <a:solidFill>
                <a:schemeClr val="dk1"/>
              </a:solidFill>
              <a:highlight>
                <a:srgbClr val="93C47D"/>
              </a:highlight>
            </a:endParaRPr>
          </a:p>
          <a:p>
            <a:pPr indent="-323850" lvl="0" marL="457200" rtl="0" algn="l">
              <a:spcBef>
                <a:spcPts val="0"/>
              </a:spcBef>
              <a:spcAft>
                <a:spcPts val="0"/>
              </a:spcAft>
              <a:buClr>
                <a:schemeClr val="dk1"/>
              </a:buClr>
              <a:buSzPts val="1500"/>
              <a:buChar char="●"/>
            </a:pPr>
            <a:r>
              <a:rPr lang="en" sz="1500">
                <a:solidFill>
                  <a:schemeClr val="dk1"/>
                </a:solidFill>
              </a:rPr>
              <a:t>Should have bowling economy in the range of 6-8 and strike rate between 20-25.</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Explanation:In general,a wicket keeper while bowling is expected to slow down runs scored by the batsman and if possible, take wickets. Keeping this point in mind I have taken the economy range of 6-8 and strike rate between 20-25.</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Should have  good </a:t>
            </a:r>
            <a:r>
              <a:rPr lang="en" sz="1500">
                <a:solidFill>
                  <a:schemeClr val="dk1"/>
                </a:solidFill>
              </a:rPr>
              <a:t>fielding</a:t>
            </a:r>
            <a:r>
              <a:rPr lang="en" sz="1500">
                <a:solidFill>
                  <a:schemeClr val="dk1"/>
                </a:solidFill>
              </a:rPr>
              <a:t> skills with quick response.</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Being a cricketer and playing for the IPL,a wicket keeper should have good fielding skills . </a:t>
            </a:r>
            <a:endParaRPr sz="1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254450"/>
            <a:ext cx="7476300" cy="34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1540" u="sng"/>
              <a:t>Additional Questions for Final Assessment</a:t>
            </a:r>
            <a:endParaRPr b="1" sz="1540" u="sng"/>
          </a:p>
        </p:txBody>
      </p:sp>
      <p:sp>
        <p:nvSpPr>
          <p:cNvPr id="126" name="Google Shape;126;p23"/>
          <p:cNvSpPr txBox="1"/>
          <p:nvPr>
            <p:ph idx="1" type="body"/>
          </p:nvPr>
        </p:nvSpPr>
        <p:spPr>
          <a:xfrm>
            <a:off x="311700" y="743800"/>
            <a:ext cx="8444100" cy="425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 </a:t>
            </a:r>
            <a:r>
              <a:rPr i="1" lang="en">
                <a:solidFill>
                  <a:schemeClr val="dk1"/>
                </a:solidFill>
              </a:rPr>
              <a:t>creating deliveries table using ipl_ball data</a:t>
            </a:r>
            <a:endParaRPr i="1">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CREATE table Deliveries (id integer,inning integer, over integer, ball integer, batsman varchar, non_strike varchar, bowler varchar,batsman_runs integer,extra_runs integer, total_runs integer, is_wicket integer, dismissal_kind varchar, player_dismissed varchar,fielders varchar, extras_type varchar, batting_team varchar, bowling_team varchar);</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a:t>
            </a:r>
            <a:r>
              <a:rPr i="1" lang="en">
                <a:solidFill>
                  <a:schemeClr val="dk1"/>
                </a:solidFill>
              </a:rPr>
              <a:t>query to copy data</a:t>
            </a:r>
            <a:endParaRPr i="1">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copy deliveries from 'C:\Data Science\SQL\SQL Final Project Content\IPL Dataset\IPL_Ball.csv'delimiter',' CSV HEADER;</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a:t>
            </a:r>
            <a:r>
              <a:rPr i="1" lang="en">
                <a:solidFill>
                  <a:schemeClr val="dk1"/>
                </a:solidFill>
              </a:rPr>
              <a:t>query to </a:t>
            </a:r>
            <a:r>
              <a:rPr i="1" lang="en">
                <a:solidFill>
                  <a:schemeClr val="dk1"/>
                </a:solidFill>
              </a:rPr>
              <a:t>retrieve data</a:t>
            </a:r>
            <a:endParaRPr i="1">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SELECT * FROM deliveries;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130" name="Shape 130"/>
        <p:cNvGrpSpPr/>
        <p:nvPr/>
      </p:nvGrpSpPr>
      <p:grpSpPr>
        <a:xfrm>
          <a:off x="0" y="0"/>
          <a:ext cx="0" cy="0"/>
          <a:chOff x="0" y="0"/>
          <a:chExt cx="0" cy="0"/>
        </a:xfrm>
      </p:grpSpPr>
      <p:pic>
        <p:nvPicPr>
          <p:cNvPr id="131" name="Google Shape;131;p24"/>
          <p:cNvPicPr preferRelativeResize="0"/>
          <p:nvPr/>
        </p:nvPicPr>
        <p:blipFill>
          <a:blip r:embed="rId3">
            <a:alphaModFix/>
          </a:blip>
          <a:stretch>
            <a:fillRect/>
          </a:stretch>
        </p:blipFill>
        <p:spPr>
          <a:xfrm>
            <a:off x="152400" y="152400"/>
            <a:ext cx="8839200" cy="47127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135" name="Shape 135"/>
        <p:cNvGrpSpPr/>
        <p:nvPr/>
      </p:nvGrpSpPr>
      <p:grpSpPr>
        <a:xfrm>
          <a:off x="0" y="0"/>
          <a:ext cx="0" cy="0"/>
          <a:chOff x="0" y="0"/>
          <a:chExt cx="0" cy="0"/>
        </a:xfrm>
      </p:grpSpPr>
      <p:sp>
        <p:nvSpPr>
          <p:cNvPr id="136" name="Google Shape;136;p25"/>
          <p:cNvSpPr txBox="1"/>
          <p:nvPr>
            <p:ph idx="1" type="body"/>
          </p:nvPr>
        </p:nvSpPr>
        <p:spPr>
          <a:xfrm>
            <a:off x="311700" y="210950"/>
            <a:ext cx="8389800" cy="435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solidFill>
                  <a:schemeClr val="dk1"/>
                </a:solidFill>
              </a:rPr>
              <a:t>– </a:t>
            </a:r>
            <a:r>
              <a:rPr i="1" lang="en">
                <a:solidFill>
                  <a:schemeClr val="dk1"/>
                </a:solidFill>
              </a:rPr>
              <a:t>creating matches table using ipl_matches data</a:t>
            </a:r>
            <a:endParaRPr i="1">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CREATE table matches (id integer, city varchar, date date, player_of_match varchar, venue varchar,neutral_venue integer, team_1 varchar, team_2 varchar,toss_winner varchar, toss_decision varchar, winner varchar,result varchar, result_margin integer,eliminator varchar,method varchar,umpire_1 varchar,umpire_2 varchar);</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a:t>
            </a:r>
            <a:r>
              <a:rPr i="1" lang="en">
                <a:solidFill>
                  <a:schemeClr val="dk1"/>
                </a:solidFill>
              </a:rPr>
              <a:t> query to copy data</a:t>
            </a:r>
            <a:endParaRPr i="1">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copy matches from 'C:\Data Science\SQL\SQL Final Project Content\IPL Dataset\IPL_matches.csv.csv'delimiter',' CSV HEADER;</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a:t>
            </a:r>
            <a:r>
              <a:rPr i="1" lang="en">
                <a:solidFill>
                  <a:schemeClr val="dk1"/>
                </a:solidFill>
              </a:rPr>
              <a:t>query to retrieve data</a:t>
            </a:r>
            <a:endParaRPr i="1">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SELECT * FROM matches;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140" name="Shape 140"/>
        <p:cNvGrpSpPr/>
        <p:nvPr/>
      </p:nvGrpSpPr>
      <p:grpSpPr>
        <a:xfrm>
          <a:off x="0" y="0"/>
          <a:ext cx="0" cy="0"/>
          <a:chOff x="0" y="0"/>
          <a:chExt cx="0" cy="0"/>
        </a:xfrm>
      </p:grpSpPr>
      <p:pic>
        <p:nvPicPr>
          <p:cNvPr id="141" name="Google Shape;141;p26"/>
          <p:cNvPicPr preferRelativeResize="0"/>
          <p:nvPr/>
        </p:nvPicPr>
        <p:blipFill>
          <a:blip r:embed="rId3">
            <a:alphaModFix/>
          </a:blip>
          <a:stretch>
            <a:fillRect/>
          </a:stretch>
        </p:blipFill>
        <p:spPr>
          <a:xfrm>
            <a:off x="152400" y="152400"/>
            <a:ext cx="8839201" cy="468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145" name="Shape 145"/>
        <p:cNvGrpSpPr/>
        <p:nvPr/>
      </p:nvGrpSpPr>
      <p:grpSpPr>
        <a:xfrm>
          <a:off x="0" y="0"/>
          <a:ext cx="0" cy="0"/>
          <a:chOff x="0" y="0"/>
          <a:chExt cx="0" cy="0"/>
        </a:xfrm>
      </p:grpSpPr>
      <p:sp>
        <p:nvSpPr>
          <p:cNvPr id="146" name="Google Shape;146;p27"/>
          <p:cNvSpPr txBox="1"/>
          <p:nvPr>
            <p:ph type="title"/>
          </p:nvPr>
        </p:nvSpPr>
        <p:spPr>
          <a:xfrm>
            <a:off x="284700" y="359875"/>
            <a:ext cx="8574600" cy="481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400"/>
              <a:t>Q1.</a:t>
            </a:r>
            <a:r>
              <a:rPr lang="en" sz="1400"/>
              <a:t>Get the count of cities that have hosted an IPL match</a:t>
            </a:r>
            <a:endParaRPr sz="1400"/>
          </a:p>
        </p:txBody>
      </p:sp>
      <p:sp>
        <p:nvSpPr>
          <p:cNvPr id="147" name="Google Shape;147;p27"/>
          <p:cNvSpPr txBox="1"/>
          <p:nvPr>
            <p:ph idx="1" type="body"/>
          </p:nvPr>
        </p:nvSpPr>
        <p:spPr>
          <a:xfrm>
            <a:off x="311700" y="1080900"/>
            <a:ext cx="8368200" cy="348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chemeClr val="dk1"/>
                </a:solidFill>
              </a:rPr>
              <a:t>SELECT</a:t>
            </a:r>
            <a:r>
              <a:rPr lang="en" sz="1300">
                <a:solidFill>
                  <a:schemeClr val="dk1"/>
                </a:solidFill>
              </a:rPr>
              <a:t> distinct count(city) FROM matches;</a:t>
            </a:r>
            <a:endParaRPr sz="1300">
              <a:solidFill>
                <a:schemeClr val="dk1"/>
              </a:solidFill>
            </a:endParaRPr>
          </a:p>
        </p:txBody>
      </p:sp>
      <p:pic>
        <p:nvPicPr>
          <p:cNvPr id="148" name="Google Shape;148;p27"/>
          <p:cNvPicPr preferRelativeResize="0"/>
          <p:nvPr/>
        </p:nvPicPr>
        <p:blipFill>
          <a:blip r:embed="rId3">
            <a:alphaModFix/>
          </a:blip>
          <a:stretch>
            <a:fillRect/>
          </a:stretch>
        </p:blipFill>
        <p:spPr>
          <a:xfrm>
            <a:off x="3340550" y="1885575"/>
            <a:ext cx="2892550" cy="1413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555600"/>
            <a:ext cx="8215800" cy="612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400"/>
              <a:t>Q2.Create table deliveries_v02 with all the columns of the table ‘deliveries’ and an additional column ball_result containing values boundary, dot or other depending on the total_run</a:t>
            </a:r>
            <a:endParaRPr sz="1400"/>
          </a:p>
        </p:txBody>
      </p:sp>
      <p:sp>
        <p:nvSpPr>
          <p:cNvPr id="154" name="Google Shape;154;p28"/>
          <p:cNvSpPr txBox="1"/>
          <p:nvPr>
            <p:ph idx="1" type="body"/>
          </p:nvPr>
        </p:nvSpPr>
        <p:spPr>
          <a:xfrm>
            <a:off x="311700" y="1167900"/>
            <a:ext cx="8422500" cy="381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CREATE</a:t>
            </a:r>
            <a:r>
              <a:rPr lang="en">
                <a:solidFill>
                  <a:schemeClr val="dk1"/>
                </a:solidFill>
              </a:rPr>
              <a:t> table deliveries_v02 AS (SELECT *, case when total_runs=0 then 'dot' when total_runs&gt;=4 then 'boundary' else 'other' end as ball_result FROM deliveries);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SELECT</a:t>
            </a:r>
            <a:r>
              <a:rPr lang="en">
                <a:solidFill>
                  <a:schemeClr val="dk1"/>
                </a:solidFill>
              </a:rPr>
              <a:t> * from deliveries_v02;</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158" name="Shape 158"/>
        <p:cNvGrpSpPr/>
        <p:nvPr/>
      </p:nvGrpSpPr>
      <p:grpSpPr>
        <a:xfrm>
          <a:off x="0" y="0"/>
          <a:ext cx="0" cy="0"/>
          <a:chOff x="0" y="0"/>
          <a:chExt cx="0" cy="0"/>
        </a:xfrm>
      </p:grpSpPr>
      <p:pic>
        <p:nvPicPr>
          <p:cNvPr id="159" name="Google Shape;159;p29"/>
          <p:cNvPicPr preferRelativeResize="0"/>
          <p:nvPr/>
        </p:nvPicPr>
        <p:blipFill>
          <a:blip r:embed="rId3">
            <a:alphaModFix/>
          </a:blip>
          <a:stretch>
            <a:fillRect/>
          </a:stretch>
        </p:blipFill>
        <p:spPr>
          <a:xfrm>
            <a:off x="152400" y="152400"/>
            <a:ext cx="8839200" cy="46692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39325"/>
            <a:ext cx="8368200" cy="4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400"/>
              <a:t>Q3. Write a query to fetch the total number of boundaries and dot balls from the deliveries_v02 table. </a:t>
            </a:r>
            <a:endParaRPr sz="1400"/>
          </a:p>
        </p:txBody>
      </p:sp>
      <p:sp>
        <p:nvSpPr>
          <p:cNvPr id="165" name="Google Shape;165;p30"/>
          <p:cNvSpPr txBox="1"/>
          <p:nvPr>
            <p:ph idx="1" type="body"/>
          </p:nvPr>
        </p:nvSpPr>
        <p:spPr>
          <a:xfrm>
            <a:off x="311700" y="1070025"/>
            <a:ext cx="8172300" cy="34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SELECT </a:t>
            </a:r>
            <a:r>
              <a:rPr lang="en">
                <a:solidFill>
                  <a:schemeClr val="dk1"/>
                </a:solidFill>
              </a:rPr>
              <a:t>ball_result,count(ball_result) FROM deliveries_v02 WHERE ball_result='boundary' or ball_result='dot'  GROUP BY ball_result; </a:t>
            </a:r>
            <a:endParaRPr>
              <a:solidFill>
                <a:schemeClr val="dk1"/>
              </a:solidFill>
            </a:endParaRPr>
          </a:p>
          <a:p>
            <a:pPr indent="0" lvl="0" marL="0" rtl="0" algn="l">
              <a:spcBef>
                <a:spcPts val="1200"/>
              </a:spcBef>
              <a:spcAft>
                <a:spcPts val="1200"/>
              </a:spcAft>
              <a:buNone/>
            </a:pPr>
            <a:r>
              <a:t/>
            </a:r>
            <a:endParaRPr/>
          </a:p>
        </p:txBody>
      </p:sp>
      <p:pic>
        <p:nvPicPr>
          <p:cNvPr id="166" name="Google Shape;166;p30"/>
          <p:cNvPicPr preferRelativeResize="0"/>
          <p:nvPr/>
        </p:nvPicPr>
        <p:blipFill>
          <a:blip r:embed="rId3">
            <a:alphaModFix/>
          </a:blip>
          <a:stretch>
            <a:fillRect/>
          </a:stretch>
        </p:blipFill>
        <p:spPr>
          <a:xfrm>
            <a:off x="2883850" y="1842100"/>
            <a:ext cx="3762475" cy="164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297950"/>
            <a:ext cx="8498700" cy="630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400"/>
              <a:t>Q4. Write a query to fetch the total number of boundaries scored by each team from the deliveries_v02 table and order it in descending order of the number of boundaries scored. </a:t>
            </a:r>
            <a:endParaRPr sz="1400"/>
          </a:p>
        </p:txBody>
      </p:sp>
      <p:sp>
        <p:nvSpPr>
          <p:cNvPr id="172" name="Google Shape;172;p31"/>
          <p:cNvSpPr txBox="1"/>
          <p:nvPr>
            <p:ph idx="1" type="body"/>
          </p:nvPr>
        </p:nvSpPr>
        <p:spPr>
          <a:xfrm>
            <a:off x="311700" y="928550"/>
            <a:ext cx="8270100" cy="3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SELECT</a:t>
            </a:r>
            <a:r>
              <a:rPr lang="en">
                <a:solidFill>
                  <a:schemeClr val="dk1"/>
                </a:solidFill>
              </a:rPr>
              <a:t> batting_team, count(ball_result) FROM deliveries_v02 WHERE ball_result='boundary' GROUP BY batting_team ORDER BY count(ball_result) desc;</a:t>
            </a:r>
            <a:endParaRPr>
              <a:solidFill>
                <a:schemeClr val="dk1"/>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73" name="Google Shape;173;p31"/>
          <p:cNvPicPr preferRelativeResize="0"/>
          <p:nvPr/>
        </p:nvPicPr>
        <p:blipFill>
          <a:blip r:embed="rId3">
            <a:alphaModFix/>
          </a:blip>
          <a:stretch>
            <a:fillRect/>
          </a:stretch>
        </p:blipFill>
        <p:spPr>
          <a:xfrm>
            <a:off x="3949525" y="1309225"/>
            <a:ext cx="3724275" cy="3584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578500" y="265350"/>
            <a:ext cx="7894800" cy="79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From IPL Dataset, created two tables : IPL_ball and IPL_matches</a:t>
            </a:r>
            <a:endParaRPr sz="2200"/>
          </a:p>
        </p:txBody>
      </p:sp>
      <p:sp>
        <p:nvSpPr>
          <p:cNvPr id="61" name="Google Shape;61;p14"/>
          <p:cNvSpPr txBox="1"/>
          <p:nvPr>
            <p:ph idx="1" type="body"/>
          </p:nvPr>
        </p:nvSpPr>
        <p:spPr>
          <a:xfrm>
            <a:off x="325600" y="1287500"/>
            <a:ext cx="8400600" cy="347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a:t>
            </a:r>
            <a:r>
              <a:rPr i="1" lang="en" sz="1400">
                <a:solidFill>
                  <a:schemeClr val="dk1"/>
                </a:solidFill>
              </a:rPr>
              <a:t> creating table ipl_ball</a:t>
            </a:r>
            <a:endParaRPr i="1"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create table ipl_ball (id integer,inning integer, over integer, ball integer, batsman varchar, non_strike varchar, bowler varchar,batsman_runs integer,extra_runs integer, total_runs integer, is_wicket integer, dismissal_kind varchar, player_dismissed varchar,fielders varchar, extras_type varchar, batting_team varchar, bowling_team varchar);</a:t>
            </a:r>
            <a:endParaRPr sz="1400">
              <a:solidFill>
                <a:schemeClr val="dk1"/>
              </a:solidFill>
            </a:endParaRPr>
          </a:p>
          <a:p>
            <a:pPr indent="0" lvl="0" marL="0" rtl="0" algn="l">
              <a:spcBef>
                <a:spcPts val="1200"/>
              </a:spcBef>
              <a:spcAft>
                <a:spcPts val="0"/>
              </a:spcAft>
              <a:buNone/>
            </a:pPr>
            <a:r>
              <a:rPr lang="en" sz="1400">
                <a:solidFill>
                  <a:schemeClr val="dk1"/>
                </a:solidFill>
              </a:rPr>
              <a:t>– </a:t>
            </a:r>
            <a:r>
              <a:rPr i="1" lang="en" sz="1400">
                <a:solidFill>
                  <a:schemeClr val="dk1"/>
                </a:solidFill>
              </a:rPr>
              <a:t>query for copying data from ipl dataset </a:t>
            </a:r>
            <a:endParaRPr i="1"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copy ipl_ball from 'C:\Data Science\SQL\SQL Final Project Content\IPL Dataset\IPL_Ball.csv' delimiter',' CSV HEADER;</a:t>
            </a:r>
            <a:endParaRPr sz="1400">
              <a:solidFill>
                <a:schemeClr val="dk1"/>
              </a:solidFill>
            </a:endParaRPr>
          </a:p>
          <a:p>
            <a:pPr indent="0" lvl="0" marL="0" rtl="0" algn="l">
              <a:spcBef>
                <a:spcPts val="1200"/>
              </a:spcBef>
              <a:spcAft>
                <a:spcPts val="0"/>
              </a:spcAft>
              <a:buNone/>
            </a:pPr>
            <a:r>
              <a:rPr lang="en" sz="1400">
                <a:solidFill>
                  <a:schemeClr val="dk1"/>
                </a:solidFill>
              </a:rPr>
              <a:t>– </a:t>
            </a:r>
            <a:r>
              <a:rPr i="1" lang="en" sz="1400">
                <a:solidFill>
                  <a:schemeClr val="dk1"/>
                </a:solidFill>
              </a:rPr>
              <a:t>query to retrieve data</a:t>
            </a:r>
            <a:endParaRPr i="1" sz="1400">
              <a:solidFill>
                <a:schemeClr val="dk1"/>
              </a:solidFill>
            </a:endParaRPr>
          </a:p>
          <a:p>
            <a:pPr indent="0" lvl="0" marL="0" rtl="0" algn="l">
              <a:spcBef>
                <a:spcPts val="1200"/>
              </a:spcBef>
              <a:spcAft>
                <a:spcPts val="1200"/>
              </a:spcAft>
              <a:buNone/>
            </a:pPr>
            <a:r>
              <a:rPr lang="en" sz="1400">
                <a:solidFill>
                  <a:schemeClr val="dk1"/>
                </a:solidFill>
              </a:rPr>
              <a:t>Select * from ipl_ball;</a:t>
            </a:r>
            <a:endParaRPr sz="1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210950"/>
            <a:ext cx="8509500" cy="565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1400"/>
              <a:t>Q5.Write a query to fetch the total number of dot balls bowled by each team and order it in descending order of the total number of dot balls bowled. </a:t>
            </a:r>
            <a:endParaRPr sz="1400"/>
          </a:p>
        </p:txBody>
      </p:sp>
      <p:sp>
        <p:nvSpPr>
          <p:cNvPr id="179" name="Google Shape;179;p32"/>
          <p:cNvSpPr txBox="1"/>
          <p:nvPr>
            <p:ph idx="1" type="body"/>
          </p:nvPr>
        </p:nvSpPr>
        <p:spPr>
          <a:xfrm>
            <a:off x="311700" y="810875"/>
            <a:ext cx="8313600" cy="375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SELECT</a:t>
            </a:r>
            <a:r>
              <a:rPr lang="en">
                <a:solidFill>
                  <a:schemeClr val="dk1"/>
                </a:solidFill>
              </a:rPr>
              <a:t> bowling_team, count(ball_result) FROM deliveries_v02 WHERE ball_result='dot' GROUP BY bowling_team ORDER BY count(ball_result) desc;</a:t>
            </a:r>
            <a:endParaRPr>
              <a:solidFill>
                <a:schemeClr val="dk1"/>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80" name="Google Shape;180;p32"/>
          <p:cNvPicPr preferRelativeResize="0"/>
          <p:nvPr/>
        </p:nvPicPr>
        <p:blipFill>
          <a:blip r:embed="rId3">
            <a:alphaModFix/>
          </a:blip>
          <a:stretch>
            <a:fillRect/>
          </a:stretch>
        </p:blipFill>
        <p:spPr>
          <a:xfrm>
            <a:off x="3408475" y="1211425"/>
            <a:ext cx="3582900" cy="3758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374075"/>
            <a:ext cx="8476800" cy="706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400"/>
              <a:t>Q6.Write a query to fetch the total number of dismissals by dismissal kinds where dismissal kind is not NA</a:t>
            </a:r>
            <a:endParaRPr sz="1400"/>
          </a:p>
        </p:txBody>
      </p:sp>
      <p:sp>
        <p:nvSpPr>
          <p:cNvPr id="186" name="Google Shape;186;p33"/>
          <p:cNvSpPr txBox="1"/>
          <p:nvPr>
            <p:ph idx="1" type="body"/>
          </p:nvPr>
        </p:nvSpPr>
        <p:spPr>
          <a:xfrm>
            <a:off x="311700" y="1211375"/>
            <a:ext cx="8389800" cy="335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SELECT</a:t>
            </a:r>
            <a:r>
              <a:rPr lang="en">
                <a:solidFill>
                  <a:schemeClr val="dk1"/>
                </a:solidFill>
              </a:rPr>
              <a:t> dismissal_kind,count(dismissal_kind) FROM deliveries_v02 WHERE NOT dismissal_kind ='NA' GROUP BY dismissal_kind;</a:t>
            </a:r>
            <a:endParaRPr>
              <a:solidFill>
                <a:schemeClr val="dk1"/>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87" name="Google Shape;187;p33"/>
          <p:cNvPicPr preferRelativeResize="0"/>
          <p:nvPr/>
        </p:nvPicPr>
        <p:blipFill>
          <a:blip r:embed="rId3">
            <a:alphaModFix/>
          </a:blip>
          <a:stretch>
            <a:fillRect/>
          </a:stretch>
        </p:blipFill>
        <p:spPr>
          <a:xfrm>
            <a:off x="3664413" y="1634875"/>
            <a:ext cx="3076575" cy="3200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17575"/>
            <a:ext cx="8509500" cy="522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400"/>
              <a:t>Q7.Write a query to get the top 5 bowlers who conceded maximum extra runs from the deliveries table</a:t>
            </a:r>
            <a:endParaRPr sz="1400"/>
          </a:p>
        </p:txBody>
      </p:sp>
      <p:sp>
        <p:nvSpPr>
          <p:cNvPr id="193" name="Google Shape;193;p34"/>
          <p:cNvSpPr txBox="1"/>
          <p:nvPr>
            <p:ph idx="1" type="body"/>
          </p:nvPr>
        </p:nvSpPr>
        <p:spPr>
          <a:xfrm>
            <a:off x="311700" y="1157025"/>
            <a:ext cx="8237700" cy="34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SELECT</a:t>
            </a:r>
            <a:r>
              <a:rPr lang="en">
                <a:solidFill>
                  <a:schemeClr val="dk1"/>
                </a:solidFill>
              </a:rPr>
              <a:t> bowler, sum(extra_runs) AS conceded_extra_runs FROM deliveries_v02 GROUP BY bowler ORDER BY sum(extra_runs) desc limit 5;</a:t>
            </a:r>
            <a:endParaRPr>
              <a:solidFill>
                <a:schemeClr val="dk1"/>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94" name="Google Shape;194;p34"/>
          <p:cNvPicPr preferRelativeResize="0"/>
          <p:nvPr/>
        </p:nvPicPr>
        <p:blipFill>
          <a:blip r:embed="rId3">
            <a:alphaModFix/>
          </a:blip>
          <a:stretch>
            <a:fillRect/>
          </a:stretch>
        </p:blipFill>
        <p:spPr>
          <a:xfrm>
            <a:off x="2759400" y="1852977"/>
            <a:ext cx="3886200" cy="2387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428450"/>
            <a:ext cx="8302800" cy="696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400"/>
              <a:t>Q8.Write a query to create a table named deliveries_v03 with all the columns of deliveries_v02 table and two additional column (named venue and match_date) of venue and date from table matches </a:t>
            </a:r>
            <a:endParaRPr sz="1400"/>
          </a:p>
        </p:txBody>
      </p:sp>
      <p:sp>
        <p:nvSpPr>
          <p:cNvPr id="200" name="Google Shape;200;p35"/>
          <p:cNvSpPr txBox="1"/>
          <p:nvPr>
            <p:ph idx="1" type="body"/>
          </p:nvPr>
        </p:nvSpPr>
        <p:spPr>
          <a:xfrm>
            <a:off x="311700" y="1124450"/>
            <a:ext cx="8172300" cy="374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CREATE</a:t>
            </a:r>
            <a:r>
              <a:rPr lang="en">
                <a:solidFill>
                  <a:schemeClr val="dk1"/>
                </a:solidFill>
              </a:rPr>
              <a:t> table deliveries_v03 as (SELECT a.*, b.venue,b.date FROM deliveries_v02 AS a left join matches AS b on a.id=b.id);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ALTER</a:t>
            </a:r>
            <a:r>
              <a:rPr lang="en">
                <a:solidFill>
                  <a:schemeClr val="dk1"/>
                </a:solidFill>
              </a:rPr>
              <a:t> table deliveries_v03 RENAME date to match_date;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SELECT</a:t>
            </a:r>
            <a:r>
              <a:rPr lang="en">
                <a:solidFill>
                  <a:schemeClr val="dk1"/>
                </a:solidFill>
              </a:rPr>
              <a:t> * FROM deliveries_v03;</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204" name="Shape 204"/>
        <p:cNvGrpSpPr/>
        <p:nvPr/>
      </p:nvGrpSpPr>
      <p:grpSpPr>
        <a:xfrm>
          <a:off x="0" y="0"/>
          <a:ext cx="0" cy="0"/>
          <a:chOff x="0" y="0"/>
          <a:chExt cx="0" cy="0"/>
        </a:xfrm>
      </p:grpSpPr>
      <p:pic>
        <p:nvPicPr>
          <p:cNvPr id="205" name="Google Shape;205;p36"/>
          <p:cNvPicPr preferRelativeResize="0"/>
          <p:nvPr/>
        </p:nvPicPr>
        <p:blipFill>
          <a:blip r:embed="rId3">
            <a:alphaModFix/>
          </a:blip>
          <a:stretch>
            <a:fillRect/>
          </a:stretch>
        </p:blipFill>
        <p:spPr>
          <a:xfrm>
            <a:off x="152400" y="152400"/>
            <a:ext cx="8839199" cy="4669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374075"/>
            <a:ext cx="8052900" cy="52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Q9.Write a query to fetch the total runs scored for each venue and order it in the descending order of total runs scored. </a:t>
            </a:r>
            <a:endParaRPr sz="1400"/>
          </a:p>
        </p:txBody>
      </p:sp>
      <p:sp>
        <p:nvSpPr>
          <p:cNvPr id="211" name="Google Shape;211;p37"/>
          <p:cNvSpPr txBox="1"/>
          <p:nvPr>
            <p:ph idx="1" type="body"/>
          </p:nvPr>
        </p:nvSpPr>
        <p:spPr>
          <a:xfrm>
            <a:off x="311700" y="896075"/>
            <a:ext cx="8531100" cy="342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SELECT</a:t>
            </a:r>
            <a:r>
              <a:rPr lang="en">
                <a:solidFill>
                  <a:schemeClr val="dk1"/>
                </a:solidFill>
              </a:rPr>
              <a:t> venue, sum(total_runs) AS total_runs FROM deliveries_v03 GROUP BY venue ORDER BY sum(total_runs) desc;</a:t>
            </a:r>
            <a:endParaRPr>
              <a:solidFill>
                <a:schemeClr val="dk1"/>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212" name="Google Shape;212;p37"/>
          <p:cNvPicPr preferRelativeResize="0"/>
          <p:nvPr/>
        </p:nvPicPr>
        <p:blipFill>
          <a:blip r:embed="rId3">
            <a:alphaModFix/>
          </a:blip>
          <a:stretch>
            <a:fillRect/>
          </a:stretch>
        </p:blipFill>
        <p:spPr>
          <a:xfrm>
            <a:off x="260050" y="1341875"/>
            <a:ext cx="4100200" cy="3686375"/>
          </a:xfrm>
          <a:prstGeom prst="rect">
            <a:avLst/>
          </a:prstGeom>
          <a:noFill/>
          <a:ln>
            <a:noFill/>
          </a:ln>
        </p:spPr>
      </p:pic>
      <p:pic>
        <p:nvPicPr>
          <p:cNvPr id="213" name="Google Shape;213;p37"/>
          <p:cNvPicPr preferRelativeResize="0"/>
          <p:nvPr/>
        </p:nvPicPr>
        <p:blipFill>
          <a:blip r:embed="rId4">
            <a:alphaModFix/>
          </a:blip>
          <a:stretch>
            <a:fillRect/>
          </a:stretch>
        </p:blipFill>
        <p:spPr>
          <a:xfrm>
            <a:off x="4572000" y="1341875"/>
            <a:ext cx="4384375" cy="3686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217" name="Shape 217"/>
        <p:cNvGrpSpPr/>
        <p:nvPr/>
      </p:nvGrpSpPr>
      <p:grpSpPr>
        <a:xfrm>
          <a:off x="0" y="0"/>
          <a:ext cx="0" cy="0"/>
          <a:chOff x="0" y="0"/>
          <a:chExt cx="0" cy="0"/>
        </a:xfrm>
      </p:grpSpPr>
      <p:sp>
        <p:nvSpPr>
          <p:cNvPr id="218" name="Google Shape;218;p38"/>
          <p:cNvSpPr txBox="1"/>
          <p:nvPr>
            <p:ph type="title"/>
          </p:nvPr>
        </p:nvSpPr>
        <p:spPr>
          <a:xfrm>
            <a:off x="311700" y="200075"/>
            <a:ext cx="8379000" cy="63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Q10.Write a query to fetch the year-wise total runs scored at Eden Gardens and order it in the descending order of total runs scored. </a:t>
            </a:r>
            <a:endParaRPr sz="1400"/>
          </a:p>
        </p:txBody>
      </p:sp>
      <p:sp>
        <p:nvSpPr>
          <p:cNvPr id="219" name="Google Shape;219;p38"/>
          <p:cNvSpPr txBox="1"/>
          <p:nvPr>
            <p:ph idx="1" type="body"/>
          </p:nvPr>
        </p:nvSpPr>
        <p:spPr>
          <a:xfrm>
            <a:off x="311700" y="830675"/>
            <a:ext cx="8172300" cy="3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SELECT</a:t>
            </a:r>
            <a:r>
              <a:rPr lang="en">
                <a:solidFill>
                  <a:schemeClr val="dk1"/>
                </a:solidFill>
              </a:rPr>
              <a:t> extract(year from match_date) AS Year,sum(total_runs) FROM deliveries_v03 WHERE venue='Eden Gardens' GROUP BY extract(year from match_date) ORDER BY sum(total_runs) desc;</a:t>
            </a:r>
            <a:endParaRPr>
              <a:solidFill>
                <a:schemeClr val="dk1"/>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220" name="Google Shape;220;p38"/>
          <p:cNvPicPr preferRelativeResize="0"/>
          <p:nvPr/>
        </p:nvPicPr>
        <p:blipFill>
          <a:blip r:embed="rId3">
            <a:alphaModFix/>
          </a:blip>
          <a:stretch>
            <a:fillRect/>
          </a:stretch>
        </p:blipFill>
        <p:spPr>
          <a:xfrm>
            <a:off x="3126652" y="1515875"/>
            <a:ext cx="2890675" cy="3365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224" name="Shape 224"/>
        <p:cNvGrpSpPr/>
        <p:nvPr/>
      </p:nvGrpSpPr>
      <p:grpSpPr>
        <a:xfrm>
          <a:off x="0" y="0"/>
          <a:ext cx="0" cy="0"/>
          <a:chOff x="0" y="0"/>
          <a:chExt cx="0" cy="0"/>
        </a:xfrm>
      </p:grpSpPr>
      <p:sp>
        <p:nvSpPr>
          <p:cNvPr id="225" name="Google Shape;225;p39"/>
          <p:cNvSpPr txBox="1"/>
          <p:nvPr>
            <p:ph type="title"/>
          </p:nvPr>
        </p:nvSpPr>
        <p:spPr>
          <a:xfrm>
            <a:off x="2013900" y="1678975"/>
            <a:ext cx="5295900" cy="107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700" u="sng"/>
              <a:t>Thank</a:t>
            </a:r>
            <a:r>
              <a:rPr lang="en" sz="4700" u="sng"/>
              <a:t> You</a:t>
            </a:r>
            <a:endParaRPr sz="47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65" name="Shape 65"/>
        <p:cNvGrpSpPr/>
        <p:nvPr/>
      </p:nvGrpSpPr>
      <p:grpSpPr>
        <a:xfrm>
          <a:off x="0" y="0"/>
          <a:ext cx="0" cy="0"/>
          <a:chOff x="0" y="0"/>
          <a:chExt cx="0" cy="0"/>
        </a:xfrm>
      </p:grpSpPr>
      <p:sp>
        <p:nvSpPr>
          <p:cNvPr id="66" name="Google Shape;66;p15"/>
          <p:cNvSpPr txBox="1"/>
          <p:nvPr>
            <p:ph idx="1" type="body"/>
          </p:nvPr>
        </p:nvSpPr>
        <p:spPr>
          <a:xfrm>
            <a:off x="322575" y="508775"/>
            <a:ext cx="8161500" cy="38889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2900">
                <a:solidFill>
                  <a:schemeClr val="dk1"/>
                </a:solidFill>
              </a:rPr>
              <a:t>– creating table ipl_matches</a:t>
            </a:r>
            <a:endParaRPr sz="2900">
              <a:solidFill>
                <a:schemeClr val="dk1"/>
              </a:solidFill>
            </a:endParaRPr>
          </a:p>
          <a:p>
            <a:pPr indent="0" lvl="0" marL="0" rtl="0" algn="l">
              <a:spcBef>
                <a:spcPts val="1200"/>
              </a:spcBef>
              <a:spcAft>
                <a:spcPts val="0"/>
              </a:spcAft>
              <a:buClr>
                <a:schemeClr val="dk1"/>
              </a:buClr>
              <a:buSzPct val="37931"/>
              <a:buFont typeface="Arial"/>
              <a:buNone/>
            </a:pPr>
            <a:r>
              <a:rPr lang="en" sz="2900">
                <a:solidFill>
                  <a:schemeClr val="dk1"/>
                </a:solidFill>
              </a:rPr>
              <a:t>create table ipl_matches (id integer, city varchar, date date, player_of_match varchar, venue varchar,neutral_venue integer, team_1 varchar, team_2 varchar,toss_winner varchar, toss_decision varchar, winner varchar,result varchar, result_margin integer,eliminator varchar,method varchar,umpire_1 varchar,umpire_2 varchar);</a:t>
            </a:r>
            <a:endParaRPr sz="2900">
              <a:solidFill>
                <a:schemeClr val="dk1"/>
              </a:solidFill>
            </a:endParaRPr>
          </a:p>
          <a:p>
            <a:pPr indent="0" lvl="0" marL="0" rtl="0" algn="l">
              <a:spcBef>
                <a:spcPts val="1200"/>
              </a:spcBef>
              <a:spcAft>
                <a:spcPts val="0"/>
              </a:spcAft>
              <a:buNone/>
            </a:pPr>
            <a:r>
              <a:rPr lang="en" sz="2900">
                <a:solidFill>
                  <a:schemeClr val="dk1"/>
                </a:solidFill>
              </a:rPr>
              <a:t>– query for copying data from ipl dataset </a:t>
            </a:r>
            <a:endParaRPr sz="2900">
              <a:solidFill>
                <a:schemeClr val="dk1"/>
              </a:solidFill>
            </a:endParaRPr>
          </a:p>
          <a:p>
            <a:pPr indent="0" lvl="0" marL="0" rtl="0" algn="l">
              <a:spcBef>
                <a:spcPts val="1200"/>
              </a:spcBef>
              <a:spcAft>
                <a:spcPts val="0"/>
              </a:spcAft>
              <a:buNone/>
            </a:pPr>
            <a:r>
              <a:rPr lang="en" sz="2900">
                <a:solidFill>
                  <a:schemeClr val="dk1"/>
                </a:solidFill>
              </a:rPr>
              <a:t>copy ipl_matches from 'C:\Data Science\SQL\SQL Final Project Content\IPL Dataset\IPL_matches.csv.csv' delimiter',' CSV HEADER;</a:t>
            </a:r>
            <a:endParaRPr sz="2900">
              <a:solidFill>
                <a:schemeClr val="dk1"/>
              </a:solidFill>
            </a:endParaRPr>
          </a:p>
          <a:p>
            <a:pPr indent="0" lvl="0" marL="0" rtl="0" algn="l">
              <a:spcBef>
                <a:spcPts val="1200"/>
              </a:spcBef>
              <a:spcAft>
                <a:spcPts val="0"/>
              </a:spcAft>
              <a:buNone/>
            </a:pPr>
            <a:r>
              <a:rPr lang="en" sz="2900">
                <a:solidFill>
                  <a:schemeClr val="dk1"/>
                </a:solidFill>
              </a:rPr>
              <a:t>– query to retrieve data</a:t>
            </a:r>
            <a:endParaRPr sz="2900">
              <a:solidFill>
                <a:schemeClr val="dk1"/>
              </a:solidFill>
            </a:endParaRPr>
          </a:p>
          <a:p>
            <a:pPr indent="0" lvl="0" marL="0" rtl="0" algn="l">
              <a:spcBef>
                <a:spcPts val="1200"/>
              </a:spcBef>
              <a:spcAft>
                <a:spcPts val="0"/>
              </a:spcAft>
              <a:buNone/>
            </a:pPr>
            <a:r>
              <a:rPr lang="en" sz="2900">
                <a:solidFill>
                  <a:schemeClr val="dk1"/>
                </a:solidFill>
              </a:rPr>
              <a:t>Select * from ipl_matches;</a:t>
            </a:r>
            <a:endParaRPr sz="29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91666"/>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311700" y="88025"/>
            <a:ext cx="8542200" cy="8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1400"/>
              <a:t>Q1. Your first priority is to get 2-3 players with high S.R who have faced at least 500 balls.And to do that you have to make a list of 10 players you want to bid in the auction so that when you try to grab them in auction you should not pay the amount greater than you have in the purse for a particular player.</a:t>
            </a:r>
            <a:endParaRPr sz="1400"/>
          </a:p>
        </p:txBody>
      </p:sp>
      <p:sp>
        <p:nvSpPr>
          <p:cNvPr id="72" name="Google Shape;72;p16"/>
          <p:cNvSpPr txBox="1"/>
          <p:nvPr>
            <p:ph idx="1" type="body"/>
          </p:nvPr>
        </p:nvSpPr>
        <p:spPr>
          <a:xfrm>
            <a:off x="311700" y="1059150"/>
            <a:ext cx="8324700" cy="3510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SELECT</a:t>
            </a:r>
            <a:r>
              <a:rPr lang="en" sz="1100">
                <a:solidFill>
                  <a:schemeClr val="dk1"/>
                </a:solidFill>
              </a:rPr>
              <a:t> batsman, count(ball) as Ball_count, cast(cast(sum(batsman_runs) as float)/cast(count(case when extras_type&lt;&gt;'wides' then ball end) as float)*100 as numeric (5,2)) AS Strike_rate </a:t>
            </a:r>
            <a:endParaRPr sz="1100">
              <a:solidFill>
                <a:schemeClr val="dk1"/>
              </a:solidFill>
            </a:endParaRPr>
          </a:p>
          <a:p>
            <a:pPr indent="0" lvl="0" marL="0" rtl="0" algn="l">
              <a:lnSpc>
                <a:spcPct val="100000"/>
              </a:lnSpc>
              <a:spcBef>
                <a:spcPts val="0"/>
              </a:spcBef>
              <a:spcAft>
                <a:spcPts val="0"/>
              </a:spcAft>
              <a:buNone/>
            </a:pPr>
            <a:r>
              <a:rPr lang="en" sz="1100">
                <a:solidFill>
                  <a:schemeClr val="dk1"/>
                </a:solidFill>
              </a:rPr>
              <a:t>FROM ipl_ball </a:t>
            </a:r>
            <a:endParaRPr sz="1100">
              <a:solidFill>
                <a:schemeClr val="dk1"/>
              </a:solidFill>
            </a:endParaRPr>
          </a:p>
          <a:p>
            <a:pPr indent="0" lvl="0" marL="0" rtl="0" algn="l">
              <a:lnSpc>
                <a:spcPct val="100000"/>
              </a:lnSpc>
              <a:spcBef>
                <a:spcPts val="0"/>
              </a:spcBef>
              <a:spcAft>
                <a:spcPts val="0"/>
              </a:spcAft>
              <a:buNone/>
            </a:pPr>
            <a:r>
              <a:rPr lang="en" sz="1100">
                <a:solidFill>
                  <a:schemeClr val="dk1"/>
                </a:solidFill>
              </a:rPr>
              <a:t>GROUP BY batsman having count(ball)&gt;=500 and cast(sum(batsman_runs) as float)/cast(count(case when extras_type&lt;&gt;'wides' then ball end) as float)*100 &gt;130 </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ORDER</a:t>
            </a:r>
            <a:r>
              <a:rPr lang="en" sz="1100">
                <a:solidFill>
                  <a:schemeClr val="dk1"/>
                </a:solidFill>
              </a:rPr>
              <a:t> BY Strike_rate desc limit 10;</a:t>
            </a:r>
            <a:endParaRPr sz="1100">
              <a:solidFill>
                <a:schemeClr val="dk1"/>
              </a:solidFill>
            </a:endParaRPr>
          </a:p>
          <a:p>
            <a:pPr indent="0" lvl="0" marL="0" rtl="0" algn="l">
              <a:spcBef>
                <a:spcPts val="0"/>
              </a:spcBef>
              <a:spcAft>
                <a:spcPts val="1200"/>
              </a:spcAft>
              <a:buNone/>
            </a:pPr>
            <a:r>
              <a:t/>
            </a:r>
            <a:endParaRPr/>
          </a:p>
        </p:txBody>
      </p:sp>
      <p:pic>
        <p:nvPicPr>
          <p:cNvPr id="73" name="Google Shape;73;p16"/>
          <p:cNvPicPr preferRelativeResize="0"/>
          <p:nvPr/>
        </p:nvPicPr>
        <p:blipFill>
          <a:blip r:embed="rId3">
            <a:alphaModFix/>
          </a:blip>
          <a:stretch>
            <a:fillRect/>
          </a:stretch>
        </p:blipFill>
        <p:spPr>
          <a:xfrm>
            <a:off x="5226025" y="2140350"/>
            <a:ext cx="3812625" cy="2844400"/>
          </a:xfrm>
          <a:prstGeom prst="rect">
            <a:avLst/>
          </a:prstGeom>
          <a:noFill/>
          <a:ln>
            <a:noFill/>
          </a:ln>
        </p:spPr>
      </p:pic>
      <p:pic>
        <p:nvPicPr>
          <p:cNvPr id="74" name="Google Shape;74;p16"/>
          <p:cNvPicPr preferRelativeResize="0"/>
          <p:nvPr/>
        </p:nvPicPr>
        <p:blipFill>
          <a:blip r:embed="rId4">
            <a:alphaModFix/>
          </a:blip>
          <a:stretch>
            <a:fillRect/>
          </a:stretch>
        </p:blipFill>
        <p:spPr>
          <a:xfrm>
            <a:off x="268200" y="2279125"/>
            <a:ext cx="4453376" cy="2705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268200" y="283750"/>
            <a:ext cx="8444100" cy="90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Q2.Now you need to get 2-3 players with good Average who have played more than 2 ipl seasons. And to do that you have to make a list of 10 players you want to bid in the auction so that when you try to grab them in auction you should not pay the amount greater than you have in the purse for a particular player. </a:t>
            </a:r>
            <a:endParaRPr sz="1400"/>
          </a:p>
        </p:txBody>
      </p:sp>
      <p:sp>
        <p:nvSpPr>
          <p:cNvPr id="80" name="Google Shape;80;p17"/>
          <p:cNvSpPr txBox="1"/>
          <p:nvPr>
            <p:ph idx="1" type="body"/>
          </p:nvPr>
        </p:nvSpPr>
        <p:spPr>
          <a:xfrm>
            <a:off x="311700" y="1189750"/>
            <a:ext cx="8618100" cy="379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SELECT a.batsman,cast(cast(sum(a.batsman_runs)as float)/cast(sum(case when a.is_wicket=1 and a.player_dismissed=a.batsman then 1 else 0 end)as float)as numeric (4,2)) AS Good_average</a:t>
            </a:r>
            <a:endParaRPr sz="1100">
              <a:solidFill>
                <a:schemeClr val="dk1"/>
              </a:solidFill>
            </a:endParaRPr>
          </a:p>
          <a:p>
            <a:pPr indent="0" lvl="0" marL="0" rtl="0" algn="l">
              <a:spcBef>
                <a:spcPts val="0"/>
              </a:spcBef>
              <a:spcAft>
                <a:spcPts val="0"/>
              </a:spcAft>
              <a:buNone/>
            </a:pPr>
            <a:r>
              <a:rPr lang="en" sz="1100">
                <a:solidFill>
                  <a:schemeClr val="dk1"/>
                </a:solidFill>
              </a:rPr>
              <a:t>FROM ipl_ball a </a:t>
            </a:r>
            <a:endParaRPr sz="1100">
              <a:solidFill>
                <a:schemeClr val="dk1"/>
              </a:solidFill>
            </a:endParaRPr>
          </a:p>
          <a:p>
            <a:pPr indent="0" lvl="0" marL="0" rtl="0" algn="l">
              <a:spcBef>
                <a:spcPts val="0"/>
              </a:spcBef>
              <a:spcAft>
                <a:spcPts val="0"/>
              </a:spcAft>
              <a:buNone/>
            </a:pPr>
            <a:r>
              <a:rPr lang="en" sz="1100">
                <a:solidFill>
                  <a:schemeClr val="dk1"/>
                </a:solidFill>
              </a:rPr>
              <a:t>left join </a:t>
            </a:r>
            <a:endParaRPr sz="1100">
              <a:solidFill>
                <a:schemeClr val="dk1"/>
              </a:solidFill>
            </a:endParaRPr>
          </a:p>
          <a:p>
            <a:pPr indent="0" lvl="0" marL="0" rtl="0" algn="l">
              <a:spcBef>
                <a:spcPts val="0"/>
              </a:spcBef>
              <a:spcAft>
                <a:spcPts val="0"/>
              </a:spcAft>
              <a:buNone/>
            </a:pPr>
            <a:r>
              <a:rPr lang="en" sz="1100">
                <a:solidFill>
                  <a:schemeClr val="dk1"/>
                </a:solidFill>
              </a:rPr>
              <a:t>(select id, date, extract(year from date) as Year from ipl_matches) b on a.id=b.id</a:t>
            </a:r>
            <a:endParaRPr sz="1100">
              <a:solidFill>
                <a:schemeClr val="dk1"/>
              </a:solidFill>
            </a:endParaRPr>
          </a:p>
          <a:p>
            <a:pPr indent="0" lvl="0" marL="0" rtl="0" algn="l">
              <a:spcBef>
                <a:spcPts val="0"/>
              </a:spcBef>
              <a:spcAft>
                <a:spcPts val="0"/>
              </a:spcAft>
              <a:buNone/>
            </a:pPr>
            <a:r>
              <a:rPr lang="en" sz="1100">
                <a:solidFill>
                  <a:schemeClr val="dk1"/>
                </a:solidFill>
              </a:rPr>
              <a:t>GROUP BY a.batsman having sum(case when a.is_wicket=1 and a.player_dismissed=a.batsman then 1 else 0 end)&gt;0 and count(distinct b.year)&gt;=2</a:t>
            </a:r>
            <a:endParaRPr sz="1100">
              <a:solidFill>
                <a:schemeClr val="dk1"/>
              </a:solidFill>
            </a:endParaRPr>
          </a:p>
          <a:p>
            <a:pPr indent="0" lvl="0" marL="0" rtl="0" algn="l">
              <a:spcBef>
                <a:spcPts val="0"/>
              </a:spcBef>
              <a:spcAft>
                <a:spcPts val="0"/>
              </a:spcAft>
              <a:buNone/>
            </a:pPr>
            <a:r>
              <a:rPr lang="en" sz="1100">
                <a:solidFill>
                  <a:schemeClr val="dk1"/>
                </a:solidFill>
              </a:rPr>
              <a:t>ORDER BY Good_average desc limit 10;</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5688050" y="2494550"/>
            <a:ext cx="3241750" cy="2490200"/>
          </a:xfrm>
          <a:prstGeom prst="rect">
            <a:avLst/>
          </a:prstGeom>
          <a:noFill/>
          <a:ln>
            <a:noFill/>
          </a:ln>
        </p:spPr>
      </p:pic>
      <p:pic>
        <p:nvPicPr>
          <p:cNvPr id="82" name="Google Shape;82;p17"/>
          <p:cNvPicPr preferRelativeResize="0"/>
          <p:nvPr/>
        </p:nvPicPr>
        <p:blipFill>
          <a:blip r:embed="rId4">
            <a:alphaModFix/>
          </a:blip>
          <a:stretch>
            <a:fillRect/>
          </a:stretch>
        </p:blipFill>
        <p:spPr>
          <a:xfrm>
            <a:off x="1529625" y="2875150"/>
            <a:ext cx="3973550" cy="210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221825"/>
            <a:ext cx="8324700" cy="9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Q3.Now you need to get 2-3 Hard-hitting players who have scored most runs in boundaries and have played more the 2 ipl season. To do that you have to make a list of 10 players you want to bid in the auction so that when you try to grab them in auction you should not pay the amount greater than you have in the purse for a particular player</a:t>
            </a:r>
            <a:endParaRPr sz="1400"/>
          </a:p>
        </p:txBody>
      </p:sp>
      <p:sp>
        <p:nvSpPr>
          <p:cNvPr id="88" name="Google Shape;88;p18"/>
          <p:cNvSpPr txBox="1"/>
          <p:nvPr>
            <p:ph idx="1" type="body"/>
          </p:nvPr>
        </p:nvSpPr>
        <p:spPr>
          <a:xfrm>
            <a:off x="311700" y="1213550"/>
            <a:ext cx="8661600" cy="335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rPr>
              <a:t>SELECT</a:t>
            </a:r>
            <a:r>
              <a:rPr lang="en" sz="1100">
                <a:solidFill>
                  <a:schemeClr val="dk1"/>
                </a:solidFill>
              </a:rPr>
              <a:t> a.batsman, cast(cast(sum(CASE WHEN a.batsman_runs=6 or a.batsman_runs=4 then a.batsman_runs else 0 END) as float)/cast(sum(batsman_runs) as float)*100 as numeric (4,2)) AS Boundary_percentage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FROM ipl_ball as a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left join (select id, date, extract(year from date) as Year from ipl_matches) as b on a.id=b.id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GROUP BY a.batsman having sum(a.batsman_runs)&gt;0 and count(distinct b.year)&gt;2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ORDER BY Boundary_percentage desc limit 10;</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6059100" y="2005200"/>
            <a:ext cx="3012150" cy="3032250"/>
          </a:xfrm>
          <a:prstGeom prst="rect">
            <a:avLst/>
          </a:prstGeom>
          <a:noFill/>
          <a:ln>
            <a:noFill/>
          </a:ln>
        </p:spPr>
      </p:pic>
      <p:pic>
        <p:nvPicPr>
          <p:cNvPr id="90" name="Google Shape;90;p18"/>
          <p:cNvPicPr preferRelativeResize="0"/>
          <p:nvPr/>
        </p:nvPicPr>
        <p:blipFill>
          <a:blip r:embed="rId4">
            <a:alphaModFix/>
          </a:blip>
          <a:stretch>
            <a:fillRect/>
          </a:stretch>
        </p:blipFill>
        <p:spPr>
          <a:xfrm>
            <a:off x="1056975" y="2627875"/>
            <a:ext cx="4197675" cy="240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330575"/>
            <a:ext cx="8509500" cy="93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Q4.Your first priority is to get 2-3 bowlers with good economy who have bowled at least 500 balls in IPL so far.To do that you have to make a list of 10 players you want to bid in the auction so that when you try to grab them in auction you should not pay the amount greater than you have in the purse for a particular player</a:t>
            </a:r>
            <a:endParaRPr sz="1400"/>
          </a:p>
        </p:txBody>
      </p:sp>
      <p:sp>
        <p:nvSpPr>
          <p:cNvPr id="96" name="Google Shape;96;p19"/>
          <p:cNvSpPr txBox="1"/>
          <p:nvPr>
            <p:ph idx="1" type="body"/>
          </p:nvPr>
        </p:nvSpPr>
        <p:spPr>
          <a:xfrm>
            <a:off x="311700" y="1389600"/>
            <a:ext cx="83571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SELECT</a:t>
            </a:r>
            <a:r>
              <a:rPr lang="en">
                <a:solidFill>
                  <a:schemeClr val="dk1"/>
                </a:solidFill>
              </a:rPr>
              <a:t> bowler,cast(cast(sum( case when extras_type='byes' or extras_type= 'legbyes' or extras_type= 'penalty' then 0 else total_runs end )as float)/cast(count(ball)/6 as float) as numeric(2,1)) AS good_economy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FROM ipl_ball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GROUP BY bowler having count(ball)&gt;=500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ORDER BY  good_economy limit 10;</a:t>
            </a:r>
            <a:endParaRPr>
              <a:solidFill>
                <a:schemeClr val="dk1"/>
              </a:solidFill>
            </a:endParaRPr>
          </a:p>
          <a:p>
            <a:pPr indent="0" lvl="0" marL="0" rtl="0" algn="l">
              <a:spcBef>
                <a:spcPts val="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5339450" y="2070475"/>
            <a:ext cx="3619500" cy="2903725"/>
          </a:xfrm>
          <a:prstGeom prst="rect">
            <a:avLst/>
          </a:prstGeom>
          <a:noFill/>
          <a:ln>
            <a:noFill/>
          </a:ln>
        </p:spPr>
      </p:pic>
      <p:pic>
        <p:nvPicPr>
          <p:cNvPr id="98" name="Google Shape;98;p19"/>
          <p:cNvPicPr preferRelativeResize="0"/>
          <p:nvPr/>
        </p:nvPicPr>
        <p:blipFill>
          <a:blip r:embed="rId4">
            <a:alphaModFix/>
          </a:blip>
          <a:stretch>
            <a:fillRect/>
          </a:stretch>
        </p:blipFill>
        <p:spPr>
          <a:xfrm>
            <a:off x="491525" y="2701150"/>
            <a:ext cx="4349674" cy="2333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84950"/>
            <a:ext cx="8379000" cy="83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Q5.Now you need to get 2-3 bowlers with the best strike rate and who have bowled at least 500 balls in IPL so far.To do that you have to make a list of 10 players you want to bid in the auction so that when you try to grab them in auction you should not pay the amount greater than you have in the purse for a particular player. </a:t>
            </a:r>
            <a:endParaRPr sz="1400"/>
          </a:p>
        </p:txBody>
      </p:sp>
      <p:sp>
        <p:nvSpPr>
          <p:cNvPr id="104" name="Google Shape;104;p20"/>
          <p:cNvSpPr txBox="1"/>
          <p:nvPr>
            <p:ph idx="1" type="body"/>
          </p:nvPr>
        </p:nvSpPr>
        <p:spPr>
          <a:xfrm>
            <a:off x="311700" y="1389600"/>
            <a:ext cx="8379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SELECT </a:t>
            </a:r>
            <a:r>
              <a:rPr lang="en">
                <a:solidFill>
                  <a:schemeClr val="dk1"/>
                </a:solidFill>
              </a:rPr>
              <a:t>bowler,cast(cast(count(ball)as float)/cast(sum(is_wicket) as float) as numeric(3,1)) AS strike_rate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from ipl_ball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GROUP BY bowler having sum(is_wicket)&gt;0 and count(ball) &gt;=500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ORDER BY  strike_rate limit 10;</a:t>
            </a:r>
            <a:endParaRPr>
              <a:solidFill>
                <a:schemeClr val="dk1"/>
              </a:solidFill>
            </a:endParaRPr>
          </a:p>
          <a:p>
            <a:pPr indent="0" lvl="0" marL="0" rtl="0" algn="l">
              <a:spcBef>
                <a:spcPts val="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5423675" y="1944175"/>
            <a:ext cx="3267025" cy="2953800"/>
          </a:xfrm>
          <a:prstGeom prst="rect">
            <a:avLst/>
          </a:prstGeom>
          <a:noFill/>
          <a:ln>
            <a:noFill/>
          </a:ln>
        </p:spPr>
      </p:pic>
      <p:pic>
        <p:nvPicPr>
          <p:cNvPr id="106" name="Google Shape;106;p20"/>
          <p:cNvPicPr preferRelativeResize="0"/>
          <p:nvPr/>
        </p:nvPicPr>
        <p:blipFill>
          <a:blip r:embed="rId4">
            <a:alphaModFix/>
          </a:blip>
          <a:stretch>
            <a:fillRect/>
          </a:stretch>
        </p:blipFill>
        <p:spPr>
          <a:xfrm>
            <a:off x="637950" y="2396675"/>
            <a:ext cx="4333725" cy="250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08825"/>
            <a:ext cx="8476800" cy="10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Q6.Now you need to get 2-3 All_rounders with the best batting as well as bowling strike rate and who have faced at least 500 balls in IPL so far and have bowled minimum 300 balls.To do that you have to make a list of 10 players you want to bid in the auction so that when you try to grab them in auction you should not pay the amount greater than you have in the purse for a particular player.</a:t>
            </a:r>
            <a:endParaRPr sz="1400"/>
          </a:p>
        </p:txBody>
      </p:sp>
      <p:sp>
        <p:nvSpPr>
          <p:cNvPr id="112" name="Google Shape;112;p21"/>
          <p:cNvSpPr txBox="1"/>
          <p:nvPr>
            <p:ph idx="1" type="body"/>
          </p:nvPr>
        </p:nvSpPr>
        <p:spPr>
          <a:xfrm>
            <a:off x="311700" y="1211375"/>
            <a:ext cx="8596500" cy="378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rPr>
              <a:t>SELECT </a:t>
            </a:r>
            <a:r>
              <a:rPr lang="en" sz="1100">
                <a:solidFill>
                  <a:schemeClr val="dk1"/>
                </a:solidFill>
              </a:rPr>
              <a:t>a.batsman as all_rounder, a.batter_strike_rate, b.bowler_strike_rate from (select batsman, count(ball) as Ball_count, cast(cast(sum(batsman_runs) as float)/cast(count(case when extras_type&lt;&gt;'wides' then ball end) as float)*100 as numeric (5,2))AS batter_strike_rate FROM ipl_ball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GROUP BY batsman having count(ball)&gt;=500 and cast(sum(batsman_runs) as float)/cast(count(case when extras_type&lt;&gt;'wides' then ball end) as float)*100 &gt;130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ORDER BYbatter_strike_rate desc)as a inner join (select bowler,cast(cast(count(ball)as float)/cast(sum(is_wicket) as float) as numeric(3,1)) AS bowler_strike_rate from ipl_ball GROUP BY bowler having sum(is_wicket)&gt;0 and count(ball) &gt;=300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ORDER BY bowler_strike_rate )as b on a.batsman=b.bowler limit 10;</a:t>
            </a:r>
            <a:endParaRPr sz="1100">
              <a:solidFill>
                <a:schemeClr val="dk1"/>
              </a:solidFill>
            </a:endParaRPr>
          </a:p>
          <a:p>
            <a:pPr indent="0" lvl="0" marL="0" rtl="0" algn="l">
              <a:spcBef>
                <a:spcPts val="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5199800" y="2712025"/>
            <a:ext cx="3827951" cy="2349150"/>
          </a:xfrm>
          <a:prstGeom prst="rect">
            <a:avLst/>
          </a:prstGeom>
          <a:noFill/>
          <a:ln>
            <a:noFill/>
          </a:ln>
        </p:spPr>
      </p:pic>
      <p:pic>
        <p:nvPicPr>
          <p:cNvPr id="114" name="Google Shape;114;p21"/>
          <p:cNvPicPr preferRelativeResize="0"/>
          <p:nvPr/>
        </p:nvPicPr>
        <p:blipFill>
          <a:blip r:embed="rId4">
            <a:alphaModFix/>
          </a:blip>
          <a:stretch>
            <a:fillRect/>
          </a:stretch>
        </p:blipFill>
        <p:spPr>
          <a:xfrm>
            <a:off x="643750" y="2918625"/>
            <a:ext cx="3928250" cy="207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