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2" r:id="rId6"/>
    <p:sldId id="281" r:id="rId7"/>
    <p:sldId id="283" r:id="rId8"/>
    <p:sldId id="284" r:id="rId9"/>
    <p:sldId id="285" r:id="rId10"/>
    <p:sldId id="286" r:id="rId11"/>
    <p:sldId id="287" r:id="rId12"/>
    <p:sldId id="288" r:id="rId13"/>
    <p:sldId id="28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B6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CBC576-730E-45E6-B428-F26800E522CF}" v="60" dt="2024-11-05T15:42:04.8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19" autoAdjust="0"/>
  </p:normalViewPr>
  <p:slideViewPr>
    <p:cSldViewPr snapToGrid="0">
      <p:cViewPr varScale="1">
        <p:scale>
          <a:sx n="73" d="100"/>
          <a:sy n="73" d="100"/>
        </p:scale>
        <p:origin x="21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karan Singh" userId="487737b5642e72db" providerId="LiveId" clId="{1F6CD146-C575-4711-BEBE-D5CF0902DAA1}"/>
    <pc:docChg chg="modSld">
      <pc:chgData name="Shubkaran Singh" userId="487737b5642e72db" providerId="LiveId" clId="{1F6CD146-C575-4711-BEBE-D5CF0902DAA1}" dt="2024-11-06T04:35:01.336" v="1" actId="1076"/>
      <pc:docMkLst>
        <pc:docMk/>
      </pc:docMkLst>
      <pc:sldChg chg="modSp mod">
        <pc:chgData name="Shubkaran Singh" userId="487737b5642e72db" providerId="LiveId" clId="{1F6CD146-C575-4711-BEBE-D5CF0902DAA1}" dt="2024-11-06T04:35:01.336" v="1" actId="1076"/>
        <pc:sldMkLst>
          <pc:docMk/>
          <pc:sldMk cId="1588646778" sldId="289"/>
        </pc:sldMkLst>
        <pc:picChg chg="mod">
          <ac:chgData name="Shubkaran Singh" userId="487737b5642e72db" providerId="LiveId" clId="{1F6CD146-C575-4711-BEBE-D5CF0902DAA1}" dt="2024-11-06T04:35:01.336" v="1" actId="1076"/>
          <ac:picMkLst>
            <pc:docMk/>
            <pc:sldMk cId="1588646778" sldId="289"/>
            <ac:picMk id="15" creationId="{446EE97B-339B-F0E9-3B06-8B8400684CF4}"/>
          </ac:picMkLst>
        </pc:picChg>
        <pc:picChg chg="mod">
          <ac:chgData name="Shubkaran Singh" userId="487737b5642e72db" providerId="LiveId" clId="{1F6CD146-C575-4711-BEBE-D5CF0902DAA1}" dt="2024-11-06T04:34:49.699" v="0" actId="1076"/>
          <ac:picMkLst>
            <pc:docMk/>
            <pc:sldMk cId="1588646778" sldId="289"/>
            <ac:picMk id="17" creationId="{377DCDFA-DCA0-E086-0E07-AEDF7E754AAD}"/>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7CCF5-DA3F-4E5F-BE7C-D8111B2BFEBA}"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E754A2A0-41CE-428B-9DDC-DCD1FD12D16A}">
      <dgm:prSet/>
      <dgm:spPr/>
      <dgm:t>
        <a:bodyPr/>
        <a:lstStyle/>
        <a:p>
          <a:pPr>
            <a:lnSpc>
              <a:spcPct val="100000"/>
            </a:lnSpc>
            <a:defRPr b="1"/>
          </a:pPr>
          <a:r>
            <a:rPr lang="en-US" dirty="0"/>
            <a:t> </a:t>
          </a:r>
        </a:p>
      </dgm:t>
    </dgm:pt>
    <dgm:pt modelId="{BE164097-A5AA-4EA1-9E64-D7FCD4DD2A4E}" type="parTrans" cxnId="{507A74C7-FEAF-4A4C-9250-0613CBC2F127}">
      <dgm:prSet/>
      <dgm:spPr/>
      <dgm:t>
        <a:bodyPr/>
        <a:lstStyle/>
        <a:p>
          <a:endParaRPr lang="en-US"/>
        </a:p>
      </dgm:t>
    </dgm:pt>
    <dgm:pt modelId="{02D8D4EF-9694-45C7-AF26-E20371B3C352}" type="sibTrans" cxnId="{507A74C7-FEAF-4A4C-9250-0613CBC2F127}">
      <dgm:prSet/>
      <dgm:spPr/>
      <dgm:t>
        <a:bodyPr/>
        <a:lstStyle/>
        <a:p>
          <a:endParaRPr lang="en-US"/>
        </a:p>
      </dgm:t>
    </dgm:pt>
    <dgm:pt modelId="{C2F66EED-74C3-4F36-A1D4-8AFCBB009938}">
      <dgm:prSet/>
      <dgm:spPr/>
      <dgm:t>
        <a:bodyPr/>
        <a:lstStyle/>
        <a:p>
          <a:pPr>
            <a:lnSpc>
              <a:spcPct val="100000"/>
            </a:lnSpc>
          </a:pPr>
          <a:endParaRPr lang="en-US" dirty="0"/>
        </a:p>
      </dgm:t>
    </dgm:pt>
    <dgm:pt modelId="{5CF5C62A-BD1A-4922-92B6-33ECA44C1F76}" type="parTrans" cxnId="{7A243DB8-C0B8-4718-B558-CE939B8FF03E}">
      <dgm:prSet/>
      <dgm:spPr/>
      <dgm:t>
        <a:bodyPr/>
        <a:lstStyle/>
        <a:p>
          <a:endParaRPr lang="en-US"/>
        </a:p>
      </dgm:t>
    </dgm:pt>
    <dgm:pt modelId="{F9BAA161-AAEC-4A41-B4D9-A27EAD80526E}" type="sibTrans" cxnId="{7A243DB8-C0B8-4718-B558-CE939B8FF03E}">
      <dgm:prSet/>
      <dgm:spPr/>
      <dgm:t>
        <a:bodyPr/>
        <a:lstStyle/>
        <a:p>
          <a:endParaRPr lang="en-US"/>
        </a:p>
      </dgm:t>
    </dgm:pt>
    <dgm:pt modelId="{DCCE571A-4D30-4294-ABAF-6885F619D2D9}">
      <dgm:prSet/>
      <dgm:spPr/>
      <dgm:t>
        <a:bodyPr/>
        <a:lstStyle/>
        <a:p>
          <a:pPr>
            <a:lnSpc>
              <a:spcPct val="100000"/>
            </a:lnSpc>
            <a:defRPr b="1"/>
          </a:pPr>
          <a:endParaRPr lang="en-US" dirty="0"/>
        </a:p>
      </dgm:t>
    </dgm:pt>
    <dgm:pt modelId="{3AD83C96-5A95-4337-BF2D-97454AF7F108}" type="parTrans" cxnId="{E70347E4-4461-4B80-8927-4CA0AEBFAAF8}">
      <dgm:prSet/>
      <dgm:spPr/>
      <dgm:t>
        <a:bodyPr/>
        <a:lstStyle/>
        <a:p>
          <a:endParaRPr lang="en-US"/>
        </a:p>
      </dgm:t>
    </dgm:pt>
    <dgm:pt modelId="{2C1DF6EC-6090-4926-A556-3D2417B7F2AA}" type="sibTrans" cxnId="{E70347E4-4461-4B80-8927-4CA0AEBFAAF8}">
      <dgm:prSet/>
      <dgm:spPr/>
      <dgm:t>
        <a:bodyPr/>
        <a:lstStyle/>
        <a:p>
          <a:endParaRPr lang="en-US"/>
        </a:p>
      </dgm:t>
    </dgm:pt>
    <dgm:pt modelId="{B4C55E9F-B5C0-4AD1-919B-D2D83AC9CD40}">
      <dgm:prSet/>
      <dgm:spPr/>
      <dgm:t>
        <a:bodyPr/>
        <a:lstStyle/>
        <a:p>
          <a:pPr>
            <a:lnSpc>
              <a:spcPct val="100000"/>
            </a:lnSpc>
          </a:pPr>
          <a:endParaRPr lang="en-US" dirty="0"/>
        </a:p>
      </dgm:t>
    </dgm:pt>
    <dgm:pt modelId="{D1B05DEA-DFE0-4560-B75F-1C2BCB67A7C6}" type="parTrans" cxnId="{B2BEE9D2-644C-400C-8E33-2C4491C5B104}">
      <dgm:prSet/>
      <dgm:spPr/>
      <dgm:t>
        <a:bodyPr/>
        <a:lstStyle/>
        <a:p>
          <a:endParaRPr lang="en-US"/>
        </a:p>
      </dgm:t>
    </dgm:pt>
    <dgm:pt modelId="{A6301E27-5ACC-4907-A7C8-B41877235C87}" type="sibTrans" cxnId="{B2BEE9D2-644C-400C-8E33-2C4491C5B104}">
      <dgm:prSet/>
      <dgm:spPr/>
      <dgm:t>
        <a:bodyPr/>
        <a:lstStyle/>
        <a:p>
          <a:endParaRPr lang="en-US"/>
        </a:p>
      </dgm:t>
    </dgm:pt>
    <dgm:pt modelId="{1C1B28B7-2609-4BAA-AAAB-5801EDFD334C}">
      <dgm:prSet/>
      <dgm:spPr/>
      <dgm:t>
        <a:bodyPr/>
        <a:lstStyle/>
        <a:p>
          <a:pPr>
            <a:lnSpc>
              <a:spcPct val="100000"/>
            </a:lnSpc>
            <a:defRPr b="1"/>
          </a:pPr>
          <a:endParaRPr lang="en-US" dirty="0"/>
        </a:p>
      </dgm:t>
    </dgm:pt>
    <dgm:pt modelId="{2BF5F791-D223-44A4-B231-6C3F4B786D08}" type="parTrans" cxnId="{05037335-2E5B-48BE-86A9-5372B1A16299}">
      <dgm:prSet/>
      <dgm:spPr/>
      <dgm:t>
        <a:bodyPr/>
        <a:lstStyle/>
        <a:p>
          <a:endParaRPr lang="en-US"/>
        </a:p>
      </dgm:t>
    </dgm:pt>
    <dgm:pt modelId="{A432C086-9156-4D32-A06E-6E237CC66D92}" type="sibTrans" cxnId="{05037335-2E5B-48BE-86A9-5372B1A16299}">
      <dgm:prSet/>
      <dgm:spPr/>
      <dgm:t>
        <a:bodyPr/>
        <a:lstStyle/>
        <a:p>
          <a:endParaRPr lang="en-US"/>
        </a:p>
      </dgm:t>
    </dgm:pt>
    <dgm:pt modelId="{28C188E4-A3B1-47AF-802E-B2DED21921BA}">
      <dgm:prSet/>
      <dgm:spPr/>
      <dgm:t>
        <a:bodyPr/>
        <a:lstStyle/>
        <a:p>
          <a:pPr>
            <a:lnSpc>
              <a:spcPct val="100000"/>
            </a:lnSpc>
          </a:pPr>
          <a:endParaRPr lang="en-US" dirty="0"/>
        </a:p>
      </dgm:t>
    </dgm:pt>
    <dgm:pt modelId="{C89C556F-BA69-4B68-9F7C-1121B26764B0}" type="parTrans" cxnId="{B807BF75-BC86-4A84-AB83-7B8BC68E737C}">
      <dgm:prSet/>
      <dgm:spPr/>
      <dgm:t>
        <a:bodyPr/>
        <a:lstStyle/>
        <a:p>
          <a:endParaRPr lang="en-US"/>
        </a:p>
      </dgm:t>
    </dgm:pt>
    <dgm:pt modelId="{7BEFF1EA-4DB5-4BD3-A89B-DF0184626A1A}" type="sibTrans" cxnId="{B807BF75-BC86-4A84-AB83-7B8BC68E737C}">
      <dgm:prSet/>
      <dgm:spPr/>
      <dgm:t>
        <a:bodyPr/>
        <a:lstStyle/>
        <a:p>
          <a:endParaRPr lang="en-US"/>
        </a:p>
      </dgm:t>
    </dgm:pt>
    <dgm:pt modelId="{071926C8-9E08-4BE0-A1E4-133B16FF713E}" type="pres">
      <dgm:prSet presAssocID="{E817CCF5-DA3F-4E5F-BE7C-D8111B2BFEBA}" presName="root" presStyleCnt="0">
        <dgm:presLayoutVars>
          <dgm:dir/>
          <dgm:resizeHandles val="exact"/>
        </dgm:presLayoutVars>
      </dgm:prSet>
      <dgm:spPr/>
    </dgm:pt>
    <dgm:pt modelId="{1DA6F9F3-4A7F-42F9-8B77-7BD552F03105}" type="pres">
      <dgm:prSet presAssocID="{E754A2A0-41CE-428B-9DDC-DCD1FD12D16A}" presName="compNode" presStyleCnt="0"/>
      <dgm:spPr/>
    </dgm:pt>
    <dgm:pt modelId="{AF72813A-2810-4A52-BE92-611D54918694}" type="pres">
      <dgm:prSet presAssocID="{E754A2A0-41CE-428B-9DDC-DCD1FD12D16A}" presName="iconRect" presStyleLbl="node1" presStyleIdx="0" presStyleCnt="3" custScaleX="276592" custScaleY="254475" custLinFactX="128684" custLinFactY="-100000" custLinFactNeighborX="200000" custLinFactNeighborY="-10434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0FF9AC2C-F836-43CA-8259-A20F609F4C83}" type="pres">
      <dgm:prSet presAssocID="{E754A2A0-41CE-428B-9DDC-DCD1FD12D16A}" presName="iconSpace" presStyleCnt="0"/>
      <dgm:spPr/>
    </dgm:pt>
    <dgm:pt modelId="{DF27DA54-DCB6-45F4-890E-F7DCC5A4BE12}" type="pres">
      <dgm:prSet presAssocID="{E754A2A0-41CE-428B-9DDC-DCD1FD12D16A}" presName="parTx" presStyleLbl="revTx" presStyleIdx="0" presStyleCnt="6" custScaleX="577034" custScaleY="602502">
        <dgm:presLayoutVars>
          <dgm:chMax val="0"/>
          <dgm:chPref val="0"/>
        </dgm:presLayoutVars>
      </dgm:prSet>
      <dgm:spPr/>
    </dgm:pt>
    <dgm:pt modelId="{E3A03C26-8C60-4D73-A4C2-0678A1DD3B31}" type="pres">
      <dgm:prSet presAssocID="{E754A2A0-41CE-428B-9DDC-DCD1FD12D16A}" presName="txSpace" presStyleCnt="0"/>
      <dgm:spPr/>
    </dgm:pt>
    <dgm:pt modelId="{DD091D0A-5A25-4241-91F3-18D32B0BDD4F}" type="pres">
      <dgm:prSet presAssocID="{E754A2A0-41CE-428B-9DDC-DCD1FD12D16A}" presName="desTx" presStyleLbl="revTx" presStyleIdx="1" presStyleCnt="6">
        <dgm:presLayoutVars/>
      </dgm:prSet>
      <dgm:spPr/>
    </dgm:pt>
    <dgm:pt modelId="{2564C0D4-4875-421D-81DB-70BF6751BBA7}" type="pres">
      <dgm:prSet presAssocID="{02D8D4EF-9694-45C7-AF26-E20371B3C352}" presName="sibTrans" presStyleCnt="0"/>
      <dgm:spPr/>
    </dgm:pt>
    <dgm:pt modelId="{3076B9F9-EC92-4653-AC03-C71FD5E9A400}" type="pres">
      <dgm:prSet presAssocID="{DCCE571A-4D30-4294-ABAF-6885F619D2D9}" presName="compNode" presStyleCnt="0"/>
      <dgm:spPr/>
    </dgm:pt>
    <dgm:pt modelId="{210823F6-AC1A-46E3-9D99-A319DF497539}" type="pres">
      <dgm:prSet presAssocID="{DCCE571A-4D30-4294-ABAF-6885F619D2D9}" presName="iconRect" presStyleLbl="node1" presStyleIdx="1" presStyleCnt="3" custFlipVert="1" custFlipHor="0" custScaleX="20184" custScaleY="5325" custLinFactX="199651" custLinFactY="100000" custLinFactNeighborX="200000" custLinFactNeighborY="197501"/>
      <dgm:spPr>
        <a:blipFill>
          <a:blip xmlns:r="http://schemas.openxmlformats.org/officeDocument/2006/relationships" r:embed="rId3">
            <a:extLst>
              <a:ext uri="{96DAC541-7B7A-43D3-8B79-37D633B846F1}">
                <asvg:svgBlip xmlns:asvg="http://schemas.microsoft.com/office/drawing/2016/SVG/main" r:embed="rId4"/>
              </a:ext>
            </a:extLst>
          </a:blip>
          <a:srcRect/>
          <a:stretch>
            <a:fillRect t="-140000" b="-140000"/>
          </a:stretch>
        </a:blipFill>
        <a:ln>
          <a:noFill/>
        </a:ln>
      </dgm:spPr>
      <dgm:extLst>
        <a:ext uri="{E40237B7-FDA0-4F09-8148-C483321AD2D9}">
          <dgm14:cNvPr xmlns:dgm14="http://schemas.microsoft.com/office/drawing/2010/diagram" id="0" name="" descr="Angel face outline with solid fill"/>
        </a:ext>
      </dgm:extLst>
    </dgm:pt>
    <dgm:pt modelId="{2F262968-0DF4-4BB1-BD25-0ED2829FA45D}" type="pres">
      <dgm:prSet presAssocID="{DCCE571A-4D30-4294-ABAF-6885F619D2D9}" presName="iconSpace" presStyleCnt="0"/>
      <dgm:spPr/>
    </dgm:pt>
    <dgm:pt modelId="{3C1752BD-6530-4141-80E9-9A0923780DCB}" type="pres">
      <dgm:prSet presAssocID="{DCCE571A-4D30-4294-ABAF-6885F619D2D9}" presName="parTx" presStyleLbl="revTx" presStyleIdx="2" presStyleCnt="6">
        <dgm:presLayoutVars>
          <dgm:chMax val="0"/>
          <dgm:chPref val="0"/>
        </dgm:presLayoutVars>
      </dgm:prSet>
      <dgm:spPr/>
    </dgm:pt>
    <dgm:pt modelId="{C393D316-1AB7-4A24-B8A5-3485F2713F88}" type="pres">
      <dgm:prSet presAssocID="{DCCE571A-4D30-4294-ABAF-6885F619D2D9}" presName="txSpace" presStyleCnt="0"/>
      <dgm:spPr/>
    </dgm:pt>
    <dgm:pt modelId="{7CD40649-A74C-4AD8-B9D0-2573A1955C91}" type="pres">
      <dgm:prSet presAssocID="{DCCE571A-4D30-4294-ABAF-6885F619D2D9}" presName="desTx" presStyleLbl="revTx" presStyleIdx="3" presStyleCnt="6">
        <dgm:presLayoutVars/>
      </dgm:prSet>
      <dgm:spPr/>
    </dgm:pt>
    <dgm:pt modelId="{9A7327AD-D2A8-4CB1-B3E0-7543B1D84369}" type="pres">
      <dgm:prSet presAssocID="{2C1DF6EC-6090-4926-A556-3D2417B7F2AA}" presName="sibTrans" presStyleCnt="0"/>
      <dgm:spPr/>
    </dgm:pt>
    <dgm:pt modelId="{13BCBAD6-8F08-4029-90C7-8E8A0D0733DD}" type="pres">
      <dgm:prSet presAssocID="{1C1B28B7-2609-4BAA-AAAB-5801EDFD334C}" presName="compNode" presStyleCnt="0"/>
      <dgm:spPr/>
    </dgm:pt>
    <dgm:pt modelId="{B0A3ABD2-C471-4A21-8AEF-3843C86919E1}" type="pres">
      <dgm:prSet presAssocID="{1C1B28B7-2609-4BAA-AAAB-5801EDFD334C}" presName="iconRect" presStyleLbl="node1" presStyleIdx="2" presStyleCnt="3" custAng="11710280" custFlipVert="1" custFlipHor="1" custScaleX="17042" custScaleY="18687" custLinFactNeighborX="-24431" custLinFactNeighborY="19088"/>
      <dgm:spPr>
        <a:prstGeom prst="round2SameRect">
          <a:avLst/>
        </a:prstGeom>
        <a:noFill/>
        <a:ln>
          <a:noFill/>
        </a:ln>
      </dgm:spPr>
    </dgm:pt>
    <dgm:pt modelId="{C05B68FE-639F-4FA9-A205-D74CFD77C39F}" type="pres">
      <dgm:prSet presAssocID="{1C1B28B7-2609-4BAA-AAAB-5801EDFD334C}" presName="iconSpace" presStyleCnt="0"/>
      <dgm:spPr/>
    </dgm:pt>
    <dgm:pt modelId="{C4D97C04-1692-4931-9A64-809D862C1739}" type="pres">
      <dgm:prSet presAssocID="{1C1B28B7-2609-4BAA-AAAB-5801EDFD334C}" presName="parTx" presStyleLbl="revTx" presStyleIdx="4" presStyleCnt="6">
        <dgm:presLayoutVars>
          <dgm:chMax val="0"/>
          <dgm:chPref val="0"/>
        </dgm:presLayoutVars>
      </dgm:prSet>
      <dgm:spPr/>
    </dgm:pt>
    <dgm:pt modelId="{62A868A2-37A4-4832-B3F5-E1EA98BA3648}" type="pres">
      <dgm:prSet presAssocID="{1C1B28B7-2609-4BAA-AAAB-5801EDFD334C}" presName="txSpace" presStyleCnt="0"/>
      <dgm:spPr/>
    </dgm:pt>
    <dgm:pt modelId="{6418EBED-F111-425B-8EE2-06B8B2297A68}" type="pres">
      <dgm:prSet presAssocID="{1C1B28B7-2609-4BAA-AAAB-5801EDFD334C}" presName="desTx" presStyleLbl="revTx" presStyleIdx="5" presStyleCnt="6">
        <dgm:presLayoutVars/>
      </dgm:prSet>
      <dgm:spPr/>
    </dgm:pt>
  </dgm:ptLst>
  <dgm:cxnLst>
    <dgm:cxn modelId="{079E1015-BF7E-499A-99C0-BA5607789253}" type="presOf" srcId="{E754A2A0-41CE-428B-9DDC-DCD1FD12D16A}" destId="{DF27DA54-DCB6-45F4-890E-F7DCC5A4BE12}" srcOrd="0" destOrd="0" presId="urn:microsoft.com/office/officeart/2018/5/layout/CenteredIconLabelDescriptionList"/>
    <dgm:cxn modelId="{05037335-2E5B-48BE-86A9-5372B1A16299}" srcId="{E817CCF5-DA3F-4E5F-BE7C-D8111B2BFEBA}" destId="{1C1B28B7-2609-4BAA-AAAB-5801EDFD334C}" srcOrd="2" destOrd="0" parTransId="{2BF5F791-D223-44A4-B231-6C3F4B786D08}" sibTransId="{A432C086-9156-4D32-A06E-6E237CC66D92}"/>
    <dgm:cxn modelId="{1CCE1B3A-0A40-44CD-A839-C37BCA6E0D94}" type="presOf" srcId="{B4C55E9F-B5C0-4AD1-919B-D2D83AC9CD40}" destId="{7CD40649-A74C-4AD8-B9D0-2573A1955C91}" srcOrd="0" destOrd="0" presId="urn:microsoft.com/office/officeart/2018/5/layout/CenteredIconLabelDescriptionList"/>
    <dgm:cxn modelId="{C5FF5745-4781-44B9-BC29-74DCE41C1172}" type="presOf" srcId="{DCCE571A-4D30-4294-ABAF-6885F619D2D9}" destId="{3C1752BD-6530-4141-80E9-9A0923780DCB}" srcOrd="0" destOrd="0" presId="urn:microsoft.com/office/officeart/2018/5/layout/CenteredIconLabelDescriptionList"/>
    <dgm:cxn modelId="{6F7E1B4A-66A4-466F-97C5-ED0892509BF2}" type="presOf" srcId="{28C188E4-A3B1-47AF-802E-B2DED21921BA}" destId="{6418EBED-F111-425B-8EE2-06B8B2297A68}" srcOrd="0" destOrd="0" presId="urn:microsoft.com/office/officeart/2018/5/layout/CenteredIconLabelDescriptionList"/>
    <dgm:cxn modelId="{B807BF75-BC86-4A84-AB83-7B8BC68E737C}" srcId="{1C1B28B7-2609-4BAA-AAAB-5801EDFD334C}" destId="{28C188E4-A3B1-47AF-802E-B2DED21921BA}" srcOrd="0" destOrd="0" parTransId="{C89C556F-BA69-4B68-9F7C-1121B26764B0}" sibTransId="{7BEFF1EA-4DB5-4BD3-A89B-DF0184626A1A}"/>
    <dgm:cxn modelId="{4D6131AC-1805-4438-A39D-4F587C933D11}" type="presOf" srcId="{E817CCF5-DA3F-4E5F-BE7C-D8111B2BFEBA}" destId="{071926C8-9E08-4BE0-A1E4-133B16FF713E}" srcOrd="0" destOrd="0" presId="urn:microsoft.com/office/officeart/2018/5/layout/CenteredIconLabelDescriptionList"/>
    <dgm:cxn modelId="{7A243DB8-C0B8-4718-B558-CE939B8FF03E}" srcId="{E754A2A0-41CE-428B-9DDC-DCD1FD12D16A}" destId="{C2F66EED-74C3-4F36-A1D4-8AFCBB009938}" srcOrd="0" destOrd="0" parTransId="{5CF5C62A-BD1A-4922-92B6-33ECA44C1F76}" sibTransId="{F9BAA161-AAEC-4A41-B4D9-A27EAD80526E}"/>
    <dgm:cxn modelId="{507A74C7-FEAF-4A4C-9250-0613CBC2F127}" srcId="{E817CCF5-DA3F-4E5F-BE7C-D8111B2BFEBA}" destId="{E754A2A0-41CE-428B-9DDC-DCD1FD12D16A}" srcOrd="0" destOrd="0" parTransId="{BE164097-A5AA-4EA1-9E64-D7FCD4DD2A4E}" sibTransId="{02D8D4EF-9694-45C7-AF26-E20371B3C352}"/>
    <dgm:cxn modelId="{B51342D1-507F-4538-B2E7-CC8612277523}" type="presOf" srcId="{1C1B28B7-2609-4BAA-AAAB-5801EDFD334C}" destId="{C4D97C04-1692-4931-9A64-809D862C1739}" srcOrd="0" destOrd="0" presId="urn:microsoft.com/office/officeart/2018/5/layout/CenteredIconLabelDescriptionList"/>
    <dgm:cxn modelId="{B2BEE9D2-644C-400C-8E33-2C4491C5B104}" srcId="{DCCE571A-4D30-4294-ABAF-6885F619D2D9}" destId="{B4C55E9F-B5C0-4AD1-919B-D2D83AC9CD40}" srcOrd="0" destOrd="0" parTransId="{D1B05DEA-DFE0-4560-B75F-1C2BCB67A7C6}" sibTransId="{A6301E27-5ACC-4907-A7C8-B41877235C87}"/>
    <dgm:cxn modelId="{E70347E4-4461-4B80-8927-4CA0AEBFAAF8}" srcId="{E817CCF5-DA3F-4E5F-BE7C-D8111B2BFEBA}" destId="{DCCE571A-4D30-4294-ABAF-6885F619D2D9}" srcOrd="1" destOrd="0" parTransId="{3AD83C96-5A95-4337-BF2D-97454AF7F108}" sibTransId="{2C1DF6EC-6090-4926-A556-3D2417B7F2AA}"/>
    <dgm:cxn modelId="{55A931F7-B2A3-4173-A574-A80CB726BAE2}" type="presOf" srcId="{C2F66EED-74C3-4F36-A1D4-8AFCBB009938}" destId="{DD091D0A-5A25-4241-91F3-18D32B0BDD4F}" srcOrd="0" destOrd="0" presId="urn:microsoft.com/office/officeart/2018/5/layout/CenteredIconLabelDescriptionList"/>
    <dgm:cxn modelId="{87DD2528-CB43-4F2F-AD70-34B2C76F4974}" type="presParOf" srcId="{071926C8-9E08-4BE0-A1E4-133B16FF713E}" destId="{1DA6F9F3-4A7F-42F9-8B77-7BD552F03105}" srcOrd="0" destOrd="0" presId="urn:microsoft.com/office/officeart/2018/5/layout/CenteredIconLabelDescriptionList"/>
    <dgm:cxn modelId="{C7D85599-D34F-41B3-ACEB-0C058EB1F61E}" type="presParOf" srcId="{1DA6F9F3-4A7F-42F9-8B77-7BD552F03105}" destId="{AF72813A-2810-4A52-BE92-611D54918694}" srcOrd="0" destOrd="0" presId="urn:microsoft.com/office/officeart/2018/5/layout/CenteredIconLabelDescriptionList"/>
    <dgm:cxn modelId="{C48669E0-1E6E-4350-9DF8-08B6FB55FE83}" type="presParOf" srcId="{1DA6F9F3-4A7F-42F9-8B77-7BD552F03105}" destId="{0FF9AC2C-F836-43CA-8259-A20F609F4C83}" srcOrd="1" destOrd="0" presId="urn:microsoft.com/office/officeart/2018/5/layout/CenteredIconLabelDescriptionList"/>
    <dgm:cxn modelId="{99FB1C93-FBB0-428C-B3D1-D2EC3308D436}" type="presParOf" srcId="{1DA6F9F3-4A7F-42F9-8B77-7BD552F03105}" destId="{DF27DA54-DCB6-45F4-890E-F7DCC5A4BE12}" srcOrd="2" destOrd="0" presId="urn:microsoft.com/office/officeart/2018/5/layout/CenteredIconLabelDescriptionList"/>
    <dgm:cxn modelId="{D2C113FF-430C-42FA-B64E-13ACE978DEE7}" type="presParOf" srcId="{1DA6F9F3-4A7F-42F9-8B77-7BD552F03105}" destId="{E3A03C26-8C60-4D73-A4C2-0678A1DD3B31}" srcOrd="3" destOrd="0" presId="urn:microsoft.com/office/officeart/2018/5/layout/CenteredIconLabelDescriptionList"/>
    <dgm:cxn modelId="{C10D59DD-0D52-4682-AC9F-5873A75B6FEF}" type="presParOf" srcId="{1DA6F9F3-4A7F-42F9-8B77-7BD552F03105}" destId="{DD091D0A-5A25-4241-91F3-18D32B0BDD4F}" srcOrd="4" destOrd="0" presId="urn:microsoft.com/office/officeart/2018/5/layout/CenteredIconLabelDescriptionList"/>
    <dgm:cxn modelId="{0510082E-5DF2-42DD-AE6C-D1E60730D4E3}" type="presParOf" srcId="{071926C8-9E08-4BE0-A1E4-133B16FF713E}" destId="{2564C0D4-4875-421D-81DB-70BF6751BBA7}" srcOrd="1" destOrd="0" presId="urn:microsoft.com/office/officeart/2018/5/layout/CenteredIconLabelDescriptionList"/>
    <dgm:cxn modelId="{E144C32E-E72B-4991-B9EC-93820D68CFB5}" type="presParOf" srcId="{071926C8-9E08-4BE0-A1E4-133B16FF713E}" destId="{3076B9F9-EC92-4653-AC03-C71FD5E9A400}" srcOrd="2" destOrd="0" presId="urn:microsoft.com/office/officeart/2018/5/layout/CenteredIconLabelDescriptionList"/>
    <dgm:cxn modelId="{66AB50A5-3D6E-4CE8-9C00-3540BF3A682A}" type="presParOf" srcId="{3076B9F9-EC92-4653-AC03-C71FD5E9A400}" destId="{210823F6-AC1A-46E3-9D99-A319DF497539}" srcOrd="0" destOrd="0" presId="urn:microsoft.com/office/officeart/2018/5/layout/CenteredIconLabelDescriptionList"/>
    <dgm:cxn modelId="{BB0A9168-4CEF-4C37-AA4F-28A0F96C5AAE}" type="presParOf" srcId="{3076B9F9-EC92-4653-AC03-C71FD5E9A400}" destId="{2F262968-0DF4-4BB1-BD25-0ED2829FA45D}" srcOrd="1" destOrd="0" presId="urn:microsoft.com/office/officeart/2018/5/layout/CenteredIconLabelDescriptionList"/>
    <dgm:cxn modelId="{05D1054F-4CFA-4960-9C76-474461246A75}" type="presParOf" srcId="{3076B9F9-EC92-4653-AC03-C71FD5E9A400}" destId="{3C1752BD-6530-4141-80E9-9A0923780DCB}" srcOrd="2" destOrd="0" presId="urn:microsoft.com/office/officeart/2018/5/layout/CenteredIconLabelDescriptionList"/>
    <dgm:cxn modelId="{021DA957-19C0-48AF-82E6-5EF64E6E4350}" type="presParOf" srcId="{3076B9F9-EC92-4653-AC03-C71FD5E9A400}" destId="{C393D316-1AB7-4A24-B8A5-3485F2713F88}" srcOrd="3" destOrd="0" presId="urn:microsoft.com/office/officeart/2018/5/layout/CenteredIconLabelDescriptionList"/>
    <dgm:cxn modelId="{E4E1ED22-2207-49AD-89BF-A68B1DCF8B24}" type="presParOf" srcId="{3076B9F9-EC92-4653-AC03-C71FD5E9A400}" destId="{7CD40649-A74C-4AD8-B9D0-2573A1955C91}" srcOrd="4" destOrd="0" presId="urn:microsoft.com/office/officeart/2018/5/layout/CenteredIconLabelDescriptionList"/>
    <dgm:cxn modelId="{E12208AE-A278-4C0F-9A95-B2A9F1FA788C}" type="presParOf" srcId="{071926C8-9E08-4BE0-A1E4-133B16FF713E}" destId="{9A7327AD-D2A8-4CB1-B3E0-7543B1D84369}" srcOrd="3" destOrd="0" presId="urn:microsoft.com/office/officeart/2018/5/layout/CenteredIconLabelDescriptionList"/>
    <dgm:cxn modelId="{04AF0028-0607-4319-870D-38F76BAD13CF}" type="presParOf" srcId="{071926C8-9E08-4BE0-A1E4-133B16FF713E}" destId="{13BCBAD6-8F08-4029-90C7-8E8A0D0733DD}" srcOrd="4" destOrd="0" presId="urn:microsoft.com/office/officeart/2018/5/layout/CenteredIconLabelDescriptionList"/>
    <dgm:cxn modelId="{6A4CD51F-23AC-49BF-A6C9-263678EFDC1A}" type="presParOf" srcId="{13BCBAD6-8F08-4029-90C7-8E8A0D0733DD}" destId="{B0A3ABD2-C471-4A21-8AEF-3843C86919E1}" srcOrd="0" destOrd="0" presId="urn:microsoft.com/office/officeart/2018/5/layout/CenteredIconLabelDescriptionList"/>
    <dgm:cxn modelId="{09B630B3-6E33-4A75-A9D0-DB0F7EABE59A}" type="presParOf" srcId="{13BCBAD6-8F08-4029-90C7-8E8A0D0733DD}" destId="{C05B68FE-639F-4FA9-A205-D74CFD77C39F}" srcOrd="1" destOrd="0" presId="urn:microsoft.com/office/officeart/2018/5/layout/CenteredIconLabelDescriptionList"/>
    <dgm:cxn modelId="{54C79EE1-3818-4202-8586-5211607DA0B9}" type="presParOf" srcId="{13BCBAD6-8F08-4029-90C7-8E8A0D0733DD}" destId="{C4D97C04-1692-4931-9A64-809D862C1739}" srcOrd="2" destOrd="0" presId="urn:microsoft.com/office/officeart/2018/5/layout/CenteredIconLabelDescriptionList"/>
    <dgm:cxn modelId="{18E2766E-C663-4DEC-B900-6C8AE4D2800E}" type="presParOf" srcId="{13BCBAD6-8F08-4029-90C7-8E8A0D0733DD}" destId="{62A868A2-37A4-4832-B3F5-E1EA98BA3648}" srcOrd="3" destOrd="0" presId="urn:microsoft.com/office/officeart/2018/5/layout/CenteredIconLabelDescriptionList"/>
    <dgm:cxn modelId="{9E5F65AC-D550-43B1-ABB5-AF4466613C81}" type="presParOf" srcId="{13BCBAD6-8F08-4029-90C7-8E8A0D0733DD}" destId="{6418EBED-F111-425B-8EE2-06B8B2297A68}"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2813A-2810-4A52-BE92-611D54918694}">
      <dsp:nvSpPr>
        <dsp:cNvPr id="0" name=""/>
        <dsp:cNvSpPr/>
      </dsp:nvSpPr>
      <dsp:spPr>
        <a:xfrm>
          <a:off x="4383255" y="0"/>
          <a:ext cx="1194585" cy="10990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27DA54-DCB6-45F4-890E-F7DCC5A4BE12}">
      <dsp:nvSpPr>
        <dsp:cNvPr id="0" name=""/>
        <dsp:cNvSpPr/>
      </dsp:nvSpPr>
      <dsp:spPr>
        <a:xfrm>
          <a:off x="725" y="1227063"/>
          <a:ext cx="7120509" cy="1115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11300">
            <a:lnSpc>
              <a:spcPct val="100000"/>
            </a:lnSpc>
            <a:spcBef>
              <a:spcPct val="0"/>
            </a:spcBef>
            <a:spcAft>
              <a:spcPct val="35000"/>
            </a:spcAft>
            <a:buNone/>
            <a:defRPr b="1"/>
          </a:pPr>
          <a:r>
            <a:rPr lang="en-US" sz="3400" kern="1200" dirty="0"/>
            <a:t> </a:t>
          </a:r>
        </a:p>
      </dsp:txBody>
      <dsp:txXfrm>
        <a:off x="725" y="1227063"/>
        <a:ext cx="7120509" cy="1115217"/>
      </dsp:txXfrm>
    </dsp:sp>
    <dsp:sp modelId="{DD091D0A-5A25-4241-91F3-18D32B0BDD4F}">
      <dsp:nvSpPr>
        <dsp:cNvPr id="0" name=""/>
        <dsp:cNvSpPr/>
      </dsp:nvSpPr>
      <dsp:spPr>
        <a:xfrm>
          <a:off x="2943987" y="1910653"/>
          <a:ext cx="1233984" cy="949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endParaRPr lang="en-US" sz="1700" kern="1200" dirty="0"/>
        </a:p>
      </dsp:txBody>
      <dsp:txXfrm>
        <a:off x="2943987" y="1910653"/>
        <a:ext cx="1233984" cy="949332"/>
      </dsp:txXfrm>
    </dsp:sp>
    <dsp:sp modelId="{210823F6-AC1A-46E3-9D99-A319DF497539}">
      <dsp:nvSpPr>
        <dsp:cNvPr id="0" name=""/>
        <dsp:cNvSpPr/>
      </dsp:nvSpPr>
      <dsp:spPr>
        <a:xfrm flipV="1">
          <a:off x="9636658" y="2408670"/>
          <a:ext cx="87173" cy="22998"/>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140000" b="-140000"/>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1752BD-6530-4141-80E9-9A0923780DCB}">
      <dsp:nvSpPr>
        <dsp:cNvPr id="0" name=""/>
        <dsp:cNvSpPr/>
      </dsp:nvSpPr>
      <dsp:spPr>
        <a:xfrm>
          <a:off x="7337181" y="1423107"/>
          <a:ext cx="1233984" cy="185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endParaRPr lang="en-US" sz="1400" kern="1200" dirty="0"/>
        </a:p>
      </dsp:txBody>
      <dsp:txXfrm>
        <a:off x="7337181" y="1423107"/>
        <a:ext cx="1233984" cy="185097"/>
      </dsp:txXfrm>
    </dsp:sp>
    <dsp:sp modelId="{7CD40649-A74C-4AD8-B9D0-2573A1955C91}">
      <dsp:nvSpPr>
        <dsp:cNvPr id="0" name=""/>
        <dsp:cNvSpPr/>
      </dsp:nvSpPr>
      <dsp:spPr>
        <a:xfrm>
          <a:off x="7337181" y="1641637"/>
          <a:ext cx="1233984" cy="949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endParaRPr lang="en-US" sz="1700" kern="1200" dirty="0"/>
        </a:p>
      </dsp:txBody>
      <dsp:txXfrm>
        <a:off x="7337181" y="1641637"/>
        <a:ext cx="1233984" cy="949332"/>
      </dsp:txXfrm>
    </dsp:sp>
    <dsp:sp modelId="{B0A3ABD2-C471-4A21-8AEF-3843C86919E1}">
      <dsp:nvSpPr>
        <dsp:cNvPr id="0" name=""/>
        <dsp:cNvSpPr/>
      </dsp:nvSpPr>
      <dsp:spPr>
        <a:xfrm rot="11710280" flipH="1" flipV="1">
          <a:off x="9261787" y="1191792"/>
          <a:ext cx="73603" cy="80708"/>
        </a:xfrm>
        <a:prstGeom prst="round2SameRect">
          <a:avLst/>
        </a:prstGeom>
        <a:no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D97C04-1692-4931-9A64-809D862C1739}">
      <dsp:nvSpPr>
        <dsp:cNvPr id="0" name=""/>
        <dsp:cNvSpPr/>
      </dsp:nvSpPr>
      <dsp:spPr>
        <a:xfrm>
          <a:off x="8787113" y="1437534"/>
          <a:ext cx="1233984" cy="185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endParaRPr lang="en-US" sz="1400" kern="1200" dirty="0"/>
        </a:p>
      </dsp:txBody>
      <dsp:txXfrm>
        <a:off x="8787113" y="1437534"/>
        <a:ext cx="1233984" cy="185097"/>
      </dsp:txXfrm>
    </dsp:sp>
    <dsp:sp modelId="{6418EBED-F111-425B-8EE2-06B8B2297A68}">
      <dsp:nvSpPr>
        <dsp:cNvPr id="0" name=""/>
        <dsp:cNvSpPr/>
      </dsp:nvSpPr>
      <dsp:spPr>
        <a:xfrm>
          <a:off x="8787113" y="1656064"/>
          <a:ext cx="1233984" cy="949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endParaRPr lang="en-US" sz="1700" kern="1200" dirty="0"/>
        </a:p>
      </dsp:txBody>
      <dsp:txXfrm>
        <a:off x="8787113" y="1656064"/>
        <a:ext cx="1233984" cy="949332"/>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11/6/2024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11/6/2024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Data Analytics NYC Taxi Trip Project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solidFill>
                  <a:srgbClr val="5792BA"/>
                </a:solidFill>
              </a:rPr>
              <a:t>A Hypothesis testing approach in Python.</a:t>
            </a:r>
            <a:endParaRPr lang="en-US" sz="2300" dirty="0">
              <a:solidFill>
                <a:srgbClr val="5792BA"/>
              </a:solidFill>
            </a:endParaRP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9536B18-1EB6-E9DB-8D2A-5CF3F013134E}"/>
              </a:ext>
            </a:extLst>
          </p:cNvPr>
          <p:cNvSpPr/>
          <p:nvPr/>
        </p:nvSpPr>
        <p:spPr>
          <a:xfrm>
            <a:off x="-5324" y="612050"/>
            <a:ext cx="12192000" cy="1588226"/>
          </a:xfrm>
          <a:prstGeom prst="rect">
            <a:avLst/>
          </a:prstGeom>
          <a:solidFill>
            <a:schemeClr val="tx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2AD1BCE-57B3-8B17-591C-8B6C8B0E665F}"/>
              </a:ext>
            </a:extLst>
          </p:cNvPr>
          <p:cNvSpPr>
            <a:spLocks noGrp="1"/>
          </p:cNvSpPr>
          <p:nvPr>
            <p:ph type="title"/>
          </p:nvPr>
        </p:nvSpPr>
        <p:spPr>
          <a:xfrm>
            <a:off x="913795" y="973719"/>
            <a:ext cx="10353762" cy="1257300"/>
          </a:xfrm>
        </p:spPr>
        <p:txBody>
          <a:bodyPr/>
          <a:lstStyle/>
          <a:p>
            <a:pPr algn="l"/>
            <a:r>
              <a:rPr lang="en-IN" b="1" u="sng" dirty="0">
                <a:latin typeface="Calibri" panose="020F0502020204030204" pitchFamily="34" charset="0"/>
                <a:ea typeface="Calibri" panose="020F0502020204030204" pitchFamily="34" charset="0"/>
                <a:cs typeface="Calibri" panose="020F0502020204030204" pitchFamily="34" charset="0"/>
              </a:rPr>
              <a:t>Recommendations</a:t>
            </a:r>
          </a:p>
        </p:txBody>
      </p:sp>
      <p:pic>
        <p:nvPicPr>
          <p:cNvPr id="13" name="Content Placeholder 12" descr="Lightbulb and gear with solid fill">
            <a:extLst>
              <a:ext uri="{FF2B5EF4-FFF2-40B4-BE49-F238E27FC236}">
                <a16:creationId xmlns:a16="http://schemas.microsoft.com/office/drawing/2014/main" id="{F069400B-992D-D621-D082-1ECAED439A70}"/>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532709" y="2523028"/>
            <a:ext cx="914400" cy="914400"/>
          </a:xfrm>
        </p:spPr>
      </p:pic>
      <p:pic>
        <p:nvPicPr>
          <p:cNvPr id="15" name="Graphic 14" descr="Marketing with solid fill">
            <a:extLst>
              <a:ext uri="{FF2B5EF4-FFF2-40B4-BE49-F238E27FC236}">
                <a16:creationId xmlns:a16="http://schemas.microsoft.com/office/drawing/2014/main" id="{446EE97B-339B-F0E9-3B06-8B8400684CF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45920" y="3830410"/>
            <a:ext cx="914400" cy="914400"/>
          </a:xfrm>
          <a:prstGeom prst="rect">
            <a:avLst/>
          </a:prstGeom>
        </p:spPr>
      </p:pic>
      <p:pic>
        <p:nvPicPr>
          <p:cNvPr id="17" name="Graphic 16" descr="Lock with solid fill">
            <a:extLst>
              <a:ext uri="{FF2B5EF4-FFF2-40B4-BE49-F238E27FC236}">
                <a16:creationId xmlns:a16="http://schemas.microsoft.com/office/drawing/2014/main" id="{377DCDFA-DCA0-E086-0E07-AEDF7E754AA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32709" y="4969881"/>
            <a:ext cx="914400" cy="914400"/>
          </a:xfrm>
          <a:prstGeom prst="rect">
            <a:avLst/>
          </a:prstGeom>
        </p:spPr>
      </p:pic>
      <p:sp>
        <p:nvSpPr>
          <p:cNvPr id="19" name="TextBox 18">
            <a:extLst>
              <a:ext uri="{FF2B5EF4-FFF2-40B4-BE49-F238E27FC236}">
                <a16:creationId xmlns:a16="http://schemas.microsoft.com/office/drawing/2014/main" id="{0AE4F2CF-1A5F-5758-8F27-B196F9513730}"/>
              </a:ext>
            </a:extLst>
          </p:cNvPr>
          <p:cNvSpPr txBox="1"/>
          <p:nvPr/>
        </p:nvSpPr>
        <p:spPr>
          <a:xfrm>
            <a:off x="2969623" y="2791097"/>
            <a:ext cx="6862354" cy="646331"/>
          </a:xfrm>
          <a:prstGeom prst="rect">
            <a:avLst/>
          </a:prstGeom>
          <a:noFill/>
        </p:spPr>
        <p:txBody>
          <a:bodyPr wrap="square" rtlCol="0">
            <a:spAutoFit/>
          </a:bodyPr>
          <a:lstStyle/>
          <a:p>
            <a:r>
              <a:rPr lang="en-IN" dirty="0"/>
              <a:t>Encourage customers to pay with credit cards to capitalise on the potential for generating more revenue for taxi cab drivers.</a:t>
            </a:r>
          </a:p>
        </p:txBody>
      </p:sp>
      <p:sp>
        <p:nvSpPr>
          <p:cNvPr id="20" name="TextBox 19">
            <a:extLst>
              <a:ext uri="{FF2B5EF4-FFF2-40B4-BE49-F238E27FC236}">
                <a16:creationId xmlns:a16="http://schemas.microsoft.com/office/drawing/2014/main" id="{6C9A5C02-98AC-DD9C-4067-CEEFF73E0C6E}"/>
              </a:ext>
            </a:extLst>
          </p:cNvPr>
          <p:cNvSpPr txBox="1"/>
          <p:nvPr/>
        </p:nvSpPr>
        <p:spPr>
          <a:xfrm>
            <a:off x="2969623" y="3753394"/>
            <a:ext cx="7576457" cy="923330"/>
          </a:xfrm>
          <a:prstGeom prst="rect">
            <a:avLst/>
          </a:prstGeom>
          <a:noFill/>
        </p:spPr>
        <p:txBody>
          <a:bodyPr wrap="square" rtlCol="0">
            <a:spAutoFit/>
          </a:bodyPr>
          <a:lstStyle/>
          <a:p>
            <a:r>
              <a:rPr lang="en-IN" dirty="0"/>
              <a:t>Implement strategies such as offering  incentives or discounts for credit card transactions to incentivize customers to choose this payment method.</a:t>
            </a:r>
          </a:p>
        </p:txBody>
      </p:sp>
      <p:sp>
        <p:nvSpPr>
          <p:cNvPr id="21" name="TextBox 20">
            <a:extLst>
              <a:ext uri="{FF2B5EF4-FFF2-40B4-BE49-F238E27FC236}">
                <a16:creationId xmlns:a16="http://schemas.microsoft.com/office/drawing/2014/main" id="{3653FB22-021E-9C0A-9F63-52F099169B2E}"/>
              </a:ext>
            </a:extLst>
          </p:cNvPr>
          <p:cNvSpPr txBox="1"/>
          <p:nvPr/>
        </p:nvSpPr>
        <p:spPr>
          <a:xfrm>
            <a:off x="3000102" y="5050971"/>
            <a:ext cx="7363097" cy="923330"/>
          </a:xfrm>
          <a:prstGeom prst="rect">
            <a:avLst/>
          </a:prstGeom>
          <a:noFill/>
        </p:spPr>
        <p:txBody>
          <a:bodyPr wrap="square" rtlCol="0">
            <a:spAutoFit/>
          </a:bodyPr>
          <a:lstStyle/>
          <a:p>
            <a:r>
              <a:rPr lang="en-IN" dirty="0"/>
              <a:t>Provide Seamless and secure credit card payment options to enhance customer convenience and encourage adoption of this preferred payment method.</a:t>
            </a:r>
          </a:p>
        </p:txBody>
      </p:sp>
    </p:spTree>
    <p:extLst>
      <p:ext uri="{BB962C8B-B14F-4D97-AF65-F5344CB8AC3E}">
        <p14:creationId xmlns:p14="http://schemas.microsoft.com/office/powerpoint/2010/main" val="1588646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3F72-78F7-DAE6-B3D5-73464D06B669}"/>
              </a:ext>
            </a:extLst>
          </p:cNvPr>
          <p:cNvSpPr>
            <a:spLocks noGrp="1"/>
          </p:cNvSpPr>
          <p:nvPr>
            <p:ph type="title"/>
          </p:nvPr>
        </p:nvSpPr>
        <p:spPr>
          <a:xfrm>
            <a:off x="-1863875" y="644434"/>
            <a:ext cx="10353762" cy="1257300"/>
          </a:xfrm>
        </p:spPr>
        <p:txBody>
          <a:bodyPr/>
          <a:lstStyle/>
          <a:p>
            <a:r>
              <a:rPr lang="en-IN" b="1" u="sng" dirty="0">
                <a:solidFill>
                  <a:srgbClr val="00B0F0"/>
                </a:solidFill>
              </a:rPr>
              <a:t>Problem Statement</a:t>
            </a:r>
          </a:p>
        </p:txBody>
      </p:sp>
      <p:pic>
        <p:nvPicPr>
          <p:cNvPr id="7" name="Content Placeholder 6" descr="Magnifying glass showing decling performance">
            <a:extLst>
              <a:ext uri="{FF2B5EF4-FFF2-40B4-BE49-F238E27FC236}">
                <a16:creationId xmlns:a16="http://schemas.microsoft.com/office/drawing/2014/main" id="{81496D83-809D-BED0-262D-02FFB9685F1E}"/>
              </a:ext>
            </a:extLst>
          </p:cNvPr>
          <p:cNvPicPr>
            <a:picLocks noGrp="1" noChangeAspect="1"/>
          </p:cNvPicPr>
          <p:nvPr>
            <p:ph idx="1"/>
          </p:nvPr>
        </p:nvPicPr>
        <p:blipFill>
          <a:blip r:embed="rId2">
            <a:alphaModFix amt="85000"/>
          </a:blip>
          <a:stretch>
            <a:fillRect/>
          </a:stretch>
        </p:blipFill>
        <p:spPr>
          <a:xfrm>
            <a:off x="7123176" y="1993392"/>
            <a:ext cx="4845040" cy="3816096"/>
          </a:xfrm>
        </p:spPr>
      </p:pic>
      <p:sp>
        <p:nvSpPr>
          <p:cNvPr id="10" name="TextBox 9">
            <a:extLst>
              <a:ext uri="{FF2B5EF4-FFF2-40B4-BE49-F238E27FC236}">
                <a16:creationId xmlns:a16="http://schemas.microsoft.com/office/drawing/2014/main" id="{FAB23285-8A3A-BB44-2303-3C3A6CE1CAAA}"/>
              </a:ext>
            </a:extLst>
          </p:cNvPr>
          <p:cNvSpPr txBox="1"/>
          <p:nvPr/>
        </p:nvSpPr>
        <p:spPr>
          <a:xfrm>
            <a:off x="932688" y="2130552"/>
            <a:ext cx="5733288" cy="3477875"/>
          </a:xfrm>
          <a:prstGeom prst="rect">
            <a:avLst/>
          </a:prstGeom>
          <a:noFill/>
        </p:spPr>
        <p:txBody>
          <a:bodyPr wrap="square" rtlCol="0">
            <a:spAutoFit/>
          </a:bodyPr>
          <a:lstStyle/>
          <a:p>
            <a:r>
              <a:rPr lang="en-IN" sz="2000" dirty="0"/>
              <a:t>In the fast-paced taxi booking sector, making the most of revenue is essential for long-term success and drive happiness.</a:t>
            </a:r>
          </a:p>
          <a:p>
            <a:endParaRPr lang="en-IN" sz="2000" dirty="0"/>
          </a:p>
          <a:p>
            <a:r>
              <a:rPr lang="en-IN" sz="2000" dirty="0"/>
              <a:t>Our goal is to </a:t>
            </a:r>
            <a:r>
              <a:rPr lang="en-IN" sz="2000" b="1" dirty="0">
                <a:solidFill>
                  <a:srgbClr val="00B050"/>
                </a:solidFill>
              </a:rPr>
              <a:t>use data-driven insights to maximise revenue streams for taxi drivers in  order to meet this need</a:t>
            </a:r>
            <a:r>
              <a:rPr lang="en-IN" sz="2000" b="1" dirty="0"/>
              <a:t>. </a:t>
            </a:r>
            <a:r>
              <a:rPr lang="en-IN" sz="2000" dirty="0"/>
              <a:t>Our research aims to determine whether payment methods have an impact on fare pricing by focusing on the relationship between payment type and fare amount.</a:t>
            </a:r>
          </a:p>
        </p:txBody>
      </p:sp>
    </p:spTree>
    <p:extLst>
      <p:ext uri="{BB962C8B-B14F-4D97-AF65-F5344CB8AC3E}">
        <p14:creationId xmlns:p14="http://schemas.microsoft.com/office/powerpoint/2010/main" val="1425595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609600"/>
            <a:ext cx="10353762" cy="1257300"/>
          </a:xfrm>
        </p:spPr>
        <p:txBody>
          <a:bodyPr>
            <a:normAutofit/>
          </a:bodyPr>
          <a:lstStyle/>
          <a:p>
            <a:r>
              <a:rPr lang="en-US" sz="4800" b="1" dirty="0">
                <a:solidFill>
                  <a:srgbClr val="58B6C0"/>
                </a:solidFill>
                <a:latin typeface="Arial Black" panose="020B0A04020102020204" pitchFamily="34" charset="0"/>
              </a:rPr>
              <a:t>Research Question</a:t>
            </a:r>
          </a:p>
        </p:txBody>
      </p:sp>
      <p:graphicFrame>
        <p:nvGraphicFramePr>
          <p:cNvPr id="12" name="Content Placeholder 2" descr="SmartArt graphic">
            <a:extLst>
              <a:ext uri="{FF2B5EF4-FFF2-40B4-BE49-F238E27FC236}">
                <a16:creationId xmlns:a16="http://schemas.microsoft.com/office/drawing/2014/main" id="{1E5659A2-FA7D-4C38-864B-37B42C27540F}"/>
              </a:ext>
            </a:extLst>
          </p:cNvPr>
          <p:cNvGraphicFramePr>
            <a:graphicFrameLocks noGrp="1"/>
          </p:cNvGraphicFramePr>
          <p:nvPr>
            <p:ph idx="1"/>
            <p:extLst>
              <p:ext uri="{D42A27DB-BD31-4B8C-83A1-F6EECF244321}">
                <p14:modId xmlns:p14="http://schemas.microsoft.com/office/powerpoint/2010/main" val="2298780254"/>
              </p:ext>
            </p:extLst>
          </p:nvPr>
        </p:nvGraphicFramePr>
        <p:xfrm>
          <a:off x="914400" y="2076450"/>
          <a:ext cx="10021823"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8E554EF1-1CED-39AA-558D-95B1DCC26AF3}"/>
              </a:ext>
            </a:extLst>
          </p:cNvPr>
          <p:cNvSpPr txBox="1"/>
          <p:nvPr/>
        </p:nvSpPr>
        <p:spPr>
          <a:xfrm>
            <a:off x="1359702" y="3429000"/>
            <a:ext cx="10353762" cy="461665"/>
          </a:xfrm>
          <a:prstGeom prst="rect">
            <a:avLst/>
          </a:prstGeom>
          <a:noFill/>
        </p:spPr>
        <p:txBody>
          <a:bodyPr wrap="square" rtlCol="0">
            <a:spAutoFit/>
          </a:bodyPr>
          <a:lstStyle/>
          <a:p>
            <a:r>
              <a:rPr lang="en-IN" sz="2400" b="1" dirty="0"/>
              <a:t>Is there a relationship between total fare amount and payment type?</a:t>
            </a:r>
          </a:p>
        </p:txBody>
      </p:sp>
      <p:sp>
        <p:nvSpPr>
          <p:cNvPr id="4" name="TextBox 3">
            <a:extLst>
              <a:ext uri="{FF2B5EF4-FFF2-40B4-BE49-F238E27FC236}">
                <a16:creationId xmlns:a16="http://schemas.microsoft.com/office/drawing/2014/main" id="{06B38ED3-58F4-5559-BD6B-4AA1DB292D24}"/>
              </a:ext>
            </a:extLst>
          </p:cNvPr>
          <p:cNvSpPr txBox="1"/>
          <p:nvPr/>
        </p:nvSpPr>
        <p:spPr>
          <a:xfrm>
            <a:off x="1754270" y="4379267"/>
            <a:ext cx="9125712" cy="1477328"/>
          </a:xfrm>
          <a:prstGeom prst="rect">
            <a:avLst/>
          </a:prstGeom>
          <a:noFill/>
        </p:spPr>
        <p:txBody>
          <a:bodyPr wrap="square" rtlCol="0">
            <a:spAutoFit/>
          </a:bodyPr>
          <a:lstStyle/>
          <a:p>
            <a:pPr algn="ctr"/>
            <a:r>
              <a:rPr lang="en-IN" sz="2400" dirty="0"/>
              <a:t>Can we nudge customers towards payments methods that generate higher revenue for drivers, without negatively impacting customer experience?</a:t>
            </a:r>
          </a:p>
          <a:p>
            <a:endParaRPr lang="en-IN" dirty="0"/>
          </a:p>
        </p:txBody>
      </p:sp>
    </p:spTree>
    <p:extLst>
      <p:ext uri="{BB962C8B-B14F-4D97-AF65-F5344CB8AC3E}">
        <p14:creationId xmlns:p14="http://schemas.microsoft.com/office/powerpoint/2010/main" val="3265077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18C8BC3-2489-CBDB-E748-13AD817125B5}"/>
              </a:ext>
            </a:extLst>
          </p:cNvPr>
          <p:cNvSpPr/>
          <p:nvPr/>
        </p:nvSpPr>
        <p:spPr>
          <a:xfrm>
            <a:off x="-5324" y="766354"/>
            <a:ext cx="12192000" cy="2088271"/>
          </a:xfrm>
          <a:prstGeom prst="rect">
            <a:avLst/>
          </a:prstGeom>
          <a:solidFill>
            <a:schemeClr val="tx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171BFBE-D0EA-C000-9092-AF6B0577DB3B}"/>
              </a:ext>
            </a:extLst>
          </p:cNvPr>
          <p:cNvSpPr>
            <a:spLocks noGrp="1"/>
          </p:cNvSpPr>
          <p:nvPr>
            <p:ph type="title"/>
          </p:nvPr>
        </p:nvSpPr>
        <p:spPr/>
        <p:txBody>
          <a:bodyPr/>
          <a:lstStyle/>
          <a:p>
            <a:pPr algn="l"/>
            <a:r>
              <a:rPr lang="en-IN" b="1" u="sng" dirty="0">
                <a:solidFill>
                  <a:schemeClr val="tx1"/>
                </a:solidFill>
                <a:latin typeface="Calibri" panose="020F0502020204030204" pitchFamily="34" charset="0"/>
                <a:ea typeface="Calibri" panose="020F0502020204030204" pitchFamily="34" charset="0"/>
                <a:cs typeface="Calibri" panose="020F0502020204030204" pitchFamily="34" charset="0"/>
              </a:rPr>
              <a:t>Data Overview</a:t>
            </a:r>
          </a:p>
        </p:txBody>
      </p:sp>
      <p:pic>
        <p:nvPicPr>
          <p:cNvPr id="9" name="Content Placeholder 8">
            <a:extLst>
              <a:ext uri="{FF2B5EF4-FFF2-40B4-BE49-F238E27FC236}">
                <a16:creationId xmlns:a16="http://schemas.microsoft.com/office/drawing/2014/main" id="{530FDA0D-FCFC-9F2E-A2B2-C6BB0EB1E080}"/>
              </a:ext>
            </a:extLst>
          </p:cNvPr>
          <p:cNvPicPr>
            <a:picLocks noGrp="1" noChangeAspect="1"/>
          </p:cNvPicPr>
          <p:nvPr>
            <p:ph idx="1"/>
          </p:nvPr>
        </p:nvPicPr>
        <p:blipFill>
          <a:blip r:embed="rId2"/>
          <a:stretch>
            <a:fillRect/>
          </a:stretch>
        </p:blipFill>
        <p:spPr>
          <a:xfrm>
            <a:off x="4860699" y="3428999"/>
            <a:ext cx="6669450" cy="3067595"/>
          </a:xfrm>
        </p:spPr>
      </p:pic>
      <p:sp>
        <p:nvSpPr>
          <p:cNvPr id="10" name="TextBox 9">
            <a:extLst>
              <a:ext uri="{FF2B5EF4-FFF2-40B4-BE49-F238E27FC236}">
                <a16:creationId xmlns:a16="http://schemas.microsoft.com/office/drawing/2014/main" id="{659027D1-FFF2-752E-5AFD-CCA86515EAB3}"/>
              </a:ext>
            </a:extLst>
          </p:cNvPr>
          <p:cNvSpPr txBox="1"/>
          <p:nvPr/>
        </p:nvSpPr>
        <p:spPr>
          <a:xfrm>
            <a:off x="539931" y="1663337"/>
            <a:ext cx="11077303" cy="923330"/>
          </a:xfrm>
          <a:prstGeom prst="rect">
            <a:avLst/>
          </a:prstGeom>
          <a:noFill/>
        </p:spPr>
        <p:txBody>
          <a:bodyPr wrap="square" rtlCol="0">
            <a:spAutoFit/>
          </a:bodyPr>
          <a:lstStyle/>
          <a:p>
            <a:r>
              <a:rPr lang="en-IN" dirty="0"/>
              <a:t>For  this analysis, we utilised the comprehensive data set of New York Taxi Trip records, used data cleaning and feature engineering procedures to concentrate solely on the relevant columns essential for our investigation.</a:t>
            </a:r>
          </a:p>
        </p:txBody>
      </p:sp>
      <p:sp>
        <p:nvSpPr>
          <p:cNvPr id="11" name="TextBox 10">
            <a:extLst>
              <a:ext uri="{FF2B5EF4-FFF2-40B4-BE49-F238E27FC236}">
                <a16:creationId xmlns:a16="http://schemas.microsoft.com/office/drawing/2014/main" id="{7AB9FF20-B4CE-CD9C-D129-525B58A12F36}"/>
              </a:ext>
            </a:extLst>
          </p:cNvPr>
          <p:cNvSpPr txBox="1"/>
          <p:nvPr/>
        </p:nvSpPr>
        <p:spPr>
          <a:xfrm>
            <a:off x="795864" y="2940017"/>
            <a:ext cx="5294812" cy="400110"/>
          </a:xfrm>
          <a:prstGeom prst="rect">
            <a:avLst/>
          </a:prstGeom>
          <a:noFill/>
        </p:spPr>
        <p:txBody>
          <a:bodyPr wrap="square" rtlCol="0">
            <a:spAutoFit/>
          </a:bodyPr>
          <a:lstStyle/>
          <a:p>
            <a:r>
              <a:rPr lang="en-IN" dirty="0"/>
              <a:t>Releva</a:t>
            </a:r>
            <a:r>
              <a:rPr lang="en-IN" sz="2000" b="1" dirty="0"/>
              <a:t>nt Columns used for this research:- </a:t>
            </a:r>
          </a:p>
        </p:txBody>
      </p:sp>
      <p:sp>
        <p:nvSpPr>
          <p:cNvPr id="12" name="TextBox 11">
            <a:extLst>
              <a:ext uri="{FF2B5EF4-FFF2-40B4-BE49-F238E27FC236}">
                <a16:creationId xmlns:a16="http://schemas.microsoft.com/office/drawing/2014/main" id="{DFC60C5C-839B-9BFD-66F2-19674FD40400}"/>
              </a:ext>
            </a:extLst>
          </p:cNvPr>
          <p:cNvSpPr txBox="1"/>
          <p:nvPr/>
        </p:nvSpPr>
        <p:spPr>
          <a:xfrm>
            <a:off x="913795" y="3614057"/>
            <a:ext cx="3344696" cy="1754326"/>
          </a:xfrm>
          <a:prstGeom prst="rect">
            <a:avLst/>
          </a:prstGeom>
          <a:noFill/>
        </p:spPr>
        <p:txBody>
          <a:bodyPr wrap="square" rtlCol="0">
            <a:spAutoFit/>
          </a:bodyPr>
          <a:lstStyle/>
          <a:p>
            <a:pPr marL="285750" indent="-285750">
              <a:buFont typeface="Arial" panose="020B0604020202020204" pitchFamily="34" charset="0"/>
              <a:buChar char="•"/>
            </a:pPr>
            <a:r>
              <a:rPr lang="en-IN" dirty="0"/>
              <a:t>passenger_count (1 to 5)</a:t>
            </a:r>
          </a:p>
          <a:p>
            <a:pPr marL="285750" indent="-285750">
              <a:buFont typeface="Arial" panose="020B0604020202020204" pitchFamily="34" charset="0"/>
              <a:buChar char="•"/>
            </a:pPr>
            <a:r>
              <a:rPr lang="en-IN" dirty="0"/>
              <a:t>payment_type (card or cash)</a:t>
            </a:r>
          </a:p>
          <a:p>
            <a:pPr marL="285750" indent="-285750">
              <a:buFont typeface="Arial" panose="020B0604020202020204" pitchFamily="34" charset="0"/>
              <a:buChar char="•"/>
            </a:pPr>
            <a:r>
              <a:rPr lang="en-IN" dirty="0"/>
              <a:t>fare_amount</a:t>
            </a:r>
          </a:p>
          <a:p>
            <a:pPr marL="285750" indent="-285750">
              <a:buFont typeface="Arial" panose="020B0604020202020204" pitchFamily="34" charset="0"/>
              <a:buChar char="•"/>
            </a:pPr>
            <a:r>
              <a:rPr lang="en-IN" dirty="0"/>
              <a:t>trip_distance (miles)</a:t>
            </a:r>
          </a:p>
          <a:p>
            <a:pPr marL="285750" indent="-285750">
              <a:buFont typeface="Arial" panose="020B0604020202020204" pitchFamily="34" charset="0"/>
              <a:buChar char="•"/>
            </a:pPr>
            <a:r>
              <a:rPr lang="en-IN" dirty="0"/>
              <a:t>duration (minutes)</a:t>
            </a:r>
          </a:p>
        </p:txBody>
      </p:sp>
    </p:spTree>
    <p:extLst>
      <p:ext uri="{BB962C8B-B14F-4D97-AF65-F5344CB8AC3E}">
        <p14:creationId xmlns:p14="http://schemas.microsoft.com/office/powerpoint/2010/main" val="3221095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00CF0-5B43-2DAF-D83A-822AEC6251C8}"/>
              </a:ext>
            </a:extLst>
          </p:cNvPr>
          <p:cNvSpPr>
            <a:spLocks noGrp="1"/>
          </p:cNvSpPr>
          <p:nvPr>
            <p:ph type="title"/>
          </p:nvPr>
        </p:nvSpPr>
        <p:spPr/>
        <p:txBody>
          <a:bodyPr/>
          <a:lstStyle/>
          <a:p>
            <a:pPr algn="l"/>
            <a:r>
              <a:rPr lang="en-IN" b="1" u="sng" dirty="0">
                <a:latin typeface="Calibri" panose="020F0502020204030204" pitchFamily="34" charset="0"/>
                <a:ea typeface="Calibri" panose="020F0502020204030204" pitchFamily="34" charset="0"/>
                <a:cs typeface="Calibri" panose="020F0502020204030204" pitchFamily="34" charset="0"/>
              </a:rPr>
              <a:t>Methodology</a:t>
            </a:r>
          </a:p>
        </p:txBody>
      </p:sp>
      <p:graphicFrame>
        <p:nvGraphicFramePr>
          <p:cNvPr id="4" name="Content Placeholder 3">
            <a:extLst>
              <a:ext uri="{FF2B5EF4-FFF2-40B4-BE49-F238E27FC236}">
                <a16:creationId xmlns:a16="http://schemas.microsoft.com/office/drawing/2014/main" id="{214B9F7F-A1FE-EF8C-47EE-38B5FF2FFAFC}"/>
              </a:ext>
            </a:extLst>
          </p:cNvPr>
          <p:cNvGraphicFramePr>
            <a:graphicFrameLocks noGrp="1"/>
          </p:cNvGraphicFramePr>
          <p:nvPr>
            <p:ph idx="1"/>
            <p:extLst>
              <p:ext uri="{D42A27DB-BD31-4B8C-83A1-F6EECF244321}">
                <p14:modId xmlns:p14="http://schemas.microsoft.com/office/powerpoint/2010/main" val="1048976968"/>
              </p:ext>
            </p:extLst>
          </p:nvPr>
        </p:nvGraphicFramePr>
        <p:xfrm>
          <a:off x="914400" y="2076450"/>
          <a:ext cx="10353674" cy="3383825"/>
        </p:xfrm>
        <a:graphic>
          <a:graphicData uri="http://schemas.openxmlformats.org/drawingml/2006/table">
            <a:tbl>
              <a:tblPr firstRow="1" bandRow="1">
                <a:tableStyleId>{5C22544A-7EE6-4342-B048-85BDC9FD1C3A}</a:tableStyleId>
              </a:tblPr>
              <a:tblGrid>
                <a:gridCol w="3429000">
                  <a:extLst>
                    <a:ext uri="{9D8B030D-6E8A-4147-A177-3AD203B41FA5}">
                      <a16:colId xmlns:a16="http://schemas.microsoft.com/office/drawing/2014/main" val="238601022"/>
                    </a:ext>
                  </a:extLst>
                </a:gridCol>
                <a:gridCol w="6924674">
                  <a:extLst>
                    <a:ext uri="{9D8B030D-6E8A-4147-A177-3AD203B41FA5}">
                      <a16:colId xmlns:a16="http://schemas.microsoft.com/office/drawing/2014/main" val="2601975662"/>
                    </a:ext>
                  </a:extLst>
                </a:gridCol>
              </a:tblGrid>
              <a:tr h="740553">
                <a:tc>
                  <a:txBody>
                    <a:bodyPr/>
                    <a:lstStyle/>
                    <a:p>
                      <a:pPr algn="ctr"/>
                      <a:r>
                        <a:rPr lang="en-IN" dirty="0"/>
                        <a:t>Step</a:t>
                      </a:r>
                    </a:p>
                  </a:txBody>
                  <a:tcPr/>
                </a:tc>
                <a:tc>
                  <a:txBody>
                    <a:bodyPr/>
                    <a:lstStyle/>
                    <a:p>
                      <a:pPr algn="ctr"/>
                      <a:r>
                        <a:rPr lang="en-IN" dirty="0"/>
                        <a:t>Description</a:t>
                      </a:r>
                    </a:p>
                  </a:txBody>
                  <a:tcPr/>
                </a:tc>
                <a:extLst>
                  <a:ext uri="{0D108BD9-81ED-4DB2-BD59-A6C34878D82A}">
                    <a16:rowId xmlns:a16="http://schemas.microsoft.com/office/drawing/2014/main" val="1532712358"/>
                  </a:ext>
                </a:extLst>
              </a:tr>
              <a:tr h="1321636">
                <a:tc>
                  <a:txBody>
                    <a:bodyPr/>
                    <a:lstStyle/>
                    <a:p>
                      <a:pPr algn="just"/>
                      <a:r>
                        <a:rPr lang="en-IN" dirty="0"/>
                        <a:t>Descriptive Analysis</a:t>
                      </a:r>
                    </a:p>
                  </a:txBody>
                  <a:tcPr/>
                </a:tc>
                <a:tc>
                  <a:txBody>
                    <a:bodyPr/>
                    <a:lstStyle/>
                    <a:p>
                      <a:pPr algn="just"/>
                      <a:r>
                        <a:rPr lang="en-IN" dirty="0"/>
                        <a:t>Performed statistical analysis to summarize key aspects of the data, focusing on fare amounts and payment types.</a:t>
                      </a:r>
                    </a:p>
                  </a:txBody>
                  <a:tcPr/>
                </a:tc>
                <a:extLst>
                  <a:ext uri="{0D108BD9-81ED-4DB2-BD59-A6C34878D82A}">
                    <a16:rowId xmlns:a16="http://schemas.microsoft.com/office/drawing/2014/main" val="3721432009"/>
                  </a:ext>
                </a:extLst>
              </a:tr>
              <a:tr h="1321636">
                <a:tc>
                  <a:txBody>
                    <a:bodyPr/>
                    <a:lstStyle/>
                    <a:p>
                      <a:pPr algn="just"/>
                      <a:r>
                        <a:rPr lang="en-IN" dirty="0"/>
                        <a:t>Hypothesis Testing </a:t>
                      </a:r>
                    </a:p>
                  </a:txBody>
                  <a:tcPr/>
                </a:tc>
                <a:tc>
                  <a:txBody>
                    <a:bodyPr/>
                    <a:lstStyle/>
                    <a:p>
                      <a:pPr algn="just"/>
                      <a:r>
                        <a:rPr lang="en-IN" dirty="0"/>
                        <a:t>Conducted a T-test to evaluate the relationship between payment type and fare amount, testing the hypothesis that different payment methods influence fare amounts.</a:t>
                      </a:r>
                    </a:p>
                  </a:txBody>
                  <a:tcPr/>
                </a:tc>
                <a:extLst>
                  <a:ext uri="{0D108BD9-81ED-4DB2-BD59-A6C34878D82A}">
                    <a16:rowId xmlns:a16="http://schemas.microsoft.com/office/drawing/2014/main" val="2607834664"/>
                  </a:ext>
                </a:extLst>
              </a:tr>
            </a:tbl>
          </a:graphicData>
        </a:graphic>
      </p:graphicFrame>
    </p:spTree>
    <p:extLst>
      <p:ext uri="{BB962C8B-B14F-4D97-AF65-F5344CB8AC3E}">
        <p14:creationId xmlns:p14="http://schemas.microsoft.com/office/powerpoint/2010/main" val="187221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2DDFC-E441-C09B-FA0D-DD0833E5630E}"/>
              </a:ext>
            </a:extLst>
          </p:cNvPr>
          <p:cNvSpPr>
            <a:spLocks noGrp="1"/>
          </p:cNvSpPr>
          <p:nvPr>
            <p:ph type="title"/>
          </p:nvPr>
        </p:nvSpPr>
        <p:spPr>
          <a:xfrm>
            <a:off x="919119" y="478971"/>
            <a:ext cx="10353762" cy="1257300"/>
          </a:xfrm>
        </p:spPr>
        <p:txBody>
          <a:bodyPr/>
          <a:lstStyle/>
          <a:p>
            <a:pPr algn="l"/>
            <a:r>
              <a:rPr lang="en-IN" b="1" u="sng" dirty="0">
                <a:latin typeface="Calibri" panose="020F0502020204030204" pitchFamily="34" charset="0"/>
                <a:ea typeface="Calibri" panose="020F0502020204030204" pitchFamily="34" charset="0"/>
                <a:cs typeface="Calibri" panose="020F0502020204030204" pitchFamily="34" charset="0"/>
              </a:rPr>
              <a:t>Journey Insights</a:t>
            </a:r>
          </a:p>
        </p:txBody>
      </p:sp>
      <p:pic>
        <p:nvPicPr>
          <p:cNvPr id="9" name="Content Placeholder 8">
            <a:extLst>
              <a:ext uri="{FF2B5EF4-FFF2-40B4-BE49-F238E27FC236}">
                <a16:creationId xmlns:a16="http://schemas.microsoft.com/office/drawing/2014/main" id="{6BC8F6D5-34D9-0A48-5D8D-92703B1A9D94}"/>
              </a:ext>
            </a:extLst>
          </p:cNvPr>
          <p:cNvPicPr>
            <a:picLocks noGrp="1" noChangeAspect="1"/>
          </p:cNvPicPr>
          <p:nvPr>
            <p:ph idx="1"/>
          </p:nvPr>
        </p:nvPicPr>
        <p:blipFill>
          <a:blip r:embed="rId2"/>
          <a:stretch>
            <a:fillRect/>
          </a:stretch>
        </p:blipFill>
        <p:spPr>
          <a:xfrm>
            <a:off x="5373190" y="2316480"/>
            <a:ext cx="6447312" cy="3222171"/>
          </a:xfrm>
        </p:spPr>
      </p:pic>
      <p:sp>
        <p:nvSpPr>
          <p:cNvPr id="10" name="TextBox 9">
            <a:extLst>
              <a:ext uri="{FF2B5EF4-FFF2-40B4-BE49-F238E27FC236}">
                <a16:creationId xmlns:a16="http://schemas.microsoft.com/office/drawing/2014/main" id="{009307A9-05BB-A5F8-74C4-480DF9755D95}"/>
              </a:ext>
            </a:extLst>
          </p:cNvPr>
          <p:cNvSpPr txBox="1"/>
          <p:nvPr/>
        </p:nvSpPr>
        <p:spPr>
          <a:xfrm>
            <a:off x="592183" y="2220686"/>
            <a:ext cx="4432663" cy="3477875"/>
          </a:xfrm>
          <a:prstGeom prst="rect">
            <a:avLst/>
          </a:prstGeom>
          <a:noFill/>
        </p:spPr>
        <p:txBody>
          <a:bodyPr wrap="square" rtlCol="0">
            <a:spAutoFit/>
          </a:bodyPr>
          <a:lstStyle/>
          <a:p>
            <a:pPr marL="285750" indent="-285750">
              <a:buFont typeface="Arial" panose="020B0604020202020204" pitchFamily="34" charset="0"/>
              <a:buChar char="•"/>
            </a:pPr>
            <a:r>
              <a:rPr lang="en-IN" sz="2000" dirty="0"/>
              <a:t>Customers paying with Card tend to have a slightly higher average trip distance and fare amount compared to those paying with cash</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Indicates that customers prefers to pay more with cards when they have high fare amount and long trip distance</a:t>
            </a:r>
          </a:p>
        </p:txBody>
      </p:sp>
    </p:spTree>
    <p:extLst>
      <p:ext uri="{BB962C8B-B14F-4D97-AF65-F5344CB8AC3E}">
        <p14:creationId xmlns:p14="http://schemas.microsoft.com/office/powerpoint/2010/main" val="839661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55290-A583-B4EC-BFAC-122C8EF6D122}"/>
              </a:ext>
            </a:extLst>
          </p:cNvPr>
          <p:cNvSpPr>
            <a:spLocks noGrp="1"/>
          </p:cNvSpPr>
          <p:nvPr>
            <p:ph type="title"/>
          </p:nvPr>
        </p:nvSpPr>
        <p:spPr>
          <a:xfrm>
            <a:off x="5722198" y="714103"/>
            <a:ext cx="6373340" cy="1257300"/>
          </a:xfrm>
        </p:spPr>
        <p:txBody>
          <a:bodyPr>
            <a:normAutofit fontScale="90000"/>
          </a:bodyPr>
          <a:lstStyle/>
          <a:p>
            <a:r>
              <a:rPr lang="en-IN" b="1" u="sng" dirty="0">
                <a:latin typeface="Calibri" panose="020F0502020204030204" pitchFamily="34" charset="0"/>
                <a:ea typeface="Calibri" panose="020F0502020204030204" pitchFamily="34" charset="0"/>
                <a:cs typeface="Calibri" panose="020F0502020204030204" pitchFamily="34" charset="0"/>
              </a:rPr>
              <a:t>Preference of Payment Types</a:t>
            </a:r>
          </a:p>
        </p:txBody>
      </p:sp>
      <p:pic>
        <p:nvPicPr>
          <p:cNvPr id="9" name="Content Placeholder 8">
            <a:extLst>
              <a:ext uri="{FF2B5EF4-FFF2-40B4-BE49-F238E27FC236}">
                <a16:creationId xmlns:a16="http://schemas.microsoft.com/office/drawing/2014/main" id="{5C04E30E-DCA2-0A23-D859-E461EA44D7AF}"/>
              </a:ext>
            </a:extLst>
          </p:cNvPr>
          <p:cNvPicPr>
            <a:picLocks noGrp="1" noChangeAspect="1"/>
          </p:cNvPicPr>
          <p:nvPr>
            <p:ph idx="1"/>
          </p:nvPr>
        </p:nvPicPr>
        <p:blipFill>
          <a:blip r:embed="rId2">
            <a:alphaModFix amt="85000"/>
            <a:extLst>
              <a:ext uri="{BEBA8EAE-BF5A-486C-A8C5-ECC9F3942E4B}">
                <a14:imgProps xmlns:a14="http://schemas.microsoft.com/office/drawing/2010/main">
                  <a14:imgLayer r:embed="rId3">
                    <a14:imgEffect>
                      <a14:saturation sat="200000"/>
                    </a14:imgEffect>
                  </a14:imgLayer>
                </a14:imgProps>
              </a:ext>
            </a:extLst>
          </a:blip>
          <a:stretch>
            <a:fillRect/>
          </a:stretch>
        </p:blipFill>
        <p:spPr>
          <a:xfrm>
            <a:off x="391885" y="1342753"/>
            <a:ext cx="5634446" cy="4448447"/>
          </a:xfrm>
        </p:spPr>
      </p:pic>
      <p:sp>
        <p:nvSpPr>
          <p:cNvPr id="10" name="TextBox 9">
            <a:extLst>
              <a:ext uri="{FF2B5EF4-FFF2-40B4-BE49-F238E27FC236}">
                <a16:creationId xmlns:a16="http://schemas.microsoft.com/office/drawing/2014/main" id="{1B29E72F-4976-E575-4918-329EFC1432C4}"/>
              </a:ext>
            </a:extLst>
          </p:cNvPr>
          <p:cNvSpPr txBox="1"/>
          <p:nvPr/>
        </p:nvSpPr>
        <p:spPr>
          <a:xfrm>
            <a:off x="6269504" y="2259389"/>
            <a:ext cx="4754880" cy="3139321"/>
          </a:xfrm>
          <a:prstGeom prst="rect">
            <a:avLst/>
          </a:prstGeom>
          <a:noFill/>
        </p:spPr>
        <p:txBody>
          <a:bodyPr wrap="square" rtlCol="0">
            <a:spAutoFit/>
          </a:bodyPr>
          <a:lstStyle/>
          <a:p>
            <a:pPr marL="285750" indent="-285750">
              <a:buFont typeface="Arial" panose="020B0604020202020204" pitchFamily="34" charset="0"/>
              <a:buChar char="•"/>
            </a:pPr>
            <a:r>
              <a:rPr lang="en-IN" dirty="0"/>
              <a:t>The  proportion of customers paying with cards is significantly higher than those paying with cash, with card payments accounting for 67.5% of all transactions compared to cash payments at 32 .5%</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This indicates a strong preference among customers for using card payments over cash, potentially due to convenience, security, or incentives offered for card transactions.</a:t>
            </a:r>
          </a:p>
        </p:txBody>
      </p:sp>
    </p:spTree>
    <p:extLst>
      <p:ext uri="{BB962C8B-B14F-4D97-AF65-F5344CB8AC3E}">
        <p14:creationId xmlns:p14="http://schemas.microsoft.com/office/powerpoint/2010/main" val="3651165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9B24C-4F5C-40D1-7C5A-7A7926909EEE}"/>
              </a:ext>
            </a:extLst>
          </p:cNvPr>
          <p:cNvSpPr>
            <a:spLocks noGrp="1"/>
          </p:cNvSpPr>
          <p:nvPr>
            <p:ph type="title"/>
          </p:nvPr>
        </p:nvSpPr>
        <p:spPr>
          <a:xfrm>
            <a:off x="913795" y="151311"/>
            <a:ext cx="10353762" cy="1257300"/>
          </a:xfrm>
        </p:spPr>
        <p:txBody>
          <a:bodyPr/>
          <a:lstStyle/>
          <a:p>
            <a:pPr algn="l"/>
            <a:r>
              <a:rPr lang="en-IN" b="1" u="sng" dirty="0">
                <a:latin typeface="Calibri" panose="020F0502020204030204" pitchFamily="34" charset="0"/>
                <a:ea typeface="Calibri" panose="020F0502020204030204" pitchFamily="34" charset="0"/>
                <a:cs typeface="Calibri" panose="020F0502020204030204" pitchFamily="34" charset="0"/>
              </a:rPr>
              <a:t>Passenger Count Analysis</a:t>
            </a:r>
          </a:p>
        </p:txBody>
      </p:sp>
      <p:pic>
        <p:nvPicPr>
          <p:cNvPr id="5" name="Content Placeholder 4">
            <a:extLst>
              <a:ext uri="{FF2B5EF4-FFF2-40B4-BE49-F238E27FC236}">
                <a16:creationId xmlns:a16="http://schemas.microsoft.com/office/drawing/2014/main" id="{DD24B927-ED29-878E-8891-C136C96D74D8}"/>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105988" y="3534172"/>
            <a:ext cx="9300149" cy="3172517"/>
          </a:xfrm>
        </p:spPr>
      </p:pic>
      <p:sp>
        <p:nvSpPr>
          <p:cNvPr id="6" name="TextBox 5">
            <a:extLst>
              <a:ext uri="{FF2B5EF4-FFF2-40B4-BE49-F238E27FC236}">
                <a16:creationId xmlns:a16="http://schemas.microsoft.com/office/drawing/2014/main" id="{A66C74F6-6E27-A8AD-4CE7-167B7F37824F}"/>
              </a:ext>
            </a:extLst>
          </p:cNvPr>
          <p:cNvSpPr txBox="1"/>
          <p:nvPr/>
        </p:nvSpPr>
        <p:spPr>
          <a:xfrm>
            <a:off x="1001486" y="1408611"/>
            <a:ext cx="9962605" cy="2308324"/>
          </a:xfrm>
          <a:prstGeom prst="rect">
            <a:avLst/>
          </a:prstGeom>
          <a:noFill/>
        </p:spPr>
        <p:txBody>
          <a:bodyPr wrap="square" rtlCol="0">
            <a:spAutoFit/>
          </a:bodyPr>
          <a:lstStyle/>
          <a:p>
            <a:pPr marL="285750" indent="-285750">
              <a:buFont typeface="Arial" panose="020B0604020202020204" pitchFamily="34" charset="0"/>
              <a:buChar char="•"/>
            </a:pPr>
            <a:r>
              <a:rPr lang="en-IN" dirty="0"/>
              <a:t>Among card payments, rights with a single passenger comprise the largest proportion constituting 40.08% of all card transactions.</a:t>
            </a:r>
          </a:p>
          <a:p>
            <a:pPr marL="285750" indent="-285750">
              <a:buFont typeface="Arial" panose="020B0604020202020204" pitchFamily="34" charset="0"/>
              <a:buChar char="•"/>
            </a:pPr>
            <a:r>
              <a:rPr lang="en-IN" dirty="0"/>
              <a:t>Similarly, cash payments are predominantly associated with single passenger rides, making up 20.04% of all cash transactions.</a:t>
            </a:r>
          </a:p>
          <a:p>
            <a:pPr marL="285750" indent="-285750">
              <a:buFont typeface="Arial" panose="020B0604020202020204" pitchFamily="34" charset="0"/>
              <a:buChar char="•"/>
            </a:pPr>
            <a:r>
              <a:rPr lang="en-IN" dirty="0"/>
              <a:t>There is a noticeable decrease in the percentage of transactions as the passenger count increases suggesting that larger groups are less likely to use taxis or may opt for alternative payment methods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116039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F42FF1E-44FF-70F0-03A9-787597E971C6}"/>
              </a:ext>
            </a:extLst>
          </p:cNvPr>
          <p:cNvSpPr/>
          <p:nvPr/>
        </p:nvSpPr>
        <p:spPr>
          <a:xfrm>
            <a:off x="-5324" y="612050"/>
            <a:ext cx="12192000" cy="1588226"/>
          </a:xfrm>
          <a:prstGeom prst="rect">
            <a:avLst/>
          </a:prstGeom>
          <a:solidFill>
            <a:schemeClr val="tx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19C27D9-1C0A-B9F5-E81B-01ABEAEB82FE}"/>
              </a:ext>
            </a:extLst>
          </p:cNvPr>
          <p:cNvSpPr>
            <a:spLocks noGrp="1"/>
          </p:cNvSpPr>
          <p:nvPr>
            <p:ph type="title"/>
          </p:nvPr>
        </p:nvSpPr>
        <p:spPr>
          <a:xfrm>
            <a:off x="913795" y="870857"/>
            <a:ext cx="10353762" cy="1257300"/>
          </a:xfrm>
        </p:spPr>
        <p:txBody>
          <a:bodyPr/>
          <a:lstStyle/>
          <a:p>
            <a:pPr algn="l"/>
            <a:r>
              <a:rPr lang="en-IN" b="1" u="sng" dirty="0">
                <a:latin typeface="Calibri" panose="020F0502020204030204" pitchFamily="34" charset="0"/>
                <a:ea typeface="Calibri" panose="020F0502020204030204" pitchFamily="34" charset="0"/>
                <a:cs typeface="Calibri" panose="020F0502020204030204" pitchFamily="34" charset="0"/>
              </a:rPr>
              <a:t>Hypothesis Testing</a:t>
            </a:r>
          </a:p>
        </p:txBody>
      </p:sp>
      <p:sp>
        <p:nvSpPr>
          <p:cNvPr id="3" name="Content Placeholder 2">
            <a:extLst>
              <a:ext uri="{FF2B5EF4-FFF2-40B4-BE49-F238E27FC236}">
                <a16:creationId xmlns:a16="http://schemas.microsoft.com/office/drawing/2014/main" id="{64182226-306D-D7B2-85BE-8F909423569B}"/>
              </a:ext>
            </a:extLst>
          </p:cNvPr>
          <p:cNvSpPr>
            <a:spLocks noGrp="1"/>
          </p:cNvSpPr>
          <p:nvPr>
            <p:ph idx="1"/>
          </p:nvPr>
        </p:nvSpPr>
        <p:spPr>
          <a:xfrm>
            <a:off x="913795" y="2533651"/>
            <a:ext cx="10353762" cy="3714749"/>
          </a:xfrm>
        </p:spPr>
        <p:txBody>
          <a:bodyPr/>
          <a:lstStyle/>
          <a:p>
            <a:r>
              <a:rPr lang="en-IN" dirty="0">
                <a:solidFill>
                  <a:schemeClr val="accent6">
                    <a:lumMod val="75000"/>
                  </a:schemeClr>
                </a:solidFill>
              </a:rPr>
              <a:t>Null hypothesis</a:t>
            </a:r>
            <a:r>
              <a:rPr lang="en-IN" dirty="0"/>
              <a:t>:- There is no difference in average fare between customers who use credit cards and customers who use cash.</a:t>
            </a:r>
          </a:p>
          <a:p>
            <a:r>
              <a:rPr lang="en-IN" dirty="0">
                <a:solidFill>
                  <a:schemeClr val="accent6">
                    <a:lumMod val="75000"/>
                  </a:schemeClr>
                </a:solidFill>
              </a:rPr>
              <a:t>Alternative hypothesis</a:t>
            </a:r>
            <a:r>
              <a:rPr lang="en-IN" dirty="0"/>
              <a:t>:- There is a difference in average fare between customers who use credit cards and customers who use cash.</a:t>
            </a:r>
          </a:p>
          <a:p>
            <a:endParaRPr lang="en-IN" dirty="0"/>
          </a:p>
          <a:p>
            <a:pPr marL="36900" indent="0">
              <a:buNone/>
            </a:pPr>
            <a:r>
              <a:rPr lang="en-IN" dirty="0"/>
              <a:t>With a T-statistic of 165.5 and </a:t>
            </a:r>
            <a:r>
              <a:rPr lang="en-IN" b="1" dirty="0">
                <a:solidFill>
                  <a:schemeClr val="accent6">
                    <a:lumMod val="75000"/>
                  </a:schemeClr>
                </a:solidFill>
              </a:rPr>
              <a:t>P-value of less than 0.05, we reject the null hypothesis, </a:t>
            </a:r>
            <a:r>
              <a:rPr lang="en-IN" dirty="0"/>
              <a:t>suggesting that there is indeed a significant difference in average fare between the two payment methods.</a:t>
            </a:r>
          </a:p>
        </p:txBody>
      </p:sp>
    </p:spTree>
    <p:extLst>
      <p:ext uri="{BB962C8B-B14F-4D97-AF65-F5344CB8AC3E}">
        <p14:creationId xmlns:p14="http://schemas.microsoft.com/office/powerpoint/2010/main" val="6398393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Taxi_project</Template>
  <TotalTime>11</TotalTime>
  <Words>575</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Arial Nova</vt:lpstr>
      <vt:lpstr>Arial Nova Light</vt:lpstr>
      <vt:lpstr>Calibri</vt:lpstr>
      <vt:lpstr>Wingdings 2</vt:lpstr>
      <vt:lpstr>SlateVTI</vt:lpstr>
      <vt:lpstr>Data Analytics NYC Taxi Trip Project</vt:lpstr>
      <vt:lpstr>Problem Statement</vt:lpstr>
      <vt:lpstr>Research Question</vt:lpstr>
      <vt:lpstr>Data Overview</vt:lpstr>
      <vt:lpstr>Methodology</vt:lpstr>
      <vt:lpstr>Journey Insights</vt:lpstr>
      <vt:lpstr>Preference of Payment Types</vt:lpstr>
      <vt:lpstr>Passenger Count Analysis</vt:lpstr>
      <vt:lpstr>Hypothesis Testing</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Shubkaran Singh</dc:creator>
  <cp:lastModifiedBy>Shubkaran Singh</cp:lastModifiedBy>
  <cp:revision>1</cp:revision>
  <dcterms:created xsi:type="dcterms:W3CDTF">2024-11-05T15:56:07Z</dcterms:created>
  <dcterms:modified xsi:type="dcterms:W3CDTF">2024-11-06T04:35:10Z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